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sldIdLst>
    <p:sldId id="257" r:id="rId2"/>
    <p:sldId id="265" r:id="rId3"/>
    <p:sldId id="262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68" r:id="rId13"/>
    <p:sldId id="276" r:id="rId14"/>
    <p:sldId id="275" r:id="rId15"/>
    <p:sldId id="274" r:id="rId16"/>
    <p:sldId id="278" r:id="rId17"/>
    <p:sldId id="267" r:id="rId18"/>
    <p:sldId id="290" r:id="rId19"/>
    <p:sldId id="343" r:id="rId20"/>
    <p:sldId id="345" r:id="rId21"/>
    <p:sldId id="269" r:id="rId22"/>
    <p:sldId id="271" r:id="rId23"/>
    <p:sldId id="299" r:id="rId24"/>
    <p:sldId id="298" r:id="rId25"/>
    <p:sldId id="340" r:id="rId26"/>
    <p:sldId id="310" r:id="rId27"/>
    <p:sldId id="312" r:id="rId28"/>
    <p:sldId id="313" r:id="rId29"/>
    <p:sldId id="344" r:id="rId30"/>
    <p:sldId id="273" r:id="rId31"/>
    <p:sldId id="288" r:id="rId32"/>
    <p:sldId id="338" r:id="rId33"/>
    <p:sldId id="30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C47"/>
    <a:srgbClr val="1E345C"/>
    <a:srgbClr val="063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743" autoAdjust="0"/>
  </p:normalViewPr>
  <p:slideViewPr>
    <p:cSldViewPr snapToGrid="0" snapToObjects="1">
      <p:cViewPr varScale="1">
        <p:scale>
          <a:sx n="83" d="100"/>
          <a:sy n="83" d="100"/>
        </p:scale>
        <p:origin x="954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DC93F-6BC8-446E-89F3-9F5E598C5B55}" type="datetimeFigureOut">
              <a:rPr lang="en-US" smtClean="0"/>
              <a:t>6/5/2017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486F0F-B1C2-473A-92C8-0BC4FD763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62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86F0F-B1C2-473A-92C8-0BC4FD7635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64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486F0F-B1C2-473A-92C8-0BC4FD7635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7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024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REVBG_Slide4_Blu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383976" y="98226"/>
            <a:ext cx="8384977" cy="89296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759023" y="1169789"/>
            <a:ext cx="7617024" cy="5688211"/>
          </a:xfrm>
          <a:prstGeom prst="rect">
            <a:avLst/>
          </a:prstGeom>
        </p:spPr>
        <p:txBody>
          <a:bodyPr/>
          <a:lstStyle>
            <a:lvl1pPr marL="254598" indent="-226024"/>
            <a:lvl3pPr marL="778640" indent="-147335">
              <a:buFontTx/>
              <a:defRPr sz="1547"/>
            </a:lvl3pPr>
            <a:lvl4pPr marL="1017055" indent="-144655">
              <a:buFontTx/>
              <a:defRPr sz="1266"/>
            </a:lvl4pPr>
            <a:lvl5pPr marL="1256362" indent="-142870">
              <a:buFontTx/>
              <a:defRPr sz="11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4651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7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particleadventure.org/three_gen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articleadventure.org/three_gen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5326" y="2971032"/>
            <a:ext cx="4514927" cy="3124968"/>
          </a:xfrm>
          <a:prstGeom prst="rect">
            <a:avLst/>
          </a:prstGeom>
          <a:solidFill>
            <a:srgbClr val="052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7848" y="2971031"/>
            <a:ext cx="4741984" cy="1051992"/>
          </a:xfrm>
        </p:spPr>
        <p:txBody>
          <a:bodyPr anchor="t">
            <a:normAutofit fontScale="90000"/>
          </a:bodyPr>
          <a:lstStyle/>
          <a:p>
            <a:r>
              <a:rPr lang="en-US" dirty="0" smtClean="0"/>
              <a:t>Future </a:t>
            </a:r>
            <a:br>
              <a:rPr lang="en-US" dirty="0" smtClean="0"/>
            </a:br>
            <a:r>
              <a:rPr lang="en-US" dirty="0" smtClean="0"/>
              <a:t>Particle Colliders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4252" y="4313965"/>
            <a:ext cx="5686001" cy="158014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CBB Symposium 2017</a:t>
            </a:r>
          </a:p>
          <a:p>
            <a:r>
              <a:rPr lang="en-US" sz="1800" dirty="0" smtClean="0"/>
              <a:t>Cornell University</a:t>
            </a:r>
          </a:p>
          <a:p>
            <a:r>
              <a:rPr lang="en-US" sz="1800" dirty="0" smtClean="0"/>
              <a:t>June 6, 2017</a:t>
            </a:r>
          </a:p>
          <a:p>
            <a:r>
              <a:rPr lang="en-US" sz="1800" dirty="0" smtClean="0"/>
              <a:t>Ferdinand Willeke</a:t>
            </a:r>
          </a:p>
          <a:p>
            <a:r>
              <a:rPr lang="en-US" sz="1800" dirty="0" smtClean="0"/>
              <a:t>BNL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68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109244" cy="63423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               FCC     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74559" y="999365"/>
            <a:ext cx="8610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Large accelerator near Geneva CH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Circumference: 100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Superconducting dipoles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~15-20T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with advanced magnet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at 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Similar project discussed to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be built in North-East China (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CEPC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Three stages: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e+-e- Collider FCC-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350 GeV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head-on L=2∙10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50 MW synchrotron radiation power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Maximum luminosity @ 90GeV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c.m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 L=2.2∙10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Energy loss per turn up to 0.14%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Proton-proton collider FCC-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≤ 100 </a:t>
            </a:r>
            <a:r>
              <a:rPr lang="en-US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74 </a:t>
            </a:r>
            <a:r>
              <a:rPr lang="en-US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cross angle L=5∙10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2.4 MW synchrotron radiation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Electron Hadron Collider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="1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 ~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51" y="1013652"/>
            <a:ext cx="295398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5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53"/>
            <a:ext cx="8564880" cy="611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6141835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© Frank Zimmermann, IPAC 2014, Dresden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080" y="189659"/>
            <a:ext cx="7886700" cy="1143207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   </a:t>
            </a:r>
            <a:r>
              <a:rPr lang="en-US" sz="3200" dirty="0" smtClean="0"/>
              <a:t>Luminosity Frontier Colliders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6176963"/>
            <a:ext cx="3381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09" y="1332866"/>
            <a:ext cx="7243242" cy="521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0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86" y="2117871"/>
            <a:ext cx="3364300" cy="2926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5345"/>
            <a:ext cx="7886700" cy="540647"/>
          </a:xfrm>
        </p:spPr>
        <p:txBody>
          <a:bodyPr>
            <a:normAutofit/>
          </a:bodyPr>
          <a:lstStyle/>
          <a:p>
            <a:pPr algn="r"/>
            <a:r>
              <a:rPr lang="en-US" sz="3200" dirty="0" err="1" smtClean="0"/>
              <a:t>SuperKEKB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8940"/>
            <a:ext cx="8575734" cy="5243452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Successor  and upgrade  of very successful KEB asymmetric collider</a:t>
            </a:r>
          </a:p>
          <a:p>
            <a:r>
              <a:rPr lang="en-US" sz="1800" dirty="0" smtClean="0"/>
              <a:t>Two rings in the TRISTAN tunnel LER (4GeV e+) and HER (7GeV e-)  </a:t>
            </a:r>
          </a:p>
          <a:p>
            <a:pPr marL="0" indent="0">
              <a:buNone/>
            </a:pPr>
            <a:r>
              <a:rPr lang="en-US" sz="1800" b="1" dirty="0" smtClean="0"/>
              <a:t>Physics Motivation</a:t>
            </a:r>
            <a:r>
              <a:rPr lang="en-US" sz="1800" dirty="0" smtClean="0"/>
              <a:t>: High precision </a:t>
            </a:r>
            <a:r>
              <a:rPr lang="en-US" sz="1800" dirty="0"/>
              <a:t>t</a:t>
            </a:r>
            <a:r>
              <a:rPr lang="en-US" sz="1800" dirty="0" smtClean="0"/>
              <a:t>ests of Standard Model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u="sng" dirty="0" smtClean="0"/>
              <a:t>Questions to be answered</a:t>
            </a:r>
            <a:r>
              <a:rPr lang="en-US" sz="1800" dirty="0" smtClean="0"/>
              <a:t>:</a:t>
            </a:r>
          </a:p>
          <a:p>
            <a:r>
              <a:rPr lang="en-US" sz="1800" dirty="0" smtClean="0"/>
              <a:t>Why </a:t>
            </a:r>
            <a:r>
              <a:rPr lang="en-US" sz="1800" dirty="0"/>
              <a:t>3 </a:t>
            </a:r>
            <a:r>
              <a:rPr lang="en-US" sz="1800" dirty="0" smtClean="0"/>
              <a:t>generations?,</a:t>
            </a:r>
          </a:p>
          <a:p>
            <a:r>
              <a:rPr lang="en-US" sz="1800" dirty="0"/>
              <a:t>Does nature have multiple Higgs bosons</a:t>
            </a:r>
            <a:r>
              <a:rPr lang="en-US" sz="1800" dirty="0" smtClean="0"/>
              <a:t>?</a:t>
            </a:r>
          </a:p>
          <a:p>
            <a:r>
              <a:rPr lang="en-US" sz="1800" dirty="0" smtClean="0"/>
              <a:t>Why </a:t>
            </a:r>
            <a:r>
              <a:rPr lang="en-US" sz="1800" dirty="0"/>
              <a:t>is CKM so symmetric? </a:t>
            </a:r>
            <a:r>
              <a:rPr lang="en-US" sz="1800" dirty="0" smtClean="0"/>
              <a:t>unknown </a:t>
            </a:r>
            <a:r>
              <a:rPr lang="en-US" sz="1800" dirty="0"/>
              <a:t>flavor </a:t>
            </a:r>
            <a:r>
              <a:rPr lang="en-US" sz="1800" dirty="0" smtClean="0"/>
              <a:t>symmetry?</a:t>
            </a:r>
          </a:p>
          <a:p>
            <a:r>
              <a:rPr lang="en-US" sz="1800" dirty="0" smtClean="0"/>
              <a:t>Any glue to matter-antimatter asymmetry?</a:t>
            </a:r>
            <a:endParaRPr lang="en-US" sz="1800" dirty="0"/>
          </a:p>
          <a:p>
            <a:r>
              <a:rPr lang="en-US" sz="1800" dirty="0"/>
              <a:t>Are there new CP violating phases?</a:t>
            </a:r>
          </a:p>
          <a:p>
            <a:r>
              <a:rPr lang="en-US" sz="1800" dirty="0"/>
              <a:t>Are there right-handed currents from </a:t>
            </a:r>
            <a:r>
              <a:rPr lang="en-US" sz="1800" dirty="0" smtClean="0"/>
              <a:t>New Physics?</a:t>
            </a:r>
            <a:endParaRPr lang="en-US" sz="1800" dirty="0"/>
          </a:p>
          <a:p>
            <a:r>
              <a:rPr lang="en-US" sz="1800" dirty="0"/>
              <a:t>Are there </a:t>
            </a:r>
            <a:r>
              <a:rPr lang="en-US" sz="1800" dirty="0" smtClean="0"/>
              <a:t>quark flavor </a:t>
            </a:r>
            <a:r>
              <a:rPr lang="en-US" sz="1800" dirty="0"/>
              <a:t>changing neutral currents</a:t>
            </a:r>
            <a:r>
              <a:rPr lang="en-US" sz="1900" dirty="0" smtClean="0"/>
              <a:t>?</a:t>
            </a:r>
          </a:p>
          <a:p>
            <a:pPr marL="0" indent="0">
              <a:buNone/>
            </a:pPr>
            <a:r>
              <a:rPr lang="en-US" sz="600" dirty="0" smtClean="0"/>
              <a:t>   </a:t>
            </a:r>
          </a:p>
          <a:p>
            <a:pPr marL="0" indent="0">
              <a:buNone/>
            </a:pPr>
            <a:r>
              <a:rPr lang="en-US" sz="1900" dirty="0" smtClean="0">
                <a:sym typeface="Wingdings" panose="05000000000000000000" pitchFamily="2" charset="2"/>
              </a:rPr>
              <a:t>  </a:t>
            </a:r>
            <a:r>
              <a:rPr lang="en-US" sz="1900" dirty="0" smtClean="0"/>
              <a:t>Study rare processes  </a:t>
            </a:r>
            <a:r>
              <a:rPr lang="en-US" sz="1900" dirty="0" smtClean="0">
                <a:latin typeface="Symbol" panose="05050102010706020507" pitchFamily="18" charset="2"/>
              </a:rPr>
              <a:t>Y(1</a:t>
            </a:r>
            <a:r>
              <a:rPr lang="en-US" sz="1900" dirty="0" smtClean="0">
                <a:latin typeface="+mn-lt"/>
              </a:rPr>
              <a:t>s</a:t>
            </a:r>
            <a:r>
              <a:rPr lang="en-US" sz="1900" dirty="0" smtClean="0">
                <a:latin typeface="Symbol" panose="05050102010706020507" pitchFamily="18" charset="2"/>
              </a:rPr>
              <a:t>)-Y(5</a:t>
            </a:r>
            <a:r>
              <a:rPr lang="en-US" sz="1900" dirty="0" smtClean="0">
                <a:latin typeface="+mn-lt"/>
              </a:rPr>
              <a:t>s</a:t>
            </a:r>
            <a:r>
              <a:rPr lang="en-US" sz="1900" dirty="0" smtClean="0">
                <a:latin typeface="Symbol" panose="05050102010706020507" pitchFamily="18" charset="2"/>
              </a:rPr>
              <a:t>), </a:t>
            </a:r>
            <a:r>
              <a:rPr lang="en-US" sz="1900" dirty="0" err="1" smtClean="0">
                <a:latin typeface="Symbol" panose="05050102010706020507" pitchFamily="18" charset="2"/>
              </a:rPr>
              <a:t>B</a:t>
            </a:r>
            <a:r>
              <a:rPr lang="en-US" sz="1900" baseline="-25000" dirty="0" err="1" smtClean="0">
                <a:latin typeface="+mn-lt"/>
              </a:rPr>
              <a:t>s</a:t>
            </a:r>
            <a:r>
              <a:rPr lang="en-US" sz="1900" baseline="30000" dirty="0" smtClean="0">
                <a:latin typeface="Symbol" panose="05050102010706020507" pitchFamily="18" charset="2"/>
              </a:rPr>
              <a:t>* </a:t>
            </a:r>
            <a:r>
              <a:rPr lang="en-US" sz="1900" dirty="0" smtClean="0">
                <a:latin typeface="Symbol" panose="05050102010706020507" pitchFamily="18" charset="2"/>
                <a:sym typeface="Wingdings" panose="05000000000000000000" pitchFamily="2" charset="2"/>
              </a:rPr>
              <a:t>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Need very large Luminosity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Need </a:t>
            </a:r>
            <a:r>
              <a:rPr lang="en-US" sz="2000" dirty="0">
                <a:sym typeface="Symbol" panose="05050102010706020507" pitchFamily="18" charset="2"/>
              </a:rPr>
              <a:t>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dtL</a:t>
            </a:r>
            <a:r>
              <a:rPr lang="en-US" sz="2000" dirty="0">
                <a:sym typeface="Symbol" panose="05050102010706020507" pitchFamily="18" charset="2"/>
              </a:rPr>
              <a:t> =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10 ab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Peak Luminosity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</a:t>
            </a:r>
            <a:r>
              <a:rPr lang="en-US" sz="20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peak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= 8∙10</a:t>
            </a:r>
            <a:r>
              <a:rPr 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35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cm</a:t>
            </a:r>
            <a:r>
              <a:rPr 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900" dirty="0" smtClean="0"/>
          </a:p>
          <a:p>
            <a:pPr marL="0" indent="0">
              <a:buNone/>
            </a:pPr>
            <a:endParaRPr lang="en-US" sz="19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951" y="6190890"/>
            <a:ext cx="5633049" cy="66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1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897" y="107780"/>
            <a:ext cx="2650464" cy="132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60" y="4106172"/>
            <a:ext cx="5405551" cy="259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6176963"/>
            <a:ext cx="3381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66" y="3635131"/>
            <a:ext cx="4444458" cy="307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7104"/>
            <a:ext cx="7886700" cy="445756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Extremely High Luminosity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86416"/>
            <a:ext cx="920438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smtClean="0"/>
              <a:t>  </a:t>
            </a:r>
            <a:r>
              <a:rPr lang="en-US" sz="1800" b="1" u="sng" dirty="0" err="1" smtClean="0"/>
              <a:t>Nanobunch</a:t>
            </a:r>
            <a:r>
              <a:rPr lang="en-US" sz="1800" b="1" u="sng" dirty="0" smtClean="0"/>
              <a:t> Scheme  </a:t>
            </a:r>
            <a:r>
              <a:rPr lang="en-US" sz="1800" dirty="0" smtClean="0"/>
              <a:t>(</a:t>
            </a:r>
            <a:r>
              <a:rPr lang="en-US" sz="1400" dirty="0" smtClean="0"/>
              <a:t>P. </a:t>
            </a:r>
            <a:r>
              <a:rPr lang="en-US" sz="1400" dirty="0" err="1" smtClean="0"/>
              <a:t>Raimundi</a:t>
            </a:r>
            <a:r>
              <a:rPr lang="en-US" sz="1400" dirty="0" smtClean="0"/>
              <a:t>, 2nd </a:t>
            </a:r>
            <a:r>
              <a:rPr lang="en-US" sz="1400" dirty="0" err="1"/>
              <a:t>SuperB</a:t>
            </a:r>
            <a:r>
              <a:rPr lang="en-US" sz="1400" dirty="0"/>
              <a:t> Workshop, </a:t>
            </a:r>
            <a:r>
              <a:rPr lang="en-US" sz="1400" dirty="0" err="1"/>
              <a:t>Frascati</a:t>
            </a:r>
            <a:r>
              <a:rPr lang="en-US" sz="1400" dirty="0"/>
              <a:t>, </a:t>
            </a:r>
            <a:r>
              <a:rPr lang="en-US" sz="1400" dirty="0" smtClean="0"/>
              <a:t>2006)</a:t>
            </a:r>
          </a:p>
          <a:p>
            <a:pPr marL="0" indent="0">
              <a:buNone/>
            </a:pPr>
            <a:endParaRPr lang="en-US" sz="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  Very </a:t>
            </a:r>
            <a:r>
              <a:rPr lang="en-US" sz="1800" b="1" dirty="0">
                <a:solidFill>
                  <a:srgbClr val="0070C0"/>
                </a:solidFill>
              </a:rPr>
              <a:t>f</a:t>
            </a:r>
            <a:r>
              <a:rPr lang="en-US" sz="1800" b="1" dirty="0" smtClean="0">
                <a:solidFill>
                  <a:srgbClr val="0070C0"/>
                </a:solidFill>
              </a:rPr>
              <a:t>lat beams </a:t>
            </a:r>
            <a:r>
              <a:rPr lang="en-US" sz="1800" dirty="0" smtClean="0"/>
              <a:t>by tiny vertical emittance (~10 pm) and vertical beta  (0.3 mm)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/>
              <a:t>  Large </a:t>
            </a:r>
            <a:r>
              <a:rPr lang="en-US" sz="1800" b="1" dirty="0" smtClean="0">
                <a:solidFill>
                  <a:srgbClr val="0070C0"/>
                </a:solidFill>
              </a:rPr>
              <a:t>crossing angle </a:t>
            </a:r>
            <a:r>
              <a:rPr lang="en-US" sz="1800" dirty="0" smtClean="0"/>
              <a:t>(83 mrad)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" dirty="0" smtClean="0"/>
              <a:t>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  - Horizontal Crossing angle reduces luminosity, but more so beam-beam tune-shift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  - Recovering max tune shift by large intensity, small beam  size to </a:t>
            </a:r>
            <a:r>
              <a:rPr lang="en-US" sz="2000" b="1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x</a:t>
            </a:r>
            <a:r>
              <a:rPr lang="en-US" sz="2000" b="1" baseline="-25000" dirty="0" err="1" smtClean="0">
                <a:latin typeface="+mn-lt"/>
                <a:cs typeface="Arial" panose="020B0604020202020204" pitchFamily="34" charset="0"/>
              </a:rPr>
              <a:t>x,y,l,h</a:t>
            </a:r>
            <a:r>
              <a:rPr lang="en-US" sz="2000" b="1" dirty="0" smtClean="0"/>
              <a:t> </a:t>
            </a:r>
            <a:r>
              <a:rPr lang="en-US" sz="1800" dirty="0" smtClean="0"/>
              <a:t>= 0.09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  - largely overcompensates  Luminosity reduction</a:t>
            </a:r>
            <a:r>
              <a:rPr lang="en-US" sz="1800" dirty="0" smtClean="0">
                <a:sym typeface="Wingdings" panose="05000000000000000000" pitchFamily="2" charset="2"/>
              </a:rPr>
              <a:t> </a:t>
            </a:r>
            <a:r>
              <a:rPr lang="en-US" sz="1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large luminosity enhancement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  - Usual </a:t>
            </a:r>
            <a:r>
              <a:rPr lang="en-US" sz="1800" dirty="0"/>
              <a:t>vertical hourglass effect (@ 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dirty="0"/>
              <a:t>&lt;</a:t>
            </a:r>
            <a:r>
              <a:rPr lang="en-US" sz="1800" dirty="0">
                <a:latin typeface="Symbol" panose="05050102010706020507" pitchFamily="18" charset="2"/>
              </a:rPr>
              <a:t>s</a:t>
            </a:r>
            <a:r>
              <a:rPr lang="en-US" sz="1800" dirty="0"/>
              <a:t>) not relevant at large crossing </a:t>
            </a:r>
            <a:r>
              <a:rPr lang="en-US" sz="1800" dirty="0" smtClean="0"/>
              <a:t>angle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/>
              <a:t> </a:t>
            </a:r>
            <a:r>
              <a:rPr lang="en-US" sz="1800" dirty="0" smtClean="0"/>
              <a:t>(short effective interaction length)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 - modulation of bb effect by crossing angle compensated by </a:t>
            </a:r>
            <a:r>
              <a:rPr lang="en-US" sz="1800" b="1" dirty="0" smtClean="0">
                <a:solidFill>
                  <a:srgbClr val="0070C0"/>
                </a:solidFill>
              </a:rPr>
              <a:t>crab-waist scheme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 smtClean="0"/>
              <a:t>(shifting the vertical waist point as a function of x and s with sextupole magnets) </a:t>
            </a: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8686" y="3942366"/>
            <a:ext cx="36565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Low</a:t>
            </a:r>
            <a:r>
              <a:rPr lang="en-US" dirty="0" err="1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 quad: </a:t>
            </a:r>
            <a:r>
              <a:rPr lang="en-US" dirty="0" err="1" smtClean="0"/>
              <a:t>k∙y</a:t>
            </a:r>
            <a:r>
              <a:rPr lang="en-US" dirty="0" smtClean="0"/>
              <a:t>  </a:t>
            </a:r>
            <a:r>
              <a:rPr lang="en-US" dirty="0" smtClean="0">
                <a:sym typeface="Wingdings" panose="05000000000000000000" pitchFamily="2" charset="2"/>
              </a:rPr>
              <a:t>  k</a:t>
            </a:r>
            <a:r>
              <a:rPr lang="en-US" dirty="0" smtClean="0"/>
              <a:t> </a:t>
            </a:r>
            <a:r>
              <a:rPr lang="en-US" dirty="0"/>
              <a:t>∙ </a:t>
            </a:r>
            <a:r>
              <a:rPr lang="en-US" dirty="0" smtClean="0">
                <a:sym typeface="Wingdings" panose="05000000000000000000" pitchFamily="2" charset="2"/>
              </a:rPr>
              <a:t>y+ (m</a:t>
            </a:r>
            <a:r>
              <a:rPr lang="en-US" dirty="0" smtClean="0"/>
              <a:t> </a:t>
            </a:r>
            <a:r>
              <a:rPr lang="en-US" dirty="0"/>
              <a:t>∙ </a:t>
            </a:r>
            <a:r>
              <a:rPr lang="en-US" dirty="0" smtClean="0">
                <a:sym typeface="Wingdings" panose="05000000000000000000" pitchFamily="2" charset="2"/>
              </a:rPr>
              <a:t>x)</a:t>
            </a:r>
            <a:r>
              <a:rPr lang="en-US" dirty="0" smtClean="0"/>
              <a:t> </a:t>
            </a:r>
            <a:r>
              <a:rPr lang="en-US" dirty="0"/>
              <a:t>∙ </a:t>
            </a:r>
            <a:r>
              <a:rPr lang="en-US" dirty="0" smtClean="0">
                <a:sym typeface="Wingdings" panose="05000000000000000000" pitchFamily="2" charset="2"/>
              </a:rPr>
              <a:t>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9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50513" y="6343742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09" y="181155"/>
            <a:ext cx="7585985" cy="57193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7486" y="6035965"/>
            <a:ext cx="7625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© http</a:t>
            </a:r>
            <a:r>
              <a:rPr lang="en-US" sz="1400" dirty="0"/>
              <a:t>://www-superkekb.kek.jp/documents/MachineParameters150410.pdf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9936" y="1701669"/>
            <a:ext cx="999782" cy="5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1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914" y="192832"/>
            <a:ext cx="7886700" cy="835333"/>
          </a:xfrm>
        </p:spPr>
        <p:txBody>
          <a:bodyPr/>
          <a:lstStyle/>
          <a:p>
            <a:pPr algn="r"/>
            <a:r>
              <a:rPr lang="en-US" dirty="0" smtClean="0"/>
              <a:t>Status </a:t>
            </a:r>
            <a:r>
              <a:rPr lang="en-US" dirty="0" err="1" smtClean="0"/>
              <a:t>SuperKEKB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797" y="1104860"/>
            <a:ext cx="556511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b="1" dirty="0" smtClean="0"/>
              <a:t>Three Phase Commissioning</a:t>
            </a:r>
          </a:p>
          <a:p>
            <a:pPr marL="0" indent="0">
              <a:buNone/>
            </a:pPr>
            <a:r>
              <a:rPr lang="en-US" sz="900" b="1" dirty="0"/>
              <a:t> </a:t>
            </a:r>
            <a:r>
              <a:rPr lang="en-US" sz="900" b="1" dirty="0" smtClean="0"/>
              <a:t> </a:t>
            </a:r>
          </a:p>
          <a:p>
            <a:r>
              <a:rPr lang="en-US" sz="1800" u="sng" dirty="0" smtClean="0"/>
              <a:t>Phase 1 </a:t>
            </a:r>
            <a:r>
              <a:rPr lang="en-US" sz="1800" dirty="0" smtClean="0"/>
              <a:t>Commissioning (without detector) was completed successfully. </a:t>
            </a:r>
          </a:p>
          <a:p>
            <a:r>
              <a:rPr lang="en-US" sz="1800" dirty="0"/>
              <a:t>High beam currents were achieved and vacuum system was </a:t>
            </a:r>
            <a:r>
              <a:rPr lang="en-US" sz="1800" dirty="0" smtClean="0"/>
              <a:t>conditioned</a:t>
            </a:r>
          </a:p>
          <a:p>
            <a:r>
              <a:rPr lang="en-US" sz="1800" dirty="0" smtClean="0"/>
              <a:t>One </a:t>
            </a:r>
            <a:r>
              <a:rPr lang="en-US" sz="1800" dirty="0"/>
              <a:t>of the largest issues encountered is the electron cloud effect I the positron ring (LER) for I</a:t>
            </a:r>
            <a:r>
              <a:rPr lang="en-US" sz="1800" baseline="-25000" dirty="0"/>
              <a:t>B</a:t>
            </a:r>
            <a:r>
              <a:rPr lang="en-US" sz="1800" dirty="0"/>
              <a:t>&gt;0.6mA which also has a strong impact on beam </a:t>
            </a:r>
            <a:r>
              <a:rPr lang="en-US" sz="1800" dirty="0" smtClean="0"/>
              <a:t>stability</a:t>
            </a:r>
          </a:p>
          <a:p>
            <a:pPr marL="0" indent="0">
              <a:buNone/>
            </a:pPr>
            <a:r>
              <a:rPr lang="en-US" sz="600" dirty="0"/>
              <a:t> </a:t>
            </a:r>
            <a:r>
              <a:rPr lang="en-US" sz="600" dirty="0" smtClean="0"/>
              <a:t> </a:t>
            </a:r>
          </a:p>
          <a:p>
            <a:r>
              <a:rPr lang="en-US" sz="1800" u="sng" dirty="0" smtClean="0"/>
              <a:t>Phase 2 </a:t>
            </a:r>
            <a:r>
              <a:rPr lang="en-US" sz="1800" dirty="0" smtClean="0"/>
              <a:t>With Belle 3 Detector (without central tracker) and implemented nano beam scheme</a:t>
            </a:r>
          </a:p>
          <a:p>
            <a:pPr marL="0" indent="0">
              <a:buNone/>
            </a:pPr>
            <a:r>
              <a:rPr lang="en-US" sz="1800" dirty="0" smtClean="0"/>
              <a:t>   Detector in place, starting up soon</a:t>
            </a:r>
          </a:p>
          <a:p>
            <a:pPr marL="0" indent="0">
              <a:buNone/>
            </a:pPr>
            <a:r>
              <a:rPr lang="en-US" sz="600" dirty="0" smtClean="0"/>
              <a:t>  </a:t>
            </a:r>
          </a:p>
          <a:p>
            <a:r>
              <a:rPr lang="en-US" sz="1800" u="sng" dirty="0" smtClean="0"/>
              <a:t>Phase 3 </a:t>
            </a:r>
            <a:r>
              <a:rPr lang="en-US" sz="1800" dirty="0" smtClean="0"/>
              <a:t>commissioning with full detector (to start 2018)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13" y="1225422"/>
            <a:ext cx="3242341" cy="2619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7912" y="3846413"/>
            <a:ext cx="32423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Slow conditioning of SEY with beam dose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865" y="4412083"/>
            <a:ext cx="2958389" cy="22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5369584" cy="1325563"/>
          </a:xfrm>
        </p:spPr>
        <p:txBody>
          <a:bodyPr/>
          <a:lstStyle/>
          <a:p>
            <a:pPr algn="r"/>
            <a:r>
              <a:rPr lang="en-US" dirty="0" smtClean="0"/>
              <a:t>Electron-Hadron Colliders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11" y="2970268"/>
            <a:ext cx="8942322" cy="31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901" y="597896"/>
            <a:ext cx="2342151" cy="237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19" y="4600497"/>
            <a:ext cx="9159718" cy="2257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7253" y="473076"/>
                <a:ext cx="5796005" cy="6248400"/>
              </a:xfrm>
              <a:solidFill>
                <a:schemeClr val="bg1"/>
              </a:solidFill>
            </p:spPr>
            <p:txBody>
              <a:bodyPr>
                <a:normAutofit fontScale="92500" lnSpcReduction="20000"/>
              </a:bodyPr>
              <a:lstStyle/>
              <a:p>
                <a:endParaRPr lang="en-US" sz="18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en-US" sz="1900" b="1" dirty="0" smtClean="0">
                    <a:solidFill>
                      <a:srgbClr val="002060"/>
                    </a:solidFill>
                  </a:rPr>
                  <a:t>How </a:t>
                </a:r>
                <a:r>
                  <a:rPr lang="en-US" sz="1900" b="1" dirty="0">
                    <a:solidFill>
                      <a:srgbClr val="002060"/>
                    </a:solidFill>
                  </a:rPr>
                  <a:t>is the proton and neutron spin of ½ composed by its constituents? </a:t>
                </a:r>
              </a:p>
              <a:p>
                <a:r>
                  <a:rPr lang="en-US" sz="1900" b="1" dirty="0" smtClean="0">
                    <a:solidFill>
                      <a:srgbClr val="002060"/>
                    </a:solidFill>
                  </a:rPr>
                  <a:t>How are the gluons spatially distributed in the nucleons?</a:t>
                </a:r>
              </a:p>
              <a:p>
                <a:r>
                  <a:rPr lang="en-US" sz="1900" b="1" dirty="0" smtClean="0">
                    <a:solidFill>
                      <a:srgbClr val="002060"/>
                    </a:solidFill>
                  </a:rPr>
                  <a:t>How does the gluon density saturate? (Is this a fundamental phenomenon?) </a:t>
                </a:r>
              </a:p>
              <a:p>
                <a:r>
                  <a:rPr lang="en-US" sz="1900" b="1" dirty="0" smtClean="0">
                    <a:solidFill>
                      <a:srgbClr val="002060"/>
                    </a:solidFill>
                  </a:rPr>
                  <a:t>EIC will provide </a:t>
                </a:r>
                <a:r>
                  <a:rPr lang="en-US" sz="19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1900" b="1" dirty="0" smtClean="0">
                    <a:solidFill>
                      <a:srgbClr val="002060"/>
                    </a:solidFill>
                  </a:rPr>
                  <a:t>enhanced access to measurement of nuclear </a:t>
                </a:r>
                <a:r>
                  <a:rPr lang="en-US" sz="1900" b="1" dirty="0">
                    <a:solidFill>
                      <a:srgbClr val="002060"/>
                    </a:solidFill>
                  </a:rPr>
                  <a:t>s</a:t>
                </a:r>
                <a:r>
                  <a:rPr lang="en-US" sz="1900" b="1" dirty="0" smtClean="0">
                    <a:solidFill>
                      <a:srgbClr val="002060"/>
                    </a:solidFill>
                  </a:rPr>
                  <a:t>tructure (</a:t>
                </a:r>
                <a:r>
                  <a:rPr lang="en-US" sz="1900" dirty="0" smtClean="0"/>
                  <a:t>understanding of the “nucleon’s inner landscape”)</a:t>
                </a:r>
              </a:p>
              <a:p>
                <a:pPr>
                  <a:buFont typeface="Wingdings" panose="05000000000000000000" pitchFamily="2" charset="2"/>
                  <a:buChar char="è"/>
                </a:pPr>
                <a:r>
                  <a:rPr lang="en-US" sz="1900" dirty="0">
                    <a:uFill>
                      <a:solidFill>
                        <a:srgbClr val="021EAA"/>
                      </a:solidFill>
                    </a:uFill>
                  </a:rPr>
                  <a:t> </a:t>
                </a:r>
                <a:endParaRPr lang="en-US" sz="1900" dirty="0" smtClean="0">
                  <a:uFill>
                    <a:solidFill>
                      <a:srgbClr val="021EAA"/>
                    </a:solidFill>
                  </a:uFill>
                </a:endParaRPr>
              </a:p>
              <a:p>
                <a:r>
                  <a:rPr lang="en-US" sz="1900" dirty="0" smtClean="0">
                    <a:uFill>
                      <a:solidFill>
                        <a:srgbClr val="021EAA"/>
                      </a:solidFill>
                    </a:uFill>
                  </a:rPr>
                  <a:t>Large </a:t>
                </a:r>
                <a:r>
                  <a:rPr lang="en-US" sz="1900" dirty="0">
                    <a:uFill>
                      <a:solidFill>
                        <a:srgbClr val="021EAA"/>
                      </a:solidFill>
                    </a:uFill>
                  </a:rPr>
                  <a:t>l</a:t>
                </a:r>
                <a:r>
                  <a:rPr lang="en-US" sz="1900" dirty="0" smtClean="0">
                    <a:uFill>
                      <a:solidFill>
                        <a:srgbClr val="021EAA"/>
                      </a:solidFill>
                    </a:uFill>
                  </a:rPr>
                  <a:t>uminosity </a:t>
                </a:r>
                <a:r>
                  <a:rPr lang="en-US" sz="1900" b="1" dirty="0" smtClean="0">
                    <a:solidFill>
                      <a:srgbClr val="002060"/>
                    </a:solidFill>
                    <a:uFill>
                      <a:solidFill>
                        <a:srgbClr val="021EAA"/>
                      </a:solidFill>
                    </a:uFill>
                  </a:rPr>
                  <a:t>L</a:t>
                </a:r>
                <a:r>
                  <a:rPr lang="en-US" sz="1900" b="1" dirty="0">
                    <a:solidFill>
                      <a:srgbClr val="002060"/>
                    </a:solidFill>
                    <a:uFill>
                      <a:solidFill>
                        <a:srgbClr val="021EAA"/>
                      </a:solidFill>
                    </a:uFill>
                  </a:rPr>
                  <a:t>= (10</a:t>
                </a:r>
                <a:r>
                  <a:rPr lang="en-US" sz="1900" b="1" baseline="30000" dirty="0">
                    <a:solidFill>
                      <a:srgbClr val="002060"/>
                    </a:solidFill>
                    <a:uFill>
                      <a:solidFill>
                        <a:srgbClr val="021EAA"/>
                      </a:solidFill>
                    </a:uFill>
                  </a:rPr>
                  <a:t>33 </a:t>
                </a:r>
                <a:r>
                  <a:rPr lang="en-US" sz="1900" b="1" dirty="0">
                    <a:solidFill>
                      <a:srgbClr val="002060"/>
                    </a:solidFill>
                    <a:uFill>
                      <a:solidFill>
                        <a:srgbClr val="021EAA"/>
                      </a:solidFill>
                    </a:uFill>
                  </a:rPr>
                  <a:t>- 10</a:t>
                </a:r>
                <a:r>
                  <a:rPr lang="en-US" sz="1900" b="1" baseline="30000" dirty="0">
                    <a:solidFill>
                      <a:srgbClr val="002060"/>
                    </a:solidFill>
                    <a:uFill>
                      <a:solidFill>
                        <a:srgbClr val="021EAA"/>
                      </a:solidFill>
                    </a:uFill>
                  </a:rPr>
                  <a:t>34</a:t>
                </a:r>
                <a:r>
                  <a:rPr lang="en-US" sz="1900" b="1" dirty="0">
                    <a:solidFill>
                      <a:srgbClr val="002060"/>
                    </a:solidFill>
                    <a:uFill>
                      <a:solidFill>
                        <a:srgbClr val="021EAA"/>
                      </a:solidFill>
                    </a:uFill>
                  </a:rPr>
                  <a:t> ) s</a:t>
                </a:r>
                <a:r>
                  <a:rPr lang="en-US" sz="1900" b="1" baseline="30000" dirty="0">
                    <a:solidFill>
                      <a:srgbClr val="002060"/>
                    </a:solidFill>
                    <a:uFill>
                      <a:solidFill>
                        <a:srgbClr val="021EAA"/>
                      </a:solidFill>
                    </a:uFill>
                  </a:rPr>
                  <a:t>-1 </a:t>
                </a:r>
                <a:r>
                  <a:rPr lang="en-US" sz="1900" b="1" dirty="0" smtClean="0">
                    <a:solidFill>
                      <a:srgbClr val="002060"/>
                    </a:solidFill>
                    <a:uFill>
                      <a:solidFill>
                        <a:srgbClr val="021EAA"/>
                      </a:solidFill>
                    </a:uFill>
                  </a:rPr>
                  <a:t>cm</a:t>
                </a:r>
                <a:r>
                  <a:rPr lang="en-US" sz="1900" b="1" baseline="30000" dirty="0" smtClean="0">
                    <a:solidFill>
                      <a:srgbClr val="002060"/>
                    </a:solidFill>
                    <a:uFill>
                      <a:solidFill>
                        <a:srgbClr val="021EAA"/>
                      </a:solidFill>
                    </a:uFill>
                  </a:rPr>
                  <a:t>-2</a:t>
                </a:r>
              </a:p>
              <a:p>
                <a:r>
                  <a:rPr lang="en-US" sz="1900" dirty="0">
                    <a:uFill>
                      <a:solidFill>
                        <a:srgbClr val="021EAA"/>
                      </a:solidFill>
                    </a:uFill>
                  </a:rPr>
                  <a:t>Large center of mass energy, (</a:t>
                </a:r>
                <a14:m>
                  <m:oMath xmlns:m="http://schemas.openxmlformats.org/officeDocument/2006/math">
                    <m:r>
                      <a:rPr lang="en-US" sz="1900" i="1">
                        <a:uFill>
                          <a:solidFill>
                            <a:srgbClr val="021EAA"/>
                          </a:solidFill>
                        </a:uFill>
                        <a:latin typeface="Cambria Math" panose="020405030504060302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1900" i="1">
                            <a:uFill>
                              <a:solidFill>
                                <a:srgbClr val="021EAA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900" i="1"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900" i="1"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h𝑎𝑑𝑟𝑜𝑛</m:t>
                            </m:r>
                          </m:sub>
                        </m:sSub>
                        <m:r>
                          <a:rPr lang="en-US" sz="1900" i="1">
                            <a:uFill>
                              <a:solidFill>
                                <a:srgbClr val="021EAA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sz="1900" i="1"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900" i="1">
                                <a:uFill>
                                  <a:solidFill>
                                    <a:srgbClr val="021EAA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𝑒𝑙𝑒𝑐𝑡𝑟𝑜𝑛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900" dirty="0">
                    <a:uFill>
                      <a:solidFill>
                        <a:srgbClr val="021EAA"/>
                      </a:solidFill>
                    </a:uFill>
                  </a:rPr>
                  <a:t> </a:t>
                </a:r>
                <a:r>
                  <a:rPr lang="en-US" sz="1900" dirty="0" smtClean="0">
                    <a:uFill>
                      <a:solidFill>
                        <a:srgbClr val="021EAA"/>
                      </a:solidFill>
                    </a:uFill>
                  </a:rPr>
                  <a:t>) (for studying saturation)</a:t>
                </a:r>
              </a:p>
              <a:p>
                <a:pPr>
                  <a:defRPr sz="2800">
                    <a:solidFill>
                      <a:srgbClr val="000000"/>
                    </a:solidFill>
                  </a:defRPr>
                </a:pPr>
                <a:r>
                  <a:rPr lang="en-US" sz="1900" dirty="0">
                    <a:uFill>
                      <a:solidFill>
                        <a:srgbClr val="021EAA"/>
                      </a:solidFill>
                    </a:uFill>
                  </a:rPr>
                  <a:t>Electrons 5-18 </a:t>
                </a:r>
                <a:r>
                  <a:rPr lang="en-US" sz="1900" dirty="0" smtClean="0">
                    <a:uFill>
                      <a:solidFill>
                        <a:srgbClr val="021EAA"/>
                      </a:solidFill>
                    </a:uFill>
                  </a:rPr>
                  <a:t>GeV;    protons </a:t>
                </a:r>
                <a:r>
                  <a:rPr lang="en-US" sz="1900" dirty="0">
                    <a:uFill>
                      <a:solidFill>
                        <a:srgbClr val="021EAA"/>
                      </a:solidFill>
                    </a:uFill>
                  </a:rPr>
                  <a:t>50 GeV to 275 </a:t>
                </a:r>
                <a:r>
                  <a:rPr lang="en-US" sz="1900" dirty="0" smtClean="0">
                    <a:uFill>
                      <a:solidFill>
                        <a:srgbClr val="021EAA"/>
                      </a:solidFill>
                    </a:uFill>
                  </a:rPr>
                  <a:t>GeV:  </a:t>
                </a:r>
                <a:r>
                  <a:rPr lang="en-US" sz="1900" dirty="0" err="1" smtClean="0">
                    <a:uFill>
                      <a:solidFill>
                        <a:srgbClr val="021EAA"/>
                      </a:solidFill>
                    </a:uFill>
                  </a:rPr>
                  <a:t>E</a:t>
                </a:r>
                <a:r>
                  <a:rPr lang="en-US" sz="1900" baseline="-25000" dirty="0" err="1" smtClean="0">
                    <a:uFill>
                      <a:solidFill>
                        <a:srgbClr val="021EAA"/>
                      </a:solidFill>
                    </a:uFill>
                  </a:rPr>
                  <a:t>cm</a:t>
                </a:r>
                <a:r>
                  <a:rPr lang="en-US" sz="1900" dirty="0" smtClean="0">
                    <a:uFill>
                      <a:solidFill>
                        <a:srgbClr val="021EAA"/>
                      </a:solidFill>
                    </a:uFill>
                  </a:rPr>
                  <a:t> 100-140 GeV</a:t>
                </a:r>
              </a:p>
              <a:p>
                <a:pPr>
                  <a:defRPr sz="2800">
                    <a:solidFill>
                      <a:srgbClr val="000000"/>
                    </a:solidFill>
                  </a:defRPr>
                </a:pPr>
                <a:r>
                  <a:rPr lang="en-US" sz="1900" dirty="0">
                    <a:uFill>
                      <a:solidFill>
                        <a:srgbClr val="021EAA"/>
                      </a:solidFill>
                    </a:uFill>
                  </a:rPr>
                  <a:t>Large span of ions  (from  light to heavy) </a:t>
                </a:r>
              </a:p>
              <a:p>
                <a:pPr>
                  <a:defRPr sz="2800">
                    <a:solidFill>
                      <a:srgbClr val="000000"/>
                    </a:solidFill>
                  </a:defRPr>
                </a:pPr>
                <a:r>
                  <a:rPr lang="en-US" sz="1900" dirty="0">
                    <a:uFill>
                      <a:solidFill>
                        <a:srgbClr val="021EAA"/>
                      </a:solidFill>
                    </a:uFill>
                  </a:rPr>
                  <a:t>The two beams must be longitudinally spin polarized in </a:t>
                </a:r>
                <a:r>
                  <a:rPr lang="en-US" sz="1900" dirty="0" smtClean="0">
                    <a:solidFill>
                      <a:srgbClr val="000000"/>
                    </a:solidFill>
                    <a:uFill>
                      <a:solidFill>
                        <a:srgbClr val="021EAA"/>
                      </a:solidFill>
                    </a:uFill>
                  </a:rPr>
                  <a:t>collisions</a:t>
                </a:r>
                <a:endParaRPr lang="en-US" sz="1900" dirty="0" smtClean="0">
                  <a:uFill>
                    <a:solidFill>
                      <a:srgbClr val="021EAA"/>
                    </a:solidFill>
                  </a:uFill>
                </a:endParaRPr>
              </a:p>
              <a:p>
                <a:pPr>
                  <a:defRPr sz="2800">
                    <a:solidFill>
                      <a:srgbClr val="000000"/>
                    </a:solidFill>
                  </a:defRPr>
                </a:pPr>
                <a:r>
                  <a:rPr lang="en-US" sz="1900" dirty="0">
                    <a:uFill>
                      <a:solidFill>
                        <a:srgbClr val="021EAA"/>
                      </a:solidFill>
                    </a:uFill>
                  </a:rPr>
                  <a:t>Large detector </a:t>
                </a:r>
                <a:r>
                  <a:rPr lang="en-US" sz="1900" dirty="0" smtClean="0">
                    <a:uFill>
                      <a:solidFill>
                        <a:srgbClr val="021EAA"/>
                      </a:solidFill>
                    </a:uFill>
                  </a:rPr>
                  <a:t>acceptance</a:t>
                </a:r>
              </a:p>
              <a:p>
                <a:pPr marL="28574" indent="0">
                  <a:buNone/>
                  <a:defRPr sz="2800">
                    <a:solidFill>
                      <a:srgbClr val="000000"/>
                    </a:solidFill>
                  </a:defRPr>
                </a:pPr>
                <a:endParaRPr lang="en-US" sz="1800" dirty="0">
                  <a:uFill>
                    <a:solidFill>
                      <a:srgbClr val="021EAA"/>
                    </a:solidFill>
                  </a:uFill>
                </a:endParaRPr>
              </a:p>
              <a:p>
                <a:pPr marL="28574" indent="0">
                  <a:buNone/>
                </a:pPr>
                <a:endParaRPr lang="en-US" sz="1800" b="1" baseline="30000" dirty="0">
                  <a:solidFill>
                    <a:srgbClr val="002060"/>
                  </a:solidFill>
                  <a:uFill>
                    <a:solidFill>
                      <a:srgbClr val="021EAA"/>
                    </a:solidFill>
                  </a:uFill>
                </a:endParaRPr>
              </a:p>
              <a:p>
                <a:pPr marL="28574" indent="0">
                  <a:buNone/>
                </a:pPr>
                <a:r>
                  <a:rPr lang="en-US" sz="1800" dirty="0" smtClean="0"/>
                  <a:t> 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7253" y="473076"/>
                <a:ext cx="5796005" cy="6248400"/>
              </a:xfrm>
              <a:blipFill rotWithShape="0">
                <a:blip r:embed="rId3"/>
                <a:stretch>
                  <a:fillRect l="-210" r="-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5683"/>
            <a:ext cx="9143999" cy="862060"/>
          </a:xfrm>
        </p:spPr>
        <p:txBody>
          <a:bodyPr>
            <a:normAutofit/>
          </a:bodyPr>
          <a:lstStyle/>
          <a:p>
            <a:pPr algn="r"/>
            <a:r>
              <a:rPr lang="en-US" sz="3600" dirty="0" smtClean="0"/>
              <a:t>EIC Motivation and Requirements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985" y="5302030"/>
            <a:ext cx="2331608" cy="21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284" y="858931"/>
            <a:ext cx="3149914" cy="223309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74920" y="3260905"/>
            <a:ext cx="2769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white paper worked out by NP community (2014/15)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862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19" y="4600497"/>
            <a:ext cx="9159718" cy="22574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3976" y="139453"/>
            <a:ext cx="8384977" cy="892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US" dirty="0" smtClean="0"/>
              <a:t>EIC Concepts</a:t>
            </a:r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383976" y="988813"/>
            <a:ext cx="8116967" cy="5688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0070C0"/>
                </a:solidFill>
              </a:rPr>
              <a:t>e-h Collisions Parameters: </a:t>
            </a:r>
          </a:p>
          <a:p>
            <a:pPr marL="2857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 smtClean="0"/>
              <a:t>- Hadron collision parameters as in </a:t>
            </a:r>
            <a:r>
              <a:rPr lang="en-US" sz="1800" dirty="0" err="1" smtClean="0"/>
              <a:t>hh</a:t>
            </a:r>
            <a:r>
              <a:rPr lang="en-US" sz="1800" dirty="0" smtClean="0"/>
              <a:t> collision, </a:t>
            </a:r>
          </a:p>
          <a:p>
            <a:pPr marL="2857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 smtClean="0"/>
              <a:t>- e collision parameters as in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collisions   (successful HERA concept)</a:t>
            </a:r>
          </a:p>
          <a:p>
            <a:pPr marL="2857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0070C0"/>
                </a:solidFill>
              </a:rPr>
              <a:t>Crossing Angle Geometry:</a:t>
            </a:r>
          </a:p>
          <a:p>
            <a:pPr marL="2857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 smtClean="0"/>
              <a:t>- Merge unequal species in IP without synchrotron radiation from electrons</a:t>
            </a:r>
          </a:p>
          <a:p>
            <a:pPr marL="2857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 smtClean="0"/>
              <a:t>- Large detector acceptance requirements</a:t>
            </a:r>
          </a:p>
          <a:p>
            <a:pPr marL="2857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0070C0"/>
                </a:solidFill>
              </a:rPr>
              <a:t>High Luminosity via small hadron emittance and bunch length</a:t>
            </a:r>
          </a:p>
          <a:p>
            <a:pPr marL="2857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 smtClean="0"/>
              <a:t>Strong, beyond state of the art  hadron cooling required to balance IBS        (for </a:t>
            </a:r>
            <a:r>
              <a:rPr lang="en-US" sz="1800" b="1" dirty="0" smtClean="0">
                <a:solidFill>
                  <a:srgbClr val="0070C0"/>
                </a:solidFill>
              </a:rPr>
              <a:t>L &gt; 10</a:t>
            </a:r>
            <a:r>
              <a:rPr lang="en-US" sz="1800" b="1" baseline="30000" dirty="0" smtClean="0">
                <a:solidFill>
                  <a:srgbClr val="0070C0"/>
                </a:solidFill>
              </a:rPr>
              <a:t>34 </a:t>
            </a:r>
            <a:r>
              <a:rPr lang="en-US" sz="1800" b="1" dirty="0" smtClean="0">
                <a:solidFill>
                  <a:srgbClr val="0070C0"/>
                </a:solidFill>
              </a:rPr>
              <a:t>cm</a:t>
            </a:r>
            <a:r>
              <a:rPr lang="en-US" sz="1800" b="1" baseline="30000" dirty="0" smtClean="0">
                <a:solidFill>
                  <a:srgbClr val="0070C0"/>
                </a:solidFill>
              </a:rPr>
              <a:t>-2 </a:t>
            </a:r>
            <a:r>
              <a:rPr lang="en-US" sz="1800" b="1" dirty="0" smtClean="0">
                <a:solidFill>
                  <a:srgbClr val="0070C0"/>
                </a:solidFill>
              </a:rPr>
              <a:t>s</a:t>
            </a:r>
            <a:r>
              <a:rPr lang="en-US" sz="1800" b="1" baseline="30000" dirty="0" smtClean="0">
                <a:solidFill>
                  <a:srgbClr val="0070C0"/>
                </a:solidFill>
              </a:rPr>
              <a:t>-1</a:t>
            </a:r>
            <a:r>
              <a:rPr lang="en-US" sz="1800" dirty="0" smtClean="0"/>
              <a:t>)</a:t>
            </a:r>
          </a:p>
          <a:p>
            <a:pPr marL="2857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0070C0"/>
                </a:solidFill>
              </a:rPr>
              <a:t>Spin transparent beam transport, acceleration, storage</a:t>
            </a:r>
          </a:p>
          <a:p>
            <a:pPr marL="2857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 smtClean="0"/>
              <a:t>Determines </a:t>
            </a:r>
            <a:r>
              <a:rPr lang="en-US" sz="1800" dirty="0"/>
              <a:t>c</a:t>
            </a:r>
            <a:r>
              <a:rPr lang="en-US" sz="1800" dirty="0" smtClean="0"/>
              <a:t>hoice of the injector, spin rotators, spin matching, possibly snakes or figure 8 geometry</a:t>
            </a:r>
          </a:p>
          <a:p>
            <a:pPr marL="2857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rgbClr val="0070C0"/>
                </a:solidFill>
              </a:rPr>
              <a:t>Large to extremely high electron beam currents (up to SUPERKEKB level)</a:t>
            </a:r>
          </a:p>
          <a:p>
            <a:pPr marL="28574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 smtClean="0"/>
              <a:t>Efficient, low impedance  and low HOM s.c. RF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430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Outline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4838" y="1690689"/>
            <a:ext cx="7980512" cy="4486274"/>
          </a:xfrm>
        </p:spPr>
        <p:txBody>
          <a:bodyPr/>
          <a:lstStyle/>
          <a:p>
            <a:r>
              <a:rPr lang="en-US" dirty="0" smtClean="0"/>
              <a:t>Energy  frontier </a:t>
            </a:r>
            <a:r>
              <a:rPr lang="en-US" dirty="0"/>
              <a:t>c</a:t>
            </a:r>
            <a:r>
              <a:rPr lang="en-US" dirty="0" smtClean="0"/>
              <a:t>olliders</a:t>
            </a:r>
          </a:p>
          <a:p>
            <a:r>
              <a:rPr lang="en-US" dirty="0" smtClean="0"/>
              <a:t>Luminosity frontier </a:t>
            </a:r>
            <a:r>
              <a:rPr lang="en-US" dirty="0"/>
              <a:t>c</a:t>
            </a:r>
            <a:r>
              <a:rPr lang="en-US" dirty="0" smtClean="0"/>
              <a:t>olliders</a:t>
            </a:r>
          </a:p>
          <a:p>
            <a:r>
              <a:rPr lang="en-US" dirty="0" smtClean="0"/>
              <a:t>Lepton-hadron </a:t>
            </a:r>
            <a:r>
              <a:rPr lang="en-US" dirty="0"/>
              <a:t>c</a:t>
            </a:r>
            <a:r>
              <a:rPr lang="en-US" dirty="0" smtClean="0"/>
              <a:t>olliders</a:t>
            </a:r>
          </a:p>
          <a:p>
            <a:r>
              <a:rPr lang="en-US" dirty="0" smtClean="0"/>
              <a:t>Key technologies</a:t>
            </a:r>
          </a:p>
          <a:p>
            <a:r>
              <a:rPr lang="en-US" dirty="0"/>
              <a:t> </a:t>
            </a:r>
            <a:r>
              <a:rPr lang="en-US" dirty="0" smtClean="0"/>
              <a:t>Electron-ion </a:t>
            </a:r>
            <a:r>
              <a:rPr lang="en-US" dirty="0"/>
              <a:t>c</a:t>
            </a:r>
            <a:r>
              <a:rPr lang="en-US" dirty="0" smtClean="0"/>
              <a:t>ollider</a:t>
            </a:r>
          </a:p>
          <a:p>
            <a:r>
              <a:rPr lang="en-US" dirty="0" smtClean="0"/>
              <a:t>JLEIC</a:t>
            </a:r>
          </a:p>
          <a:p>
            <a:r>
              <a:rPr lang="en-US" dirty="0"/>
              <a:t>e</a:t>
            </a:r>
            <a:r>
              <a:rPr lang="en-US" dirty="0" smtClean="0"/>
              <a:t>RHIC</a:t>
            </a:r>
          </a:p>
          <a:p>
            <a:endParaRPr lang="en-US" dirty="0"/>
          </a:p>
        </p:txBody>
      </p:sp>
      <p:pic>
        <p:nvPicPr>
          <p:cNvPr id="8" name="Picture 2" descr="Image resul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36" y="57486"/>
            <a:ext cx="2426214" cy="300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6176963"/>
            <a:ext cx="33813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02291" y="3016252"/>
            <a:ext cx="155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Boopee" panose="02000506020000020003" pitchFamily="2" charset="0"/>
              </a:rPr>
              <a:t>WHY?</a:t>
            </a:r>
            <a:endParaRPr lang="en-US" sz="4000" dirty="0">
              <a:latin typeface="Boopee" panose="02000506020000020003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136" y="3663161"/>
            <a:ext cx="2975471" cy="30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15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19" y="4600497"/>
            <a:ext cx="9159718" cy="225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16942" cy="1325563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Highly Constraint Interaction Region Design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2000" dirty="0" smtClean="0">
                <a:solidFill>
                  <a:schemeClr val="tx1"/>
                </a:solidFill>
              </a:rPr>
              <a:t>compromising between </a:t>
            </a:r>
            <a:r>
              <a:rPr lang="en-US" sz="2000" dirty="0">
                <a:solidFill>
                  <a:schemeClr val="tx1"/>
                </a:solidFill>
              </a:rPr>
              <a:t>h</a:t>
            </a:r>
            <a:r>
              <a:rPr lang="en-US" sz="2000" dirty="0" smtClean="0">
                <a:solidFill>
                  <a:schemeClr val="tx1"/>
                </a:solidFill>
              </a:rPr>
              <a:t>igh luminosity, beam stability, detector acceptance and minimum particle and SR backgrounds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53" y="1776856"/>
            <a:ext cx="6007869" cy="459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4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6985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Key Techniques and Technologies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85" y="1104772"/>
            <a:ext cx="7886700" cy="5431621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Magnets: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</a:t>
            </a:r>
            <a:r>
              <a:rPr lang="en-US" sz="1800" dirty="0"/>
              <a:t> </a:t>
            </a:r>
            <a:r>
              <a:rPr lang="en-US" sz="1800" dirty="0" smtClean="0"/>
              <a:t> IR quadrupoles</a:t>
            </a:r>
          </a:p>
          <a:p>
            <a:pPr marL="0" indent="0">
              <a:buNone/>
            </a:pPr>
            <a:r>
              <a:rPr lang="en-US" sz="600" dirty="0"/>
              <a:t> </a:t>
            </a:r>
            <a:r>
              <a:rPr lang="en-US" sz="600" dirty="0" smtClean="0"/>
              <a:t> </a:t>
            </a:r>
          </a:p>
          <a:p>
            <a:r>
              <a:rPr lang="en-US" sz="1800" dirty="0" smtClean="0"/>
              <a:t>Superconducting RF: High </a:t>
            </a:r>
            <a:r>
              <a:rPr lang="en-US" sz="1800" dirty="0"/>
              <a:t>p</a:t>
            </a:r>
            <a:r>
              <a:rPr lang="en-US" sz="1800" dirty="0" smtClean="0"/>
              <a:t>ower variable input/HOM couplers</a:t>
            </a:r>
          </a:p>
          <a:p>
            <a:pPr marL="0" indent="0">
              <a:buNone/>
            </a:pPr>
            <a:r>
              <a:rPr lang="en-US" sz="800" dirty="0" smtClean="0"/>
              <a:t> </a:t>
            </a:r>
          </a:p>
          <a:p>
            <a:r>
              <a:rPr lang="en-US" sz="1800" dirty="0" smtClean="0"/>
              <a:t>Crossing angle </a:t>
            </a:r>
            <a:r>
              <a:rPr lang="en-US" sz="1800" dirty="0"/>
              <a:t>g</a:t>
            </a:r>
            <a:r>
              <a:rPr lang="en-US" sz="1800" dirty="0" smtClean="0"/>
              <a:t>eometry - crab cavities</a:t>
            </a:r>
          </a:p>
          <a:p>
            <a:pPr marL="0" indent="0">
              <a:buNone/>
            </a:pPr>
            <a:r>
              <a:rPr lang="en-US" sz="600" dirty="0"/>
              <a:t> </a:t>
            </a:r>
            <a:r>
              <a:rPr lang="en-US" sz="600" dirty="0" smtClean="0"/>
              <a:t> </a:t>
            </a:r>
          </a:p>
          <a:p>
            <a:r>
              <a:rPr lang="en-US" sz="1800" dirty="0" smtClean="0"/>
              <a:t>Multiple layer </a:t>
            </a:r>
            <a:r>
              <a:rPr lang="en-US" sz="1800" dirty="0"/>
              <a:t>b</a:t>
            </a:r>
            <a:r>
              <a:rPr lang="en-US" sz="1800" dirty="0" smtClean="0"/>
              <a:t>eam </a:t>
            </a:r>
            <a:r>
              <a:rPr lang="en-US" sz="1800" dirty="0"/>
              <a:t>p</a:t>
            </a:r>
            <a:r>
              <a:rPr lang="en-US" sz="1800" dirty="0" smtClean="0"/>
              <a:t>ipe coating</a:t>
            </a:r>
          </a:p>
          <a:p>
            <a:pPr marL="0" indent="0">
              <a:buNone/>
            </a:pPr>
            <a:r>
              <a:rPr lang="en-US" sz="600" dirty="0"/>
              <a:t> </a:t>
            </a:r>
            <a:r>
              <a:rPr lang="en-US" sz="600" dirty="0" smtClean="0"/>
              <a:t> </a:t>
            </a:r>
          </a:p>
          <a:p>
            <a:r>
              <a:rPr lang="en-US" sz="1800" dirty="0" smtClean="0"/>
              <a:t>Sub </a:t>
            </a:r>
            <a:r>
              <a:rPr lang="en-US" sz="18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/>
              <a:t>m orbit stability</a:t>
            </a:r>
          </a:p>
          <a:p>
            <a:pPr marL="0" indent="0">
              <a:buNone/>
            </a:pPr>
            <a:r>
              <a:rPr lang="en-US" sz="600" dirty="0"/>
              <a:t> </a:t>
            </a:r>
            <a:r>
              <a:rPr lang="en-US" sz="600" dirty="0" smtClean="0"/>
              <a:t> </a:t>
            </a:r>
          </a:p>
          <a:p>
            <a:r>
              <a:rPr lang="en-US" sz="1800" dirty="0" smtClean="0"/>
              <a:t>High current/charge polarized electron sources</a:t>
            </a:r>
          </a:p>
          <a:p>
            <a:pPr marL="0" indent="0">
              <a:buNone/>
            </a:pPr>
            <a:r>
              <a:rPr lang="en-US" sz="600" dirty="0" smtClean="0"/>
              <a:t> </a:t>
            </a:r>
          </a:p>
          <a:p>
            <a:r>
              <a:rPr lang="en-US" sz="1800" dirty="0" smtClean="0"/>
              <a:t>Novel hadron </a:t>
            </a:r>
            <a:r>
              <a:rPr lang="en-US" sz="1800" dirty="0"/>
              <a:t>c</a:t>
            </a:r>
            <a:r>
              <a:rPr lang="en-US" sz="1800" dirty="0" smtClean="0"/>
              <a:t>ooling techniques</a:t>
            </a:r>
          </a:p>
          <a:p>
            <a:pPr marL="0" indent="0">
              <a:buNone/>
            </a:pPr>
            <a:r>
              <a:rPr lang="en-US" sz="600" dirty="0"/>
              <a:t> </a:t>
            </a:r>
            <a:r>
              <a:rPr lang="en-US" sz="600" dirty="0" smtClean="0"/>
              <a:t> </a:t>
            </a:r>
          </a:p>
          <a:p>
            <a:r>
              <a:rPr lang="en-US" sz="1800" dirty="0" smtClean="0"/>
              <a:t>FFAG acceleration </a:t>
            </a:r>
            <a:r>
              <a:rPr lang="en-US" sz="1800" dirty="0"/>
              <a:t>t</a:t>
            </a:r>
            <a:r>
              <a:rPr lang="en-US" sz="1800" dirty="0" smtClean="0"/>
              <a:t>echniques (conditional, optional)</a:t>
            </a:r>
          </a:p>
          <a:p>
            <a:pPr marL="0" indent="0">
              <a:buNone/>
            </a:pPr>
            <a:r>
              <a:rPr lang="en-US" sz="600" dirty="0"/>
              <a:t> </a:t>
            </a:r>
            <a:r>
              <a:rPr lang="en-US" sz="600" dirty="0" smtClean="0"/>
              <a:t> </a:t>
            </a:r>
          </a:p>
          <a:p>
            <a:r>
              <a:rPr lang="en-US" sz="1800" dirty="0" smtClean="0"/>
              <a:t>Polarized, high current/high charge electron sources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94" y="968359"/>
            <a:ext cx="1506306" cy="1131172"/>
          </a:xfrm>
          <a:prstGeom prst="rect">
            <a:avLst/>
          </a:prstGeom>
        </p:spPr>
      </p:pic>
      <p:pic>
        <p:nvPicPr>
          <p:cNvPr id="7" name="Picture 6" descr="IMG_3055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" r="20825" b="21040"/>
          <a:stretch/>
        </p:blipFill>
        <p:spPr>
          <a:xfrm>
            <a:off x="7923891" y="3153308"/>
            <a:ext cx="1090715" cy="12893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058" y="4529182"/>
            <a:ext cx="2476511" cy="96696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92" y="5603340"/>
            <a:ext cx="2269353" cy="112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82840" y="2308860"/>
            <a:ext cx="1561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Shielded coil s.c. IR quadrupole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478866" y="3226293"/>
            <a:ext cx="140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DQWL Crab cavity prototype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3879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48955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JLEIC</a:t>
            </a:r>
            <a:br>
              <a:rPr lang="en-US" sz="3600" dirty="0" smtClean="0"/>
            </a:br>
            <a:r>
              <a:rPr lang="en-US" sz="2200" dirty="0" smtClean="0"/>
              <a:t>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>
                <a:solidFill>
                  <a:schemeClr val="tx1"/>
                </a:solidFill>
              </a:rPr>
              <a:t>design for an Electron Ion Collider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on the JLAB site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2865" y="2199240"/>
            <a:ext cx="8420803" cy="4477784"/>
            <a:chOff x="168137" y="851815"/>
            <a:chExt cx="8547495" cy="5338520"/>
          </a:xfrm>
        </p:grpSpPr>
        <p:pic>
          <p:nvPicPr>
            <p:cNvPr id="7" name="Picture 6" descr="Complex.pdf"/>
            <p:cNvPicPr>
              <a:picLocks noChangeAspect="1"/>
            </p:cNvPicPr>
            <p:nvPr/>
          </p:nvPicPr>
          <p:blipFill rotWithShape="1">
            <a:blip r:embed="rId3"/>
            <a:srcRect l="8543" t="29008" r="7203" b="23157"/>
            <a:stretch/>
          </p:blipFill>
          <p:spPr bwMode="auto">
            <a:xfrm>
              <a:off x="168137" y="851815"/>
              <a:ext cx="8547495" cy="5338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320165" y="3411636"/>
              <a:ext cx="11721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1" hangingPunct="1"/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3-10 GeV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837213" y="1152415"/>
              <a:ext cx="13003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8-100 GeV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3815878" y="3477138"/>
              <a:ext cx="83869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GeV</a:t>
              </a: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948581" y="3846470"/>
              <a:ext cx="7873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b="1" dirty="0" err="1" smtClean="0">
                  <a:solidFill>
                    <a:srgbClr val="99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endParaRPr lang="en-US" b="1" dirty="0">
                <a:solidFill>
                  <a:srgbClr val="99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4" b="3784"/>
          <a:stretch/>
        </p:blipFill>
        <p:spPr bwMode="auto">
          <a:xfrm>
            <a:off x="4870253" y="580965"/>
            <a:ext cx="3846668" cy="180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62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Parameters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14510"/>
              </p:ext>
            </p:extLst>
          </p:nvPr>
        </p:nvGraphicFramePr>
        <p:xfrm>
          <a:off x="76200" y="975358"/>
          <a:ext cx="8991600" cy="5202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62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49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5027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 energy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</a:t>
                      </a:r>
                      <a:endParaRPr lang="en-US" sz="16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21.9 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low)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44.7 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medium)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63.3 </a:t>
                      </a:r>
                      <a:endPara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high)</a:t>
                      </a:r>
                      <a:endParaRPr lang="en-US" sz="16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energy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Collision frequency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MHz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476/4=119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1016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Particles per bunch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0.98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current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1600" b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Polarization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Bunch length, RMS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Norm.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emitt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hor./vert.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l-G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μ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0.3/0.3</a:t>
                      </a:r>
                      <a:endParaRPr lang="en-US" sz="1600" b="0" dirty="0">
                        <a:solidFill>
                          <a:srgbClr val="FF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24/24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0.5/0.1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54/10.8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0.9/0.18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432/86.4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Horizontal &amp; vertical β*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8/8</a:t>
                      </a:r>
                      <a:endParaRPr lang="en-US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13.5/13.5</a:t>
                      </a:r>
                      <a:endParaRPr lang="en-US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6/1.2</a:t>
                      </a:r>
                      <a:endParaRPr lang="en-US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5.1/1</a:t>
                      </a:r>
                      <a:endParaRPr lang="en-US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10.5/2.1</a:t>
                      </a:r>
                      <a:endParaRPr lang="en-US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4/0.8</a:t>
                      </a:r>
                      <a:endParaRPr lang="en-US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Vert. beam-beam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0.092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0.015</a:t>
                      </a:r>
                      <a:endParaRPr lang="en-US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0.068</a:t>
                      </a:r>
                      <a:endParaRPr lang="en-US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0.008</a:t>
                      </a:r>
                      <a:endParaRPr lang="en-US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0.034</a:t>
                      </a:r>
                      <a:endParaRPr lang="en-US" sz="16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Laslett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tune-shift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7x10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1600" b="0" baseline="30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0.055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6x10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</a:t>
                      </a:r>
                      <a:endParaRPr lang="en-US" sz="1600" b="0" baseline="30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0.056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7x10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</a:t>
                      </a:r>
                      <a:endParaRPr lang="en-US" sz="1600" b="0" baseline="300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space, up/down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3.6/7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3.2/3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3.6/7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3.2/3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3.6/7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3.2/3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Hourglass(HG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reduction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51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Luminosity/IP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w/HG,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9700" algn="l"/>
                        </a:tabLs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600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lang="en-US" sz="16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025640" y="981974"/>
            <a:ext cx="91440" cy="521208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76711" y="965438"/>
            <a:ext cx="91440" cy="521208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2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pic>
        <p:nvPicPr>
          <p:cNvPr id="53" name="Picture 52" descr="Screen Shot 2016-11-16 at 1.56.50 PM.png"/>
          <p:cNvPicPr>
            <a:picLocks noChangeAspect="1"/>
          </p:cNvPicPr>
          <p:nvPr/>
        </p:nvPicPr>
        <p:blipFill rotWithShape="1">
          <a:blip r:embed="rId3"/>
          <a:srcRect t="17225" b="15075"/>
          <a:stretch/>
        </p:blipFill>
        <p:spPr>
          <a:xfrm>
            <a:off x="220019" y="1247044"/>
            <a:ext cx="8211602" cy="2748585"/>
          </a:xfrm>
          <a:prstGeom prst="rect">
            <a:avLst/>
          </a:prstGeom>
        </p:spPr>
      </p:pic>
      <p:graphicFrame>
        <p:nvGraphicFramePr>
          <p:cNvPr id="9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237671"/>
              </p:ext>
            </p:extLst>
          </p:nvPr>
        </p:nvGraphicFramePr>
        <p:xfrm>
          <a:off x="248391" y="3875491"/>
          <a:ext cx="3512023" cy="2133600"/>
        </p:xfrm>
        <a:graphic>
          <a:graphicData uri="http://schemas.openxmlformats.org/drawingml/2006/table">
            <a:tbl>
              <a:tblPr/>
              <a:tblGrid>
                <a:gridCol w="1971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4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Electron energy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MeV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up to 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Bunch charge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nC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Up to 3.2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Turns in circulator 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turn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Up to 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Current in CCR/ERL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1.5/0.075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Bunch repetition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Cooling section 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2x30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Cooling solenoid field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18157" r="41426" b="10473"/>
          <a:stretch/>
        </p:blipFill>
        <p:spPr>
          <a:xfrm>
            <a:off x="4644616" y="3873897"/>
            <a:ext cx="3533274" cy="2310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6822" y="3833653"/>
            <a:ext cx="1336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Magnetized source</a:t>
            </a:r>
            <a:endParaRPr 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95946" y="1551610"/>
            <a:ext cx="1053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 turn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 cooler ring, 1.5A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559" y="2467432"/>
            <a:ext cx="1104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</a:t>
            </a:r>
            <a:r>
              <a:rPr lang="en-US" b="1" dirty="0" smtClean="0">
                <a:solidFill>
                  <a:srgbClr val="7030A0"/>
                </a:solidFill>
              </a:rPr>
              <a:t>ingle turn ERL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75mA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211" y="217599"/>
            <a:ext cx="8397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70C0"/>
                </a:solidFill>
              </a:rPr>
              <a:t>Magnetized </a:t>
            </a:r>
            <a:r>
              <a:rPr lang="en-US" sz="3200" b="1" dirty="0">
                <a:solidFill>
                  <a:srgbClr val="0070C0"/>
                </a:solidFill>
              </a:rPr>
              <a:t>c</a:t>
            </a:r>
            <a:r>
              <a:rPr lang="en-US" sz="3200" b="1" dirty="0" smtClean="0">
                <a:solidFill>
                  <a:srgbClr val="0070C0"/>
                </a:solidFill>
              </a:rPr>
              <a:t>ooling for up to 100 GeV hadrons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4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0799" y="127827"/>
            <a:ext cx="9194800" cy="423881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eRHIC</a:t>
            </a:r>
            <a:r>
              <a:rPr lang="en-US" sz="3000" dirty="0" smtClean="0"/>
              <a:t> uses the Relativistic Heavy Ion Collider </a:t>
            </a:r>
            <a:r>
              <a:rPr lang="en-US" sz="3000" dirty="0"/>
              <a:t> </a:t>
            </a:r>
            <a:r>
              <a:rPr lang="en-US" sz="3000" dirty="0" smtClean="0"/>
              <a:t>RHIC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502881"/>
            <a:ext cx="384249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Circumference   : 3.83 km</a:t>
            </a:r>
          </a:p>
          <a:p>
            <a:pPr algn="l"/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Max dipole field  : 3.5 T</a:t>
            </a:r>
            <a:br>
              <a:rPr lang="en-US" sz="1700" dirty="0" smtClean="0">
                <a:latin typeface="Arial Narrow" panose="020B0606020202030204" pitchFamily="34" charset="0"/>
                <a:cs typeface="Arial"/>
              </a:rPr>
            </a:br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Energy                : 255 GeV p; 100 GeV/n </a:t>
            </a:r>
            <a:r>
              <a:rPr lang="en-US" sz="1700" dirty="0">
                <a:latin typeface="Arial Narrow" panose="020B0606020202030204" pitchFamily="34" charset="0"/>
                <a:cs typeface="Arial"/>
              </a:rPr>
              <a:t>	</a:t>
            </a:r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         </a:t>
            </a:r>
          </a:p>
          <a:p>
            <a:pPr algn="l"/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Species               : p to U (incl. asymmetric)</a:t>
            </a:r>
            <a:br>
              <a:rPr lang="en-US" sz="1700" dirty="0" smtClean="0">
                <a:latin typeface="Arial Narrow" panose="020B0606020202030204" pitchFamily="34" charset="0"/>
                <a:cs typeface="Arial"/>
              </a:rPr>
            </a:br>
            <a:r>
              <a:rPr lang="en-US" sz="1700" dirty="0" smtClean="0">
                <a:latin typeface="Arial Narrow" panose="020B0606020202030204" pitchFamily="34" charset="0"/>
                <a:cs typeface="Arial"/>
              </a:rPr>
              <a:t>Experiments        : STAR, PHENIX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idx="4294967295"/>
          </p:nvPr>
        </p:nvSpPr>
        <p:spPr>
          <a:xfrm>
            <a:off x="3839003" y="662165"/>
            <a:ext cx="5304997" cy="240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 Narrow" panose="020B0606020202030204" pitchFamily="34" charset="0"/>
                <a:ea typeface="Helvetica" charset="0"/>
                <a:cs typeface="Helvetica" charset="0"/>
              </a:rPr>
              <a:t>O</a:t>
            </a:r>
            <a:r>
              <a:rPr lang="en-US" sz="1800" dirty="0" smtClean="0">
                <a:latin typeface="Arial Narrow" panose="020B0606020202030204" pitchFamily="34" charset="0"/>
                <a:ea typeface="Helvetica" charset="0"/>
                <a:cs typeface="Helvetica" charset="0"/>
              </a:rPr>
              <a:t>perating since </a:t>
            </a:r>
            <a:r>
              <a:rPr lang="en-US" sz="1800" dirty="0">
                <a:latin typeface="Arial Narrow" panose="020B0606020202030204" pitchFamily="34" charset="0"/>
                <a:ea typeface="Helvetica" charset="0"/>
                <a:cs typeface="Helvetica" charset="0"/>
              </a:rPr>
              <a:t>1999 </a:t>
            </a:r>
            <a:r>
              <a:rPr lang="en-US" sz="1800" dirty="0" smtClean="0">
                <a:latin typeface="Arial Narrow" panose="020B0606020202030204" pitchFamily="34" charset="0"/>
                <a:ea typeface="Helvetica" charset="0"/>
                <a:cs typeface="Helvetica" charset="0"/>
              </a:rPr>
              <a:t>with </a:t>
            </a:r>
            <a:r>
              <a:rPr lang="en-US" sz="1800" dirty="0">
                <a:latin typeface="Arial Narrow" panose="020B0606020202030204" pitchFamily="34" charset="0"/>
                <a:ea typeface="Helvetica" charset="0"/>
                <a:cs typeface="Helvetica" charset="0"/>
              </a:rPr>
              <a:t>heavy ions and polarized </a:t>
            </a:r>
            <a:r>
              <a:rPr lang="en-US" sz="1800" dirty="0" smtClean="0">
                <a:latin typeface="Arial Narrow" panose="020B0606020202030204" pitchFamily="34" charset="0"/>
                <a:ea typeface="Helvetica" charset="0"/>
                <a:cs typeface="Helvetica" charset="0"/>
              </a:rPr>
              <a:t>protons </a:t>
            </a:r>
            <a:endParaRPr lang="en-US" sz="1800" dirty="0" smtClean="0">
              <a:solidFill>
                <a:srgbClr val="0033CC"/>
              </a:solidFill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Improving machine luminosity in every run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 Narrow" panose="020B0606020202030204" pitchFamily="34" charset="0"/>
              </a:rPr>
              <a:t>Unique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high energy polarized </a:t>
            </a:r>
            <a:r>
              <a:rPr lang="en-US" sz="1800" dirty="0" smtClean="0">
                <a:latin typeface="Arial Narrow" panose="020B0606020202030204" pitchFamily="34" charset="0"/>
              </a:rPr>
              <a:t>proton </a:t>
            </a:r>
            <a: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beam collider (60%) </a:t>
            </a:r>
            <a:br>
              <a:rPr lang="en-US" sz="1800" dirty="0" smtClean="0">
                <a:solidFill>
                  <a:schemeClr val="tx1"/>
                </a:solidFill>
                <a:latin typeface="Arial Narrow" panose="020B0606020202030204" pitchFamily="34" charset="0"/>
              </a:rPr>
            </a:br>
            <a:r>
              <a:rPr lang="en-US" sz="1800" dirty="0" smtClean="0">
                <a:solidFill>
                  <a:srgbClr val="0033CC"/>
                </a:solidFill>
                <a:latin typeface="Arial Narrow" panose="020B0606020202030204" pitchFamily="34" charset="0"/>
              </a:rPr>
              <a:t>Very </a:t>
            </a:r>
            <a:r>
              <a:rPr lang="en-US" sz="1800" dirty="0">
                <a:solidFill>
                  <a:srgbClr val="0033CC"/>
                </a:solidFill>
                <a:latin typeface="Arial Narrow" panose="020B0606020202030204" pitchFamily="34" charset="0"/>
              </a:rPr>
              <a:t>successful physics program: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Discovery and detailed study of properties of quark-gluon perfect fluid matter, existing at very origin of the Big Bang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Study of proton spin composition, especially its gluon </a:t>
            </a:r>
            <a:r>
              <a:rPr lang="en-US" sz="1600" dirty="0" smtClean="0">
                <a:latin typeface="Arial Narrow" panose="020B0606020202030204" pitchFamily="34" charset="0"/>
              </a:rPr>
              <a:t>component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1600" dirty="0">
                <a:latin typeface="Arial Narrow" panose="020B0606020202030204" pitchFamily="34" charset="0"/>
              </a:rPr>
              <a:t>Present plan: to continue A-A and polarized  p-p experiments till 2024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en-US" sz="1600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n-US" sz="15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 descr="Screen Shot 2016-10-06 at 7.30.23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17" y="3067665"/>
            <a:ext cx="4128019" cy="33334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" y="1891737"/>
            <a:ext cx="3798214" cy="252524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0877" y="655127"/>
            <a:ext cx="3837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There will be only relatively small changes to the existing facility and its injector complex; basically same performance parameters are needed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4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66" y="1009773"/>
            <a:ext cx="8916591" cy="564717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715" y="3851645"/>
            <a:ext cx="3565321" cy="2066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90904" y="5393491"/>
            <a:ext cx="252248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flipH="1">
            <a:off x="7724271" y="5387450"/>
            <a:ext cx="45719" cy="4377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35380" y="4846243"/>
            <a:ext cx="67228" cy="1000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448864" y="5785049"/>
            <a:ext cx="336330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85009" y="6196539"/>
                <a:ext cx="6910414" cy="375552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latin typeface="Arial Narrow" panose="020B0606020202030204" pitchFamily="34" charset="0"/>
                  </a:rPr>
                  <a:t>Designed for Peak Luminosity: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𝟑𝟒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𝒔𝒆𝒄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>
                  <a:solidFill>
                    <a:srgbClr val="FFFF00"/>
                  </a:solidFill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009" y="6196539"/>
                <a:ext cx="6910414" cy="37555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54331" y="25879"/>
            <a:ext cx="8747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eRHIC: Electron Storage Ring and Electron Accelerator added to the RHIC complex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50513" y="6533322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" y="76201"/>
            <a:ext cx="8782259" cy="40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n-US" dirty="0" smtClean="0"/>
              <a:t>        </a:t>
            </a:r>
            <a:r>
              <a:rPr lang="en-US" sz="8000" b="1" dirty="0" smtClean="0"/>
              <a:t>Main Parameters for Maximum Luminosity</a:t>
            </a:r>
            <a:endParaRPr lang="en-US" sz="5500" dirty="0"/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3750513" y="6691538"/>
            <a:ext cx="990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A4FEEC-A002-4022-B722-2BFFC729FEF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95145" y="403555"/>
            <a:ext cx="375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E</a:t>
            </a:r>
            <a:r>
              <a:rPr lang="en-US" b="1" baseline="-25000" dirty="0">
                <a:solidFill>
                  <a:srgbClr val="FF0000"/>
                </a:solidFill>
              </a:rPr>
              <a:t>p</a:t>
            </a:r>
            <a:r>
              <a:rPr lang="en-US" b="1" dirty="0">
                <a:solidFill>
                  <a:srgbClr val="FF0000"/>
                </a:solidFill>
              </a:rPr>
              <a:t> = </a:t>
            </a:r>
            <a:r>
              <a:rPr lang="en-US" b="1" dirty="0" smtClean="0">
                <a:solidFill>
                  <a:srgbClr val="FF0000"/>
                </a:solidFill>
              </a:rPr>
              <a:t>275 </a:t>
            </a:r>
            <a:r>
              <a:rPr lang="en-US" b="1" dirty="0">
                <a:solidFill>
                  <a:srgbClr val="FF0000"/>
                </a:solidFill>
              </a:rPr>
              <a:t>GeV, </a:t>
            </a:r>
            <a:r>
              <a:rPr lang="en-US" b="1" dirty="0" err="1">
                <a:solidFill>
                  <a:srgbClr val="FF0000"/>
                </a:solidFill>
              </a:rPr>
              <a:t>E</a:t>
            </a:r>
            <a:r>
              <a:rPr lang="en-US" b="1" baseline="-25000" dirty="0" err="1">
                <a:solidFill>
                  <a:srgbClr val="FF0000"/>
                </a:solidFill>
              </a:rPr>
              <a:t>e</a:t>
            </a:r>
            <a:r>
              <a:rPr lang="en-US" b="1" dirty="0">
                <a:solidFill>
                  <a:srgbClr val="FF0000"/>
                </a:solidFill>
              </a:rPr>
              <a:t>= 10 GeV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23" y="876767"/>
            <a:ext cx="7299779" cy="55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038730" y="304801"/>
            <a:ext cx="7620000" cy="457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4600" b="1" dirty="0" smtClean="0"/>
              <a:t>Luminosity</a:t>
            </a:r>
            <a:r>
              <a:rPr lang="en-US" b="1" dirty="0" smtClean="0"/>
              <a:t> vs. Center of Mass Energy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96" y="879917"/>
            <a:ext cx="8280350" cy="5431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1146" y="5108028"/>
            <a:ext cx="158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E</a:t>
            </a:r>
            <a:r>
              <a:rPr lang="en-US" sz="3200" baseline="-25000" dirty="0" err="1" smtClean="0"/>
              <a:t>cm</a:t>
            </a:r>
            <a:r>
              <a:rPr lang="en-US" sz="3200" dirty="0" smtClean="0"/>
              <a:t> </a:t>
            </a:r>
            <a:r>
              <a:rPr lang="en-US" sz="3200" dirty="0" smtClean="0">
                <a:sym typeface="Wingdings" panose="05000000000000000000" pitchFamily="2" charset="2"/>
              </a:rPr>
              <a:t>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0655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66699" y="4335199"/>
            <a:ext cx="8546667" cy="16658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Interleaved arrangement of electron and hadron quadrupoles</a:t>
            </a:r>
          </a:p>
          <a:p>
            <a:r>
              <a:rPr lang="en-US" sz="1800" dirty="0" smtClean="0"/>
              <a:t>22mrad total crossing angle, using crab cavities</a:t>
            </a:r>
          </a:p>
          <a:p>
            <a:r>
              <a:rPr lang="en-US" sz="1800" dirty="0" smtClean="0"/>
              <a:t>Beam size in crab cavity region independent of energy – </a:t>
            </a:r>
            <a:r>
              <a:rPr lang="en-US" sz="1800" dirty="0" smtClean="0">
                <a:solidFill>
                  <a:srgbClr val="FF0000"/>
                </a:solidFill>
              </a:rPr>
              <a:t>crab cavity apertures can be rather small, thus allowing for higher frequency</a:t>
            </a:r>
          </a:p>
          <a:p>
            <a:r>
              <a:rPr lang="en-US" sz="1800" dirty="0" smtClean="0"/>
              <a:t>Forward spectrometer (B0) and Roman Pots (R1-R4) for full acceptance</a:t>
            </a:r>
            <a:endParaRPr lang="en-US" sz="1800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90870" y="138049"/>
            <a:ext cx="7620000" cy="46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5800" dirty="0" smtClean="0"/>
              <a:t>EIC Interaction Region Layout  </a:t>
            </a:r>
            <a:r>
              <a:rPr lang="en-US" sz="1800" dirty="0" smtClean="0"/>
              <a:t>(note distorted scale) 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7" y="661901"/>
            <a:ext cx="5211843" cy="244933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1944914" y="3236686"/>
            <a:ext cx="2075545" cy="725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097314" y="3243944"/>
            <a:ext cx="2075545" cy="725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 flipH="1">
            <a:off x="4020459" y="3309258"/>
            <a:ext cx="413655" cy="130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" y="603843"/>
            <a:ext cx="8343902" cy="377395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022602" y="2717799"/>
            <a:ext cx="64346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67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863" y="365127"/>
            <a:ext cx="7886700" cy="805948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/>
              <a:t>Colliders, engines of discovery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94377" y="1281871"/>
            <a:ext cx="8210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latin typeface="Arial Narrow" panose="020B0606020202030204" pitchFamily="34" charset="0"/>
              </a:rPr>
              <a:t>Time charts of energy </a:t>
            </a:r>
            <a:r>
              <a:rPr lang="en-US" sz="2400" b="1" dirty="0">
                <a:latin typeface="Arial Narrow" panose="020B0606020202030204" pitchFamily="34" charset="0"/>
              </a:rPr>
              <a:t>f</a:t>
            </a:r>
            <a:r>
              <a:rPr lang="en-US" sz="2400" b="1" dirty="0" smtClean="0">
                <a:latin typeface="Arial Narrow" panose="020B0606020202030204" pitchFamily="34" charset="0"/>
              </a:rPr>
              <a:t>rontier colliders 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" y="1746825"/>
            <a:ext cx="9014604" cy="501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3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30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4789" y="1462138"/>
            <a:ext cx="38176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Long Range Plans to challenge the energy frontier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Luminosity frontiers: ongoing with </a:t>
            </a:r>
            <a:r>
              <a:rPr lang="en-US" dirty="0" err="1" smtClean="0"/>
              <a:t>SuperKEKB</a:t>
            </a:r>
            <a:r>
              <a:rPr lang="en-US" dirty="0" smtClean="0"/>
              <a:t> starting up soon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LeHC</a:t>
            </a:r>
            <a:r>
              <a:rPr lang="en-US" dirty="0" smtClean="0"/>
              <a:t> is still far future and so is  </a:t>
            </a:r>
            <a:r>
              <a:rPr lang="en-US" dirty="0" err="1" smtClean="0"/>
              <a:t>FCCep</a:t>
            </a: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Electron Ion Collider is the most likely next large accelerator project in the 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Compelling Designs under development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Strong EIC Community support worldwide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916" y="1881471"/>
            <a:ext cx="4931583" cy="31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53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eRHIC Injector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u="sng" dirty="0" smtClean="0"/>
              <a:t>Nominal Solution</a:t>
            </a:r>
            <a:r>
              <a:rPr lang="en-US" sz="1800" dirty="0" smtClean="0"/>
              <a:t>: </a:t>
            </a:r>
            <a:r>
              <a:rPr lang="en-US" sz="1800" b="1" dirty="0" smtClean="0"/>
              <a:t>6-pass recirculating 3GeV </a:t>
            </a:r>
            <a:r>
              <a:rPr lang="en-US" sz="1800" b="1" dirty="0" err="1" smtClean="0"/>
              <a:t>scRF</a:t>
            </a:r>
            <a:r>
              <a:rPr lang="en-US" sz="1800" b="1" dirty="0" smtClean="0"/>
              <a:t> LINAC </a:t>
            </a:r>
            <a:r>
              <a:rPr lang="en-US" sz="1800" dirty="0" smtClean="0"/>
              <a:t>with 5 x  4 km return loops in the RHIC tunnel: will work, is quite expensive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u="sng" dirty="0" smtClean="0"/>
              <a:t>Low cost alternative:</a:t>
            </a:r>
            <a:r>
              <a:rPr lang="en-US" sz="1800" dirty="0" smtClean="0"/>
              <a:t> </a:t>
            </a:r>
            <a:r>
              <a:rPr lang="en-US" sz="1800" b="1" dirty="0" smtClean="0"/>
              <a:t>18 GeV  rapid cycling Synchrotron </a:t>
            </a:r>
            <a:r>
              <a:rPr lang="en-US" sz="1800" dirty="0" smtClean="0"/>
              <a:t>in the RHIC Tunnel, 20 Hz repetition rate, with high lattice symmetry for suppression of depolarizing spin resonances, seems to work but needs more effort to ensure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u="sng" dirty="0" smtClean="0"/>
              <a:t>Low cost alternative: </a:t>
            </a:r>
            <a:r>
              <a:rPr lang="en-US" sz="1800" dirty="0" smtClean="0"/>
              <a:t> </a:t>
            </a:r>
            <a:r>
              <a:rPr lang="en-US" sz="1800" b="1" dirty="0" smtClean="0"/>
              <a:t>18 GeV FFAG accelerator </a:t>
            </a:r>
            <a:r>
              <a:rPr lang="en-US" sz="1800" dirty="0" smtClean="0"/>
              <a:t>in the RHIC tunnel 102 turns, permanent combined function magnets, avoids all depolarizing resonances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needs more spin analysis, Need to wait for success of Cbeta before we can commit</a:t>
            </a:r>
          </a:p>
        </p:txBody>
      </p:sp>
    </p:spTree>
    <p:extLst>
      <p:ext uri="{BB962C8B-B14F-4D97-AF65-F5344CB8AC3E}">
        <p14:creationId xmlns:p14="http://schemas.microsoft.com/office/powerpoint/2010/main" val="108485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166" y="165851"/>
            <a:ext cx="7886700" cy="398549"/>
          </a:xfrm>
        </p:spPr>
        <p:txBody>
          <a:bodyPr>
            <a:noAutofit/>
          </a:bodyPr>
          <a:lstStyle/>
          <a:p>
            <a:r>
              <a:rPr lang="en-US" sz="3200" b="1" dirty="0"/>
              <a:t>Envisioned E</a:t>
            </a:r>
            <a:r>
              <a:rPr lang="en-US" sz="3200" b="1" dirty="0" smtClean="0"/>
              <a:t>IC </a:t>
            </a:r>
            <a:r>
              <a:rPr lang="en-US" sz="3200" b="1" dirty="0"/>
              <a:t>Time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387488" y="704918"/>
            <a:ext cx="8525400" cy="56170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April 2017 Design Choice Validation Review</a:t>
            </a:r>
          </a:p>
          <a:p>
            <a:r>
              <a:rPr lang="en-US" sz="2400" dirty="0" smtClean="0"/>
              <a:t>2017/18: Work out a pre-conceptual design report</a:t>
            </a:r>
          </a:p>
          <a:p>
            <a:r>
              <a:rPr lang="en-US" sz="2400" dirty="0" smtClean="0"/>
              <a:t>2018: eRHIC Design Review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2019:  Mission need acknowledged by DOE, critical decision zero  (CD-0)</a:t>
            </a:r>
          </a:p>
          <a:p>
            <a:r>
              <a:rPr lang="en-US" sz="2400" dirty="0" smtClean="0"/>
              <a:t>2019-2021: Conceptual design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r>
              <a:rPr lang="en-US" sz="2400" dirty="0" err="1" smtClean="0"/>
              <a:t>incl</a:t>
            </a:r>
            <a:r>
              <a:rPr lang="en-US" sz="2400" dirty="0" smtClean="0"/>
              <a:t> </a:t>
            </a:r>
            <a:r>
              <a:rPr lang="en-US" sz="1800" dirty="0" smtClean="0"/>
              <a:t>Evaluation of alternates 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2021: CD1: site decision</a:t>
            </a:r>
          </a:p>
          <a:p>
            <a:r>
              <a:rPr lang="en-US" sz="2400" dirty="0" smtClean="0"/>
              <a:t>2021-2022: preliminary design project baseline in scope  cost, and schedule scope</a:t>
            </a:r>
          </a:p>
          <a:p>
            <a:r>
              <a:rPr lang="en-US" sz="2400" dirty="0" smtClean="0"/>
              <a:t>2022: CD2</a:t>
            </a:r>
          </a:p>
          <a:p>
            <a:r>
              <a:rPr lang="en-US" sz="2400" dirty="0" smtClean="0"/>
              <a:t>2022-2023- Engineering design (final design)</a:t>
            </a:r>
          </a:p>
          <a:p>
            <a:r>
              <a:rPr lang="en-US" sz="2400" dirty="0" smtClean="0"/>
              <a:t>2023: CD-3 Start Construction</a:t>
            </a:r>
          </a:p>
          <a:p>
            <a:r>
              <a:rPr lang="en-US" sz="2400" dirty="0" smtClean="0"/>
              <a:t>2028 CD-4 Completion</a:t>
            </a:r>
          </a:p>
        </p:txBody>
      </p:sp>
    </p:spTree>
    <p:extLst>
      <p:ext uri="{BB962C8B-B14F-4D97-AF65-F5344CB8AC3E}">
        <p14:creationId xmlns:p14="http://schemas.microsoft.com/office/powerpoint/2010/main" val="265003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62314"/>
            <a:ext cx="7886700" cy="46944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eRHIC Design Concept</a:t>
            </a:r>
            <a:endParaRPr lang="en-US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0" y="979734"/>
                <a:ext cx="9144000" cy="5279571"/>
              </a:xfrm>
              <a:noFill/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sz="4500" dirty="0" smtClean="0">
                    <a:latin typeface="Arial Narrow" panose="020B0606020202030204" pitchFamily="34" charset="0"/>
                  </a:rPr>
                  <a:t>Based on existing RHIC with up to 275GeV polarized protons</a:t>
                </a:r>
              </a:p>
              <a:p>
                <a:r>
                  <a:rPr lang="en-US" sz="4500" dirty="0" smtClean="0">
                    <a:latin typeface="Arial Narrow" panose="020B0606020202030204" pitchFamily="34" charset="0"/>
                  </a:rPr>
                  <a:t>Added electron storage ring with (5 – 18) GeV, on-energy polarized injector</a:t>
                </a:r>
              </a:p>
              <a:p>
                <a:pPr>
                  <a:buFontTx/>
                  <a:buChar char="-"/>
                </a:pPr>
                <a:r>
                  <a:rPr lang="en-US" sz="4500" dirty="0" smtClean="0">
                    <a:latin typeface="Arial Narrow" panose="020B0606020202030204" pitchFamily="34" charset="0"/>
                  </a:rPr>
                  <a:t>Up to 2.7A electron current – </a:t>
                </a:r>
                <a:r>
                  <a:rPr lang="en-US" sz="4500" dirty="0">
                    <a:latin typeface="Arial Narrow" panose="020B0606020202030204" pitchFamily="34" charset="0"/>
                  </a:rPr>
                  <a:t>1320 bunches per </a:t>
                </a:r>
                <a:r>
                  <a:rPr lang="en-US" sz="4500" dirty="0" smtClean="0">
                    <a:latin typeface="Arial Narrow" panose="020B0606020202030204" pitchFamily="34" charset="0"/>
                  </a:rPr>
                  <a:t>ring similar to </a:t>
                </a:r>
              </a:p>
              <a:p>
                <a:pPr marL="0" indent="0">
                  <a:buNone/>
                </a:pPr>
                <a:r>
                  <a:rPr lang="en-US" sz="4500" dirty="0">
                    <a:latin typeface="Arial Narrow" panose="020B0606020202030204" pitchFamily="34" charset="0"/>
                  </a:rPr>
                  <a:t> </a:t>
                </a:r>
                <a:r>
                  <a:rPr lang="en-US" sz="4500" dirty="0" smtClean="0">
                    <a:latin typeface="Arial Narrow" panose="020B0606020202030204" pitchFamily="34" charset="0"/>
                  </a:rPr>
                  <a:t>   B-Factories</a:t>
                </a:r>
              </a:p>
              <a:p>
                <a:pPr marL="0" indent="0">
                  <a:buNone/>
                </a:pPr>
                <a:r>
                  <a:rPr lang="en-US" sz="4500" dirty="0" smtClean="0">
                    <a:latin typeface="Arial Narrow" panose="020B0606020202030204" pitchFamily="34" charset="0"/>
                  </a:rPr>
                  <a:t>-  10 MW maximum RF power (administrative limit)</a:t>
                </a:r>
              </a:p>
              <a:p>
                <a:pPr>
                  <a:buFontTx/>
                  <a:buChar char="-"/>
                </a:pPr>
                <a:r>
                  <a:rPr lang="en-US" sz="4500" dirty="0" smtClean="0">
                    <a:latin typeface="Arial Narrow" panose="020B0606020202030204" pitchFamily="34" charset="0"/>
                  </a:rPr>
                  <a:t>Flat proton beam: 2.4mm horizontal, 0.1mm vertical – </a:t>
                </a:r>
              </a:p>
              <a:p>
                <a:pPr marL="0" indent="0">
                  <a:buNone/>
                </a:pPr>
                <a:r>
                  <a:rPr lang="en-US" sz="4500" dirty="0">
                    <a:latin typeface="Arial Narrow" panose="020B0606020202030204" pitchFamily="34" charset="0"/>
                  </a:rPr>
                  <a:t> </a:t>
                </a:r>
                <a:r>
                  <a:rPr lang="en-US" sz="4500" dirty="0" smtClean="0">
                    <a:latin typeface="Arial Narrow" panose="020B0606020202030204" pitchFamily="34" charset="0"/>
                  </a:rPr>
                  <a:t>  </a:t>
                </a:r>
                <a:r>
                  <a:rPr lang="en-US" sz="4500" dirty="0" smtClean="0">
                    <a:latin typeface="Arial Narrow" panose="020B0606020202030204" pitchFamily="34" charset="0"/>
                    <a:sym typeface="Wingdings" panose="05000000000000000000" pitchFamily="2" charset="2"/>
                  </a:rPr>
                  <a:t></a:t>
                </a:r>
                <a:r>
                  <a:rPr lang="en-US" sz="4500" dirty="0" smtClean="0">
                    <a:latin typeface="Arial Narrow" panose="020B0606020202030204" pitchFamily="34" charset="0"/>
                  </a:rPr>
                  <a:t>need strong cooling </a:t>
                </a:r>
              </a:p>
              <a:p>
                <a:r>
                  <a:rPr lang="en-US" sz="4500" dirty="0" smtClean="0">
                    <a:latin typeface="Arial Narrow" panose="020B0606020202030204" pitchFamily="34" charset="0"/>
                  </a:rPr>
                  <a:t>Low proton bunch intensities: 0.75∙10</a:t>
                </a:r>
                <a:r>
                  <a:rPr lang="en-US" sz="4500" baseline="30000" dirty="0" smtClean="0">
                    <a:latin typeface="Arial Narrow" panose="020B0606020202030204" pitchFamily="34" charset="0"/>
                  </a:rPr>
                  <a:t>11</a:t>
                </a:r>
                <a:r>
                  <a:rPr lang="en-US" sz="4500" dirty="0" smtClean="0">
                    <a:latin typeface="Arial Narrow" panose="020B0606020202030204" pitchFamily="34" charset="0"/>
                  </a:rPr>
                  <a:t> achieved in RHIC</a:t>
                </a:r>
                <a:endParaRPr lang="en-US" sz="4500" baseline="30000" dirty="0" smtClean="0">
                  <a:latin typeface="Arial Narrow" panose="020B0606020202030204" pitchFamily="34" charset="0"/>
                </a:endParaRPr>
              </a:p>
              <a:p>
                <a:r>
                  <a:rPr lang="en-US" sz="4500" dirty="0" smtClean="0">
                    <a:latin typeface="Arial Narrow" panose="020B0606020202030204" pitchFamily="34" charset="0"/>
                  </a:rPr>
                  <a:t>Full energy polarized electron injector (recirculating LINAC default, rapid cycling synchrotron cost saving option)</a:t>
                </a:r>
                <a:endParaRPr lang="en-US" sz="4500" dirty="0">
                  <a:latin typeface="Arial Narrow" panose="020B0606020202030204" pitchFamily="34" charset="0"/>
                </a:endParaRPr>
              </a:p>
              <a:p>
                <a:pPr marL="0" indent="0">
                  <a:buNone/>
                </a:pPr>
                <a:r>
                  <a:rPr lang="en-US" sz="2800" dirty="0" smtClean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         </a:t>
                </a:r>
                <a:r>
                  <a:rPr lang="en-US" sz="45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</a:rPr>
                  <a:t>Designed for Peak Luminosity: </a:t>
                </a:r>
                <a14:m>
                  <m:oMath xmlns:m="http://schemas.openxmlformats.org/officeDocument/2006/math">
                    <m:r>
                      <a:rPr lang="en-US" sz="4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4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4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𝟑𝟒</m:t>
                        </m:r>
                      </m:sup>
                    </m:sSup>
                    <m:sSup>
                      <m:sSupPr>
                        <m:ctrlP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𝒔𝒆𝒄</m:t>
                        </m:r>
                      </m:e>
                      <m:sup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45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500" b="1" dirty="0" smtClean="0">
                  <a:solidFill>
                    <a:srgbClr val="FFFF00"/>
                  </a:solidFill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79734"/>
                <a:ext cx="9144000" cy="5279571"/>
              </a:xfrm>
              <a:blipFill>
                <a:blip r:embed="rId3"/>
                <a:stretch>
                  <a:fillRect l="-1333" r="-1267" b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259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18" y="4594098"/>
            <a:ext cx="9159718" cy="22574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44580" y="5154274"/>
            <a:ext cx="6651458" cy="1295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0143"/>
            <a:ext cx="7886700" cy="564686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solidFill>
                  <a:srgbClr val="0070C0"/>
                </a:solidFill>
              </a:rPr>
              <a:t>Energy Frontier Motivation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729650"/>
            <a:ext cx="8610600" cy="5562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discovery of the Higgs boson, the standard model is complete 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but it does not to describe:</a:t>
            </a: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evidence for dark matter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prevalence of matter over antimatter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neutrino masses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Physics required to move forward</a:t>
            </a:r>
          </a:p>
          <a:p>
            <a:pPr marL="0" indent="0">
              <a:buNone/>
            </a:pPr>
            <a:r>
              <a:rPr lang="en-US" sz="1800" b="1" dirty="0" smtClean="0">
                <a:sym typeface="Wingdings" panose="05000000000000000000" pitchFamily="2" charset="2"/>
              </a:rPr>
              <a:t>Energy Frontier: </a:t>
            </a:r>
          </a:p>
          <a:p>
            <a:pPr marL="0" indent="0"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Answers via observation of new particles </a:t>
            </a:r>
          </a:p>
          <a:p>
            <a:pPr marL="0" indent="0"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 need factor ~ 10 in energy</a:t>
            </a:r>
            <a:r>
              <a:rPr lang="en-US" sz="800" dirty="0" smtClean="0"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discovery potential for new (supersymmetric?, new bosons?) particles   up to a mass of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30 </a:t>
            </a:r>
            <a:r>
              <a:rPr 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TeV</a:t>
            </a:r>
            <a:endParaRPr lang="en-US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 smtClean="0"/>
              <a:t> </a:t>
            </a:r>
            <a:r>
              <a:rPr lang="en-US" sz="1800" b="1" dirty="0" smtClean="0">
                <a:sym typeface="Wingdings" panose="05000000000000000000" pitchFamily="2" charset="2"/>
              </a:rPr>
              <a:t>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Need ultra-high energy proton-proton collisions with   </a:t>
            </a:r>
            <a:r>
              <a:rPr 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100 </a:t>
            </a:r>
            <a:r>
              <a:rPr lang="en-US" sz="1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TeV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 discovery of new particles  need  high luminosity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required 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~ E</a:t>
            </a:r>
            <a:r>
              <a:rPr lang="en-US" sz="1800" b="1" baseline="30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if M ~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lang="en-US" sz="18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611580" y="5611170"/>
            <a:ext cx="1524000" cy="228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611580" y="5839770"/>
            <a:ext cx="1524000" cy="228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135580" y="5839770"/>
            <a:ext cx="1447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73180" y="5382570"/>
            <a:ext cx="25908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Luminosity frontier</a:t>
            </a:r>
          </a:p>
          <a:p>
            <a:endParaRPr lang="en-US" dirty="0" smtClean="0"/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Energy Frontier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5780" y="5652676"/>
            <a:ext cx="1241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FCC   </a:t>
            </a:r>
            <a:r>
              <a:rPr lang="en-US" sz="2000" b="1" dirty="0" smtClean="0">
                <a:solidFill>
                  <a:srgbClr val="0070C0"/>
                </a:solidFill>
              </a:rPr>
              <a:t>   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2" name="Picture 2" descr="Image result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60" y="1105063"/>
            <a:ext cx="1919363" cy="238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55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201" y="227104"/>
            <a:ext cx="7886700" cy="644165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/>
              <a:t>Technology Challenges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5834" y="1092702"/>
                <a:ext cx="4281818" cy="160019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𝑅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𝑘𝑚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3.3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𝑇𝑒𝑉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𝑡𝑒𝑠𝑙𝑎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834" y="1092702"/>
                <a:ext cx="4281818" cy="1600199"/>
              </a:xfrm>
              <a:blipFill rotWithShape="0">
                <a:blip r:embed="rId3"/>
                <a:stretch>
                  <a:fillRect t="-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32150" y="4519626"/>
            <a:ext cx="859023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Very large accelerator circumference ~ up to 100 km</a:t>
            </a:r>
          </a:p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Very large magnetic field, B= 15-20 T, beyond the state of the art</a:t>
            </a:r>
          </a:p>
          <a:p>
            <a:r>
              <a:rPr lang="en-US" sz="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Emphasis on Magnet Technology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4763" y="2914334"/>
            <a:ext cx="5403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f: fraction of the arc length occupied by the dipoles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632" y="903208"/>
            <a:ext cx="3411269" cy="31211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28249" y="4024338"/>
            <a:ext cx="3299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TimesNewRoman"/>
              </a:rPr>
              <a:t>© G</a:t>
            </a:r>
            <a:r>
              <a:rPr lang="en-US" sz="1400" dirty="0">
                <a:latin typeface="TimesNewRoman"/>
              </a:rPr>
              <a:t>. </a:t>
            </a:r>
            <a:r>
              <a:rPr lang="en-US" sz="1400" dirty="0" err="1">
                <a:latin typeface="TimesNewRoman"/>
              </a:rPr>
              <a:t>Sabbi</a:t>
            </a:r>
            <a:r>
              <a:rPr lang="en-US" sz="1400" dirty="0">
                <a:latin typeface="TimesNewRoman"/>
              </a:rPr>
              <a:t>, LBNL, Berkeley</a:t>
            </a:r>
            <a:r>
              <a:rPr lang="en-US" sz="1400" dirty="0" smtClean="0">
                <a:latin typeface="TimesNewRoman"/>
              </a:rPr>
              <a:t>, IPAC2013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342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Progress in Nb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Sn magnet </a:t>
            </a:r>
            <a:r>
              <a:rPr lang="en-US" sz="3200" dirty="0"/>
              <a:t>t</a:t>
            </a:r>
            <a:r>
              <a:rPr lang="en-US" sz="3200" dirty="0" smtClean="0"/>
              <a:t>echnologies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3426"/>
            <a:ext cx="7772400" cy="533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4724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2K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6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254" y="166820"/>
            <a:ext cx="7886700" cy="96334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Low-</a:t>
            </a:r>
            <a:r>
              <a:rPr lang="en-US" sz="3200" dirty="0" smtClean="0">
                <a:latin typeface="Symbol" panose="05050102010706020507" pitchFamily="18" charset="2"/>
              </a:rPr>
              <a:t>b</a:t>
            </a:r>
            <a:r>
              <a:rPr lang="en-US" sz="3200" dirty="0" smtClean="0"/>
              <a:t> Nb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Sn quadrupole </a:t>
            </a:r>
            <a:r>
              <a:rPr lang="en-US" sz="3200" dirty="0"/>
              <a:t>m</a:t>
            </a:r>
            <a:r>
              <a:rPr lang="en-US" sz="3200" dirty="0" smtClean="0"/>
              <a:t>agnets for LHC luminosity </a:t>
            </a:r>
            <a:r>
              <a:rPr lang="en-US" sz="3200" dirty="0"/>
              <a:t>u</a:t>
            </a:r>
            <a:r>
              <a:rPr lang="en-US" sz="3200" dirty="0" smtClean="0"/>
              <a:t>pgrade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254" y="1383357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Good progress made with Nb3Sn technology on with the LARP program on LHC luminosity upgrade.</a:t>
            </a:r>
          </a:p>
          <a:p>
            <a:r>
              <a:rPr lang="en-US" sz="2000" dirty="0" smtClean="0"/>
              <a:t>Target Performance ranges up to 200 T/m at a rather large bore of 90 mm </a:t>
            </a:r>
          </a:p>
          <a:p>
            <a:r>
              <a:rPr lang="en-US" sz="2000" dirty="0" smtClean="0"/>
              <a:t>Winding techniques have been developed to handle the subtle material (pre-cure – wind - activate) which led to good results</a:t>
            </a:r>
          </a:p>
          <a:p>
            <a:r>
              <a:rPr lang="en-US" sz="2000" dirty="0" smtClean="0"/>
              <a:t>Required   field quality, maximum field, quench behavior reasonable   mechanical coil stability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close to maturity required for final production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554" y="4600497"/>
            <a:ext cx="4867275" cy="21932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92506" y="4849045"/>
            <a:ext cx="19927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LARP Nb</a:t>
            </a:r>
            <a:r>
              <a:rPr lang="en-US" sz="800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Sn quadrupole models: TQC (left), TQS (center), HQ (right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7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 smtClean="0"/>
              <a:t>HTS Magnet Technology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Bi or Y </a:t>
            </a:r>
            <a:r>
              <a:rPr lang="en-US" sz="2000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componds</a:t>
            </a:r>
            <a:endParaRPr lang="en-US" sz="2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Bi2Sr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CaCu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is a power, needs 900 C sintering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Critical Current density not sensitive to increasing magnetic field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and temperature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very promising for very high field  magnets</a:t>
            </a:r>
          </a:p>
          <a:p>
            <a:pPr marL="0" indent="0">
              <a:buNone/>
            </a:pP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However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 is anisotropic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Extremely difficult to handle and wind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 applied for conductors and coils with simple geometry (for example solenoids) so far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 ready for high quality accelerator magnet coils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8800"/>
            <a:ext cx="3319179" cy="3280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62599" y="5155907"/>
            <a:ext cx="3279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Simple Magnet with </a:t>
            </a:r>
          </a:p>
          <a:p>
            <a:r>
              <a:rPr lang="en-US" dirty="0" smtClean="0"/>
              <a:t>Racetrack HTS coils, Magnet for FRIB (YBCO)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6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0497"/>
            <a:ext cx="9159718" cy="2257494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23992"/>
            <a:ext cx="3810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7682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 smtClean="0">
                <a:solidFill>
                  <a:srgbClr val="0070C0"/>
                </a:solidFill>
              </a:rPr>
              <a:t>Novel Magnet Coil Concepts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4369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Canted Coil winding   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(cos(theta) like with simple conductor geometry) 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Grading coil: increase current density 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at outer layers   since the field is lower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Hybrid coils made of (from inside to outside)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HTC, Nb</a:t>
            </a:r>
            <a:r>
              <a:rPr 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Sn, Nb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exploiting the fortes of</a:t>
            </a:r>
          </a:p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Each material </a:t>
            </a: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Advanced Coil Stress management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by azimuthal conduct support</a:t>
            </a:r>
          </a:p>
          <a:p>
            <a:pPr marL="0" indent="0"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Stress &lt;200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Mpa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6120912"/>
            <a:ext cx="4629509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 smtClean="0"/>
              <a:t> © W. Barletta et al. / Nuclear Instruments and Methods in Physics Research A 764 (2014) 352–36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418717" y="2424023"/>
            <a:ext cx="12853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Canted winding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1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HIC_Overview.potx" id="{95EE3CEC-A396-4132-9EBE-CF3D4A3931C9}" vid="{24D7944E-D72D-4E6A-B07A-715694163B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8093</TotalTime>
  <Words>2018</Words>
  <Application>Microsoft Office PowerPoint</Application>
  <PresentationFormat>On-screen Show (4:3)</PresentationFormat>
  <Paragraphs>435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Arial Narrow</vt:lpstr>
      <vt:lpstr>Boopee</vt:lpstr>
      <vt:lpstr>Calibri</vt:lpstr>
      <vt:lpstr>Cambria Math</vt:lpstr>
      <vt:lpstr>Helvetica</vt:lpstr>
      <vt:lpstr>Symbol</vt:lpstr>
      <vt:lpstr>Times New Roman</vt:lpstr>
      <vt:lpstr>TimesNewRoman</vt:lpstr>
      <vt:lpstr>Wingdings</vt:lpstr>
      <vt:lpstr>1_Office Theme</vt:lpstr>
      <vt:lpstr>Future  Particle Colliders</vt:lpstr>
      <vt:lpstr>Outline</vt:lpstr>
      <vt:lpstr>Colliders, engines of discovery</vt:lpstr>
      <vt:lpstr>Energy Frontier Motivation</vt:lpstr>
      <vt:lpstr>Technology Challenges</vt:lpstr>
      <vt:lpstr>Progress in Nb3Sn magnet technologies</vt:lpstr>
      <vt:lpstr>Low-b Nb3Sn quadrupole magnets for LHC luminosity upgrade</vt:lpstr>
      <vt:lpstr>HTS Magnet Technology</vt:lpstr>
      <vt:lpstr>Novel Magnet Coil Concepts</vt:lpstr>
      <vt:lpstr>               FCC      </vt:lpstr>
      <vt:lpstr>PowerPoint Presentation</vt:lpstr>
      <vt:lpstr>   Luminosity Frontier Colliders</vt:lpstr>
      <vt:lpstr>SuperKEKB</vt:lpstr>
      <vt:lpstr>Extremely High Luminosity </vt:lpstr>
      <vt:lpstr>PowerPoint Presentation</vt:lpstr>
      <vt:lpstr>Status SuperKEKB</vt:lpstr>
      <vt:lpstr>Electron-Hadron Colliders</vt:lpstr>
      <vt:lpstr>EIC Motivation and Requirements</vt:lpstr>
      <vt:lpstr>PowerPoint Presentation</vt:lpstr>
      <vt:lpstr>Highly Constraint Interaction Region Design   compromising between high luminosity, beam stability, detector acceptance and minimum particle and SR backgrounds</vt:lpstr>
      <vt:lpstr>Key Techniques and Technologies</vt:lpstr>
      <vt:lpstr>JLEIC    design for an Electron Ion Collider on the JLAB site</vt:lpstr>
      <vt:lpstr>JLEIC Parameters</vt:lpstr>
      <vt:lpstr>PowerPoint Presentation</vt:lpstr>
      <vt:lpstr>eRHIC uses the Relativistic Heavy Ion Collider  RHIC</vt:lpstr>
      <vt:lpstr>PowerPoint Presentation</vt:lpstr>
      <vt:lpstr>PowerPoint Presentation</vt:lpstr>
      <vt:lpstr>PowerPoint Presentation</vt:lpstr>
      <vt:lpstr>PowerPoint Presentation</vt:lpstr>
      <vt:lpstr>Conclusions</vt:lpstr>
      <vt:lpstr>eRHIC Injector Options</vt:lpstr>
      <vt:lpstr>Envisioned EIC Time Line</vt:lpstr>
      <vt:lpstr>eRHIC Design Concept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eRHIC Overview</dc:title>
  <dc:creator>Vadim P.</dc:creator>
  <cp:lastModifiedBy>Willeke, Ferdinand</cp:lastModifiedBy>
  <cp:revision>76</cp:revision>
  <dcterms:created xsi:type="dcterms:W3CDTF">2017-03-30T16:43:21Z</dcterms:created>
  <dcterms:modified xsi:type="dcterms:W3CDTF">2017-06-06T13:33:19Z</dcterms:modified>
</cp:coreProperties>
</file>