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29" r:id="rId2"/>
    <p:sldId id="430" r:id="rId3"/>
    <p:sldId id="431" r:id="rId4"/>
    <p:sldId id="433" r:id="rId5"/>
    <p:sldId id="434" r:id="rId6"/>
    <p:sldId id="436" r:id="rId7"/>
    <p:sldId id="437" r:id="rId8"/>
    <p:sldId id="438" r:id="rId9"/>
    <p:sldId id="439" r:id="rId10"/>
    <p:sldId id="441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23">
          <p15:clr>
            <a:srgbClr val="A4A3A4"/>
          </p15:clr>
        </p15:guide>
        <p15:guide id="4" pos="26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0FF"/>
    <a:srgbClr val="006600"/>
    <a:srgbClr val="4957B6"/>
    <a:srgbClr val="33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91" autoAdjust="0"/>
    <p:restoredTop sz="85217" autoAdjust="0"/>
  </p:normalViewPr>
  <p:slideViewPr>
    <p:cSldViewPr snapToGrid="0">
      <p:cViewPr>
        <p:scale>
          <a:sx n="141" d="100"/>
          <a:sy n="141" d="100"/>
        </p:scale>
        <p:origin x="-1224" y="-48"/>
      </p:cViewPr>
      <p:guideLst>
        <p:guide orient="horz" pos="2160"/>
        <p:guide orient="horz" pos="1823"/>
        <p:guide pos="2880"/>
        <p:guide pos="2649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D196-D1F8-45C6-ADA6-003C33F18514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FB522-99ED-40E0-A1F6-F68D0A4EB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78DA86-4116-4AA3-8BE9-D7AE762ADE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tiff"/><Relationship Id="rId3" Type="http://schemas.openxmlformats.org/officeDocument/2006/relationships/image" Target="../media/image7.tiff"/><Relationship Id="rId7" Type="http://schemas.openxmlformats.org/officeDocument/2006/relationships/image" Target="../media/image2.tiff"/><Relationship Id="rId12" Type="http://schemas.openxmlformats.org/officeDocument/2006/relationships/image" Target="../media/image16.jpeg"/><Relationship Id="rId2" Type="http://schemas.openxmlformats.org/officeDocument/2006/relationships/image" Target="../media/image1.tiff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3.png"/><Relationship Id="rId5" Type="http://schemas.openxmlformats.org/officeDocument/2006/relationships/image" Target="../media/image12.tiff"/><Relationship Id="rId15" Type="http://schemas.openxmlformats.org/officeDocument/2006/relationships/image" Target="../media/image14.png"/><Relationship Id="rId10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pn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png"/><Relationship Id="rId1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2.tiff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image" Target="../media/image1.tiff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2.tiff"/><Relationship Id="rId5" Type="http://schemas.openxmlformats.org/officeDocument/2006/relationships/image" Target="../media/image7.tiff"/><Relationship Id="rId1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6.tiff"/><Relationship Id="rId9" Type="http://schemas.openxmlformats.org/officeDocument/2006/relationships/image" Target="../media/image10.tiff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86" y="1372337"/>
            <a:ext cx="8989314" cy="583970"/>
          </a:xfrm>
        </p:spPr>
        <p:txBody>
          <a:bodyPr/>
          <a:lstStyle/>
          <a:p>
            <a:pPr algn="l">
              <a:spcAft>
                <a:spcPts val="0"/>
              </a:spcAft>
              <a:tabLst>
                <a:tab pos="227013" algn="l"/>
                <a:tab pos="452438" algn="l"/>
              </a:tabLst>
            </a:pPr>
            <a:r>
              <a:rPr lang="en-US" sz="2800" b="1" dirty="0">
                <a:solidFill>
                  <a:srgbClr val="0E00FF"/>
                </a:solidFill>
              </a:rPr>
              <a:t/>
            </a:r>
            <a:br>
              <a:rPr lang="en-US" sz="2800" b="1" dirty="0">
                <a:solidFill>
                  <a:srgbClr val="0E00FF"/>
                </a:solidFill>
              </a:rPr>
            </a:br>
            <a:r>
              <a:rPr lang="en-US" sz="2800" b="1" dirty="0" smtClean="0">
                <a:solidFill>
                  <a:srgbClr val="0E00FF"/>
                </a:solidFill>
              </a:rPr>
              <a:t>				 </a:t>
            </a:r>
            <a:r>
              <a:rPr lang="en-US" sz="2800" b="1" dirty="0">
                <a:solidFill>
                  <a:srgbClr val="0E00FF"/>
                </a:solidFill>
              </a:rPr>
              <a:t> </a:t>
            </a:r>
            <a:r>
              <a:rPr lang="en-US" sz="2800" b="1" dirty="0" smtClean="0">
                <a:solidFill>
                  <a:srgbClr val="0E00FF"/>
                </a:solidFill>
              </a:rPr>
              <a:t>    Year </a:t>
            </a:r>
            <a:r>
              <a:rPr lang="en-US" sz="2800" b="1" dirty="0">
                <a:solidFill>
                  <a:srgbClr val="0E00FF"/>
                </a:solidFill>
              </a:rPr>
              <a:t>1 Annual Meeting</a:t>
            </a:r>
            <a:br>
              <a:rPr lang="en-US" sz="2800" b="1" dirty="0">
                <a:solidFill>
                  <a:srgbClr val="0E00FF"/>
                </a:solidFill>
              </a:rPr>
            </a:br>
            <a:endParaRPr lang="en-US" sz="2000" dirty="0">
              <a:solidFill>
                <a:srgbClr val="0E00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1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7" y="18284"/>
            <a:ext cx="1108023" cy="1043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7926050" y="18284"/>
            <a:ext cx="1217950" cy="11592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93124" y="99785"/>
            <a:ext cx="7970108" cy="105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kern="1200" dirty="0" smtClean="0">
                <a:latin typeface="Calibri"/>
              </a:rPr>
              <a:t>Research Theme 2: Beam Acceleration</a:t>
            </a:r>
            <a:r>
              <a:rPr lang="en-US" sz="3200" b="1" i="1" kern="1200" dirty="0" smtClean="0">
                <a:latin typeface="Calibri"/>
              </a:rPr>
              <a:t/>
            </a:r>
            <a:br>
              <a:rPr lang="en-US" sz="3200" b="1" i="1" kern="1200" dirty="0" smtClean="0">
                <a:latin typeface="Calibri"/>
              </a:rPr>
            </a:br>
            <a:r>
              <a:rPr lang="en-US" sz="3200" kern="1200" dirty="0" smtClean="0">
                <a:latin typeface="Calibri"/>
              </a:rPr>
              <a:t>(Superconducting RF Cavities)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93124" y="6035040"/>
            <a:ext cx="815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Coordinators: Matthias Liepe and </a:t>
            </a:r>
            <a:r>
              <a:rPr lang="en-US" sz="2400" dirty="0"/>
              <a:t>Steve </a:t>
            </a:r>
            <a:r>
              <a:rPr lang="en-US" sz="2400" dirty="0" err="1"/>
              <a:t>Sibener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26487" y="5417507"/>
            <a:ext cx="757900" cy="1047462"/>
            <a:chOff x="1488167" y="4415412"/>
            <a:chExt cx="757900" cy="10474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A72C6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A72C6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05246" y="5394910"/>
            <a:ext cx="719481" cy="1069843"/>
            <a:chOff x="5847682" y="4907080"/>
            <a:chExt cx="719481" cy="10698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0767" y="4907080"/>
              <a:ext cx="615950" cy="964222"/>
            </a:xfrm>
            <a:prstGeom prst="rect">
              <a:avLst/>
            </a:prstGeom>
            <a:ln w="47625">
              <a:solidFill>
                <a:srgbClr val="9F0927">
                  <a:shade val="95000"/>
                  <a:satMod val="105000"/>
                </a:srgbClr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F0927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9F0927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0927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</a:p>
          </p:txBody>
        </p:sp>
      </p:grpSp>
      <p:pic>
        <p:nvPicPr>
          <p:cNvPr id="17" name="Picture 16" descr="Screen Shot 2017-05-31 at 10.13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14" y="2031407"/>
            <a:ext cx="6735698" cy="32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10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Beam Acceleration Team Connections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1996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1996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50298" y="3513499"/>
            <a:ext cx="3081528" cy="2109548"/>
            <a:chOff x="875405" y="1745192"/>
            <a:chExt cx="3666033" cy="1812229"/>
          </a:xfrm>
          <a:noFill/>
        </p:grpSpPr>
        <p:sp>
          <p:nvSpPr>
            <p:cNvPr id="12" name="Oval 11"/>
            <p:cNvSpPr>
              <a:spLocks/>
            </p:cNvSpPr>
            <p:nvPr/>
          </p:nvSpPr>
          <p:spPr>
            <a:xfrm>
              <a:off x="875405" y="1750714"/>
              <a:ext cx="3666033" cy="1806707"/>
            </a:xfrm>
            <a:prstGeom prst="ellipse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7297" y="1745192"/>
              <a:ext cx="3519871" cy="55523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Test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Accelerator scientists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058016" y="1331744"/>
            <a:ext cx="3085288" cy="2103119"/>
            <a:chOff x="891780" y="-188692"/>
            <a:chExt cx="3045432" cy="1522864"/>
          </a:xfrm>
          <a:noFill/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891780" y="-188692"/>
              <a:ext cx="3045432" cy="1522864"/>
            </a:xfrm>
            <a:prstGeom prst="ellipse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8889" y="-163969"/>
              <a:ext cx="2889347" cy="7889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chemeClr val="tx2"/>
                  </a:solidFill>
                </a:rPr>
                <a:t>Predict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Electronic </a:t>
              </a:r>
              <a:r>
                <a:rPr lang="en-US" dirty="0"/>
                <a:t>structure </a:t>
              </a:r>
              <a:r>
                <a:rPr lang="en-US" dirty="0" smtClean="0"/>
                <a:t>theorists, condensed matter theorists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93343" y="1331744"/>
            <a:ext cx="3081528" cy="2099887"/>
            <a:chOff x="875405" y="1750715"/>
            <a:chExt cx="3552050" cy="1840635"/>
          </a:xfrm>
          <a:noFill/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875405" y="1750715"/>
              <a:ext cx="3552050" cy="1840635"/>
            </a:xfrm>
            <a:prstGeom prst="ellipse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36851" y="1841237"/>
              <a:ext cx="3192144" cy="9792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Implement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 smtClean="0"/>
                <a:t>Material scientist, accelerator scientists</a:t>
              </a:r>
              <a:br>
                <a:rPr lang="en-US" dirty="0" smtClean="0"/>
              </a:br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26161" y="3501343"/>
            <a:ext cx="3126711" cy="2103120"/>
            <a:chOff x="785378" y="1701249"/>
            <a:chExt cx="3604133" cy="1898665"/>
          </a:xfrm>
          <a:noFill/>
        </p:grpSpPr>
        <p:sp>
          <p:nvSpPr>
            <p:cNvPr id="21" name="Oval 20"/>
            <p:cNvSpPr>
              <a:spLocks/>
            </p:cNvSpPr>
            <p:nvPr/>
          </p:nvSpPr>
          <p:spPr>
            <a:xfrm>
              <a:off x="809005" y="1701249"/>
              <a:ext cx="3552051" cy="1898665"/>
            </a:xfrm>
            <a:prstGeom prst="ellipse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5378" y="1732111"/>
              <a:ext cx="3604133" cy="983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chemeClr val="tx2"/>
                  </a:solidFill>
                </a:rPr>
                <a:t>Characterize</a:t>
              </a:r>
              <a:r>
                <a:rPr lang="en-US" b="1" dirty="0" smtClean="0"/>
                <a:t> 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Physical chemist, condensed matter experimentalists</a:t>
              </a:r>
              <a:endParaRPr lang="en-US" dirty="0"/>
            </a:p>
          </p:txBody>
        </p:sp>
      </p:grpSp>
      <p:sp>
        <p:nvSpPr>
          <p:cNvPr id="23" name="Curved Down Arrow 22"/>
          <p:cNvSpPr/>
          <p:nvPr/>
        </p:nvSpPr>
        <p:spPr>
          <a:xfrm>
            <a:off x="3019335" y="824327"/>
            <a:ext cx="3369990" cy="544277"/>
          </a:xfrm>
          <a:prstGeom prst="curvedDownArrow">
            <a:avLst>
              <a:gd name="adj1" fmla="val 73364"/>
              <a:gd name="adj2" fmla="val 187259"/>
              <a:gd name="adj3" fmla="val 56792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 rot="5400000">
            <a:off x="7284337" y="3379112"/>
            <a:ext cx="2096538" cy="544277"/>
          </a:xfrm>
          <a:prstGeom prst="curvedDownArrow">
            <a:avLst>
              <a:gd name="adj1" fmla="val 73364"/>
              <a:gd name="adj2" fmla="val 187259"/>
              <a:gd name="adj3" fmla="val 56792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 rot="16200000">
            <a:off x="-155547" y="3014504"/>
            <a:ext cx="2096538" cy="544277"/>
          </a:xfrm>
          <a:prstGeom prst="curvedDownArrow">
            <a:avLst>
              <a:gd name="adj1" fmla="val 73364"/>
              <a:gd name="adj2" fmla="val 187259"/>
              <a:gd name="adj3" fmla="val 56792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 flipH="1" flipV="1">
            <a:off x="2563483" y="5523893"/>
            <a:ext cx="3369990" cy="544277"/>
          </a:xfrm>
          <a:prstGeom prst="curvedDownArrow">
            <a:avLst>
              <a:gd name="adj1" fmla="val 73364"/>
              <a:gd name="adj2" fmla="val 187259"/>
              <a:gd name="adj3" fmla="val 56792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F0927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90937" y="1713354"/>
            <a:ext cx="702736" cy="1072734"/>
            <a:chOff x="3902983" y="2091690"/>
            <a:chExt cx="702736" cy="10727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780" y="2091690"/>
              <a:ext cx="608836" cy="963990"/>
            </a:xfrm>
            <a:prstGeom prst="rect">
              <a:avLst/>
            </a:prstGeom>
            <a:ln w="508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902983" y="2764314"/>
              <a:ext cx="702736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Arial Narrow" charset="0"/>
                  <a:ea typeface="Arial Narrow" charset="0"/>
                  <a:cs typeface="Arial Narrow" charset="0"/>
                </a:rPr>
                <a:t>Sethna</a:t>
              </a:r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 Cornell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82021" y="2489560"/>
            <a:ext cx="714945" cy="1067603"/>
            <a:chOff x="2776599" y="2720749"/>
            <a:chExt cx="714945" cy="10676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5750" y="2720749"/>
              <a:ext cx="609600" cy="962252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2776599" y="3388242"/>
              <a:ext cx="714945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Hoffstätter</a:t>
              </a:r>
              <a:endParaRPr lang="en-US" sz="1000" b="1" dirty="0" smtClean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01779" y="2475922"/>
            <a:ext cx="752079" cy="1067603"/>
            <a:chOff x="2633238" y="2494804"/>
            <a:chExt cx="752079" cy="106760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633238" y="3162297"/>
              <a:ext cx="752079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  <a:endParaRPr lang="en-US" sz="1000" b="1" dirty="0" smtClean="0"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BYU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93697" y="2433944"/>
            <a:ext cx="710803" cy="1066863"/>
            <a:chOff x="6819991" y="2271932"/>
            <a:chExt cx="710803" cy="10668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179" y="2271932"/>
              <a:ext cx="611592" cy="961627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6819991" y="2938685"/>
              <a:ext cx="710803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Arial Narrow" charset="0"/>
                  <a:ea typeface="Arial Narrow" charset="0"/>
                  <a:cs typeface="Arial Narrow" charset="0"/>
                </a:rPr>
                <a:t>Hennig</a:t>
              </a:r>
              <a:endParaRPr lang="en-US" sz="1000" b="1" dirty="0" smtClean="0"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U Florida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79307" y="4204952"/>
            <a:ext cx="757900" cy="1047462"/>
            <a:chOff x="1488167" y="4415412"/>
            <a:chExt cx="757900" cy="104746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17473" y="4348032"/>
            <a:ext cx="720021" cy="1052706"/>
            <a:chOff x="2299810" y="4557984"/>
            <a:chExt cx="720021" cy="105270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92" y="4557984"/>
              <a:ext cx="610807" cy="961308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2299810" y="5210580"/>
              <a:ext cx="720021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Posen</a:t>
              </a:r>
            </a:p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FNAL</a:t>
              </a:r>
              <a:endParaRPr lang="en-US" sz="1000" b="1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97029" y="4196013"/>
            <a:ext cx="758655" cy="1046002"/>
            <a:chOff x="3048837" y="4489449"/>
            <a:chExt cx="758655" cy="104600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582" y="4489449"/>
              <a:ext cx="612868" cy="960120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3048837" y="5135341"/>
              <a:ext cx="758655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Laxdal</a:t>
              </a:r>
              <a:endParaRPr lang="en-US" sz="1000" b="1" dirty="0" smtClean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TRIUMF</a:t>
              </a:r>
              <a:endParaRPr lang="en-US" sz="1000" b="1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94352" y="4384497"/>
            <a:ext cx="727262" cy="1065541"/>
            <a:chOff x="5059025" y="4617429"/>
            <a:chExt cx="727262" cy="106554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674" y="4617429"/>
              <a:ext cx="611912" cy="96012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5059025" y="5282860"/>
              <a:ext cx="727262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Shen</a:t>
              </a: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73913" y="4616787"/>
            <a:ext cx="719481" cy="1069843"/>
            <a:chOff x="5847682" y="4907080"/>
            <a:chExt cx="719481" cy="1069843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0767" y="4907080"/>
              <a:ext cx="615950" cy="964222"/>
            </a:xfrm>
            <a:prstGeom prst="rect">
              <a:avLst/>
            </a:prstGeom>
            <a:ln w="47625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  <a:endParaRPr lang="en-US" sz="1000" b="1" dirty="0" smtClean="0"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462041" y="4384252"/>
            <a:ext cx="719300" cy="1048813"/>
            <a:chOff x="7595393" y="4572940"/>
            <a:chExt cx="719300" cy="104881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6895" y="4572940"/>
              <a:ext cx="609600" cy="958850"/>
            </a:xfrm>
            <a:prstGeom prst="rect">
              <a:avLst/>
            </a:prstGeom>
            <a:ln w="508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7595393" y="5221643"/>
              <a:ext cx="719300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Kim</a:t>
              </a: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17290" y="4610965"/>
            <a:ext cx="696795" cy="1046645"/>
            <a:chOff x="6628074" y="4909434"/>
            <a:chExt cx="696795" cy="104664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071" y="4909434"/>
              <a:ext cx="609601" cy="959514"/>
            </a:xfrm>
            <a:prstGeom prst="rect">
              <a:avLst/>
            </a:prstGeom>
            <a:ln w="508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6628074" y="5555969"/>
              <a:ext cx="696795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Muller</a:t>
              </a: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832974" y="1713354"/>
            <a:ext cx="718003" cy="1056395"/>
            <a:chOff x="3522683" y="2231124"/>
            <a:chExt cx="718003" cy="105639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6520" y="2231124"/>
              <a:ext cx="617074" cy="964062"/>
            </a:xfrm>
            <a:prstGeom prst="rect">
              <a:avLst/>
            </a:prstGeom>
            <a:ln w="508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3522683" y="2887409"/>
              <a:ext cx="718003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Arias</a:t>
              </a: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90112" y="4841299"/>
            <a:ext cx="1065833" cy="731271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Industry </a:t>
            </a:r>
            <a:r>
              <a:rPr lang="en-US" sz="1600" b="1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partner:</a:t>
            </a:r>
          </a:p>
          <a:p>
            <a:r>
              <a:rPr lang="en-US" sz="15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RI, </a:t>
            </a:r>
            <a:r>
              <a:rPr lang="en-US" sz="1500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AES 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994945" y="1573322"/>
            <a:ext cx="1060262" cy="731271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Industry partner:</a:t>
            </a:r>
          </a:p>
          <a:p>
            <a:r>
              <a:rPr lang="en-US" sz="1500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Cabot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863" y="2308259"/>
            <a:ext cx="623792" cy="960120"/>
          </a:xfrm>
          <a:prstGeom prst="rect">
            <a:avLst/>
          </a:prstGeom>
          <a:ln w="50800">
            <a:solidFill>
              <a:srgbClr val="7030A0"/>
            </a:solidFill>
          </a:ln>
        </p:spPr>
      </p:pic>
      <p:sp>
        <p:nvSpPr>
          <p:cNvPr id="70" name="TextBox 69"/>
          <p:cNvSpPr txBox="1"/>
          <p:nvPr/>
        </p:nvSpPr>
        <p:spPr>
          <a:xfrm>
            <a:off x="7161350" y="2935795"/>
            <a:ext cx="710803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latin typeface="Arial Narrow" charset="0"/>
                <a:ea typeface="Arial Narrow" charset="0"/>
                <a:cs typeface="Arial Narrow" charset="0"/>
              </a:rPr>
              <a:t>Naman</a:t>
            </a:r>
            <a:endParaRPr lang="en-US" sz="1000" b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en-US" sz="1000" b="1" dirty="0" smtClean="0">
                <a:latin typeface="Arial Narrow" charset="0"/>
                <a:ea typeface="Arial Narrow" charset="0"/>
                <a:cs typeface="Arial Narrow" charset="0"/>
              </a:rPr>
              <a:t>Cabot</a:t>
            </a:r>
            <a:endParaRPr lang="en-US" sz="10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986872" y="611959"/>
            <a:ext cx="210312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Synergy: Beam Production</a:t>
            </a:r>
          </a:p>
          <a:p>
            <a:pPr algn="ctr"/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material synthesis</a:t>
            </a:r>
            <a:endParaRPr lang="en-US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8261" y="601799"/>
            <a:ext cx="2107216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Synergy: </a:t>
            </a:r>
            <a:r>
              <a:rPr lang="en-US" sz="1600" b="1" dirty="0">
                <a:latin typeface="Arial Narrow" charset="0"/>
                <a:ea typeface="Arial Narrow" charset="0"/>
                <a:cs typeface="Arial Narrow" charset="0"/>
              </a:rPr>
              <a:t>Beam </a:t>
            </a:r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Storage &amp; Transport</a:t>
            </a:r>
          </a:p>
          <a:p>
            <a:pPr algn="ctr"/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e.g. nonlinear </a:t>
            </a:r>
            <a:r>
              <a:rPr lang="en-US" sz="1400" dirty="0">
                <a:latin typeface="Arial Narrow" charset="0"/>
                <a:ea typeface="Arial Narrow" charset="0"/>
                <a:cs typeface="Arial Narrow" charset="0"/>
              </a:rPr>
              <a:t>continuum descriptions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9125" y="5591311"/>
            <a:ext cx="210312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Synergy: Beam Production and Beam Storage &amp; Transport</a:t>
            </a:r>
          </a:p>
          <a:p>
            <a:pPr algn="ctr"/>
            <a:r>
              <a:rPr lang="en-US" sz="14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accel. implementation</a:t>
            </a:r>
            <a:endParaRPr lang="en-US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968341" y="5587593"/>
            <a:ext cx="210312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Synergy: </a:t>
            </a:r>
            <a:r>
              <a:rPr lang="en-US" sz="1600" b="1" dirty="0">
                <a:latin typeface="Arial Narrow" charset="0"/>
                <a:ea typeface="Arial Narrow" charset="0"/>
                <a:cs typeface="Arial Narrow" charset="0"/>
              </a:rPr>
              <a:t>Beam </a:t>
            </a:r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Production</a:t>
            </a:r>
          </a:p>
          <a:p>
            <a:pPr algn="ctr"/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 material characterization</a:t>
            </a:r>
            <a:endParaRPr lang="en-US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5" name="Left-Right Arrow 74"/>
          <p:cNvSpPr/>
          <p:nvPr/>
        </p:nvSpPr>
        <p:spPr>
          <a:xfrm rot="2599955">
            <a:off x="2125265" y="1043814"/>
            <a:ext cx="589111" cy="2949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Left-Right Arrow 75"/>
          <p:cNvSpPr/>
          <p:nvPr/>
        </p:nvSpPr>
        <p:spPr>
          <a:xfrm rot="19000045" flipV="1">
            <a:off x="6447972" y="1069490"/>
            <a:ext cx="589111" cy="2949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Left-Right Arrow 76"/>
          <p:cNvSpPr/>
          <p:nvPr/>
        </p:nvSpPr>
        <p:spPr>
          <a:xfrm rot="2599955">
            <a:off x="6428048" y="5703154"/>
            <a:ext cx="589111" cy="2949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Left-Right Arrow 77"/>
          <p:cNvSpPr/>
          <p:nvPr/>
        </p:nvSpPr>
        <p:spPr>
          <a:xfrm rot="19000045" flipH="1">
            <a:off x="2137962" y="5709796"/>
            <a:ext cx="589111" cy="2949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2209046" y="2474236"/>
            <a:ext cx="847163" cy="1035098"/>
            <a:chOff x="8305001" y="4106630"/>
            <a:chExt cx="847163" cy="1035098"/>
          </a:xfrm>
        </p:grpSpPr>
        <p:pic>
          <p:nvPicPr>
            <p:cNvPr id="80" name="Picture 79" descr="Larry-pic.jp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5404" y="4106630"/>
              <a:ext cx="624468" cy="96012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81" name="TextBox 80"/>
            <p:cNvSpPr txBox="1"/>
            <p:nvPr/>
          </p:nvSpPr>
          <p:spPr>
            <a:xfrm>
              <a:off x="8305001" y="4741618"/>
              <a:ext cx="847163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Wang</a:t>
              </a:r>
            </a:p>
            <a:p>
              <a:pPr algn="ctr"/>
              <a:r>
                <a:rPr lang="en-US" sz="1000" b="1" dirty="0" smtClean="0">
                  <a:latin typeface="Arial Narrow" charset="0"/>
                  <a:ea typeface="Arial Narrow" charset="0"/>
                  <a:cs typeface="Arial Narrow" charset="0"/>
                </a:rPr>
                <a:t>Clark Atlanta</a:t>
              </a:r>
              <a:endParaRPr lang="en-US" sz="10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443952" y="2295581"/>
            <a:ext cx="757900" cy="1047462"/>
            <a:chOff x="1488167" y="4415412"/>
            <a:chExt cx="757900" cy="104746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84" name="TextBox 83"/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algn="ctr"/>
              <a:r>
                <a:rPr lang="en-US" sz="1000" b="1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  <a:endParaRPr lang="en-US" sz="1000" b="1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2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Beam Acceleration Research Team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814" y="2725534"/>
            <a:ext cx="5787650" cy="3760251"/>
          </a:xfrm>
          <a:prstGeom prst="rect">
            <a:avLst/>
          </a:prstGeom>
        </p:spPr>
      </p:pic>
      <p:cxnSp>
        <p:nvCxnSpPr>
          <p:cNvPr id="199" name="Straight Connector 198"/>
          <p:cNvCxnSpPr/>
          <p:nvPr/>
        </p:nvCxnSpPr>
        <p:spPr>
          <a:xfrm>
            <a:off x="4879283" y="4892198"/>
            <a:ext cx="1139214" cy="946869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V="1">
            <a:off x="4927656" y="5819812"/>
            <a:ext cx="1098392" cy="665973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/>
          <p:cNvGrpSpPr/>
          <p:nvPr/>
        </p:nvGrpSpPr>
        <p:grpSpPr>
          <a:xfrm>
            <a:off x="3792820" y="4888382"/>
            <a:ext cx="1216043" cy="1618572"/>
            <a:chOff x="6882890" y="4428566"/>
            <a:chExt cx="1216043" cy="1618572"/>
          </a:xfrm>
        </p:grpSpPr>
        <p:sp>
          <p:nvSpPr>
            <p:cNvPr id="202" name="Rounded Rectangle 201"/>
            <p:cNvSpPr/>
            <p:nvPr/>
          </p:nvSpPr>
          <p:spPr>
            <a:xfrm>
              <a:off x="6882890" y="4428566"/>
              <a:ext cx="1216043" cy="1618572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7141860" y="4877440"/>
              <a:ext cx="710803" cy="1034205"/>
              <a:chOff x="6826341" y="2271932"/>
              <a:chExt cx="710803" cy="1034205"/>
            </a:xfrm>
          </p:grpSpPr>
          <p:pic>
            <p:nvPicPr>
              <p:cNvPr id="205" name="Picture 20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7179" y="2271932"/>
                <a:ext cx="611592" cy="961627"/>
              </a:xfrm>
              <a:prstGeom prst="rect">
                <a:avLst/>
              </a:prstGeom>
              <a:ln w="50800">
                <a:solidFill>
                  <a:srgbClr val="C00000"/>
                </a:solidFill>
              </a:ln>
            </p:spPr>
          </p:pic>
          <p:sp>
            <p:nvSpPr>
              <p:cNvPr id="206" name="TextBox 205"/>
              <p:cNvSpPr txBox="1"/>
              <p:nvPr/>
            </p:nvSpPr>
            <p:spPr>
              <a:xfrm>
                <a:off x="6826341" y="2906027"/>
                <a:ext cx="710803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 Narrow" charset="0"/>
                    <a:ea typeface="Arial Narrow" charset="0"/>
                    <a:cs typeface="Arial Narrow" charset="0"/>
                  </a:rPr>
                  <a:t>Hennig</a:t>
                </a:r>
                <a:endParaRPr lang="en-US" sz="1000" dirty="0" smtClean="0"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Materials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204" name="TextBox 203"/>
            <p:cNvSpPr txBox="1"/>
            <p:nvPr/>
          </p:nvSpPr>
          <p:spPr>
            <a:xfrm>
              <a:off x="6889240" y="4432382"/>
              <a:ext cx="1203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U. Florida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207" name="Straight Connector 206"/>
          <p:cNvCxnSpPr/>
          <p:nvPr/>
        </p:nvCxnSpPr>
        <p:spPr>
          <a:xfrm flipH="1">
            <a:off x="6276141" y="3410468"/>
            <a:ext cx="1901606" cy="435753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5923002" y="3185401"/>
            <a:ext cx="377355" cy="66612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" name="Group 208"/>
          <p:cNvGrpSpPr/>
          <p:nvPr/>
        </p:nvGrpSpPr>
        <p:grpSpPr>
          <a:xfrm>
            <a:off x="5860499" y="642551"/>
            <a:ext cx="2612148" cy="2767917"/>
            <a:chOff x="6038915" y="642551"/>
            <a:chExt cx="2612148" cy="2767917"/>
          </a:xfrm>
        </p:grpSpPr>
        <p:sp>
          <p:nvSpPr>
            <p:cNvPr id="210" name="Rounded Rectangle 209"/>
            <p:cNvSpPr/>
            <p:nvPr/>
          </p:nvSpPr>
          <p:spPr>
            <a:xfrm>
              <a:off x="6038915" y="642551"/>
              <a:ext cx="2612148" cy="2767917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1" name="Group 210"/>
            <p:cNvGrpSpPr/>
            <p:nvPr/>
          </p:nvGrpSpPr>
          <p:grpSpPr>
            <a:xfrm>
              <a:off x="7006464" y="2225887"/>
              <a:ext cx="702736" cy="1040076"/>
              <a:chOff x="3902983" y="2091690"/>
              <a:chExt cx="702736" cy="1040076"/>
            </a:xfrm>
          </p:grpSpPr>
          <p:pic>
            <p:nvPicPr>
              <p:cNvPr id="231" name="Picture 2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4780" y="2091690"/>
                <a:ext cx="608836" cy="963990"/>
              </a:xfrm>
              <a:prstGeom prst="rect">
                <a:avLst/>
              </a:prstGeom>
              <a:ln w="50800"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232" name="TextBox 231"/>
              <p:cNvSpPr txBox="1"/>
              <p:nvPr/>
            </p:nvSpPr>
            <p:spPr>
              <a:xfrm>
                <a:off x="3902983" y="2731656"/>
                <a:ext cx="702736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 Narrow" charset="0"/>
                    <a:ea typeface="Arial Narrow" charset="0"/>
                    <a:cs typeface="Arial Narrow" charset="0"/>
                  </a:rPr>
                  <a:t>Sethna</a:t>
                </a:r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 </a:t>
                </a: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CM Theory 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7011380" y="1079150"/>
              <a:ext cx="714945" cy="1045831"/>
              <a:chOff x="2400679" y="2720749"/>
              <a:chExt cx="714945" cy="1045831"/>
            </a:xfrm>
          </p:grpSpPr>
          <p:pic>
            <p:nvPicPr>
              <p:cNvPr id="229" name="Picture 2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9830" y="2720749"/>
                <a:ext cx="609600" cy="962252"/>
              </a:xfrm>
              <a:prstGeom prst="rect">
                <a:avLst/>
              </a:prstGeom>
              <a:ln w="50800">
                <a:solidFill>
                  <a:srgbClr val="4A72C6"/>
                </a:solidFill>
              </a:ln>
            </p:spPr>
          </p:pic>
          <p:sp>
            <p:nvSpPr>
              <p:cNvPr id="230" name="TextBox 229"/>
              <p:cNvSpPr txBox="1"/>
              <p:nvPr/>
            </p:nvSpPr>
            <p:spPr>
              <a:xfrm>
                <a:off x="2400679" y="3366470"/>
                <a:ext cx="714945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Hoffstätter</a:t>
                </a:r>
                <a:endParaRPr lang="en-US" sz="1000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/>
                <a:r>
                  <a:rPr lang="en-US" sz="1000" dirty="0" err="1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Accel</a:t>
                </a:r>
                <a:r>
                  <a:rPr lang="en-US" sz="1000" dirty="0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.</a:t>
                </a:r>
                <a:endParaRPr lang="en-US" sz="1000" dirty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>
              <a:off x="7769822" y="1079150"/>
              <a:ext cx="720128" cy="1025690"/>
              <a:chOff x="1098151" y="4415412"/>
              <a:chExt cx="720128" cy="1025690"/>
            </a:xfrm>
          </p:grpSpPr>
          <p:pic>
            <p:nvPicPr>
              <p:cNvPr id="225" name="Picture 22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50877" y="4415412"/>
                <a:ext cx="614916" cy="960120"/>
              </a:xfrm>
              <a:prstGeom prst="rect">
                <a:avLst/>
              </a:prstGeom>
              <a:ln w="50800">
                <a:solidFill>
                  <a:srgbClr val="4A72C6"/>
                </a:solidFill>
              </a:ln>
            </p:spPr>
          </p:pic>
          <p:sp>
            <p:nvSpPr>
              <p:cNvPr id="226" name="TextBox 225"/>
              <p:cNvSpPr txBox="1"/>
              <p:nvPr/>
            </p:nvSpPr>
            <p:spPr>
              <a:xfrm>
                <a:off x="1098151" y="5040992"/>
                <a:ext cx="720128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Liepe</a:t>
                </a:r>
              </a:p>
              <a:p>
                <a:pPr algn="ctr"/>
                <a:r>
                  <a:rPr lang="en-US" sz="1000" dirty="0" err="1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Accel</a:t>
                </a:r>
                <a:r>
                  <a:rPr lang="en-US" sz="1000" dirty="0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.</a:t>
                </a:r>
                <a:endParaRPr lang="en-US" sz="1000" dirty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7775661" y="2225887"/>
              <a:ext cx="727262" cy="1043769"/>
              <a:chOff x="5055850" y="4617429"/>
              <a:chExt cx="727262" cy="1043769"/>
            </a:xfrm>
          </p:grpSpPr>
          <p:pic>
            <p:nvPicPr>
              <p:cNvPr id="223" name="Picture 22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07674" y="4617429"/>
                <a:ext cx="611912" cy="960120"/>
              </a:xfrm>
              <a:prstGeom prst="rect">
                <a:avLst/>
              </a:prstGeom>
              <a:ln w="50800">
                <a:solidFill>
                  <a:schemeClr val="tx1"/>
                </a:solidFill>
              </a:ln>
            </p:spPr>
          </p:pic>
          <p:sp>
            <p:nvSpPr>
              <p:cNvPr id="224" name="TextBox 223"/>
              <p:cNvSpPr txBox="1"/>
              <p:nvPr/>
            </p:nvSpPr>
            <p:spPr>
              <a:xfrm>
                <a:off x="5055850" y="5261088"/>
                <a:ext cx="727262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Shen</a:t>
                </a: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CM Exp.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6249558" y="2225887"/>
              <a:ext cx="696795" cy="1024873"/>
              <a:chOff x="6637599" y="4909434"/>
              <a:chExt cx="696795" cy="1024873"/>
            </a:xfrm>
          </p:grpSpPr>
          <p:pic>
            <p:nvPicPr>
              <p:cNvPr id="221" name="Picture 2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82071" y="4909434"/>
                <a:ext cx="609601" cy="959514"/>
              </a:xfrm>
              <a:prstGeom prst="rect">
                <a:avLst/>
              </a:prstGeom>
              <a:ln w="50800"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222" name="TextBox 221"/>
              <p:cNvSpPr txBox="1"/>
              <p:nvPr/>
            </p:nvSpPr>
            <p:spPr>
              <a:xfrm>
                <a:off x="6637599" y="5534197"/>
                <a:ext cx="696795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Muller</a:t>
                </a: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CM Exp.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228711" y="1079150"/>
              <a:ext cx="718003" cy="1034623"/>
              <a:chOff x="3929083" y="2231124"/>
              <a:chExt cx="718003" cy="1034623"/>
            </a:xfrm>
          </p:grpSpPr>
          <p:pic>
            <p:nvPicPr>
              <p:cNvPr id="219" name="Picture 21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2920" y="2231124"/>
                <a:ext cx="617074" cy="964062"/>
              </a:xfrm>
              <a:prstGeom prst="rect">
                <a:avLst/>
              </a:prstGeom>
              <a:ln w="50800"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220" name="TextBox 219"/>
              <p:cNvSpPr txBox="1"/>
              <p:nvPr/>
            </p:nvSpPr>
            <p:spPr>
              <a:xfrm>
                <a:off x="3929083" y="2865637"/>
                <a:ext cx="718003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Arias</a:t>
                </a: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CM Theory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218" name="TextBox 217"/>
            <p:cNvSpPr txBox="1"/>
            <p:nvPr/>
          </p:nvSpPr>
          <p:spPr>
            <a:xfrm>
              <a:off x="6775310" y="669494"/>
              <a:ext cx="1203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Cornell U.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 flipH="1">
            <a:off x="1199684" y="4220496"/>
            <a:ext cx="1494056" cy="428866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 flipH="1">
            <a:off x="1382935" y="4220495"/>
            <a:ext cx="1287578" cy="2077413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ounded Rectangle 235"/>
          <p:cNvSpPr/>
          <p:nvPr/>
        </p:nvSpPr>
        <p:spPr>
          <a:xfrm>
            <a:off x="163738" y="4623048"/>
            <a:ext cx="1216152" cy="180632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2112" y="4577828"/>
            <a:ext cx="153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Brigham Young </a:t>
            </a:r>
            <a:r>
              <a:rPr lang="en-US" dirty="0" smtClean="0">
                <a:solidFill>
                  <a:schemeClr val="tx2"/>
                </a:solidFill>
              </a:rPr>
              <a:t>U.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423002" y="5254961"/>
            <a:ext cx="711181" cy="1034945"/>
            <a:chOff x="2685458" y="2494804"/>
            <a:chExt cx="711181" cy="1034945"/>
          </a:xfrm>
        </p:grpSpPr>
        <p:pic>
          <p:nvPicPr>
            <p:cNvPr id="239" name="Picture 2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240" name="TextBox 239"/>
            <p:cNvSpPr txBox="1"/>
            <p:nvPr/>
          </p:nvSpPr>
          <p:spPr>
            <a:xfrm>
              <a:off x="2685458" y="3129639"/>
              <a:ext cx="711181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  <a:endParaRPr lang="en-US" sz="1000" dirty="0" smtClean="0"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dirty="0" smtClean="0">
                  <a:latin typeface="Arial Narrow" charset="0"/>
                  <a:ea typeface="Arial Narrow" charset="0"/>
                  <a:cs typeface="Arial Narrow" charset="0"/>
                </a:rPr>
                <a:t>CM Theory</a:t>
              </a:r>
              <a:endParaRPr lang="en-US" sz="1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cxnSp>
        <p:nvCxnSpPr>
          <p:cNvPr id="241" name="Straight Connector 240"/>
          <p:cNvCxnSpPr/>
          <p:nvPr/>
        </p:nvCxnSpPr>
        <p:spPr>
          <a:xfrm flipH="1" flipV="1">
            <a:off x="1225123" y="2730086"/>
            <a:ext cx="763075" cy="82149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ounded Rectangle 241"/>
          <p:cNvSpPr/>
          <p:nvPr/>
        </p:nvSpPr>
        <p:spPr>
          <a:xfrm>
            <a:off x="172983" y="2696494"/>
            <a:ext cx="1212477" cy="164854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45704" y="2724987"/>
            <a:ext cx="126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tx2"/>
                </a:solidFill>
              </a:rPr>
              <a:t>TRIUMF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44" name="Group 243"/>
          <p:cNvGrpSpPr/>
          <p:nvPr/>
        </p:nvGrpSpPr>
        <p:grpSpPr>
          <a:xfrm>
            <a:off x="417793" y="3163887"/>
            <a:ext cx="702834" cy="1013344"/>
            <a:chOff x="3066736" y="4489449"/>
            <a:chExt cx="702834" cy="1013344"/>
          </a:xfrm>
        </p:grpSpPr>
        <p:pic>
          <p:nvPicPr>
            <p:cNvPr id="245" name="Picture 24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582" y="4489449"/>
              <a:ext cx="612868" cy="960120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246" name="TextBox 245"/>
            <p:cNvSpPr txBox="1"/>
            <p:nvPr/>
          </p:nvSpPr>
          <p:spPr>
            <a:xfrm>
              <a:off x="3066736" y="5102683"/>
              <a:ext cx="702834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Laxdal</a:t>
              </a:r>
              <a:endParaRPr lang="en-US" sz="1000" dirty="0" smtClean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dirty="0" err="1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Accel</a:t>
              </a:r>
              <a:r>
                <a:rPr lang="en-US" sz="1000" dirty="0" smtClean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endParaRPr lang="en-US" sz="1000" dirty="0">
                <a:solidFill>
                  <a:srgbClr val="4A72C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cxnSp>
        <p:nvCxnSpPr>
          <p:cNvPr id="247" name="Straight Connector 246"/>
          <p:cNvCxnSpPr/>
          <p:nvPr/>
        </p:nvCxnSpPr>
        <p:spPr>
          <a:xfrm flipH="1">
            <a:off x="1347091" y="2812233"/>
            <a:ext cx="617880" cy="1459572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H="1" flipV="1">
            <a:off x="2869584" y="2225887"/>
            <a:ext cx="2303105" cy="1880743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H="1">
            <a:off x="5165050" y="2160875"/>
            <a:ext cx="162269" cy="1963132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 flipV="1">
            <a:off x="4015364" y="2160875"/>
            <a:ext cx="1124244" cy="1945779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164767" y="2174674"/>
            <a:ext cx="1004621" cy="1949333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2" name="Group 251"/>
          <p:cNvGrpSpPr/>
          <p:nvPr/>
        </p:nvGrpSpPr>
        <p:grpSpPr>
          <a:xfrm>
            <a:off x="2767353" y="642551"/>
            <a:ext cx="1267035" cy="1645920"/>
            <a:chOff x="2309157" y="698478"/>
            <a:chExt cx="1267035" cy="1645920"/>
          </a:xfrm>
        </p:grpSpPr>
        <p:sp>
          <p:nvSpPr>
            <p:cNvPr id="253" name="Rounded Rectangle 252"/>
            <p:cNvSpPr/>
            <p:nvPr/>
          </p:nvSpPr>
          <p:spPr>
            <a:xfrm>
              <a:off x="2333408" y="698478"/>
              <a:ext cx="1218533" cy="1645920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309157" y="715396"/>
              <a:ext cx="126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CABOT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255" name="Group 254"/>
            <p:cNvGrpSpPr/>
            <p:nvPr/>
          </p:nvGrpSpPr>
          <p:grpSpPr>
            <a:xfrm>
              <a:off x="2587273" y="1119453"/>
              <a:ext cx="710803" cy="1027646"/>
              <a:chOff x="7348267" y="2300999"/>
              <a:chExt cx="710803" cy="1027646"/>
            </a:xfrm>
          </p:grpSpPr>
          <p:pic>
            <p:nvPicPr>
              <p:cNvPr id="256" name="Picture 25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92925" y="2300999"/>
                <a:ext cx="623792" cy="960120"/>
              </a:xfrm>
              <a:prstGeom prst="rect">
                <a:avLst/>
              </a:prstGeom>
              <a:ln w="50800">
                <a:solidFill>
                  <a:srgbClr val="7030A0"/>
                </a:solidFill>
              </a:ln>
            </p:spPr>
          </p:pic>
          <p:sp>
            <p:nvSpPr>
              <p:cNvPr id="257" name="TextBox 256"/>
              <p:cNvSpPr txBox="1"/>
              <p:nvPr/>
            </p:nvSpPr>
            <p:spPr>
              <a:xfrm>
                <a:off x="7348267" y="2928535"/>
                <a:ext cx="710803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 Narrow" charset="0"/>
                    <a:ea typeface="Arial Narrow" charset="0"/>
                    <a:cs typeface="Arial Narrow" charset="0"/>
                  </a:rPr>
                  <a:t>Naman</a:t>
                </a:r>
                <a:endParaRPr lang="en-US" sz="1000" dirty="0" smtClean="0"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Industry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</p:grpSp>
      <p:grpSp>
        <p:nvGrpSpPr>
          <p:cNvPr id="258" name="Group 257"/>
          <p:cNvGrpSpPr/>
          <p:nvPr/>
        </p:nvGrpSpPr>
        <p:grpSpPr>
          <a:xfrm>
            <a:off x="4121570" y="642551"/>
            <a:ext cx="1267035" cy="1648546"/>
            <a:chOff x="4149515" y="670522"/>
            <a:chExt cx="1267035" cy="1648546"/>
          </a:xfrm>
        </p:grpSpPr>
        <p:sp>
          <p:nvSpPr>
            <p:cNvPr id="259" name="Rounded Rectangle 258"/>
            <p:cNvSpPr/>
            <p:nvPr/>
          </p:nvSpPr>
          <p:spPr>
            <a:xfrm>
              <a:off x="4174956" y="670522"/>
              <a:ext cx="1216152" cy="1648546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4149515" y="687440"/>
              <a:ext cx="126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FNAL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4423023" y="1137203"/>
              <a:ext cx="700182" cy="1020048"/>
              <a:chOff x="2299811" y="4557984"/>
              <a:chExt cx="700182" cy="1020048"/>
            </a:xfrm>
          </p:grpSpPr>
          <p:pic>
            <p:nvPicPr>
              <p:cNvPr id="262" name="Picture 26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45092" y="4557984"/>
                <a:ext cx="610807" cy="961308"/>
              </a:xfrm>
              <a:prstGeom prst="rect">
                <a:avLst/>
              </a:prstGeom>
              <a:ln w="44450">
                <a:solidFill>
                  <a:srgbClr val="4A72C6"/>
                </a:solidFill>
              </a:ln>
            </p:spPr>
          </p:pic>
          <p:sp>
            <p:nvSpPr>
              <p:cNvPr id="263" name="TextBox 262"/>
              <p:cNvSpPr txBox="1"/>
              <p:nvPr/>
            </p:nvSpPr>
            <p:spPr>
              <a:xfrm>
                <a:off x="2299811" y="5177922"/>
                <a:ext cx="700182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Posen</a:t>
                </a:r>
              </a:p>
              <a:p>
                <a:pPr algn="ctr"/>
                <a:r>
                  <a:rPr lang="en-US" sz="1000" dirty="0" err="1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Accel</a:t>
                </a:r>
                <a:r>
                  <a:rPr lang="en-US" sz="1000" dirty="0" smtClean="0">
                    <a:solidFill>
                      <a:srgbClr val="4A72C6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.</a:t>
                </a:r>
                <a:endParaRPr lang="en-US" sz="1000" dirty="0">
                  <a:solidFill>
                    <a:srgbClr val="4A72C6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</p:grpSp>
      <p:cxnSp>
        <p:nvCxnSpPr>
          <p:cNvPr id="264" name="Straight Connector 263"/>
          <p:cNvCxnSpPr/>
          <p:nvPr/>
        </p:nvCxnSpPr>
        <p:spPr>
          <a:xfrm flipH="1" flipV="1">
            <a:off x="2530564" y="2301207"/>
            <a:ext cx="2615935" cy="181993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 flipV="1">
            <a:off x="1057600" y="2288471"/>
            <a:ext cx="4115089" cy="184110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" name="Group 265"/>
          <p:cNvGrpSpPr/>
          <p:nvPr/>
        </p:nvGrpSpPr>
        <p:grpSpPr>
          <a:xfrm>
            <a:off x="830322" y="642551"/>
            <a:ext cx="1827067" cy="1671153"/>
            <a:chOff x="140629" y="696738"/>
            <a:chExt cx="1827067" cy="1671153"/>
          </a:xfrm>
        </p:grpSpPr>
        <p:sp>
          <p:nvSpPr>
            <p:cNvPr id="267" name="Rounded Rectangle 266"/>
            <p:cNvSpPr/>
            <p:nvPr/>
          </p:nvSpPr>
          <p:spPr>
            <a:xfrm>
              <a:off x="140629" y="696738"/>
              <a:ext cx="1827067" cy="167115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296405" y="703074"/>
              <a:ext cx="1487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U. Chicago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269" name="Group 268"/>
            <p:cNvGrpSpPr/>
            <p:nvPr/>
          </p:nvGrpSpPr>
          <p:grpSpPr>
            <a:xfrm>
              <a:off x="1061681" y="1150154"/>
              <a:ext cx="719481" cy="1037185"/>
              <a:chOff x="5844507" y="4907080"/>
              <a:chExt cx="719481" cy="1037185"/>
            </a:xfrm>
          </p:grpSpPr>
          <p:pic>
            <p:nvPicPr>
              <p:cNvPr id="273" name="Picture 27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0767" y="4907080"/>
                <a:ext cx="615950" cy="964222"/>
              </a:xfrm>
              <a:prstGeom prst="rect">
                <a:avLst/>
              </a:prstGeom>
              <a:ln w="47625"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274" name="TextBox 273"/>
              <p:cNvSpPr txBox="1"/>
              <p:nvPr/>
            </p:nvSpPr>
            <p:spPr>
              <a:xfrm>
                <a:off x="5844507" y="5544155"/>
                <a:ext cx="719481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 Narrow" charset="0"/>
                    <a:ea typeface="Arial Narrow" charset="0"/>
                    <a:cs typeface="Arial Narrow" charset="0"/>
                  </a:rPr>
                  <a:t>Sibener</a:t>
                </a:r>
                <a:endParaRPr lang="en-US" sz="1000" dirty="0" smtClean="0"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Chemist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309105" y="1151618"/>
              <a:ext cx="719300" cy="1048813"/>
              <a:chOff x="7608093" y="4572940"/>
              <a:chExt cx="719300" cy="1048813"/>
            </a:xfrm>
          </p:grpSpPr>
          <p:pic>
            <p:nvPicPr>
              <p:cNvPr id="271" name="Picture 27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66895" y="4572940"/>
                <a:ext cx="609600" cy="958850"/>
              </a:xfrm>
              <a:prstGeom prst="rect">
                <a:avLst/>
              </a:prstGeom>
              <a:ln w="50800"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272" name="TextBox 271"/>
              <p:cNvSpPr txBox="1"/>
              <p:nvPr/>
            </p:nvSpPr>
            <p:spPr>
              <a:xfrm>
                <a:off x="7608093" y="5221643"/>
                <a:ext cx="719300" cy="40011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Kim</a:t>
                </a:r>
                <a:endParaRPr lang="en-US" sz="1000" dirty="0"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/>
                <a:r>
                  <a:rPr lang="en-US" sz="1000" dirty="0" smtClean="0">
                    <a:latin typeface="Arial Narrow" charset="0"/>
                    <a:ea typeface="Arial Narrow" charset="0"/>
                    <a:cs typeface="Arial Narrow" charset="0"/>
                  </a:rPr>
                  <a:t>HEP</a:t>
                </a:r>
              </a:p>
            </p:txBody>
          </p:sp>
        </p:grpSp>
      </p:grpSp>
      <p:cxnSp>
        <p:nvCxnSpPr>
          <p:cNvPr id="275" name="Straight Connector 274"/>
          <p:cNvCxnSpPr/>
          <p:nvPr/>
        </p:nvCxnSpPr>
        <p:spPr>
          <a:xfrm flipH="1">
            <a:off x="5733098" y="4313067"/>
            <a:ext cx="1285682" cy="884541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 flipV="1">
            <a:off x="5743754" y="5208391"/>
            <a:ext cx="1268872" cy="519642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7" name="Group 276"/>
          <p:cNvGrpSpPr/>
          <p:nvPr/>
        </p:nvGrpSpPr>
        <p:grpSpPr>
          <a:xfrm>
            <a:off x="6954101" y="4196968"/>
            <a:ext cx="1827067" cy="1671153"/>
            <a:chOff x="140629" y="696738"/>
            <a:chExt cx="1827067" cy="1671153"/>
          </a:xfrm>
        </p:grpSpPr>
        <p:sp>
          <p:nvSpPr>
            <p:cNvPr id="278" name="Rounded Rectangle 277"/>
            <p:cNvSpPr/>
            <p:nvPr/>
          </p:nvSpPr>
          <p:spPr>
            <a:xfrm>
              <a:off x="140629" y="696738"/>
              <a:ext cx="1827067" cy="167115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296405" y="703074"/>
              <a:ext cx="1487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Clark Atlanta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7081039" y="4717413"/>
            <a:ext cx="717297" cy="1035098"/>
            <a:chOff x="8356997" y="4106630"/>
            <a:chExt cx="717297" cy="1035098"/>
          </a:xfrm>
        </p:grpSpPr>
        <p:pic>
          <p:nvPicPr>
            <p:cNvPr id="281" name="Picture 280" descr="Larry-pic.jp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5404" y="4106630"/>
              <a:ext cx="624468" cy="96012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282" name="TextBox 281"/>
            <p:cNvSpPr txBox="1"/>
            <p:nvPr/>
          </p:nvSpPr>
          <p:spPr>
            <a:xfrm>
              <a:off x="8356997" y="4741618"/>
              <a:ext cx="717297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charset="0"/>
                  <a:ea typeface="Arial Narrow" charset="0"/>
                  <a:cs typeface="Arial Narrow" charset="0"/>
                </a:rPr>
                <a:t>Wang</a:t>
              </a:r>
            </a:p>
            <a:p>
              <a:pPr algn="ctr"/>
              <a:r>
                <a:rPr lang="en-US" sz="1000" dirty="0" smtClean="0">
                  <a:latin typeface="Arial Narrow" charset="0"/>
                  <a:ea typeface="Arial Narrow" charset="0"/>
                  <a:cs typeface="Arial Narrow" charset="0"/>
                </a:rPr>
                <a:t>CM Theory</a:t>
              </a:r>
              <a:endParaRPr lang="en-US" sz="1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7906640" y="4685500"/>
            <a:ext cx="720371" cy="1063184"/>
            <a:chOff x="8360182" y="5190453"/>
            <a:chExt cx="720371" cy="1030852"/>
          </a:xfrm>
        </p:grpSpPr>
        <p:grpSp>
          <p:nvGrpSpPr>
            <p:cNvPr id="284" name="Group 283"/>
            <p:cNvGrpSpPr/>
            <p:nvPr/>
          </p:nvGrpSpPr>
          <p:grpSpPr>
            <a:xfrm>
              <a:off x="8405404" y="5201580"/>
              <a:ext cx="622250" cy="962432"/>
              <a:chOff x="3029803" y="4553905"/>
              <a:chExt cx="622250" cy="962432"/>
            </a:xfrm>
          </p:grpSpPr>
          <p:pic>
            <p:nvPicPr>
              <p:cNvPr id="287" name="Picture 286" descr="Japaridze, George.jpg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36306" y="4553905"/>
                <a:ext cx="615747" cy="852704"/>
              </a:xfrm>
              <a:prstGeom prst="rect">
                <a:avLst/>
              </a:prstGeom>
              <a:ln w="50800">
                <a:noFill/>
              </a:ln>
            </p:spPr>
          </p:pic>
          <p:sp>
            <p:nvSpPr>
              <p:cNvPr id="288" name="Rectangle 287"/>
              <p:cNvSpPr/>
              <p:nvPr/>
            </p:nvSpPr>
            <p:spPr>
              <a:xfrm>
                <a:off x="3029803" y="5406609"/>
                <a:ext cx="619076" cy="10972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5" name="Rectangle 284"/>
            <p:cNvSpPr/>
            <p:nvPr/>
          </p:nvSpPr>
          <p:spPr>
            <a:xfrm>
              <a:off x="8382000" y="5190453"/>
              <a:ext cx="675501" cy="992609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8360182" y="5821195"/>
              <a:ext cx="720371" cy="40011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>
                  <a:latin typeface="Arial Narrow" charset="0"/>
                  <a:ea typeface="Arial Narrow" charset="0"/>
                  <a:cs typeface="Arial Narrow" charset="0"/>
                </a:rPr>
                <a:t>Japaridze</a:t>
              </a:r>
              <a:endParaRPr lang="en-US" sz="1000" dirty="0" smtClean="0"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/>
              <a:r>
                <a:rPr lang="en-US" sz="1000" dirty="0" smtClean="0">
                  <a:latin typeface="Arial Narrow" charset="0"/>
                  <a:ea typeface="Arial Narrow" charset="0"/>
                  <a:cs typeface="Arial Narrow" charset="0"/>
                </a:rPr>
                <a:t>HEP</a:t>
              </a:r>
              <a:endParaRPr lang="en-US" sz="1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289" name="Right Arrow 288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3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Research Theme Goals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985349" y="4197160"/>
            <a:ext cx="1075126" cy="2249424"/>
          </a:xfrm>
          <a:prstGeom prst="rect">
            <a:avLst/>
          </a:prstGeom>
          <a:gradFill flip="none" rotWithShape="1">
            <a:gsLst>
              <a:gs pos="8000">
                <a:srgbClr val="DCDBFF">
                  <a:shade val="30000"/>
                  <a:satMod val="115000"/>
                  <a:lumMod val="52000"/>
                  <a:lumOff val="48000"/>
                </a:srgbClr>
              </a:gs>
              <a:gs pos="50000">
                <a:srgbClr val="DCDBFF">
                  <a:shade val="67500"/>
                  <a:satMod val="115000"/>
                  <a:lumMod val="35000"/>
                  <a:lumOff val="65000"/>
                </a:srgbClr>
              </a:gs>
              <a:gs pos="100000">
                <a:srgbClr val="DCDBFF">
                  <a:shade val="100000"/>
                  <a:satMod val="115000"/>
                  <a:lumMod val="64000"/>
                  <a:lumOff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2" name="Content Placeholder 1"/>
          <p:cNvSpPr>
            <a:spLocks noGrp="1"/>
          </p:cNvSpPr>
          <p:nvPr>
            <p:ph idx="1"/>
          </p:nvPr>
        </p:nvSpPr>
        <p:spPr>
          <a:xfrm>
            <a:off x="222422" y="494851"/>
            <a:ext cx="8859792" cy="15322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</a:t>
            </a:r>
            <a:r>
              <a:rPr lang="en-US" b="1" dirty="0" smtClean="0">
                <a:solidFill>
                  <a:schemeClr val="tx2"/>
                </a:solidFill>
              </a:rPr>
              <a:t>ritical steps towards developing next </a:t>
            </a:r>
            <a:r>
              <a:rPr lang="en-US" b="1" dirty="0">
                <a:solidFill>
                  <a:schemeClr val="tx2"/>
                </a:solidFill>
              </a:rPr>
              <a:t>generation of superconducting RF (SRF) cavities </a:t>
            </a:r>
            <a:r>
              <a:rPr lang="en-US" dirty="0">
                <a:solidFill>
                  <a:schemeClr val="tx2"/>
                </a:solidFill>
              </a:rPr>
              <a:t>that outperform today’s </a:t>
            </a:r>
            <a:r>
              <a:rPr lang="en-US" dirty="0" smtClean="0">
                <a:solidFill>
                  <a:schemeClr val="tx2"/>
                </a:solidFill>
              </a:rPr>
              <a:t>cavities with: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Transformational impact: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812832" y="2023409"/>
            <a:ext cx="4096512" cy="15758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9525" lvl="1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rgbClr val="0000FF"/>
                </a:solidFill>
              </a:rPr>
              <a:t>Factor of 2 higher accelerating field strength</a:t>
            </a:r>
          </a:p>
          <a:p>
            <a:pPr marL="346075" lvl="2" indent="-227013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kern="0" dirty="0">
                <a:solidFill>
                  <a:srgbClr val="151615"/>
                </a:solidFill>
              </a:rPr>
              <a:t>Compound </a:t>
            </a:r>
            <a:r>
              <a:rPr lang="en-US" sz="2200" kern="0" dirty="0" smtClean="0">
                <a:solidFill>
                  <a:srgbClr val="151615"/>
                </a:solidFill>
              </a:rPr>
              <a:t>superconductors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370116" y="2023409"/>
            <a:ext cx="4096264" cy="15758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9525" lvl="1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rgbClr val="0000FF"/>
                </a:solidFill>
              </a:rPr>
              <a:t>Factor of 5 to 10 reduced cryogenic cooling power</a:t>
            </a:r>
          </a:p>
          <a:p>
            <a:pPr marL="400050" lvl="2" indent="-227013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kern="0" dirty="0">
                <a:solidFill>
                  <a:srgbClr val="151615"/>
                </a:solidFill>
              </a:rPr>
              <a:t>Improved treatments of Nb; compound </a:t>
            </a:r>
            <a:r>
              <a:rPr lang="en-US" sz="2200" kern="0" dirty="0" smtClean="0">
                <a:solidFill>
                  <a:srgbClr val="151615"/>
                </a:solidFill>
              </a:rPr>
              <a:t>superconductors</a:t>
            </a:r>
            <a:endParaRPr lang="en-US" sz="2200" kern="0" dirty="0">
              <a:solidFill>
                <a:srgbClr val="0000FF"/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83" y="4215917"/>
            <a:ext cx="3182771" cy="22500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7" name="Right Arrow 106"/>
          <p:cNvSpPr/>
          <p:nvPr/>
        </p:nvSpPr>
        <p:spPr>
          <a:xfrm>
            <a:off x="3390751" y="5226900"/>
            <a:ext cx="531342" cy="30892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4424474"/>
            <a:ext cx="3482977" cy="179451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09" name="Straight Arrow Connector 108"/>
          <p:cNvCxnSpPr/>
          <p:nvPr/>
        </p:nvCxnSpPr>
        <p:spPr>
          <a:xfrm>
            <a:off x="5889046" y="4920624"/>
            <a:ext cx="274320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6435159" y="5734770"/>
            <a:ext cx="164592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ight Arrow 110"/>
          <p:cNvSpPr/>
          <p:nvPr/>
        </p:nvSpPr>
        <p:spPr>
          <a:xfrm rot="5400000">
            <a:off x="6968101" y="5211930"/>
            <a:ext cx="531342" cy="30892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37983" y="609664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~$1M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3976881" y="609664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~$50k</a:t>
            </a:r>
            <a:endParaRPr lang="en-US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322" y="5027045"/>
            <a:ext cx="977016" cy="706160"/>
          </a:xfrm>
          <a:prstGeom prst="rect">
            <a:avLst/>
          </a:prstGeom>
        </p:spPr>
      </p:pic>
      <p:sp>
        <p:nvSpPr>
          <p:cNvPr id="115" name="Oval 114"/>
          <p:cNvSpPr/>
          <p:nvPr/>
        </p:nvSpPr>
        <p:spPr>
          <a:xfrm>
            <a:off x="2247499" y="5440680"/>
            <a:ext cx="229696" cy="587725"/>
          </a:xfrm>
          <a:prstGeom prst="ellipse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402112" y="4186454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4.2K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786520" y="418645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2K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388429" y="6226410"/>
            <a:ext cx="3167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Map shown for scale only.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4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Current State of the Art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0" y="543788"/>
            <a:ext cx="9144000" cy="5943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b="1" dirty="0" smtClean="0"/>
              <a:t>All </a:t>
            </a:r>
            <a:r>
              <a:rPr lang="en-US" sz="2400" b="1" dirty="0"/>
              <a:t>SRF cavities currently in operation use Niobium as the superconducting </a:t>
            </a:r>
            <a:r>
              <a:rPr lang="en-US" sz="2400" b="1" dirty="0" smtClean="0"/>
              <a:t>material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2"/>
                </a:solidFill>
              </a:rPr>
              <a:t>Current generation of SRF cavities has </a:t>
            </a:r>
            <a:r>
              <a:rPr lang="en-US" sz="2400" b="1" dirty="0">
                <a:solidFill>
                  <a:srgbClr val="0000FF"/>
                </a:solidFill>
              </a:rPr>
              <a:t>been transformational for accelerator driven sciences</a:t>
            </a:r>
            <a:r>
              <a:rPr lang="en-US" sz="2400" dirty="0">
                <a:solidFill>
                  <a:schemeClr val="tx2"/>
                </a:solidFill>
              </a:rPr>
              <a:t>, but </a:t>
            </a:r>
            <a:r>
              <a:rPr lang="en-US" sz="2400" b="1" dirty="0"/>
              <a:t>high cost and complexity limit current use in science and prevent </a:t>
            </a:r>
            <a:r>
              <a:rPr lang="en-US" sz="2400" b="1" dirty="0" smtClean="0"/>
              <a:t>small-scale university and industrial </a:t>
            </a:r>
            <a:r>
              <a:rPr lang="en-US" sz="2400" b="1" dirty="0"/>
              <a:t>applications  </a:t>
            </a:r>
          </a:p>
          <a:p>
            <a:pPr marL="0" lvl="0" indent="0" defTabSz="457200" fontAlgn="auto">
              <a:spcAft>
                <a:spcPts val="0"/>
              </a:spcAft>
              <a:buNone/>
            </a:pPr>
            <a:endParaRPr lang="en-US" sz="24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47" y="3034794"/>
            <a:ext cx="5850761" cy="3467711"/>
          </a:xfrm>
          <a:prstGeom prst="rect">
            <a:avLst/>
          </a:prstGeom>
        </p:spPr>
      </p:pic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6704352" y="6157836"/>
            <a:ext cx="1775370" cy="2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400" b="1" dirty="0" smtClean="0">
                <a:solidFill>
                  <a:srgbClr val="000000"/>
                </a:solidFill>
              </a:rPr>
              <a:t>1975: 3 </a:t>
            </a:r>
            <a:r>
              <a:rPr lang="sv-SE" sz="1400" b="1" dirty="0">
                <a:solidFill>
                  <a:srgbClr val="000000"/>
                </a:solidFill>
              </a:rPr>
              <a:t>MV/m</a:t>
            </a: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795107" y="5029482"/>
            <a:ext cx="1432507" cy="2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400" b="1" dirty="0" smtClean="0">
                <a:solidFill>
                  <a:srgbClr val="000000"/>
                </a:solidFill>
              </a:rPr>
              <a:t>1995: 20 </a:t>
            </a:r>
            <a:r>
              <a:rPr lang="sv-SE" sz="1400" b="1" dirty="0">
                <a:solidFill>
                  <a:srgbClr val="000000"/>
                </a:solidFill>
              </a:rPr>
              <a:t>MV/m</a:t>
            </a:r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7536341" y="5301805"/>
            <a:ext cx="1367575" cy="2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400" b="1" dirty="0" smtClean="0">
                <a:solidFill>
                  <a:srgbClr val="000000"/>
                </a:solidFill>
              </a:rPr>
              <a:t>1990: 15 </a:t>
            </a:r>
            <a:r>
              <a:rPr lang="sv-SE" sz="1400" b="1" dirty="0">
                <a:solidFill>
                  <a:srgbClr val="000000"/>
                </a:solidFill>
              </a:rPr>
              <a:t>MV/m</a:t>
            </a:r>
          </a:p>
        </p:txBody>
      </p:sp>
      <p:sp>
        <p:nvSpPr>
          <p:cNvPr id="16" name="Text Box 70"/>
          <p:cNvSpPr txBox="1">
            <a:spLocks noChangeArrowheads="1"/>
          </p:cNvSpPr>
          <p:nvPr/>
        </p:nvSpPr>
        <p:spPr bwMode="auto">
          <a:xfrm>
            <a:off x="6598283" y="4151660"/>
            <a:ext cx="2628123" cy="2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400" b="1" dirty="0" smtClean="0">
                <a:solidFill>
                  <a:srgbClr val="000000"/>
                </a:solidFill>
              </a:rPr>
              <a:t>2010:</a:t>
            </a:r>
            <a:r>
              <a:rPr lang="sv-SE" sz="1400" b="1" dirty="0">
                <a:solidFill>
                  <a:srgbClr val="000000"/>
                </a:solidFill>
              </a:rPr>
              <a:t> </a:t>
            </a:r>
            <a:r>
              <a:rPr lang="sv-SE" sz="1400" b="1" dirty="0" smtClean="0">
                <a:solidFill>
                  <a:srgbClr val="000000"/>
                </a:solidFill>
              </a:rPr>
              <a:t>~35 </a:t>
            </a:r>
            <a:r>
              <a:rPr lang="sv-SE" sz="1400" b="1" dirty="0">
                <a:solidFill>
                  <a:srgbClr val="000000"/>
                </a:solidFill>
              </a:rPr>
              <a:t>MV/m</a:t>
            </a:r>
          </a:p>
        </p:txBody>
      </p:sp>
      <p:grpSp>
        <p:nvGrpSpPr>
          <p:cNvPr id="17" name="Group 16"/>
          <p:cNvGrpSpPr/>
          <p:nvPr/>
        </p:nvGrpSpPr>
        <p:grpSpPr>
          <a:xfrm rot="18827944">
            <a:off x="6082306" y="4964206"/>
            <a:ext cx="2710018" cy="428625"/>
            <a:chOff x="8027938" y="3484407"/>
            <a:chExt cx="8050212" cy="428625"/>
          </a:xfrm>
        </p:grpSpPr>
        <p:sp>
          <p:nvSpPr>
            <p:cNvPr id="18" name="Line 61"/>
            <p:cNvSpPr>
              <a:spLocks noChangeShapeType="1"/>
            </p:cNvSpPr>
            <p:nvPr/>
          </p:nvSpPr>
          <p:spPr bwMode="auto">
            <a:xfrm rot="21568748">
              <a:off x="8285113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62"/>
            <p:cNvSpPr>
              <a:spLocks noChangeShapeType="1"/>
            </p:cNvSpPr>
            <p:nvPr/>
          </p:nvSpPr>
          <p:spPr bwMode="auto">
            <a:xfrm rot="21568748">
              <a:off x="9404300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63"/>
            <p:cNvSpPr>
              <a:spLocks noChangeShapeType="1"/>
            </p:cNvSpPr>
            <p:nvPr/>
          </p:nvSpPr>
          <p:spPr bwMode="auto">
            <a:xfrm rot="21568748">
              <a:off x="11645850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9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64"/>
            <p:cNvSpPr>
              <a:spLocks noChangeShapeType="1"/>
            </p:cNvSpPr>
            <p:nvPr/>
          </p:nvSpPr>
          <p:spPr bwMode="auto">
            <a:xfrm rot="21568748">
              <a:off x="13885813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FF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65"/>
            <p:cNvSpPr>
              <a:spLocks noChangeShapeType="1"/>
            </p:cNvSpPr>
            <p:nvPr/>
          </p:nvSpPr>
          <p:spPr bwMode="auto">
            <a:xfrm rot="21568748">
              <a:off x="15006588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 rot="21568748">
              <a:off x="10525075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73"/>
            <p:cNvSpPr>
              <a:spLocks noChangeShapeType="1"/>
            </p:cNvSpPr>
            <p:nvPr/>
          </p:nvSpPr>
          <p:spPr bwMode="auto">
            <a:xfrm rot="21568748">
              <a:off x="12765038" y="3498694"/>
              <a:ext cx="0" cy="414338"/>
            </a:xfrm>
            <a:prstGeom prst="line">
              <a:avLst/>
            </a:prstGeom>
            <a:noFill/>
            <a:ln w="76200">
              <a:solidFill>
                <a:srgbClr val="FF9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AutoShape 71"/>
            <p:cNvSpPr>
              <a:spLocks noChangeArrowheads="1"/>
            </p:cNvSpPr>
            <p:nvPr/>
          </p:nvSpPr>
          <p:spPr bwMode="auto">
            <a:xfrm rot="2689">
              <a:off x="8027938" y="3484407"/>
              <a:ext cx="8050212" cy="428625"/>
            </a:xfrm>
            <a:prstGeom prst="rightArrow">
              <a:avLst>
                <a:gd name="adj1" fmla="val 30685"/>
                <a:gd name="adj2" fmla="val 56968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 Box 74"/>
          <p:cNvSpPr txBox="1">
            <a:spLocks noChangeArrowheads="1"/>
          </p:cNvSpPr>
          <p:nvPr/>
        </p:nvSpPr>
        <p:spPr bwMode="auto">
          <a:xfrm>
            <a:off x="7291496" y="5633718"/>
            <a:ext cx="1423445" cy="2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400" b="1" dirty="0" smtClean="0">
                <a:solidFill>
                  <a:srgbClr val="000000"/>
                </a:solidFill>
              </a:rPr>
              <a:t>1985:</a:t>
            </a:r>
            <a:r>
              <a:rPr lang="sv-SE" sz="1400" b="1" dirty="0">
                <a:solidFill>
                  <a:srgbClr val="000000"/>
                </a:solidFill>
              </a:rPr>
              <a:t> </a:t>
            </a:r>
            <a:r>
              <a:rPr lang="sv-SE" sz="1400" b="1" dirty="0" smtClean="0">
                <a:solidFill>
                  <a:srgbClr val="000000"/>
                </a:solidFill>
              </a:rPr>
              <a:t>6 </a:t>
            </a:r>
            <a:r>
              <a:rPr lang="sv-SE" sz="1400" b="1" dirty="0">
                <a:solidFill>
                  <a:srgbClr val="000000"/>
                </a:solidFill>
              </a:rPr>
              <a:t>MV/m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73487" y="2996736"/>
            <a:ext cx="272834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</a:rPr>
              <a:t>Progress in maximum accelerating field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56731" y="3646583"/>
            <a:ext cx="2556831" cy="27564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/>
              <a:t>Nb</a:t>
            </a:r>
            <a:r>
              <a:rPr lang="en-US" sz="1200" b="1" dirty="0" smtClean="0"/>
              <a:t> theoretical limit: 50 MV/m</a:t>
            </a:r>
            <a:endParaRPr lang="en-US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122663" y="2952132"/>
            <a:ext cx="8945467" cy="35106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5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Technical and Scientific Barriers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0" y="541020"/>
            <a:ext cx="9144000" cy="5943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kern="1200" dirty="0" smtClean="0">
                <a:solidFill>
                  <a:schemeClr val="tx2"/>
                </a:solidFill>
                <a:latin typeface="Calibri"/>
              </a:rPr>
              <a:t> </a:t>
            </a:r>
            <a:r>
              <a:rPr lang="en-US" sz="2800" b="1" kern="1200" dirty="0" smtClean="0">
                <a:solidFill>
                  <a:schemeClr val="tx2"/>
                </a:solidFill>
                <a:latin typeface="Calibri"/>
              </a:rPr>
              <a:t> </a:t>
            </a:r>
            <a:r>
              <a:rPr lang="en-US" sz="2800" b="1" u="sng" kern="1200" dirty="0" smtClean="0">
                <a:solidFill>
                  <a:schemeClr val="tx2"/>
                </a:solidFill>
                <a:latin typeface="Calibri"/>
              </a:rPr>
              <a:t>Quality </a:t>
            </a:r>
            <a:r>
              <a:rPr lang="en-US" sz="2800" b="1" u="sng" kern="1200" dirty="0">
                <a:solidFill>
                  <a:schemeClr val="tx2"/>
                </a:solidFill>
                <a:latin typeface="Calibri"/>
              </a:rPr>
              <a:t>factor/cryogenic efficiency: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dirty="0" smtClean="0">
                <a:solidFill>
                  <a:srgbClr val="0000FF"/>
                </a:solidFill>
              </a:rPr>
              <a:t>Typical: 2 to 3x10</a:t>
            </a:r>
            <a:r>
              <a:rPr lang="en-US" baseline="30000" dirty="0" smtClean="0">
                <a:solidFill>
                  <a:srgbClr val="0000FF"/>
                </a:solidFill>
              </a:rPr>
              <a:t>10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at 2K in 1.3 GHz N</a:t>
            </a:r>
            <a:r>
              <a:rPr lang="en-US" dirty="0" smtClean="0">
                <a:solidFill>
                  <a:srgbClr val="0000FF"/>
                </a:solidFill>
              </a:rPr>
              <a:t>iobium SRF </a:t>
            </a:r>
            <a:r>
              <a:rPr lang="en-US" dirty="0">
                <a:solidFill>
                  <a:srgbClr val="0000FF"/>
                </a:solidFill>
              </a:rPr>
              <a:t>cavities at medium fields </a:t>
            </a:r>
            <a:endParaRPr lang="en-US" kern="1200" dirty="0" smtClean="0">
              <a:solidFill>
                <a:srgbClr val="0000FF"/>
              </a:solidFill>
              <a:latin typeface="Calibri"/>
              <a:ea typeface=""/>
              <a:cs typeface=""/>
            </a:endParaRP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b="1" kern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Barriers</a:t>
            </a:r>
            <a:r>
              <a:rPr lang="en-US" kern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 </a:t>
            </a:r>
          </a:p>
          <a:p>
            <a:pPr lvl="2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Poor control </a:t>
            </a:r>
            <a:r>
              <a:rPr lang="en-US" b="1" kern="1200" dirty="0">
                <a:solidFill>
                  <a:schemeClr val="tx1"/>
                </a:solidFill>
                <a:latin typeface="Calibri"/>
                <a:ea typeface=""/>
                <a:cs typeface=""/>
              </a:rPr>
              <a:t>of Niobium surface morphology, topology, and </a:t>
            </a: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chemistry. What matters? Optimal surface? </a:t>
            </a:r>
          </a:p>
          <a:p>
            <a:pPr lvl="2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Poor control and understanding of synthesis processes </a:t>
            </a:r>
            <a:r>
              <a:rPr lang="en-US" b="1" kern="1200" dirty="0">
                <a:solidFill>
                  <a:schemeClr val="tx1"/>
                </a:solidFill>
                <a:latin typeface="Calibri"/>
                <a:ea typeface=""/>
                <a:cs typeface=""/>
              </a:rPr>
              <a:t>for alternative </a:t>
            </a: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high quality thin </a:t>
            </a:r>
            <a:r>
              <a:rPr lang="en-US" b="1" kern="1200" dirty="0">
                <a:solidFill>
                  <a:schemeClr val="tx1"/>
                </a:solidFill>
                <a:latin typeface="Calibri"/>
                <a:ea typeface=""/>
                <a:cs typeface=""/>
              </a:rPr>
              <a:t>film compound superconductors</a:t>
            </a:r>
            <a:endParaRPr lang="en-US" b="1" kern="1200" dirty="0" smtClean="0">
              <a:solidFill>
                <a:schemeClr val="tx1"/>
              </a:solidFill>
              <a:latin typeface="Calibri"/>
              <a:ea typeface=""/>
              <a:cs typeface=""/>
            </a:endParaRPr>
          </a:p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kern="1200" dirty="0" smtClean="0">
                <a:solidFill>
                  <a:schemeClr val="tx2"/>
                </a:solidFill>
                <a:latin typeface="Calibri"/>
              </a:rPr>
              <a:t> </a:t>
            </a:r>
            <a:r>
              <a:rPr lang="en-US" sz="2800" b="1" kern="1200" dirty="0" smtClean="0">
                <a:solidFill>
                  <a:schemeClr val="tx2"/>
                </a:solidFill>
                <a:latin typeface="Calibri"/>
              </a:rPr>
              <a:t> </a:t>
            </a:r>
            <a:r>
              <a:rPr lang="en-US" sz="2800" b="1" u="sng" kern="1200" dirty="0" smtClean="0">
                <a:solidFill>
                  <a:schemeClr val="tx2"/>
                </a:solidFill>
                <a:latin typeface="Calibri"/>
              </a:rPr>
              <a:t>Accelerating field: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sz="2400" dirty="0" smtClean="0">
                <a:solidFill>
                  <a:srgbClr val="0000FF"/>
                </a:solidFill>
              </a:rPr>
              <a:t>Typical: ~35 MV/m (record ~50 MV/m) </a:t>
            </a:r>
            <a:r>
              <a:rPr lang="en-US" sz="2400" dirty="0">
                <a:solidFill>
                  <a:srgbClr val="0000FF"/>
                </a:solidFill>
              </a:rPr>
              <a:t>in </a:t>
            </a:r>
            <a:r>
              <a:rPr lang="en-US" sz="2400" dirty="0" smtClean="0">
                <a:solidFill>
                  <a:srgbClr val="0000FF"/>
                </a:solidFill>
              </a:rPr>
              <a:t>Niobium SRF cavities</a:t>
            </a:r>
            <a:endParaRPr lang="en-US" sz="2400" kern="1200" dirty="0" smtClean="0">
              <a:solidFill>
                <a:srgbClr val="0000FF"/>
              </a:solidFill>
              <a:latin typeface="Calibri"/>
              <a:ea typeface=""/>
              <a:cs typeface=""/>
            </a:endParaRP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sz="2400" b="1" kern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Barriers</a:t>
            </a:r>
            <a:r>
              <a:rPr lang="en-US" sz="2400" kern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 </a:t>
            </a:r>
          </a:p>
          <a:p>
            <a:pPr lvl="2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Fundamental flux-free field limit of niobium </a:t>
            </a:r>
          </a:p>
          <a:p>
            <a:pPr lvl="2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–"/>
            </a:pPr>
            <a:r>
              <a:rPr lang="en-US" b="1" kern="1200" dirty="0">
                <a:solidFill>
                  <a:schemeClr val="tx1"/>
                </a:solidFill>
                <a:latin typeface="Calibri"/>
                <a:ea typeface=""/>
                <a:cs typeface=""/>
              </a:rPr>
              <a:t>Poor control and understanding of synthesis processes for alternative high quality thin film compound </a:t>
            </a:r>
            <a:r>
              <a:rPr lang="en-US" b="1" kern="1200" dirty="0" smtClean="0">
                <a:solidFill>
                  <a:schemeClr val="tx1"/>
                </a:solidFill>
                <a:latin typeface="Calibri"/>
                <a:ea typeface=""/>
                <a:cs typeface=""/>
              </a:rPr>
              <a:t>superconductors</a:t>
            </a:r>
            <a:endParaRPr lang="en-US" b="1" kern="1200" dirty="0">
              <a:solidFill>
                <a:schemeClr val="tx1"/>
              </a:solidFill>
              <a:latin typeface="Calibri"/>
              <a:ea typeface=""/>
              <a:cs typeface="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400" kern="12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6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Path Forward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152399" y="2504913"/>
            <a:ext cx="8862061" cy="40357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CBB’s will focus on 3 interconnected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</a:rPr>
              <a:t>Advancing </a:t>
            </a:r>
            <a:r>
              <a:rPr lang="en-US" sz="2000" b="1" dirty="0">
                <a:solidFill>
                  <a:srgbClr val="0000FF"/>
                </a:solidFill>
              </a:rPr>
              <a:t>the theory of RF superconductivity </a:t>
            </a:r>
            <a:r>
              <a:rPr lang="en-US" sz="2000" b="1" dirty="0" smtClean="0">
                <a:solidFill>
                  <a:srgbClr val="0000FF"/>
                </a:solidFill>
              </a:rPr>
              <a:t>of </a:t>
            </a:r>
            <a:r>
              <a:rPr lang="en-US" sz="2000" b="1" dirty="0">
                <a:solidFill>
                  <a:srgbClr val="0000FF"/>
                </a:solidFill>
              </a:rPr>
              <a:t>the RF penetration </a:t>
            </a:r>
            <a:r>
              <a:rPr lang="en-US" sz="2000" b="1" dirty="0" smtClean="0">
                <a:solidFill>
                  <a:srgbClr val="0000FF"/>
                </a:solidFill>
              </a:rPr>
              <a:t>layer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rgbClr val="0000FF"/>
                </a:solidFill>
              </a:rPr>
              <a:t>D</a:t>
            </a:r>
            <a:r>
              <a:rPr lang="en-US" sz="2000" b="1" dirty="0" smtClean="0">
                <a:solidFill>
                  <a:srgbClr val="0000FF"/>
                </a:solidFill>
              </a:rPr>
              <a:t>eveloping </a:t>
            </a:r>
            <a:r>
              <a:rPr lang="en-US" sz="2000" b="1" dirty="0">
                <a:solidFill>
                  <a:srgbClr val="0000FF"/>
                </a:solidFill>
              </a:rPr>
              <a:t>optimized </a:t>
            </a:r>
            <a:r>
              <a:rPr lang="en-US" sz="2000" b="1" dirty="0" smtClean="0">
                <a:solidFill>
                  <a:srgbClr val="0000FF"/>
                </a:solidFill>
              </a:rPr>
              <a:t>niobium surface layers and  treatment protocols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</a:rPr>
              <a:t>Developing new </a:t>
            </a:r>
            <a:r>
              <a:rPr lang="en-US" sz="2000" b="1" dirty="0">
                <a:solidFill>
                  <a:srgbClr val="0000FF"/>
                </a:solidFill>
              </a:rPr>
              <a:t>processes for fabricating cavities from game-changing superconductors such as Nb</a:t>
            </a:r>
            <a:r>
              <a:rPr lang="en-US" sz="2000" b="1" baseline="-25000" dirty="0">
                <a:solidFill>
                  <a:srgbClr val="0000FF"/>
                </a:solidFill>
              </a:rPr>
              <a:t>3</a:t>
            </a:r>
            <a:r>
              <a:rPr lang="en-US" sz="2000" b="1" dirty="0">
                <a:solidFill>
                  <a:srgbClr val="0000FF"/>
                </a:solidFill>
              </a:rPr>
              <a:t>Sn and NbN, and </a:t>
            </a:r>
            <a:r>
              <a:rPr lang="en-US" sz="2000" b="1" dirty="0" smtClean="0">
                <a:solidFill>
                  <a:srgbClr val="0000FF"/>
                </a:solidFill>
              </a:rPr>
              <a:t>MgB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is-IS" sz="2400" b="1" dirty="0" smtClean="0">
                <a:solidFill>
                  <a:schemeClr val="tx2"/>
                </a:solidFill>
              </a:rPr>
              <a:t>…u</a:t>
            </a:r>
            <a:r>
              <a:rPr lang="en-US" sz="2400" b="1" dirty="0" smtClean="0">
                <a:solidFill>
                  <a:schemeClr val="tx2"/>
                </a:solidFill>
              </a:rPr>
              <a:t>sing</a:t>
            </a:r>
            <a:r>
              <a:rPr lang="is-IS" sz="2400" b="1" dirty="0" smtClean="0">
                <a:solidFill>
                  <a:schemeClr val="tx2"/>
                </a:solidFill>
              </a:rPr>
              <a:t> </a:t>
            </a:r>
            <a:r>
              <a:rPr lang="is-IS" sz="2400" b="1" dirty="0">
                <a:solidFill>
                  <a:schemeClr val="tx2"/>
                </a:solidFill>
              </a:rPr>
              <a:t>a</a:t>
            </a:r>
            <a:r>
              <a:rPr lang="is-IS" sz="2400" b="1" dirty="0" smtClean="0">
                <a:solidFill>
                  <a:schemeClr val="tx2"/>
                </a:solidFill>
              </a:rPr>
              <a:t>n interdisciplinary, student-cented approach</a:t>
            </a:r>
          </a:p>
          <a:p>
            <a:pPr marL="292100" indent="-292100">
              <a:buNone/>
            </a:pPr>
            <a:r>
              <a:rPr lang="is-IS" sz="2200" b="1" dirty="0" smtClean="0">
                <a:solidFill>
                  <a:schemeClr val="tx2"/>
                </a:solidFill>
              </a:rPr>
              <a:t>…in synergistic connection with other two CBB themes for </a:t>
            </a:r>
            <a:r>
              <a:rPr lang="en-US" sz="2200" b="1" dirty="0">
                <a:solidFill>
                  <a:schemeClr val="tx2"/>
                </a:solidFill>
              </a:rPr>
              <a:t>CBB’s overarching </a:t>
            </a:r>
            <a:r>
              <a:rPr lang="en-US" sz="2200" b="1" dirty="0" smtClean="0">
                <a:solidFill>
                  <a:schemeClr val="tx2"/>
                </a:solidFill>
              </a:rPr>
              <a:t>goal of increasing brightness </a:t>
            </a:r>
            <a:r>
              <a:rPr lang="en-US" sz="2200" b="1" dirty="0">
                <a:solidFill>
                  <a:schemeClr val="tx2"/>
                </a:solidFill>
              </a:rPr>
              <a:t>of beams </a:t>
            </a:r>
            <a:r>
              <a:rPr lang="en-US" sz="2200" b="1" dirty="0" smtClean="0">
                <a:solidFill>
                  <a:schemeClr val="tx2"/>
                </a:solidFill>
              </a:rPr>
              <a:t>while </a:t>
            </a:r>
            <a:r>
              <a:rPr lang="en-US" sz="2200" b="1" dirty="0">
                <a:solidFill>
                  <a:schemeClr val="tx2"/>
                </a:solidFill>
              </a:rPr>
              <a:t>decreasing </a:t>
            </a:r>
            <a:r>
              <a:rPr lang="en-US" sz="2200" b="1" dirty="0" smtClean="0">
                <a:solidFill>
                  <a:schemeClr val="tx2"/>
                </a:solidFill>
              </a:rPr>
              <a:t>cost </a:t>
            </a:r>
            <a:r>
              <a:rPr lang="en-US" sz="2200" b="1" dirty="0">
                <a:solidFill>
                  <a:schemeClr val="tx2"/>
                </a:solidFill>
              </a:rPr>
              <a:t>of key accelerator </a:t>
            </a:r>
            <a:r>
              <a:rPr lang="en-US" sz="2200" b="1" dirty="0" smtClean="0">
                <a:solidFill>
                  <a:schemeClr val="tx2"/>
                </a:solidFill>
              </a:rPr>
              <a:t>technologies. </a:t>
            </a:r>
            <a:endParaRPr lang="en-US" sz="2200" b="1" dirty="0">
              <a:solidFill>
                <a:schemeClr val="tx2"/>
              </a:solidFill>
            </a:endParaRPr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5" y="650240"/>
            <a:ext cx="3215640" cy="17641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03943" y="605305"/>
            <a:ext cx="1486617" cy="1424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705059" y="1049635"/>
            <a:ext cx="2230259" cy="547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  Niobium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99336" y="1049635"/>
            <a:ext cx="13093" cy="547925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2884" y="11389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3mm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5059" y="642735"/>
            <a:ext cx="223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/>
                </a:solidFill>
              </a:rPr>
              <a:t>Liquid Helium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1428" y="1991383"/>
            <a:ext cx="2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Vacuum with RF fields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28679" y="1695195"/>
            <a:ext cx="67166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81076" y="169315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=B</a:t>
            </a:r>
            <a:r>
              <a:rPr lang="en-US" baseline="-25000" dirty="0" smtClean="0"/>
              <a:t>0</a:t>
            </a:r>
            <a:r>
              <a:rPr lang="en-US" dirty="0" smtClean="0"/>
              <a:t>e</a:t>
            </a:r>
            <a:r>
              <a:rPr lang="en-US" baseline="30000" dirty="0" smtClean="0"/>
              <a:t>i</a:t>
            </a:r>
            <a:r>
              <a:rPr lang="en-US" baseline="30000" dirty="0" smtClean="0">
                <a:latin typeface="Symbol" charset="2"/>
                <a:cs typeface="Symbol" charset="2"/>
              </a:rPr>
              <a:t>w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20" name="Oval 19"/>
          <p:cNvSpPr/>
          <p:nvPr/>
        </p:nvSpPr>
        <p:spPr>
          <a:xfrm>
            <a:off x="5734900" y="1499300"/>
            <a:ext cx="182880" cy="1828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826341" y="642735"/>
            <a:ext cx="989032" cy="85656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26725" y="1731462"/>
            <a:ext cx="977218" cy="298393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815373" y="1799565"/>
            <a:ext cx="1486617" cy="2487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5B6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Nb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O</a:t>
            </a:r>
            <a:r>
              <a:rPr lang="en-US" sz="1600" baseline="-25000" dirty="0" smtClean="0">
                <a:solidFill>
                  <a:schemeClr val="tx1"/>
                </a:solidFill>
              </a:rPr>
              <a:t>5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960751" y="1652828"/>
            <a:ext cx="7595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60751" y="1448309"/>
            <a:ext cx="5143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60751" y="1070612"/>
            <a:ext cx="205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60751" y="1262293"/>
            <a:ext cx="3713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47252" y="1070612"/>
            <a:ext cx="42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in</a:t>
            </a:r>
            <a:endParaRPr lang="en-US" baseline="-25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499050" y="1002098"/>
            <a:ext cx="6681" cy="723852"/>
          </a:xfrm>
          <a:prstGeom prst="straightConnector1">
            <a:avLst/>
          </a:prstGeom>
          <a:ln w="38100">
            <a:solidFill>
              <a:srgbClr val="4A72C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7981120" y="119006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4A72C6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1" dirty="0" smtClean="0">
                <a:solidFill>
                  <a:srgbClr val="4A72C6"/>
                </a:solidFill>
              </a:rPr>
              <a:t>(0) ~ 40 nm</a:t>
            </a:r>
            <a:endParaRPr lang="en-US" sz="1800" b="1" dirty="0">
              <a:solidFill>
                <a:srgbClr val="4A72C6"/>
              </a:solidFill>
            </a:endParaRPr>
          </a:p>
        </p:txBody>
      </p:sp>
      <p:cxnSp>
        <p:nvCxnSpPr>
          <p:cNvPr id="31" name="Straight Arrow Connector 30"/>
          <p:cNvCxnSpPr>
            <a:stCxn id="32" idx="6"/>
            <a:endCxn id="13" idx="1"/>
          </p:cNvCxnSpPr>
          <p:nvPr/>
        </p:nvCxnSpPr>
        <p:spPr>
          <a:xfrm>
            <a:off x="2344048" y="1025960"/>
            <a:ext cx="1361011" cy="2976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161168" y="934520"/>
            <a:ext cx="182880" cy="1828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213039" y="1651534"/>
            <a:ext cx="1995088" cy="590404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79600" y="191070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1m</a:t>
            </a:r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34"/>
          <p:cNvCxnSpPr>
            <a:stCxn id="20" idx="6"/>
            <a:endCxn id="12" idx="1"/>
          </p:cNvCxnSpPr>
          <p:nvPr/>
        </p:nvCxnSpPr>
        <p:spPr>
          <a:xfrm flipV="1">
            <a:off x="5917780" y="1317580"/>
            <a:ext cx="886163" cy="273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171552" y="2165900"/>
            <a:ext cx="67166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69669" y="214099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=B</a:t>
            </a:r>
            <a:r>
              <a:rPr lang="en-US" baseline="-25000" dirty="0" smtClean="0"/>
              <a:t>0</a:t>
            </a:r>
            <a:r>
              <a:rPr lang="en-US" dirty="0" smtClean="0"/>
              <a:t>e</a:t>
            </a:r>
            <a:r>
              <a:rPr lang="en-US" baseline="30000" dirty="0" smtClean="0"/>
              <a:t>i</a:t>
            </a:r>
            <a:r>
              <a:rPr lang="en-US" baseline="30000" dirty="0" smtClean="0">
                <a:latin typeface="Symbol" charset="2"/>
                <a:cs typeface="Symbol" charset="2"/>
              </a:rPr>
              <a:t>w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38" name="Straight Connector 37"/>
          <p:cNvCxnSpPr>
            <a:stCxn id="16" idx="1"/>
          </p:cNvCxnSpPr>
          <p:nvPr/>
        </p:nvCxnSpPr>
        <p:spPr>
          <a:xfrm flipH="1">
            <a:off x="2216308" y="827401"/>
            <a:ext cx="1488751" cy="107119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4"/>
          </p:cNvCxnSpPr>
          <p:nvPr/>
        </p:nvCxnSpPr>
        <p:spPr>
          <a:xfrm>
            <a:off x="2252608" y="1117400"/>
            <a:ext cx="1419392" cy="755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7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Objective 1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0" y="617086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ysClr val="windowText" lastClr="000000"/>
                </a:solidFill>
              </a:rPr>
              <a:t>Advance the theory of RF superconductivity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7286" y="1212282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fontAlgn="t"/>
            <a:r>
              <a:rPr lang="en-US" dirty="0" smtClean="0"/>
              <a:t>Current Status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Theoretical max flux-free field calculated </a:t>
            </a:r>
            <a:r>
              <a:rPr lang="en-US" sz="1600" b="1" dirty="0">
                <a:solidFill>
                  <a:schemeClr val="tx2"/>
                </a:solidFill>
              </a:rPr>
              <a:t>only in </a:t>
            </a:r>
            <a:r>
              <a:rPr lang="en-US" sz="1600" b="1" dirty="0" smtClean="0">
                <a:solidFill>
                  <a:schemeClr val="tx2"/>
                </a:solidFill>
              </a:rPr>
              <a:t>certain limits</a:t>
            </a:r>
          </a:p>
          <a:p>
            <a:pPr marL="228600" lvl="1" indent="-109538" fontAlgn="t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Accurate estimates for advanced materials </a:t>
            </a:r>
            <a:r>
              <a:rPr lang="en-US" sz="1600" dirty="0" smtClean="0">
                <a:solidFill>
                  <a:schemeClr val="tx2"/>
                </a:solidFill>
              </a:rPr>
              <a:t>theoretically challenging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Effects of vortex nucleation at defects not fully studied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Laminates proposed as way </a:t>
            </a:r>
            <a:r>
              <a:rPr lang="en-US" sz="1600" b="1" dirty="0">
                <a:solidFill>
                  <a:schemeClr val="tx2"/>
                </a:solidFill>
              </a:rPr>
              <a:t>to stabilize surfaces against premature vortex </a:t>
            </a:r>
            <a:r>
              <a:rPr lang="en-US" sz="1600" b="1" dirty="0" smtClean="0">
                <a:solidFill>
                  <a:schemeClr val="tx2"/>
                </a:solidFill>
              </a:rPr>
              <a:t>entry, but not fully studied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Impact of dopants on superconductivity in Nb not fully understood </a:t>
            </a:r>
          </a:p>
          <a:p>
            <a:pPr marL="119063" indent="-119063" fontAlgn="t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04721" y="1212282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Importance</a:t>
            </a:r>
          </a:p>
          <a:p>
            <a:pPr marL="119063" lvl="1" indent="-119063">
              <a:buFont typeface="Arial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Guidance </a:t>
            </a:r>
            <a:r>
              <a:rPr lang="en-US" sz="1600" b="1" dirty="0" smtClean="0">
                <a:solidFill>
                  <a:srgbClr val="0000FF"/>
                </a:solidFill>
              </a:rPr>
              <a:t>for optimizing </a:t>
            </a:r>
            <a:r>
              <a:rPr lang="en-US" sz="1600" b="1" dirty="0">
                <a:solidFill>
                  <a:srgbClr val="0000FF"/>
                </a:solidFill>
              </a:rPr>
              <a:t>material properties </a:t>
            </a:r>
            <a:r>
              <a:rPr lang="en-US" sz="1600" b="1" dirty="0">
                <a:solidFill>
                  <a:schemeClr val="tx2"/>
                </a:solidFill>
              </a:rPr>
              <a:t>for high Q at operating </a:t>
            </a:r>
            <a:r>
              <a:rPr lang="en-US" sz="1600" b="1" dirty="0" smtClean="0">
                <a:solidFill>
                  <a:schemeClr val="tx2"/>
                </a:solidFill>
              </a:rPr>
              <a:t>fields</a:t>
            </a:r>
          </a:p>
          <a:p>
            <a:pPr marL="119063" lvl="1" indent="-119063"/>
            <a:endParaRPr lang="en-US" sz="1600" b="1" dirty="0">
              <a:solidFill>
                <a:schemeClr val="tx2"/>
              </a:solidFill>
            </a:endParaRPr>
          </a:p>
          <a:p>
            <a:pPr marL="119063" lvl="1" indent="-119063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Guidance for exploring alternative superconductors </a:t>
            </a:r>
            <a:r>
              <a:rPr lang="en-US" sz="1600" b="1" dirty="0" smtClean="0">
                <a:solidFill>
                  <a:schemeClr val="tx2"/>
                </a:solidFill>
              </a:rPr>
              <a:t>for higher fields and higher efficiency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48068" y="1212282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Goals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Predict most promising surface for highest field cavities </a:t>
            </a:r>
          </a:p>
          <a:p>
            <a:pPr marL="236538" lvl="2" indent="-112713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</a:t>
            </a:r>
            <a:r>
              <a:rPr lang="en-US" sz="1600" dirty="0" smtClean="0">
                <a:solidFill>
                  <a:schemeClr val="tx2"/>
                </a:solidFill>
              </a:rPr>
              <a:t>aterial, crystal orientation and morphology…</a:t>
            </a:r>
          </a:p>
          <a:p>
            <a:pPr marL="236538" lvl="2" indent="-112713"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Bulk vs. laminate superconductors</a:t>
            </a:r>
          </a:p>
          <a:p>
            <a:pPr marL="236538" lvl="2" indent="-112713"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Vortex nucleation at defects and impact</a:t>
            </a:r>
            <a:r>
              <a:rPr lang="is-IS" sz="1600" dirty="0" smtClean="0">
                <a:solidFill>
                  <a:schemeClr val="tx2"/>
                </a:solidFill>
              </a:rPr>
              <a:t>…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Predict most </a:t>
            </a:r>
            <a:r>
              <a:rPr lang="en-US" sz="1600" b="1" dirty="0">
                <a:solidFill>
                  <a:srgbClr val="0000FF"/>
                </a:solidFill>
              </a:rPr>
              <a:t>promising surface for highest </a:t>
            </a:r>
            <a:r>
              <a:rPr lang="en-US" sz="1600" b="1" dirty="0" smtClean="0">
                <a:solidFill>
                  <a:srgbClr val="0000FF"/>
                </a:solidFill>
              </a:rPr>
              <a:t>efficiency</a:t>
            </a:r>
            <a:endParaRPr lang="en-US" sz="1600" b="1" dirty="0">
              <a:solidFill>
                <a:srgbClr val="0000FF"/>
              </a:solidFill>
            </a:endParaRPr>
          </a:p>
          <a:p>
            <a:pPr marL="236538" lvl="2" indent="-112713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</a:t>
            </a:r>
            <a:r>
              <a:rPr lang="en-US" sz="1600" dirty="0" smtClean="0">
                <a:solidFill>
                  <a:schemeClr val="tx2"/>
                </a:solidFill>
              </a:rPr>
              <a:t>ield </a:t>
            </a:r>
            <a:r>
              <a:rPr lang="en-US" sz="1600" dirty="0">
                <a:solidFill>
                  <a:schemeClr val="tx2"/>
                </a:solidFill>
              </a:rPr>
              <a:t>dependence of the </a:t>
            </a:r>
            <a:r>
              <a:rPr lang="en-US" sz="1600" dirty="0" smtClean="0">
                <a:solidFill>
                  <a:schemeClr val="tx2"/>
                </a:solidFill>
              </a:rPr>
              <a:t>surface resistance and dependence on impurity doping </a:t>
            </a:r>
          </a:p>
          <a:p>
            <a:pPr marL="236538" lvl="2" indent="-112713">
              <a:buFont typeface="Arial" charset="0"/>
              <a:buChar char="•"/>
            </a:pPr>
            <a:r>
              <a:rPr lang="is-IS" sz="1600" dirty="0" smtClean="0">
                <a:solidFill>
                  <a:schemeClr val="tx2"/>
                </a:solidFill>
              </a:rPr>
              <a:t>…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119063" lvl="1" indent="-109538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/>
          </p:nvPr>
        </p:nvGraphicFramePr>
        <p:xfrm>
          <a:off x="6185490" y="4188638"/>
          <a:ext cx="773165" cy="1664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Clip" r:id="rId4" imgW="1866900" imgH="4013200" progId="MS_ClipArt_Gallery.2">
                  <p:embed/>
                </p:oleObj>
              </mc:Choice>
              <mc:Fallback>
                <p:oleObj name="Clip" r:id="rId4" imgW="1866900" imgH="40132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490" y="4188638"/>
                        <a:ext cx="773165" cy="1664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749" y="5121083"/>
            <a:ext cx="1791310" cy="984664"/>
          </a:xfrm>
          <a:prstGeom prst="rect">
            <a:avLst/>
          </a:prstGeom>
        </p:spPr>
      </p:pic>
      <p:pic>
        <p:nvPicPr>
          <p:cNvPr id="17" name="Content Placeholder 77" descr="CoherenceLengthsCropped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2490" y="4162752"/>
            <a:ext cx="1731829" cy="88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87286" y="6125662"/>
            <a:ext cx="879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E00FF"/>
                </a:solidFill>
              </a:rPr>
              <a:t>Arias</a:t>
            </a:r>
            <a:r>
              <a:rPr lang="en-US" dirty="0">
                <a:solidFill>
                  <a:srgbClr val="0E00FF"/>
                </a:solidFill>
              </a:rPr>
              <a:t>, </a:t>
            </a:r>
            <a:r>
              <a:rPr lang="en-US" dirty="0" err="1" smtClean="0">
                <a:solidFill>
                  <a:srgbClr val="0E00FF"/>
                </a:solidFill>
              </a:rPr>
              <a:t>Hoffstaetter</a:t>
            </a:r>
            <a:r>
              <a:rPr lang="en-US" dirty="0" smtClean="0">
                <a:solidFill>
                  <a:srgbClr val="0E00FF"/>
                </a:solidFill>
              </a:rPr>
              <a:t>, Liepe, Sethna, </a:t>
            </a:r>
            <a:r>
              <a:rPr lang="en-US" dirty="0" err="1" smtClean="0">
                <a:solidFill>
                  <a:srgbClr val="0E00FF"/>
                </a:solidFill>
              </a:rPr>
              <a:t>Transtrum</a:t>
            </a:r>
            <a:r>
              <a:rPr lang="en-US" dirty="0" smtClean="0">
                <a:solidFill>
                  <a:srgbClr val="0E00FF"/>
                </a:solidFill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8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Objective 2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0" y="559354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ysClr val="windowText" lastClr="000000"/>
                </a:solidFill>
              </a:rPr>
              <a:t>Develop more efficient niobium cavities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7286" y="1231526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fontAlgn="t"/>
            <a:r>
              <a:rPr lang="en-US" dirty="0" smtClean="0"/>
              <a:t>Current Status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N-doping </a:t>
            </a:r>
            <a:r>
              <a:rPr lang="en-US" sz="1600" b="1" dirty="0" smtClean="0">
                <a:solidFill>
                  <a:schemeClr val="tx2"/>
                </a:solidFill>
              </a:rPr>
              <a:t>shown </a:t>
            </a:r>
            <a:r>
              <a:rPr lang="en-US" sz="1600" b="1" dirty="0">
                <a:solidFill>
                  <a:schemeClr val="tx2"/>
                </a:solidFill>
              </a:rPr>
              <a:t>to strongly reduce BCS </a:t>
            </a:r>
            <a:r>
              <a:rPr lang="en-US" sz="1600" b="1" dirty="0" smtClean="0">
                <a:solidFill>
                  <a:schemeClr val="tx2"/>
                </a:solidFill>
              </a:rPr>
              <a:t>resistance</a:t>
            </a:r>
          </a:p>
          <a:p>
            <a:pPr marL="228600" lvl="1" indent="-109538" fontAlgn="t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</a:t>
            </a:r>
            <a:r>
              <a:rPr lang="en-US" sz="1600" dirty="0" smtClean="0">
                <a:solidFill>
                  <a:schemeClr val="tx2"/>
                </a:solidFill>
              </a:rPr>
              <a:t>ptimal </a:t>
            </a:r>
            <a:r>
              <a:rPr lang="en-US" sz="1600" dirty="0">
                <a:solidFill>
                  <a:schemeClr val="tx2"/>
                </a:solidFill>
              </a:rPr>
              <a:t>dopant, doping level, and underlying science </a:t>
            </a:r>
            <a:r>
              <a:rPr lang="en-US" sz="1600" dirty="0" smtClean="0">
                <a:solidFill>
                  <a:schemeClr val="tx2"/>
                </a:solidFill>
              </a:rPr>
              <a:t>mostly unknown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Large variation of residual surface resistance observed 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Hydrogen likely key factor degrading cavity performance</a:t>
            </a:r>
          </a:p>
          <a:p>
            <a:pPr marL="119063" indent="-119063" fontAlgn="t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04721" y="1231526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Importance</a:t>
            </a:r>
          </a:p>
          <a:p>
            <a:pPr marL="119063" lvl="1" indent="-119063">
              <a:buFont typeface="Arial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Control of </a:t>
            </a:r>
            <a:r>
              <a:rPr lang="en-US" sz="1600" b="1" dirty="0" smtClean="0">
                <a:solidFill>
                  <a:srgbClr val="0000FF"/>
                </a:solidFill>
              </a:rPr>
              <a:t>surface layer </a:t>
            </a:r>
            <a:r>
              <a:rPr lang="en-US" sz="1600" b="1" dirty="0" smtClean="0">
                <a:solidFill>
                  <a:schemeClr val="tx2"/>
                </a:solidFill>
              </a:rPr>
              <a:t>chemistry and </a:t>
            </a:r>
            <a:r>
              <a:rPr lang="en-US" sz="1600" b="1" dirty="0">
                <a:solidFill>
                  <a:schemeClr val="tx2"/>
                </a:solidFill>
              </a:rPr>
              <a:t>oxide structure critical to reduce </a:t>
            </a:r>
            <a:r>
              <a:rPr lang="en-US" sz="1600" b="1" dirty="0" smtClean="0">
                <a:solidFill>
                  <a:schemeClr val="tx2"/>
                </a:solidFill>
              </a:rPr>
              <a:t>surface </a:t>
            </a:r>
            <a:r>
              <a:rPr lang="en-US" sz="1600" b="1" dirty="0">
                <a:solidFill>
                  <a:schemeClr val="tx2"/>
                </a:solidFill>
              </a:rPr>
              <a:t>resistance </a:t>
            </a:r>
            <a:r>
              <a:rPr lang="en-US" sz="1600" b="1" dirty="0">
                <a:solidFill>
                  <a:srgbClr val="0000FF"/>
                </a:solidFill>
              </a:rPr>
              <a:t>for highest </a:t>
            </a:r>
            <a:r>
              <a:rPr lang="en-US" sz="1600" b="1" dirty="0" smtClean="0">
                <a:solidFill>
                  <a:srgbClr val="0000FF"/>
                </a:solidFill>
              </a:rPr>
              <a:t>Q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0</a:t>
            </a:r>
          </a:p>
          <a:p>
            <a:pPr marL="0" lvl="1"/>
            <a:endParaRPr lang="en-US" sz="1600" b="1" baseline="-25000" dirty="0" smtClean="0">
              <a:solidFill>
                <a:schemeClr val="tx2"/>
              </a:solidFill>
            </a:endParaRPr>
          </a:p>
          <a:p>
            <a:pPr marL="119063" lvl="1" indent="-119063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Significant further improvements possible </a:t>
            </a:r>
            <a:endParaRPr lang="en-US" sz="1600" b="1" dirty="0">
              <a:solidFill>
                <a:srgbClr val="0000FF"/>
              </a:solidFill>
            </a:endParaRPr>
          </a:p>
          <a:p>
            <a:pPr marL="119063" lvl="1" indent="-119063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48068" y="1231526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Goals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Investigate physics </a:t>
            </a:r>
            <a:r>
              <a:rPr lang="en-US" sz="1600" b="1" dirty="0">
                <a:solidFill>
                  <a:srgbClr val="0000FF"/>
                </a:solidFill>
              </a:rPr>
              <a:t>that underlies </a:t>
            </a:r>
            <a:r>
              <a:rPr lang="en-US" sz="1600" b="1" dirty="0" smtClean="0">
                <a:solidFill>
                  <a:srgbClr val="0000FF"/>
                </a:solidFill>
              </a:rPr>
              <a:t>surface </a:t>
            </a:r>
            <a:r>
              <a:rPr lang="en-US" sz="1600" b="1" dirty="0">
                <a:solidFill>
                  <a:srgbClr val="0000FF"/>
                </a:solidFill>
              </a:rPr>
              <a:t>resistance</a:t>
            </a:r>
            <a:r>
              <a:rPr lang="en-US" sz="1600" b="1" dirty="0">
                <a:solidFill>
                  <a:schemeClr val="tx2"/>
                </a:solidFill>
              </a:rPr>
              <a:t>, its observed strong field dependence, and </a:t>
            </a:r>
            <a:r>
              <a:rPr lang="en-US" sz="1600" b="1" dirty="0" smtClean="0">
                <a:solidFill>
                  <a:schemeClr val="tx2"/>
                </a:solidFill>
              </a:rPr>
              <a:t>impact </a:t>
            </a:r>
            <a:r>
              <a:rPr lang="en-US" sz="1600" b="1" dirty="0">
                <a:solidFill>
                  <a:schemeClr val="tx2"/>
                </a:solidFill>
              </a:rPr>
              <a:t>of impurity doping </a:t>
            </a:r>
            <a:r>
              <a:rPr lang="en-US" sz="1600" b="1" dirty="0" smtClean="0">
                <a:solidFill>
                  <a:schemeClr val="tx2"/>
                </a:solidFill>
              </a:rPr>
              <a:t>in </a:t>
            </a:r>
            <a:r>
              <a:rPr lang="en-US" sz="1600" b="1" dirty="0" err="1" smtClean="0">
                <a:solidFill>
                  <a:schemeClr val="tx2"/>
                </a:solidFill>
              </a:rPr>
              <a:t>Nb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Identify surface </a:t>
            </a:r>
            <a:r>
              <a:rPr lang="en-US" sz="1600" b="1" dirty="0" smtClean="0">
                <a:solidFill>
                  <a:schemeClr val="tx2"/>
                </a:solidFill>
              </a:rPr>
              <a:t>crystal  </a:t>
            </a:r>
            <a:r>
              <a:rPr lang="en-US" sz="1600" b="1" dirty="0">
                <a:solidFill>
                  <a:schemeClr val="tx2"/>
                </a:solidFill>
              </a:rPr>
              <a:t>morphology and topology </a:t>
            </a:r>
            <a:r>
              <a:rPr lang="en-US" sz="1600" b="1" dirty="0">
                <a:solidFill>
                  <a:srgbClr val="0000FF"/>
                </a:solidFill>
              </a:rPr>
              <a:t>that minimize surface resistance 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Find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treatment </a:t>
            </a:r>
            <a:r>
              <a:rPr lang="en-US" sz="1600" b="1" dirty="0">
                <a:solidFill>
                  <a:srgbClr val="0000FF"/>
                </a:solidFill>
              </a:rPr>
              <a:t>protocols </a:t>
            </a:r>
            <a:r>
              <a:rPr lang="en-US" sz="1600" b="1" dirty="0">
                <a:solidFill>
                  <a:schemeClr val="tx2"/>
                </a:solidFill>
              </a:rPr>
              <a:t>that yield </a:t>
            </a:r>
            <a:r>
              <a:rPr lang="en-US" sz="1600" b="1" dirty="0" smtClean="0">
                <a:solidFill>
                  <a:schemeClr val="tx2"/>
                </a:solidFill>
              </a:rPr>
              <a:t>optimal </a:t>
            </a:r>
            <a:r>
              <a:rPr lang="en-US" sz="1600" b="1" dirty="0">
                <a:solidFill>
                  <a:schemeClr val="tx2"/>
                </a:solidFill>
              </a:rPr>
              <a:t>surfaces 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Work with vendors </a:t>
            </a:r>
            <a:r>
              <a:rPr lang="en-US" sz="1600" b="1" dirty="0" smtClean="0">
                <a:solidFill>
                  <a:schemeClr val="tx2"/>
                </a:solidFill>
              </a:rPr>
              <a:t>to commercialize high-efficiency treatment protocols </a:t>
            </a:r>
            <a:endParaRPr lang="en-US" sz="1600" b="1" dirty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0300" y="3891255"/>
            <a:ext cx="2610671" cy="2058955"/>
            <a:chOff x="6250300" y="4130322"/>
            <a:chExt cx="2418535" cy="18583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300" y="4484191"/>
              <a:ext cx="2418535" cy="150450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6250300" y="4130322"/>
              <a:ext cx="2418535" cy="514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7444106" y="4130322"/>
            <a:ext cx="373065" cy="80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2" name="Clip" r:id="rId5" imgW="1866900" imgH="4013200" progId="MS_ClipArt_Gallery.2">
                    <p:embed/>
                  </p:oleObj>
                </mc:Choice>
                <mc:Fallback>
                  <p:oleObj name="Clip" r:id="rId5" imgW="1866900" imgH="40132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4106" y="4130322"/>
                          <a:ext cx="373065" cy="803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Up Arrow 17"/>
            <p:cNvSpPr/>
            <p:nvPr/>
          </p:nvSpPr>
          <p:spPr>
            <a:xfrm>
              <a:off x="7125786" y="4210606"/>
              <a:ext cx="228600" cy="642482"/>
            </a:xfrm>
            <a:prstGeom prst="up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7286" y="6067930"/>
            <a:ext cx="879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E00FF"/>
                </a:solidFill>
              </a:rPr>
              <a:t>Arias, Kim, Liepe, Muller, Shen, </a:t>
            </a:r>
            <a:r>
              <a:rPr lang="en-US" dirty="0" err="1" smtClean="0">
                <a:solidFill>
                  <a:srgbClr val="0E00FF"/>
                </a:solidFill>
              </a:rPr>
              <a:t>Sibener</a:t>
            </a:r>
            <a:r>
              <a:rPr lang="en-US" dirty="0" smtClean="0">
                <a:solidFill>
                  <a:srgbClr val="0E00FF"/>
                </a:solidFill>
              </a:rPr>
              <a:t>   </a:t>
            </a:r>
            <a:endParaRPr lang="en-US" dirty="0">
              <a:solidFill>
                <a:srgbClr val="0E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09" y="4564375"/>
            <a:ext cx="2084391" cy="1408110"/>
          </a:xfrm>
          <a:prstGeom prst="rect">
            <a:avLst/>
          </a:prstGeom>
        </p:spPr>
      </p:pic>
      <p:sp>
        <p:nvSpPr>
          <p:cNvPr id="21" name="Up Arrow 20"/>
          <p:cNvSpPr/>
          <p:nvPr/>
        </p:nvSpPr>
        <p:spPr>
          <a:xfrm>
            <a:off x="1542880" y="5057594"/>
            <a:ext cx="138936" cy="219075"/>
          </a:xfrm>
          <a:prstGeom prst="upArrow">
            <a:avLst>
              <a:gd name="adj1" fmla="val 36289"/>
              <a:gd name="adj2" fmla="val 5000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94912" y="4607501"/>
            <a:ext cx="1709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N-doping: </a:t>
            </a:r>
            <a:r>
              <a:rPr lang="en-US" sz="1200" b="1" u="sng" dirty="0" smtClean="0">
                <a:solidFill>
                  <a:schemeClr val="tx2"/>
                </a:solidFill>
              </a:rPr>
              <a:t>Q doubles</a:t>
            </a:r>
            <a:endParaRPr lang="en-US" sz="1200" b="1" u="sng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7504" y="5058779"/>
            <a:ext cx="485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tx2"/>
                </a:solidFill>
              </a:rPr>
              <a:t>x2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7940" y="5220586"/>
            <a:ext cx="63795" cy="159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64604" y="33538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	      CBB Annual Meeting, June 6, Research Theme: Superconducting RF acceleration 		 Slide </a:t>
            </a:r>
            <a:fld id="{E5374618-37E8-0343-A5E2-882DB9F99FB2}" type="slidenum">
              <a:rPr lang="en-US" sz="1200"/>
              <a:pPr/>
              <a:t>9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8" t="14341" r="85414" b="18223"/>
          <a:stretch/>
        </p:blipFill>
        <p:spPr>
          <a:xfrm>
            <a:off x="32659" y="18284"/>
            <a:ext cx="390691" cy="36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095" t="19032" r="2023" b="15198"/>
          <a:stretch/>
        </p:blipFill>
        <p:spPr>
          <a:xfrm>
            <a:off x="8744372" y="18285"/>
            <a:ext cx="399628" cy="3803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6918" y="-176400"/>
            <a:ext cx="7970108" cy="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1200" dirty="0" smtClean="0">
                <a:latin typeface="Calibri"/>
              </a:rPr>
              <a:t>Objective 3</a:t>
            </a:r>
            <a:endParaRPr lang="en-US" sz="2800" dirty="0"/>
          </a:p>
        </p:txBody>
      </p:sp>
      <p:sp>
        <p:nvSpPr>
          <p:cNvPr id="48" name="Freeform 47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1256845" y="5301205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-115442" y="511366"/>
            <a:ext cx="9144000" cy="585913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Develop new processes for fabricating cavities from compound superconductors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7286" y="1308502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fontAlgn="t"/>
            <a:r>
              <a:rPr lang="en-US" dirty="0" smtClean="0"/>
              <a:t>Current Status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First demonstration of  very high efficiency potential </a:t>
            </a:r>
            <a:r>
              <a:rPr lang="en-US" sz="1600" b="1" dirty="0">
                <a:solidFill>
                  <a:schemeClr val="tx2"/>
                </a:solidFill>
              </a:rPr>
              <a:t>of </a:t>
            </a:r>
            <a:r>
              <a:rPr lang="en-US" sz="1600" b="1" dirty="0" smtClean="0">
                <a:solidFill>
                  <a:schemeClr val="tx2"/>
                </a:solidFill>
              </a:rPr>
              <a:t>Nb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3</a:t>
            </a:r>
            <a:r>
              <a:rPr lang="en-US" sz="1600" b="1" dirty="0" smtClean="0">
                <a:solidFill>
                  <a:schemeClr val="tx2"/>
                </a:solidFill>
              </a:rPr>
              <a:t>Sn (T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c</a:t>
            </a:r>
            <a:r>
              <a:rPr lang="en-US" sz="1600" b="1" dirty="0" smtClean="0">
                <a:solidFill>
                  <a:schemeClr val="tx2"/>
                </a:solidFill>
              </a:rPr>
              <a:t>=18K) </a:t>
            </a:r>
            <a:r>
              <a:rPr lang="en-US" sz="1600" b="1" dirty="0">
                <a:solidFill>
                  <a:schemeClr val="tx2"/>
                </a:solidFill>
              </a:rPr>
              <a:t>for </a:t>
            </a:r>
            <a:r>
              <a:rPr lang="en-US" sz="1600" b="1" dirty="0" smtClean="0">
                <a:solidFill>
                  <a:schemeClr val="tx2"/>
                </a:solidFill>
              </a:rPr>
              <a:t>SRF</a:t>
            </a:r>
          </a:p>
          <a:p>
            <a:pPr marL="119063" indent="-11906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Other candidates for SRF: </a:t>
            </a:r>
            <a:r>
              <a:rPr lang="en-US" sz="1600" b="1" dirty="0" err="1" smtClean="0">
                <a:solidFill>
                  <a:schemeClr val="tx2"/>
                </a:solidFill>
              </a:rPr>
              <a:t>NbN</a:t>
            </a:r>
            <a:r>
              <a:rPr lang="en-US" sz="1600" b="1" dirty="0">
                <a:solidFill>
                  <a:schemeClr val="tx2"/>
                </a:solidFill>
              </a:rPr>
              <a:t> (</a:t>
            </a:r>
            <a:r>
              <a:rPr lang="en-US" sz="1600" b="1" dirty="0" smtClean="0">
                <a:solidFill>
                  <a:schemeClr val="tx2"/>
                </a:solidFill>
              </a:rPr>
              <a:t>T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c</a:t>
            </a:r>
            <a:r>
              <a:rPr lang="en-US" sz="1600" b="1" dirty="0" smtClean="0">
                <a:solidFill>
                  <a:schemeClr val="tx2"/>
                </a:solidFill>
              </a:rPr>
              <a:t>~16K), MgB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2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chemeClr val="tx2"/>
                </a:solidFill>
              </a:rPr>
              <a:t>(</a:t>
            </a:r>
            <a:r>
              <a:rPr lang="en-US" sz="1600" b="1" dirty="0" smtClean="0">
                <a:solidFill>
                  <a:schemeClr val="tx2"/>
                </a:solidFill>
              </a:rPr>
              <a:t>T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c</a:t>
            </a:r>
            <a:r>
              <a:rPr lang="en-US" sz="1600" b="1" dirty="0" smtClean="0">
                <a:solidFill>
                  <a:schemeClr val="tx2"/>
                </a:solidFill>
              </a:rPr>
              <a:t>~40K), iron based superconductors (T</a:t>
            </a:r>
            <a:r>
              <a:rPr lang="en-US" sz="1600" b="1" baseline="-65000" dirty="0" smtClean="0">
                <a:solidFill>
                  <a:schemeClr val="tx2"/>
                </a:solidFill>
              </a:rPr>
              <a:t>c</a:t>
            </a:r>
            <a:r>
              <a:rPr lang="en-US" sz="1600" b="1" dirty="0" smtClean="0">
                <a:solidFill>
                  <a:schemeClr val="tx2"/>
                </a:solidFill>
              </a:rPr>
              <a:t>~30 to 55K),</a:t>
            </a:r>
            <a:r>
              <a:rPr lang="is-IS" sz="1600" b="1" dirty="0" smtClean="0">
                <a:solidFill>
                  <a:schemeClr val="tx2"/>
                </a:solidFill>
              </a:rPr>
              <a:t>…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</a:p>
          <a:p>
            <a:pPr marL="404813" lvl="1" indent="-176213" fontAlgn="t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RF performance mostly unexplored</a:t>
            </a:r>
          </a:p>
          <a:p>
            <a:pPr marL="119063" indent="-119063" fontAlgn="t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04721" y="1308502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Importance</a:t>
            </a:r>
          </a:p>
          <a:p>
            <a:pPr marL="119063" lvl="1" indent="-119063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Compound superconductors promise </a:t>
            </a:r>
            <a:r>
              <a:rPr lang="en-US" sz="1600" b="1" dirty="0">
                <a:solidFill>
                  <a:srgbClr val="0000FF"/>
                </a:solidFill>
              </a:rPr>
              <a:t>very high </a:t>
            </a:r>
            <a:r>
              <a:rPr lang="en-US" sz="1600" b="1" dirty="0" smtClean="0">
                <a:solidFill>
                  <a:srgbClr val="0000FF"/>
                </a:solidFill>
              </a:rPr>
              <a:t>efficiency, </a:t>
            </a:r>
            <a:r>
              <a:rPr lang="en-US" sz="1600" b="1" dirty="0">
                <a:solidFill>
                  <a:srgbClr val="0000FF"/>
                </a:solidFill>
              </a:rPr>
              <a:t>and up to 100 MV/m </a:t>
            </a:r>
            <a:r>
              <a:rPr lang="en-US" sz="1600" b="1" dirty="0" smtClean="0">
                <a:solidFill>
                  <a:srgbClr val="0000FF"/>
                </a:solidFill>
              </a:rPr>
              <a:t>accelerating field </a:t>
            </a:r>
            <a:r>
              <a:rPr lang="en-US" sz="1600" b="1" dirty="0" smtClean="0">
                <a:solidFill>
                  <a:schemeClr val="tx2"/>
                </a:solidFill>
              </a:rPr>
              <a:t>if </a:t>
            </a:r>
            <a:r>
              <a:rPr lang="en-US" sz="1600" b="1" dirty="0">
                <a:solidFill>
                  <a:schemeClr val="tx2"/>
                </a:solidFill>
              </a:rPr>
              <a:t>surfaces of sufficient quality can be produced. 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238125" lvl="2" indent="-112713"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Higher operating temperature at very high Q</a:t>
            </a:r>
            <a:r>
              <a:rPr lang="en-US" sz="1600" baseline="-25000" dirty="0" smtClean="0">
                <a:solidFill>
                  <a:schemeClr val="tx2"/>
                </a:solidFill>
              </a:rPr>
              <a:t>0</a:t>
            </a:r>
          </a:p>
          <a:p>
            <a:pPr marL="238125" lvl="2" indent="-112713"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Only way for &gt;50 MV/m</a:t>
            </a:r>
          </a:p>
          <a:p>
            <a:pPr marL="119063" lvl="1" indent="-119063">
              <a:buFont typeface="Arial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119063" lvl="1" indent="-119063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48068" y="1308502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 smtClean="0"/>
              <a:t>Goals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Identify best synthesis </a:t>
            </a:r>
            <a:r>
              <a:rPr lang="en-US" sz="1600" b="1" dirty="0" smtClean="0">
                <a:solidFill>
                  <a:srgbClr val="0000FF"/>
                </a:solidFill>
              </a:rPr>
              <a:t>processes </a:t>
            </a:r>
            <a:r>
              <a:rPr lang="en-US" sz="1600" b="1" dirty="0" smtClean="0">
                <a:solidFill>
                  <a:schemeClr val="tx2"/>
                </a:solidFill>
              </a:rPr>
              <a:t>that </a:t>
            </a:r>
            <a:r>
              <a:rPr lang="en-US" sz="1600" b="1" dirty="0">
                <a:solidFill>
                  <a:schemeClr val="tx2"/>
                </a:solidFill>
              </a:rPr>
              <a:t>yield </a:t>
            </a:r>
            <a:r>
              <a:rPr lang="en-US" sz="1600" b="1" dirty="0" smtClean="0">
                <a:solidFill>
                  <a:schemeClr val="tx2"/>
                </a:solidFill>
              </a:rPr>
              <a:t>phase-pure and defect free materials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Synthesize</a:t>
            </a:r>
            <a:r>
              <a:rPr lang="en-US" sz="1600" b="1" dirty="0" smtClean="0">
                <a:solidFill>
                  <a:schemeClr val="tx2"/>
                </a:solidFill>
              </a:rPr>
              <a:t> Nb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1600" b="1" dirty="0" smtClean="0">
                <a:solidFill>
                  <a:schemeClr val="tx2"/>
                </a:solidFill>
              </a:rPr>
              <a:t>Sn, NbN, MgB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2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Analyze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</a:rPr>
              <a:t>microstructures</a:t>
            </a:r>
            <a:r>
              <a:rPr lang="en-US" sz="1600" b="1" dirty="0">
                <a:solidFill>
                  <a:schemeClr val="tx2"/>
                </a:solidFill>
              </a:rPr>
              <a:t>, measure </a:t>
            </a:r>
            <a:r>
              <a:rPr lang="en-US" sz="1600" b="1" dirty="0" smtClean="0">
                <a:solidFill>
                  <a:schemeClr val="tx2"/>
                </a:solidFill>
              </a:rPr>
              <a:t>critical temperatures, fields, </a:t>
            </a:r>
            <a:r>
              <a:rPr lang="en-US" sz="1600" b="1" dirty="0">
                <a:solidFill>
                  <a:schemeClr val="tx2"/>
                </a:solidFill>
              </a:rPr>
              <a:t>and chemical concentration </a:t>
            </a:r>
            <a:r>
              <a:rPr lang="en-US" sz="1600" b="1" dirty="0" smtClean="0">
                <a:solidFill>
                  <a:schemeClr val="tx2"/>
                </a:solidFill>
              </a:rPr>
              <a:t>profiles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Measure surface resistance and flux entry fields</a:t>
            </a:r>
            <a:r>
              <a:rPr lang="en-US" sz="1600" b="1" dirty="0" smtClean="0">
                <a:solidFill>
                  <a:schemeClr val="tx2"/>
                </a:solidFill>
              </a:rPr>
              <a:t>; localize limiting areas for post-mortem analysis</a:t>
            </a:r>
          </a:p>
          <a:p>
            <a:pPr marL="119063" lvl="1" indent="-109538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Use information </a:t>
            </a:r>
            <a:r>
              <a:rPr lang="en-US" sz="1600" b="1" dirty="0">
                <a:solidFill>
                  <a:schemeClr val="tx2"/>
                </a:solidFill>
              </a:rPr>
              <a:t>to further </a:t>
            </a:r>
            <a:r>
              <a:rPr lang="en-US" sz="1600" b="1" dirty="0" smtClean="0">
                <a:solidFill>
                  <a:schemeClr val="tx2"/>
                </a:solidFill>
              </a:rPr>
              <a:t>improve materials </a:t>
            </a:r>
            <a:endParaRPr lang="en-US" sz="1600" b="1" dirty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119063" lvl="1" indent="-109538">
              <a:buFont typeface="Arial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65" y="4393389"/>
            <a:ext cx="2143779" cy="1682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1973540" y="4970530"/>
            <a:ext cx="566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x30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flipH="1">
            <a:off x="1929472" y="4895632"/>
            <a:ext cx="92457" cy="54227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69" y="4444768"/>
            <a:ext cx="2743663" cy="13327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/>
          <p:cNvSpPr txBox="1"/>
          <p:nvPr/>
        </p:nvSpPr>
        <p:spPr>
          <a:xfrm>
            <a:off x="187286" y="6144906"/>
            <a:ext cx="879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E00FF"/>
                </a:solidFill>
              </a:rPr>
              <a:t>Hennig</a:t>
            </a:r>
            <a:r>
              <a:rPr lang="en-US" dirty="0" smtClean="0">
                <a:solidFill>
                  <a:srgbClr val="0E00FF"/>
                </a:solidFill>
              </a:rPr>
              <a:t>, </a:t>
            </a:r>
            <a:r>
              <a:rPr lang="en-US" dirty="0" err="1">
                <a:solidFill>
                  <a:srgbClr val="0E00FF"/>
                </a:solidFill>
              </a:rPr>
              <a:t>L</a:t>
            </a:r>
            <a:r>
              <a:rPr lang="en-US" dirty="0" err="1" smtClean="0">
                <a:solidFill>
                  <a:srgbClr val="0E00FF"/>
                </a:solidFill>
              </a:rPr>
              <a:t>axdal</a:t>
            </a:r>
            <a:r>
              <a:rPr lang="en-US" dirty="0" smtClean="0">
                <a:solidFill>
                  <a:srgbClr val="0E00FF"/>
                </a:solidFill>
              </a:rPr>
              <a:t>, Liepe, Muller, Posen, Shen, </a:t>
            </a:r>
            <a:r>
              <a:rPr lang="en-US" dirty="0" err="1" smtClean="0">
                <a:solidFill>
                  <a:srgbClr val="0E00FF"/>
                </a:solidFill>
              </a:rPr>
              <a:t>Sibener</a:t>
            </a:r>
            <a:r>
              <a:rPr lang="en-US" dirty="0" smtClean="0">
                <a:solidFill>
                  <a:srgbClr val="0E00FF"/>
                </a:solidFill>
              </a:rPr>
              <a:t>   </a:t>
            </a:r>
            <a:endParaRPr lang="en-US" dirty="0">
              <a:solidFill>
                <a:srgbClr val="0E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7364" y="5434664"/>
            <a:ext cx="86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4A72C6"/>
                </a:solidFill>
              </a:rPr>
              <a:t>Nb</a:t>
            </a:r>
            <a:endParaRPr lang="en-US" sz="1600" b="1" dirty="0">
              <a:solidFill>
                <a:srgbClr val="4A72C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3376" y="4482083"/>
            <a:ext cx="86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18B3C"/>
                </a:solidFill>
              </a:rPr>
              <a:t>Nb</a:t>
            </a:r>
            <a:r>
              <a:rPr lang="en-US" sz="1600" b="1" baseline="-25000" dirty="0" smtClean="0">
                <a:solidFill>
                  <a:srgbClr val="C18B3C"/>
                </a:solidFill>
              </a:rPr>
              <a:t>3</a:t>
            </a:r>
            <a:r>
              <a:rPr lang="en-US" sz="1600" b="1" dirty="0" smtClean="0">
                <a:solidFill>
                  <a:srgbClr val="C18B3C"/>
                </a:solidFill>
              </a:rPr>
              <a:t>Sn</a:t>
            </a:r>
            <a:endParaRPr lang="en-US" sz="1600" b="1" dirty="0">
              <a:solidFill>
                <a:srgbClr val="C18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17374</TotalTime>
  <Words>939</Words>
  <Application>Microsoft Office PowerPoint</Application>
  <PresentationFormat>On-screen Show (4:3)</PresentationFormat>
  <Paragraphs>219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Default Design</vt:lpstr>
      <vt:lpstr>Clip</vt:lpstr>
      <vt:lpstr>           Year 1 Annual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LEPP</dc:creator>
  <cp:lastModifiedBy>Katerina V. Malysheva</cp:lastModifiedBy>
  <cp:revision>1595</cp:revision>
  <cp:lastPrinted>2012-08-07T13:23:05Z</cp:lastPrinted>
  <dcterms:created xsi:type="dcterms:W3CDTF">2010-06-08T18:55:16Z</dcterms:created>
  <dcterms:modified xsi:type="dcterms:W3CDTF">2017-06-05T11:52:36Z</dcterms:modified>
</cp:coreProperties>
</file>