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3" r:id="rId2"/>
    <p:sldId id="257" r:id="rId3"/>
    <p:sldId id="292" r:id="rId4"/>
    <p:sldId id="294" r:id="rId5"/>
    <p:sldId id="258" r:id="rId6"/>
    <p:sldId id="295" r:id="rId7"/>
    <p:sldId id="259" r:id="rId8"/>
    <p:sldId id="296" r:id="rId9"/>
    <p:sldId id="286" r:id="rId10"/>
    <p:sldId id="297" r:id="rId11"/>
    <p:sldId id="299" r:id="rId12"/>
    <p:sldId id="300" r:id="rId13"/>
    <p:sldId id="288" r:id="rId14"/>
    <p:sldId id="301" r:id="rId15"/>
    <p:sldId id="263" r:id="rId16"/>
    <p:sldId id="278" r:id="rId17"/>
    <p:sldId id="290" r:id="rId18"/>
    <p:sldId id="280" r:id="rId19"/>
    <p:sldId id="298" r:id="rId20"/>
    <p:sldId id="281" r:id="rId21"/>
    <p:sldId id="265" r:id="rId22"/>
    <p:sldId id="266" r:id="rId23"/>
    <p:sldId id="267" r:id="rId24"/>
    <p:sldId id="282" r:id="rId25"/>
    <p:sldId id="284"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73322" autoAdjust="0"/>
  </p:normalViewPr>
  <p:slideViewPr>
    <p:cSldViewPr>
      <p:cViewPr varScale="1">
        <p:scale>
          <a:sx n="93" d="100"/>
          <a:sy n="93" d="100"/>
        </p:scale>
        <p:origin x="-207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1" d="100"/>
          <a:sy n="61" d="100"/>
        </p:scale>
        <p:origin x="25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7C482-4BD5-4AA5-90A4-3DE10195A857}" type="datetimeFigureOut">
              <a:rPr lang="en-GB" smtClean="0"/>
              <a:t>05/06/2017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95609-F15B-49DD-A7F3-B8778228ACF1}" type="slidenum">
              <a:rPr lang="en-GB" smtClean="0"/>
              <a:t>‹#›</a:t>
            </a:fld>
            <a:endParaRPr lang="en-GB"/>
          </a:p>
        </p:txBody>
      </p:sp>
    </p:spTree>
    <p:extLst>
      <p:ext uri="{BB962C8B-B14F-4D97-AF65-F5344CB8AC3E}">
        <p14:creationId xmlns:p14="http://schemas.microsoft.com/office/powerpoint/2010/main" val="3316430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SRF cavities made of niobium operating at 1.8 to 2.0 K provide continuous beams with a low emittance</a:t>
            </a:r>
          </a:p>
          <a:p>
            <a:pPr marL="171450" indent="-171450">
              <a:buFontTx/>
              <a:buChar char="-"/>
            </a:pPr>
            <a:r>
              <a:rPr lang="en-GB" baseline="0" dirty="0" smtClean="0"/>
              <a:t>A major cost driver is the price of the cryogenics facility</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a:t>
            </a:fld>
            <a:endParaRPr lang="en-GB"/>
          </a:p>
        </p:txBody>
      </p:sp>
    </p:spTree>
    <p:extLst>
      <p:ext uri="{BB962C8B-B14F-4D97-AF65-F5344CB8AC3E}">
        <p14:creationId xmlns:p14="http://schemas.microsoft.com/office/powerpoint/2010/main" val="248627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The surface resistance determines the efficiency</a:t>
            </a:r>
          </a:p>
          <a:p>
            <a:pPr marL="171450" indent="-171450">
              <a:buFontTx/>
              <a:buChar char="-"/>
            </a:pPr>
            <a:r>
              <a:rPr lang="en-GB" baseline="0" dirty="0" smtClean="0"/>
              <a:t>It has two components, one of which is fixed by the temperature and the material (BCS)</a:t>
            </a:r>
          </a:p>
          <a:p>
            <a:pPr marL="171450" indent="-171450">
              <a:buFontTx/>
              <a:buChar char="-"/>
            </a:pPr>
            <a:r>
              <a:rPr lang="en-GB" baseline="0" dirty="0" smtClean="0"/>
              <a:t>The other, the residual, must be minimised</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10</a:t>
            </a:fld>
            <a:endParaRPr lang="en-GB"/>
          </a:p>
        </p:txBody>
      </p:sp>
    </p:spTree>
    <p:extLst>
      <p:ext uri="{BB962C8B-B14F-4D97-AF65-F5344CB8AC3E}">
        <p14:creationId xmlns:p14="http://schemas.microsoft.com/office/powerpoint/2010/main" val="359094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At 4.2 K,</a:t>
            </a:r>
            <a:r>
              <a:rPr lang="en-GB" baseline="0" dirty="0" smtClean="0"/>
              <a:t> our non-BCS contribution comes from trapped flux and thin film regions (I will explain later)</a:t>
            </a:r>
          </a:p>
          <a:p>
            <a:pPr marL="171450" indent="-171450">
              <a:buFontTx/>
              <a:buChar char="-"/>
            </a:pPr>
            <a:r>
              <a:rPr lang="en-GB" baseline="0" dirty="0" smtClean="0"/>
              <a:t>Trapped flux are vortices trapped in the cavity during cooldown</a:t>
            </a:r>
          </a:p>
          <a:p>
            <a:pPr marL="171450" indent="-171450">
              <a:buFontTx/>
              <a:buChar char="-"/>
            </a:pPr>
            <a:r>
              <a:rPr lang="en-GB" baseline="0" dirty="0" smtClean="0"/>
              <a:t>They come from ambient fields and thermal gradients</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11</a:t>
            </a:fld>
            <a:endParaRPr lang="en-GB"/>
          </a:p>
        </p:txBody>
      </p:sp>
    </p:spTree>
    <p:extLst>
      <p:ext uri="{BB962C8B-B14F-4D97-AF65-F5344CB8AC3E}">
        <p14:creationId xmlns:p14="http://schemas.microsoft.com/office/powerpoint/2010/main" val="537018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The bimetallic interface of Nb3Sn allows the generation of thermal currents in the presence of thermal gradients</a:t>
            </a:r>
          </a:p>
          <a:p>
            <a:pPr marL="171450" indent="-171450">
              <a:buFontTx/>
              <a:buChar char="-"/>
            </a:pPr>
            <a:r>
              <a:rPr lang="en-GB" baseline="0" dirty="0" smtClean="0"/>
              <a:t>This generates magnetic flux, which is trapped</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12</a:t>
            </a:fld>
            <a:endParaRPr lang="en-GB"/>
          </a:p>
        </p:txBody>
      </p:sp>
    </p:spTree>
    <p:extLst>
      <p:ext uri="{BB962C8B-B14F-4D97-AF65-F5344CB8AC3E}">
        <p14:creationId xmlns:p14="http://schemas.microsoft.com/office/powerpoint/2010/main" val="275667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each </a:t>
            </a:r>
            <a:r>
              <a:rPr lang="en-GB" dirty="0" err="1" smtClean="0"/>
              <a:t>mG</a:t>
            </a:r>
            <a:r>
              <a:rPr lang="en-GB" dirty="0" smtClean="0"/>
              <a:t> of magnetic flux trapped, you get a certain number of </a:t>
            </a:r>
            <a:r>
              <a:rPr lang="en-GB" dirty="0" err="1" smtClean="0"/>
              <a:t>nano</a:t>
            </a:r>
            <a:r>
              <a:rPr lang="en-GB" dirty="0" smtClean="0"/>
              <a:t>-ohms. In Nb3Sn,</a:t>
            </a:r>
            <a:r>
              <a:rPr lang="en-GB" baseline="0" dirty="0" smtClean="0"/>
              <a:t> this value actually increases with accelerating field!</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13</a:t>
            </a:fld>
            <a:endParaRPr lang="en-GB"/>
          </a:p>
        </p:txBody>
      </p:sp>
    </p:spTree>
    <p:extLst>
      <p:ext uri="{BB962C8B-B14F-4D97-AF65-F5344CB8AC3E}">
        <p14:creationId xmlns:p14="http://schemas.microsoft.com/office/powerpoint/2010/main" val="2358984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CBB collaboration has actually been vital in understanding why this happens. </a:t>
            </a:r>
            <a:r>
              <a:rPr lang="en-GB" baseline="0" dirty="0" err="1" smtClean="0"/>
              <a:t>Sethna</a:t>
            </a:r>
            <a:r>
              <a:rPr lang="en-GB" baseline="0" dirty="0" smtClean="0"/>
              <a:t> and </a:t>
            </a:r>
            <a:r>
              <a:rPr lang="en-GB" baseline="0" dirty="0" err="1" smtClean="0"/>
              <a:t>Liarte</a:t>
            </a:r>
            <a:r>
              <a:rPr lang="en-GB" baseline="0" dirty="0" smtClean="0"/>
              <a:t> have developed a “weak collective flux pinning” model that is able to describe this behaviour. Understanding the physics behind this behaviour is critical in trying to change it.</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14</a:t>
            </a:fld>
            <a:endParaRPr lang="en-GB"/>
          </a:p>
        </p:txBody>
      </p:sp>
    </p:spTree>
    <p:extLst>
      <p:ext uri="{BB962C8B-B14F-4D97-AF65-F5344CB8AC3E}">
        <p14:creationId xmlns:p14="http://schemas.microsoft.com/office/powerpoint/2010/main" val="159776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knowledge we have gained on this phenomenon has allowed us to tailor</a:t>
            </a:r>
            <a:r>
              <a:rPr lang="en-GB" baseline="0" dirty="0" smtClean="0"/>
              <a:t> the cooldown of a cavity to achieve exceptional performance.</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15</a:t>
            </a:fld>
            <a:endParaRPr lang="en-GB"/>
          </a:p>
        </p:txBody>
      </p:sp>
    </p:spTree>
    <p:extLst>
      <p:ext uri="{BB962C8B-B14F-4D97-AF65-F5344CB8AC3E}">
        <p14:creationId xmlns:p14="http://schemas.microsoft.com/office/powerpoint/2010/main" val="1713211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source of loss</a:t>
            </a:r>
            <a:r>
              <a:rPr lang="en-GB" baseline="0" dirty="0" smtClean="0"/>
              <a:t> are thin film regions, where the film is too thin to screen the bulk from the RF field. The contributions from the Muller group have been instrumental in imaging such features using electron microscopy.</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16</a:t>
            </a:fld>
            <a:endParaRPr lang="en-GB"/>
          </a:p>
        </p:txBody>
      </p:sp>
    </p:spTree>
    <p:extLst>
      <p:ext uri="{BB962C8B-B14F-4D97-AF65-F5344CB8AC3E}">
        <p14:creationId xmlns:p14="http://schemas.microsoft.com/office/powerpoint/2010/main" val="119357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Through the use of pre-</a:t>
            </a:r>
            <a:r>
              <a:rPr lang="en-GB" dirty="0" err="1" smtClean="0"/>
              <a:t>anodisation</a:t>
            </a:r>
            <a:r>
              <a:rPr lang="en-GB" baseline="0" dirty="0" smtClean="0"/>
              <a:t> we have succeeded in removing these regions, as can be seen in scanning electron microscopy.</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17</a:t>
            </a:fld>
            <a:endParaRPr lang="en-GB"/>
          </a:p>
        </p:txBody>
      </p:sp>
    </p:spTree>
    <p:extLst>
      <p:ext uri="{BB962C8B-B14F-4D97-AF65-F5344CB8AC3E}">
        <p14:creationId xmlns:p14="http://schemas.microsoft.com/office/powerpoint/2010/main" val="1979534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Indeed,</a:t>
            </a:r>
            <a:r>
              <a:rPr lang="en-GB" baseline="0" dirty="0" smtClean="0"/>
              <a:t> we do see a difference when all other factors are held equal. A gain of 3 </a:t>
            </a:r>
            <a:r>
              <a:rPr lang="en-GB" baseline="0" dirty="0" err="1" smtClean="0"/>
              <a:t>nO</a:t>
            </a:r>
            <a:r>
              <a:rPr lang="en-GB" baseline="0" dirty="0" smtClean="0"/>
              <a:t> may seem small, but here is a big impact</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18</a:t>
            </a:fld>
            <a:endParaRPr lang="en-GB"/>
          </a:p>
        </p:txBody>
      </p:sp>
    </p:spTree>
    <p:extLst>
      <p:ext uri="{BB962C8B-B14F-4D97-AF65-F5344CB8AC3E}">
        <p14:creationId xmlns:p14="http://schemas.microsoft.com/office/powerpoint/2010/main" val="528929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other frontier on which</a:t>
            </a:r>
            <a:r>
              <a:rPr lang="en-GB" baseline="0" dirty="0" smtClean="0"/>
              <a:t> the CBB can make a big impact is understanding what the current limitation in our accelerating field is</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19</a:t>
            </a:fld>
            <a:endParaRPr lang="en-GB"/>
          </a:p>
        </p:txBody>
      </p:sp>
    </p:spTree>
    <p:extLst>
      <p:ext uri="{BB962C8B-B14F-4D97-AF65-F5344CB8AC3E}">
        <p14:creationId xmlns:p14="http://schemas.microsoft.com/office/powerpoint/2010/main" val="134850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Nb3Sn is an</a:t>
            </a:r>
            <a:r>
              <a:rPr lang="en-GB" baseline="0" dirty="0" smtClean="0"/>
              <a:t> alternative to niobium</a:t>
            </a:r>
          </a:p>
          <a:p>
            <a:pPr marL="171450" indent="-171450">
              <a:buFontTx/>
              <a:buChar char="-"/>
            </a:pPr>
            <a:r>
              <a:rPr lang="en-GB" baseline="0" dirty="0" smtClean="0"/>
              <a:t>An A15 intermetallic alloy with a Tc of 18 K</a:t>
            </a:r>
          </a:p>
          <a:p>
            <a:pPr marL="171450" indent="-171450">
              <a:buFontTx/>
              <a:buChar char="-"/>
            </a:pPr>
            <a:r>
              <a:rPr lang="en-GB" baseline="0" dirty="0" smtClean="0"/>
              <a:t>With a higher </a:t>
            </a:r>
            <a:r>
              <a:rPr lang="en-GB" baseline="0" dirty="0" err="1" smtClean="0"/>
              <a:t>Hsh</a:t>
            </a:r>
            <a:r>
              <a:rPr lang="en-GB" baseline="0" dirty="0" smtClean="0"/>
              <a:t>, the ultimate gradient should be twice that of </a:t>
            </a:r>
            <a:r>
              <a:rPr lang="en-GB" baseline="0" dirty="0" err="1" smtClean="0"/>
              <a:t>Nb</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a:t>
            </a:fld>
            <a:endParaRPr lang="en-GB"/>
          </a:p>
        </p:txBody>
      </p:sp>
    </p:spTree>
    <p:extLst>
      <p:ext uri="{BB962C8B-B14F-4D97-AF65-F5344CB8AC3E}">
        <p14:creationId xmlns:p14="http://schemas.microsoft.com/office/powerpoint/2010/main" val="2824330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monitoring the temperature of the</a:t>
            </a:r>
            <a:r>
              <a:rPr lang="en-GB" baseline="0" dirty="0" smtClean="0"/>
              <a:t> surface of a cavity during quench, we see that the quench is isolated to a defect</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20</a:t>
            </a:fld>
            <a:endParaRPr lang="en-GB"/>
          </a:p>
        </p:txBody>
      </p:sp>
    </p:spTree>
    <p:extLst>
      <p:ext uri="{BB962C8B-B14F-4D97-AF65-F5344CB8AC3E}">
        <p14:creationId xmlns:p14="http://schemas.microsoft.com/office/powerpoint/2010/main" val="3455520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look at this region, we see sudden jumps in temperature near the quench field! This is very suggestive</a:t>
            </a:r>
            <a:r>
              <a:rPr lang="en-GB" baseline="0" dirty="0" smtClean="0"/>
              <a:t> of early flux entry</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21</a:t>
            </a:fld>
            <a:endParaRPr lang="en-GB"/>
          </a:p>
        </p:txBody>
      </p:sp>
    </p:spTree>
    <p:extLst>
      <p:ext uri="{BB962C8B-B14F-4D97-AF65-F5344CB8AC3E}">
        <p14:creationId xmlns:p14="http://schemas.microsoft.com/office/powerpoint/2010/main" val="280122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could cause this? Tc suppression</a:t>
            </a:r>
            <a:r>
              <a:rPr lang="en-GB" baseline="0" dirty="0" smtClean="0"/>
              <a:t> could. </a:t>
            </a:r>
            <a:r>
              <a:rPr lang="en-GB" baseline="0" dirty="0" err="1" smtClean="0"/>
              <a:t>Sethna</a:t>
            </a:r>
            <a:r>
              <a:rPr lang="en-GB" baseline="0" dirty="0" smtClean="0"/>
              <a:t> and </a:t>
            </a:r>
            <a:r>
              <a:rPr lang="en-GB" baseline="0" dirty="0" err="1" smtClean="0"/>
              <a:t>Liarte</a:t>
            </a:r>
            <a:r>
              <a:rPr lang="en-GB" baseline="0" dirty="0" smtClean="0"/>
              <a:t> are experts on flux entry into superconductors, and have looked into how suppression could reduce the superheating field</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22</a:t>
            </a:fld>
            <a:endParaRPr lang="en-GB"/>
          </a:p>
        </p:txBody>
      </p:sp>
    </p:spTree>
    <p:extLst>
      <p:ext uri="{BB962C8B-B14F-4D97-AF65-F5344CB8AC3E}">
        <p14:creationId xmlns:p14="http://schemas.microsoft.com/office/powerpoint/2010/main" val="519920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fact, in samples we have already seen depleted grains at the surface, as we can see in these</a:t>
            </a:r>
            <a:r>
              <a:rPr lang="en-GB" baseline="0" dirty="0" smtClean="0"/>
              <a:t> images provided by the Muller group</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23</a:t>
            </a:fld>
            <a:endParaRPr lang="en-GB"/>
          </a:p>
        </p:txBody>
      </p:sp>
    </p:spTree>
    <p:extLst>
      <p:ext uri="{BB962C8B-B14F-4D97-AF65-F5344CB8AC3E}">
        <p14:creationId xmlns:p14="http://schemas.microsoft.com/office/powerpoint/2010/main" val="1449005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need to be able to alter the prevalence</a:t>
            </a:r>
            <a:r>
              <a:rPr lang="en-GB" baseline="0" dirty="0" smtClean="0"/>
              <a:t> of all these features to see how they affect the quench field. The contributions of the Arias group, with their DFT simulation code, are proving useful in understanding how the layer grows. As we combine these simulations with our sample measurements, it is becoming increasingly clear that it is the very early stages of the coating that seal its fate.</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24</a:t>
            </a:fld>
            <a:endParaRPr lang="en-GB"/>
          </a:p>
        </p:txBody>
      </p:sp>
    </p:spTree>
    <p:extLst>
      <p:ext uri="{BB962C8B-B14F-4D97-AF65-F5344CB8AC3E}">
        <p14:creationId xmlns:p14="http://schemas.microsoft.com/office/powerpoint/2010/main" val="3616137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summarise – in cavity efficiency, we are doing very well, and can push</a:t>
            </a:r>
            <a:r>
              <a:rPr lang="en-GB" baseline="0" dirty="0" smtClean="0"/>
              <a:t> it quite close to the limit. In accelerating gradient, we are isolating the defect that causes quench and trying to figure out what causes it to occur</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25</a:t>
            </a:fld>
            <a:endParaRPr lang="en-GB"/>
          </a:p>
        </p:txBody>
      </p:sp>
    </p:spTree>
    <p:extLst>
      <p:ext uri="{BB962C8B-B14F-4D97-AF65-F5344CB8AC3E}">
        <p14:creationId xmlns:p14="http://schemas.microsoft.com/office/powerpoint/2010/main" val="3356870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26</a:t>
            </a:fld>
            <a:endParaRPr lang="en-GB"/>
          </a:p>
        </p:txBody>
      </p:sp>
    </p:spTree>
    <p:extLst>
      <p:ext uri="{BB962C8B-B14F-4D97-AF65-F5344CB8AC3E}">
        <p14:creationId xmlns:p14="http://schemas.microsoft.com/office/powerpoint/2010/main" val="1435919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(COP – coefficient of performance)</a:t>
            </a:r>
          </a:p>
          <a:p>
            <a:pPr marL="171450" indent="-171450">
              <a:buFontTx/>
              <a:buChar char="-"/>
            </a:pPr>
            <a:r>
              <a:rPr lang="en-GB" baseline="0" dirty="0" smtClean="0"/>
              <a:t>The higher Tc of Nb3Sn means that the </a:t>
            </a:r>
            <a:r>
              <a:rPr lang="en-GB" baseline="0" dirty="0" err="1" smtClean="0"/>
              <a:t>cryomodule</a:t>
            </a:r>
            <a:r>
              <a:rPr lang="en-GB" baseline="0" dirty="0" smtClean="0"/>
              <a:t> power consumption at 4.2 K is low enough to operate there</a:t>
            </a:r>
          </a:p>
          <a:p>
            <a:pPr marL="171450" indent="-171450">
              <a:buFontTx/>
              <a:buChar char="-"/>
            </a:pPr>
            <a:r>
              <a:rPr lang="en-GB" baseline="0" dirty="0" smtClean="0"/>
              <a:t>Moving to 4.2 K liquid operation greatly simplifies things</a:t>
            </a:r>
          </a:p>
          <a:p>
            <a:pPr marL="171450" indent="-171450">
              <a:buFontTx/>
              <a:buChar char="-"/>
            </a:pPr>
            <a:r>
              <a:rPr lang="en-GB" baseline="0" dirty="0" smtClean="0"/>
              <a:t>We could even use a </a:t>
            </a:r>
            <a:r>
              <a:rPr lang="en-GB" baseline="0" dirty="0" err="1" smtClean="0"/>
              <a:t>cryocooler</a:t>
            </a:r>
            <a:r>
              <a:rPr lang="en-GB" baseline="0" dirty="0" smtClean="0"/>
              <a:t>, which would be very low maintenance</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3</a:t>
            </a:fld>
            <a:endParaRPr lang="en-GB"/>
          </a:p>
        </p:txBody>
      </p:sp>
    </p:spTree>
    <p:extLst>
      <p:ext uri="{BB962C8B-B14F-4D97-AF65-F5344CB8AC3E}">
        <p14:creationId xmlns:p14="http://schemas.microsoft.com/office/powerpoint/2010/main" val="22637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Nb3Sn is brittle and cannot be shaped</a:t>
            </a:r>
          </a:p>
          <a:p>
            <a:pPr marL="171450" indent="-171450">
              <a:buFontTx/>
              <a:buChar char="-"/>
            </a:pPr>
            <a:r>
              <a:rPr lang="en-GB" baseline="0" dirty="0" smtClean="0"/>
              <a:t>We coat using the vapour diffusion method</a:t>
            </a:r>
          </a:p>
          <a:p>
            <a:pPr marL="171450" indent="-171450">
              <a:buFontTx/>
              <a:buChar char="-"/>
            </a:pPr>
            <a:r>
              <a:rPr lang="en-GB" baseline="0" dirty="0" smtClean="0"/>
              <a:t>We put a </a:t>
            </a:r>
            <a:r>
              <a:rPr lang="en-GB" baseline="0" dirty="0" err="1" smtClean="0"/>
              <a:t>Nb</a:t>
            </a:r>
            <a:r>
              <a:rPr lang="en-GB" baseline="0" dirty="0" smtClean="0"/>
              <a:t> structure into a UHV furnace</a:t>
            </a:r>
          </a:p>
        </p:txBody>
      </p:sp>
      <p:sp>
        <p:nvSpPr>
          <p:cNvPr id="4" name="Slide Number Placeholder 3"/>
          <p:cNvSpPr>
            <a:spLocks noGrp="1"/>
          </p:cNvSpPr>
          <p:nvPr>
            <p:ph type="sldNum" sz="quarter" idx="10"/>
          </p:nvPr>
        </p:nvSpPr>
        <p:spPr/>
        <p:txBody>
          <a:bodyPr/>
          <a:lstStyle/>
          <a:p>
            <a:fld id="{95D95609-F15B-49DD-A7F3-B8778228ACF1}" type="slidenum">
              <a:rPr lang="en-GB" smtClean="0"/>
              <a:t>4</a:t>
            </a:fld>
            <a:endParaRPr lang="en-GB"/>
          </a:p>
        </p:txBody>
      </p:sp>
    </p:spTree>
    <p:extLst>
      <p:ext uri="{BB962C8B-B14F-4D97-AF65-F5344CB8AC3E}">
        <p14:creationId xmlns:p14="http://schemas.microsoft.com/office/powerpoint/2010/main" val="75608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A specially adapted UHV furnace with two hot zones, one contained within the other.</a:t>
            </a:r>
          </a:p>
          <a:p>
            <a:pPr marL="171450" indent="-171450">
              <a:buFontTx/>
              <a:buChar char="-"/>
            </a:pPr>
            <a:r>
              <a:rPr lang="en-GB" baseline="0" dirty="0" smtClean="0"/>
              <a:t>The cavity sits in the main </a:t>
            </a:r>
            <a:r>
              <a:rPr lang="en-GB" baseline="0" dirty="0" err="1" smtClean="0"/>
              <a:t>hotzone</a:t>
            </a:r>
            <a:endParaRPr lang="en-GB" baseline="0" dirty="0" smtClean="0"/>
          </a:p>
          <a:p>
            <a:pPr marL="171450" indent="-171450">
              <a:buFontTx/>
              <a:buChar char="-"/>
            </a:pPr>
            <a:r>
              <a:rPr lang="en-GB" baseline="0" dirty="0" smtClean="0"/>
              <a:t>At the base lie a nucleation agent for coating prep and the source</a:t>
            </a:r>
          </a:p>
          <a:p>
            <a:pPr marL="171450" indent="-171450">
              <a:buFontTx/>
              <a:buChar char="-"/>
            </a:pPr>
            <a:r>
              <a:rPr lang="en-GB" baseline="0" dirty="0" smtClean="0"/>
              <a:t>The source is in the second </a:t>
            </a:r>
            <a:r>
              <a:rPr lang="en-GB" baseline="0" dirty="0" err="1" smtClean="0"/>
              <a:t>hotzone</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5</a:t>
            </a:fld>
            <a:endParaRPr lang="en-GB"/>
          </a:p>
        </p:txBody>
      </p:sp>
    </p:spTree>
    <p:extLst>
      <p:ext uri="{BB962C8B-B14F-4D97-AF65-F5344CB8AC3E}">
        <p14:creationId xmlns:p14="http://schemas.microsoft.com/office/powerpoint/2010/main" val="313095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 coated cavity looks more matte, but otherwise not very different</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6</a:t>
            </a:fld>
            <a:endParaRPr lang="en-GB"/>
          </a:p>
        </p:txBody>
      </p:sp>
    </p:spTree>
    <p:extLst>
      <p:ext uri="{BB962C8B-B14F-4D97-AF65-F5344CB8AC3E}">
        <p14:creationId xmlns:p14="http://schemas.microsoft.com/office/powerpoint/2010/main" val="17484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These are some of our best performing cavities operating at 4.2 K</a:t>
            </a:r>
          </a:p>
          <a:p>
            <a:pPr marL="171450" indent="-171450">
              <a:buFontTx/>
              <a:buChar char="-"/>
            </a:pPr>
            <a:r>
              <a:rPr lang="en-GB" baseline="0" dirty="0" smtClean="0"/>
              <a:t>We have Qs approaching or exceeding 10^10 at useable gradients</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7</a:t>
            </a:fld>
            <a:endParaRPr lang="en-GB"/>
          </a:p>
        </p:txBody>
      </p:sp>
    </p:spTree>
    <p:extLst>
      <p:ext uri="{BB962C8B-B14F-4D97-AF65-F5344CB8AC3E}">
        <p14:creationId xmlns:p14="http://schemas.microsoft.com/office/powerpoint/2010/main" val="42370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This is 30 times more efficient than </a:t>
            </a:r>
            <a:r>
              <a:rPr lang="en-GB" baseline="0" dirty="0" err="1" smtClean="0"/>
              <a:t>Nb</a:t>
            </a:r>
            <a:r>
              <a:rPr lang="en-GB" baseline="0" dirty="0" smtClean="0"/>
              <a:t> at 4.2 K at useable gradients</a:t>
            </a:r>
          </a:p>
          <a:p>
            <a:pPr marL="171450" indent="-171450">
              <a:buFontTx/>
              <a:buChar char="-"/>
            </a:pPr>
            <a:r>
              <a:rPr lang="en-GB" baseline="0" dirty="0" smtClean="0"/>
              <a:t>This is the first time an “alternative” cavity has beaten niobium at useable gradients</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8</a:t>
            </a:fld>
            <a:endParaRPr lang="en-GB"/>
          </a:p>
        </p:txBody>
      </p:sp>
    </p:spTree>
    <p:extLst>
      <p:ext uri="{BB962C8B-B14F-4D97-AF65-F5344CB8AC3E}">
        <p14:creationId xmlns:p14="http://schemas.microsoft.com/office/powerpoint/2010/main" val="248286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smtClean="0"/>
              <a:t>This performance is already relevant to today’s machines</a:t>
            </a:r>
          </a:p>
          <a:p>
            <a:pPr marL="171450" indent="-171450">
              <a:buFontTx/>
              <a:buChar char="-"/>
            </a:pPr>
            <a:r>
              <a:rPr lang="en-GB" baseline="0" dirty="0" smtClean="0"/>
              <a:t>We want to push harder for the best efficiency</a:t>
            </a:r>
          </a:p>
          <a:p>
            <a:pPr marL="171450" indent="-171450">
              <a:buFontTx/>
              <a:buChar char="-"/>
            </a:pPr>
            <a:r>
              <a:rPr lang="en-GB" baseline="0" dirty="0" smtClean="0"/>
              <a:t>But we should be able to do better, particularly in terms of accelerating gradient</a:t>
            </a:r>
          </a:p>
          <a:p>
            <a:pPr marL="171450" indent="-171450">
              <a:buFontTx/>
              <a:buChar char="-"/>
            </a:pPr>
            <a:r>
              <a:rPr lang="en-GB" baseline="0" dirty="0" smtClean="0"/>
              <a:t>The centre for bright beams provides talent that has and can still make significant contributions to this research</a:t>
            </a:r>
            <a:endParaRPr lang="en-GB" dirty="0"/>
          </a:p>
        </p:txBody>
      </p:sp>
      <p:sp>
        <p:nvSpPr>
          <p:cNvPr id="4" name="Slide Number Placeholder 3"/>
          <p:cNvSpPr>
            <a:spLocks noGrp="1"/>
          </p:cNvSpPr>
          <p:nvPr>
            <p:ph type="sldNum" sz="quarter" idx="10"/>
          </p:nvPr>
        </p:nvSpPr>
        <p:spPr/>
        <p:txBody>
          <a:bodyPr/>
          <a:lstStyle/>
          <a:p>
            <a:fld id="{95D95609-F15B-49DD-A7F3-B8778228ACF1}" type="slidenum">
              <a:rPr lang="en-GB" smtClean="0"/>
              <a:t>9</a:t>
            </a:fld>
            <a:endParaRPr lang="en-GB"/>
          </a:p>
        </p:txBody>
      </p:sp>
    </p:spTree>
    <p:extLst>
      <p:ext uri="{BB962C8B-B14F-4D97-AF65-F5344CB8AC3E}">
        <p14:creationId xmlns:p14="http://schemas.microsoft.com/office/powerpoint/2010/main" val="3022815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solidFill>
                  <a:schemeClr val="tx1"/>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45A9864-A743-4F16-8BF8-43CD4F6A56CE}" type="datetimeFigureOut">
              <a:rPr lang="en-GB" smtClean="0"/>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1356519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A9864-A743-4F16-8BF8-43CD4F6A56CE}" type="datetimeFigureOut">
              <a:rPr lang="en-GB" smtClean="0"/>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35852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A9864-A743-4F16-8BF8-43CD4F6A56CE}" type="datetimeFigureOut">
              <a:rPr lang="en-GB" smtClean="0"/>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373809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5A9864-A743-4F16-8BF8-43CD4F6A56CE}" type="datetimeFigureOut">
              <a:rPr lang="en-GB" smtClean="0"/>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226604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5A9864-A743-4F16-8BF8-43CD4F6A56CE}" type="datetimeFigureOut">
              <a:rPr lang="en-GB" smtClean="0"/>
              <a:t>05/06/2017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2784153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45A9864-A743-4F16-8BF8-43CD4F6A56CE}" type="datetimeFigureOut">
              <a:rPr lang="en-GB" smtClean="0"/>
              <a:t>05/06/2017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328132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6858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6858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45A9864-A743-4F16-8BF8-43CD4F6A56CE}" type="datetimeFigureOut">
              <a:rPr lang="en-GB" smtClean="0"/>
              <a:t>05/06/2017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143619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5A9864-A743-4F16-8BF8-43CD4F6A56CE}" type="datetimeFigureOut">
              <a:rPr lang="en-GB" smtClean="0"/>
              <a:t>05/06/2017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1465207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A9864-A743-4F16-8BF8-43CD4F6A56CE}" type="datetimeFigureOut">
              <a:rPr lang="en-GB" smtClean="0"/>
              <a:t>05/06/2017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126392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A9864-A743-4F16-8BF8-43CD4F6A56CE}" type="datetimeFigureOut">
              <a:rPr lang="en-GB" smtClean="0"/>
              <a:t>05/06/2017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3679969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5A9864-A743-4F16-8BF8-43CD4F6A56CE}" type="datetimeFigureOut">
              <a:rPr lang="en-GB" smtClean="0"/>
              <a:t>05/06/2017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8DBAE2-7DA5-433F-94A3-C02DB4BDDEE6}" type="slidenum">
              <a:rPr lang="en-GB" smtClean="0"/>
              <a:t>‹#›</a:t>
            </a:fld>
            <a:endParaRPr lang="en-GB"/>
          </a:p>
        </p:txBody>
      </p:sp>
    </p:spTree>
    <p:extLst>
      <p:ext uri="{BB962C8B-B14F-4D97-AF65-F5344CB8AC3E}">
        <p14:creationId xmlns:p14="http://schemas.microsoft.com/office/powerpoint/2010/main" val="3278961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5440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A9864-A743-4F16-8BF8-43CD4F6A56CE}" type="datetimeFigureOut">
              <a:rPr lang="en-GB" smtClean="0"/>
              <a:t>05/06/2017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DBAE2-7DA5-433F-94A3-C02DB4BDDEE6}" type="slidenum">
              <a:rPr lang="en-GB" smtClean="0"/>
              <a:t>‹#›</a:t>
            </a:fld>
            <a:endParaRPr lang="en-GB"/>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r="40369"/>
          <a:stretch/>
        </p:blipFill>
        <p:spPr>
          <a:xfrm>
            <a:off x="0" y="0"/>
            <a:ext cx="2771776" cy="491935"/>
          </a:xfrm>
          <a:prstGeom prst="rect">
            <a:avLst/>
          </a:prstGeom>
        </p:spPr>
      </p:pic>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2400" y="76200"/>
            <a:ext cx="1233488" cy="333956"/>
          </a:xfrm>
          <a:prstGeom prst="rect">
            <a:avLst/>
          </a:prstGeom>
        </p:spPr>
      </p:pic>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495799" y="0"/>
            <a:ext cx="4648201" cy="491935"/>
          </a:xfrm>
          <a:prstGeom prst="rect">
            <a:avLst/>
          </a:prstGeom>
        </p:spPr>
      </p:pic>
      <p:pic>
        <p:nvPicPr>
          <p:cNvPr id="10" name="Picture 9"/>
          <p:cNvPicPr>
            <a:picLocks noChangeAspect="1"/>
          </p:cNvPicPr>
          <p:nvPr userDrawn="1"/>
        </p:nvPicPr>
        <p:blipFill rotWithShape="1">
          <a:blip r:embed="rId15" cstate="print">
            <a:extLst>
              <a:ext uri="{28A0092B-C50C-407E-A947-70E740481C1C}">
                <a14:useLocalDpi xmlns:a14="http://schemas.microsoft.com/office/drawing/2010/main" val="0"/>
              </a:ext>
            </a:extLst>
          </a:blip>
          <a:srcRect r="39959"/>
          <a:stretch/>
        </p:blipFill>
        <p:spPr>
          <a:xfrm>
            <a:off x="2514600" y="0"/>
            <a:ext cx="2790825" cy="491935"/>
          </a:xfrm>
          <a:prstGeom prst="rect">
            <a:avLst/>
          </a:prstGeom>
        </p:spPr>
      </p:pic>
      <p:sp>
        <p:nvSpPr>
          <p:cNvPr id="2" name="Title Placeholder 1"/>
          <p:cNvSpPr>
            <a:spLocks noGrp="1"/>
          </p:cNvSpPr>
          <p:nvPr>
            <p:ph type="title"/>
          </p:nvPr>
        </p:nvSpPr>
        <p:spPr>
          <a:xfrm>
            <a:off x="1600199" y="0"/>
            <a:ext cx="6096001" cy="491935"/>
          </a:xfrm>
          <a:prstGeom prst="rect">
            <a:avLst/>
          </a:prstGeom>
        </p:spPr>
        <p:txBody>
          <a:bodyPr vert="horz" lIns="91440" tIns="45720" rIns="91440" bIns="45720" rtlCol="0" anchor="ctr">
            <a:normAutofit/>
          </a:bodyPr>
          <a:lstStyle/>
          <a:p>
            <a:r>
              <a:rPr lang="en-US" smtClean="0"/>
              <a:t>Click to edit Master title style</a:t>
            </a:r>
            <a:endParaRPr lang="en-GB"/>
          </a:p>
        </p:txBody>
      </p:sp>
    </p:spTree>
    <p:extLst>
      <p:ext uri="{BB962C8B-B14F-4D97-AF65-F5344CB8AC3E}">
        <p14:creationId xmlns:p14="http://schemas.microsoft.com/office/powerpoint/2010/main" val="1846806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Superconducting RF</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26932" y="3505200"/>
            <a:ext cx="4691590" cy="3244597"/>
          </a:xfrm>
          <a:prstGeom prst="rect">
            <a:avLst/>
          </a:prstGeom>
          <a:ln>
            <a:solidFill>
              <a:schemeClr val="tx2"/>
            </a:solidFill>
          </a:ln>
        </p:spPr>
      </p:pic>
      <p:pic>
        <p:nvPicPr>
          <p:cNvPr id="1026" name="Picture 2" descr="http://newsline.linearcollider.org/images/2010/20100617_dc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34" y="1752600"/>
            <a:ext cx="8438866" cy="14289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0681" y="944460"/>
            <a:ext cx="8545772" cy="646331"/>
          </a:xfrm>
          <a:prstGeom prst="rect">
            <a:avLst/>
          </a:prstGeom>
          <a:noFill/>
        </p:spPr>
        <p:txBody>
          <a:bodyPr wrap="square" rtlCol="0">
            <a:spAutoFit/>
          </a:bodyPr>
          <a:lstStyle/>
          <a:p>
            <a:pPr algn="ctr"/>
            <a:r>
              <a:rPr lang="en-GB" sz="3600" dirty="0" smtClean="0"/>
              <a:t>Continuous bright beams with low emittance</a:t>
            </a:r>
            <a:endParaRPr lang="en-GB" sz="3600" dirty="0"/>
          </a:p>
        </p:txBody>
      </p:sp>
      <p:sp>
        <p:nvSpPr>
          <p:cNvPr id="7" name="TextBox 6"/>
          <p:cNvSpPr txBox="1"/>
          <p:nvPr/>
        </p:nvSpPr>
        <p:spPr>
          <a:xfrm>
            <a:off x="212132" y="3733800"/>
            <a:ext cx="4114800" cy="2308324"/>
          </a:xfrm>
          <a:prstGeom prst="rect">
            <a:avLst/>
          </a:prstGeom>
          <a:noFill/>
        </p:spPr>
        <p:txBody>
          <a:bodyPr wrap="square" rtlCol="0">
            <a:spAutoFit/>
          </a:bodyPr>
          <a:lstStyle/>
          <a:p>
            <a:r>
              <a:rPr lang="en-GB" sz="3600" dirty="0" smtClean="0"/>
              <a:t>However, the cryogenics plant is costly to build and maintain</a:t>
            </a:r>
            <a:endParaRPr lang="en-GB" sz="3600" dirty="0"/>
          </a:p>
        </p:txBody>
      </p:sp>
    </p:spTree>
    <p:extLst>
      <p:ext uri="{BB962C8B-B14F-4D97-AF65-F5344CB8AC3E}">
        <p14:creationId xmlns:p14="http://schemas.microsoft.com/office/powerpoint/2010/main" val="1320821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Maximising efficiency</a:t>
            </a:r>
            <a:endParaRPr lang="en-GB" dirty="0"/>
          </a:p>
        </p:txBody>
      </p:sp>
      <p:pic>
        <p:nvPicPr>
          <p:cNvPr id="4" name="Picture 3" descr="Screen Shot 2015-03-20 at 2.25.24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2659071"/>
            <a:ext cx="5345590" cy="4220538"/>
          </a:xfrm>
          <a:prstGeom prst="rect">
            <a:avLst/>
          </a:prstGeom>
        </p:spPr>
      </p:pic>
      <p:sp>
        <p:nvSpPr>
          <p:cNvPr id="5" name="Content Placeholder 2"/>
          <p:cNvSpPr>
            <a:spLocks noGrp="1"/>
          </p:cNvSpPr>
          <p:nvPr>
            <p:ph idx="1"/>
          </p:nvPr>
        </p:nvSpPr>
        <p:spPr>
          <a:xfrm>
            <a:off x="457200" y="655637"/>
            <a:ext cx="8229600" cy="5440363"/>
          </a:xfrm>
        </p:spPr>
        <p:txBody>
          <a:bodyPr>
            <a:normAutofit/>
          </a:bodyPr>
          <a:lstStyle/>
          <a:p>
            <a:pPr marL="0" indent="0">
              <a:buNone/>
            </a:pPr>
            <a:r>
              <a:rPr lang="en-GB" sz="3600" dirty="0" smtClean="0"/>
              <a:t>Surface resistance = </a:t>
            </a:r>
            <a:r>
              <a:rPr lang="en-GB" sz="3600" b="1" dirty="0" smtClean="0">
                <a:solidFill>
                  <a:srgbClr val="0070C0"/>
                </a:solidFill>
              </a:rPr>
              <a:t>R</a:t>
            </a:r>
            <a:r>
              <a:rPr lang="en-GB" sz="3600" b="1" baseline="-25000" dirty="0" smtClean="0">
                <a:solidFill>
                  <a:srgbClr val="0070C0"/>
                </a:solidFill>
              </a:rPr>
              <a:t>BCS</a:t>
            </a:r>
            <a:r>
              <a:rPr lang="en-GB" sz="3600" dirty="0" smtClean="0"/>
              <a:t> + </a:t>
            </a:r>
            <a:r>
              <a:rPr lang="en-GB" sz="3600" b="1" dirty="0" err="1" smtClean="0">
                <a:solidFill>
                  <a:srgbClr val="FF0000"/>
                </a:solidFill>
              </a:rPr>
              <a:t>R</a:t>
            </a:r>
            <a:r>
              <a:rPr lang="en-GB" sz="3600" b="1" baseline="-25000" dirty="0" err="1" smtClean="0">
                <a:solidFill>
                  <a:srgbClr val="FF0000"/>
                </a:solidFill>
              </a:rPr>
              <a:t>Residual</a:t>
            </a:r>
            <a:endParaRPr lang="en-GB" sz="3200" b="1" baseline="-25000" dirty="0" smtClean="0">
              <a:solidFill>
                <a:srgbClr val="FF0000"/>
              </a:solidFill>
            </a:endParaRPr>
          </a:p>
        </p:txBody>
      </p:sp>
      <p:sp>
        <p:nvSpPr>
          <p:cNvPr id="6" name="TextBox 5"/>
          <p:cNvSpPr txBox="1"/>
          <p:nvPr/>
        </p:nvSpPr>
        <p:spPr>
          <a:xfrm>
            <a:off x="-304800" y="1915180"/>
            <a:ext cx="4876800" cy="523220"/>
          </a:xfrm>
          <a:prstGeom prst="rect">
            <a:avLst/>
          </a:prstGeom>
          <a:noFill/>
        </p:spPr>
        <p:txBody>
          <a:bodyPr wrap="square" rtlCol="0">
            <a:spAutoFit/>
          </a:bodyPr>
          <a:lstStyle/>
          <a:p>
            <a:pPr algn="ctr"/>
            <a:r>
              <a:rPr lang="en-GB" sz="2800" dirty="0" smtClean="0"/>
              <a:t>Low for Nb</a:t>
            </a:r>
            <a:r>
              <a:rPr lang="en-GB" sz="2800" baseline="-25000" dirty="0" smtClean="0"/>
              <a:t>3</a:t>
            </a:r>
            <a:r>
              <a:rPr lang="en-GB" sz="2800" dirty="0" smtClean="0"/>
              <a:t>Sn at 4.2 K</a:t>
            </a:r>
            <a:endParaRPr lang="en-GB" sz="2800" dirty="0"/>
          </a:p>
        </p:txBody>
      </p:sp>
      <p:cxnSp>
        <p:nvCxnSpPr>
          <p:cNvPr id="8" name="Straight Arrow Connector 7"/>
          <p:cNvCxnSpPr/>
          <p:nvPr/>
        </p:nvCxnSpPr>
        <p:spPr>
          <a:xfrm flipV="1">
            <a:off x="3276600" y="1219201"/>
            <a:ext cx="1143000" cy="68579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76951" y="1915180"/>
            <a:ext cx="4876800" cy="523220"/>
          </a:xfrm>
          <a:prstGeom prst="rect">
            <a:avLst/>
          </a:prstGeom>
          <a:noFill/>
        </p:spPr>
        <p:txBody>
          <a:bodyPr wrap="square" rtlCol="0">
            <a:spAutoFit/>
          </a:bodyPr>
          <a:lstStyle/>
          <a:p>
            <a:pPr algn="ctr"/>
            <a:r>
              <a:rPr lang="en-GB" sz="2800" b="1" dirty="0" smtClean="0"/>
              <a:t>Must be minimised!</a:t>
            </a:r>
            <a:endParaRPr lang="en-GB" sz="2800" b="1" dirty="0"/>
          </a:p>
        </p:txBody>
      </p:sp>
      <p:cxnSp>
        <p:nvCxnSpPr>
          <p:cNvPr id="10" name="Straight Arrow Connector 9"/>
          <p:cNvCxnSpPr/>
          <p:nvPr/>
        </p:nvCxnSpPr>
        <p:spPr>
          <a:xfrm flipH="1" flipV="1">
            <a:off x="6134101" y="1364232"/>
            <a:ext cx="495299" cy="54076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486400" y="3962400"/>
            <a:ext cx="3569810" cy="1200329"/>
          </a:xfrm>
          <a:prstGeom prst="rect">
            <a:avLst/>
          </a:prstGeom>
          <a:noFill/>
        </p:spPr>
        <p:txBody>
          <a:bodyPr wrap="square" rtlCol="0">
            <a:spAutoFit/>
          </a:bodyPr>
          <a:lstStyle/>
          <a:p>
            <a:pPr algn="ctr"/>
            <a:r>
              <a:rPr lang="en-GB" sz="3600" dirty="0" smtClean="0"/>
              <a:t>Even 3-5 n</a:t>
            </a:r>
            <a:r>
              <a:rPr lang="el-GR" sz="3600" dirty="0" smtClean="0"/>
              <a:t>Ω</a:t>
            </a:r>
            <a:r>
              <a:rPr lang="en-GB" sz="3600" dirty="0" smtClean="0"/>
              <a:t> can make a big impact</a:t>
            </a:r>
            <a:endParaRPr lang="en-GB" sz="3600" dirty="0"/>
          </a:p>
        </p:txBody>
      </p:sp>
    </p:spTree>
    <p:extLst>
      <p:ext uri="{BB962C8B-B14F-4D97-AF65-F5344CB8AC3E}">
        <p14:creationId xmlns:p14="http://schemas.microsoft.com/office/powerpoint/2010/main" val="990302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Loss mechanisms</a:t>
            </a:r>
            <a:endParaRPr lang="en-GB" dirty="0"/>
          </a:p>
        </p:txBody>
      </p:sp>
      <p:sp>
        <p:nvSpPr>
          <p:cNvPr id="4" name="Rectangle 3"/>
          <p:cNvSpPr/>
          <p:nvPr/>
        </p:nvSpPr>
        <p:spPr>
          <a:xfrm flipV="1">
            <a:off x="1219200" y="3707099"/>
            <a:ext cx="1371600" cy="2597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flipV="1">
            <a:off x="1219200" y="1143000"/>
            <a:ext cx="1371600" cy="194798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flipV="1">
            <a:off x="1219200" y="3090985"/>
            <a:ext cx="1371600" cy="64932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extBox 6"/>
          <p:cNvSpPr txBox="1"/>
          <p:nvPr/>
        </p:nvSpPr>
        <p:spPr>
          <a:xfrm>
            <a:off x="152400" y="5844365"/>
            <a:ext cx="990600" cy="523220"/>
          </a:xfrm>
          <a:prstGeom prst="rect">
            <a:avLst/>
          </a:prstGeom>
          <a:noFill/>
        </p:spPr>
        <p:txBody>
          <a:bodyPr wrap="square" rtlCol="0">
            <a:spAutoFit/>
          </a:bodyPr>
          <a:lstStyle/>
          <a:p>
            <a:r>
              <a:rPr lang="en-GB" sz="2800" b="1" dirty="0" smtClean="0"/>
              <a:t>0 n</a:t>
            </a:r>
            <a:r>
              <a:rPr lang="el-GR" sz="2800" b="1" dirty="0" smtClean="0"/>
              <a:t>Ω</a:t>
            </a:r>
            <a:endParaRPr lang="en-GB" sz="2800" b="1" dirty="0"/>
          </a:p>
        </p:txBody>
      </p:sp>
      <p:sp>
        <p:nvSpPr>
          <p:cNvPr id="8" name="TextBox 7"/>
          <p:cNvSpPr txBox="1"/>
          <p:nvPr/>
        </p:nvSpPr>
        <p:spPr>
          <a:xfrm>
            <a:off x="76200" y="1109785"/>
            <a:ext cx="1143000" cy="523220"/>
          </a:xfrm>
          <a:prstGeom prst="rect">
            <a:avLst/>
          </a:prstGeom>
          <a:noFill/>
        </p:spPr>
        <p:txBody>
          <a:bodyPr wrap="square" rtlCol="0">
            <a:spAutoFit/>
          </a:bodyPr>
          <a:lstStyle/>
          <a:p>
            <a:r>
              <a:rPr lang="en-GB" sz="2800" b="1" dirty="0" smtClean="0"/>
              <a:t>16 n</a:t>
            </a:r>
            <a:r>
              <a:rPr lang="el-GR" sz="2800" b="1" dirty="0" smtClean="0"/>
              <a:t>Ω</a:t>
            </a:r>
            <a:endParaRPr lang="en-US" sz="2800" b="1" dirty="0" smtClean="0"/>
          </a:p>
        </p:txBody>
      </p:sp>
      <p:sp>
        <p:nvSpPr>
          <p:cNvPr id="9" name="TextBox 8"/>
          <p:cNvSpPr txBox="1"/>
          <p:nvPr/>
        </p:nvSpPr>
        <p:spPr>
          <a:xfrm>
            <a:off x="2743200" y="1947985"/>
            <a:ext cx="3771900" cy="4524315"/>
          </a:xfrm>
          <a:prstGeom prst="rect">
            <a:avLst/>
          </a:prstGeom>
          <a:noFill/>
        </p:spPr>
        <p:txBody>
          <a:bodyPr wrap="square" rtlCol="0">
            <a:spAutoFit/>
          </a:bodyPr>
          <a:lstStyle/>
          <a:p>
            <a:r>
              <a:rPr lang="en-GB" sz="3600" b="1" i="1" dirty="0" smtClean="0"/>
              <a:t>Trapped flux</a:t>
            </a:r>
            <a:endParaRPr lang="en-GB" sz="3600" b="1" i="1" dirty="0"/>
          </a:p>
          <a:p>
            <a:endParaRPr lang="en-GB" sz="3600" b="1" i="1" dirty="0" smtClean="0"/>
          </a:p>
          <a:p>
            <a:r>
              <a:rPr lang="en-GB" sz="3600" b="1" i="1" dirty="0" smtClean="0"/>
              <a:t>Thin film regions</a:t>
            </a:r>
          </a:p>
          <a:p>
            <a:endParaRPr lang="en-GB" sz="3600" i="1" dirty="0" smtClean="0"/>
          </a:p>
          <a:p>
            <a:endParaRPr lang="en-GB" sz="3600" i="1" dirty="0"/>
          </a:p>
          <a:p>
            <a:r>
              <a:rPr lang="en-GB" sz="3600" b="1" i="1" dirty="0"/>
              <a:t>BCS Resistance</a:t>
            </a:r>
          </a:p>
          <a:p>
            <a:r>
              <a:rPr lang="en-GB" sz="3600" dirty="0"/>
              <a:t>	</a:t>
            </a:r>
            <a:endParaRPr lang="en-GB" sz="3600" i="1" dirty="0"/>
          </a:p>
          <a:p>
            <a:r>
              <a:rPr lang="en-GB" sz="3600" dirty="0" smtClean="0"/>
              <a:t>	</a:t>
            </a:r>
            <a:endParaRPr lang="en-GB" sz="3600" dirty="0"/>
          </a:p>
        </p:txBody>
      </p:sp>
      <p:cxnSp>
        <p:nvCxnSpPr>
          <p:cNvPr id="12" name="Straight Arrow Connector 11"/>
          <p:cNvCxnSpPr>
            <a:stCxn id="7" idx="0"/>
            <a:endCxn id="8" idx="2"/>
          </p:cNvCxnSpPr>
          <p:nvPr/>
        </p:nvCxnSpPr>
        <p:spPr>
          <a:xfrm flipV="1">
            <a:off x="647700" y="1633005"/>
            <a:ext cx="0" cy="421136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10200" y="2286000"/>
            <a:ext cx="228600" cy="0"/>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638800" y="1447800"/>
            <a:ext cx="0" cy="1219200"/>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38800" y="2667000"/>
            <a:ext cx="304800" cy="0"/>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1447800"/>
            <a:ext cx="304800" cy="0"/>
          </a:xfrm>
          <a:prstGeom prst="line">
            <a:avLst/>
          </a:prstGeom>
          <a:ln w="571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981700" y="1138297"/>
            <a:ext cx="3771900" cy="2062103"/>
          </a:xfrm>
          <a:prstGeom prst="rect">
            <a:avLst/>
          </a:prstGeom>
          <a:noFill/>
        </p:spPr>
        <p:txBody>
          <a:bodyPr wrap="square" rtlCol="0">
            <a:spAutoFit/>
          </a:bodyPr>
          <a:lstStyle/>
          <a:p>
            <a:r>
              <a:rPr lang="en-GB" sz="3200" i="1" dirty="0" smtClean="0"/>
              <a:t>Ambient fields</a:t>
            </a:r>
          </a:p>
          <a:p>
            <a:endParaRPr lang="en-GB" sz="3200" i="1" dirty="0"/>
          </a:p>
          <a:p>
            <a:r>
              <a:rPr lang="en-GB" sz="3200" dirty="0"/>
              <a:t>	</a:t>
            </a:r>
            <a:endParaRPr lang="en-GB" sz="3200" i="1" dirty="0"/>
          </a:p>
          <a:p>
            <a:r>
              <a:rPr lang="en-GB" sz="3200" dirty="0" smtClean="0"/>
              <a:t>	</a:t>
            </a:r>
            <a:endParaRPr lang="en-GB" sz="3200" dirty="0"/>
          </a:p>
        </p:txBody>
      </p:sp>
      <p:sp>
        <p:nvSpPr>
          <p:cNvPr id="27" name="TextBox 26"/>
          <p:cNvSpPr txBox="1"/>
          <p:nvPr/>
        </p:nvSpPr>
        <p:spPr>
          <a:xfrm>
            <a:off x="5981700" y="2362200"/>
            <a:ext cx="3771900" cy="1569660"/>
          </a:xfrm>
          <a:prstGeom prst="rect">
            <a:avLst/>
          </a:prstGeom>
          <a:noFill/>
        </p:spPr>
        <p:txBody>
          <a:bodyPr wrap="square" rtlCol="0">
            <a:spAutoFit/>
          </a:bodyPr>
          <a:lstStyle/>
          <a:p>
            <a:r>
              <a:rPr lang="en-GB" sz="3200" i="1" dirty="0" smtClean="0"/>
              <a:t>Thermal gradients</a:t>
            </a:r>
            <a:endParaRPr lang="en-GB" sz="3200" i="1" dirty="0"/>
          </a:p>
          <a:p>
            <a:r>
              <a:rPr lang="en-GB" sz="3200" dirty="0"/>
              <a:t>	</a:t>
            </a:r>
            <a:endParaRPr lang="en-GB" sz="3200" i="1" dirty="0"/>
          </a:p>
          <a:p>
            <a:r>
              <a:rPr lang="en-GB" sz="3200" dirty="0" smtClean="0"/>
              <a:t>	</a:t>
            </a:r>
            <a:endParaRPr lang="en-GB" sz="3200" dirty="0"/>
          </a:p>
        </p:txBody>
      </p:sp>
    </p:spTree>
    <p:extLst>
      <p:ext uri="{BB962C8B-B14F-4D97-AF65-F5344CB8AC3E}">
        <p14:creationId xmlns:p14="http://schemas.microsoft.com/office/powerpoint/2010/main" val="2061892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Generation of thermal currents</a:t>
            </a:r>
            <a:endParaRPr lang="en-GB" dirty="0"/>
          </a:p>
        </p:txBody>
      </p:sp>
      <p:sp>
        <p:nvSpPr>
          <p:cNvPr id="5" name="Rectangle 4"/>
          <p:cNvSpPr/>
          <p:nvPr/>
        </p:nvSpPr>
        <p:spPr>
          <a:xfrm>
            <a:off x="3683803" y="1752600"/>
            <a:ext cx="1440930" cy="472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smtClean="0"/>
              <a:t>Nb</a:t>
            </a:r>
            <a:endParaRPr lang="en-US" dirty="0"/>
          </a:p>
        </p:txBody>
      </p:sp>
      <p:sp>
        <p:nvSpPr>
          <p:cNvPr id="6" name="Rectangle 5"/>
          <p:cNvSpPr/>
          <p:nvPr/>
        </p:nvSpPr>
        <p:spPr>
          <a:xfrm>
            <a:off x="3385873" y="1752600"/>
            <a:ext cx="297930" cy="472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270" rtlCol="0" anchor="ctr"/>
          <a:lstStyle/>
          <a:p>
            <a:pPr algn="ctr"/>
            <a:r>
              <a:rPr lang="en-US" dirty="0" smtClean="0"/>
              <a:t>Nb</a:t>
            </a:r>
            <a:r>
              <a:rPr lang="en-US" baseline="-25000" dirty="0" smtClean="0"/>
              <a:t>3</a:t>
            </a:r>
            <a:r>
              <a:rPr lang="en-US" dirty="0" smtClean="0"/>
              <a:t>Sn</a:t>
            </a:r>
            <a:endParaRPr lang="en-US" dirty="0"/>
          </a:p>
        </p:txBody>
      </p:sp>
      <p:sp>
        <p:nvSpPr>
          <p:cNvPr id="7" name="Rectangle 6"/>
          <p:cNvSpPr/>
          <p:nvPr/>
        </p:nvSpPr>
        <p:spPr>
          <a:xfrm>
            <a:off x="3385873" y="1524000"/>
            <a:ext cx="1738860" cy="228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HOT</a:t>
            </a:r>
            <a:endParaRPr lang="en-US" dirty="0"/>
          </a:p>
        </p:txBody>
      </p:sp>
      <p:sp>
        <p:nvSpPr>
          <p:cNvPr id="8" name="Rectangle 7"/>
          <p:cNvSpPr/>
          <p:nvPr/>
        </p:nvSpPr>
        <p:spPr>
          <a:xfrm>
            <a:off x="3385873" y="6477000"/>
            <a:ext cx="173886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COLD</a:t>
            </a:r>
            <a:endParaRPr lang="en-US" dirty="0"/>
          </a:p>
        </p:txBody>
      </p:sp>
      <p:cxnSp>
        <p:nvCxnSpPr>
          <p:cNvPr id="9" name="Straight Arrow Connector 8"/>
          <p:cNvCxnSpPr/>
          <p:nvPr/>
        </p:nvCxnSpPr>
        <p:spPr>
          <a:xfrm flipV="1">
            <a:off x="3836203" y="2590800"/>
            <a:ext cx="0" cy="28194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rot="10800000" flipV="1">
            <a:off x="3226603" y="2590800"/>
            <a:ext cx="0" cy="2819400"/>
          </a:xfrm>
          <a:prstGeom prst="straightConnector1">
            <a:avLst/>
          </a:prstGeom>
          <a:ln w="571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3" name="Oval 12"/>
          <p:cNvSpPr/>
          <p:nvPr/>
        </p:nvSpPr>
        <p:spPr>
          <a:xfrm>
            <a:off x="3426185" y="2623253"/>
            <a:ext cx="217306" cy="2173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a:off x="3426185" y="3026126"/>
            <a:ext cx="217306" cy="2173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a:off x="3426185" y="3429000"/>
            <a:ext cx="217306" cy="2173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407203" y="3646306"/>
            <a:ext cx="2362200" cy="1077218"/>
          </a:xfrm>
          <a:prstGeom prst="rect">
            <a:avLst/>
          </a:prstGeom>
          <a:noFill/>
        </p:spPr>
        <p:txBody>
          <a:bodyPr wrap="square" rtlCol="0">
            <a:spAutoFit/>
          </a:bodyPr>
          <a:lstStyle/>
          <a:p>
            <a:pPr algn="ctr"/>
            <a:r>
              <a:rPr lang="en-US" sz="3200" dirty="0" smtClean="0"/>
              <a:t>Generated </a:t>
            </a:r>
            <a:br>
              <a:rPr lang="en-US" sz="3200" dirty="0" smtClean="0"/>
            </a:br>
            <a:r>
              <a:rPr lang="en-US" sz="3200" i="1" dirty="0" smtClean="0">
                <a:latin typeface="Cambria Math" panose="02040503050406030204" pitchFamily="18" charset="0"/>
                <a:ea typeface="Cambria Math" panose="02040503050406030204" pitchFamily="18" charset="0"/>
              </a:rPr>
              <a:t>B </a:t>
            </a:r>
            <a:r>
              <a:rPr lang="en-US" sz="3200" dirty="0"/>
              <a:t> </a:t>
            </a:r>
            <a:r>
              <a:rPr lang="en-US" sz="3200" dirty="0" smtClean="0"/>
              <a:t>field</a:t>
            </a:r>
            <a:endParaRPr lang="en-US" sz="3200" dirty="0"/>
          </a:p>
        </p:txBody>
      </p:sp>
      <p:sp>
        <p:nvSpPr>
          <p:cNvPr id="17" name="TextBox 16"/>
          <p:cNvSpPr txBox="1"/>
          <p:nvPr/>
        </p:nvSpPr>
        <p:spPr>
          <a:xfrm>
            <a:off x="178603" y="1440596"/>
            <a:ext cx="2819400" cy="1077218"/>
          </a:xfrm>
          <a:prstGeom prst="rect">
            <a:avLst/>
          </a:prstGeom>
          <a:noFill/>
        </p:spPr>
        <p:txBody>
          <a:bodyPr wrap="square" rtlCol="0">
            <a:spAutoFit/>
          </a:bodyPr>
          <a:lstStyle/>
          <a:p>
            <a:pPr algn="ctr"/>
            <a:r>
              <a:rPr lang="en-US" sz="3200" dirty="0" smtClean="0"/>
              <a:t>Induced </a:t>
            </a:r>
            <a:r>
              <a:rPr lang="en-US" sz="3200" dirty="0" err="1" smtClean="0"/>
              <a:t>thermocurrent</a:t>
            </a:r>
            <a:endParaRPr lang="en-US" sz="3200" dirty="0"/>
          </a:p>
        </p:txBody>
      </p:sp>
      <p:cxnSp>
        <p:nvCxnSpPr>
          <p:cNvPr id="18" name="Straight Arrow Connector 17"/>
          <p:cNvCxnSpPr>
            <a:stCxn id="17" idx="3"/>
          </p:cNvCxnSpPr>
          <p:nvPr/>
        </p:nvCxnSpPr>
        <p:spPr>
          <a:xfrm>
            <a:off x="2998003" y="1979205"/>
            <a:ext cx="762000" cy="611595"/>
          </a:xfrm>
          <a:prstGeom prst="straightConnector1">
            <a:avLst/>
          </a:prstGeom>
          <a:ln w="38100">
            <a:headEnd type="none" w="med" len="med"/>
            <a:tailEnd type="triangle" w="med" len="med"/>
          </a:ln>
        </p:spPr>
        <p:style>
          <a:lnRef idx="1">
            <a:schemeClr val="accent6"/>
          </a:lnRef>
          <a:fillRef idx="0">
            <a:schemeClr val="accent6"/>
          </a:fillRef>
          <a:effectRef idx="0">
            <a:schemeClr val="accent6"/>
          </a:effectRef>
          <a:fontRef idx="minor">
            <a:schemeClr val="tx1"/>
          </a:fontRef>
        </p:style>
      </p:cxnSp>
      <p:cxnSp>
        <p:nvCxnSpPr>
          <p:cNvPr id="19" name="Straight Arrow Connector 18"/>
          <p:cNvCxnSpPr>
            <a:stCxn id="16" idx="3"/>
            <a:endCxn id="15" idx="3"/>
          </p:cNvCxnSpPr>
          <p:nvPr/>
        </p:nvCxnSpPr>
        <p:spPr>
          <a:xfrm flipV="1">
            <a:off x="2769403" y="3614482"/>
            <a:ext cx="688606" cy="570433"/>
          </a:xfrm>
          <a:prstGeom prst="straightConnector1">
            <a:avLst/>
          </a:prstGeom>
          <a:ln w="38100">
            <a:headEnd type="none" w="med" len="med"/>
            <a:tailEnd type="triangle" w="med" len="med"/>
          </a:ln>
        </p:spPr>
        <p:style>
          <a:lnRef idx="1">
            <a:schemeClr val="accent6"/>
          </a:lnRef>
          <a:fillRef idx="0">
            <a:schemeClr val="accent6"/>
          </a:fillRef>
          <a:effectRef idx="0">
            <a:schemeClr val="accent6"/>
          </a:effectRef>
          <a:fontRef idx="minor">
            <a:schemeClr val="tx1"/>
          </a:fontRef>
        </p:style>
      </p:cxnSp>
      <p:sp>
        <p:nvSpPr>
          <p:cNvPr id="21" name="TextBox 20"/>
          <p:cNvSpPr txBox="1"/>
          <p:nvPr/>
        </p:nvSpPr>
        <p:spPr>
          <a:xfrm>
            <a:off x="0" y="630302"/>
            <a:ext cx="9144000" cy="553998"/>
          </a:xfrm>
          <a:prstGeom prst="rect">
            <a:avLst/>
          </a:prstGeom>
          <a:noFill/>
        </p:spPr>
        <p:txBody>
          <a:bodyPr wrap="square" rtlCol="0">
            <a:spAutoFit/>
          </a:bodyPr>
          <a:lstStyle/>
          <a:p>
            <a:pPr algn="ctr"/>
            <a:r>
              <a:rPr lang="en-US" sz="3000" dirty="0" smtClean="0"/>
              <a:t>Thermal gradients → Thermal currents → Magnetic flux</a:t>
            </a:r>
            <a:endParaRPr lang="en-US" sz="30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017054"/>
            <a:ext cx="3640207" cy="3966892"/>
          </a:xfrm>
          <a:prstGeom prst="rect">
            <a:avLst/>
          </a:prstGeom>
        </p:spPr>
      </p:pic>
    </p:spTree>
    <p:extLst>
      <p:ext uri="{BB962C8B-B14F-4D97-AF65-F5344CB8AC3E}">
        <p14:creationId xmlns:p14="http://schemas.microsoft.com/office/powerpoint/2010/main" val="1314507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Field dependent sensitivity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0" y="1447800"/>
            <a:ext cx="6553198" cy="5268366"/>
          </a:xfrm>
        </p:spPr>
      </p:pic>
      <p:sp>
        <p:nvSpPr>
          <p:cNvPr id="6" name="TextBox 5"/>
          <p:cNvSpPr txBox="1"/>
          <p:nvPr/>
        </p:nvSpPr>
        <p:spPr>
          <a:xfrm>
            <a:off x="0" y="533400"/>
            <a:ext cx="9144000" cy="584775"/>
          </a:xfrm>
          <a:prstGeom prst="rect">
            <a:avLst/>
          </a:prstGeom>
          <a:noFill/>
        </p:spPr>
        <p:txBody>
          <a:bodyPr wrap="square" rtlCol="0">
            <a:spAutoFit/>
          </a:bodyPr>
          <a:lstStyle/>
          <a:p>
            <a:pPr algn="ctr"/>
            <a:r>
              <a:rPr lang="en-GB" sz="3200" dirty="0" smtClean="0"/>
              <a:t>Nb</a:t>
            </a:r>
            <a:r>
              <a:rPr lang="en-GB" sz="3200" baseline="-25000" dirty="0" smtClean="0"/>
              <a:t>3</a:t>
            </a:r>
            <a:r>
              <a:rPr lang="en-GB" sz="3200" dirty="0" smtClean="0"/>
              <a:t>Sn is more sensitive to trapped flux at higher fields</a:t>
            </a:r>
            <a:endParaRPr lang="en-GB" sz="3200" dirty="0"/>
          </a:p>
        </p:txBody>
      </p:sp>
    </p:spTree>
    <p:extLst>
      <p:ext uri="{BB962C8B-B14F-4D97-AF65-F5344CB8AC3E}">
        <p14:creationId xmlns:p14="http://schemas.microsoft.com/office/powerpoint/2010/main" val="376971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Weak collective pinning scenario</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3048000"/>
            <a:ext cx="5394772" cy="3626485"/>
          </a:xfrm>
        </p:spPr>
      </p:pic>
      <p:sp>
        <p:nvSpPr>
          <p:cNvPr id="6" name="Content Placeholder 2"/>
          <p:cNvSpPr txBox="1">
            <a:spLocks/>
          </p:cNvSpPr>
          <p:nvPr/>
        </p:nvSpPr>
        <p:spPr>
          <a:xfrm>
            <a:off x="457200" y="675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en-GB" dirty="0" smtClean="0"/>
              <a:t> </a:t>
            </a:r>
            <a:r>
              <a:rPr lang="en-GB" b="1" dirty="0" smtClean="0">
                <a:solidFill>
                  <a:srgbClr val="00B050"/>
                </a:solidFill>
              </a:rPr>
              <a:t>RF field </a:t>
            </a:r>
            <a:r>
              <a:rPr lang="en-GB" dirty="0" smtClean="0"/>
              <a:t>increases </a:t>
            </a:r>
          </a:p>
          <a:p>
            <a:pPr lvl="2">
              <a:buFont typeface="Wingdings" panose="05000000000000000000" pitchFamily="2" charset="2"/>
              <a:buChar char="Ø"/>
            </a:pPr>
            <a:r>
              <a:rPr lang="en-GB" sz="3200" dirty="0" smtClean="0"/>
              <a:t> </a:t>
            </a:r>
            <a:r>
              <a:rPr lang="en-GB" sz="3200" b="1" dirty="0" smtClean="0">
                <a:solidFill>
                  <a:srgbClr val="00B0F0"/>
                </a:solidFill>
              </a:rPr>
              <a:t>Vortex amplitude </a:t>
            </a:r>
            <a:r>
              <a:rPr lang="en-GB" sz="3200" dirty="0" smtClean="0"/>
              <a:t>increases</a:t>
            </a:r>
          </a:p>
          <a:p>
            <a:pPr lvl="4">
              <a:buFont typeface="Wingdings" panose="05000000000000000000" pitchFamily="2" charset="2"/>
              <a:buChar char="Ø"/>
            </a:pPr>
            <a:r>
              <a:rPr lang="en-GB" sz="3200" dirty="0" smtClean="0"/>
              <a:t> </a:t>
            </a:r>
            <a:r>
              <a:rPr lang="en-GB" sz="3200" b="1" dirty="0" smtClean="0">
                <a:solidFill>
                  <a:srgbClr val="FF0000"/>
                </a:solidFill>
              </a:rPr>
              <a:t>Increased losses </a:t>
            </a:r>
            <a:endParaRPr lang="en-GB" sz="3200" b="1" dirty="0" smtClean="0"/>
          </a:p>
        </p:txBody>
      </p:sp>
      <p:sp>
        <p:nvSpPr>
          <p:cNvPr id="7" name="TextBox 6"/>
          <p:cNvSpPr txBox="1"/>
          <p:nvPr/>
        </p:nvSpPr>
        <p:spPr>
          <a:xfrm>
            <a:off x="792386" y="2677180"/>
            <a:ext cx="4419600" cy="523220"/>
          </a:xfrm>
          <a:prstGeom prst="rect">
            <a:avLst/>
          </a:prstGeom>
          <a:noFill/>
        </p:spPr>
        <p:txBody>
          <a:bodyPr wrap="square" rtlCol="0">
            <a:spAutoFit/>
          </a:bodyPr>
          <a:lstStyle/>
          <a:p>
            <a:pPr algn="ctr"/>
            <a:r>
              <a:rPr lang="en-GB" sz="2800" dirty="0" smtClean="0"/>
              <a:t>Flux vortex oscillating</a:t>
            </a:r>
            <a:endParaRPr lang="en-GB" sz="2800" dirty="0"/>
          </a:p>
        </p:txBody>
      </p:sp>
      <p:sp>
        <p:nvSpPr>
          <p:cNvPr id="8" name="TextBox 7"/>
          <p:cNvSpPr txBox="1"/>
          <p:nvPr/>
        </p:nvSpPr>
        <p:spPr>
          <a:xfrm>
            <a:off x="5486400" y="3984309"/>
            <a:ext cx="4419600" cy="1569660"/>
          </a:xfrm>
          <a:prstGeom prst="rect">
            <a:avLst/>
          </a:prstGeom>
          <a:noFill/>
        </p:spPr>
        <p:txBody>
          <a:bodyPr wrap="square" rtlCol="0">
            <a:spAutoFit/>
          </a:bodyPr>
          <a:lstStyle/>
          <a:p>
            <a:r>
              <a:rPr lang="en-GB" sz="3200" dirty="0" smtClean="0"/>
              <a:t>CBB Contribution by:</a:t>
            </a:r>
          </a:p>
          <a:p>
            <a:r>
              <a:rPr lang="en-GB" sz="3200" dirty="0" smtClean="0"/>
              <a:t>James P. </a:t>
            </a:r>
            <a:r>
              <a:rPr lang="en-GB" sz="3200" dirty="0" err="1" smtClean="0"/>
              <a:t>Sethna</a:t>
            </a:r>
            <a:r>
              <a:rPr lang="en-GB" sz="3200" dirty="0" smtClean="0"/>
              <a:t> and</a:t>
            </a:r>
          </a:p>
          <a:p>
            <a:r>
              <a:rPr lang="en-GB" sz="3200" dirty="0" smtClean="0"/>
              <a:t>Danilo B. </a:t>
            </a:r>
            <a:r>
              <a:rPr lang="en-GB" sz="3200" dirty="0" err="1" smtClean="0"/>
              <a:t>Liarte</a:t>
            </a:r>
            <a:endParaRPr lang="en-GB" sz="3200" dirty="0" smtClean="0"/>
          </a:p>
        </p:txBody>
      </p:sp>
    </p:spTree>
    <p:extLst>
      <p:ext uri="{BB962C8B-B14F-4D97-AF65-F5344CB8AC3E}">
        <p14:creationId xmlns:p14="http://schemas.microsoft.com/office/powerpoint/2010/main" val="403791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Improving cool-down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4814" y="1173162"/>
            <a:ext cx="7054372" cy="5532438"/>
          </a:xfrm>
        </p:spPr>
      </p:pic>
      <p:sp>
        <p:nvSpPr>
          <p:cNvPr id="5" name="TextBox 4"/>
          <p:cNvSpPr txBox="1"/>
          <p:nvPr/>
        </p:nvSpPr>
        <p:spPr>
          <a:xfrm>
            <a:off x="2895600" y="1524000"/>
            <a:ext cx="6019800" cy="523220"/>
          </a:xfrm>
          <a:prstGeom prst="rect">
            <a:avLst/>
          </a:prstGeom>
          <a:noFill/>
        </p:spPr>
        <p:txBody>
          <a:bodyPr wrap="square" rtlCol="0">
            <a:spAutoFit/>
          </a:bodyPr>
          <a:lstStyle/>
          <a:p>
            <a:r>
              <a:rPr lang="en-GB" sz="2800" b="1" dirty="0" smtClean="0"/>
              <a:t>Data: </a:t>
            </a:r>
            <a:r>
              <a:rPr lang="en-GB" sz="2800" dirty="0" smtClean="0"/>
              <a:t>200 </a:t>
            </a:r>
            <a:r>
              <a:rPr lang="en-GB" sz="2800" dirty="0" err="1" smtClean="0"/>
              <a:t>mK</a:t>
            </a:r>
            <a:r>
              <a:rPr lang="en-GB" sz="2800" dirty="0" smtClean="0"/>
              <a:t>/m, 5 </a:t>
            </a:r>
            <a:r>
              <a:rPr lang="en-GB" sz="2800" dirty="0" err="1" smtClean="0"/>
              <a:t>mG</a:t>
            </a:r>
            <a:r>
              <a:rPr lang="en-GB" sz="2800" dirty="0" smtClean="0"/>
              <a:t> ambient</a:t>
            </a:r>
            <a:endParaRPr lang="en-GB" sz="2800" b="1" dirty="0"/>
          </a:p>
        </p:txBody>
      </p:sp>
      <p:sp>
        <p:nvSpPr>
          <p:cNvPr id="6" name="TextBox 5"/>
          <p:cNvSpPr txBox="1"/>
          <p:nvPr/>
        </p:nvSpPr>
        <p:spPr>
          <a:xfrm>
            <a:off x="3103234" y="2460625"/>
            <a:ext cx="6029504" cy="523220"/>
          </a:xfrm>
          <a:prstGeom prst="rect">
            <a:avLst/>
          </a:prstGeom>
          <a:noFill/>
        </p:spPr>
        <p:txBody>
          <a:bodyPr wrap="square" rtlCol="0">
            <a:spAutoFit/>
          </a:bodyPr>
          <a:lstStyle/>
          <a:p>
            <a:r>
              <a:rPr lang="en-GB" sz="2800" b="1" dirty="0" smtClean="0"/>
              <a:t>Extrapolated: </a:t>
            </a:r>
            <a:r>
              <a:rPr lang="en-GB" sz="2800" dirty="0" smtClean="0"/>
              <a:t>100 </a:t>
            </a:r>
            <a:r>
              <a:rPr lang="en-GB" sz="2800" dirty="0" err="1" smtClean="0"/>
              <a:t>mK</a:t>
            </a:r>
            <a:r>
              <a:rPr lang="en-GB" sz="2800" dirty="0" smtClean="0"/>
              <a:t>/m, 1 </a:t>
            </a:r>
            <a:r>
              <a:rPr lang="en-GB" sz="2800" dirty="0" err="1" smtClean="0"/>
              <a:t>mG</a:t>
            </a:r>
            <a:r>
              <a:rPr lang="en-GB" sz="2800" dirty="0" smtClean="0"/>
              <a:t> ambient</a:t>
            </a:r>
            <a:endParaRPr lang="en-GB" sz="2800" dirty="0"/>
          </a:p>
        </p:txBody>
      </p:sp>
      <p:sp>
        <p:nvSpPr>
          <p:cNvPr id="7" name="Bent Arrow 6"/>
          <p:cNvSpPr/>
          <p:nvPr/>
        </p:nvSpPr>
        <p:spPr>
          <a:xfrm rot="16200000" flipH="1">
            <a:off x="1332990" y="2705100"/>
            <a:ext cx="2417434" cy="512434"/>
          </a:xfrm>
          <a:prstGeom prst="bentArrow">
            <a:avLst>
              <a:gd name="adj1" fmla="val 25000"/>
              <a:gd name="adj2" fmla="val 25000"/>
              <a:gd name="adj3" fmla="val 3987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Bent Arrow 7"/>
          <p:cNvSpPr/>
          <p:nvPr/>
        </p:nvSpPr>
        <p:spPr>
          <a:xfrm rot="16200000" flipH="1">
            <a:off x="2386492" y="2864658"/>
            <a:ext cx="921051" cy="512434"/>
          </a:xfrm>
          <a:prstGeom prst="bentArrow">
            <a:avLst>
              <a:gd name="adj1" fmla="val 25000"/>
              <a:gd name="adj2" fmla="val 25000"/>
              <a:gd name="adj3" fmla="val 39870"/>
              <a:gd name="adj4" fmla="val 4375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1295400" y="5657221"/>
            <a:ext cx="5029202" cy="523220"/>
          </a:xfrm>
          <a:prstGeom prst="rect">
            <a:avLst/>
          </a:prstGeom>
          <a:noFill/>
        </p:spPr>
        <p:txBody>
          <a:bodyPr wrap="square" rtlCol="0">
            <a:spAutoFit/>
          </a:bodyPr>
          <a:lstStyle/>
          <a:p>
            <a:pPr algn="ctr"/>
            <a:r>
              <a:rPr lang="en-GB" sz="2800" dirty="0" smtClean="0"/>
              <a:t>Bath temperature of 4.2 K</a:t>
            </a:r>
            <a:endParaRPr lang="en-GB" sz="2800" dirty="0"/>
          </a:p>
        </p:txBody>
      </p:sp>
      <p:sp>
        <p:nvSpPr>
          <p:cNvPr id="9" name="TextBox 8"/>
          <p:cNvSpPr txBox="1"/>
          <p:nvPr/>
        </p:nvSpPr>
        <p:spPr>
          <a:xfrm>
            <a:off x="0" y="533400"/>
            <a:ext cx="9144000" cy="584775"/>
          </a:xfrm>
          <a:prstGeom prst="rect">
            <a:avLst/>
          </a:prstGeom>
          <a:noFill/>
        </p:spPr>
        <p:txBody>
          <a:bodyPr wrap="square" rtlCol="0">
            <a:spAutoFit/>
          </a:bodyPr>
          <a:lstStyle/>
          <a:p>
            <a:pPr algn="ctr"/>
            <a:r>
              <a:rPr lang="en-GB" sz="3200" dirty="0" smtClean="0"/>
              <a:t>Optimising cool-down ensures great performance</a:t>
            </a:r>
            <a:endParaRPr lang="en-GB" sz="3200" dirty="0"/>
          </a:p>
        </p:txBody>
      </p:sp>
    </p:spTree>
    <p:extLst>
      <p:ext uri="{BB962C8B-B14F-4D97-AF65-F5344CB8AC3E}">
        <p14:creationId xmlns:p14="http://schemas.microsoft.com/office/powerpoint/2010/main" val="733536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Thin film regions</a:t>
            </a:r>
            <a:endParaRPr lang="en-GB" dirty="0"/>
          </a:p>
        </p:txBody>
      </p:sp>
      <p:grpSp>
        <p:nvGrpSpPr>
          <p:cNvPr id="15" name="Group 14"/>
          <p:cNvGrpSpPr/>
          <p:nvPr/>
        </p:nvGrpSpPr>
        <p:grpSpPr>
          <a:xfrm>
            <a:off x="-533401" y="609600"/>
            <a:ext cx="10363200" cy="5659412"/>
            <a:chOff x="-838200" y="838201"/>
            <a:chExt cx="10972798" cy="5992317"/>
          </a:xfrm>
        </p:grpSpPr>
        <p:sp>
          <p:nvSpPr>
            <p:cNvPr id="4" name="TextBox 3"/>
            <p:cNvSpPr txBox="1"/>
            <p:nvPr/>
          </p:nvSpPr>
          <p:spPr>
            <a:xfrm>
              <a:off x="-838200" y="6211345"/>
              <a:ext cx="10972798" cy="619173"/>
            </a:xfrm>
            <a:prstGeom prst="rect">
              <a:avLst/>
            </a:prstGeom>
            <a:noFill/>
          </p:spPr>
          <p:txBody>
            <a:bodyPr wrap="square" rtlCol="0">
              <a:spAutoFit/>
            </a:bodyPr>
            <a:lstStyle/>
            <a:p>
              <a:pPr algn="ctr"/>
              <a:r>
                <a:rPr lang="en-GB" sz="3200" dirty="0" smtClean="0"/>
                <a:t>Too thin	  				Sufficiently thick</a:t>
              </a:r>
              <a:endParaRPr lang="en-GB" sz="3200"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3402"/>
            <a:stretch/>
          </p:blipFill>
          <p:spPr>
            <a:xfrm>
              <a:off x="1603417" y="838201"/>
              <a:ext cx="5373144" cy="5378528"/>
            </a:xfrm>
            <a:prstGeom prst="rect">
              <a:avLst/>
            </a:prstGeom>
          </p:spPr>
        </p:pic>
        <p:sp>
          <p:nvSpPr>
            <p:cNvPr id="6" name="Bent Arrow 5"/>
            <p:cNvSpPr/>
            <p:nvPr/>
          </p:nvSpPr>
          <p:spPr>
            <a:xfrm>
              <a:off x="872073" y="3256116"/>
              <a:ext cx="1074629" cy="2871061"/>
            </a:xfrm>
            <a:prstGeom prst="bentArrow">
              <a:avLst>
                <a:gd name="adj1" fmla="val 25000"/>
                <a:gd name="adj2" fmla="val 25000"/>
                <a:gd name="adj3" fmla="val 375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Bent Arrow 6"/>
            <p:cNvSpPr/>
            <p:nvPr/>
          </p:nvSpPr>
          <p:spPr>
            <a:xfrm flipH="1">
              <a:off x="6439247" y="3256116"/>
              <a:ext cx="1074629" cy="2871061"/>
            </a:xfrm>
            <a:prstGeom prst="bentArrow">
              <a:avLst>
                <a:gd name="adj1" fmla="val 25000"/>
                <a:gd name="adj2" fmla="val 25000"/>
                <a:gd name="adj3" fmla="val 37500"/>
                <a:gd name="adj4" fmla="val 4375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1613737" y="5552072"/>
              <a:ext cx="2686572" cy="584775"/>
            </a:xfrm>
            <a:prstGeom prst="rect">
              <a:avLst/>
            </a:prstGeom>
            <a:noFill/>
          </p:spPr>
          <p:txBody>
            <a:bodyPr wrap="square" rtlCol="0">
              <a:spAutoFit/>
            </a:bodyPr>
            <a:lstStyle/>
            <a:p>
              <a:pPr algn="ctr"/>
              <a:r>
                <a:rPr lang="en-GB" sz="3200" b="1" dirty="0" err="1" smtClean="0"/>
                <a:t>Nb</a:t>
              </a:r>
              <a:r>
                <a:rPr lang="en-GB" sz="3200" b="1" dirty="0" smtClean="0"/>
                <a:t> substrate</a:t>
              </a:r>
              <a:endParaRPr lang="en-GB" sz="3200" b="1" dirty="0"/>
            </a:p>
          </p:txBody>
        </p:sp>
        <p:sp>
          <p:nvSpPr>
            <p:cNvPr id="9" name="TextBox 8"/>
            <p:cNvSpPr txBox="1"/>
            <p:nvPr/>
          </p:nvSpPr>
          <p:spPr>
            <a:xfrm>
              <a:off x="4787133" y="2181487"/>
              <a:ext cx="2686572" cy="584775"/>
            </a:xfrm>
            <a:prstGeom prst="rect">
              <a:avLst/>
            </a:prstGeom>
            <a:noFill/>
          </p:spPr>
          <p:txBody>
            <a:bodyPr wrap="square" rtlCol="0">
              <a:spAutoFit/>
            </a:bodyPr>
            <a:lstStyle/>
            <a:p>
              <a:pPr algn="ctr"/>
              <a:r>
                <a:rPr lang="en-GB" sz="3200" b="1" dirty="0" smtClean="0"/>
                <a:t>Nb</a:t>
              </a:r>
              <a:r>
                <a:rPr lang="en-GB" sz="3200" b="1" baseline="-25000" dirty="0" smtClean="0"/>
                <a:t>3</a:t>
              </a:r>
              <a:r>
                <a:rPr lang="en-GB" sz="3200" b="1" dirty="0" smtClean="0"/>
                <a:t>Sn</a:t>
              </a:r>
              <a:endParaRPr lang="en-GB" sz="3200" b="1" dirty="0"/>
            </a:p>
          </p:txBody>
        </p:sp>
        <p:cxnSp>
          <p:nvCxnSpPr>
            <p:cNvPr id="12" name="Straight Connector 11"/>
            <p:cNvCxnSpPr/>
            <p:nvPr/>
          </p:nvCxnSpPr>
          <p:spPr>
            <a:xfrm rot="16200000">
              <a:off x="2282952" y="536448"/>
              <a:ext cx="0" cy="106070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52600" y="1136656"/>
              <a:ext cx="1060704" cy="400110"/>
            </a:xfrm>
            <a:prstGeom prst="rect">
              <a:avLst/>
            </a:prstGeom>
            <a:noFill/>
          </p:spPr>
          <p:txBody>
            <a:bodyPr wrap="square" rtlCol="0">
              <a:spAutoFit/>
            </a:bodyPr>
            <a:lstStyle/>
            <a:p>
              <a:pPr algn="ctr"/>
              <a:r>
                <a:rPr lang="en-GB" sz="2000" b="1" dirty="0" smtClean="0">
                  <a:solidFill>
                    <a:schemeClr val="bg1"/>
                  </a:solidFill>
                </a:rPr>
                <a:t>400 nm</a:t>
              </a:r>
              <a:endParaRPr lang="en-GB" sz="2000" b="1" dirty="0">
                <a:solidFill>
                  <a:schemeClr val="bg1"/>
                </a:solidFill>
              </a:endParaRPr>
            </a:p>
          </p:txBody>
        </p:sp>
      </p:grpSp>
      <p:cxnSp>
        <p:nvCxnSpPr>
          <p:cNvPr id="10" name="Straight Connector 9"/>
          <p:cNvCxnSpPr/>
          <p:nvPr/>
        </p:nvCxnSpPr>
        <p:spPr>
          <a:xfrm>
            <a:off x="2414354" y="2819400"/>
            <a:ext cx="176446" cy="5125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05400" y="1862527"/>
            <a:ext cx="959056" cy="278567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6256199"/>
            <a:ext cx="9144000" cy="584775"/>
          </a:xfrm>
          <a:prstGeom prst="rect">
            <a:avLst/>
          </a:prstGeom>
          <a:noFill/>
        </p:spPr>
        <p:txBody>
          <a:bodyPr wrap="square" rtlCol="0">
            <a:spAutoFit/>
          </a:bodyPr>
          <a:lstStyle/>
          <a:p>
            <a:pPr algn="ctr"/>
            <a:r>
              <a:rPr lang="en-GB" sz="3200" dirty="0" smtClean="0"/>
              <a:t>CBB Contribution by: David A. Muller and Paul Cueva</a:t>
            </a:r>
          </a:p>
        </p:txBody>
      </p:sp>
    </p:spTree>
    <p:extLst>
      <p:ext uri="{BB962C8B-B14F-4D97-AF65-F5344CB8AC3E}">
        <p14:creationId xmlns:p14="http://schemas.microsoft.com/office/powerpoint/2010/main" val="199850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Suppressing thin film regions</a:t>
            </a:r>
            <a:endParaRPr lang="en-GB" dirty="0"/>
          </a:p>
        </p:txBody>
      </p:sp>
      <p:sp>
        <p:nvSpPr>
          <p:cNvPr id="5" name="TextBox 4"/>
          <p:cNvSpPr txBox="1"/>
          <p:nvPr/>
        </p:nvSpPr>
        <p:spPr>
          <a:xfrm>
            <a:off x="838198" y="6096000"/>
            <a:ext cx="7620002" cy="584775"/>
          </a:xfrm>
          <a:prstGeom prst="rect">
            <a:avLst/>
          </a:prstGeom>
          <a:noFill/>
        </p:spPr>
        <p:txBody>
          <a:bodyPr wrap="square" rtlCol="0">
            <a:spAutoFit/>
          </a:bodyPr>
          <a:lstStyle/>
          <a:p>
            <a:pPr algn="ctr"/>
            <a:r>
              <a:rPr lang="en-GB" sz="3200" b="1" dirty="0" smtClean="0">
                <a:solidFill>
                  <a:srgbClr val="FF0000"/>
                </a:solidFill>
              </a:rPr>
              <a:t>Red</a:t>
            </a:r>
            <a:r>
              <a:rPr lang="en-GB" sz="3200" dirty="0" smtClean="0"/>
              <a:t>: too thin 		</a:t>
            </a:r>
            <a:r>
              <a:rPr lang="en-GB" sz="3200" b="1" dirty="0" smtClean="0">
                <a:solidFill>
                  <a:srgbClr val="0070C0"/>
                </a:solidFill>
              </a:rPr>
              <a:t>Blue</a:t>
            </a:r>
            <a:r>
              <a:rPr lang="en-GB" sz="3200" dirty="0" smtClean="0"/>
              <a:t>: sufficiently thick</a:t>
            </a:r>
            <a:endParaRPr lang="en-GB" sz="320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09" y="1646238"/>
            <a:ext cx="8732582" cy="3763962"/>
          </a:xfrm>
        </p:spPr>
      </p:pic>
      <p:sp>
        <p:nvSpPr>
          <p:cNvPr id="8" name="TextBox 7"/>
          <p:cNvSpPr txBox="1"/>
          <p:nvPr/>
        </p:nvSpPr>
        <p:spPr>
          <a:xfrm>
            <a:off x="-76200" y="5455025"/>
            <a:ext cx="4267202" cy="584775"/>
          </a:xfrm>
          <a:prstGeom prst="rect">
            <a:avLst/>
          </a:prstGeom>
          <a:noFill/>
        </p:spPr>
        <p:txBody>
          <a:bodyPr wrap="square" rtlCol="0">
            <a:spAutoFit/>
          </a:bodyPr>
          <a:lstStyle/>
          <a:p>
            <a:pPr algn="ctr"/>
            <a:r>
              <a:rPr lang="en-GB" sz="3200" b="1" dirty="0" smtClean="0"/>
              <a:t>Not pre-anodised</a:t>
            </a:r>
            <a:endParaRPr lang="en-GB" sz="3200" dirty="0"/>
          </a:p>
        </p:txBody>
      </p:sp>
      <p:sp>
        <p:nvSpPr>
          <p:cNvPr id="9" name="TextBox 8"/>
          <p:cNvSpPr txBox="1"/>
          <p:nvPr/>
        </p:nvSpPr>
        <p:spPr>
          <a:xfrm>
            <a:off x="4876800" y="5455025"/>
            <a:ext cx="4267202" cy="584775"/>
          </a:xfrm>
          <a:prstGeom prst="rect">
            <a:avLst/>
          </a:prstGeom>
          <a:noFill/>
        </p:spPr>
        <p:txBody>
          <a:bodyPr wrap="square" rtlCol="0">
            <a:spAutoFit/>
          </a:bodyPr>
          <a:lstStyle/>
          <a:p>
            <a:pPr algn="ctr"/>
            <a:r>
              <a:rPr lang="en-GB" sz="3200" b="1" dirty="0" smtClean="0"/>
              <a:t>Pre-anodised substrate</a:t>
            </a:r>
            <a:endParaRPr lang="en-GB" sz="3200" dirty="0"/>
          </a:p>
        </p:txBody>
      </p:sp>
      <p:sp>
        <p:nvSpPr>
          <p:cNvPr id="10" name="TextBox 9"/>
          <p:cNvSpPr txBox="1"/>
          <p:nvPr/>
        </p:nvSpPr>
        <p:spPr>
          <a:xfrm>
            <a:off x="0" y="540920"/>
            <a:ext cx="9144002" cy="1077218"/>
          </a:xfrm>
          <a:prstGeom prst="rect">
            <a:avLst/>
          </a:prstGeom>
          <a:noFill/>
        </p:spPr>
        <p:txBody>
          <a:bodyPr wrap="square" rtlCol="0">
            <a:spAutoFit/>
          </a:bodyPr>
          <a:lstStyle/>
          <a:p>
            <a:pPr algn="ctr"/>
            <a:r>
              <a:rPr lang="en-GB" sz="3200" dirty="0" smtClean="0"/>
              <a:t>Growing the substrate oxide prior to coating suppresses the formation of thin film regions </a:t>
            </a:r>
            <a:endParaRPr lang="en-GB" sz="3200" dirty="0"/>
          </a:p>
        </p:txBody>
      </p:sp>
    </p:spTree>
    <p:extLst>
      <p:ext uri="{BB962C8B-B14F-4D97-AF65-F5344CB8AC3E}">
        <p14:creationId xmlns:p14="http://schemas.microsoft.com/office/powerpoint/2010/main" val="1185209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Performance improvement</a:t>
            </a:r>
            <a:endParaRPr lang="en-GB" dirty="0"/>
          </a:p>
        </p:txBody>
      </p:sp>
      <p:pic>
        <p:nvPicPr>
          <p:cNvPr id="6"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9436" y="990600"/>
            <a:ext cx="6985128" cy="5476435"/>
          </a:xfrm>
        </p:spPr>
      </p:pic>
      <p:sp>
        <p:nvSpPr>
          <p:cNvPr id="7" name="TextBox 6"/>
          <p:cNvSpPr txBox="1"/>
          <p:nvPr/>
        </p:nvSpPr>
        <p:spPr>
          <a:xfrm>
            <a:off x="1981200" y="1465836"/>
            <a:ext cx="3429000" cy="584775"/>
          </a:xfrm>
          <a:prstGeom prst="rect">
            <a:avLst/>
          </a:prstGeom>
          <a:noFill/>
        </p:spPr>
        <p:txBody>
          <a:bodyPr wrap="square" rtlCol="0">
            <a:spAutoFit/>
          </a:bodyPr>
          <a:lstStyle/>
          <a:p>
            <a:pPr algn="ctr"/>
            <a:r>
              <a:rPr lang="en-US" sz="3200" dirty="0" smtClean="0"/>
              <a:t>Data taken at 4.2 K</a:t>
            </a:r>
            <a:endParaRPr lang="en-US" sz="3200" dirty="0"/>
          </a:p>
        </p:txBody>
      </p:sp>
      <p:sp>
        <p:nvSpPr>
          <p:cNvPr id="8" name="TextBox 7"/>
          <p:cNvSpPr txBox="1"/>
          <p:nvPr/>
        </p:nvSpPr>
        <p:spPr>
          <a:xfrm>
            <a:off x="4191000" y="5199636"/>
            <a:ext cx="3733800" cy="584775"/>
          </a:xfrm>
          <a:prstGeom prst="rect">
            <a:avLst/>
          </a:prstGeom>
          <a:noFill/>
        </p:spPr>
        <p:txBody>
          <a:bodyPr wrap="square" rtlCol="0">
            <a:spAutoFit/>
          </a:bodyPr>
          <a:lstStyle/>
          <a:p>
            <a:pPr algn="ctr"/>
            <a:r>
              <a:rPr lang="en-US" sz="3200" dirty="0" smtClean="0"/>
              <a:t>Gain of ≈3 n</a:t>
            </a:r>
            <a:r>
              <a:rPr lang="el-GR" sz="3200" dirty="0" smtClean="0"/>
              <a:t>Ω</a:t>
            </a:r>
            <a:endParaRPr lang="en-US" sz="3200" dirty="0"/>
          </a:p>
        </p:txBody>
      </p:sp>
      <p:sp>
        <p:nvSpPr>
          <p:cNvPr id="9" name="Up Arrow 8"/>
          <p:cNvSpPr/>
          <p:nvPr/>
        </p:nvSpPr>
        <p:spPr>
          <a:xfrm>
            <a:off x="5867400" y="3523236"/>
            <a:ext cx="381000" cy="1676400"/>
          </a:xfrm>
          <a:prstGeom prst="upArrow">
            <a:avLst>
              <a:gd name="adj1" fmla="val 50000"/>
              <a:gd name="adj2" fmla="val 10666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256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Accelerating gradient</a:t>
            </a:r>
            <a:endParaRPr lang="en-GB" dirty="0"/>
          </a:p>
        </p:txBody>
      </p:sp>
      <p:sp>
        <p:nvSpPr>
          <p:cNvPr id="3" name="Content Placeholder 2"/>
          <p:cNvSpPr>
            <a:spLocks noGrp="1"/>
          </p:cNvSpPr>
          <p:nvPr>
            <p:ph idx="1"/>
          </p:nvPr>
        </p:nvSpPr>
        <p:spPr>
          <a:xfrm>
            <a:off x="457200" y="990600"/>
            <a:ext cx="8229600" cy="5440363"/>
          </a:xfrm>
        </p:spPr>
        <p:txBody>
          <a:bodyPr/>
          <a:lstStyle/>
          <a:p>
            <a:r>
              <a:rPr lang="en-GB" dirty="0" smtClean="0"/>
              <a:t>The </a:t>
            </a:r>
            <a:r>
              <a:rPr lang="en-GB" b="1" dirty="0" smtClean="0"/>
              <a:t>ultimate gradient</a:t>
            </a:r>
            <a:r>
              <a:rPr lang="en-GB" dirty="0" smtClean="0"/>
              <a:t> of a cavity is determined by the </a:t>
            </a:r>
            <a:r>
              <a:rPr lang="en-GB" b="1" dirty="0" smtClean="0"/>
              <a:t>superheating field</a:t>
            </a:r>
            <a:r>
              <a:rPr lang="en-GB" dirty="0" smtClean="0"/>
              <a:t>, at which flux enters and quenches superconductivity</a:t>
            </a:r>
          </a:p>
          <a:p>
            <a:endParaRPr lang="en-GB" dirty="0"/>
          </a:p>
          <a:p>
            <a:r>
              <a:rPr lang="en-GB" dirty="0" smtClean="0"/>
              <a:t>In Nb</a:t>
            </a:r>
            <a:r>
              <a:rPr lang="en-GB" baseline="-25000" dirty="0" smtClean="0"/>
              <a:t>3</a:t>
            </a:r>
            <a:r>
              <a:rPr lang="en-GB" dirty="0" smtClean="0"/>
              <a:t>Sn, this field is 400 </a:t>
            </a:r>
            <a:r>
              <a:rPr lang="en-GB" dirty="0" err="1" smtClean="0"/>
              <a:t>mT</a:t>
            </a:r>
            <a:r>
              <a:rPr lang="en-GB" dirty="0" smtClean="0"/>
              <a:t>, or </a:t>
            </a:r>
            <a:r>
              <a:rPr lang="en-GB" b="1" dirty="0" smtClean="0"/>
              <a:t>90 MV/m in an ILC cavity</a:t>
            </a:r>
          </a:p>
          <a:p>
            <a:endParaRPr lang="en-GB" dirty="0"/>
          </a:p>
          <a:p>
            <a:r>
              <a:rPr lang="en-GB" dirty="0"/>
              <a:t>W</a:t>
            </a:r>
            <a:r>
              <a:rPr lang="en-GB" dirty="0" smtClean="0"/>
              <a:t>e are currently limited to </a:t>
            </a:r>
            <a:r>
              <a:rPr lang="en-GB" b="1" dirty="0" smtClean="0"/>
              <a:t>14-17 MV/m</a:t>
            </a:r>
            <a:endParaRPr lang="en-GB" b="1" dirty="0"/>
          </a:p>
        </p:txBody>
      </p:sp>
    </p:spTree>
    <p:extLst>
      <p:ext uri="{BB962C8B-B14F-4D97-AF65-F5344CB8AC3E}">
        <p14:creationId xmlns:p14="http://schemas.microsoft.com/office/powerpoint/2010/main" val="31200958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case for Nb</a:t>
            </a:r>
            <a:r>
              <a:rPr lang="en-GB" baseline="-25000" dirty="0" smtClean="0"/>
              <a:t>3</a:t>
            </a:r>
            <a:r>
              <a:rPr lang="en-GB" dirty="0" smtClean="0"/>
              <a:t>Sn</a:t>
            </a:r>
            <a:endParaRPr lang="en-GB" dirty="0"/>
          </a:p>
        </p:txBody>
      </p:sp>
      <p:graphicFrame>
        <p:nvGraphicFramePr>
          <p:cNvPr id="10" name="Content Placeholder 4"/>
          <p:cNvGraphicFramePr>
            <a:graphicFrameLocks noGrp="1"/>
          </p:cNvGraphicFramePr>
          <p:nvPr>
            <p:ph idx="1"/>
            <p:extLst>
              <p:ext uri="{D42A27DB-BD31-4B8C-83A1-F6EECF244321}">
                <p14:modId xmlns:p14="http://schemas.microsoft.com/office/powerpoint/2010/main" val="992800114"/>
              </p:ext>
            </p:extLst>
          </p:nvPr>
        </p:nvGraphicFramePr>
        <p:xfrm>
          <a:off x="76201" y="4033520"/>
          <a:ext cx="5074919" cy="2595880"/>
        </p:xfrm>
        <a:graphic>
          <a:graphicData uri="http://schemas.openxmlformats.org/drawingml/2006/table">
            <a:tbl>
              <a:tblPr firstRow="1" bandRow="1">
                <a:tableStyleId>{793D81CF-94F2-401A-BA57-92F5A7B2D0C5}</a:tableStyleId>
              </a:tblPr>
              <a:tblGrid>
                <a:gridCol w="2435333"/>
                <a:gridCol w="1319793"/>
                <a:gridCol w="1319793"/>
              </a:tblGrid>
              <a:tr h="370840">
                <a:tc>
                  <a:txBody>
                    <a:bodyPr/>
                    <a:lstStyle/>
                    <a:p>
                      <a:r>
                        <a:rPr lang="en-GB" dirty="0" smtClean="0"/>
                        <a:t>Parameter</a:t>
                      </a:r>
                      <a:endParaRPr lang="en-GB" dirty="0"/>
                    </a:p>
                  </a:txBody>
                  <a:tcPr/>
                </a:tc>
                <a:tc>
                  <a:txBody>
                    <a:bodyPr/>
                    <a:lstStyle/>
                    <a:p>
                      <a:pPr algn="ctr"/>
                      <a:r>
                        <a:rPr lang="en-GB" dirty="0" smtClean="0"/>
                        <a:t>Niobium</a:t>
                      </a:r>
                      <a:endParaRPr lang="en-GB" dirty="0"/>
                    </a:p>
                  </a:txBody>
                  <a:tcPr/>
                </a:tc>
                <a:tc>
                  <a:txBody>
                    <a:bodyPr/>
                    <a:lstStyle/>
                    <a:p>
                      <a:pPr algn="ctr"/>
                      <a:r>
                        <a:rPr lang="en-GB" dirty="0" smtClean="0"/>
                        <a:t>Nb</a:t>
                      </a:r>
                      <a:r>
                        <a:rPr lang="en-GB" baseline="-25000" dirty="0" smtClean="0"/>
                        <a:t>3</a:t>
                      </a:r>
                      <a:r>
                        <a:rPr lang="en-GB" dirty="0" smtClean="0"/>
                        <a:t>Sn</a:t>
                      </a:r>
                      <a:endParaRPr lang="en-GB" dirty="0"/>
                    </a:p>
                  </a:txBody>
                  <a:tcPr/>
                </a:tc>
              </a:tr>
              <a:tr h="370840">
                <a:tc>
                  <a:txBody>
                    <a:bodyPr/>
                    <a:lstStyle/>
                    <a:p>
                      <a:r>
                        <a:rPr lang="en-GB" b="1" dirty="0" smtClean="0"/>
                        <a:t>Transition temperature</a:t>
                      </a:r>
                      <a:endParaRPr lang="en-GB" b="1" dirty="0"/>
                    </a:p>
                  </a:txBody>
                  <a:tcPr/>
                </a:tc>
                <a:tc>
                  <a:txBody>
                    <a:bodyPr/>
                    <a:lstStyle/>
                    <a:p>
                      <a:pPr algn="ctr"/>
                      <a:r>
                        <a:rPr lang="en-GB" b="1" dirty="0" smtClean="0"/>
                        <a:t>9.2 K</a:t>
                      </a:r>
                      <a:endParaRPr lang="en-GB" b="1" dirty="0"/>
                    </a:p>
                  </a:txBody>
                  <a:tcPr/>
                </a:tc>
                <a:tc>
                  <a:txBody>
                    <a:bodyPr/>
                    <a:lstStyle/>
                    <a:p>
                      <a:pPr algn="ctr"/>
                      <a:r>
                        <a:rPr lang="en-GB" b="1" dirty="0" smtClean="0"/>
                        <a:t>18 K</a:t>
                      </a:r>
                      <a:endParaRPr lang="en-GB" b="1" dirty="0"/>
                    </a:p>
                  </a:txBody>
                  <a:tcPr/>
                </a:tc>
              </a:tr>
              <a:tr h="370840">
                <a:tc>
                  <a:txBody>
                    <a:bodyPr/>
                    <a:lstStyle/>
                    <a:p>
                      <a:r>
                        <a:rPr lang="en-GB" b="1" dirty="0" smtClean="0"/>
                        <a:t>Superheating field</a:t>
                      </a:r>
                      <a:endParaRPr lang="en-GB" b="1" dirty="0"/>
                    </a:p>
                  </a:txBody>
                  <a:tcPr/>
                </a:tc>
                <a:tc>
                  <a:txBody>
                    <a:bodyPr/>
                    <a:lstStyle/>
                    <a:p>
                      <a:pPr algn="ctr"/>
                      <a:r>
                        <a:rPr lang="en-GB" b="1" dirty="0" smtClean="0"/>
                        <a:t>219 </a:t>
                      </a:r>
                      <a:r>
                        <a:rPr lang="en-GB" b="1" dirty="0" err="1" smtClean="0"/>
                        <a:t>mT</a:t>
                      </a:r>
                      <a:endParaRPr lang="en-GB" b="1" dirty="0"/>
                    </a:p>
                  </a:txBody>
                  <a:tcPr/>
                </a:tc>
                <a:tc>
                  <a:txBody>
                    <a:bodyPr/>
                    <a:lstStyle/>
                    <a:p>
                      <a:pPr algn="ctr"/>
                      <a:r>
                        <a:rPr lang="en-GB" b="1" dirty="0" smtClean="0"/>
                        <a:t>425 </a:t>
                      </a:r>
                      <a:r>
                        <a:rPr lang="en-GB" b="1" dirty="0" err="1" smtClean="0"/>
                        <a:t>mT</a:t>
                      </a:r>
                      <a:endParaRPr lang="en-GB" b="1" dirty="0"/>
                    </a:p>
                  </a:txBody>
                  <a:tcPr/>
                </a:tc>
              </a:tr>
              <a:tr h="370840">
                <a:tc>
                  <a:txBody>
                    <a:bodyPr/>
                    <a:lstStyle/>
                    <a:p>
                      <a:r>
                        <a:rPr lang="en-GB" dirty="0" smtClean="0"/>
                        <a:t>Energy gap </a:t>
                      </a:r>
                      <a:r>
                        <a:rPr lang="el-GR" dirty="0" smtClean="0"/>
                        <a:t>Δ</a:t>
                      </a:r>
                      <a:r>
                        <a:rPr lang="en-GB" dirty="0" smtClean="0"/>
                        <a:t>/</a:t>
                      </a:r>
                      <a:r>
                        <a:rPr lang="en-GB" dirty="0" err="1" smtClean="0"/>
                        <a:t>k</a:t>
                      </a:r>
                      <a:r>
                        <a:rPr lang="en-GB" baseline="-25000" dirty="0" err="1" smtClean="0"/>
                        <a:t>b</a:t>
                      </a:r>
                      <a:r>
                        <a:rPr lang="en-GB" dirty="0" err="1" smtClean="0"/>
                        <a:t>T</a:t>
                      </a:r>
                      <a:r>
                        <a:rPr lang="en-GB" baseline="-25000" dirty="0" err="1" smtClean="0"/>
                        <a:t>c</a:t>
                      </a:r>
                      <a:endParaRPr lang="en-GB" i="1" baseline="-25000" dirty="0"/>
                    </a:p>
                  </a:txBody>
                  <a:tcPr/>
                </a:tc>
                <a:tc>
                  <a:txBody>
                    <a:bodyPr/>
                    <a:lstStyle/>
                    <a:p>
                      <a:pPr algn="ctr"/>
                      <a:r>
                        <a:rPr lang="en-GB" dirty="0" smtClean="0"/>
                        <a:t>1.8</a:t>
                      </a:r>
                      <a:endParaRPr lang="en-GB" dirty="0"/>
                    </a:p>
                  </a:txBody>
                  <a:tcPr/>
                </a:tc>
                <a:tc>
                  <a:txBody>
                    <a:bodyPr/>
                    <a:lstStyle/>
                    <a:p>
                      <a:pPr algn="ctr"/>
                      <a:r>
                        <a:rPr lang="en-GB" dirty="0" smtClean="0"/>
                        <a:t>2.2</a:t>
                      </a:r>
                      <a:endParaRPr lang="en-GB" dirty="0"/>
                    </a:p>
                  </a:txBody>
                  <a:tcPr/>
                </a:tc>
              </a:tr>
              <a:tr h="370840">
                <a:tc>
                  <a:txBody>
                    <a:bodyPr/>
                    <a:lstStyle/>
                    <a:p>
                      <a:r>
                        <a:rPr lang="el-GR" dirty="0" smtClean="0"/>
                        <a:t>λ</a:t>
                      </a:r>
                      <a:r>
                        <a:rPr lang="en-GB" baseline="0" dirty="0" smtClean="0"/>
                        <a:t> at T = 0 K</a:t>
                      </a:r>
                      <a:endParaRPr lang="en-GB" dirty="0"/>
                    </a:p>
                  </a:txBody>
                  <a:tcPr/>
                </a:tc>
                <a:tc>
                  <a:txBody>
                    <a:bodyPr/>
                    <a:lstStyle/>
                    <a:p>
                      <a:pPr algn="ctr"/>
                      <a:r>
                        <a:rPr lang="en-GB" dirty="0" smtClean="0"/>
                        <a:t>50 nm</a:t>
                      </a:r>
                      <a:endParaRPr lang="en-GB" dirty="0"/>
                    </a:p>
                  </a:txBody>
                  <a:tcPr/>
                </a:tc>
                <a:tc>
                  <a:txBody>
                    <a:bodyPr/>
                    <a:lstStyle/>
                    <a:p>
                      <a:pPr algn="ctr"/>
                      <a:r>
                        <a:rPr lang="en-GB" dirty="0" smtClean="0"/>
                        <a:t>111 nm</a:t>
                      </a:r>
                      <a:endParaRPr lang="en-GB" dirty="0"/>
                    </a:p>
                  </a:txBody>
                  <a:tcPr/>
                </a:tc>
              </a:tr>
              <a:tr h="370840">
                <a:tc>
                  <a:txBody>
                    <a:bodyPr/>
                    <a:lstStyle/>
                    <a:p>
                      <a:r>
                        <a:rPr lang="el-GR" dirty="0" smtClean="0"/>
                        <a:t>ξ</a:t>
                      </a:r>
                      <a:r>
                        <a:rPr lang="en-GB" dirty="0" smtClean="0"/>
                        <a:t> at T = 0 K</a:t>
                      </a:r>
                      <a:endParaRPr lang="en-GB" dirty="0"/>
                    </a:p>
                  </a:txBody>
                  <a:tcPr/>
                </a:tc>
                <a:tc>
                  <a:txBody>
                    <a:bodyPr/>
                    <a:lstStyle/>
                    <a:p>
                      <a:pPr algn="ctr"/>
                      <a:r>
                        <a:rPr lang="en-GB" dirty="0" smtClean="0"/>
                        <a:t>22 nm</a:t>
                      </a:r>
                      <a:endParaRPr lang="en-GB" dirty="0"/>
                    </a:p>
                  </a:txBody>
                  <a:tcPr/>
                </a:tc>
                <a:tc>
                  <a:txBody>
                    <a:bodyPr/>
                    <a:lstStyle/>
                    <a:p>
                      <a:pPr algn="ctr"/>
                      <a:r>
                        <a:rPr lang="en-GB" dirty="0" smtClean="0"/>
                        <a:t>4.2 nm</a:t>
                      </a:r>
                      <a:endParaRPr lang="en-GB" dirty="0"/>
                    </a:p>
                  </a:txBody>
                  <a:tcPr/>
                </a:tc>
              </a:tr>
              <a:tr h="370840">
                <a:tc>
                  <a:txBody>
                    <a:bodyPr/>
                    <a:lstStyle/>
                    <a:p>
                      <a:r>
                        <a:rPr lang="en-GB" dirty="0" smtClean="0"/>
                        <a:t>GL parameter κ</a:t>
                      </a:r>
                      <a:endParaRPr lang="en-GB" i="1" dirty="0"/>
                    </a:p>
                  </a:txBody>
                  <a:tcPr/>
                </a:tc>
                <a:tc>
                  <a:txBody>
                    <a:bodyPr/>
                    <a:lstStyle/>
                    <a:p>
                      <a:pPr algn="ctr"/>
                      <a:r>
                        <a:rPr lang="en-GB" dirty="0" smtClean="0"/>
                        <a:t>2.3</a:t>
                      </a:r>
                      <a:endParaRPr lang="en-GB" dirty="0"/>
                    </a:p>
                  </a:txBody>
                  <a:tcPr/>
                </a:tc>
                <a:tc>
                  <a:txBody>
                    <a:bodyPr/>
                    <a:lstStyle/>
                    <a:p>
                      <a:pPr algn="ctr"/>
                      <a:r>
                        <a:rPr lang="en-GB" dirty="0" smtClean="0"/>
                        <a:t>26</a:t>
                      </a:r>
                      <a:endParaRPr lang="en-GB" dirty="0"/>
                    </a:p>
                  </a:txBody>
                  <a:tcPr/>
                </a:tc>
              </a:tr>
            </a:tbl>
          </a:graphicData>
        </a:graphic>
      </p:graphicFrame>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24167" r="25000"/>
          <a:stretch/>
        </p:blipFill>
        <p:spPr>
          <a:xfrm>
            <a:off x="6195842" y="762000"/>
            <a:ext cx="2302270" cy="2064560"/>
          </a:xfrm>
          <a:prstGeom prst="rect">
            <a:avLst/>
          </a:prstGeom>
        </p:spPr>
      </p:pic>
      <p:sp>
        <p:nvSpPr>
          <p:cNvPr id="12" name="TextBox 11"/>
          <p:cNvSpPr txBox="1"/>
          <p:nvPr/>
        </p:nvSpPr>
        <p:spPr>
          <a:xfrm>
            <a:off x="5861077" y="2858869"/>
            <a:ext cx="2971800" cy="830997"/>
          </a:xfrm>
          <a:prstGeom prst="rect">
            <a:avLst/>
          </a:prstGeom>
          <a:noFill/>
        </p:spPr>
        <p:txBody>
          <a:bodyPr wrap="square" rtlCol="0">
            <a:spAutoFit/>
          </a:bodyPr>
          <a:lstStyle/>
          <a:p>
            <a:pPr algn="ctr"/>
            <a:r>
              <a:rPr lang="en-GB" sz="2400" b="1" dirty="0" smtClean="0">
                <a:solidFill>
                  <a:srgbClr val="00B050"/>
                </a:solidFill>
              </a:rPr>
              <a:t>Green</a:t>
            </a:r>
            <a:r>
              <a:rPr lang="en-GB" sz="2400" b="1" dirty="0" smtClean="0"/>
              <a:t>: tin</a:t>
            </a:r>
          </a:p>
          <a:p>
            <a:pPr algn="ctr"/>
            <a:r>
              <a:rPr lang="en-GB" sz="2400" b="1" dirty="0" smtClean="0">
                <a:solidFill>
                  <a:srgbClr val="FF0000"/>
                </a:solidFill>
              </a:rPr>
              <a:t>Red</a:t>
            </a:r>
            <a:r>
              <a:rPr lang="en-GB" sz="2400" b="1" dirty="0" smtClean="0"/>
              <a:t>: niobium</a:t>
            </a:r>
            <a:endParaRPr lang="en-GB" sz="2400" b="1"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4038600"/>
            <a:ext cx="3535104" cy="2743829"/>
          </a:xfrm>
          <a:prstGeom prst="rect">
            <a:avLst/>
          </a:prstGeom>
        </p:spPr>
      </p:pic>
      <p:sp>
        <p:nvSpPr>
          <p:cNvPr id="14" name="TextBox 13"/>
          <p:cNvSpPr txBox="1"/>
          <p:nvPr/>
        </p:nvSpPr>
        <p:spPr>
          <a:xfrm>
            <a:off x="64828" y="1010550"/>
            <a:ext cx="6031172" cy="2308324"/>
          </a:xfrm>
          <a:prstGeom prst="rect">
            <a:avLst/>
          </a:prstGeom>
          <a:noFill/>
        </p:spPr>
        <p:txBody>
          <a:bodyPr wrap="square" rtlCol="0">
            <a:spAutoFit/>
          </a:bodyPr>
          <a:lstStyle/>
          <a:p>
            <a:r>
              <a:rPr lang="en-GB" sz="3600" b="1" dirty="0" smtClean="0"/>
              <a:t>Higher critical temperature</a:t>
            </a:r>
          </a:p>
          <a:p>
            <a:r>
              <a:rPr lang="en-GB" sz="3600" b="1" dirty="0" smtClean="0"/>
              <a:t>→</a:t>
            </a:r>
            <a:r>
              <a:rPr lang="en-GB" sz="3600" dirty="0" smtClean="0"/>
              <a:t> Operation at 4.2 K</a:t>
            </a:r>
          </a:p>
          <a:p>
            <a:r>
              <a:rPr lang="en-GB" sz="3600" b="1" dirty="0" smtClean="0"/>
              <a:t>Higher superheating field</a:t>
            </a:r>
          </a:p>
          <a:p>
            <a:r>
              <a:rPr lang="en-GB" sz="3600" b="1" dirty="0"/>
              <a:t>→</a:t>
            </a:r>
            <a:r>
              <a:rPr lang="en-GB" sz="3600" dirty="0"/>
              <a:t> </a:t>
            </a:r>
            <a:r>
              <a:rPr lang="en-GB" sz="3600" dirty="0" smtClean="0"/>
              <a:t>Double the limit of niobium</a:t>
            </a:r>
            <a:endParaRPr lang="en-GB" sz="3600" dirty="0"/>
          </a:p>
        </p:txBody>
      </p:sp>
    </p:spTree>
    <p:extLst>
      <p:ext uri="{BB962C8B-B14F-4D97-AF65-F5344CB8AC3E}">
        <p14:creationId xmlns:p14="http://schemas.microsoft.com/office/powerpoint/2010/main" val="1843578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Investigating quench dynamics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1279" y="1828800"/>
            <a:ext cx="8821442" cy="3703638"/>
          </a:xfrm>
        </p:spPr>
      </p:pic>
      <p:sp>
        <p:nvSpPr>
          <p:cNvPr id="5" name="TextBox 4"/>
          <p:cNvSpPr txBox="1"/>
          <p:nvPr/>
        </p:nvSpPr>
        <p:spPr>
          <a:xfrm>
            <a:off x="0" y="762000"/>
            <a:ext cx="9144002" cy="584775"/>
          </a:xfrm>
          <a:prstGeom prst="rect">
            <a:avLst/>
          </a:prstGeom>
          <a:noFill/>
        </p:spPr>
        <p:txBody>
          <a:bodyPr wrap="square" rtlCol="0">
            <a:spAutoFit/>
          </a:bodyPr>
          <a:lstStyle/>
          <a:p>
            <a:pPr algn="ctr"/>
            <a:r>
              <a:rPr lang="en-GB" sz="3200" dirty="0" smtClean="0"/>
              <a:t>Nb</a:t>
            </a:r>
            <a:r>
              <a:rPr lang="en-GB" sz="3200" baseline="-25000" dirty="0" smtClean="0"/>
              <a:t>3</a:t>
            </a:r>
            <a:r>
              <a:rPr lang="en-GB" sz="3200" dirty="0" smtClean="0"/>
              <a:t>Sn cavities are limited by a quench at a defect</a:t>
            </a:r>
            <a:endParaRPr lang="en-GB" sz="3200" dirty="0"/>
          </a:p>
        </p:txBody>
      </p:sp>
      <p:sp>
        <p:nvSpPr>
          <p:cNvPr id="6" name="TextBox 5"/>
          <p:cNvSpPr txBox="1"/>
          <p:nvPr/>
        </p:nvSpPr>
        <p:spPr>
          <a:xfrm>
            <a:off x="0" y="5791200"/>
            <a:ext cx="9144002" cy="584775"/>
          </a:xfrm>
          <a:prstGeom prst="rect">
            <a:avLst/>
          </a:prstGeom>
          <a:noFill/>
        </p:spPr>
        <p:txBody>
          <a:bodyPr wrap="square" rtlCol="0">
            <a:spAutoFit/>
          </a:bodyPr>
          <a:lstStyle/>
          <a:p>
            <a:pPr algn="ctr"/>
            <a:r>
              <a:rPr lang="en-GB" sz="3200" dirty="0" smtClean="0"/>
              <a:t>But what kind of defect, and why?</a:t>
            </a:r>
            <a:endParaRPr lang="en-GB" sz="3200" dirty="0"/>
          </a:p>
        </p:txBody>
      </p:sp>
    </p:spTree>
    <p:extLst>
      <p:ext uri="{BB962C8B-B14F-4D97-AF65-F5344CB8AC3E}">
        <p14:creationId xmlns:p14="http://schemas.microsoft.com/office/powerpoint/2010/main" val="3492784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Temperature at quench origin</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5471" y="685800"/>
            <a:ext cx="7513058" cy="5989638"/>
          </a:xfrm>
        </p:spPr>
      </p:pic>
      <p:grpSp>
        <p:nvGrpSpPr>
          <p:cNvPr id="5" name="Group 4"/>
          <p:cNvGrpSpPr/>
          <p:nvPr/>
        </p:nvGrpSpPr>
        <p:grpSpPr>
          <a:xfrm>
            <a:off x="2971800" y="1360091"/>
            <a:ext cx="4876800" cy="4507309"/>
            <a:chOff x="2971800" y="1360091"/>
            <a:chExt cx="4876800" cy="4507309"/>
          </a:xfrm>
        </p:grpSpPr>
        <p:cxnSp>
          <p:nvCxnSpPr>
            <p:cNvPr id="6" name="Straight Arrow Connector 5"/>
            <p:cNvCxnSpPr/>
            <p:nvPr/>
          </p:nvCxnSpPr>
          <p:spPr>
            <a:xfrm flipV="1">
              <a:off x="4800599" y="5181600"/>
              <a:ext cx="2667001" cy="68580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2971800" y="4987735"/>
              <a:ext cx="2743200" cy="536765"/>
            </a:xfrm>
            <a:prstGeom prst="straightConnector1">
              <a:avLst/>
            </a:prstGeom>
            <a:ln w="57150">
              <a:solidFill>
                <a:schemeClr val="tx1"/>
              </a:solidFill>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7825543" y="1676400"/>
              <a:ext cx="23057" cy="3147219"/>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H="1">
              <a:off x="6248400" y="1360091"/>
              <a:ext cx="1219200" cy="1746948"/>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1447800" y="457200"/>
            <a:ext cx="6248400" cy="584775"/>
          </a:xfrm>
          <a:prstGeom prst="rect">
            <a:avLst/>
          </a:prstGeom>
          <a:noFill/>
        </p:spPr>
        <p:txBody>
          <a:bodyPr wrap="square" rtlCol="0">
            <a:spAutoFit/>
          </a:bodyPr>
          <a:lstStyle/>
          <a:p>
            <a:pPr algn="ctr"/>
            <a:r>
              <a:rPr lang="en-US" sz="3200" dirty="0" smtClean="0"/>
              <a:t>Data strongly suggests flux entry</a:t>
            </a:r>
            <a:endParaRPr lang="en-US" sz="3200" dirty="0"/>
          </a:p>
        </p:txBody>
      </p:sp>
      <p:pic>
        <p:nvPicPr>
          <p:cNvPr id="13"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2070183"/>
            <a:ext cx="2224454" cy="2743200"/>
          </a:xfrm>
          <a:prstGeom prst="rect">
            <a:avLst/>
          </a:prstGeom>
        </p:spPr>
      </p:pic>
    </p:spTree>
    <p:extLst>
      <p:ext uri="{BB962C8B-B14F-4D97-AF65-F5344CB8AC3E}">
        <p14:creationId xmlns:p14="http://schemas.microsoft.com/office/powerpoint/2010/main" val="26432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t>T</a:t>
            </a:r>
            <a:r>
              <a:rPr lang="en-GB" i="1" baseline="-25000" dirty="0" smtClean="0"/>
              <a:t>c</a:t>
            </a:r>
            <a:r>
              <a:rPr lang="en-GB" dirty="0" smtClean="0"/>
              <a:t> </a:t>
            </a:r>
            <a:r>
              <a:rPr lang="en-GB" dirty="0" err="1" smtClean="0"/>
              <a:t>suppresion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5451525" y="1447800"/>
            <a:ext cx="3692475" cy="36576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615433"/>
            <a:ext cx="5276099" cy="3489967"/>
          </a:xfrm>
          <a:prstGeom prst="rect">
            <a:avLst/>
          </a:prstGeom>
        </p:spPr>
      </p:pic>
      <p:sp>
        <p:nvSpPr>
          <p:cNvPr id="6" name="TextBox 5"/>
          <p:cNvSpPr txBox="1"/>
          <p:nvPr/>
        </p:nvSpPr>
        <p:spPr>
          <a:xfrm>
            <a:off x="228600" y="740980"/>
            <a:ext cx="8686800" cy="584775"/>
          </a:xfrm>
          <a:prstGeom prst="rect">
            <a:avLst/>
          </a:prstGeom>
          <a:noFill/>
        </p:spPr>
        <p:txBody>
          <a:bodyPr wrap="square" rtlCol="0">
            <a:spAutoFit/>
          </a:bodyPr>
          <a:lstStyle/>
          <a:p>
            <a:pPr algn="ctr"/>
            <a:r>
              <a:rPr lang="en-US" sz="3200" dirty="0" smtClean="0"/>
              <a:t>A depletion of only </a:t>
            </a:r>
            <a:r>
              <a:rPr lang="en-US" sz="3200" b="1" dirty="0" smtClean="0"/>
              <a:t>3%</a:t>
            </a:r>
            <a:r>
              <a:rPr lang="en-US" sz="3200" dirty="0" smtClean="0"/>
              <a:t> reduces </a:t>
            </a:r>
            <a:r>
              <a:rPr lang="en-US" sz="3200" dirty="0" err="1" smtClean="0"/>
              <a:t>H</a:t>
            </a:r>
            <a:r>
              <a:rPr lang="en-US" sz="3200" baseline="-25000" dirty="0" err="1" smtClean="0"/>
              <a:t>sh</a:t>
            </a:r>
            <a:r>
              <a:rPr lang="en-US" sz="3200" dirty="0" smtClean="0"/>
              <a:t> by </a:t>
            </a:r>
            <a:r>
              <a:rPr lang="en-US" sz="3200" b="1" dirty="0" smtClean="0"/>
              <a:t>75%</a:t>
            </a:r>
            <a:endParaRPr lang="en-US" sz="3200" b="1" dirty="0"/>
          </a:p>
        </p:txBody>
      </p:sp>
      <p:cxnSp>
        <p:nvCxnSpPr>
          <p:cNvPr id="8" name="Straight Connector 7"/>
          <p:cNvCxnSpPr/>
          <p:nvPr/>
        </p:nvCxnSpPr>
        <p:spPr>
          <a:xfrm>
            <a:off x="6096000" y="2743200"/>
            <a:ext cx="16002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96200" y="2743200"/>
            <a:ext cx="0" cy="17526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4038600"/>
            <a:ext cx="0" cy="38100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38200" y="4038600"/>
            <a:ext cx="1066800" cy="0"/>
          </a:xfrm>
          <a:prstGeom prst="line">
            <a:avLst/>
          </a:prstGeom>
          <a:ln w="381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396924"/>
            <a:ext cx="9144000" cy="584775"/>
          </a:xfrm>
          <a:prstGeom prst="rect">
            <a:avLst/>
          </a:prstGeom>
          <a:noFill/>
        </p:spPr>
        <p:txBody>
          <a:bodyPr wrap="square" rtlCol="0">
            <a:spAutoFit/>
          </a:bodyPr>
          <a:lstStyle/>
          <a:p>
            <a:pPr algn="ctr"/>
            <a:r>
              <a:rPr lang="en-US" sz="3200" dirty="0" smtClean="0"/>
              <a:t>Flux entry could occur at tin-depleted surface defects</a:t>
            </a:r>
            <a:endParaRPr lang="en-US" sz="3200" dirty="0"/>
          </a:p>
        </p:txBody>
      </p:sp>
      <p:sp>
        <p:nvSpPr>
          <p:cNvPr id="11" name="TextBox 10"/>
          <p:cNvSpPr txBox="1"/>
          <p:nvPr/>
        </p:nvSpPr>
        <p:spPr>
          <a:xfrm>
            <a:off x="0" y="6108412"/>
            <a:ext cx="9144000" cy="523220"/>
          </a:xfrm>
          <a:prstGeom prst="rect">
            <a:avLst/>
          </a:prstGeom>
          <a:noFill/>
        </p:spPr>
        <p:txBody>
          <a:bodyPr wrap="square" rtlCol="0">
            <a:spAutoFit/>
          </a:bodyPr>
          <a:lstStyle/>
          <a:p>
            <a:pPr algn="ctr"/>
            <a:r>
              <a:rPr lang="en-GB" sz="2800" dirty="0" smtClean="0"/>
              <a:t>CBB Contribution by: James P. </a:t>
            </a:r>
            <a:r>
              <a:rPr lang="en-GB" sz="2800" dirty="0" err="1" smtClean="0"/>
              <a:t>Sethna</a:t>
            </a:r>
            <a:r>
              <a:rPr lang="en-GB" sz="2800" dirty="0" smtClean="0"/>
              <a:t> and Danilo B. </a:t>
            </a:r>
            <a:r>
              <a:rPr lang="en-GB" sz="2800" dirty="0" err="1" smtClean="0"/>
              <a:t>Liarte</a:t>
            </a:r>
            <a:endParaRPr lang="en-GB" sz="2800" dirty="0" smtClean="0"/>
          </a:p>
        </p:txBody>
      </p:sp>
    </p:spTree>
    <p:extLst>
      <p:ext uri="{BB962C8B-B14F-4D97-AF65-F5344CB8AC3E}">
        <p14:creationId xmlns:p14="http://schemas.microsoft.com/office/powerpoint/2010/main" val="4154079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Tin-depletion in grains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38" y="1401762"/>
            <a:ext cx="9131724" cy="4008438"/>
          </a:xfrm>
        </p:spPr>
      </p:pic>
      <p:cxnSp>
        <p:nvCxnSpPr>
          <p:cNvPr id="6" name="Straight Connector 5"/>
          <p:cNvCxnSpPr/>
          <p:nvPr/>
        </p:nvCxnSpPr>
        <p:spPr>
          <a:xfrm>
            <a:off x="5715000" y="3048000"/>
            <a:ext cx="533400" cy="12954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4343400"/>
            <a:ext cx="266700" cy="7620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86600" y="3124200"/>
            <a:ext cx="133350" cy="9906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581775" y="4191000"/>
            <a:ext cx="638175" cy="9906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797088" y="3545681"/>
            <a:ext cx="89112" cy="1635919"/>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45564" y="3606800"/>
            <a:ext cx="77894" cy="15748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700" y="710625"/>
            <a:ext cx="8610600" cy="584775"/>
          </a:xfrm>
          <a:prstGeom prst="rect">
            <a:avLst/>
          </a:prstGeom>
          <a:noFill/>
        </p:spPr>
        <p:txBody>
          <a:bodyPr wrap="square" rtlCol="0">
            <a:spAutoFit/>
          </a:bodyPr>
          <a:lstStyle/>
          <a:p>
            <a:pPr algn="ctr"/>
            <a:r>
              <a:rPr lang="en-US" sz="3200" dirty="0" smtClean="0"/>
              <a:t>Cross-section of the Nb</a:t>
            </a:r>
            <a:r>
              <a:rPr lang="en-US" sz="3200" baseline="-25000" dirty="0" smtClean="0"/>
              <a:t>3</a:t>
            </a:r>
            <a:r>
              <a:rPr lang="en-US" sz="3200" dirty="0" smtClean="0"/>
              <a:t>Sn RF surface</a:t>
            </a:r>
            <a:endParaRPr lang="en-US" sz="3200" dirty="0"/>
          </a:p>
        </p:txBody>
      </p:sp>
      <p:sp>
        <p:nvSpPr>
          <p:cNvPr id="19" name="TextBox 18"/>
          <p:cNvSpPr txBox="1"/>
          <p:nvPr/>
        </p:nvSpPr>
        <p:spPr>
          <a:xfrm>
            <a:off x="3429000" y="5371294"/>
            <a:ext cx="4114802" cy="584775"/>
          </a:xfrm>
          <a:prstGeom prst="rect">
            <a:avLst/>
          </a:prstGeom>
          <a:noFill/>
        </p:spPr>
        <p:txBody>
          <a:bodyPr wrap="square" rtlCol="0">
            <a:spAutoFit/>
          </a:bodyPr>
          <a:lstStyle/>
          <a:p>
            <a:pPr algn="ctr"/>
            <a:r>
              <a:rPr lang="en-US" sz="3200" dirty="0" smtClean="0"/>
              <a:t>Grain boundary</a:t>
            </a:r>
            <a:endParaRPr lang="en-US" sz="3200" dirty="0"/>
          </a:p>
        </p:txBody>
      </p:sp>
      <p:cxnSp>
        <p:nvCxnSpPr>
          <p:cNvPr id="21" name="Straight Arrow Connector 20"/>
          <p:cNvCxnSpPr>
            <a:stCxn id="19" idx="0"/>
          </p:cNvCxnSpPr>
          <p:nvPr/>
        </p:nvCxnSpPr>
        <p:spPr>
          <a:xfrm flipV="1">
            <a:off x="5486401" y="4355869"/>
            <a:ext cx="609601" cy="101542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6108412"/>
            <a:ext cx="9144000" cy="523220"/>
          </a:xfrm>
          <a:prstGeom prst="rect">
            <a:avLst/>
          </a:prstGeom>
          <a:noFill/>
        </p:spPr>
        <p:txBody>
          <a:bodyPr wrap="square" rtlCol="0">
            <a:spAutoFit/>
          </a:bodyPr>
          <a:lstStyle/>
          <a:p>
            <a:pPr algn="ctr"/>
            <a:r>
              <a:rPr lang="en-GB" sz="2800" dirty="0" smtClean="0"/>
              <a:t>CBB Contribution by: David A. Muller and Paul Cueva</a:t>
            </a:r>
          </a:p>
        </p:txBody>
      </p:sp>
    </p:spTree>
    <p:extLst>
      <p:ext uri="{BB962C8B-B14F-4D97-AF65-F5344CB8AC3E}">
        <p14:creationId xmlns:p14="http://schemas.microsoft.com/office/powerpoint/2010/main" val="3750113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layer growth</a:t>
            </a:r>
            <a:endParaRPr lang="en-GB" dirty="0"/>
          </a:p>
        </p:txBody>
      </p:sp>
      <p:pic>
        <p:nvPicPr>
          <p:cNvPr id="1026" name="Picture 2" descr="jdftx-2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416246"/>
            <a:ext cx="24384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81000" y="2522790"/>
            <a:ext cx="1539944" cy="2307972"/>
            <a:chOff x="0" y="0"/>
            <a:chExt cx="1540019" cy="2308200"/>
          </a:xfrm>
        </p:grpSpPr>
        <p:sp>
          <p:nvSpPr>
            <p:cNvPr id="7" name="Text Box 2"/>
            <p:cNvSpPr txBox="1">
              <a:spLocks noChangeArrowheads="1"/>
            </p:cNvSpPr>
            <p:nvPr/>
          </p:nvSpPr>
          <p:spPr bwMode="auto">
            <a:xfrm>
              <a:off x="0" y="980902"/>
              <a:ext cx="756920" cy="3340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Nb</a:t>
              </a:r>
              <a:r>
                <a:rPr lang="en-US" sz="1600" baseline="-25000">
                  <a:effectLst/>
                  <a:latin typeface="Calibri" panose="020F0502020204030204" pitchFamily="34" charset="0"/>
                  <a:ea typeface="Calibri" panose="020F0502020204030204" pitchFamily="34" charset="0"/>
                  <a:cs typeface="Times New Roman" panose="02020603050405020304" pitchFamily="18" charset="0"/>
                </a:rPr>
                <a:t>3</a:t>
              </a:r>
              <a:r>
                <a:rPr lang="en-US" sz="1600">
                  <a:effectLst/>
                  <a:latin typeface="Calibri" panose="020F0502020204030204" pitchFamily="34" charset="0"/>
                  <a:ea typeface="Calibri" panose="020F0502020204030204" pitchFamily="34" charset="0"/>
                  <a:cs typeface="Times New Roman" panose="02020603050405020304" pitchFamily="18" charset="0"/>
                </a:rPr>
                <a:t>Sn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224443" y="1770611"/>
              <a:ext cx="534035" cy="3340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Nb</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224443" y="266007"/>
              <a:ext cx="534035" cy="33401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600">
                  <a:effectLst/>
                  <a:latin typeface="Calibri" panose="020F0502020204030204" pitchFamily="34" charset="0"/>
                  <a:ea typeface="Calibri" panose="020F0502020204030204" pitchFamily="34" charset="0"/>
                  <a:cs typeface="Times New Roman" panose="02020603050405020304" pitchFamily="18" charset="0"/>
                </a:rPr>
                <a:t>Sn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31767" y="773084"/>
              <a:ext cx="908252" cy="7703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ectangle 10"/>
            <p:cNvSpPr/>
            <p:nvPr/>
          </p:nvSpPr>
          <p:spPr>
            <a:xfrm>
              <a:off x="631767" y="1537855"/>
              <a:ext cx="908252" cy="770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ectangle 11"/>
            <p:cNvSpPr/>
            <p:nvPr/>
          </p:nvSpPr>
          <p:spPr>
            <a:xfrm>
              <a:off x="631767" y="0"/>
              <a:ext cx="908252" cy="770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000">
                  <a:effectLst/>
                  <a:ea typeface="Calibri" panose="020F0502020204030204" pitchFamily="34" charset="0"/>
                  <a:cs typeface="Times New Roman" panose="02020603050405020304" pitchFamily="18" charset="0"/>
                </a:rPr>
                <a:t> </a:t>
              </a:r>
              <a:endParaRPr lang="en-GB" sz="1100">
                <a:effectLst/>
                <a:ea typeface="Calibri" panose="020F0502020204030204" pitchFamily="34" charset="0"/>
                <a:cs typeface="Times New Roman" panose="02020603050405020304" pitchFamily="18" charset="0"/>
              </a:endParaRPr>
            </a:p>
          </p:txBody>
        </p:sp>
        <p:cxnSp>
          <p:nvCxnSpPr>
            <p:cNvPr id="13" name="Straight Connector 12"/>
            <p:cNvCxnSpPr/>
            <p:nvPr/>
          </p:nvCxnSpPr>
          <p:spPr>
            <a:xfrm>
              <a:off x="972589" y="773084"/>
              <a:ext cx="148056" cy="770345"/>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997527" y="947651"/>
              <a:ext cx="61474" cy="60436"/>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Oval 14"/>
            <p:cNvSpPr/>
            <p:nvPr/>
          </p:nvSpPr>
          <p:spPr>
            <a:xfrm>
              <a:off x="1105592" y="598516"/>
              <a:ext cx="61474" cy="60436"/>
            </a:xfrm>
            <a:prstGeom prst="ellipse">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6" name="Curved Connector 15"/>
            <p:cNvCxnSpPr/>
            <p:nvPr/>
          </p:nvCxnSpPr>
          <p:spPr>
            <a:xfrm rot="5400000">
              <a:off x="935182" y="760614"/>
              <a:ext cx="273239" cy="98704"/>
            </a:xfrm>
            <a:prstGeom prst="curvedConnector3">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47403" y="1014153"/>
              <a:ext cx="119271" cy="527638"/>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22218" y="1537855"/>
              <a:ext cx="173389" cy="1128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Oval 18"/>
            <p:cNvSpPr/>
            <p:nvPr/>
          </p:nvSpPr>
          <p:spPr>
            <a:xfrm>
              <a:off x="1263534" y="1787236"/>
              <a:ext cx="61474" cy="60436"/>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Oval 19"/>
            <p:cNvSpPr/>
            <p:nvPr/>
          </p:nvSpPr>
          <p:spPr>
            <a:xfrm>
              <a:off x="1404851" y="1720735"/>
              <a:ext cx="61474" cy="60436"/>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Oval 20"/>
            <p:cNvSpPr/>
            <p:nvPr/>
          </p:nvSpPr>
          <p:spPr>
            <a:xfrm>
              <a:off x="997527" y="1720735"/>
              <a:ext cx="61474" cy="60436"/>
            </a:xfrm>
            <a:prstGeom prst="ellipse">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2" name="Straight Arrow Connector 21"/>
            <p:cNvCxnSpPr/>
            <p:nvPr/>
          </p:nvCxnSpPr>
          <p:spPr>
            <a:xfrm flipH="1" flipV="1">
              <a:off x="1263534" y="1612669"/>
              <a:ext cx="136692" cy="113645"/>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55716" y="1612669"/>
              <a:ext cx="106536" cy="113212"/>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1205345" y="1612669"/>
              <a:ext cx="60608" cy="173647"/>
            </a:xfrm>
            <a:prstGeom prst="straightConnector1">
              <a:avLst/>
            </a:prstGeom>
            <a:ln w="635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0" y="5742186"/>
            <a:ext cx="9144000" cy="1077218"/>
          </a:xfrm>
          <a:prstGeom prst="rect">
            <a:avLst/>
          </a:prstGeom>
          <a:noFill/>
        </p:spPr>
        <p:txBody>
          <a:bodyPr wrap="square" rtlCol="0">
            <a:spAutoFit/>
          </a:bodyPr>
          <a:lstStyle/>
          <a:p>
            <a:pPr algn="ctr"/>
            <a:r>
              <a:rPr lang="en-US" sz="3200" dirty="0" smtClean="0"/>
              <a:t>We compare growth simulations to features seen in coupons and correlate these with RF performance</a:t>
            </a:r>
            <a:endParaRPr lang="en-US" sz="3200" dirty="0"/>
          </a:p>
        </p:txBody>
      </p:sp>
      <p:sp>
        <p:nvSpPr>
          <p:cNvPr id="26" name="TextBox 25"/>
          <p:cNvSpPr txBox="1"/>
          <p:nvPr/>
        </p:nvSpPr>
        <p:spPr>
          <a:xfrm>
            <a:off x="381000" y="1304412"/>
            <a:ext cx="4608116" cy="1077218"/>
          </a:xfrm>
          <a:prstGeom prst="rect">
            <a:avLst/>
          </a:prstGeom>
          <a:noFill/>
        </p:spPr>
        <p:txBody>
          <a:bodyPr wrap="square" rtlCol="0">
            <a:spAutoFit/>
          </a:bodyPr>
          <a:lstStyle/>
          <a:p>
            <a:pPr algn="ctr"/>
            <a:r>
              <a:rPr lang="en-US" sz="3200" dirty="0" smtClean="0"/>
              <a:t>Simulations use Joint Density Function Theory</a:t>
            </a:r>
            <a:endParaRPr lang="en-US" sz="3200" dirty="0"/>
          </a:p>
        </p:txBody>
      </p:sp>
      <p:sp>
        <p:nvSpPr>
          <p:cNvPr id="28" name="TextBox 27"/>
          <p:cNvSpPr txBox="1"/>
          <p:nvPr/>
        </p:nvSpPr>
        <p:spPr>
          <a:xfrm>
            <a:off x="5241856" y="2763030"/>
            <a:ext cx="3902144" cy="1569660"/>
          </a:xfrm>
          <a:prstGeom prst="rect">
            <a:avLst/>
          </a:prstGeom>
          <a:noFill/>
        </p:spPr>
        <p:txBody>
          <a:bodyPr wrap="square" rtlCol="0">
            <a:spAutoFit/>
          </a:bodyPr>
          <a:lstStyle/>
          <a:p>
            <a:r>
              <a:rPr lang="en-GB" sz="3200" dirty="0" smtClean="0"/>
              <a:t>CBB Contribution by: </a:t>
            </a:r>
          </a:p>
          <a:p>
            <a:r>
              <a:rPr lang="en-GB" sz="3200" dirty="0" smtClean="0"/>
              <a:t>Tomas Arias and</a:t>
            </a:r>
          </a:p>
          <a:p>
            <a:r>
              <a:rPr lang="en-GB" sz="3200" dirty="0" smtClean="0"/>
              <a:t>Nathan </a:t>
            </a:r>
            <a:r>
              <a:rPr lang="en-GB" sz="3200" dirty="0" err="1" smtClean="0"/>
              <a:t>Sitaraman</a:t>
            </a:r>
            <a:endParaRPr lang="en-GB" sz="3200" dirty="0" smtClean="0"/>
          </a:p>
        </p:txBody>
      </p:sp>
    </p:spTree>
    <p:extLst>
      <p:ext uri="{BB962C8B-B14F-4D97-AF65-F5344CB8AC3E}">
        <p14:creationId xmlns:p14="http://schemas.microsoft.com/office/powerpoint/2010/main" val="603600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Outlook and conclusion</a:t>
            </a:r>
            <a:endParaRPr lang="en-GB" dirty="0"/>
          </a:p>
        </p:txBody>
      </p:sp>
      <p:sp>
        <p:nvSpPr>
          <p:cNvPr id="4" name="Content Placeholder 2"/>
          <p:cNvSpPr>
            <a:spLocks noGrp="1"/>
          </p:cNvSpPr>
          <p:nvPr>
            <p:ph idx="1"/>
          </p:nvPr>
        </p:nvSpPr>
        <p:spPr>
          <a:xfrm>
            <a:off x="457200" y="2103437"/>
            <a:ext cx="8229600" cy="5440363"/>
          </a:xfrm>
        </p:spPr>
        <p:txBody>
          <a:bodyPr>
            <a:normAutofit/>
          </a:bodyPr>
          <a:lstStyle/>
          <a:p>
            <a:r>
              <a:rPr lang="en-GB" sz="3600" b="1" dirty="0" smtClean="0">
                <a:solidFill>
                  <a:srgbClr val="FF0000"/>
                </a:solidFill>
              </a:rPr>
              <a:t>Cavity efficiency</a:t>
            </a:r>
          </a:p>
          <a:p>
            <a:pPr lvl="1"/>
            <a:r>
              <a:rPr lang="en-GB" sz="3200" dirty="0" smtClean="0"/>
              <a:t>We routinely get quality factors of &gt;10</a:t>
            </a:r>
            <a:r>
              <a:rPr lang="en-GB" sz="3200" baseline="30000" dirty="0" smtClean="0"/>
              <a:t>10</a:t>
            </a:r>
            <a:r>
              <a:rPr lang="en-GB" sz="3200" dirty="0" smtClean="0"/>
              <a:t> at 4.2 K and gradients of &gt;14 MV/m</a:t>
            </a:r>
            <a:endParaRPr lang="en-GB" sz="3600" dirty="0" smtClean="0"/>
          </a:p>
          <a:p>
            <a:r>
              <a:rPr lang="en-GB" sz="3600" b="1" dirty="0" smtClean="0">
                <a:solidFill>
                  <a:srgbClr val="00B0F0"/>
                </a:solidFill>
              </a:rPr>
              <a:t>Accelerating gradient</a:t>
            </a:r>
          </a:p>
          <a:p>
            <a:pPr lvl="1"/>
            <a:r>
              <a:rPr lang="en-GB" sz="3200" dirty="0" smtClean="0"/>
              <a:t>Cavities are limited by localised defects</a:t>
            </a:r>
          </a:p>
          <a:p>
            <a:pPr lvl="1"/>
            <a:r>
              <a:rPr lang="en-GB" sz="3200" dirty="0" smtClean="0"/>
              <a:t>Surface features are being correlated to growth simulations to understand layer growth and guide the coating recipe</a:t>
            </a:r>
          </a:p>
        </p:txBody>
      </p:sp>
      <p:sp>
        <p:nvSpPr>
          <p:cNvPr id="5" name="TextBox 4"/>
          <p:cNvSpPr txBox="1"/>
          <p:nvPr/>
        </p:nvSpPr>
        <p:spPr>
          <a:xfrm>
            <a:off x="0" y="675382"/>
            <a:ext cx="9144000" cy="1077218"/>
          </a:xfrm>
          <a:prstGeom prst="rect">
            <a:avLst/>
          </a:prstGeom>
          <a:noFill/>
        </p:spPr>
        <p:txBody>
          <a:bodyPr wrap="square" rtlCol="0">
            <a:spAutoFit/>
          </a:bodyPr>
          <a:lstStyle/>
          <a:p>
            <a:pPr algn="ctr"/>
            <a:r>
              <a:rPr lang="en-US" sz="3200" dirty="0" smtClean="0"/>
              <a:t>Nb</a:t>
            </a:r>
            <a:r>
              <a:rPr lang="en-US" sz="3200" baseline="-25000" dirty="0" smtClean="0"/>
              <a:t>3</a:t>
            </a:r>
            <a:r>
              <a:rPr lang="en-US" sz="3200" dirty="0" smtClean="0"/>
              <a:t>Sn cavities have achieved the performance specifications demanded by modern machines </a:t>
            </a:r>
            <a:endParaRPr lang="en-US" sz="3200" dirty="0"/>
          </a:p>
        </p:txBody>
      </p:sp>
    </p:spTree>
    <p:extLst>
      <p:ext uri="{BB962C8B-B14F-4D97-AF65-F5344CB8AC3E}">
        <p14:creationId xmlns:p14="http://schemas.microsoft.com/office/powerpoint/2010/main" val="32096690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Acknowledgements</a:t>
            </a:r>
            <a:endParaRPr lang="en-GB" dirty="0"/>
          </a:p>
        </p:txBody>
      </p:sp>
      <p:pic>
        <p:nvPicPr>
          <p:cNvPr id="2050" name="Picture 2" descr="Center for Bright Be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33400"/>
            <a:ext cx="9144000" cy="130753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752600" y="2505271"/>
            <a:ext cx="6629400" cy="4144963"/>
          </a:xfrm>
        </p:spPr>
        <p:txBody>
          <a:bodyPr numCol="2">
            <a:noAutofit/>
          </a:bodyPr>
          <a:lstStyle/>
          <a:p>
            <a:pPr marL="0" indent="0">
              <a:buNone/>
            </a:pPr>
            <a:r>
              <a:rPr lang="en-GB" sz="2400" dirty="0" err="1" smtClean="0"/>
              <a:t>Prof.</a:t>
            </a:r>
            <a:r>
              <a:rPr lang="en-GB" sz="2400" dirty="0" smtClean="0"/>
              <a:t> Matthias Liepe</a:t>
            </a:r>
          </a:p>
          <a:p>
            <a:pPr marL="0" indent="0">
              <a:buNone/>
            </a:pPr>
            <a:r>
              <a:rPr lang="en-GB" sz="2400" dirty="0" err="1" smtClean="0"/>
              <a:t>Prof.</a:t>
            </a:r>
            <a:r>
              <a:rPr lang="en-GB" sz="2400" dirty="0" smtClean="0"/>
              <a:t> Tomas Arias</a:t>
            </a:r>
          </a:p>
          <a:p>
            <a:pPr marL="0" indent="0">
              <a:buNone/>
            </a:pPr>
            <a:r>
              <a:rPr lang="en-GB" sz="2400" dirty="0" err="1" smtClean="0"/>
              <a:t>Prof.</a:t>
            </a:r>
            <a:r>
              <a:rPr lang="en-GB" sz="2400" dirty="0" smtClean="0"/>
              <a:t> David A. Muller</a:t>
            </a:r>
          </a:p>
          <a:p>
            <a:pPr marL="0" indent="0">
              <a:buNone/>
            </a:pPr>
            <a:r>
              <a:rPr lang="en-GB" sz="2400" dirty="0" err="1" smtClean="0"/>
              <a:t>Prof.</a:t>
            </a:r>
            <a:r>
              <a:rPr lang="en-GB" sz="2400" dirty="0" smtClean="0"/>
              <a:t> James P. </a:t>
            </a:r>
            <a:r>
              <a:rPr lang="en-GB" sz="2400" dirty="0" err="1" smtClean="0"/>
              <a:t>Sethna</a:t>
            </a:r>
            <a:endParaRPr lang="en-GB" sz="2400" dirty="0" smtClean="0"/>
          </a:p>
          <a:p>
            <a:pPr marL="0" indent="0">
              <a:buNone/>
            </a:pPr>
            <a:r>
              <a:rPr lang="en-GB" sz="2400" dirty="0" smtClean="0"/>
              <a:t>Danilo </a:t>
            </a:r>
            <a:r>
              <a:rPr lang="en-GB" sz="2400" dirty="0" err="1" smtClean="0"/>
              <a:t>Liarte</a:t>
            </a:r>
            <a:endParaRPr lang="en-GB" sz="2400" dirty="0" smtClean="0"/>
          </a:p>
          <a:p>
            <a:pPr marL="0" indent="0">
              <a:buNone/>
            </a:pPr>
            <a:r>
              <a:rPr lang="en-GB" sz="2400" dirty="0" smtClean="0"/>
              <a:t>Ryan Porter</a:t>
            </a:r>
          </a:p>
          <a:p>
            <a:pPr marL="0" indent="0">
              <a:buNone/>
            </a:pPr>
            <a:r>
              <a:rPr lang="en-GB" sz="2400" dirty="0" smtClean="0"/>
              <a:t>Paul Cueva</a:t>
            </a:r>
          </a:p>
          <a:p>
            <a:pPr marL="0" indent="0">
              <a:buNone/>
            </a:pPr>
            <a:endParaRPr lang="en-GB" sz="2400" dirty="0"/>
          </a:p>
          <a:p>
            <a:pPr marL="0" indent="0">
              <a:buNone/>
            </a:pPr>
            <a:endParaRPr lang="en-GB" sz="2400" dirty="0" smtClean="0"/>
          </a:p>
          <a:p>
            <a:pPr marL="0" indent="0">
              <a:buNone/>
            </a:pPr>
            <a:r>
              <a:rPr lang="en-GB" sz="2400" dirty="0" smtClean="0"/>
              <a:t>Nathan </a:t>
            </a:r>
            <a:r>
              <a:rPr lang="en-GB" sz="2400" dirty="0" err="1" smtClean="0"/>
              <a:t>Sitaraman</a:t>
            </a:r>
            <a:endParaRPr lang="en-GB" sz="2400" dirty="0" smtClean="0"/>
          </a:p>
          <a:p>
            <a:pPr marL="0" indent="0">
              <a:buNone/>
            </a:pPr>
            <a:r>
              <a:rPr lang="en-GB" sz="2400" dirty="0" smtClean="0"/>
              <a:t>James </a:t>
            </a:r>
            <a:r>
              <a:rPr lang="en-GB" sz="2400" dirty="0" err="1" smtClean="0"/>
              <a:t>Maniscalco</a:t>
            </a:r>
            <a:endParaRPr lang="en-GB" sz="2400" dirty="0" smtClean="0"/>
          </a:p>
          <a:p>
            <a:pPr marL="0" indent="0">
              <a:buNone/>
            </a:pPr>
            <a:r>
              <a:rPr lang="en-GB" sz="2400" dirty="0" smtClean="0"/>
              <a:t>James Sears</a:t>
            </a:r>
          </a:p>
          <a:p>
            <a:pPr marL="0" indent="0">
              <a:buNone/>
            </a:pPr>
            <a:r>
              <a:rPr lang="en-GB" sz="2400" dirty="0" smtClean="0"/>
              <a:t>Greg </a:t>
            </a:r>
            <a:r>
              <a:rPr lang="en-GB" sz="2400" dirty="0" err="1" smtClean="0"/>
              <a:t>Kulina</a:t>
            </a:r>
            <a:endParaRPr lang="en-GB" sz="2400" dirty="0" smtClean="0"/>
          </a:p>
          <a:p>
            <a:pPr marL="0" indent="0">
              <a:buNone/>
            </a:pPr>
            <a:r>
              <a:rPr lang="en-GB" sz="2400" dirty="0" smtClean="0"/>
              <a:t>John Kaufman</a:t>
            </a:r>
          </a:p>
          <a:p>
            <a:pPr marL="0" indent="0">
              <a:buNone/>
            </a:pPr>
            <a:r>
              <a:rPr lang="en-GB" sz="2400" dirty="0" smtClean="0"/>
              <a:t>Holly Conklin</a:t>
            </a:r>
          </a:p>
          <a:p>
            <a:pPr marL="0" indent="0">
              <a:buNone/>
            </a:pPr>
            <a:r>
              <a:rPr lang="en-GB" sz="2400" dirty="0" smtClean="0"/>
              <a:t>Terri Gruber</a:t>
            </a:r>
          </a:p>
          <a:p>
            <a:pPr marL="0" indent="0">
              <a:buNone/>
            </a:pPr>
            <a:endParaRPr lang="en-GB" sz="2400" dirty="0" smtClean="0"/>
          </a:p>
          <a:p>
            <a:pPr marL="0" indent="0">
              <a:buNone/>
            </a:pPr>
            <a:endParaRPr lang="en-GB" sz="2400" dirty="0"/>
          </a:p>
        </p:txBody>
      </p:sp>
      <p:sp>
        <p:nvSpPr>
          <p:cNvPr id="7" name="TextBox 6"/>
          <p:cNvSpPr txBox="1"/>
          <p:nvPr/>
        </p:nvSpPr>
        <p:spPr>
          <a:xfrm>
            <a:off x="2514599" y="1895096"/>
            <a:ext cx="4114802" cy="584775"/>
          </a:xfrm>
          <a:prstGeom prst="rect">
            <a:avLst/>
          </a:prstGeom>
          <a:noFill/>
        </p:spPr>
        <p:txBody>
          <a:bodyPr wrap="square" rtlCol="0">
            <a:spAutoFit/>
          </a:bodyPr>
          <a:lstStyle/>
          <a:p>
            <a:pPr algn="ctr"/>
            <a:r>
              <a:rPr lang="en-US" sz="3200" dirty="0" smtClean="0"/>
              <a:t>with special thanks to</a:t>
            </a:r>
            <a:endParaRPr lang="en-US" sz="3200" dirty="0"/>
          </a:p>
        </p:txBody>
      </p:sp>
      <p:sp>
        <p:nvSpPr>
          <p:cNvPr id="9" name="TextBox 8"/>
          <p:cNvSpPr txBox="1"/>
          <p:nvPr/>
        </p:nvSpPr>
        <p:spPr>
          <a:xfrm>
            <a:off x="152400" y="5715000"/>
            <a:ext cx="8839200" cy="1077218"/>
          </a:xfrm>
          <a:prstGeom prst="rect">
            <a:avLst/>
          </a:prstGeom>
          <a:noFill/>
        </p:spPr>
        <p:txBody>
          <a:bodyPr wrap="square" rtlCol="0">
            <a:spAutoFit/>
          </a:bodyPr>
          <a:lstStyle/>
          <a:p>
            <a:pPr algn="ctr"/>
            <a:r>
              <a:rPr lang="en-US" sz="3200" dirty="0" smtClean="0"/>
              <a:t>The Cornell Nb</a:t>
            </a:r>
            <a:r>
              <a:rPr lang="en-US" sz="3200" baseline="-25000" dirty="0" smtClean="0"/>
              <a:t>3</a:t>
            </a:r>
            <a:r>
              <a:rPr lang="en-US" sz="3200" dirty="0" smtClean="0"/>
              <a:t>Sn program is primarily supported by the U.S. Department of Energy</a:t>
            </a:r>
            <a:endParaRPr lang="en-US" sz="3200" dirty="0"/>
          </a:p>
        </p:txBody>
      </p:sp>
    </p:spTree>
    <p:extLst>
      <p:ext uri="{BB962C8B-B14F-4D97-AF65-F5344CB8AC3E}">
        <p14:creationId xmlns:p14="http://schemas.microsoft.com/office/powerpoint/2010/main" val="578778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Operation at 4.2 K</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19821"/>
            <a:ext cx="4438798" cy="3445246"/>
          </a:xfrm>
          <a:prstGeom prst="rect">
            <a:avLst/>
          </a:prstGeom>
        </p:spPr>
      </p:pic>
      <p:sp>
        <p:nvSpPr>
          <p:cNvPr id="9" name="Rectangle 8"/>
          <p:cNvSpPr/>
          <p:nvPr/>
        </p:nvSpPr>
        <p:spPr>
          <a:xfrm>
            <a:off x="7975101" y="4809397"/>
            <a:ext cx="903026" cy="1848269"/>
          </a:xfrm>
          <a:prstGeom prst="rect">
            <a:avLst/>
          </a:prstGeom>
          <a:gradFill flip="none" rotWithShape="1">
            <a:gsLst>
              <a:gs pos="8000">
                <a:srgbClr val="DCDBFF">
                  <a:shade val="30000"/>
                  <a:satMod val="115000"/>
                  <a:lumMod val="52000"/>
                  <a:lumOff val="48000"/>
                </a:srgbClr>
              </a:gs>
              <a:gs pos="50000">
                <a:srgbClr val="DCDBFF">
                  <a:shade val="67500"/>
                  <a:satMod val="115000"/>
                  <a:lumMod val="35000"/>
                  <a:lumOff val="65000"/>
                </a:srgbClr>
              </a:gs>
              <a:gs pos="100000">
                <a:srgbClr val="DCDBFF">
                  <a:shade val="100000"/>
                  <a:satMod val="115000"/>
                  <a:lumMod val="64000"/>
                  <a:lumOff val="36000"/>
                </a:srgbClr>
              </a:gs>
            </a:gsLst>
            <a:path path="circle">
              <a:fillToRect l="100000" t="100000"/>
            </a:path>
            <a:tileRect r="-100000" b="-100000"/>
          </a:gradFill>
          <a:ln w="9525">
            <a:solidFill>
              <a:schemeClr val="tx2"/>
            </a:solidFill>
          </a:ln>
          <a:effectLst/>
          <a:scene3d>
            <a:camera prst="orthographicFront"/>
            <a:lightRig rig="threePt" dir="t"/>
          </a:scene3d>
          <a:sp3d/>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a:ln>
                <a:solidFill>
                  <a:srgbClr val="000000"/>
                </a:solidFill>
              </a:ln>
              <a:solidFill>
                <a:srgbClr val="FFFFFF"/>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43598" y="4824809"/>
            <a:ext cx="2673292" cy="1848788"/>
          </a:xfrm>
          <a:prstGeom prst="rect">
            <a:avLst/>
          </a:prstGeom>
          <a:ln>
            <a:solidFill>
              <a:schemeClr val="tx2"/>
            </a:solidFill>
          </a:ln>
        </p:spPr>
      </p:pic>
      <p:sp>
        <p:nvSpPr>
          <p:cNvPr id="11" name="Right Arrow 10"/>
          <p:cNvSpPr/>
          <p:nvPr/>
        </p:nvSpPr>
        <p:spPr>
          <a:xfrm>
            <a:off x="7475682" y="5607515"/>
            <a:ext cx="446288" cy="253832"/>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12" name="TextBox 11"/>
          <p:cNvSpPr txBox="1"/>
          <p:nvPr/>
        </p:nvSpPr>
        <p:spPr>
          <a:xfrm>
            <a:off x="4743598" y="6370129"/>
            <a:ext cx="768159" cy="369332"/>
          </a:xfrm>
          <a:prstGeom prst="rect">
            <a:avLst/>
          </a:prstGeom>
          <a:noFill/>
        </p:spPr>
        <p:txBody>
          <a:bodyPr wrap="none" rtlCol="0">
            <a:spAutoFit/>
          </a:bodyPr>
          <a:lstStyle/>
          <a:p>
            <a:pPr fontAlgn="base">
              <a:spcBef>
                <a:spcPct val="0"/>
              </a:spcBef>
              <a:spcAft>
                <a:spcPct val="0"/>
              </a:spcAft>
            </a:pPr>
            <a:r>
              <a:rPr lang="en-US" b="1" dirty="0">
                <a:solidFill>
                  <a:srgbClr val="000000"/>
                </a:solidFill>
              </a:rPr>
              <a:t>~$1M</a:t>
            </a:r>
          </a:p>
        </p:txBody>
      </p:sp>
      <p:sp>
        <p:nvSpPr>
          <p:cNvPr id="13" name="TextBox 12"/>
          <p:cNvSpPr txBox="1"/>
          <p:nvPr/>
        </p:nvSpPr>
        <p:spPr>
          <a:xfrm>
            <a:off x="7967988" y="6370130"/>
            <a:ext cx="832279" cy="369332"/>
          </a:xfrm>
          <a:prstGeom prst="rect">
            <a:avLst/>
          </a:prstGeom>
          <a:noFill/>
        </p:spPr>
        <p:txBody>
          <a:bodyPr wrap="none" rtlCol="0">
            <a:spAutoFit/>
          </a:bodyPr>
          <a:lstStyle/>
          <a:p>
            <a:pPr fontAlgn="base">
              <a:spcBef>
                <a:spcPct val="0"/>
              </a:spcBef>
              <a:spcAft>
                <a:spcPct val="0"/>
              </a:spcAft>
            </a:pPr>
            <a:r>
              <a:rPr lang="en-US" b="1" dirty="0">
                <a:solidFill>
                  <a:srgbClr val="000000"/>
                </a:solidFill>
              </a:rPr>
              <a:t>~$50k</a:t>
            </a:r>
          </a:p>
        </p:txBody>
      </p:sp>
      <p:pic>
        <p:nvPicPr>
          <p:cNvPr id="14" name="Picture 13"/>
          <p:cNvPicPr>
            <a:picLocks noChangeAspect="1"/>
          </p:cNvPicPr>
          <p:nvPr/>
        </p:nvPicPr>
        <p:blipFill>
          <a:blip r:embed="rId5"/>
          <a:stretch>
            <a:fillRect/>
          </a:stretch>
        </p:blipFill>
        <p:spPr>
          <a:xfrm>
            <a:off x="8089308" y="5443301"/>
            <a:ext cx="820621" cy="580226"/>
          </a:xfrm>
          <a:prstGeom prst="rect">
            <a:avLst/>
          </a:prstGeom>
        </p:spPr>
      </p:pic>
      <p:sp>
        <p:nvSpPr>
          <p:cNvPr id="15" name="Oval 14"/>
          <p:cNvSpPr/>
          <p:nvPr/>
        </p:nvSpPr>
        <p:spPr>
          <a:xfrm>
            <a:off x="6515435" y="5783170"/>
            <a:ext cx="192928" cy="482912"/>
          </a:xfrm>
          <a:prstGeom prst="ellipse">
            <a:avLst/>
          </a:prstGeom>
          <a:no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b="1">
              <a:solidFill>
                <a:srgbClr val="FFFFFF"/>
              </a:solidFill>
            </a:endParaRPr>
          </a:p>
        </p:txBody>
      </p:sp>
      <p:sp>
        <p:nvSpPr>
          <p:cNvPr id="16" name="Rectangle 15"/>
          <p:cNvSpPr/>
          <p:nvPr/>
        </p:nvSpPr>
        <p:spPr>
          <a:xfrm>
            <a:off x="8275456" y="4800600"/>
            <a:ext cx="671979" cy="369332"/>
          </a:xfrm>
          <a:prstGeom prst="rect">
            <a:avLst/>
          </a:prstGeom>
        </p:spPr>
        <p:txBody>
          <a:bodyPr wrap="none">
            <a:spAutoFit/>
          </a:bodyPr>
          <a:lstStyle/>
          <a:p>
            <a:pPr fontAlgn="base">
              <a:spcBef>
                <a:spcPct val="0"/>
              </a:spcBef>
              <a:spcAft>
                <a:spcPct val="0"/>
              </a:spcAft>
            </a:pPr>
            <a:r>
              <a:rPr lang="en-US" b="1" dirty="0">
                <a:solidFill>
                  <a:srgbClr val="000000"/>
                </a:solidFill>
              </a:rPr>
              <a:t>4.2K</a:t>
            </a:r>
          </a:p>
        </p:txBody>
      </p:sp>
      <p:sp>
        <p:nvSpPr>
          <p:cNvPr id="17" name="Rectangle 16"/>
          <p:cNvSpPr/>
          <p:nvPr/>
        </p:nvSpPr>
        <p:spPr>
          <a:xfrm>
            <a:off x="6968173" y="4800600"/>
            <a:ext cx="479618" cy="369332"/>
          </a:xfrm>
          <a:prstGeom prst="rect">
            <a:avLst/>
          </a:prstGeom>
        </p:spPr>
        <p:txBody>
          <a:bodyPr wrap="none">
            <a:spAutoFit/>
          </a:bodyPr>
          <a:lstStyle/>
          <a:p>
            <a:pPr fontAlgn="base">
              <a:spcBef>
                <a:spcPct val="0"/>
              </a:spcBef>
              <a:spcAft>
                <a:spcPct val="0"/>
              </a:spcAft>
            </a:pPr>
            <a:r>
              <a:rPr lang="en-US" b="1" dirty="0">
                <a:solidFill>
                  <a:srgbClr val="000000"/>
                </a:solidFill>
              </a:rPr>
              <a:t>2K</a:t>
            </a:r>
          </a:p>
        </p:txBody>
      </p:sp>
      <p:sp>
        <p:nvSpPr>
          <p:cNvPr id="8" name="Parallelogram 7"/>
          <p:cNvSpPr/>
          <p:nvPr/>
        </p:nvSpPr>
        <p:spPr>
          <a:xfrm rot="5233533">
            <a:off x="8242683" y="5727323"/>
            <a:ext cx="138744" cy="268047"/>
          </a:xfrm>
          <a:prstGeom prst="parallelogram">
            <a:avLst/>
          </a:prstGeom>
          <a:solidFill>
            <a:srgbClr val="4957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8" name="Picture 17"/>
          <p:cNvPicPr>
            <a:picLocks noChangeAspect="1"/>
          </p:cNvPicPr>
          <p:nvPr/>
        </p:nvPicPr>
        <p:blipFill rotWithShape="1">
          <a:blip r:embed="rId6" cstate="print">
            <a:extLst>
              <a:ext uri="{28A0092B-C50C-407E-A947-70E740481C1C}">
                <a14:useLocalDpi xmlns:a14="http://schemas.microsoft.com/office/drawing/2010/main"/>
              </a:ext>
            </a:extLst>
          </a:blip>
          <a:srcRect r="5883"/>
          <a:stretch/>
        </p:blipFill>
        <p:spPr>
          <a:xfrm>
            <a:off x="5033267" y="719821"/>
            <a:ext cx="3813876" cy="3201601"/>
          </a:xfrm>
          <a:prstGeom prst="rect">
            <a:avLst/>
          </a:prstGeom>
          <a:noFill/>
        </p:spPr>
      </p:pic>
      <p:sp>
        <p:nvSpPr>
          <p:cNvPr id="19" name="TextBox 18"/>
          <p:cNvSpPr txBox="1"/>
          <p:nvPr/>
        </p:nvSpPr>
        <p:spPr>
          <a:xfrm>
            <a:off x="91918" y="4800600"/>
            <a:ext cx="4573819" cy="1754326"/>
          </a:xfrm>
          <a:prstGeom prst="rect">
            <a:avLst/>
          </a:prstGeom>
          <a:noFill/>
        </p:spPr>
        <p:txBody>
          <a:bodyPr wrap="square" rtlCol="0">
            <a:spAutoFit/>
          </a:bodyPr>
          <a:lstStyle/>
          <a:p>
            <a:r>
              <a:rPr lang="en-GB" sz="3600" dirty="0" smtClean="0"/>
              <a:t>Going to 4.2 K reduces cryogenic cost and complexity</a:t>
            </a:r>
            <a:endParaRPr lang="en-GB" sz="3600" dirty="0"/>
          </a:p>
        </p:txBody>
      </p:sp>
      <p:cxnSp>
        <p:nvCxnSpPr>
          <p:cNvPr id="22" name="Straight Arrow Connector 21"/>
          <p:cNvCxnSpPr/>
          <p:nvPr/>
        </p:nvCxnSpPr>
        <p:spPr>
          <a:xfrm>
            <a:off x="2209800" y="3048000"/>
            <a:ext cx="1219200" cy="1524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683436" y="2366244"/>
            <a:ext cx="1291665" cy="68175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441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Fabricating an Nb</a:t>
            </a:r>
            <a:r>
              <a:rPr lang="en-GB" baseline="-25000" dirty="0" smtClean="0"/>
              <a:t>3</a:t>
            </a:r>
            <a:r>
              <a:rPr lang="en-GB" dirty="0" smtClean="0"/>
              <a:t>Sn cavity</a:t>
            </a:r>
            <a:endParaRPr lang="en-GB" dirty="0"/>
          </a:p>
        </p:txBody>
      </p:sp>
      <p:pic>
        <p:nvPicPr>
          <p:cNvPr id="4" name="Picture 2" descr="\\SAMBA\accsrf\Sam\Pictures\ERL1-5\Coatings\First Coating\After Coating\IMGP1296.JP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0" y="1964298"/>
            <a:ext cx="2533407" cy="4611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6671"/>
          <a:stretch/>
        </p:blipFill>
        <p:spPr>
          <a:xfrm rot="5400000">
            <a:off x="5165164" y="2596532"/>
            <a:ext cx="4681069" cy="327660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167" y="4215516"/>
            <a:ext cx="3146469" cy="2359852"/>
          </a:xfrm>
          <a:prstGeom prst="rect">
            <a:avLst/>
          </a:prstGeom>
        </p:spPr>
      </p:pic>
      <p:sp>
        <p:nvSpPr>
          <p:cNvPr id="9" name="Right Arrow 8"/>
          <p:cNvSpPr/>
          <p:nvPr/>
        </p:nvSpPr>
        <p:spPr>
          <a:xfrm>
            <a:off x="2895600" y="2819400"/>
            <a:ext cx="2667000" cy="762000"/>
          </a:xfrm>
          <a:prstGeom prst="rightArrow">
            <a:avLst>
              <a:gd name="adj1" fmla="val 50000"/>
              <a:gd name="adj2" fmla="val 85821"/>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4380" y="990600"/>
            <a:ext cx="8917220" cy="710964"/>
          </a:xfrm>
          <a:prstGeom prst="rect">
            <a:avLst/>
          </a:prstGeom>
          <a:noFill/>
        </p:spPr>
        <p:txBody>
          <a:bodyPr wrap="square" rtlCol="0">
            <a:spAutoFit/>
          </a:bodyPr>
          <a:lstStyle/>
          <a:p>
            <a:pPr algn="ctr"/>
            <a:r>
              <a:rPr lang="en-GB" sz="3600" dirty="0" smtClean="0"/>
              <a:t>A 1.3 GHz single-cell is placed into the furnace</a:t>
            </a:r>
            <a:endParaRPr lang="en-GB" sz="3600" dirty="0"/>
          </a:p>
        </p:txBody>
      </p:sp>
    </p:spTree>
    <p:extLst>
      <p:ext uri="{BB962C8B-B14F-4D97-AF65-F5344CB8AC3E}">
        <p14:creationId xmlns:p14="http://schemas.microsoft.com/office/powerpoint/2010/main" val="21281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Coating method</a:t>
            </a:r>
            <a:endParaRPr lang="en-GB" dirty="0"/>
          </a:p>
        </p:txBody>
      </p:sp>
      <p:grpSp>
        <p:nvGrpSpPr>
          <p:cNvPr id="4" name="Group 3"/>
          <p:cNvGrpSpPr/>
          <p:nvPr/>
        </p:nvGrpSpPr>
        <p:grpSpPr>
          <a:xfrm>
            <a:off x="3276600" y="1676400"/>
            <a:ext cx="1143000" cy="3733800"/>
            <a:chOff x="1752600" y="2209800"/>
            <a:chExt cx="1143000" cy="3733800"/>
          </a:xfrm>
        </p:grpSpPr>
        <p:cxnSp>
          <p:nvCxnSpPr>
            <p:cNvPr id="5" name="Straight Connector 4"/>
            <p:cNvCxnSpPr/>
            <p:nvPr/>
          </p:nvCxnSpPr>
          <p:spPr>
            <a:xfrm>
              <a:off x="1752600" y="2209800"/>
              <a:ext cx="0" cy="335280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52600" y="5562600"/>
              <a:ext cx="914400"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67000" y="5562600"/>
              <a:ext cx="0" cy="38100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667000" y="5943600"/>
              <a:ext cx="228600"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flipH="1">
            <a:off x="4419600" y="1676400"/>
            <a:ext cx="1143000" cy="3733800"/>
            <a:chOff x="1752600" y="2209800"/>
            <a:chExt cx="1143000" cy="3733800"/>
          </a:xfrm>
        </p:grpSpPr>
        <p:cxnSp>
          <p:nvCxnSpPr>
            <p:cNvPr id="10" name="Straight Connector 9"/>
            <p:cNvCxnSpPr/>
            <p:nvPr/>
          </p:nvCxnSpPr>
          <p:spPr>
            <a:xfrm>
              <a:off x="1752600" y="2209800"/>
              <a:ext cx="0" cy="335280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52600" y="5562600"/>
              <a:ext cx="914400"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67000" y="5562600"/>
              <a:ext cx="0" cy="38100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667000" y="5943600"/>
              <a:ext cx="228600"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3276600" y="1676400"/>
            <a:ext cx="2286000" cy="0"/>
          </a:xfrm>
          <a:prstGeom prst="line">
            <a:avLst/>
          </a:prstGeom>
          <a:ln w="57150" cap="rnd">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124200" y="1676400"/>
            <a:ext cx="0" cy="3733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15000" y="1676400"/>
            <a:ext cx="0" cy="3733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5105400"/>
            <a:ext cx="0" cy="3810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38600" y="5105400"/>
            <a:ext cx="0" cy="3810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267200" y="5105400"/>
            <a:ext cx="304800" cy="304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4267200" y="2286000"/>
            <a:ext cx="1143000" cy="2389906"/>
            <a:chOff x="2514600" y="3352801"/>
            <a:chExt cx="838200" cy="1752598"/>
          </a:xfrm>
        </p:grpSpPr>
        <p:sp>
          <p:nvSpPr>
            <p:cNvPr id="21" name="Arc 20"/>
            <p:cNvSpPr/>
            <p:nvPr/>
          </p:nvSpPr>
          <p:spPr>
            <a:xfrm>
              <a:off x="2514600" y="3886200"/>
              <a:ext cx="838200" cy="685800"/>
            </a:xfrm>
            <a:prstGeom prst="arc">
              <a:avLst>
                <a:gd name="adj1" fmla="val 16200000"/>
                <a:gd name="adj2" fmla="val 550678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2" name="Straight Connector 21"/>
            <p:cNvCxnSpPr/>
            <p:nvPr/>
          </p:nvCxnSpPr>
          <p:spPr>
            <a:xfrm flipV="1">
              <a:off x="2933700" y="3352801"/>
              <a:ext cx="0" cy="533399"/>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33700" y="4572000"/>
              <a:ext cx="0" cy="533399"/>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flipH="1">
            <a:off x="3429000" y="2286000"/>
            <a:ext cx="1143000" cy="2389906"/>
            <a:chOff x="2514600" y="3352801"/>
            <a:chExt cx="838200" cy="1752598"/>
          </a:xfrm>
        </p:grpSpPr>
        <p:sp>
          <p:nvSpPr>
            <p:cNvPr id="25" name="Arc 24"/>
            <p:cNvSpPr/>
            <p:nvPr/>
          </p:nvSpPr>
          <p:spPr>
            <a:xfrm>
              <a:off x="2514600" y="3886200"/>
              <a:ext cx="838200" cy="685800"/>
            </a:xfrm>
            <a:prstGeom prst="arc">
              <a:avLst>
                <a:gd name="adj1" fmla="val 16200000"/>
                <a:gd name="adj2" fmla="val 550678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6" name="Straight Connector 25"/>
            <p:cNvCxnSpPr/>
            <p:nvPr/>
          </p:nvCxnSpPr>
          <p:spPr>
            <a:xfrm flipV="1">
              <a:off x="2933700" y="3352801"/>
              <a:ext cx="0" cy="533399"/>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33700" y="4572000"/>
              <a:ext cx="0" cy="533399"/>
            </a:xfrm>
            <a:prstGeom prst="line">
              <a:avLst/>
            </a:prstGeom>
            <a:ln w="57150" cap="rnd">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a:stCxn id="19" idx="0"/>
          </p:cNvCxnSpPr>
          <p:nvPr/>
        </p:nvCxnSpPr>
        <p:spPr>
          <a:xfrm flipV="1">
            <a:off x="4419600" y="4343400"/>
            <a:ext cx="0" cy="762000"/>
          </a:xfrm>
          <a:prstGeom prst="straightConnector1">
            <a:avLst/>
          </a:prstGeom>
          <a:ln w="123825">
            <a:solidFill>
              <a:srgbClr val="00B05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886200" y="5410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53000" y="54102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886199" y="5714999"/>
            <a:ext cx="106680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550568" y="5676745"/>
            <a:ext cx="3441032" cy="523220"/>
          </a:xfrm>
          <a:prstGeom prst="rect">
            <a:avLst/>
          </a:prstGeom>
          <a:noFill/>
        </p:spPr>
        <p:txBody>
          <a:bodyPr wrap="square" rtlCol="0">
            <a:spAutoFit/>
          </a:bodyPr>
          <a:lstStyle/>
          <a:p>
            <a:r>
              <a:rPr lang="en-GB" sz="2800" dirty="0" smtClean="0"/>
              <a:t>Tin source ( 1250 °C )</a:t>
            </a:r>
            <a:endParaRPr lang="en-GB" sz="2800" dirty="0"/>
          </a:p>
        </p:txBody>
      </p:sp>
      <p:cxnSp>
        <p:nvCxnSpPr>
          <p:cNvPr id="33" name="Straight Connector 32"/>
          <p:cNvCxnSpPr>
            <a:stCxn id="32" idx="1"/>
          </p:cNvCxnSpPr>
          <p:nvPr/>
        </p:nvCxnSpPr>
        <p:spPr>
          <a:xfrm flipH="1">
            <a:off x="4419600" y="5938355"/>
            <a:ext cx="113096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19599" y="5714999"/>
            <a:ext cx="0" cy="2233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574" y="4963180"/>
            <a:ext cx="2800349" cy="523220"/>
          </a:xfrm>
          <a:prstGeom prst="rect">
            <a:avLst/>
          </a:prstGeom>
          <a:noFill/>
        </p:spPr>
        <p:txBody>
          <a:bodyPr wrap="square" rtlCol="0">
            <a:spAutoFit/>
          </a:bodyPr>
          <a:lstStyle/>
          <a:p>
            <a:pPr algn="r"/>
            <a:r>
              <a:rPr lang="en-GB" sz="2800" dirty="0" smtClean="0"/>
              <a:t>Secondary heater</a:t>
            </a:r>
            <a:endParaRPr lang="en-GB" sz="2800" dirty="0"/>
          </a:p>
        </p:txBody>
      </p:sp>
      <p:cxnSp>
        <p:nvCxnSpPr>
          <p:cNvPr id="36" name="Straight Connector 35"/>
          <p:cNvCxnSpPr>
            <a:stCxn id="35" idx="3"/>
          </p:cNvCxnSpPr>
          <p:nvPr/>
        </p:nvCxnSpPr>
        <p:spPr>
          <a:xfrm>
            <a:off x="2771775" y="5224790"/>
            <a:ext cx="1228725"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77000" y="5017168"/>
            <a:ext cx="3048000" cy="523220"/>
          </a:xfrm>
          <a:prstGeom prst="rect">
            <a:avLst/>
          </a:prstGeom>
          <a:noFill/>
        </p:spPr>
        <p:txBody>
          <a:bodyPr wrap="square" rtlCol="0">
            <a:spAutoFit/>
          </a:bodyPr>
          <a:lstStyle/>
          <a:p>
            <a:r>
              <a:rPr lang="en-GB" sz="2800" dirty="0" smtClean="0"/>
              <a:t>Tin crucible</a:t>
            </a:r>
            <a:endParaRPr lang="en-GB" sz="2800" dirty="0"/>
          </a:p>
        </p:txBody>
      </p:sp>
      <p:cxnSp>
        <p:nvCxnSpPr>
          <p:cNvPr id="38" name="Straight Connector 37"/>
          <p:cNvCxnSpPr>
            <a:stCxn id="37" idx="1"/>
          </p:cNvCxnSpPr>
          <p:nvPr/>
        </p:nvCxnSpPr>
        <p:spPr>
          <a:xfrm flipH="1" flipV="1">
            <a:off x="4419599" y="5257799"/>
            <a:ext cx="2057401" cy="20979"/>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536" y="4393819"/>
            <a:ext cx="2466975" cy="523220"/>
          </a:xfrm>
          <a:prstGeom prst="rect">
            <a:avLst/>
          </a:prstGeom>
          <a:noFill/>
        </p:spPr>
        <p:txBody>
          <a:bodyPr wrap="square" rtlCol="0">
            <a:spAutoFit/>
          </a:bodyPr>
          <a:lstStyle/>
          <a:p>
            <a:pPr algn="r"/>
            <a:r>
              <a:rPr lang="en-GB" sz="2800" dirty="0" smtClean="0"/>
              <a:t>Primary heater</a:t>
            </a:r>
            <a:endParaRPr lang="en-GB" sz="2800" dirty="0"/>
          </a:p>
        </p:txBody>
      </p:sp>
      <p:cxnSp>
        <p:nvCxnSpPr>
          <p:cNvPr id="40" name="Straight Connector 39"/>
          <p:cNvCxnSpPr>
            <a:stCxn id="39" idx="3"/>
          </p:cNvCxnSpPr>
          <p:nvPr/>
        </p:nvCxnSpPr>
        <p:spPr>
          <a:xfrm>
            <a:off x="2452439" y="4655429"/>
            <a:ext cx="671761" cy="0"/>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6019800" y="1524000"/>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6019800" y="4864768"/>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2200" y="1676400"/>
            <a:ext cx="0" cy="33407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17105" y="2711931"/>
            <a:ext cx="2703095" cy="954107"/>
          </a:xfrm>
          <a:prstGeom prst="rect">
            <a:avLst/>
          </a:prstGeom>
          <a:noFill/>
        </p:spPr>
        <p:txBody>
          <a:bodyPr wrap="square" rtlCol="0">
            <a:spAutoFit/>
          </a:bodyPr>
          <a:lstStyle/>
          <a:p>
            <a:r>
              <a:rPr lang="en-GB" sz="2800" dirty="0" smtClean="0"/>
              <a:t>Coating chamber</a:t>
            </a:r>
          </a:p>
          <a:p>
            <a:r>
              <a:rPr lang="en-GB" sz="2800" dirty="0" smtClean="0"/>
              <a:t>( 1100 °C )</a:t>
            </a:r>
            <a:endParaRPr lang="en-GB" sz="2800" dirty="0"/>
          </a:p>
        </p:txBody>
      </p:sp>
      <p:cxnSp>
        <p:nvCxnSpPr>
          <p:cNvPr id="45" name="Straight Connector 44"/>
          <p:cNvCxnSpPr>
            <a:endCxn id="44" idx="1"/>
          </p:cNvCxnSpPr>
          <p:nvPr/>
        </p:nvCxnSpPr>
        <p:spPr>
          <a:xfrm>
            <a:off x="6172200" y="3188985"/>
            <a:ext cx="3449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4536" y="2537478"/>
            <a:ext cx="2466975" cy="523220"/>
          </a:xfrm>
          <a:prstGeom prst="rect">
            <a:avLst/>
          </a:prstGeom>
          <a:noFill/>
        </p:spPr>
        <p:txBody>
          <a:bodyPr wrap="square" rtlCol="0">
            <a:spAutoFit/>
          </a:bodyPr>
          <a:lstStyle/>
          <a:p>
            <a:pPr algn="r"/>
            <a:r>
              <a:rPr lang="en-GB" sz="2800" dirty="0" smtClean="0"/>
              <a:t>Cavity/sample</a:t>
            </a:r>
            <a:endParaRPr lang="en-GB" sz="2800" dirty="0"/>
          </a:p>
        </p:txBody>
      </p:sp>
      <p:cxnSp>
        <p:nvCxnSpPr>
          <p:cNvPr id="47" name="Straight Connector 46"/>
          <p:cNvCxnSpPr>
            <a:stCxn id="46" idx="3"/>
          </p:cNvCxnSpPr>
          <p:nvPr/>
        </p:nvCxnSpPr>
        <p:spPr>
          <a:xfrm>
            <a:off x="2452439" y="2799088"/>
            <a:ext cx="976562" cy="621602"/>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46646" y="1308075"/>
            <a:ext cx="2703095" cy="954107"/>
          </a:xfrm>
          <a:prstGeom prst="rect">
            <a:avLst/>
          </a:prstGeom>
          <a:noFill/>
        </p:spPr>
        <p:txBody>
          <a:bodyPr wrap="square" rtlCol="0">
            <a:spAutoFit/>
          </a:bodyPr>
          <a:lstStyle/>
          <a:p>
            <a:pPr algn="r"/>
            <a:r>
              <a:rPr lang="en-GB" sz="2800" dirty="0" smtClean="0"/>
              <a:t>Vacuum space</a:t>
            </a:r>
          </a:p>
          <a:p>
            <a:pPr algn="r"/>
            <a:r>
              <a:rPr lang="en-GB" sz="2800" dirty="0" smtClean="0"/>
              <a:t>( &lt; 10</a:t>
            </a:r>
            <a:r>
              <a:rPr lang="en-GB" sz="2800" baseline="30000" dirty="0" smtClean="0"/>
              <a:t>-5</a:t>
            </a:r>
            <a:r>
              <a:rPr lang="en-GB" sz="2800" dirty="0" smtClean="0"/>
              <a:t> </a:t>
            </a:r>
            <a:r>
              <a:rPr lang="en-GB" sz="2800" dirty="0" err="1" smtClean="0"/>
              <a:t>Torr</a:t>
            </a:r>
            <a:r>
              <a:rPr lang="en-GB" sz="2800" dirty="0" smtClean="0"/>
              <a:t> )</a:t>
            </a:r>
            <a:endParaRPr lang="en-GB" sz="2800" dirty="0"/>
          </a:p>
        </p:txBody>
      </p:sp>
      <p:cxnSp>
        <p:nvCxnSpPr>
          <p:cNvPr id="49" name="Straight Connector 48"/>
          <p:cNvCxnSpPr>
            <a:stCxn id="48" idx="3"/>
          </p:cNvCxnSpPr>
          <p:nvPr/>
        </p:nvCxnSpPr>
        <p:spPr>
          <a:xfrm>
            <a:off x="2456449" y="1785129"/>
            <a:ext cx="1142999" cy="273748"/>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058653" y="4724400"/>
            <a:ext cx="208547" cy="30480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p:nvPr/>
        </p:nvCxnSpPr>
        <p:spPr>
          <a:xfrm flipV="1">
            <a:off x="4162926" y="3962400"/>
            <a:ext cx="0" cy="762000"/>
          </a:xfrm>
          <a:prstGeom prst="straightConnector1">
            <a:avLst/>
          </a:prstGeom>
          <a:ln w="123825">
            <a:solidFill>
              <a:srgbClr val="00B0F0"/>
            </a:solidFill>
            <a:tailEnd type="triangle" w="sm"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4536" y="3316974"/>
            <a:ext cx="2466975" cy="954107"/>
          </a:xfrm>
          <a:prstGeom prst="rect">
            <a:avLst/>
          </a:prstGeom>
          <a:noFill/>
        </p:spPr>
        <p:txBody>
          <a:bodyPr wrap="square" rtlCol="0">
            <a:spAutoFit/>
          </a:bodyPr>
          <a:lstStyle/>
          <a:p>
            <a:pPr algn="r"/>
            <a:r>
              <a:rPr lang="en-GB" sz="2800" dirty="0" smtClean="0"/>
              <a:t>Nucleation agent ( SnCl</a:t>
            </a:r>
            <a:r>
              <a:rPr lang="en-GB" sz="2800" baseline="-25000" dirty="0" smtClean="0"/>
              <a:t>2</a:t>
            </a:r>
            <a:r>
              <a:rPr lang="en-GB" sz="2800" dirty="0" smtClean="0"/>
              <a:t> )</a:t>
            </a:r>
            <a:endParaRPr lang="en-GB" sz="2800" dirty="0"/>
          </a:p>
        </p:txBody>
      </p:sp>
      <p:cxnSp>
        <p:nvCxnSpPr>
          <p:cNvPr id="53" name="Straight Connector 52"/>
          <p:cNvCxnSpPr>
            <a:stCxn id="52" idx="3"/>
            <a:endCxn id="50" idx="1"/>
          </p:cNvCxnSpPr>
          <p:nvPr/>
        </p:nvCxnSpPr>
        <p:spPr>
          <a:xfrm>
            <a:off x="2452439" y="3794028"/>
            <a:ext cx="1606214" cy="1082772"/>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22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Post coating</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905000"/>
            <a:ext cx="3146469" cy="2359852"/>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4166" r="32500"/>
          <a:stretch/>
        </p:blipFill>
        <p:spPr>
          <a:xfrm>
            <a:off x="181292" y="593030"/>
            <a:ext cx="2714307" cy="610719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4230" y="4335251"/>
            <a:ext cx="3153293" cy="2364970"/>
          </a:xfrm>
          <a:prstGeom prst="rect">
            <a:avLst/>
          </a:prstGeom>
        </p:spPr>
      </p:pic>
      <p:sp>
        <p:nvSpPr>
          <p:cNvPr id="7" name="Bent Arrow 6"/>
          <p:cNvSpPr/>
          <p:nvPr/>
        </p:nvSpPr>
        <p:spPr>
          <a:xfrm flipV="1">
            <a:off x="4038600" y="4572000"/>
            <a:ext cx="1447800" cy="1545404"/>
          </a:xfrm>
          <a:prstGeom prst="bentArrow">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p:cNvSpPr txBox="1"/>
          <p:nvPr/>
        </p:nvSpPr>
        <p:spPr>
          <a:xfrm>
            <a:off x="3657600" y="617098"/>
            <a:ext cx="4703041" cy="1200329"/>
          </a:xfrm>
          <a:prstGeom prst="rect">
            <a:avLst/>
          </a:prstGeom>
          <a:noFill/>
        </p:spPr>
        <p:txBody>
          <a:bodyPr wrap="square" rtlCol="0">
            <a:spAutoFit/>
          </a:bodyPr>
          <a:lstStyle/>
          <a:p>
            <a:pPr algn="ctr"/>
            <a:r>
              <a:rPr lang="en-GB" sz="3600" dirty="0" smtClean="0"/>
              <a:t>A coated cavity doesn’t look very different</a:t>
            </a:r>
            <a:endParaRPr lang="en-GB" sz="3600" dirty="0"/>
          </a:p>
        </p:txBody>
      </p:sp>
    </p:spTree>
    <p:extLst>
      <p:ext uri="{BB962C8B-B14F-4D97-AF65-F5344CB8AC3E}">
        <p14:creationId xmlns:p14="http://schemas.microsoft.com/office/powerpoint/2010/main" val="3696481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Exemplary cavities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303870"/>
            <a:ext cx="8686798" cy="5477930"/>
          </a:xfrm>
        </p:spPr>
      </p:pic>
      <p:sp>
        <p:nvSpPr>
          <p:cNvPr id="5" name="TextBox 4"/>
          <p:cNvSpPr txBox="1"/>
          <p:nvPr/>
        </p:nvSpPr>
        <p:spPr>
          <a:xfrm>
            <a:off x="4114798" y="5181600"/>
            <a:ext cx="5029202" cy="523220"/>
          </a:xfrm>
          <a:prstGeom prst="rect">
            <a:avLst/>
          </a:prstGeom>
          <a:noFill/>
        </p:spPr>
        <p:txBody>
          <a:bodyPr wrap="square" rtlCol="0">
            <a:spAutoFit/>
          </a:bodyPr>
          <a:lstStyle/>
          <a:p>
            <a:pPr algn="ctr"/>
            <a:r>
              <a:rPr lang="en-GB" sz="2800" dirty="0" smtClean="0"/>
              <a:t>Bath temperature of 4.2 K</a:t>
            </a:r>
            <a:endParaRPr lang="en-GB" sz="2800" dirty="0"/>
          </a:p>
        </p:txBody>
      </p:sp>
      <p:sp>
        <p:nvSpPr>
          <p:cNvPr id="6" name="TextBox 5"/>
          <p:cNvSpPr txBox="1"/>
          <p:nvPr/>
        </p:nvSpPr>
        <p:spPr>
          <a:xfrm>
            <a:off x="0" y="617098"/>
            <a:ext cx="9144000" cy="646331"/>
          </a:xfrm>
          <a:prstGeom prst="rect">
            <a:avLst/>
          </a:prstGeom>
          <a:noFill/>
        </p:spPr>
        <p:txBody>
          <a:bodyPr wrap="square" rtlCol="0">
            <a:spAutoFit/>
          </a:bodyPr>
          <a:lstStyle/>
          <a:p>
            <a:pPr algn="ctr"/>
            <a:r>
              <a:rPr lang="en-GB" sz="3600" dirty="0" smtClean="0"/>
              <a:t>But the difference in performance is significant</a:t>
            </a:r>
            <a:endParaRPr lang="en-GB" sz="3600" dirty="0"/>
          </a:p>
        </p:txBody>
      </p:sp>
    </p:spTree>
    <p:extLst>
      <p:ext uri="{BB962C8B-B14F-4D97-AF65-F5344CB8AC3E}">
        <p14:creationId xmlns:p14="http://schemas.microsoft.com/office/powerpoint/2010/main" val="195517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Comparison to niobium</a:t>
            </a:r>
            <a:endParaRPr lang="en-GB" dirty="0"/>
          </a:p>
        </p:txBody>
      </p:sp>
      <p:pic>
        <p:nvPicPr>
          <p:cNvPr id="4" name="Picture 3" descr="../../../../../../../Desktop/Screen%20Shot%202015-12-05%20a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7" y="767005"/>
            <a:ext cx="7772404" cy="5941402"/>
          </a:xfrm>
          <a:prstGeom prst="rect">
            <a:avLst/>
          </a:prstGeom>
          <a:noFill/>
          <a:ln>
            <a:noFill/>
          </a:ln>
        </p:spPr>
      </p:pic>
      <p:sp>
        <p:nvSpPr>
          <p:cNvPr id="6" name="Title 1"/>
          <p:cNvSpPr txBox="1">
            <a:spLocks/>
          </p:cNvSpPr>
          <p:nvPr/>
        </p:nvSpPr>
        <p:spPr bwMode="auto">
          <a:xfrm>
            <a:off x="2362200" y="2620329"/>
            <a:ext cx="3230288" cy="1754326"/>
          </a:xfrm>
          <a:prstGeom prst="rect">
            <a:avLst/>
          </a:prstGeom>
          <a:noFill/>
          <a:ln w="9525">
            <a:noFill/>
            <a:miter lim="800000"/>
            <a:headEnd/>
            <a:tailEnd/>
          </a:ln>
        </p:spPr>
        <p:txBody>
          <a:bodyPr wrap="square" anchor="ctr">
            <a:spAutoFit/>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6pPr>
            <a:lvl7pPr marL="914400" algn="ctr" rtl="0" fontAlgn="base">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7pPr>
            <a:lvl8pPr marL="1371600" algn="ctr" rtl="0" fontAlgn="base">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8pPr>
            <a:lvl9pPr marL="1828800" algn="ctr" rtl="0" fontAlgn="base">
              <a:spcBef>
                <a:spcPct val="0"/>
              </a:spcBef>
              <a:spcAft>
                <a:spcPct val="0"/>
              </a:spcAft>
              <a:defRPr sz="4400">
                <a:solidFill>
                  <a:schemeClr val="tx2"/>
                </a:solidFill>
                <a:latin typeface="Arial" pitchFamily="-84" charset="0"/>
                <a:ea typeface="ＭＳ Ｐゴシック" pitchFamily="-84" charset="-128"/>
                <a:cs typeface="ＭＳ Ｐゴシック" pitchFamily="-84" charset="-128"/>
              </a:defRPr>
            </a:lvl9pPr>
          </a:lstStyle>
          <a:p>
            <a:pPr>
              <a:defRPr/>
            </a:pPr>
            <a:r>
              <a:rPr lang="en-US" sz="3600" b="1" kern="0" dirty="0">
                <a:solidFill>
                  <a:schemeClr val="tx1"/>
                </a:solidFill>
                <a:latin typeface="Calibri"/>
                <a:cs typeface="Calibri"/>
              </a:rPr>
              <a:t>3</a:t>
            </a:r>
            <a:r>
              <a:rPr lang="en-US" sz="3600" b="1" kern="0" dirty="0" smtClean="0">
                <a:solidFill>
                  <a:schemeClr val="tx1"/>
                </a:solidFill>
                <a:latin typeface="Calibri"/>
                <a:cs typeface="Calibri"/>
              </a:rPr>
              <a:t>0× more efficient than </a:t>
            </a:r>
            <a:r>
              <a:rPr lang="en-US" sz="3600" b="1" kern="0" dirty="0" err="1" smtClean="0">
                <a:solidFill>
                  <a:schemeClr val="tx1"/>
                </a:solidFill>
                <a:latin typeface="Calibri"/>
                <a:cs typeface="Calibri"/>
              </a:rPr>
              <a:t>Nb</a:t>
            </a:r>
            <a:r>
              <a:rPr lang="en-US" sz="3600" b="1" kern="0" dirty="0" smtClean="0">
                <a:solidFill>
                  <a:schemeClr val="tx1"/>
                </a:solidFill>
                <a:latin typeface="Calibri"/>
                <a:cs typeface="Calibri"/>
              </a:rPr>
              <a:t> at 4.2 K!</a:t>
            </a:r>
            <a:endParaRPr lang="en-US" sz="3600" b="1" kern="0" dirty="0">
              <a:solidFill>
                <a:schemeClr val="tx1"/>
              </a:solidFill>
              <a:latin typeface="Calibri"/>
              <a:cs typeface="Calibri"/>
            </a:endParaRPr>
          </a:p>
        </p:txBody>
      </p:sp>
      <p:sp>
        <p:nvSpPr>
          <p:cNvPr id="7" name="Right Arrow 6"/>
          <p:cNvSpPr/>
          <p:nvPr/>
        </p:nvSpPr>
        <p:spPr>
          <a:xfrm rot="16200000">
            <a:off x="5881007" y="3366407"/>
            <a:ext cx="1638300" cy="468086"/>
          </a:xfrm>
          <a:prstGeom prst="rightArrow">
            <a:avLst>
              <a:gd name="adj1" fmla="val 50000"/>
              <a:gd name="adj2" fmla="val 85821"/>
            </a:avLst>
          </a:prstGeom>
          <a:solidFill>
            <a:schemeClr val="accent2">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800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Pushing performance further</a:t>
            </a:r>
            <a:endParaRPr lang="en-GB" dirty="0"/>
          </a:p>
        </p:txBody>
      </p:sp>
      <p:sp>
        <p:nvSpPr>
          <p:cNvPr id="3" name="Content Placeholder 2"/>
          <p:cNvSpPr>
            <a:spLocks noGrp="1"/>
          </p:cNvSpPr>
          <p:nvPr>
            <p:ph idx="1"/>
          </p:nvPr>
        </p:nvSpPr>
        <p:spPr>
          <a:xfrm>
            <a:off x="457200" y="914400"/>
            <a:ext cx="8229600" cy="5440363"/>
          </a:xfrm>
        </p:spPr>
        <p:txBody>
          <a:bodyPr>
            <a:normAutofit fontScale="92500" lnSpcReduction="20000"/>
          </a:bodyPr>
          <a:lstStyle/>
          <a:p>
            <a:pPr marL="0" indent="0">
              <a:buNone/>
            </a:pPr>
            <a:r>
              <a:rPr lang="en-GB" sz="3600" dirty="0" smtClean="0"/>
              <a:t>Great performance! But theory predicts we can do even better</a:t>
            </a:r>
          </a:p>
          <a:p>
            <a:pPr marL="0" indent="0">
              <a:buNone/>
            </a:pPr>
            <a:endParaRPr lang="en-GB" sz="3600" dirty="0" smtClean="0"/>
          </a:p>
          <a:p>
            <a:r>
              <a:rPr lang="en-GB" sz="3600" dirty="0" smtClean="0"/>
              <a:t>Pushing to the maximum achievable </a:t>
            </a:r>
            <a:r>
              <a:rPr lang="en-GB" sz="3600" b="1" dirty="0" smtClean="0">
                <a:solidFill>
                  <a:srgbClr val="FF0000"/>
                </a:solidFill>
              </a:rPr>
              <a:t>cavity efficiency</a:t>
            </a:r>
            <a:endParaRPr lang="en-GB" sz="3200" baseline="-25000" dirty="0" smtClean="0"/>
          </a:p>
          <a:p>
            <a:endParaRPr lang="en-GB" sz="3600" dirty="0" smtClean="0"/>
          </a:p>
          <a:p>
            <a:r>
              <a:rPr lang="en-GB" sz="3600" dirty="0" smtClean="0"/>
              <a:t>Understanding the limitations on </a:t>
            </a:r>
            <a:r>
              <a:rPr lang="en-GB" sz="3600" b="1" dirty="0" smtClean="0">
                <a:solidFill>
                  <a:srgbClr val="00B0F0"/>
                </a:solidFill>
              </a:rPr>
              <a:t>accelerating gradient</a:t>
            </a:r>
          </a:p>
          <a:p>
            <a:endParaRPr lang="en-GB" sz="3600" b="1" dirty="0">
              <a:solidFill>
                <a:srgbClr val="00B0F0"/>
              </a:solidFill>
            </a:endParaRPr>
          </a:p>
          <a:p>
            <a:pPr marL="0" indent="0">
              <a:buNone/>
            </a:pPr>
            <a:r>
              <a:rPr lang="en-GB" sz="3600" b="1" dirty="0" smtClean="0"/>
              <a:t>How does the Centre for Bright Beams contribute to improving Nb</a:t>
            </a:r>
            <a:r>
              <a:rPr lang="en-GB" sz="3600" b="1" baseline="-25000" dirty="0" smtClean="0"/>
              <a:t>3</a:t>
            </a:r>
            <a:r>
              <a:rPr lang="en-GB" sz="3600" b="1" dirty="0" smtClean="0"/>
              <a:t>Sn?</a:t>
            </a:r>
            <a:endParaRPr lang="en-GB" b="1" dirty="0" smtClean="0"/>
          </a:p>
          <a:p>
            <a:pPr lvl="1"/>
            <a:endParaRPr lang="en-GB" sz="3200" dirty="0" smtClean="0"/>
          </a:p>
        </p:txBody>
      </p:sp>
    </p:spTree>
    <p:extLst>
      <p:ext uri="{BB962C8B-B14F-4D97-AF65-F5344CB8AC3E}">
        <p14:creationId xmlns:p14="http://schemas.microsoft.com/office/powerpoint/2010/main" val="124099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4279</TotalTime>
  <Words>1570</Words>
  <Application>Microsoft Office PowerPoint</Application>
  <PresentationFormat>On-screen Show (4:3)</PresentationFormat>
  <Paragraphs>252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Superconducting RF</vt:lpstr>
      <vt:lpstr>The case for Nb3Sn</vt:lpstr>
      <vt:lpstr>Operation at 4.2 K</vt:lpstr>
      <vt:lpstr>Fabricating an Nb3Sn cavity</vt:lpstr>
      <vt:lpstr>Coating method</vt:lpstr>
      <vt:lpstr>Post coating</vt:lpstr>
      <vt:lpstr>Exemplary cavities</vt:lpstr>
      <vt:lpstr>Comparison to niobium</vt:lpstr>
      <vt:lpstr>Pushing performance further</vt:lpstr>
      <vt:lpstr>Maximising efficiency</vt:lpstr>
      <vt:lpstr>Loss mechanisms</vt:lpstr>
      <vt:lpstr>Generation of thermal currents</vt:lpstr>
      <vt:lpstr>Field dependent sensitivity</vt:lpstr>
      <vt:lpstr>Weak collective pinning scenario</vt:lpstr>
      <vt:lpstr>Improving cool-down</vt:lpstr>
      <vt:lpstr>Thin film regions</vt:lpstr>
      <vt:lpstr>Suppressing thin film regions</vt:lpstr>
      <vt:lpstr>Performance improvement</vt:lpstr>
      <vt:lpstr>Accelerating gradient</vt:lpstr>
      <vt:lpstr>Investigating quench dynamics</vt:lpstr>
      <vt:lpstr>Temperature at quench origin</vt:lpstr>
      <vt:lpstr>Tc suppresion</vt:lpstr>
      <vt:lpstr>Tin-depletion in grains</vt:lpstr>
      <vt:lpstr>Understanding layer growth</vt:lpstr>
      <vt:lpstr>Outlook and conclusion</vt:lpstr>
      <vt:lpstr>Acknowledgements</vt:lpstr>
    </vt:vector>
  </TitlesOfParts>
  <Company>LEPP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 Hall</dc:creator>
  <cp:lastModifiedBy>Daniel L. Hall</cp:lastModifiedBy>
  <cp:revision>67</cp:revision>
  <dcterms:created xsi:type="dcterms:W3CDTF">2016-05-23T12:44:58Z</dcterms:created>
  <dcterms:modified xsi:type="dcterms:W3CDTF">2017-06-05T21:41:25Z</dcterms:modified>
</cp:coreProperties>
</file>