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sldIdLst>
    <p:sldId id="256" r:id="rId2"/>
    <p:sldId id="257" r:id="rId3"/>
    <p:sldId id="258" r:id="rId4"/>
    <p:sldId id="259" r:id="rId5"/>
    <p:sldId id="264" r:id="rId6"/>
    <p:sldId id="269" r:id="rId7"/>
    <p:sldId id="262" r:id="rId8"/>
    <p:sldId id="263" r:id="rId9"/>
    <p:sldId id="265" r:id="rId10"/>
    <p:sldId id="266" r:id="rId11"/>
    <p:sldId id="275" r:id="rId12"/>
    <p:sldId id="271" r:id="rId13"/>
    <p:sldId id="272" r:id="rId14"/>
    <p:sldId id="273" r:id="rId15"/>
    <p:sldId id="274" r:id="rId16"/>
    <p:sldId id="270"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997"/>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4"/>
    <p:restoredTop sz="86531" autoAdjust="0"/>
  </p:normalViewPr>
  <p:slideViewPr>
    <p:cSldViewPr snapToGrid="0" snapToObjects="1">
      <p:cViewPr varScale="1">
        <p:scale>
          <a:sx n="83" d="100"/>
          <a:sy n="83" d="100"/>
        </p:scale>
        <p:origin x="1068"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6/2/2017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a:t>
            </a:r>
            <a:r>
              <a:rPr lang="en-US" baseline="0" dirty="0"/>
              <a:t> Thanks to Ivan for the Introduction. Today I will be talking about how we plan to use single crystal photocathodes to obtain the ultimate beam brightness limited only by disorder induced heating and will also shed some light on the possibility of encountering new photoemission physics while doing so</a:t>
            </a:r>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a:t>
            </a:fld>
            <a:endParaRPr lang="en-US"/>
          </a:p>
        </p:txBody>
      </p:sp>
    </p:spTree>
    <p:extLst>
      <p:ext uri="{BB962C8B-B14F-4D97-AF65-F5344CB8AC3E}">
        <p14:creationId xmlns:p14="http://schemas.microsoft.com/office/powerpoint/2010/main" val="348480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add name</a:t>
            </a:r>
          </a:p>
        </p:txBody>
      </p:sp>
      <p:sp>
        <p:nvSpPr>
          <p:cNvPr id="4" name="Slide Number Placeholder 3"/>
          <p:cNvSpPr>
            <a:spLocks noGrp="1"/>
          </p:cNvSpPr>
          <p:nvPr>
            <p:ph type="sldNum" sz="quarter" idx="10"/>
          </p:nvPr>
        </p:nvSpPr>
        <p:spPr/>
        <p:txBody>
          <a:bodyPr/>
          <a:lstStyle/>
          <a:p>
            <a:fld id="{25C686A9-6F14-8749-8EDD-000CD18B3D6C}" type="slidenum">
              <a:rPr lang="en-US" smtClean="0"/>
              <a:t>2</a:t>
            </a:fld>
            <a:endParaRPr lang="en-US"/>
          </a:p>
        </p:txBody>
      </p:sp>
    </p:spTree>
    <p:extLst>
      <p:ext uri="{BB962C8B-B14F-4D97-AF65-F5344CB8AC3E}">
        <p14:creationId xmlns:p14="http://schemas.microsoft.com/office/powerpoint/2010/main" val="340835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357057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621844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337283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135603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3212306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1" y="2150247"/>
            <a:ext cx="184731" cy="300082"/>
          </a:xfrm>
          <a:prstGeom prst="rect">
            <a:avLst/>
          </a:prstGeom>
          <a:noFill/>
          <a:ln w="9525">
            <a:noFill/>
            <a:miter lim="800000"/>
            <a:headEnd/>
            <a:tailEnd/>
          </a:ln>
          <a:effectLst/>
        </p:spPr>
        <p:txBody>
          <a:bodyPr wrap="none" anchor="ctr">
            <a:spAutoFit/>
          </a:bodyPr>
          <a:lstStyle/>
          <a:p>
            <a:pPr>
              <a:defRPr/>
            </a:pPr>
            <a:endParaRPr lang="en-US" sz="1350"/>
          </a:p>
        </p:txBody>
      </p:sp>
      <p:sp>
        <p:nvSpPr>
          <p:cNvPr id="5122" name="Rectangle 2"/>
          <p:cNvSpPr>
            <a:spLocks noGrp="1" noChangeArrowheads="1"/>
          </p:cNvSpPr>
          <p:nvPr>
            <p:ph type="ctrTitle"/>
          </p:nvPr>
        </p:nvSpPr>
        <p:spPr>
          <a:xfrm>
            <a:off x="684504" y="1738618"/>
            <a:ext cx="7712736" cy="1701034"/>
          </a:xfrm>
          <a:noFill/>
          <a:ln>
            <a:noFill/>
          </a:ln>
        </p:spPr>
        <p:txBody>
          <a:bodyPr/>
          <a:lstStyle>
            <a:lvl1pPr algn="ctr">
              <a:defRPr sz="4500">
                <a:solidFill>
                  <a:schemeClr val="tx2">
                    <a:lumMod val="50000"/>
                  </a:schemeClr>
                </a:solidFill>
                <a:latin typeface="+mj-lt"/>
                <a:cs typeface="Palatino"/>
              </a:defRPr>
            </a:lvl1pPr>
          </a:lstStyle>
          <a:p>
            <a:r>
              <a:rPr lang="en-US"/>
              <a:t>Click to edit Master title style</a:t>
            </a:r>
            <a:endParaRPr lang="en-US" dirty="0"/>
          </a:p>
        </p:txBody>
      </p:sp>
      <p:pic>
        <p:nvPicPr>
          <p:cNvPr id="30" name="Picture 29" descr="nsf1.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825" y="284480"/>
            <a:ext cx="589999" cy="586584"/>
          </a:xfrm>
          <a:prstGeom prst="rect">
            <a:avLst/>
          </a:prstGeom>
        </p:spPr>
      </p:pic>
      <p:pic>
        <p:nvPicPr>
          <p:cNvPr id="31" name="Picture 30"/>
          <p:cNvPicPr>
            <a:picLocks noChangeAspect="1"/>
          </p:cNvPicPr>
          <p:nvPr userDrawn="1"/>
        </p:nvPicPr>
        <p:blipFill>
          <a:blip r:embed="rId3"/>
          <a:stretch>
            <a:fillRect/>
          </a:stretch>
        </p:blipFill>
        <p:spPr>
          <a:xfrm>
            <a:off x="326571" y="177282"/>
            <a:ext cx="889756" cy="860609"/>
          </a:xfrm>
          <a:prstGeom prst="rect">
            <a:avLst/>
          </a:prstGeom>
        </p:spPr>
      </p:pic>
      <p:sp>
        <p:nvSpPr>
          <p:cNvPr id="32" name="Line 7"/>
          <p:cNvSpPr>
            <a:spLocks noChangeShapeType="1"/>
          </p:cNvSpPr>
          <p:nvPr userDrawn="1"/>
        </p:nvSpPr>
        <p:spPr bwMode="auto">
          <a:xfrm flipV="1">
            <a:off x="363894" y="1163088"/>
            <a:ext cx="8416212" cy="0"/>
          </a:xfrm>
          <a:prstGeom prst="line">
            <a:avLst/>
          </a:prstGeom>
          <a:noFill/>
          <a:ln w="38100">
            <a:solidFill>
              <a:srgbClr val="B31B1B"/>
            </a:solidFill>
            <a:round/>
            <a:headEnd/>
            <a:tailEnd/>
          </a:ln>
          <a:effectLst/>
        </p:spPr>
        <p:txBody>
          <a:bodyPr/>
          <a:lstStyle/>
          <a:p>
            <a:pPr>
              <a:defRPr/>
            </a:pPr>
            <a:endParaRPr lang="en-US" sz="1350"/>
          </a:p>
        </p:txBody>
      </p:sp>
      <p:grpSp>
        <p:nvGrpSpPr>
          <p:cNvPr id="19" name="Group 18"/>
          <p:cNvGrpSpPr/>
          <p:nvPr userDrawn="1"/>
        </p:nvGrpSpPr>
        <p:grpSpPr>
          <a:xfrm>
            <a:off x="1217956" y="363891"/>
            <a:ext cx="3957257" cy="702825"/>
            <a:chOff x="1156996" y="363891"/>
            <a:chExt cx="3957257" cy="702825"/>
          </a:xfrm>
        </p:grpSpPr>
        <p:sp>
          <p:nvSpPr>
            <p:cNvPr id="3" name="TextBox 2"/>
            <p:cNvSpPr txBox="1"/>
            <p:nvPr userDrawn="1"/>
          </p:nvSpPr>
          <p:spPr>
            <a:xfrm>
              <a:off x="1156996" y="363891"/>
              <a:ext cx="3930884" cy="659219"/>
            </a:xfrm>
            <a:prstGeom prst="rect">
              <a:avLst/>
            </a:prstGeom>
            <a:noFill/>
          </p:spPr>
          <p:txBody>
            <a:bodyPr wrap="none" rtlCol="0">
              <a:spAutoFit/>
            </a:bodyPr>
            <a:lstStyle/>
            <a:p>
              <a:pPr>
                <a:lnSpc>
                  <a:spcPts val="120"/>
                </a:lnSpc>
              </a:pPr>
              <a:r>
                <a:rPr lang="en-US" sz="1800" b="1" i="1" dirty="0">
                  <a:solidFill>
                    <a:schemeClr val="tx2"/>
                  </a:solidFill>
                  <a:latin typeface="Palatino" charset="0"/>
                  <a:ea typeface="Palatino" charset="0"/>
                  <a:cs typeface="Palatino" charset="0"/>
                </a:rPr>
                <a:t>Center</a:t>
              </a:r>
              <a:r>
                <a:rPr lang="en-US" sz="1800" b="1" i="1" baseline="0" dirty="0">
                  <a:solidFill>
                    <a:schemeClr val="tx2"/>
                  </a:solidFill>
                  <a:latin typeface="Palatino" charset="0"/>
                  <a:ea typeface="Palatino" charset="0"/>
                  <a:cs typeface="Palatino" charset="0"/>
                </a:rPr>
                <a:t> for</a:t>
              </a:r>
              <a:r>
                <a:rPr lang="en-US" baseline="0" dirty="0">
                  <a:solidFill>
                    <a:schemeClr val="tx2"/>
                  </a:solidFill>
                </a:rPr>
                <a:t> </a:t>
              </a:r>
            </a:p>
            <a:p>
              <a:r>
                <a:rPr lang="en-US" sz="3600" b="1" i="0" baseline="0" dirty="0">
                  <a:latin typeface="Palatino" charset="0"/>
                  <a:ea typeface="Palatino" charset="0"/>
                  <a:cs typeface="Palatino" charset="0"/>
                </a:rPr>
                <a:t>BRIGHT BEAMS</a:t>
              </a:r>
            </a:p>
          </p:txBody>
        </p:sp>
        <p:sp>
          <p:nvSpPr>
            <p:cNvPr id="8" name="TextBox 7"/>
            <p:cNvSpPr txBox="1"/>
            <p:nvPr userDrawn="1"/>
          </p:nvSpPr>
          <p:spPr>
            <a:xfrm>
              <a:off x="1178560" y="812800"/>
              <a:ext cx="3935693" cy="253916"/>
            </a:xfrm>
            <a:prstGeom prst="rect">
              <a:avLst/>
            </a:prstGeom>
            <a:noFill/>
          </p:spPr>
          <p:txBody>
            <a:bodyPr wrap="non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i="0" baseline="0" dirty="0">
                  <a:solidFill>
                    <a:schemeClr val="tx2"/>
                  </a:solidFill>
                  <a:latin typeface="Avenir Book" charset="0"/>
                  <a:ea typeface="Avenir Book" charset="0"/>
                  <a:cs typeface="Avenir Book" charset="0"/>
                </a:rPr>
                <a:t>A National Science Foundation Science &amp; Technology Center</a:t>
              </a:r>
              <a:endParaRPr lang="en-US" sz="1600" b="0" i="0" dirty="0">
                <a:solidFill>
                  <a:schemeClr val="tx2"/>
                </a:solidFill>
                <a:latin typeface="Avenir Book" charset="0"/>
                <a:ea typeface="Avenir Book" charset="0"/>
                <a:cs typeface="Avenir Book" charset="0"/>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680720"/>
            <a:ext cx="2286000" cy="42913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80720"/>
            <a:ext cx="6705600" cy="42913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42240"/>
            <a:ext cx="7762240" cy="400050"/>
          </a:xfrm>
        </p:spPr>
        <p:txBody>
          <a:bodyPr/>
          <a:lstStyle/>
          <a:p>
            <a:r>
              <a:rPr lang="en-US"/>
              <a:t>Click to edit Master title style</a:t>
            </a:r>
          </a:p>
        </p:txBody>
      </p:sp>
      <p:sp>
        <p:nvSpPr>
          <p:cNvPr id="3" name="Content Placeholder 2"/>
          <p:cNvSpPr>
            <a:spLocks noGrp="1"/>
          </p:cNvSpPr>
          <p:nvPr>
            <p:ph sz="half" idx="1"/>
          </p:nvPr>
        </p:nvSpPr>
        <p:spPr>
          <a:xfrm>
            <a:off x="0" y="727710"/>
            <a:ext cx="9144000" cy="211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936240"/>
            <a:ext cx="9144000" cy="1921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9760"/>
          </a:xfrm>
        </p:spPr>
        <p:txBody>
          <a:bodyPr/>
          <a:lstStyle/>
          <a:p>
            <a:r>
              <a:rPr lang="en-US"/>
              <a:t>Click to edit Master title style</a:t>
            </a:r>
          </a:p>
        </p:txBody>
      </p:sp>
      <p:sp>
        <p:nvSpPr>
          <p:cNvPr id="3" name="Text Placeholder 2"/>
          <p:cNvSpPr>
            <a:spLocks noGrp="1"/>
          </p:cNvSpPr>
          <p:nvPr>
            <p:ph type="body" sz="half" idx="1"/>
          </p:nvPr>
        </p:nvSpPr>
        <p:spPr>
          <a:xfrm>
            <a:off x="0" y="690880"/>
            <a:ext cx="4495800" cy="4224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90880"/>
            <a:ext cx="4495800" cy="4224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100" baseline="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711200"/>
            <a:ext cx="4495800" cy="4203700"/>
          </a:xfrm>
        </p:spPr>
        <p:txBody>
          <a:bodyPr/>
          <a:lstStyle>
            <a:lvl1pPr>
              <a:defRPr sz="21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711200"/>
            <a:ext cx="4495800" cy="4203700"/>
          </a:xfrm>
        </p:spPr>
        <p:txBody>
          <a:bodyPr/>
          <a:lstStyle>
            <a:lvl1pPr>
              <a:defRPr sz="21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3546"/>
            <a:ext cx="4040188" cy="6518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096306"/>
            <a:ext cx="4040188" cy="3704294"/>
          </a:xfrm>
        </p:spPr>
        <p:txBody>
          <a:bodyPr/>
          <a:lstStyle>
            <a:lvl1pPr>
              <a:defRPr sz="18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383546"/>
            <a:ext cx="4041775" cy="6518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096306"/>
            <a:ext cx="4041775" cy="3704294"/>
          </a:xfrm>
        </p:spPr>
        <p:txBody>
          <a:bodyPr/>
          <a:lstStyle>
            <a:lvl1pPr>
              <a:defRPr sz="18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660400"/>
            <a:ext cx="3008313" cy="6683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660400"/>
            <a:ext cx="5111750" cy="4186635"/>
          </a:xfrm>
        </p:spPr>
        <p:txBody>
          <a:bodyPr/>
          <a:lstStyle>
            <a:lvl1pPr>
              <a:defRPr sz="24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32873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70559"/>
            <a:ext cx="5486400" cy="287512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705678"/>
            <a:ext cx="9144000" cy="42092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4972050"/>
            <a:ext cx="19812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900" i="1" smtClean="0">
                <a:latin typeface="+mn-lt"/>
              </a:defRPr>
            </a:lvl1pPr>
          </a:lstStyle>
          <a:p>
            <a:endParaRPr lang="en-US"/>
          </a:p>
        </p:txBody>
      </p:sp>
      <p:sp>
        <p:nvSpPr>
          <p:cNvPr id="4101" name="Rectangle 5"/>
          <p:cNvSpPr>
            <a:spLocks noGrp="1" noChangeArrowheads="1"/>
          </p:cNvSpPr>
          <p:nvPr>
            <p:ph type="ftr" sz="quarter" idx="3"/>
          </p:nvPr>
        </p:nvSpPr>
        <p:spPr bwMode="auto">
          <a:xfrm>
            <a:off x="1828800" y="4972050"/>
            <a:ext cx="54864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900" i="1" smtClean="0">
                <a:latin typeface="+mn-lt"/>
              </a:defRPr>
            </a:lvl1pPr>
          </a:lstStyle>
          <a:p>
            <a:endParaRPr lang="en-US"/>
          </a:p>
        </p:txBody>
      </p:sp>
      <p:sp>
        <p:nvSpPr>
          <p:cNvPr id="4102" name="Rectangle 6"/>
          <p:cNvSpPr>
            <a:spLocks noGrp="1" noChangeArrowheads="1"/>
          </p:cNvSpPr>
          <p:nvPr>
            <p:ph type="sldNum" sz="quarter" idx="4"/>
          </p:nvPr>
        </p:nvSpPr>
        <p:spPr bwMode="auto">
          <a:xfrm>
            <a:off x="8382000" y="4972050"/>
            <a:ext cx="6858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i="1" smtClean="0">
                <a:latin typeface="+mn-lt"/>
              </a:defRPr>
            </a:lvl1pPr>
          </a:lstStyle>
          <a:p>
            <a:fld id="{921CBE81-14BD-7343-B359-01BCBA3179F9}" type="slidenum">
              <a:rPr lang="en-US" smtClean="0"/>
              <a:t>‹#›</a:t>
            </a:fld>
            <a:endParaRPr lang="en-US"/>
          </a:p>
        </p:txBody>
      </p:sp>
      <p:pic>
        <p:nvPicPr>
          <p:cNvPr id="3" name="Picture 2" descr="nsf1.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06201" y="78904"/>
            <a:ext cx="485192" cy="482384"/>
          </a:xfrm>
          <a:prstGeom prst="rect">
            <a:avLst/>
          </a:prstGeom>
        </p:spPr>
      </p:pic>
      <p:sp>
        <p:nvSpPr>
          <p:cNvPr id="1033" name="Rectangle 9"/>
          <p:cNvSpPr>
            <a:spLocks noGrp="1" noChangeArrowheads="1"/>
          </p:cNvSpPr>
          <p:nvPr>
            <p:ph type="title"/>
          </p:nvPr>
        </p:nvSpPr>
        <p:spPr bwMode="auto">
          <a:xfrm>
            <a:off x="0" y="0"/>
            <a:ext cx="9144000" cy="64008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pic>
        <p:nvPicPr>
          <p:cNvPr id="7" name="Picture 6"/>
          <p:cNvPicPr>
            <a:picLocks noChangeAspect="1"/>
          </p:cNvPicPr>
          <p:nvPr userDrawn="1"/>
        </p:nvPicPr>
        <p:blipFill>
          <a:blip r:embed="rId16"/>
          <a:stretch>
            <a:fillRect/>
          </a:stretch>
        </p:blipFill>
        <p:spPr>
          <a:xfrm>
            <a:off x="161109" y="65314"/>
            <a:ext cx="532832" cy="515377"/>
          </a:xfrm>
          <a:prstGeom prst="rect">
            <a:avLst/>
          </a:prstGeom>
        </p:spPr>
      </p:pic>
      <p:sp>
        <p:nvSpPr>
          <p:cNvPr id="21" name="Line 7"/>
          <p:cNvSpPr>
            <a:spLocks noChangeShapeType="1"/>
          </p:cNvSpPr>
          <p:nvPr userDrawn="1"/>
        </p:nvSpPr>
        <p:spPr bwMode="auto">
          <a:xfrm>
            <a:off x="160176" y="655086"/>
            <a:ext cx="8823648" cy="0"/>
          </a:xfrm>
          <a:prstGeom prst="line">
            <a:avLst/>
          </a:prstGeom>
          <a:noFill/>
          <a:ln w="38100">
            <a:solidFill>
              <a:srgbClr val="B31B1B"/>
            </a:solidFill>
            <a:round/>
            <a:headEnd/>
            <a:tailEnd/>
          </a:ln>
          <a:effectLst/>
        </p:spPr>
        <p:txBody>
          <a:bodyPr/>
          <a:lstStyle/>
          <a:p>
            <a:pPr>
              <a:defRPr/>
            </a:pPr>
            <a:endParaRPr lang="en-US" sz="13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1" fontAlgn="base" hangingPunct="1">
        <a:spcBef>
          <a:spcPct val="0"/>
        </a:spcBef>
        <a:spcAft>
          <a:spcPct val="0"/>
        </a:spcAft>
        <a:defRPr sz="2800">
          <a:solidFill>
            <a:schemeClr val="accent1"/>
          </a:solidFill>
          <a:latin typeface="+mj-lt"/>
          <a:ea typeface="+mj-ea"/>
          <a:cs typeface="+mj-cs"/>
        </a:defRPr>
      </a:lvl1pPr>
      <a:lvl2pPr algn="ctr" rtl="0" eaLnBrk="1" fontAlgn="base" hangingPunct="1">
        <a:spcBef>
          <a:spcPct val="0"/>
        </a:spcBef>
        <a:spcAft>
          <a:spcPct val="0"/>
        </a:spcAft>
        <a:defRPr sz="2400">
          <a:solidFill>
            <a:schemeClr val="bg1"/>
          </a:solidFill>
          <a:latin typeface="Arial" charset="0"/>
        </a:defRPr>
      </a:lvl2pPr>
      <a:lvl3pPr algn="ctr" rtl="0" eaLnBrk="1" fontAlgn="base" hangingPunct="1">
        <a:spcBef>
          <a:spcPct val="0"/>
        </a:spcBef>
        <a:spcAft>
          <a:spcPct val="0"/>
        </a:spcAft>
        <a:defRPr sz="2400">
          <a:solidFill>
            <a:schemeClr val="bg1"/>
          </a:solidFill>
          <a:latin typeface="Arial" charset="0"/>
        </a:defRPr>
      </a:lvl3pPr>
      <a:lvl4pPr algn="ctr" rtl="0" eaLnBrk="1" fontAlgn="base" hangingPunct="1">
        <a:spcBef>
          <a:spcPct val="0"/>
        </a:spcBef>
        <a:spcAft>
          <a:spcPct val="0"/>
        </a:spcAft>
        <a:defRPr sz="2400">
          <a:solidFill>
            <a:schemeClr val="bg1"/>
          </a:solidFill>
          <a:latin typeface="Arial" charset="0"/>
        </a:defRPr>
      </a:lvl4pPr>
      <a:lvl5pPr algn="ctr" rtl="0" eaLnBrk="1" fontAlgn="base" hangingPunct="1">
        <a:spcBef>
          <a:spcPct val="0"/>
        </a:spcBef>
        <a:spcAft>
          <a:spcPct val="0"/>
        </a:spcAft>
        <a:defRPr sz="2400">
          <a:solidFill>
            <a:schemeClr val="bg1"/>
          </a:solidFill>
          <a:latin typeface="Arial" charset="0"/>
        </a:defRPr>
      </a:lvl5pPr>
      <a:lvl6pPr marL="342900" algn="ctr" rtl="0" eaLnBrk="1" fontAlgn="base" hangingPunct="1">
        <a:spcBef>
          <a:spcPct val="0"/>
        </a:spcBef>
        <a:spcAft>
          <a:spcPct val="0"/>
        </a:spcAft>
        <a:defRPr sz="2400">
          <a:solidFill>
            <a:schemeClr val="bg1"/>
          </a:solidFill>
          <a:latin typeface="Arial" charset="0"/>
        </a:defRPr>
      </a:lvl6pPr>
      <a:lvl7pPr marL="685800" algn="ctr" rtl="0" eaLnBrk="1" fontAlgn="base" hangingPunct="1">
        <a:spcBef>
          <a:spcPct val="0"/>
        </a:spcBef>
        <a:spcAft>
          <a:spcPct val="0"/>
        </a:spcAft>
        <a:defRPr sz="2400">
          <a:solidFill>
            <a:schemeClr val="bg1"/>
          </a:solidFill>
          <a:latin typeface="Arial" charset="0"/>
        </a:defRPr>
      </a:lvl7pPr>
      <a:lvl8pPr marL="1028700" algn="ctr" rtl="0" eaLnBrk="1" fontAlgn="base" hangingPunct="1">
        <a:spcBef>
          <a:spcPct val="0"/>
        </a:spcBef>
        <a:spcAft>
          <a:spcPct val="0"/>
        </a:spcAft>
        <a:defRPr sz="2400">
          <a:solidFill>
            <a:schemeClr val="bg1"/>
          </a:solidFill>
          <a:latin typeface="Arial" charset="0"/>
        </a:defRPr>
      </a:lvl8pPr>
      <a:lvl9pPr marL="1371600" algn="ctr" rtl="0" eaLnBrk="1" fontAlgn="base" hangingPunct="1">
        <a:spcBef>
          <a:spcPct val="0"/>
        </a:spcBef>
        <a:spcAft>
          <a:spcPct val="0"/>
        </a:spcAft>
        <a:defRPr sz="2400">
          <a:solidFill>
            <a:schemeClr val="bg1"/>
          </a:solidFill>
          <a:latin typeface="Arial" charset="0"/>
        </a:defRPr>
      </a:lvl9pPr>
    </p:titleStyle>
    <p:bodyStyle>
      <a:lvl1pPr marL="257175" indent="-257175" algn="l" rtl="0" eaLnBrk="1" fontAlgn="base" hangingPunct="1">
        <a:spcBef>
          <a:spcPct val="20000"/>
        </a:spcBef>
        <a:spcAft>
          <a:spcPct val="0"/>
        </a:spcAft>
        <a:buChar char="•"/>
        <a:defRPr sz="2400">
          <a:ln>
            <a:noFill/>
          </a:ln>
          <a:solidFill>
            <a:schemeClr val="accent1"/>
          </a:solidFill>
          <a:latin typeface="+mn-lt"/>
          <a:ea typeface="+mn-ea"/>
          <a:cs typeface="+mn-cs"/>
        </a:defRPr>
      </a:lvl1pPr>
      <a:lvl2pPr marL="557213" indent="-214313" algn="l" rtl="0" eaLnBrk="1" fontAlgn="base" hangingPunct="1">
        <a:spcBef>
          <a:spcPct val="20000"/>
        </a:spcBef>
        <a:spcAft>
          <a:spcPct val="0"/>
        </a:spcAft>
        <a:buChar char="–"/>
        <a:defRPr sz="1800">
          <a:ln>
            <a:noFill/>
          </a:ln>
          <a:solidFill>
            <a:schemeClr val="accent1"/>
          </a:solidFill>
          <a:latin typeface="+mn-lt"/>
        </a:defRPr>
      </a:lvl2pPr>
      <a:lvl3pPr marL="857250" indent="-171450" algn="l" rtl="0" eaLnBrk="1" fontAlgn="base" hangingPunct="1">
        <a:spcBef>
          <a:spcPct val="20000"/>
        </a:spcBef>
        <a:spcAft>
          <a:spcPct val="0"/>
        </a:spcAft>
        <a:buChar char="•"/>
        <a:defRPr sz="1800">
          <a:ln>
            <a:noFill/>
          </a:ln>
          <a:solidFill>
            <a:schemeClr val="accent1"/>
          </a:solidFill>
          <a:latin typeface="+mn-lt"/>
        </a:defRPr>
      </a:lvl3pPr>
      <a:lvl4pPr marL="1200150" indent="-171450" algn="l" rtl="0" eaLnBrk="1" fontAlgn="base" hangingPunct="1">
        <a:spcBef>
          <a:spcPct val="20000"/>
        </a:spcBef>
        <a:spcAft>
          <a:spcPct val="0"/>
        </a:spcAft>
        <a:buChar char="–"/>
        <a:defRPr sz="1800">
          <a:ln>
            <a:noFill/>
          </a:ln>
          <a:solidFill>
            <a:schemeClr val="accent1"/>
          </a:solidFill>
          <a:latin typeface="+mn-lt"/>
        </a:defRPr>
      </a:lvl4pPr>
      <a:lvl5pPr marL="1543050" indent="-171450" algn="l" rtl="0" eaLnBrk="1" fontAlgn="base" hangingPunct="1">
        <a:spcBef>
          <a:spcPct val="20000"/>
        </a:spcBef>
        <a:spcAft>
          <a:spcPct val="0"/>
        </a:spcAft>
        <a:buChar char="»"/>
        <a:defRPr sz="1800">
          <a:ln>
            <a:noFill/>
          </a:ln>
          <a:solidFill>
            <a:schemeClr val="accent1"/>
          </a:solidFill>
          <a:latin typeface="+mn-lt"/>
        </a:defRPr>
      </a:lvl5pPr>
      <a:lvl6pPr marL="1885950" indent="-171450" algn="l" rtl="0" eaLnBrk="1" fontAlgn="base" hangingPunct="1">
        <a:spcBef>
          <a:spcPct val="20000"/>
        </a:spcBef>
        <a:spcAft>
          <a:spcPct val="0"/>
        </a:spcAft>
        <a:buChar char="»"/>
        <a:defRPr sz="1500">
          <a:solidFill>
            <a:srgbClr val="660066"/>
          </a:solidFill>
          <a:latin typeface="+mn-lt"/>
        </a:defRPr>
      </a:lvl6pPr>
      <a:lvl7pPr marL="2228850" indent="-171450" algn="l" rtl="0" eaLnBrk="1" fontAlgn="base" hangingPunct="1">
        <a:spcBef>
          <a:spcPct val="20000"/>
        </a:spcBef>
        <a:spcAft>
          <a:spcPct val="0"/>
        </a:spcAft>
        <a:buChar char="»"/>
        <a:defRPr sz="1500">
          <a:solidFill>
            <a:srgbClr val="660066"/>
          </a:solidFill>
          <a:latin typeface="+mn-lt"/>
        </a:defRPr>
      </a:lvl7pPr>
      <a:lvl8pPr marL="2571750" indent="-171450" algn="l" rtl="0" eaLnBrk="1" fontAlgn="base" hangingPunct="1">
        <a:spcBef>
          <a:spcPct val="20000"/>
        </a:spcBef>
        <a:spcAft>
          <a:spcPct val="0"/>
        </a:spcAft>
        <a:buChar char="»"/>
        <a:defRPr sz="1500">
          <a:solidFill>
            <a:srgbClr val="660066"/>
          </a:solidFill>
          <a:latin typeface="+mn-lt"/>
        </a:defRPr>
      </a:lvl8pPr>
      <a:lvl9pPr marL="2914650" indent="-171450" algn="l" rtl="0" eaLnBrk="1" fontAlgn="base" hangingPunct="1">
        <a:spcBef>
          <a:spcPct val="20000"/>
        </a:spcBef>
        <a:spcAft>
          <a:spcPct val="0"/>
        </a:spcAft>
        <a:buChar char="»"/>
        <a:defRPr sz="1500">
          <a:solidFill>
            <a:srgbClr val="660066"/>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4.png"/><Relationship Id="rId7"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25.png"/><Relationship Id="rId9" Type="http://schemas.openxmlformats.org/officeDocument/2006/relationships/image" Target="../media/image47.jp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image" Target="../media/image48.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0.png"/><Relationship Id="rId9" Type="http://schemas.openxmlformats.org/officeDocument/2006/relationships/image" Target="../media/image56.png"/><Relationship Id="rId1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1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emf"/><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546" y="1738618"/>
            <a:ext cx="8175291" cy="1701034"/>
          </a:xfrm>
        </p:spPr>
        <p:txBody>
          <a:bodyPr/>
          <a:lstStyle/>
          <a:p>
            <a:r>
              <a:rPr lang="en-US" dirty="0"/>
              <a:t>Single Crystal Photocathodes: </a:t>
            </a:r>
            <a:r>
              <a:rPr lang="en-US" sz="3200" dirty="0">
                <a:solidFill>
                  <a:srgbClr val="FF0000"/>
                </a:solidFill>
              </a:rPr>
              <a:t>A Route to Ultimate Beam Brightness and New Photoemission Physics</a:t>
            </a:r>
          </a:p>
        </p:txBody>
      </p:sp>
      <p:sp>
        <p:nvSpPr>
          <p:cNvPr id="3" name="TextBox 2"/>
          <p:cNvSpPr txBox="1"/>
          <p:nvPr/>
        </p:nvSpPr>
        <p:spPr>
          <a:xfrm>
            <a:off x="3422822" y="3558746"/>
            <a:ext cx="4814138" cy="369332"/>
          </a:xfrm>
          <a:prstGeom prst="rect">
            <a:avLst/>
          </a:prstGeom>
          <a:noFill/>
        </p:spPr>
        <p:txBody>
          <a:bodyPr wrap="none" rtlCol="0">
            <a:spAutoFit/>
          </a:bodyPr>
          <a:lstStyle/>
          <a:p>
            <a:r>
              <a:rPr lang="en-US" dirty="0">
                <a:solidFill>
                  <a:schemeClr val="tx2"/>
                </a:solidFill>
              </a:rPr>
              <a:t>- Siddharth </a:t>
            </a:r>
            <a:r>
              <a:rPr lang="en-US" dirty="0" err="1">
                <a:solidFill>
                  <a:schemeClr val="tx2"/>
                </a:solidFill>
              </a:rPr>
              <a:t>Karkare</a:t>
            </a:r>
            <a:r>
              <a:rPr lang="en-US" dirty="0">
                <a:solidFill>
                  <a:schemeClr val="tx2"/>
                </a:solidFill>
              </a:rPr>
              <a:t> (Lawrence Berkeley Lab)</a:t>
            </a:r>
          </a:p>
        </p:txBody>
      </p:sp>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Route to Ultimate Beam Brightness</a:t>
            </a:r>
          </a:p>
        </p:txBody>
      </p:sp>
      <p:sp>
        <p:nvSpPr>
          <p:cNvPr id="4" name="Slide Number Placeholder 3"/>
          <p:cNvSpPr>
            <a:spLocks noGrp="1"/>
          </p:cNvSpPr>
          <p:nvPr>
            <p:ph type="sldNum" sz="quarter" idx="12"/>
          </p:nvPr>
        </p:nvSpPr>
        <p:spPr/>
        <p:txBody>
          <a:bodyPr/>
          <a:lstStyle/>
          <a:p>
            <a:fld id="{921CBE81-14BD-7343-B359-01BCBA3179F9}" type="slidenum">
              <a:rPr lang="en-US" smtClean="0"/>
              <a:t>10</a:t>
            </a:fld>
            <a:endParaRPr lang="en-US"/>
          </a:p>
        </p:txBody>
      </p:sp>
      <p:sp>
        <p:nvSpPr>
          <p:cNvPr id="5" name="Rectangle 4"/>
          <p:cNvSpPr/>
          <p:nvPr/>
        </p:nvSpPr>
        <p:spPr>
          <a:xfrm>
            <a:off x="2337266" y="1480946"/>
            <a:ext cx="1314450" cy="6000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Photoemission Characterization</a:t>
            </a:r>
          </a:p>
        </p:txBody>
      </p:sp>
      <p:sp>
        <p:nvSpPr>
          <p:cNvPr id="6" name="Rectangle 5"/>
          <p:cNvSpPr/>
          <p:nvPr/>
        </p:nvSpPr>
        <p:spPr>
          <a:xfrm>
            <a:off x="942975" y="2510551"/>
            <a:ext cx="1314450" cy="6000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Surface Characterization</a:t>
            </a:r>
          </a:p>
        </p:txBody>
      </p:sp>
      <p:sp>
        <p:nvSpPr>
          <p:cNvPr id="7" name="Rectangle 6"/>
          <p:cNvSpPr/>
          <p:nvPr/>
        </p:nvSpPr>
        <p:spPr>
          <a:xfrm>
            <a:off x="2474715" y="3547325"/>
            <a:ext cx="1314450" cy="6000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Ab-initio Photoemission theory</a:t>
            </a:r>
          </a:p>
        </p:txBody>
      </p:sp>
      <p:sp>
        <p:nvSpPr>
          <p:cNvPr id="8" name="Rectangle 7"/>
          <p:cNvSpPr/>
          <p:nvPr/>
        </p:nvSpPr>
        <p:spPr>
          <a:xfrm>
            <a:off x="2648533" y="2370720"/>
            <a:ext cx="2085975" cy="8929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Physics of Low Energy Photoemission</a:t>
            </a:r>
          </a:p>
        </p:txBody>
      </p:sp>
      <p:sp>
        <p:nvSpPr>
          <p:cNvPr id="9" name="Right Arrow 8"/>
          <p:cNvSpPr/>
          <p:nvPr/>
        </p:nvSpPr>
        <p:spPr>
          <a:xfrm>
            <a:off x="4751899" y="2582822"/>
            <a:ext cx="657224" cy="446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26514" y="2255234"/>
            <a:ext cx="2286560" cy="997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High-throughput Materials Search and growth</a:t>
            </a:r>
          </a:p>
        </p:txBody>
      </p:sp>
      <p:sp>
        <p:nvSpPr>
          <p:cNvPr id="11" name="Right Arrow 10"/>
          <p:cNvSpPr/>
          <p:nvPr/>
        </p:nvSpPr>
        <p:spPr>
          <a:xfrm rot="16200000">
            <a:off x="6734994" y="1729635"/>
            <a:ext cx="523875" cy="519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33468" y="803376"/>
            <a:ext cx="2085975" cy="892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Photocathode with ultimate beam brightness</a:t>
            </a:r>
          </a:p>
        </p:txBody>
      </p:sp>
      <p:sp>
        <p:nvSpPr>
          <p:cNvPr id="16" name="Right Arrow 15"/>
          <p:cNvSpPr/>
          <p:nvPr/>
        </p:nvSpPr>
        <p:spPr>
          <a:xfrm>
            <a:off x="2278718" y="2653246"/>
            <a:ext cx="352424" cy="314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1174" r="36724"/>
          <a:stretch/>
        </p:blipFill>
        <p:spPr>
          <a:xfrm>
            <a:off x="3774180" y="756778"/>
            <a:ext cx="821704" cy="1581545"/>
          </a:xfrm>
          <a:prstGeom prst="rect">
            <a:avLst/>
          </a:prstGeom>
        </p:spPr>
      </p:pic>
      <p:sp>
        <p:nvSpPr>
          <p:cNvPr id="13" name="TextBox 12"/>
          <p:cNvSpPr txBox="1"/>
          <p:nvPr/>
        </p:nvSpPr>
        <p:spPr>
          <a:xfrm>
            <a:off x="2474715" y="1024995"/>
            <a:ext cx="1492716" cy="430887"/>
          </a:xfrm>
          <a:prstGeom prst="rect">
            <a:avLst/>
          </a:prstGeom>
          <a:noFill/>
        </p:spPr>
        <p:txBody>
          <a:bodyPr wrap="none" rtlCol="0">
            <a:spAutoFit/>
          </a:bodyPr>
          <a:lstStyle/>
          <a:p>
            <a:r>
              <a:rPr lang="en-US" sz="1100" b="1" dirty="0" err="1"/>
              <a:t>Bazarov</a:t>
            </a:r>
            <a:r>
              <a:rPr lang="en-US" sz="1100" b="1" dirty="0"/>
              <a:t>, </a:t>
            </a:r>
            <a:r>
              <a:rPr lang="en-US" sz="1100" b="1" dirty="0" err="1"/>
              <a:t>Padmore</a:t>
            </a:r>
            <a:r>
              <a:rPr lang="en-US" sz="1100" b="1" dirty="0"/>
              <a:t>, </a:t>
            </a:r>
          </a:p>
          <a:p>
            <a:r>
              <a:rPr lang="en-US" sz="1100" b="1" dirty="0"/>
              <a:t>Shen, </a:t>
            </a:r>
            <a:r>
              <a:rPr lang="en-US" sz="1100" b="1" dirty="0" err="1"/>
              <a:t>Musumeci</a:t>
            </a:r>
            <a:endParaRPr lang="en-US" sz="1100" b="1" dirty="0"/>
          </a:p>
        </p:txBody>
      </p:sp>
      <p:sp>
        <p:nvSpPr>
          <p:cNvPr id="26" name="TextBox 25"/>
          <p:cNvSpPr txBox="1"/>
          <p:nvPr/>
        </p:nvSpPr>
        <p:spPr>
          <a:xfrm>
            <a:off x="626918" y="3160753"/>
            <a:ext cx="1887055" cy="276999"/>
          </a:xfrm>
          <a:prstGeom prst="rect">
            <a:avLst/>
          </a:prstGeom>
          <a:noFill/>
        </p:spPr>
        <p:txBody>
          <a:bodyPr wrap="none" rtlCol="0">
            <a:spAutoFit/>
          </a:bodyPr>
          <a:lstStyle/>
          <a:p>
            <a:r>
              <a:rPr lang="en-US" sz="1200" b="1" dirty="0"/>
              <a:t>Hines, </a:t>
            </a:r>
            <a:r>
              <a:rPr lang="en-US" sz="1200" b="1" dirty="0" err="1"/>
              <a:t>Padmore</a:t>
            </a:r>
            <a:r>
              <a:rPr lang="en-US" sz="1200" b="1" dirty="0"/>
              <a:t>, Muller</a:t>
            </a:r>
          </a:p>
        </p:txBody>
      </p:sp>
      <p:pic>
        <p:nvPicPr>
          <p:cNvPr id="27" name="Picture 26" descr="PbTe_AtomicTerrace.psd"/>
          <p:cNvPicPr>
            <a:picLocks noChangeAspect="1"/>
          </p:cNvPicPr>
          <p:nvPr/>
        </p:nvPicPr>
        <p:blipFill rotWithShape="1">
          <a:blip r:embed="rId4" cstate="email">
            <a:extLst>
              <a:ext uri="{28A0092B-C50C-407E-A947-70E740481C1C}">
                <a14:useLocalDpi xmlns:a14="http://schemas.microsoft.com/office/drawing/2010/main" val="0"/>
              </a:ext>
            </a:extLst>
          </a:blip>
          <a:srcRect l="10693"/>
          <a:stretch/>
        </p:blipFill>
        <p:spPr>
          <a:xfrm>
            <a:off x="114148" y="1211962"/>
            <a:ext cx="1905152" cy="1163202"/>
          </a:xfrm>
          <a:prstGeom prst="rect">
            <a:avLst/>
          </a:prstGeom>
        </p:spPr>
      </p:pic>
      <p:sp>
        <p:nvSpPr>
          <p:cNvPr id="28" name="TextBox 27"/>
          <p:cNvSpPr txBox="1"/>
          <p:nvPr/>
        </p:nvSpPr>
        <p:spPr>
          <a:xfrm>
            <a:off x="3240059" y="4124071"/>
            <a:ext cx="567784" cy="276999"/>
          </a:xfrm>
          <a:prstGeom prst="rect">
            <a:avLst/>
          </a:prstGeom>
          <a:noFill/>
        </p:spPr>
        <p:txBody>
          <a:bodyPr wrap="none" rtlCol="0">
            <a:spAutoFit/>
          </a:bodyPr>
          <a:lstStyle/>
          <a:p>
            <a:r>
              <a:rPr lang="en-US" sz="1200" b="1" dirty="0"/>
              <a:t>Arias</a:t>
            </a:r>
          </a:p>
        </p:txBody>
      </p:sp>
      <p:sp>
        <p:nvSpPr>
          <p:cNvPr id="29" name="Right Arrow 28"/>
          <p:cNvSpPr/>
          <p:nvPr/>
        </p:nvSpPr>
        <p:spPr>
          <a:xfrm rot="16200000">
            <a:off x="2907927" y="3302518"/>
            <a:ext cx="242047" cy="205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2963468" y="2122970"/>
            <a:ext cx="168472" cy="211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a:stretch>
            <a:fillRect/>
          </a:stretch>
        </p:blipFill>
        <p:spPr>
          <a:xfrm>
            <a:off x="812776" y="4215253"/>
            <a:ext cx="1890713" cy="779076"/>
          </a:xfrm>
          <a:prstGeom prst="rect">
            <a:avLst/>
          </a:prstGeom>
        </p:spPr>
      </p:pic>
      <p:sp>
        <p:nvSpPr>
          <p:cNvPr id="23" name="TextBox 22"/>
          <p:cNvSpPr txBox="1"/>
          <p:nvPr/>
        </p:nvSpPr>
        <p:spPr>
          <a:xfrm>
            <a:off x="7259908" y="3238315"/>
            <a:ext cx="1087157" cy="261610"/>
          </a:xfrm>
          <a:prstGeom prst="rect">
            <a:avLst/>
          </a:prstGeom>
          <a:noFill/>
        </p:spPr>
        <p:txBody>
          <a:bodyPr wrap="none" rtlCol="0">
            <a:spAutoFit/>
          </a:bodyPr>
          <a:lstStyle/>
          <a:p>
            <a:r>
              <a:rPr lang="en-US" sz="1100" b="1" dirty="0" err="1"/>
              <a:t>Hennig</a:t>
            </a:r>
            <a:r>
              <a:rPr lang="en-US" sz="1100" b="1" dirty="0"/>
              <a:t>, Shen</a:t>
            </a:r>
          </a:p>
        </p:txBody>
      </p:sp>
      <p:sp>
        <p:nvSpPr>
          <p:cNvPr id="15" name="Rectangle 14"/>
          <p:cNvSpPr/>
          <p:nvPr/>
        </p:nvSpPr>
        <p:spPr>
          <a:xfrm>
            <a:off x="4451255" y="3542045"/>
            <a:ext cx="4572000" cy="1477328"/>
          </a:xfrm>
          <a:prstGeom prst="rect">
            <a:avLst/>
          </a:prstGeom>
        </p:spPr>
        <p:txBody>
          <a:bodyPr>
            <a:spAutoFit/>
          </a:bodyPr>
          <a:lstStyle/>
          <a:p>
            <a:r>
              <a:rPr lang="en-US" dirty="0"/>
              <a:t>Thanks to - </a:t>
            </a:r>
          </a:p>
          <a:p>
            <a:pPr marL="285750" indent="-285750">
              <a:buFont typeface="Arial" panose="020B0604020202020204" pitchFamily="34" charset="0"/>
              <a:buChar char="•"/>
            </a:pPr>
            <a:r>
              <a:rPr lang="en-US" dirty="0"/>
              <a:t>CBB Beam Generation team members</a:t>
            </a:r>
          </a:p>
          <a:p>
            <a:pPr marL="285750" indent="-285750">
              <a:buFont typeface="Arial" panose="020B0604020202020204" pitchFamily="34" charset="0"/>
              <a:buChar char="•"/>
            </a:pPr>
            <a:r>
              <a:rPr lang="en-US" dirty="0"/>
              <a:t>LBL – Jun Feng, </a:t>
            </a:r>
            <a:r>
              <a:rPr lang="en-US" dirty="0" err="1"/>
              <a:t>Weishi</a:t>
            </a:r>
            <a:r>
              <a:rPr lang="en-US" dirty="0"/>
              <a:t> Wan</a:t>
            </a:r>
          </a:p>
          <a:p>
            <a:pPr marL="285750" indent="-285750">
              <a:buFont typeface="Arial" panose="020B0604020202020204" pitchFamily="34" charset="0"/>
              <a:buChar char="•"/>
            </a:pPr>
            <a:r>
              <a:rPr lang="en-US" dirty="0"/>
              <a:t>UIUC – T. C. Chiang</a:t>
            </a:r>
          </a:p>
          <a:p>
            <a:pPr marL="285750" indent="-285750">
              <a:buFont typeface="Arial" panose="020B0604020202020204" pitchFamily="34" charset="0"/>
              <a:buChar char="•"/>
            </a:pPr>
            <a:r>
              <a:rPr lang="en-US" dirty="0"/>
              <a:t>NSF and DOE for $$$</a:t>
            </a:r>
          </a:p>
        </p:txBody>
      </p:sp>
    </p:spTree>
    <p:extLst>
      <p:ext uri="{BB962C8B-B14F-4D97-AF65-F5344CB8AC3E}">
        <p14:creationId xmlns:p14="http://schemas.microsoft.com/office/powerpoint/2010/main" val="2957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Ag(111) – Momentum distributions</a:t>
            </a:r>
          </a:p>
        </p:txBody>
      </p:sp>
      <p:sp>
        <p:nvSpPr>
          <p:cNvPr id="4" name="Slide Number Placeholder 3"/>
          <p:cNvSpPr>
            <a:spLocks noGrp="1"/>
          </p:cNvSpPr>
          <p:nvPr>
            <p:ph type="sldNum" sz="quarter" idx="10"/>
          </p:nvPr>
        </p:nvSpPr>
        <p:spPr>
          <a:xfrm>
            <a:off x="8533473" y="4917457"/>
            <a:ext cx="1981200" cy="171450"/>
          </a:xfrm>
        </p:spPr>
        <p:txBody>
          <a:bodyPr/>
          <a:lstStyle/>
          <a:p>
            <a:fld id="{E5BD885E-2282-4F70-99AE-A92300FFFA40}" type="slidenum">
              <a:rPr lang="en-US" smtClean="0"/>
              <a:t>11</a:t>
            </a:fld>
            <a:endParaRPr lang="en-US"/>
          </a:p>
        </p:txBody>
      </p:sp>
      <p:grpSp>
        <p:nvGrpSpPr>
          <p:cNvPr id="61" name="Group 60"/>
          <p:cNvGrpSpPr/>
          <p:nvPr/>
        </p:nvGrpSpPr>
        <p:grpSpPr>
          <a:xfrm>
            <a:off x="26193" y="1777379"/>
            <a:ext cx="5026893" cy="2094643"/>
            <a:chOff x="700045" y="25788885"/>
            <a:chExt cx="15498215" cy="6040495"/>
          </a:xfrm>
        </p:grpSpPr>
        <p:pic>
          <p:nvPicPr>
            <p:cNvPr id="62" name="Picture 61"/>
            <p:cNvPicPr>
              <a:picLocks noChangeAspect="1"/>
            </p:cNvPicPr>
            <p:nvPr/>
          </p:nvPicPr>
          <p:blipFill>
            <a:blip r:embed="rId3"/>
            <a:stretch>
              <a:fillRect/>
            </a:stretch>
          </p:blipFill>
          <p:spPr>
            <a:xfrm>
              <a:off x="700045" y="25890240"/>
              <a:ext cx="7386986" cy="5417123"/>
            </a:xfrm>
            <a:prstGeom prst="rect">
              <a:avLst/>
            </a:prstGeom>
          </p:spPr>
        </p:pic>
        <p:sp>
          <p:nvSpPr>
            <p:cNvPr id="64" name="Rectangle 63"/>
            <p:cNvSpPr/>
            <p:nvPr/>
          </p:nvSpPr>
          <p:spPr>
            <a:xfrm>
              <a:off x="4056699" y="28806999"/>
              <a:ext cx="1533767" cy="593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a:cxnSpLocks/>
            </p:cNvCxnSpPr>
            <p:nvPr/>
          </p:nvCxnSpPr>
          <p:spPr>
            <a:xfrm flipV="1">
              <a:off x="5648567" y="25852801"/>
              <a:ext cx="3766907" cy="3264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a:off x="5648567" y="29061154"/>
              <a:ext cx="3822429" cy="2768226"/>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rotWithShape="1">
            <a:blip r:embed="rId4"/>
            <a:srcRect l="-487" r="-1"/>
            <a:stretch/>
          </p:blipFill>
          <p:spPr>
            <a:xfrm>
              <a:off x="9558605" y="26203210"/>
              <a:ext cx="6610040" cy="5225658"/>
            </a:xfrm>
            <a:prstGeom prst="rect">
              <a:avLst/>
            </a:prstGeom>
          </p:spPr>
        </p:pic>
        <p:sp>
          <p:nvSpPr>
            <p:cNvPr id="74" name="Rectangle 73"/>
            <p:cNvSpPr/>
            <p:nvPr/>
          </p:nvSpPr>
          <p:spPr>
            <a:xfrm>
              <a:off x="9415474" y="25788885"/>
              <a:ext cx="6782786" cy="60404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Slide Number Placeholder 3"/>
          <p:cNvSpPr>
            <a:spLocks noGrp="1"/>
          </p:cNvSpPr>
          <p:nvPr>
            <p:ph type="sldNum" sz="quarter" idx="12"/>
          </p:nvPr>
        </p:nvSpPr>
        <p:spPr>
          <a:xfrm>
            <a:off x="8382000" y="4972050"/>
            <a:ext cx="685800" cy="171450"/>
          </a:xfrm>
        </p:spPr>
        <p:txBody>
          <a:bodyPr/>
          <a:lstStyle/>
          <a:p>
            <a:fld id="{921CBE81-14BD-7343-B359-01BCBA3179F9}" type="slidenum">
              <a:rPr lang="en-US" smtClean="0"/>
              <a:t>11</a:t>
            </a:fld>
            <a:endParaRPr lang="en-US"/>
          </a:p>
        </p:txBody>
      </p:sp>
      <p:cxnSp>
        <p:nvCxnSpPr>
          <p:cNvPr id="41" name="Straight Connector 40"/>
          <p:cNvCxnSpPr/>
          <p:nvPr/>
        </p:nvCxnSpPr>
        <p:spPr>
          <a:xfrm>
            <a:off x="7248805" y="912980"/>
            <a:ext cx="3609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267942" y="1213664"/>
            <a:ext cx="3609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628889" y="1028998"/>
            <a:ext cx="1595309" cy="369332"/>
          </a:xfrm>
          <a:prstGeom prst="rect">
            <a:avLst/>
          </a:prstGeom>
          <a:noFill/>
        </p:spPr>
        <p:txBody>
          <a:bodyPr wrap="none" rtlCol="0">
            <a:spAutoFit/>
          </a:bodyPr>
          <a:lstStyle/>
          <a:p>
            <a:r>
              <a:rPr lang="en-US" dirty="0">
                <a:solidFill>
                  <a:srgbClr val="0070C0"/>
                </a:solidFill>
              </a:rPr>
              <a:t>Measurement</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571" y="1538025"/>
            <a:ext cx="3770467" cy="2786867"/>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9559" y="1538025"/>
            <a:ext cx="3794479" cy="2804615"/>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1953" y="1483432"/>
            <a:ext cx="3837899" cy="2836708"/>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873" y="1493860"/>
            <a:ext cx="3823791" cy="2826280"/>
          </a:xfrm>
          <a:prstGeom prst="rect">
            <a:avLst/>
          </a:prstGeom>
        </p:spPr>
      </p:pic>
      <p:pic>
        <p:nvPicPr>
          <p:cNvPr id="48" name="Picture 47"/>
          <p:cNvPicPr>
            <a:picLocks noChangeAspect="1"/>
          </p:cNvPicPr>
          <p:nvPr/>
        </p:nvPicPr>
        <p:blipFill rotWithShape="1">
          <a:blip r:embed="rId9">
            <a:extLst>
              <a:ext uri="{28A0092B-C50C-407E-A947-70E740481C1C}">
                <a14:useLocalDpi xmlns:a14="http://schemas.microsoft.com/office/drawing/2010/main" val="0"/>
              </a:ext>
            </a:extLst>
          </a:blip>
          <a:srcRect b="7077"/>
          <a:stretch/>
        </p:blipFill>
        <p:spPr>
          <a:xfrm>
            <a:off x="5284738" y="1346623"/>
            <a:ext cx="3859262" cy="2973517"/>
          </a:xfrm>
          <a:prstGeom prst="rect">
            <a:avLst/>
          </a:prstGeom>
        </p:spPr>
      </p:pic>
      <p:sp>
        <p:nvSpPr>
          <p:cNvPr id="49" name="TextBox 48"/>
          <p:cNvSpPr txBox="1"/>
          <p:nvPr/>
        </p:nvSpPr>
        <p:spPr>
          <a:xfrm>
            <a:off x="7628889" y="722778"/>
            <a:ext cx="902811" cy="369332"/>
          </a:xfrm>
          <a:prstGeom prst="rect">
            <a:avLst/>
          </a:prstGeom>
          <a:noFill/>
        </p:spPr>
        <p:txBody>
          <a:bodyPr wrap="none" rtlCol="0">
            <a:spAutoFit/>
          </a:bodyPr>
          <a:lstStyle/>
          <a:p>
            <a:r>
              <a:rPr lang="en-US" dirty="0">
                <a:solidFill>
                  <a:srgbClr val="FF0000"/>
                </a:solidFill>
              </a:rPr>
              <a:t>Theory</a:t>
            </a:r>
          </a:p>
        </p:txBody>
      </p:sp>
    </p:spTree>
    <p:extLst>
      <p:ext uri="{BB962C8B-B14F-4D97-AF65-F5344CB8AC3E}">
        <p14:creationId xmlns:p14="http://schemas.microsoft.com/office/powerpoint/2010/main" val="37532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353"/>
            <a:ext cx="9045146" cy="994172"/>
          </a:xfrm>
        </p:spPr>
        <p:txBody>
          <a:bodyPr/>
          <a:lstStyle/>
          <a:p>
            <a:r>
              <a:rPr lang="en-US" dirty="0" err="1"/>
              <a:t>Momentotron</a:t>
            </a:r>
            <a:r>
              <a:rPr lang="en-US" dirty="0"/>
              <a:t> images – Cu(111)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2296"/>
            <a:ext cx="1714500" cy="1285875"/>
          </a:xfrm>
          <a:prstGeom prst="rect">
            <a:avLst/>
          </a:prstGeom>
        </p:spPr>
      </p:pic>
      <p:sp>
        <p:nvSpPr>
          <p:cNvPr id="5" name="TextBox 4"/>
          <p:cNvSpPr txBox="1"/>
          <p:nvPr/>
        </p:nvSpPr>
        <p:spPr>
          <a:xfrm>
            <a:off x="555655" y="1969701"/>
            <a:ext cx="780983" cy="300082"/>
          </a:xfrm>
          <a:prstGeom prst="rect">
            <a:avLst/>
          </a:prstGeom>
          <a:noFill/>
        </p:spPr>
        <p:txBody>
          <a:bodyPr wrap="none" rtlCol="0">
            <a:spAutoFit/>
          </a:bodyPr>
          <a:lstStyle/>
          <a:p>
            <a:r>
              <a:rPr lang="en-US" sz="1350" dirty="0"/>
              <a:t>4.77 eV</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204" y="772298"/>
            <a:ext cx="1714500" cy="1285874"/>
          </a:xfrm>
          <a:prstGeom prst="rect">
            <a:avLst/>
          </a:prstGeom>
        </p:spPr>
      </p:pic>
      <p:sp>
        <p:nvSpPr>
          <p:cNvPr id="7" name="TextBox 6"/>
          <p:cNvSpPr txBox="1"/>
          <p:nvPr/>
        </p:nvSpPr>
        <p:spPr>
          <a:xfrm>
            <a:off x="2303507" y="1969701"/>
            <a:ext cx="780983" cy="300082"/>
          </a:xfrm>
          <a:prstGeom prst="rect">
            <a:avLst/>
          </a:prstGeom>
          <a:noFill/>
        </p:spPr>
        <p:txBody>
          <a:bodyPr wrap="none" rtlCol="0">
            <a:spAutoFit/>
          </a:bodyPr>
          <a:lstStyle/>
          <a:p>
            <a:r>
              <a:rPr lang="en-US" sz="1350" dirty="0"/>
              <a:t>4.82 eV</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048" y="772296"/>
            <a:ext cx="1714500" cy="1285875"/>
          </a:xfrm>
          <a:prstGeom prst="rect">
            <a:avLst/>
          </a:prstGeom>
        </p:spPr>
      </p:pic>
      <p:sp>
        <p:nvSpPr>
          <p:cNvPr id="9" name="TextBox 8"/>
          <p:cNvSpPr txBox="1"/>
          <p:nvPr/>
        </p:nvSpPr>
        <p:spPr>
          <a:xfrm>
            <a:off x="4047868" y="1969701"/>
            <a:ext cx="780983" cy="300082"/>
          </a:xfrm>
          <a:prstGeom prst="rect">
            <a:avLst/>
          </a:prstGeom>
          <a:noFill/>
        </p:spPr>
        <p:txBody>
          <a:bodyPr wrap="none" rtlCol="0">
            <a:spAutoFit/>
          </a:bodyPr>
          <a:lstStyle/>
          <a:p>
            <a:r>
              <a:rPr lang="en-US" sz="1350" dirty="0"/>
              <a:t>4.88 eV</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892" y="772296"/>
            <a:ext cx="1714500" cy="1285875"/>
          </a:xfrm>
          <a:prstGeom prst="rect">
            <a:avLst/>
          </a:prstGeom>
        </p:spPr>
      </p:pic>
      <p:sp>
        <p:nvSpPr>
          <p:cNvPr id="11" name="TextBox 10"/>
          <p:cNvSpPr txBox="1"/>
          <p:nvPr/>
        </p:nvSpPr>
        <p:spPr>
          <a:xfrm>
            <a:off x="5673350" y="1969701"/>
            <a:ext cx="780983" cy="300082"/>
          </a:xfrm>
          <a:prstGeom prst="rect">
            <a:avLst/>
          </a:prstGeom>
          <a:noFill/>
        </p:spPr>
        <p:txBody>
          <a:bodyPr wrap="none" rtlCol="0">
            <a:spAutoFit/>
          </a:bodyPr>
          <a:lstStyle/>
          <a:p>
            <a:r>
              <a:rPr lang="en-US" sz="1350" dirty="0"/>
              <a:t>4.94 eV</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6096" y="772296"/>
            <a:ext cx="1714500" cy="1285875"/>
          </a:xfrm>
          <a:prstGeom prst="rect">
            <a:avLst/>
          </a:prstGeom>
        </p:spPr>
      </p:pic>
      <p:sp>
        <p:nvSpPr>
          <p:cNvPr id="13" name="TextBox 12"/>
          <p:cNvSpPr txBox="1"/>
          <p:nvPr/>
        </p:nvSpPr>
        <p:spPr>
          <a:xfrm>
            <a:off x="7474348" y="1969701"/>
            <a:ext cx="780983" cy="300082"/>
          </a:xfrm>
          <a:prstGeom prst="rect">
            <a:avLst/>
          </a:prstGeom>
          <a:noFill/>
        </p:spPr>
        <p:txBody>
          <a:bodyPr wrap="none" rtlCol="0">
            <a:spAutoFit/>
          </a:bodyPr>
          <a:lstStyle/>
          <a:p>
            <a:r>
              <a:rPr lang="en-US" sz="1350" dirty="0"/>
              <a:t>4.98 eV</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0" y="2246700"/>
            <a:ext cx="1714500" cy="1285875"/>
          </a:xfrm>
          <a:prstGeom prst="rect">
            <a:avLst/>
          </a:prstGeom>
        </p:spPr>
      </p:pic>
      <p:sp>
        <p:nvSpPr>
          <p:cNvPr id="15" name="TextBox 14"/>
          <p:cNvSpPr txBox="1"/>
          <p:nvPr/>
        </p:nvSpPr>
        <p:spPr>
          <a:xfrm>
            <a:off x="613258" y="3444105"/>
            <a:ext cx="540533" cy="300082"/>
          </a:xfrm>
          <a:prstGeom prst="rect">
            <a:avLst/>
          </a:prstGeom>
          <a:noFill/>
        </p:spPr>
        <p:txBody>
          <a:bodyPr wrap="none" rtlCol="0">
            <a:spAutoFit/>
          </a:bodyPr>
          <a:lstStyle/>
          <a:p>
            <a:r>
              <a:rPr lang="en-US" sz="1350" dirty="0"/>
              <a:t>5 eV</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6135" y="2246700"/>
            <a:ext cx="1714500" cy="1285875"/>
          </a:xfrm>
          <a:prstGeom prst="rect">
            <a:avLst/>
          </a:prstGeom>
        </p:spPr>
      </p:pic>
      <p:sp>
        <p:nvSpPr>
          <p:cNvPr id="17" name="TextBox 16"/>
          <p:cNvSpPr txBox="1"/>
          <p:nvPr/>
        </p:nvSpPr>
        <p:spPr>
          <a:xfrm>
            <a:off x="2522317" y="3444104"/>
            <a:ext cx="780983" cy="300082"/>
          </a:xfrm>
          <a:prstGeom prst="rect">
            <a:avLst/>
          </a:prstGeom>
          <a:noFill/>
        </p:spPr>
        <p:txBody>
          <a:bodyPr wrap="none" rtlCol="0">
            <a:spAutoFit/>
          </a:bodyPr>
          <a:lstStyle/>
          <a:p>
            <a:r>
              <a:rPr lang="en-US" sz="1350" dirty="0"/>
              <a:t>5.04 eV</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5565" y="2246700"/>
            <a:ext cx="1714500" cy="1285875"/>
          </a:xfrm>
          <a:prstGeom prst="rect">
            <a:avLst/>
          </a:prstGeom>
        </p:spPr>
      </p:pic>
      <p:sp>
        <p:nvSpPr>
          <p:cNvPr id="19" name="TextBox 18"/>
          <p:cNvSpPr txBox="1"/>
          <p:nvPr/>
        </p:nvSpPr>
        <p:spPr>
          <a:xfrm>
            <a:off x="4094714" y="3394075"/>
            <a:ext cx="780983" cy="300082"/>
          </a:xfrm>
          <a:prstGeom prst="rect">
            <a:avLst/>
          </a:prstGeom>
          <a:noFill/>
        </p:spPr>
        <p:txBody>
          <a:bodyPr wrap="none" rtlCol="0">
            <a:spAutoFit/>
          </a:bodyPr>
          <a:lstStyle/>
          <a:p>
            <a:r>
              <a:rPr lang="en-US" sz="1350" dirty="0"/>
              <a:t>5.10 eV</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0065" y="2246700"/>
            <a:ext cx="1714500" cy="1285875"/>
          </a:xfrm>
          <a:prstGeom prst="rect">
            <a:avLst/>
          </a:prstGeom>
        </p:spPr>
      </p:pic>
      <p:sp>
        <p:nvSpPr>
          <p:cNvPr id="21" name="TextBox 20"/>
          <p:cNvSpPr txBox="1"/>
          <p:nvPr/>
        </p:nvSpPr>
        <p:spPr>
          <a:xfrm>
            <a:off x="5913445" y="3394075"/>
            <a:ext cx="780983" cy="300082"/>
          </a:xfrm>
          <a:prstGeom prst="rect">
            <a:avLst/>
          </a:prstGeom>
          <a:noFill/>
        </p:spPr>
        <p:txBody>
          <a:bodyPr wrap="none" rtlCol="0">
            <a:spAutoFit/>
          </a:bodyPr>
          <a:lstStyle/>
          <a:p>
            <a:r>
              <a:rPr lang="en-US" sz="1350" dirty="0"/>
              <a:t>5.17 eV</a:t>
            </a: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4565" y="2246700"/>
            <a:ext cx="1714500" cy="1285875"/>
          </a:xfrm>
          <a:prstGeom prst="rect">
            <a:avLst/>
          </a:prstGeom>
        </p:spPr>
      </p:pic>
      <p:sp>
        <p:nvSpPr>
          <p:cNvPr id="23" name="TextBox 22"/>
          <p:cNvSpPr txBox="1"/>
          <p:nvPr/>
        </p:nvSpPr>
        <p:spPr>
          <a:xfrm>
            <a:off x="7627945" y="3394075"/>
            <a:ext cx="780983" cy="300082"/>
          </a:xfrm>
          <a:prstGeom prst="rect">
            <a:avLst/>
          </a:prstGeom>
          <a:noFill/>
        </p:spPr>
        <p:txBody>
          <a:bodyPr wrap="none" rtlCol="0">
            <a:spAutoFit/>
          </a:bodyPr>
          <a:lstStyle/>
          <a:p>
            <a:r>
              <a:rPr lang="en-US" sz="1350" dirty="0"/>
              <a:t>5.19 eV</a:t>
            </a:r>
          </a:p>
        </p:txBody>
      </p:sp>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671075"/>
            <a:ext cx="1714500" cy="1285875"/>
          </a:xfrm>
          <a:prstGeom prst="rect">
            <a:avLst/>
          </a:prstGeom>
        </p:spPr>
      </p:pic>
      <p:sp>
        <p:nvSpPr>
          <p:cNvPr id="25" name="TextBox 24"/>
          <p:cNvSpPr txBox="1"/>
          <p:nvPr/>
        </p:nvSpPr>
        <p:spPr>
          <a:xfrm>
            <a:off x="613258" y="4868479"/>
            <a:ext cx="780983" cy="300082"/>
          </a:xfrm>
          <a:prstGeom prst="rect">
            <a:avLst/>
          </a:prstGeom>
          <a:noFill/>
        </p:spPr>
        <p:txBody>
          <a:bodyPr wrap="none" rtlCol="0">
            <a:spAutoFit/>
          </a:bodyPr>
          <a:lstStyle/>
          <a:p>
            <a:r>
              <a:rPr lang="en-US" sz="1350" dirty="0"/>
              <a:t>5.25 eV</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6135" y="3632633"/>
            <a:ext cx="1714500" cy="1285875"/>
          </a:xfrm>
          <a:prstGeom prst="rect">
            <a:avLst/>
          </a:prstGeom>
        </p:spPr>
      </p:pic>
      <p:sp>
        <p:nvSpPr>
          <p:cNvPr id="27" name="TextBox 26"/>
          <p:cNvSpPr txBox="1"/>
          <p:nvPr/>
        </p:nvSpPr>
        <p:spPr>
          <a:xfrm>
            <a:off x="2336966" y="4818450"/>
            <a:ext cx="780983" cy="300082"/>
          </a:xfrm>
          <a:prstGeom prst="rect">
            <a:avLst/>
          </a:prstGeom>
          <a:noFill/>
        </p:spPr>
        <p:txBody>
          <a:bodyPr wrap="none" rtlCol="0">
            <a:spAutoFit/>
          </a:bodyPr>
          <a:lstStyle/>
          <a:p>
            <a:r>
              <a:rPr lang="en-US" sz="1350" dirty="0"/>
              <a:t>5.32 eV</a:t>
            </a: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2411" y="3632633"/>
            <a:ext cx="1714500" cy="1285875"/>
          </a:xfrm>
          <a:prstGeom prst="rect">
            <a:avLst/>
          </a:prstGeom>
        </p:spPr>
      </p:pic>
      <p:sp>
        <p:nvSpPr>
          <p:cNvPr id="29" name="TextBox 28"/>
          <p:cNvSpPr txBox="1"/>
          <p:nvPr/>
        </p:nvSpPr>
        <p:spPr>
          <a:xfrm>
            <a:off x="4229500" y="4812790"/>
            <a:ext cx="780983" cy="300082"/>
          </a:xfrm>
          <a:prstGeom prst="rect">
            <a:avLst/>
          </a:prstGeom>
          <a:noFill/>
        </p:spPr>
        <p:txBody>
          <a:bodyPr wrap="none" rtlCol="0">
            <a:spAutoFit/>
          </a:bodyPr>
          <a:lstStyle/>
          <a:p>
            <a:r>
              <a:rPr lang="en-US" sz="1350" dirty="0"/>
              <a:t>5.39 eV</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95606" y="3622928"/>
            <a:ext cx="1714500" cy="1285875"/>
          </a:xfrm>
          <a:prstGeom prst="rect">
            <a:avLst/>
          </a:prstGeom>
        </p:spPr>
      </p:pic>
      <p:sp>
        <p:nvSpPr>
          <p:cNvPr id="31" name="TextBox 30"/>
          <p:cNvSpPr txBox="1"/>
          <p:nvPr/>
        </p:nvSpPr>
        <p:spPr>
          <a:xfrm>
            <a:off x="6005776" y="4770303"/>
            <a:ext cx="780983" cy="300082"/>
          </a:xfrm>
          <a:prstGeom prst="rect">
            <a:avLst/>
          </a:prstGeom>
          <a:noFill/>
        </p:spPr>
        <p:txBody>
          <a:bodyPr wrap="none" rtlCol="0">
            <a:spAutoFit/>
          </a:bodyPr>
          <a:lstStyle/>
          <a:p>
            <a:r>
              <a:rPr lang="en-US" sz="1350" dirty="0"/>
              <a:t>5.77 eV</a:t>
            </a:r>
          </a:p>
        </p:txBody>
      </p:sp>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8802" y="3631605"/>
            <a:ext cx="1714500" cy="1285875"/>
          </a:xfrm>
          <a:prstGeom prst="rect">
            <a:avLst/>
          </a:prstGeom>
        </p:spPr>
      </p:pic>
      <p:sp>
        <p:nvSpPr>
          <p:cNvPr id="33" name="TextBox 32"/>
          <p:cNvSpPr txBox="1"/>
          <p:nvPr/>
        </p:nvSpPr>
        <p:spPr>
          <a:xfrm>
            <a:off x="7627945" y="4812790"/>
            <a:ext cx="780983" cy="300082"/>
          </a:xfrm>
          <a:prstGeom prst="rect">
            <a:avLst/>
          </a:prstGeom>
          <a:noFill/>
        </p:spPr>
        <p:txBody>
          <a:bodyPr wrap="none" rtlCol="0">
            <a:spAutoFit/>
          </a:bodyPr>
          <a:lstStyle/>
          <a:p>
            <a:r>
              <a:rPr lang="en-US" sz="1350" dirty="0"/>
              <a:t>6.17 eV</a:t>
            </a:r>
          </a:p>
        </p:txBody>
      </p:sp>
    </p:spTree>
    <p:extLst>
      <p:ext uri="{BB962C8B-B14F-4D97-AF65-F5344CB8AC3E}">
        <p14:creationId xmlns:p14="http://schemas.microsoft.com/office/powerpoint/2010/main" val="802556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4172"/>
          </a:xfrm>
        </p:spPr>
        <p:txBody>
          <a:bodyPr/>
          <a:lstStyle/>
          <a:p>
            <a:r>
              <a:rPr lang="en-US" dirty="0"/>
              <a:t>x cross-sections (normalized to incident power), MTE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42" y="687667"/>
            <a:ext cx="5671751" cy="4262438"/>
          </a:xfrm>
          <a:prstGeom prst="rect">
            <a:avLst/>
          </a:prstGeom>
        </p:spPr>
      </p:pic>
      <p:cxnSp>
        <p:nvCxnSpPr>
          <p:cNvPr id="7" name="Straight Connector 6"/>
          <p:cNvCxnSpPr/>
          <p:nvPr/>
        </p:nvCxnSpPr>
        <p:spPr>
          <a:xfrm>
            <a:off x="488092" y="4040659"/>
            <a:ext cx="4386649" cy="6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211" y="1318698"/>
            <a:ext cx="4000500" cy="3000375"/>
          </a:xfrm>
          <a:prstGeom prst="rect">
            <a:avLst/>
          </a:prstGeom>
        </p:spPr>
      </p:pic>
    </p:spTree>
    <p:extLst>
      <p:ext uri="{BB962C8B-B14F-4D97-AF65-F5344CB8AC3E}">
        <p14:creationId xmlns:p14="http://schemas.microsoft.com/office/powerpoint/2010/main" val="133336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Y-cross section vs voltage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40" y="966464"/>
            <a:ext cx="5881817" cy="2741784"/>
          </a:xfrm>
          <a:prstGeom prst="rect">
            <a:avLst/>
          </a:prstGeom>
        </p:spPr>
      </p:pic>
      <p:sp>
        <p:nvSpPr>
          <p:cNvPr id="5" name="TextBox 4"/>
          <p:cNvSpPr txBox="1"/>
          <p:nvPr/>
        </p:nvSpPr>
        <p:spPr>
          <a:xfrm>
            <a:off x="1112108" y="1421026"/>
            <a:ext cx="780983" cy="300082"/>
          </a:xfrm>
          <a:prstGeom prst="rect">
            <a:avLst/>
          </a:prstGeom>
          <a:noFill/>
        </p:spPr>
        <p:txBody>
          <a:bodyPr wrap="none" rtlCol="0">
            <a:spAutoFit/>
          </a:bodyPr>
          <a:lstStyle/>
          <a:p>
            <a:r>
              <a:rPr lang="en-US" sz="1350" dirty="0"/>
              <a:t>5.14 eV</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15" y="0"/>
            <a:ext cx="2550126" cy="1912595"/>
          </a:xfrm>
          <a:prstGeom prst="rect">
            <a:avLst/>
          </a:prstGeom>
        </p:spPr>
      </p:pic>
      <p:sp>
        <p:nvSpPr>
          <p:cNvPr id="7" name="TextBox 6"/>
          <p:cNvSpPr txBox="1"/>
          <p:nvPr/>
        </p:nvSpPr>
        <p:spPr>
          <a:xfrm>
            <a:off x="6576884" y="273844"/>
            <a:ext cx="780983" cy="300082"/>
          </a:xfrm>
          <a:prstGeom prst="rect">
            <a:avLst/>
          </a:prstGeom>
          <a:noFill/>
        </p:spPr>
        <p:txBody>
          <a:bodyPr wrap="none" rtlCol="0">
            <a:spAutoFit/>
          </a:bodyPr>
          <a:lstStyle/>
          <a:p>
            <a:r>
              <a:rPr lang="en-US" sz="1350" dirty="0"/>
              <a:t>5.74 eV</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598" y="1841992"/>
            <a:ext cx="2488343" cy="1866257"/>
          </a:xfrm>
          <a:prstGeom prst="rect">
            <a:avLst/>
          </a:prstGeom>
        </p:spPr>
      </p:pic>
      <p:sp>
        <p:nvSpPr>
          <p:cNvPr id="9" name="TextBox 8"/>
          <p:cNvSpPr txBox="1"/>
          <p:nvPr/>
        </p:nvSpPr>
        <p:spPr>
          <a:xfrm>
            <a:off x="6678827" y="1994182"/>
            <a:ext cx="780983" cy="300082"/>
          </a:xfrm>
          <a:prstGeom prst="rect">
            <a:avLst/>
          </a:prstGeom>
          <a:noFill/>
        </p:spPr>
        <p:txBody>
          <a:bodyPr wrap="none" rtlCol="0">
            <a:spAutoFit/>
          </a:bodyPr>
          <a:lstStyle/>
          <a:p>
            <a:r>
              <a:rPr lang="en-US" sz="1350" dirty="0"/>
              <a:t>4.98 eV</a:t>
            </a:r>
          </a:p>
        </p:txBody>
      </p:sp>
    </p:spTree>
    <p:extLst>
      <p:ext uri="{BB962C8B-B14F-4D97-AF65-F5344CB8AC3E}">
        <p14:creationId xmlns:p14="http://schemas.microsoft.com/office/powerpoint/2010/main" val="142388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41" y="-254176"/>
            <a:ext cx="8803405" cy="994172"/>
          </a:xfrm>
        </p:spPr>
        <p:txBody>
          <a:bodyPr/>
          <a:lstStyle/>
          <a:p>
            <a:r>
              <a:rPr lang="en-US" dirty="0"/>
              <a:t>Energy momentum distributions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519" y="364306"/>
            <a:ext cx="2727813" cy="25025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11" y="495990"/>
            <a:ext cx="2433681" cy="22327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882" y="424453"/>
            <a:ext cx="2453393" cy="22507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758" y="2728691"/>
            <a:ext cx="2467186" cy="22634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628" y="2675238"/>
            <a:ext cx="2613647" cy="2397806"/>
          </a:xfrm>
          <a:prstGeom prst="rect">
            <a:avLst/>
          </a:prstGeom>
        </p:spPr>
      </p:pic>
      <p:sp>
        <p:nvSpPr>
          <p:cNvPr id="9" name="TextBox 8"/>
          <p:cNvSpPr txBox="1"/>
          <p:nvPr/>
        </p:nvSpPr>
        <p:spPr>
          <a:xfrm>
            <a:off x="1893919" y="648729"/>
            <a:ext cx="780983" cy="300082"/>
          </a:xfrm>
          <a:prstGeom prst="rect">
            <a:avLst/>
          </a:prstGeom>
          <a:noFill/>
        </p:spPr>
        <p:txBody>
          <a:bodyPr wrap="none" rtlCol="0">
            <a:spAutoFit/>
          </a:bodyPr>
          <a:lstStyle/>
          <a:p>
            <a:r>
              <a:rPr lang="en-US" sz="1350" dirty="0">
                <a:solidFill>
                  <a:srgbClr val="FF0000"/>
                </a:solidFill>
              </a:rPr>
              <a:t>4.76 eV</a:t>
            </a:r>
          </a:p>
        </p:txBody>
      </p:sp>
      <p:sp>
        <p:nvSpPr>
          <p:cNvPr id="10" name="TextBox 9"/>
          <p:cNvSpPr txBox="1"/>
          <p:nvPr/>
        </p:nvSpPr>
        <p:spPr>
          <a:xfrm>
            <a:off x="4728806" y="601496"/>
            <a:ext cx="780983" cy="300082"/>
          </a:xfrm>
          <a:prstGeom prst="rect">
            <a:avLst/>
          </a:prstGeom>
          <a:noFill/>
        </p:spPr>
        <p:txBody>
          <a:bodyPr wrap="none" rtlCol="0">
            <a:spAutoFit/>
          </a:bodyPr>
          <a:lstStyle/>
          <a:p>
            <a:r>
              <a:rPr lang="en-US" sz="1350" dirty="0">
                <a:solidFill>
                  <a:srgbClr val="FF0000"/>
                </a:solidFill>
              </a:rPr>
              <a:t>4.67 eV</a:t>
            </a:r>
          </a:p>
        </p:txBody>
      </p:sp>
      <p:sp>
        <p:nvSpPr>
          <p:cNvPr id="11" name="TextBox 10"/>
          <p:cNvSpPr txBox="1"/>
          <p:nvPr/>
        </p:nvSpPr>
        <p:spPr>
          <a:xfrm>
            <a:off x="1771572" y="2909133"/>
            <a:ext cx="780983" cy="300082"/>
          </a:xfrm>
          <a:prstGeom prst="rect">
            <a:avLst/>
          </a:prstGeom>
          <a:noFill/>
        </p:spPr>
        <p:txBody>
          <a:bodyPr wrap="none" rtlCol="0">
            <a:spAutoFit/>
          </a:bodyPr>
          <a:lstStyle/>
          <a:p>
            <a:r>
              <a:rPr lang="en-US" sz="1350" dirty="0">
                <a:solidFill>
                  <a:srgbClr val="FF0000"/>
                </a:solidFill>
              </a:rPr>
              <a:t>4.57 eV</a:t>
            </a:r>
          </a:p>
        </p:txBody>
      </p:sp>
      <p:sp>
        <p:nvSpPr>
          <p:cNvPr id="12" name="TextBox 11"/>
          <p:cNvSpPr txBox="1"/>
          <p:nvPr/>
        </p:nvSpPr>
        <p:spPr>
          <a:xfrm>
            <a:off x="4728805" y="2852281"/>
            <a:ext cx="780983" cy="300082"/>
          </a:xfrm>
          <a:prstGeom prst="rect">
            <a:avLst/>
          </a:prstGeom>
          <a:noFill/>
        </p:spPr>
        <p:txBody>
          <a:bodyPr wrap="none" rtlCol="0">
            <a:spAutoFit/>
          </a:bodyPr>
          <a:lstStyle/>
          <a:p>
            <a:r>
              <a:rPr lang="en-US" sz="1350" dirty="0">
                <a:solidFill>
                  <a:srgbClr val="FF0000"/>
                </a:solidFill>
              </a:rPr>
              <a:t>4.53 eV</a:t>
            </a:r>
          </a:p>
        </p:txBody>
      </p:sp>
      <p:sp>
        <p:nvSpPr>
          <p:cNvPr id="13" name="TextBox 12"/>
          <p:cNvSpPr txBox="1"/>
          <p:nvPr/>
        </p:nvSpPr>
        <p:spPr>
          <a:xfrm>
            <a:off x="8022822" y="532246"/>
            <a:ext cx="780983" cy="300082"/>
          </a:xfrm>
          <a:prstGeom prst="rect">
            <a:avLst/>
          </a:prstGeom>
          <a:noFill/>
        </p:spPr>
        <p:txBody>
          <a:bodyPr wrap="none" rtlCol="0">
            <a:spAutoFit/>
          </a:bodyPr>
          <a:lstStyle/>
          <a:p>
            <a:r>
              <a:rPr lang="en-US" sz="1350" dirty="0">
                <a:solidFill>
                  <a:srgbClr val="FF0000"/>
                </a:solidFill>
              </a:rPr>
              <a:t>5.04 eV</a:t>
            </a:r>
          </a:p>
        </p:txBody>
      </p:sp>
      <p:sp>
        <p:nvSpPr>
          <p:cNvPr id="14" name="TextBox 13"/>
          <p:cNvSpPr txBox="1"/>
          <p:nvPr/>
        </p:nvSpPr>
        <p:spPr>
          <a:xfrm>
            <a:off x="5999205" y="3485330"/>
            <a:ext cx="1935145" cy="300082"/>
          </a:xfrm>
          <a:prstGeom prst="rect">
            <a:avLst/>
          </a:prstGeom>
          <a:noFill/>
        </p:spPr>
        <p:txBody>
          <a:bodyPr wrap="none" rtlCol="0">
            <a:spAutoFit/>
          </a:bodyPr>
          <a:lstStyle/>
          <a:p>
            <a:r>
              <a:rPr lang="en-US" sz="1350" dirty="0"/>
              <a:t>Preliminary first results</a:t>
            </a:r>
          </a:p>
        </p:txBody>
      </p:sp>
    </p:spTree>
    <p:extLst>
      <p:ext uri="{BB962C8B-B14F-4D97-AF65-F5344CB8AC3E}">
        <p14:creationId xmlns:p14="http://schemas.microsoft.com/office/powerpoint/2010/main" val="1962001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21CBE81-14BD-7343-B359-01BCBA3179F9}" type="slidenum">
              <a:rPr lang="en-US" smtClean="0"/>
              <a:t>16</a:t>
            </a:fld>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4662" y="1454361"/>
            <a:ext cx="1481194" cy="156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3"/>
          <p:cNvSpPr txBox="1"/>
          <p:nvPr/>
        </p:nvSpPr>
        <p:spPr>
          <a:xfrm>
            <a:off x="3686174" y="3036334"/>
            <a:ext cx="2381250"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mj-lt"/>
                <a:cs typeface="Helvetica"/>
              </a:rPr>
              <a:t>ARPES of n-doped </a:t>
            </a:r>
            <a:r>
              <a:rPr lang="en-US" sz="1100" dirty="0" err="1">
                <a:latin typeface="+mj-lt"/>
                <a:cs typeface="Helvetica"/>
              </a:rPr>
              <a:t>PbTe</a:t>
            </a:r>
            <a:r>
              <a:rPr lang="en-US" sz="1100" dirty="0">
                <a:latin typeface="+mj-lt"/>
                <a:cs typeface="Helvetica"/>
              </a:rPr>
              <a:t>(111) </a:t>
            </a:r>
          </a:p>
          <a:p>
            <a:r>
              <a:rPr lang="en-US" sz="800" dirty="0">
                <a:latin typeface="+mj-lt"/>
                <a:cs typeface="Helvetica"/>
              </a:rPr>
              <a:t>Yan </a:t>
            </a:r>
            <a:r>
              <a:rPr lang="en-US" sz="800" i="1" dirty="0">
                <a:latin typeface="+mj-lt"/>
                <a:cs typeface="Helvetica"/>
              </a:rPr>
              <a:t>et al.</a:t>
            </a:r>
            <a:r>
              <a:rPr lang="en-US" sz="800" dirty="0">
                <a:latin typeface="+mj-lt"/>
                <a:cs typeface="Helvetica"/>
              </a:rPr>
              <a:t> </a:t>
            </a:r>
            <a:r>
              <a:rPr lang="en-US" sz="800" i="1" dirty="0">
                <a:latin typeface="+mj-lt"/>
                <a:cs typeface="Helvetica"/>
              </a:rPr>
              <a:t>PRL</a:t>
            </a:r>
            <a:r>
              <a:rPr lang="en-US" sz="800" dirty="0">
                <a:latin typeface="+mj-lt"/>
                <a:cs typeface="Helvetica"/>
              </a:rPr>
              <a:t> </a:t>
            </a:r>
            <a:r>
              <a:rPr lang="en-US" sz="800" i="1" dirty="0">
                <a:latin typeface="+mj-lt"/>
                <a:cs typeface="Helvetica"/>
              </a:rPr>
              <a:t>112</a:t>
            </a:r>
            <a:r>
              <a:rPr lang="en-US" sz="800" dirty="0">
                <a:latin typeface="+mj-lt"/>
                <a:cs typeface="Helvetica"/>
              </a:rPr>
              <a:t>, 2014, 18601</a:t>
            </a:r>
          </a:p>
          <a:p>
            <a:r>
              <a:rPr lang="en-US" sz="1100" b="1" dirty="0">
                <a:latin typeface="+mj-lt"/>
                <a:cs typeface="Helvetica"/>
              </a:rPr>
              <a:t>Our sample is p-doped!!!</a:t>
            </a:r>
          </a:p>
        </p:txBody>
      </p:sp>
    </p:spTree>
    <p:extLst>
      <p:ext uri="{BB962C8B-B14F-4D97-AF65-F5344CB8AC3E}">
        <p14:creationId xmlns:p14="http://schemas.microsoft.com/office/powerpoint/2010/main" val="10311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456496" y="3353476"/>
            <a:ext cx="2174720" cy="1681110"/>
            <a:chOff x="4669695" y="3418637"/>
            <a:chExt cx="2174720" cy="1681110"/>
          </a:xfrm>
        </p:grpSpPr>
        <p:grpSp>
          <p:nvGrpSpPr>
            <p:cNvPr id="71" name="Group 70"/>
            <p:cNvGrpSpPr/>
            <p:nvPr/>
          </p:nvGrpSpPr>
          <p:grpSpPr>
            <a:xfrm>
              <a:off x="4669695" y="3418637"/>
              <a:ext cx="2174720" cy="1681110"/>
              <a:chOff x="3012457" y="3312195"/>
              <a:chExt cx="2174720" cy="1681110"/>
            </a:xfrm>
          </p:grpSpPr>
          <p:pic>
            <p:nvPicPr>
              <p:cNvPr id="65" name="Picture 64"/>
              <p:cNvPicPr>
                <a:picLocks noChangeAspect="1"/>
              </p:cNvPicPr>
              <p:nvPr/>
            </p:nvPicPr>
            <p:blipFill>
              <a:blip r:embed="rId3"/>
              <a:stretch>
                <a:fillRect/>
              </a:stretch>
            </p:blipFill>
            <p:spPr>
              <a:xfrm>
                <a:off x="3012457" y="3312195"/>
                <a:ext cx="2081701" cy="1681110"/>
              </a:xfrm>
              <a:prstGeom prst="rect">
                <a:avLst/>
              </a:prstGeom>
            </p:spPr>
          </p:pic>
          <mc:AlternateContent xmlns:mc="http://schemas.openxmlformats.org/markup-compatibility/2006" xmlns:a14="http://schemas.microsoft.com/office/drawing/2010/main">
            <mc:Choice Requires="a14">
              <p:sp>
                <p:nvSpPr>
                  <p:cNvPr id="53" name="TextBox 52"/>
                  <p:cNvSpPr txBox="1"/>
                  <p:nvPr/>
                </p:nvSpPr>
                <p:spPr>
                  <a:xfrm>
                    <a:off x="4820666" y="4213661"/>
                    <a:ext cx="366511" cy="169277"/>
                  </a:xfrm>
                  <a:prstGeom prst="rect">
                    <a:avLst/>
                  </a:prstGeom>
                  <a:noFill/>
                </p:spPr>
                <p:txBody>
                  <a:bodyPr wrap="none" lIns="0" tIns="0" rIns="0" bIns="0" rtlCol="0">
                    <a:spAutoFit/>
                  </a:bodyPr>
                  <a:lstStyle/>
                  <a:p>
                    <a14:m>
                      <m:oMath xmlns:m="http://schemas.openxmlformats.org/officeDocument/2006/math">
                        <m:sSub>
                          <m:sSubPr>
                            <m:ctrlPr>
                              <a:rPr lang="en-US" sz="1100" b="0" i="1" smtClean="0">
                                <a:solidFill>
                                  <a:srgbClr val="002060"/>
                                </a:solidFill>
                                <a:latin typeface="Cambria Math" panose="02040503050406030204" pitchFamily="18" charset="0"/>
                              </a:rPr>
                            </m:ctrlPr>
                          </m:sSubPr>
                          <m:e>
                            <m:r>
                              <a:rPr lang="en-US" sz="1100" b="0" i="1" smtClean="0">
                                <a:solidFill>
                                  <a:srgbClr val="002060"/>
                                </a:solidFill>
                                <a:latin typeface="Cambria Math" panose="02040503050406030204" pitchFamily="18" charset="0"/>
                              </a:rPr>
                              <m:t>𝐸</m:t>
                            </m:r>
                          </m:e>
                          <m:sub>
                            <m:r>
                              <a:rPr lang="en-US" sz="1100" b="0" i="1" smtClean="0">
                                <a:solidFill>
                                  <a:srgbClr val="002060"/>
                                </a:solidFill>
                                <a:latin typeface="Cambria Math" panose="02040503050406030204" pitchFamily="18" charset="0"/>
                              </a:rPr>
                              <m:t>𝑥</m:t>
                            </m:r>
                          </m:sub>
                        </m:sSub>
                      </m:oMath>
                    </a14:m>
                    <a:r>
                      <a:rPr lang="en-US" sz="1100" b="0" dirty="0">
                        <a:solidFill>
                          <a:srgbClr val="002060"/>
                        </a:solidFill>
                        <a:sym typeface="Wingdings" panose="05000000000000000000" pitchFamily="2" charset="2"/>
                      </a:rPr>
                      <a:t>0</a:t>
                    </a:r>
                    <a:endParaRPr lang="en-US" sz="1100" b="0" dirty="0">
                      <a:solidFill>
                        <a:srgbClr val="00206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820666" y="4213661"/>
                    <a:ext cx="366511" cy="169277"/>
                  </a:xfrm>
                  <a:prstGeom prst="rect">
                    <a:avLst/>
                  </a:prstGeom>
                  <a:blipFill rotWithShape="0">
                    <a:blip r:embed="rId4"/>
                    <a:stretch>
                      <a:fillRect l="-13333" t="-32143" r="-23333" b="-46429"/>
                    </a:stretch>
                  </a:blipFill>
                </p:spPr>
                <p:txBody>
                  <a:bodyPr/>
                  <a:lstStyle/>
                  <a:p>
                    <a:r>
                      <a:rPr lang="en-US">
                        <a:noFill/>
                      </a:rPr>
                      <a:t> </a:t>
                    </a:r>
                  </a:p>
                </p:txBody>
              </p:sp>
            </mc:Fallback>
          </mc:AlternateContent>
          <p:cxnSp>
            <p:nvCxnSpPr>
              <p:cNvPr id="66" name="Straight Arrow Connector 65"/>
              <p:cNvCxnSpPr/>
              <p:nvPr/>
            </p:nvCxnSpPr>
            <p:spPr bwMode="auto">
              <a:xfrm>
                <a:off x="4472421" y="3926713"/>
                <a:ext cx="0" cy="584111"/>
              </a:xfrm>
              <a:prstGeom prst="straightConnector1">
                <a:avLst/>
              </a:prstGeom>
              <a:solidFill>
                <a:schemeClr val="accent1"/>
              </a:solidFill>
              <a:ln w="9525" cap="flat" cmpd="sng" algn="ctr">
                <a:solidFill>
                  <a:srgbClr val="00206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a:xfrm>
                <a:off x="3157396" y="4498171"/>
                <a:ext cx="1846525"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Right Arrow 69"/>
              <p:cNvSpPr/>
              <p:nvPr/>
            </p:nvSpPr>
            <p:spPr>
              <a:xfrm rot="16200000">
                <a:off x="3796174" y="4187689"/>
                <a:ext cx="549939"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ight Arrow 75"/>
            <p:cNvSpPr/>
            <p:nvPr/>
          </p:nvSpPr>
          <p:spPr>
            <a:xfrm>
              <a:off x="5844746" y="3937065"/>
              <a:ext cx="28491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04291" y="3319665"/>
            <a:ext cx="2278396" cy="1752884"/>
            <a:chOff x="502856" y="3320661"/>
            <a:chExt cx="2278396" cy="1752884"/>
          </a:xfrm>
        </p:grpSpPr>
        <p:pic>
          <p:nvPicPr>
            <p:cNvPr id="44" name="Picture 43"/>
            <p:cNvPicPr>
              <a:picLocks noChangeAspect="1"/>
            </p:cNvPicPr>
            <p:nvPr/>
          </p:nvPicPr>
          <p:blipFill>
            <a:blip r:embed="rId5"/>
            <a:stretch>
              <a:fillRect/>
            </a:stretch>
          </p:blipFill>
          <p:spPr>
            <a:xfrm>
              <a:off x="502856" y="3320661"/>
              <a:ext cx="2278396" cy="1752884"/>
            </a:xfrm>
            <a:prstGeom prst="rect">
              <a:avLst/>
            </a:prstGeom>
          </p:spPr>
        </p:pic>
        <p:cxnSp>
          <p:nvCxnSpPr>
            <p:cNvPr id="51" name="Straight Arrow Connector 50"/>
            <p:cNvCxnSpPr/>
            <p:nvPr/>
          </p:nvCxnSpPr>
          <p:spPr bwMode="auto">
            <a:xfrm>
              <a:off x="1721303" y="4510824"/>
              <a:ext cx="10109" cy="181922"/>
            </a:xfrm>
            <a:prstGeom prst="straightConnector1">
              <a:avLst/>
            </a:prstGeom>
            <a:solidFill>
              <a:schemeClr val="accent1"/>
            </a:solidFill>
            <a:ln w="9525" cap="flat" cmpd="sng" algn="ctr">
              <a:solidFill>
                <a:srgbClr val="00206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2" name="TextBox 51"/>
                <p:cNvSpPr txBox="1"/>
                <p:nvPr/>
              </p:nvSpPr>
              <p:spPr>
                <a:xfrm>
                  <a:off x="1754663" y="4503052"/>
                  <a:ext cx="188578"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solidFill>
                                  <a:srgbClr val="002060"/>
                                </a:solidFill>
                                <a:latin typeface="Cambria Math" panose="02040503050406030204" pitchFamily="18" charset="0"/>
                              </a:rPr>
                            </m:ctrlPr>
                          </m:sSubPr>
                          <m:e>
                            <m:r>
                              <a:rPr lang="en-US" sz="1100" b="0" i="1" smtClean="0">
                                <a:solidFill>
                                  <a:srgbClr val="002060"/>
                                </a:solidFill>
                                <a:latin typeface="Cambria Math" panose="02040503050406030204" pitchFamily="18" charset="0"/>
                              </a:rPr>
                              <m:t>𝐸</m:t>
                            </m:r>
                          </m:e>
                          <m:sub>
                            <m:r>
                              <a:rPr lang="en-US" sz="1100" b="0" i="1" smtClean="0">
                                <a:solidFill>
                                  <a:srgbClr val="002060"/>
                                </a:solidFill>
                                <a:latin typeface="Cambria Math" panose="02040503050406030204" pitchFamily="18" charset="0"/>
                              </a:rPr>
                              <m:t>𝑥</m:t>
                            </m:r>
                          </m:sub>
                        </m:sSub>
                      </m:oMath>
                    </m:oMathPara>
                  </a14:m>
                  <a:endParaRPr lang="en-US" sz="1100" b="0" dirty="0">
                    <a:solidFill>
                      <a:srgbClr val="002060"/>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754663" y="4503052"/>
                  <a:ext cx="188578" cy="169277"/>
                </a:xfrm>
                <a:prstGeom prst="rect">
                  <a:avLst/>
                </a:prstGeom>
                <a:blipFill rotWithShape="0">
                  <a:blip r:embed="rId6"/>
                  <a:stretch>
                    <a:fillRect l="-16129" b="-14815"/>
                  </a:stretch>
                </a:blipFill>
              </p:spPr>
              <p:txBody>
                <a:bodyPr/>
                <a:lstStyle/>
                <a:p>
                  <a:r>
                    <a:rPr lang="en-US">
                      <a:noFill/>
                    </a:rPr>
                    <a:t> </a:t>
                  </a:r>
                </a:p>
              </p:txBody>
            </p:sp>
          </mc:Fallback>
        </mc:AlternateContent>
        <p:cxnSp>
          <p:nvCxnSpPr>
            <p:cNvPr id="54" name="Straight Arrow Connector 53"/>
            <p:cNvCxnSpPr/>
            <p:nvPr/>
          </p:nvCxnSpPr>
          <p:spPr bwMode="auto">
            <a:xfrm>
              <a:off x="1972237" y="3917131"/>
              <a:ext cx="0" cy="775615"/>
            </a:xfrm>
            <a:prstGeom prst="straightConnector1">
              <a:avLst/>
            </a:prstGeom>
            <a:solidFill>
              <a:schemeClr val="accent1"/>
            </a:solidFill>
            <a:ln w="9525" cap="flat" cmpd="sng" algn="ctr">
              <a:solidFill>
                <a:srgbClr val="00206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a:xfrm>
              <a:off x="601746" y="4692746"/>
              <a:ext cx="2068373"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ight Arrow 61"/>
            <p:cNvSpPr/>
            <p:nvPr/>
          </p:nvSpPr>
          <p:spPr>
            <a:xfrm rot="16200000">
              <a:off x="1182518" y="4286616"/>
              <a:ext cx="765525"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a:off x="1652670" y="3780451"/>
              <a:ext cx="18837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0" y="-8650"/>
            <a:ext cx="9144000" cy="640080"/>
          </a:xfrm>
        </p:spPr>
        <p:txBody>
          <a:bodyPr/>
          <a:lstStyle/>
          <a:p>
            <a:r>
              <a:rPr lang="en-US" dirty="0"/>
              <a:t>Brightness, Emittance and Disordered Cathodes</a:t>
            </a:r>
          </a:p>
        </p:txBody>
      </p:sp>
      <p:sp>
        <p:nvSpPr>
          <p:cNvPr id="6" name="Slide Number Placeholder 5"/>
          <p:cNvSpPr>
            <a:spLocks noGrp="1"/>
          </p:cNvSpPr>
          <p:nvPr>
            <p:ph type="sldNum" sz="quarter" idx="12"/>
          </p:nvPr>
        </p:nvSpPr>
        <p:spPr/>
        <p:txBody>
          <a:bodyPr/>
          <a:lstStyle/>
          <a:p>
            <a:fld id="{921CBE81-14BD-7343-B359-01BCBA3179F9}" type="slidenum">
              <a:rPr lang="en-US" smtClean="0"/>
              <a:t>2</a:t>
            </a:fld>
            <a:endParaRPr lang="en-US"/>
          </a:p>
        </p:txBody>
      </p:sp>
      <p:grpSp>
        <p:nvGrpSpPr>
          <p:cNvPr id="28" name="Group 27"/>
          <p:cNvGrpSpPr/>
          <p:nvPr/>
        </p:nvGrpSpPr>
        <p:grpSpPr>
          <a:xfrm>
            <a:off x="252806" y="795497"/>
            <a:ext cx="3016400" cy="1827471"/>
            <a:chOff x="252806" y="795497"/>
            <a:chExt cx="3016400" cy="1827471"/>
          </a:xfrm>
        </p:grpSpPr>
        <p:cxnSp>
          <p:nvCxnSpPr>
            <p:cNvPr id="7" name="Straight Arrow Connector 6"/>
            <p:cNvCxnSpPr/>
            <p:nvPr/>
          </p:nvCxnSpPr>
          <p:spPr>
            <a:xfrm flipH="1" flipV="1">
              <a:off x="633563" y="1963064"/>
              <a:ext cx="306649" cy="506016"/>
            </a:xfrm>
            <a:prstGeom prst="straightConnector1">
              <a:avLst/>
            </a:prstGeom>
            <a:ln w="317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24361" y="824763"/>
              <a:ext cx="178495" cy="1616923"/>
            </a:xfrm>
            <a:prstGeom prst="rect">
              <a:avLst/>
            </a:prstGeom>
            <a:solidFill>
              <a:schemeClr val="accent1"/>
            </a:solidFill>
            <a:scene3d>
              <a:camera prst="orthographicFront"/>
              <a:lightRig rig="threePt" dir="t"/>
            </a:scene3d>
            <a:sp3d extrusionH="2540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nvGrpSpPr>
            <p:cNvPr id="9" name="Group 8"/>
            <p:cNvGrpSpPr/>
            <p:nvPr/>
          </p:nvGrpSpPr>
          <p:grpSpPr>
            <a:xfrm>
              <a:off x="527735" y="1104613"/>
              <a:ext cx="931518" cy="977674"/>
              <a:chOff x="1243701" y="3163272"/>
              <a:chExt cx="1734207" cy="1302707"/>
            </a:xfrm>
          </p:grpSpPr>
          <p:cxnSp>
            <p:nvCxnSpPr>
              <p:cNvPr id="10" name="Straight Arrow Connector 9"/>
              <p:cNvCxnSpPr/>
              <p:nvPr/>
            </p:nvCxnSpPr>
            <p:spPr>
              <a:xfrm flipV="1">
                <a:off x="1243701" y="3163272"/>
                <a:ext cx="876822" cy="7640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243701" y="3250954"/>
                <a:ext cx="325677" cy="6764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43701" y="3927359"/>
                <a:ext cx="141544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281279" y="3532789"/>
                <a:ext cx="1252603" cy="3820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81279" y="3927359"/>
                <a:ext cx="1027134" cy="4258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81279" y="3927359"/>
                <a:ext cx="513567" cy="5386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56227" y="3927359"/>
                <a:ext cx="125260" cy="4258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2068215" y="3549976"/>
                <a:ext cx="1246398" cy="572988"/>
              </a:xfrm>
              <a:prstGeom prst="rect">
                <a:avLst/>
              </a:prstGeom>
              <a:noFill/>
            </p:spPr>
            <p:txBody>
              <a:bodyPr wrap="none" rtlCol="0">
                <a:spAutoFit/>
              </a:bodyPr>
              <a:lstStyle/>
              <a:p>
                <a:r>
                  <a:rPr lang="en-US" sz="1400" dirty="0">
                    <a:solidFill>
                      <a:srgbClr val="FF0000"/>
                    </a:solidFill>
                  </a:rPr>
                  <a:t>electrons</a:t>
                </a:r>
                <a:endParaRPr lang="en-US" sz="1400" baseline="30000" dirty="0">
                  <a:solidFill>
                    <a:srgbClr val="FF0000"/>
                  </a:solidFill>
                </a:endParaRPr>
              </a:p>
            </p:txBody>
          </p:sp>
        </p:grpSp>
        <p:grpSp>
          <p:nvGrpSpPr>
            <p:cNvPr id="18" name="Group 17"/>
            <p:cNvGrpSpPr/>
            <p:nvPr/>
          </p:nvGrpSpPr>
          <p:grpSpPr>
            <a:xfrm>
              <a:off x="885395" y="795497"/>
              <a:ext cx="2383811" cy="537344"/>
              <a:chOff x="1316035" y="2798756"/>
              <a:chExt cx="4437940" cy="715986"/>
            </a:xfrm>
          </p:grpSpPr>
          <p:cxnSp>
            <p:nvCxnSpPr>
              <p:cNvPr id="19" name="Straight Arrow Connector 18"/>
              <p:cNvCxnSpPr/>
              <p:nvPr/>
            </p:nvCxnSpPr>
            <p:spPr>
              <a:xfrm flipV="1">
                <a:off x="1316035" y="2843408"/>
                <a:ext cx="1890628" cy="25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22007" y="2798756"/>
                <a:ext cx="3531968" cy="715986"/>
              </a:xfrm>
              <a:prstGeom prst="rect">
                <a:avLst/>
              </a:prstGeom>
              <a:noFill/>
            </p:spPr>
            <p:txBody>
              <a:bodyPr wrap="square" rtlCol="0">
                <a:spAutoFit/>
              </a:bodyPr>
              <a:lstStyle/>
              <a:p>
                <a:r>
                  <a:rPr lang="en-US" sz="1400" i="1" dirty="0" err="1">
                    <a:latin typeface="Times New Roman" panose="02020603050405020304" pitchFamily="18" charset="0"/>
                    <a:cs typeface="Times New Roman" panose="02020603050405020304" pitchFamily="18" charset="0"/>
                  </a:rPr>
                  <a:t>E</a:t>
                </a:r>
                <a:r>
                  <a:rPr lang="en-US" sz="1400" i="1" baseline="-25000" dirty="0" err="1">
                    <a:latin typeface="Times New Roman" panose="02020603050405020304" pitchFamily="18" charset="0"/>
                    <a:cs typeface="Times New Roman" panose="02020603050405020304" pitchFamily="18" charset="0"/>
                  </a:rPr>
                  <a:t>z</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(sets maximum electron density) </a:t>
                </a:r>
              </a:p>
            </p:txBody>
          </p:sp>
        </p:grpSp>
        <p:grpSp>
          <p:nvGrpSpPr>
            <p:cNvPr id="21" name="Group 20"/>
            <p:cNvGrpSpPr/>
            <p:nvPr/>
          </p:nvGrpSpPr>
          <p:grpSpPr>
            <a:xfrm>
              <a:off x="1372032" y="1490039"/>
              <a:ext cx="1418130" cy="390131"/>
              <a:chOff x="-284539" y="3406985"/>
              <a:chExt cx="2640132" cy="519832"/>
            </a:xfrm>
            <a:effectLst/>
          </p:grpSpPr>
          <p:sp>
            <p:nvSpPr>
              <p:cNvPr id="22" name="Right Arrow 21"/>
              <p:cNvSpPr/>
              <p:nvPr/>
            </p:nvSpPr>
            <p:spPr>
              <a:xfrm>
                <a:off x="-156530" y="3406985"/>
                <a:ext cx="2288639" cy="519832"/>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TextBox 22"/>
              <p:cNvSpPr txBox="1"/>
              <p:nvPr/>
            </p:nvSpPr>
            <p:spPr>
              <a:xfrm>
                <a:off x="-284539" y="3427431"/>
                <a:ext cx="2640132" cy="410099"/>
              </a:xfrm>
              <a:prstGeom prst="rect">
                <a:avLst/>
              </a:prstGeom>
              <a:noFill/>
            </p:spPr>
            <p:txBody>
              <a:bodyPr wrap="square" rtlCol="0">
                <a:spAutoFit/>
              </a:bodyPr>
              <a:lstStyle/>
              <a:p>
                <a:r>
                  <a:rPr lang="en-US" sz="1400" dirty="0">
                    <a:solidFill>
                      <a:schemeClr val="tx2"/>
                    </a:solidFill>
                  </a:rPr>
                  <a:t>electron beam</a:t>
                </a:r>
              </a:p>
            </p:txBody>
          </p:sp>
        </p:grpSp>
        <p:sp>
          <p:nvSpPr>
            <p:cNvPr id="24" name="TextBox 23"/>
            <p:cNvSpPr txBox="1"/>
            <p:nvPr/>
          </p:nvSpPr>
          <p:spPr>
            <a:xfrm rot="2524293">
              <a:off x="733842" y="2315191"/>
              <a:ext cx="898189" cy="307777"/>
            </a:xfrm>
            <a:prstGeom prst="rect">
              <a:avLst/>
            </a:prstGeom>
            <a:noFill/>
          </p:spPr>
          <p:txBody>
            <a:bodyPr wrap="square" rtlCol="0">
              <a:spAutoFit/>
            </a:bodyPr>
            <a:lstStyle/>
            <a:p>
              <a:r>
                <a:rPr lang="en-US" sz="1400" dirty="0">
                  <a:solidFill>
                    <a:srgbClr val="00B050"/>
                  </a:solidFill>
                </a:rPr>
                <a:t>Laser</a:t>
              </a:r>
              <a:endParaRPr lang="en-US" sz="1400" baseline="30000" dirty="0">
                <a:solidFill>
                  <a:srgbClr val="00B050"/>
                </a:solidFill>
              </a:endParaRPr>
            </a:p>
          </p:txBody>
        </p:sp>
        <p:sp>
          <p:nvSpPr>
            <p:cNvPr id="25" name="TextBox 24"/>
            <p:cNvSpPr txBox="1"/>
            <p:nvPr/>
          </p:nvSpPr>
          <p:spPr>
            <a:xfrm rot="16200000">
              <a:off x="-295607" y="1404117"/>
              <a:ext cx="1404603" cy="307777"/>
            </a:xfrm>
            <a:prstGeom prst="rect">
              <a:avLst/>
            </a:prstGeom>
            <a:noFill/>
          </p:spPr>
          <p:txBody>
            <a:bodyPr wrap="square" rtlCol="0">
              <a:spAutoFit/>
            </a:bodyPr>
            <a:lstStyle/>
            <a:p>
              <a:r>
                <a:rPr lang="en-US" sz="1400" dirty="0">
                  <a:solidFill>
                    <a:schemeClr val="bg1"/>
                  </a:solidFill>
                </a:rPr>
                <a:t>Photocathode</a:t>
              </a:r>
            </a:p>
          </p:txBody>
        </p:sp>
      </p:grpSp>
      <mc:AlternateContent xmlns:mc="http://schemas.openxmlformats.org/markup-compatibility/2006" xmlns:a14="http://schemas.microsoft.com/office/drawing/2010/main">
        <mc:Choice Requires="a14">
          <p:sp>
            <p:nvSpPr>
              <p:cNvPr id="34" name="Rectangle 33"/>
              <p:cNvSpPr/>
              <p:nvPr/>
            </p:nvSpPr>
            <p:spPr>
              <a:xfrm>
                <a:off x="5623732" y="1505384"/>
                <a:ext cx="1901546" cy="10016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𝜀</m:t>
                          </m:r>
                        </m:e>
                        <m:sub>
                          <m:r>
                            <a:rPr lang="en-US" sz="2000" i="1">
                              <a:latin typeface="Cambria Math" panose="02040503050406030204" pitchFamily="18" charset="0"/>
                            </a:rPr>
                            <m:t>𝑛𝑥</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𝑥</m:t>
                          </m:r>
                        </m:sub>
                      </m:sSub>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m:rPr>
                                  <m:sty m:val="p"/>
                                </m:rPr>
                                <a:rPr lang="en-US" sz="2000">
                                  <a:latin typeface="Cambria Math" panose="02040503050406030204" pitchFamily="18" charset="0"/>
                                </a:rPr>
                                <m:t>MTE</m:t>
                              </m:r>
                            </m:num>
                            <m:den>
                              <m:r>
                                <a:rPr lang="en-US" sz="2000" i="1">
                                  <a:latin typeface="Cambria Math" panose="02040503050406030204" pitchFamily="18" charset="0"/>
                                </a:rPr>
                                <m:t>𝑚</m:t>
                              </m:r>
                              <m:sSup>
                                <m:sSupPr>
                                  <m:ctrlPr>
                                    <a:rPr lang="en-US" sz="2000" i="1">
                                      <a:latin typeface="Cambria Math" panose="02040503050406030204" pitchFamily="18" charset="0"/>
                                    </a:rPr>
                                  </m:ctrlPr>
                                </m:sSupPr>
                                <m:e>
                                  <m:r>
                                    <a:rPr lang="en-US" sz="2000" i="1">
                                      <a:latin typeface="Cambria Math" panose="02040503050406030204" pitchFamily="18" charset="0"/>
                                    </a:rPr>
                                    <m:t>𝑐</m:t>
                                  </m:r>
                                </m:e>
                                <m:sup>
                                  <m:r>
                                    <a:rPr lang="en-US" sz="2000" i="1">
                                      <a:latin typeface="Cambria Math" panose="02040503050406030204" pitchFamily="18" charset="0"/>
                                    </a:rPr>
                                    <m:t>2</m:t>
                                  </m:r>
                                </m:sup>
                              </m:sSup>
                            </m:den>
                          </m:f>
                        </m:e>
                      </m:rad>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5623732" y="1505384"/>
                <a:ext cx="1901546" cy="1001684"/>
              </a:xfrm>
              <a:prstGeom prst="rect">
                <a:avLst/>
              </a:prstGeom>
              <a:blipFill rotWithShape="0">
                <a:blip r:embed="rId7"/>
                <a:stretch>
                  <a:fillRect/>
                </a:stretch>
              </a:blipFill>
            </p:spPr>
            <p:txBody>
              <a:bodyPr/>
              <a:lstStyle/>
              <a:p>
                <a:r>
                  <a:rPr lang="en-US">
                    <a:noFill/>
                  </a:rPr>
                  <a:t> </a:t>
                </a:r>
              </a:p>
            </p:txBody>
          </p:sp>
        </mc:Fallback>
      </mc:AlternateContent>
      <p:grpSp>
        <p:nvGrpSpPr>
          <p:cNvPr id="73" name="Group 72"/>
          <p:cNvGrpSpPr/>
          <p:nvPr/>
        </p:nvGrpSpPr>
        <p:grpSpPr>
          <a:xfrm>
            <a:off x="2941446" y="864023"/>
            <a:ext cx="5159621" cy="1180399"/>
            <a:chOff x="2941446" y="864023"/>
            <a:chExt cx="5159621" cy="1180399"/>
          </a:xfrm>
        </p:grpSpPr>
        <mc:AlternateContent xmlns:mc="http://schemas.openxmlformats.org/markup-compatibility/2006" xmlns:a14="http://schemas.microsoft.com/office/drawing/2010/main">
          <mc:Choice Requires="a14">
            <p:sp>
              <p:nvSpPr>
                <p:cNvPr id="32" name="TextBox 31"/>
                <p:cNvSpPr txBox="1"/>
                <p:nvPr/>
              </p:nvSpPr>
              <p:spPr>
                <a:xfrm>
                  <a:off x="2941446" y="1381933"/>
                  <a:ext cx="1296509" cy="662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solidFill>
                              <a:srgbClr val="0070C0"/>
                            </a:solidFill>
                            <a:latin typeface="Cambria Math" panose="02040503050406030204" pitchFamily="18" charset="0"/>
                          </a:rPr>
                          <m:t>𝐵</m:t>
                        </m:r>
                        <m:r>
                          <a:rPr lang="en-US" sz="2000" i="1">
                            <a:solidFill>
                              <a:srgbClr val="0070C0"/>
                            </a:solidFill>
                            <a:latin typeface="Cambria Math" panose="02040503050406030204" pitchFamily="18" charset="0"/>
                          </a:rPr>
                          <m:t>=</m:t>
                        </m:r>
                        <m:f>
                          <m:fPr>
                            <m:ctrlPr>
                              <a:rPr lang="en-US" sz="2000" i="1">
                                <a:solidFill>
                                  <a:srgbClr val="0070C0"/>
                                </a:solidFill>
                                <a:latin typeface="Cambria Math" panose="02040503050406030204" pitchFamily="18" charset="0"/>
                              </a:rPr>
                            </m:ctrlPr>
                          </m:fPr>
                          <m:num>
                            <m:r>
                              <a:rPr lang="en-US" sz="2000" i="1">
                                <a:solidFill>
                                  <a:srgbClr val="0070C0"/>
                                </a:solidFill>
                                <a:latin typeface="Cambria Math" panose="02040503050406030204" pitchFamily="18" charset="0"/>
                              </a:rPr>
                              <m:t>𝐼</m:t>
                            </m:r>
                          </m:num>
                          <m:den>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ea typeface="Cambria Math" panose="02040503050406030204" pitchFamily="18" charset="0"/>
                                  </a:rPr>
                                  <m:t>𝜀</m:t>
                                </m:r>
                              </m:e>
                              <m:sub>
                                <m:r>
                                  <a:rPr lang="en-US" sz="2000" i="1">
                                    <a:solidFill>
                                      <a:srgbClr val="0070C0"/>
                                    </a:solidFill>
                                    <a:latin typeface="Cambria Math" panose="02040503050406030204" pitchFamily="18" charset="0"/>
                                  </a:rPr>
                                  <m:t>𝑛𝑥</m:t>
                                </m:r>
                              </m:sub>
                            </m:sSub>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ea typeface="Cambria Math" panose="02040503050406030204" pitchFamily="18" charset="0"/>
                                  </a:rPr>
                                  <m:t>𝜀</m:t>
                                </m:r>
                              </m:e>
                              <m:sub>
                                <m:r>
                                  <a:rPr lang="en-US" sz="2000" i="1">
                                    <a:solidFill>
                                      <a:srgbClr val="0070C0"/>
                                    </a:solidFill>
                                    <a:latin typeface="Cambria Math" panose="02040503050406030204" pitchFamily="18" charset="0"/>
                                  </a:rPr>
                                  <m:t>𝑛𝑦</m:t>
                                </m:r>
                              </m:sub>
                            </m:sSub>
                          </m:den>
                        </m:f>
                      </m:oMath>
                    </m:oMathPara>
                  </a14:m>
                  <a:endParaRPr lang="en-US" sz="2000" b="1" dirty="0">
                    <a:solidFill>
                      <a:srgbClr val="0070C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941446" y="1381933"/>
                  <a:ext cx="1296509" cy="66248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4152214" y="1338051"/>
                  <a:ext cx="1034963" cy="666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m:t>
                        </m:r>
                        <m:f>
                          <m:fPr>
                            <m:ctrlPr>
                              <a:rPr lang="en-US" sz="2000" b="1" i="1">
                                <a:solidFill>
                                  <a:srgbClr val="0070C0"/>
                                </a:solidFill>
                                <a:latin typeface="Cambria Math" panose="02040503050406030204" pitchFamily="18" charset="0"/>
                                <a:ea typeface="Cambria Math" panose="02040503050406030204" pitchFamily="18" charset="0"/>
                              </a:rPr>
                            </m:ctrlPr>
                          </m:fPr>
                          <m:num>
                            <m:sSub>
                              <m:sSubPr>
                                <m:ctrlPr>
                                  <a:rPr lang="en-US" sz="2000" b="1" i="1">
                                    <a:solidFill>
                                      <a:srgbClr val="0070C0"/>
                                    </a:solidFill>
                                    <a:latin typeface="Cambria Math" panose="02040503050406030204" pitchFamily="18" charset="0"/>
                                    <a:ea typeface="Cambria Math" panose="02040503050406030204" pitchFamily="18" charset="0"/>
                                  </a:rPr>
                                </m:ctrlPr>
                              </m:sSubPr>
                              <m:e>
                                <m:r>
                                  <a:rPr lang="en-US" sz="2000" b="1" i="1">
                                    <a:solidFill>
                                      <a:srgbClr val="0070C0"/>
                                    </a:solidFill>
                                    <a:latin typeface="Cambria Math" panose="02040503050406030204" pitchFamily="18" charset="0"/>
                                    <a:ea typeface="Cambria Math" panose="02040503050406030204" pitchFamily="18" charset="0"/>
                                  </a:rPr>
                                  <m:t>𝑬</m:t>
                                </m:r>
                              </m:e>
                              <m:sub>
                                <m:r>
                                  <a:rPr lang="en-US" sz="2000" b="1" i="1">
                                    <a:solidFill>
                                      <a:srgbClr val="0070C0"/>
                                    </a:solidFill>
                                    <a:latin typeface="Cambria Math" panose="02040503050406030204" pitchFamily="18" charset="0"/>
                                    <a:ea typeface="Cambria Math" panose="02040503050406030204" pitchFamily="18" charset="0"/>
                                  </a:rPr>
                                  <m:t>𝒛</m:t>
                                </m:r>
                              </m:sub>
                            </m:sSub>
                          </m:num>
                          <m:den>
                            <m:r>
                              <a:rPr lang="en-US" sz="2000" b="1">
                                <a:solidFill>
                                  <a:srgbClr val="0070C0"/>
                                </a:solidFill>
                                <a:latin typeface="Cambria Math" panose="02040503050406030204" pitchFamily="18" charset="0"/>
                                <a:ea typeface="Cambria Math" panose="02040503050406030204" pitchFamily="18" charset="0"/>
                              </a:rPr>
                              <m:t>𝐌𝐓𝐄</m:t>
                            </m:r>
                          </m:den>
                        </m:f>
                      </m:oMath>
                    </m:oMathPara>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4152214" y="1338051"/>
                  <a:ext cx="1034963" cy="66652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5607307" y="864023"/>
                  <a:ext cx="2493760" cy="6612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MTE</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b="0" i="1" smtClean="0">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e>
                            </m:d>
                          </m:num>
                          <m:den>
                            <m:r>
                              <a:rPr lang="en-US" b="0" i="1" smtClean="0">
                                <a:latin typeface="Cambria Math" panose="02040503050406030204" pitchFamily="18" charset="0"/>
                              </a:rPr>
                              <m:t>2</m:t>
                            </m:r>
                            <m:r>
                              <a:rPr lang="en-US" b="0" i="1" smtClean="0">
                                <a:latin typeface="Cambria Math" panose="02040503050406030204" pitchFamily="18" charset="0"/>
                              </a:rPr>
                              <m:t>𝑚</m:t>
                            </m:r>
                          </m:den>
                        </m:f>
                      </m:oMath>
                    </m:oMathPara>
                  </a14:m>
                  <a:endParaRPr lang="en-US" dirty="0"/>
                </a:p>
              </p:txBody>
            </p:sp>
          </mc:Choice>
          <mc:Fallback xmlns="">
            <p:sp>
              <p:nvSpPr>
                <p:cNvPr id="35" name="Rectangle 34"/>
                <p:cNvSpPr>
                  <a:spLocks noRot="1" noChangeAspect="1" noMove="1" noResize="1" noEditPoints="1" noAdjustHandles="1" noChangeArrowheads="1" noChangeShapeType="1" noTextEdit="1"/>
                </p:cNvSpPr>
                <p:nvPr/>
              </p:nvSpPr>
              <p:spPr>
                <a:xfrm>
                  <a:off x="5607307" y="864023"/>
                  <a:ext cx="2493760" cy="661271"/>
                </a:xfrm>
                <a:prstGeom prst="rect">
                  <a:avLst/>
                </a:prstGeom>
                <a:blipFill rotWithShape="0">
                  <a:blip r:embed="rId10"/>
                  <a:stretch>
                    <a:fillRect/>
                  </a:stretch>
                </a:blipFill>
              </p:spPr>
              <p:txBody>
                <a:bodyPr/>
                <a:lstStyle/>
                <a:p>
                  <a:r>
                    <a:rPr lang="en-US">
                      <a:noFill/>
                    </a:rPr>
                    <a:t> </a:t>
                  </a:r>
                </a:p>
              </p:txBody>
            </p:sp>
          </mc:Fallback>
        </mc:AlternateContent>
      </p:grpSp>
      <p:sp>
        <p:nvSpPr>
          <p:cNvPr id="42" name="TextBox 41"/>
          <p:cNvSpPr txBox="1"/>
          <p:nvPr/>
        </p:nvSpPr>
        <p:spPr>
          <a:xfrm>
            <a:off x="1285910" y="2396656"/>
            <a:ext cx="6825049" cy="646331"/>
          </a:xfrm>
          <a:prstGeom prst="rect">
            <a:avLst/>
          </a:prstGeom>
          <a:noFill/>
        </p:spPr>
        <p:txBody>
          <a:bodyPr wrap="square" rtlCol="0">
            <a:spAutoFit/>
          </a:bodyPr>
          <a:lstStyle/>
          <a:p>
            <a:r>
              <a:rPr lang="en-US" dirty="0">
                <a:solidFill>
                  <a:srgbClr val="002060"/>
                </a:solidFill>
              </a:rPr>
              <a:t>All </a:t>
            </a:r>
            <a:r>
              <a:rPr lang="en-US" dirty="0" err="1">
                <a:solidFill>
                  <a:srgbClr val="002060"/>
                </a:solidFill>
              </a:rPr>
              <a:t>photoinjectors</a:t>
            </a:r>
            <a:r>
              <a:rPr lang="en-US" dirty="0">
                <a:solidFill>
                  <a:srgbClr val="002060"/>
                </a:solidFill>
              </a:rPr>
              <a:t> use cathodes with disordered surfaces</a:t>
            </a:r>
            <a:br>
              <a:rPr lang="en-US" dirty="0">
                <a:solidFill>
                  <a:srgbClr val="002060"/>
                </a:solidFill>
              </a:rPr>
            </a:br>
            <a:r>
              <a:rPr lang="en-US" dirty="0">
                <a:solidFill>
                  <a:srgbClr val="002060"/>
                </a:solidFill>
              </a:rPr>
              <a:t>(</a:t>
            </a:r>
            <a:r>
              <a:rPr lang="en-US" dirty="0" err="1">
                <a:solidFill>
                  <a:srgbClr val="002060"/>
                </a:solidFill>
              </a:rPr>
              <a:t>eg</a:t>
            </a:r>
            <a:r>
              <a:rPr lang="en-US" dirty="0">
                <a:solidFill>
                  <a:srgbClr val="002060"/>
                </a:solidFill>
              </a:rPr>
              <a:t>. Alkali-</a:t>
            </a:r>
            <a:r>
              <a:rPr lang="en-US" dirty="0" err="1">
                <a:solidFill>
                  <a:srgbClr val="002060"/>
                </a:solidFill>
              </a:rPr>
              <a:t>antimonides</a:t>
            </a:r>
            <a:r>
              <a:rPr lang="en-US" dirty="0">
                <a:solidFill>
                  <a:srgbClr val="002060"/>
                </a:solidFill>
              </a:rPr>
              <a:t>, polycrystalline metals, NEA-GaAs)</a:t>
            </a:r>
          </a:p>
        </p:txBody>
      </p:sp>
      <p:grpSp>
        <p:nvGrpSpPr>
          <p:cNvPr id="75" name="Group 74"/>
          <p:cNvGrpSpPr/>
          <p:nvPr/>
        </p:nvGrpSpPr>
        <p:grpSpPr>
          <a:xfrm>
            <a:off x="337080" y="3845060"/>
            <a:ext cx="2714299" cy="723909"/>
            <a:chOff x="337080" y="3845060"/>
            <a:chExt cx="2714299" cy="723909"/>
          </a:xfrm>
        </p:grpSpPr>
        <p:sp>
          <p:nvSpPr>
            <p:cNvPr id="45" name="TextBox 44"/>
            <p:cNvSpPr txBox="1"/>
            <p:nvPr/>
          </p:nvSpPr>
          <p:spPr>
            <a:xfrm rot="16200000">
              <a:off x="151933" y="4122212"/>
              <a:ext cx="631904" cy="261610"/>
            </a:xfrm>
            <a:prstGeom prst="rect">
              <a:avLst/>
            </a:prstGeom>
            <a:noFill/>
          </p:spPr>
          <p:txBody>
            <a:bodyPr wrap="none" rtlCol="0">
              <a:spAutoFit/>
            </a:bodyPr>
            <a:lstStyle/>
            <a:p>
              <a:r>
                <a:rPr lang="en-US" sz="1100" dirty="0">
                  <a:solidFill>
                    <a:srgbClr val="002060"/>
                  </a:solidFill>
                </a:rPr>
                <a:t>Energy</a:t>
              </a:r>
            </a:p>
          </p:txBody>
        </p:sp>
        <p:cxnSp>
          <p:nvCxnSpPr>
            <p:cNvPr id="46" name="Straight Arrow Connector 45"/>
            <p:cNvCxnSpPr/>
            <p:nvPr/>
          </p:nvCxnSpPr>
          <p:spPr bwMode="auto">
            <a:xfrm>
              <a:off x="1721303" y="3917131"/>
              <a:ext cx="0" cy="617759"/>
            </a:xfrm>
            <a:prstGeom prst="straightConnector1">
              <a:avLst/>
            </a:prstGeom>
            <a:solidFill>
              <a:schemeClr val="accent1"/>
            </a:solidFill>
            <a:ln w="9525" cap="flat" cmpd="sng" algn="ctr">
              <a:solidFill>
                <a:srgbClr val="00206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7" name="TextBox 46"/>
                <p:cNvSpPr txBox="1"/>
                <p:nvPr/>
              </p:nvSpPr>
              <p:spPr>
                <a:xfrm>
                  <a:off x="1731412" y="4096153"/>
                  <a:ext cx="17863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rgbClr val="002060"/>
                            </a:solidFill>
                            <a:latin typeface="Cambria Math" panose="02040503050406030204" pitchFamily="18" charset="0"/>
                          </a:rPr>
                          <m:t>𝑊</m:t>
                        </m:r>
                      </m:oMath>
                    </m:oMathPara>
                  </a14:m>
                  <a:endParaRPr lang="en-US" sz="1100" dirty="0">
                    <a:solidFill>
                      <a:srgbClr val="002060"/>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31412" y="4096153"/>
                  <a:ext cx="178639" cy="169277"/>
                </a:xfrm>
                <a:prstGeom prst="rect">
                  <a:avLst/>
                </a:prstGeom>
                <a:blipFill rotWithShape="0">
                  <a:blip r:embed="rId11"/>
                  <a:stretch>
                    <a:fillRect l="-17241" r="-13793" b="-7143"/>
                  </a:stretch>
                </a:blipFill>
              </p:spPr>
              <p:txBody>
                <a:bodyPr/>
                <a:lstStyle/>
                <a:p>
                  <a:r>
                    <a:rPr lang="en-US">
                      <a:noFill/>
                    </a:rPr>
                    <a:t> </a:t>
                  </a:r>
                </a:p>
              </p:txBody>
            </p:sp>
          </mc:Fallback>
        </mc:AlternateContent>
        <p:sp>
          <p:nvSpPr>
            <p:cNvPr id="49" name="TextBox 48"/>
            <p:cNvSpPr txBox="1"/>
            <p:nvPr/>
          </p:nvSpPr>
          <p:spPr>
            <a:xfrm>
              <a:off x="1972237" y="3845060"/>
              <a:ext cx="1079142" cy="261610"/>
            </a:xfrm>
            <a:prstGeom prst="rect">
              <a:avLst/>
            </a:prstGeom>
            <a:noFill/>
          </p:spPr>
          <p:txBody>
            <a:bodyPr wrap="none" rtlCol="0">
              <a:spAutoFit/>
            </a:bodyPr>
            <a:lstStyle/>
            <a:p>
              <a:r>
                <a:rPr lang="en-US" sz="1100" dirty="0">
                  <a:solidFill>
                    <a:srgbClr val="002060"/>
                  </a:solidFill>
                </a:rPr>
                <a:t>Vacuum Level</a:t>
              </a:r>
            </a:p>
          </p:txBody>
        </p:sp>
        <p:sp>
          <p:nvSpPr>
            <p:cNvPr id="50" name="TextBox 49"/>
            <p:cNvSpPr txBox="1"/>
            <p:nvPr/>
          </p:nvSpPr>
          <p:spPr>
            <a:xfrm>
              <a:off x="641836" y="4244438"/>
              <a:ext cx="986167" cy="276999"/>
            </a:xfrm>
            <a:prstGeom prst="rect">
              <a:avLst/>
            </a:prstGeom>
            <a:noFill/>
          </p:spPr>
          <p:txBody>
            <a:bodyPr wrap="none" rtlCol="0">
              <a:spAutoFit/>
            </a:bodyPr>
            <a:lstStyle/>
            <a:p>
              <a:r>
                <a:rPr lang="en-US" sz="1200" dirty="0">
                  <a:solidFill>
                    <a:srgbClr val="002060"/>
                  </a:solidFill>
                </a:rPr>
                <a:t>Fermi Level</a:t>
              </a:r>
            </a:p>
          </p:txBody>
        </p:sp>
        <mc:AlternateContent xmlns:mc="http://schemas.openxmlformats.org/markup-compatibility/2006" xmlns:a14="http://schemas.microsoft.com/office/drawing/2010/main">
          <mc:Choice Requires="a14">
            <p:sp>
              <p:nvSpPr>
                <p:cNvPr id="58" name="TextBox 57"/>
                <p:cNvSpPr txBox="1"/>
                <p:nvPr/>
              </p:nvSpPr>
              <p:spPr>
                <a:xfrm>
                  <a:off x="1970336" y="4226010"/>
                  <a:ext cx="24865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ℏ</m:t>
                        </m:r>
                        <m:r>
                          <a:rPr lang="en-US" sz="1200" i="1" smtClean="0">
                            <a:solidFill>
                              <a:srgbClr val="002060"/>
                            </a:solidFill>
                            <a:latin typeface="Cambria Math" panose="02040503050406030204" pitchFamily="18" charset="0"/>
                            <a:ea typeface="Cambria Math" panose="02040503050406030204" pitchFamily="18" charset="0"/>
                          </a:rPr>
                          <m:t>𝜔</m:t>
                        </m:r>
                      </m:oMath>
                    </m:oMathPara>
                  </a14:m>
                  <a:endParaRPr lang="en-US" sz="1200" dirty="0">
                    <a:solidFill>
                      <a:srgbClr val="002060"/>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70336" y="4226010"/>
                  <a:ext cx="248658" cy="184666"/>
                </a:xfrm>
                <a:prstGeom prst="rect">
                  <a:avLst/>
                </a:prstGeom>
                <a:blipFill rotWithShape="0">
                  <a:blip r:embed="rId12"/>
                  <a:stretch>
                    <a:fillRect l="-12195" r="-14634" b="-96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5" name="Rectangle 54"/>
              <p:cNvSpPr/>
              <p:nvPr/>
            </p:nvSpPr>
            <p:spPr>
              <a:xfrm>
                <a:off x="1633709" y="2957677"/>
                <a:ext cx="2290242" cy="887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MTE</m:t>
                      </m:r>
                      <m:r>
                        <a:rPr lang="en-US" b="0" i="0"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m:t>
                              </m:r>
                            </m:sub>
                          </m:sSub>
                        </m:num>
                        <m:den>
                          <m:r>
                            <a:rPr lang="en-US" b="0" i="1" smtClean="0">
                              <a:latin typeface="Cambria Math" panose="02040503050406030204" pitchFamily="18" charset="0"/>
                            </a:rPr>
                            <m:t>3</m:t>
                          </m:r>
                        </m:den>
                      </m:f>
                    </m:oMath>
                  </m:oMathPara>
                </a14:m>
                <a:endParaRPr lang="en-US" b="0" dirty="0"/>
              </a:p>
              <a:p>
                <a:r>
                  <a:rPr lang="en-US" b="0" dirty="0"/>
                  <a:t>                         </a:t>
                </a:r>
              </a:p>
            </p:txBody>
          </p:sp>
        </mc:Choice>
        <mc:Fallback xmlns="">
          <p:sp>
            <p:nvSpPr>
              <p:cNvPr id="55" name="Rectangle 54"/>
              <p:cNvSpPr>
                <a:spLocks noRot="1" noChangeAspect="1" noMove="1" noResize="1" noEditPoints="1" noAdjustHandles="1" noChangeArrowheads="1" noChangeShapeType="1" noTextEdit="1"/>
              </p:cNvSpPr>
              <p:nvPr/>
            </p:nvSpPr>
            <p:spPr>
              <a:xfrm>
                <a:off x="1633709" y="2957677"/>
                <a:ext cx="2290242" cy="88787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667460" y="3488777"/>
                <a:ext cx="16950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𝑘𝑇</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𝑥</m:t>
                          </m:r>
                        </m:sub>
                      </m:sSub>
                      <m:r>
                        <a:rPr lang="en-US" i="1">
                          <a:latin typeface="Cambria Math" panose="02040503050406030204" pitchFamily="18" charset="0"/>
                        </a:rPr>
                        <m:t>→0)</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667460" y="3488777"/>
                <a:ext cx="1695016" cy="369332"/>
              </a:xfrm>
              <a:prstGeom prst="rect">
                <a:avLst/>
              </a:prstGeom>
              <a:blipFill>
                <a:blip r:embed="rId14"/>
                <a:stretch>
                  <a:fillRect b="-14754"/>
                </a:stretch>
              </a:blipFill>
            </p:spPr>
            <p:txBody>
              <a:bodyPr/>
              <a:lstStyle/>
              <a:p>
                <a:r>
                  <a:rPr lang="en-US">
                    <a:noFill/>
                  </a:rPr>
                  <a:t> </a:t>
                </a:r>
              </a:p>
            </p:txBody>
          </p:sp>
        </mc:Fallback>
      </mc:AlternateContent>
      <p:grpSp>
        <p:nvGrpSpPr>
          <p:cNvPr id="59" name="Group 58"/>
          <p:cNvGrpSpPr/>
          <p:nvPr/>
        </p:nvGrpSpPr>
        <p:grpSpPr>
          <a:xfrm>
            <a:off x="6442685" y="3045844"/>
            <a:ext cx="2391441" cy="954629"/>
            <a:chOff x="4460975" y="3101480"/>
            <a:chExt cx="3390900" cy="1504950"/>
          </a:xfrm>
          <a:effectLst>
            <a:glow rad="63500">
              <a:schemeClr val="accent4">
                <a:satMod val="175000"/>
                <a:alpha val="40000"/>
              </a:schemeClr>
            </a:glow>
            <a:outerShdw blurRad="50800" dist="38100" dir="2700000" algn="tl" rotWithShape="0">
              <a:prstClr val="black">
                <a:alpha val="40000"/>
              </a:prstClr>
            </a:outerShdw>
          </a:effectLst>
        </p:grpSpPr>
        <p:pic>
          <p:nvPicPr>
            <p:cNvPr id="60" name="Picture 59"/>
            <p:cNvPicPr>
              <a:picLocks noChangeAspect="1"/>
            </p:cNvPicPr>
            <p:nvPr/>
          </p:nvPicPr>
          <p:blipFill>
            <a:blip r:embed="rId15"/>
            <a:stretch>
              <a:fillRect/>
            </a:stretch>
          </p:blipFill>
          <p:spPr>
            <a:xfrm>
              <a:off x="4460975" y="3101480"/>
              <a:ext cx="3390900" cy="1504950"/>
            </a:xfrm>
            <a:prstGeom prst="rect">
              <a:avLst/>
            </a:prstGeom>
          </p:spPr>
        </p:pic>
        <p:sp>
          <p:nvSpPr>
            <p:cNvPr id="61" name="Freeform 7"/>
            <p:cNvSpPr/>
            <p:nvPr/>
          </p:nvSpPr>
          <p:spPr>
            <a:xfrm>
              <a:off x="6139415" y="3253893"/>
              <a:ext cx="175240" cy="854102"/>
            </a:xfrm>
            <a:custGeom>
              <a:avLst/>
              <a:gdLst>
                <a:gd name="connsiteX0" fmla="*/ 0 w 175240"/>
                <a:gd name="connsiteY0" fmla="*/ 925033 h 925033"/>
                <a:gd name="connsiteX1" fmla="*/ 101010 w 175240"/>
                <a:gd name="connsiteY1" fmla="*/ 781493 h 925033"/>
                <a:gd name="connsiteX2" fmla="*/ 170121 w 175240"/>
                <a:gd name="connsiteY2" fmla="*/ 478465 h 925033"/>
                <a:gd name="connsiteX3" fmla="*/ 170121 w 175240"/>
                <a:gd name="connsiteY3" fmla="*/ 148856 h 925033"/>
                <a:gd name="connsiteX4" fmla="*/ 170121 w 1752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0" h="925033">
                  <a:moveTo>
                    <a:pt x="0" y="925033"/>
                  </a:moveTo>
                  <a:cubicBezTo>
                    <a:pt x="36328" y="890477"/>
                    <a:pt x="72657" y="855921"/>
                    <a:pt x="101010" y="781493"/>
                  </a:cubicBezTo>
                  <a:cubicBezTo>
                    <a:pt x="129363" y="707065"/>
                    <a:pt x="158603" y="583904"/>
                    <a:pt x="170121" y="478465"/>
                  </a:cubicBezTo>
                  <a:cubicBezTo>
                    <a:pt x="181639" y="373026"/>
                    <a:pt x="170121" y="148856"/>
                    <a:pt x="170121" y="148856"/>
                  </a:cubicBezTo>
                  <a:lnTo>
                    <a:pt x="170121"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Freeform 8"/>
            <p:cNvSpPr/>
            <p:nvPr/>
          </p:nvSpPr>
          <p:spPr>
            <a:xfrm>
              <a:off x="7521680" y="3242930"/>
              <a:ext cx="175240" cy="847946"/>
            </a:xfrm>
            <a:custGeom>
              <a:avLst/>
              <a:gdLst>
                <a:gd name="connsiteX0" fmla="*/ 0 w 175240"/>
                <a:gd name="connsiteY0" fmla="*/ 925033 h 925033"/>
                <a:gd name="connsiteX1" fmla="*/ 101010 w 175240"/>
                <a:gd name="connsiteY1" fmla="*/ 781493 h 925033"/>
                <a:gd name="connsiteX2" fmla="*/ 170121 w 175240"/>
                <a:gd name="connsiteY2" fmla="*/ 478465 h 925033"/>
                <a:gd name="connsiteX3" fmla="*/ 170121 w 175240"/>
                <a:gd name="connsiteY3" fmla="*/ 148856 h 925033"/>
                <a:gd name="connsiteX4" fmla="*/ 170121 w 1752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0" h="925033">
                  <a:moveTo>
                    <a:pt x="0" y="925033"/>
                  </a:moveTo>
                  <a:cubicBezTo>
                    <a:pt x="36328" y="890477"/>
                    <a:pt x="72657" y="855921"/>
                    <a:pt x="101010" y="781493"/>
                  </a:cubicBezTo>
                  <a:cubicBezTo>
                    <a:pt x="129363" y="707065"/>
                    <a:pt x="158603" y="583904"/>
                    <a:pt x="170121" y="478465"/>
                  </a:cubicBezTo>
                  <a:cubicBezTo>
                    <a:pt x="181639" y="373026"/>
                    <a:pt x="170121" y="148856"/>
                    <a:pt x="170121" y="148856"/>
                  </a:cubicBezTo>
                  <a:lnTo>
                    <a:pt x="170121"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9"/>
            <p:cNvSpPr/>
            <p:nvPr/>
          </p:nvSpPr>
          <p:spPr>
            <a:xfrm flipH="1">
              <a:off x="5753861" y="3242930"/>
              <a:ext cx="175240" cy="838144"/>
            </a:xfrm>
            <a:custGeom>
              <a:avLst/>
              <a:gdLst>
                <a:gd name="connsiteX0" fmla="*/ 0 w 175240"/>
                <a:gd name="connsiteY0" fmla="*/ 925033 h 925033"/>
                <a:gd name="connsiteX1" fmla="*/ 101010 w 175240"/>
                <a:gd name="connsiteY1" fmla="*/ 781493 h 925033"/>
                <a:gd name="connsiteX2" fmla="*/ 170121 w 175240"/>
                <a:gd name="connsiteY2" fmla="*/ 478465 h 925033"/>
                <a:gd name="connsiteX3" fmla="*/ 170121 w 175240"/>
                <a:gd name="connsiteY3" fmla="*/ 148856 h 925033"/>
                <a:gd name="connsiteX4" fmla="*/ 170121 w 1752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0" h="925033">
                  <a:moveTo>
                    <a:pt x="0" y="925033"/>
                  </a:moveTo>
                  <a:cubicBezTo>
                    <a:pt x="36328" y="890477"/>
                    <a:pt x="72657" y="855921"/>
                    <a:pt x="101010" y="781493"/>
                  </a:cubicBezTo>
                  <a:cubicBezTo>
                    <a:pt x="129363" y="707065"/>
                    <a:pt x="158603" y="583904"/>
                    <a:pt x="170121" y="478465"/>
                  </a:cubicBezTo>
                  <a:cubicBezTo>
                    <a:pt x="181639" y="373026"/>
                    <a:pt x="170121" y="148856"/>
                    <a:pt x="170121" y="148856"/>
                  </a:cubicBezTo>
                  <a:lnTo>
                    <a:pt x="170121"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10"/>
            <p:cNvSpPr/>
            <p:nvPr/>
          </p:nvSpPr>
          <p:spPr>
            <a:xfrm flipH="1">
              <a:off x="7157714" y="3235479"/>
              <a:ext cx="175240" cy="838910"/>
            </a:xfrm>
            <a:custGeom>
              <a:avLst/>
              <a:gdLst>
                <a:gd name="connsiteX0" fmla="*/ 0 w 175240"/>
                <a:gd name="connsiteY0" fmla="*/ 925033 h 925033"/>
                <a:gd name="connsiteX1" fmla="*/ 101010 w 175240"/>
                <a:gd name="connsiteY1" fmla="*/ 781493 h 925033"/>
                <a:gd name="connsiteX2" fmla="*/ 170121 w 175240"/>
                <a:gd name="connsiteY2" fmla="*/ 478465 h 925033"/>
                <a:gd name="connsiteX3" fmla="*/ 170121 w 175240"/>
                <a:gd name="connsiteY3" fmla="*/ 148856 h 925033"/>
                <a:gd name="connsiteX4" fmla="*/ 170121 w 1752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0" h="925033">
                  <a:moveTo>
                    <a:pt x="0" y="925033"/>
                  </a:moveTo>
                  <a:cubicBezTo>
                    <a:pt x="36328" y="890477"/>
                    <a:pt x="72657" y="855921"/>
                    <a:pt x="101010" y="781493"/>
                  </a:cubicBezTo>
                  <a:cubicBezTo>
                    <a:pt x="129363" y="707065"/>
                    <a:pt x="158603" y="583904"/>
                    <a:pt x="170121" y="478465"/>
                  </a:cubicBezTo>
                  <a:cubicBezTo>
                    <a:pt x="181639" y="373026"/>
                    <a:pt x="170121" y="148856"/>
                    <a:pt x="170121" y="148856"/>
                  </a:cubicBezTo>
                  <a:lnTo>
                    <a:pt x="170121"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11"/>
            <p:cNvSpPr/>
            <p:nvPr/>
          </p:nvSpPr>
          <p:spPr>
            <a:xfrm>
              <a:off x="6321710" y="3242930"/>
              <a:ext cx="203259" cy="1011599"/>
            </a:xfrm>
            <a:custGeom>
              <a:avLst/>
              <a:gdLst>
                <a:gd name="connsiteX0" fmla="*/ 0 w 217968"/>
                <a:gd name="connsiteY0" fmla="*/ 1052623 h 1052623"/>
                <a:gd name="connsiteX1" fmla="*/ 159489 w 217968"/>
                <a:gd name="connsiteY1" fmla="*/ 797442 h 1052623"/>
                <a:gd name="connsiteX2" fmla="*/ 217968 w 217968"/>
                <a:gd name="connsiteY2" fmla="*/ 0 h 1052623"/>
              </a:gdLst>
              <a:ahLst/>
              <a:cxnLst>
                <a:cxn ang="0">
                  <a:pos x="connsiteX0" y="connsiteY0"/>
                </a:cxn>
                <a:cxn ang="0">
                  <a:pos x="connsiteX1" y="connsiteY1"/>
                </a:cxn>
                <a:cxn ang="0">
                  <a:pos x="connsiteX2" y="connsiteY2"/>
                </a:cxn>
              </a:cxnLst>
              <a:rect l="l" t="t" r="r" b="b"/>
              <a:pathLst>
                <a:path w="217968" h="1052623">
                  <a:moveTo>
                    <a:pt x="0" y="1052623"/>
                  </a:moveTo>
                  <a:cubicBezTo>
                    <a:pt x="61580" y="1012751"/>
                    <a:pt x="123161" y="972879"/>
                    <a:pt x="159489" y="797442"/>
                  </a:cubicBezTo>
                  <a:cubicBezTo>
                    <a:pt x="195817" y="622005"/>
                    <a:pt x="206892" y="311002"/>
                    <a:pt x="217968" y="0"/>
                  </a:cubicBez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Freeform 12"/>
            <p:cNvSpPr/>
            <p:nvPr/>
          </p:nvSpPr>
          <p:spPr>
            <a:xfrm>
              <a:off x="4913471" y="3253893"/>
              <a:ext cx="217968" cy="1000636"/>
            </a:xfrm>
            <a:custGeom>
              <a:avLst/>
              <a:gdLst>
                <a:gd name="connsiteX0" fmla="*/ 0 w 217968"/>
                <a:gd name="connsiteY0" fmla="*/ 1052623 h 1052623"/>
                <a:gd name="connsiteX1" fmla="*/ 159489 w 217968"/>
                <a:gd name="connsiteY1" fmla="*/ 797442 h 1052623"/>
                <a:gd name="connsiteX2" fmla="*/ 217968 w 217968"/>
                <a:gd name="connsiteY2" fmla="*/ 0 h 1052623"/>
              </a:gdLst>
              <a:ahLst/>
              <a:cxnLst>
                <a:cxn ang="0">
                  <a:pos x="connsiteX0" y="connsiteY0"/>
                </a:cxn>
                <a:cxn ang="0">
                  <a:pos x="connsiteX1" y="connsiteY1"/>
                </a:cxn>
                <a:cxn ang="0">
                  <a:pos x="connsiteX2" y="connsiteY2"/>
                </a:cxn>
              </a:cxnLst>
              <a:rect l="l" t="t" r="r" b="b"/>
              <a:pathLst>
                <a:path w="217968" h="1052623">
                  <a:moveTo>
                    <a:pt x="0" y="1052623"/>
                  </a:moveTo>
                  <a:cubicBezTo>
                    <a:pt x="61580" y="1012751"/>
                    <a:pt x="123161" y="972879"/>
                    <a:pt x="159489" y="797442"/>
                  </a:cubicBezTo>
                  <a:cubicBezTo>
                    <a:pt x="195817" y="622005"/>
                    <a:pt x="206892" y="311002"/>
                    <a:pt x="217968" y="0"/>
                  </a:cubicBez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Freeform 13"/>
            <p:cNvSpPr/>
            <p:nvPr/>
          </p:nvSpPr>
          <p:spPr>
            <a:xfrm flipH="1">
              <a:off x="5538181" y="3253893"/>
              <a:ext cx="217968" cy="1021163"/>
            </a:xfrm>
            <a:custGeom>
              <a:avLst/>
              <a:gdLst>
                <a:gd name="connsiteX0" fmla="*/ 0 w 217968"/>
                <a:gd name="connsiteY0" fmla="*/ 1052623 h 1052623"/>
                <a:gd name="connsiteX1" fmla="*/ 159489 w 217968"/>
                <a:gd name="connsiteY1" fmla="*/ 797442 h 1052623"/>
                <a:gd name="connsiteX2" fmla="*/ 217968 w 217968"/>
                <a:gd name="connsiteY2" fmla="*/ 0 h 1052623"/>
              </a:gdLst>
              <a:ahLst/>
              <a:cxnLst>
                <a:cxn ang="0">
                  <a:pos x="connsiteX0" y="connsiteY0"/>
                </a:cxn>
                <a:cxn ang="0">
                  <a:pos x="connsiteX1" y="connsiteY1"/>
                </a:cxn>
                <a:cxn ang="0">
                  <a:pos x="connsiteX2" y="connsiteY2"/>
                </a:cxn>
              </a:cxnLst>
              <a:rect l="l" t="t" r="r" b="b"/>
              <a:pathLst>
                <a:path w="217968" h="1052623">
                  <a:moveTo>
                    <a:pt x="0" y="1052623"/>
                  </a:moveTo>
                  <a:cubicBezTo>
                    <a:pt x="61580" y="1012751"/>
                    <a:pt x="123161" y="972879"/>
                    <a:pt x="159489" y="797442"/>
                  </a:cubicBezTo>
                  <a:cubicBezTo>
                    <a:pt x="195817" y="622005"/>
                    <a:pt x="206892" y="311002"/>
                    <a:pt x="217968" y="0"/>
                  </a:cubicBez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Freeform 14"/>
            <p:cNvSpPr/>
            <p:nvPr/>
          </p:nvSpPr>
          <p:spPr>
            <a:xfrm flipH="1">
              <a:off x="6942303" y="3242930"/>
              <a:ext cx="217968" cy="1005688"/>
            </a:xfrm>
            <a:custGeom>
              <a:avLst/>
              <a:gdLst>
                <a:gd name="connsiteX0" fmla="*/ 0 w 217968"/>
                <a:gd name="connsiteY0" fmla="*/ 1052623 h 1052623"/>
                <a:gd name="connsiteX1" fmla="*/ 159489 w 217968"/>
                <a:gd name="connsiteY1" fmla="*/ 797442 h 1052623"/>
                <a:gd name="connsiteX2" fmla="*/ 217968 w 217968"/>
                <a:gd name="connsiteY2" fmla="*/ 0 h 1052623"/>
              </a:gdLst>
              <a:ahLst/>
              <a:cxnLst>
                <a:cxn ang="0">
                  <a:pos x="connsiteX0" y="connsiteY0"/>
                </a:cxn>
                <a:cxn ang="0">
                  <a:pos x="connsiteX1" y="connsiteY1"/>
                </a:cxn>
                <a:cxn ang="0">
                  <a:pos x="connsiteX2" y="connsiteY2"/>
                </a:cxn>
              </a:cxnLst>
              <a:rect l="l" t="t" r="r" b="b"/>
              <a:pathLst>
                <a:path w="217968" h="1052623">
                  <a:moveTo>
                    <a:pt x="0" y="1052623"/>
                  </a:moveTo>
                  <a:cubicBezTo>
                    <a:pt x="61580" y="1012751"/>
                    <a:pt x="123161" y="972879"/>
                    <a:pt x="159489" y="797442"/>
                  </a:cubicBezTo>
                  <a:cubicBezTo>
                    <a:pt x="195817" y="622005"/>
                    <a:pt x="206892" y="311002"/>
                    <a:pt x="217968" y="0"/>
                  </a:cubicBez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Freeform 15"/>
            <p:cNvSpPr/>
            <p:nvPr/>
          </p:nvSpPr>
          <p:spPr>
            <a:xfrm>
              <a:off x="7421526" y="3237614"/>
              <a:ext cx="15948" cy="781493"/>
            </a:xfrm>
            <a:custGeom>
              <a:avLst/>
              <a:gdLst>
                <a:gd name="connsiteX0" fmla="*/ 0 w 15948"/>
                <a:gd name="connsiteY0" fmla="*/ 781493 h 781493"/>
                <a:gd name="connsiteX1" fmla="*/ 15948 w 15948"/>
                <a:gd name="connsiteY1" fmla="*/ 0 h 781493"/>
                <a:gd name="connsiteX2" fmla="*/ 15948 w 15948"/>
                <a:gd name="connsiteY2" fmla="*/ 0 h 781493"/>
              </a:gdLst>
              <a:ahLst/>
              <a:cxnLst>
                <a:cxn ang="0">
                  <a:pos x="connsiteX0" y="connsiteY0"/>
                </a:cxn>
                <a:cxn ang="0">
                  <a:pos x="connsiteX1" y="connsiteY1"/>
                </a:cxn>
                <a:cxn ang="0">
                  <a:pos x="connsiteX2" y="connsiteY2"/>
                </a:cxn>
              </a:cxnLst>
              <a:rect l="l" t="t" r="r" b="b"/>
              <a:pathLst>
                <a:path w="15948" h="781493">
                  <a:moveTo>
                    <a:pt x="0" y="781493"/>
                  </a:moveTo>
                  <a:lnTo>
                    <a:pt x="15948" y="0"/>
                  </a:lnTo>
                  <a:lnTo>
                    <a:pt x="15948"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16"/>
            <p:cNvSpPr/>
            <p:nvPr/>
          </p:nvSpPr>
          <p:spPr>
            <a:xfrm>
              <a:off x="6016771" y="3242930"/>
              <a:ext cx="15948" cy="781493"/>
            </a:xfrm>
            <a:custGeom>
              <a:avLst/>
              <a:gdLst>
                <a:gd name="connsiteX0" fmla="*/ 0 w 15948"/>
                <a:gd name="connsiteY0" fmla="*/ 781493 h 781493"/>
                <a:gd name="connsiteX1" fmla="*/ 15948 w 15948"/>
                <a:gd name="connsiteY1" fmla="*/ 0 h 781493"/>
                <a:gd name="connsiteX2" fmla="*/ 15948 w 15948"/>
                <a:gd name="connsiteY2" fmla="*/ 0 h 781493"/>
              </a:gdLst>
              <a:ahLst/>
              <a:cxnLst>
                <a:cxn ang="0">
                  <a:pos x="connsiteX0" y="connsiteY0"/>
                </a:cxn>
                <a:cxn ang="0">
                  <a:pos x="connsiteX1" y="connsiteY1"/>
                </a:cxn>
                <a:cxn ang="0">
                  <a:pos x="connsiteX2" y="connsiteY2"/>
                </a:cxn>
              </a:cxnLst>
              <a:rect l="l" t="t" r="r" b="b"/>
              <a:pathLst>
                <a:path w="15948" h="781493">
                  <a:moveTo>
                    <a:pt x="0" y="781493"/>
                  </a:moveTo>
                  <a:lnTo>
                    <a:pt x="15948" y="0"/>
                  </a:lnTo>
                  <a:lnTo>
                    <a:pt x="15948"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17"/>
            <p:cNvSpPr/>
            <p:nvPr/>
          </p:nvSpPr>
          <p:spPr>
            <a:xfrm>
              <a:off x="6713298" y="3235480"/>
              <a:ext cx="45719" cy="1222156"/>
            </a:xfrm>
            <a:custGeom>
              <a:avLst/>
              <a:gdLst>
                <a:gd name="connsiteX0" fmla="*/ 0 w 15948"/>
                <a:gd name="connsiteY0" fmla="*/ 781493 h 781493"/>
                <a:gd name="connsiteX1" fmla="*/ 15948 w 15948"/>
                <a:gd name="connsiteY1" fmla="*/ 0 h 781493"/>
                <a:gd name="connsiteX2" fmla="*/ 15948 w 15948"/>
                <a:gd name="connsiteY2" fmla="*/ 0 h 781493"/>
              </a:gdLst>
              <a:ahLst/>
              <a:cxnLst>
                <a:cxn ang="0">
                  <a:pos x="connsiteX0" y="connsiteY0"/>
                </a:cxn>
                <a:cxn ang="0">
                  <a:pos x="connsiteX1" y="connsiteY1"/>
                </a:cxn>
                <a:cxn ang="0">
                  <a:pos x="connsiteX2" y="connsiteY2"/>
                </a:cxn>
              </a:cxnLst>
              <a:rect l="l" t="t" r="r" b="b"/>
              <a:pathLst>
                <a:path w="15948" h="781493">
                  <a:moveTo>
                    <a:pt x="0" y="781493"/>
                  </a:moveTo>
                  <a:lnTo>
                    <a:pt x="15948" y="0"/>
                  </a:lnTo>
                  <a:lnTo>
                    <a:pt x="15948"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Freeform 18"/>
            <p:cNvSpPr/>
            <p:nvPr/>
          </p:nvSpPr>
          <p:spPr>
            <a:xfrm>
              <a:off x="5298089" y="3253893"/>
              <a:ext cx="45719" cy="1222156"/>
            </a:xfrm>
            <a:custGeom>
              <a:avLst/>
              <a:gdLst>
                <a:gd name="connsiteX0" fmla="*/ 0 w 15948"/>
                <a:gd name="connsiteY0" fmla="*/ 781493 h 781493"/>
                <a:gd name="connsiteX1" fmla="*/ 15948 w 15948"/>
                <a:gd name="connsiteY1" fmla="*/ 0 h 781493"/>
                <a:gd name="connsiteX2" fmla="*/ 15948 w 15948"/>
                <a:gd name="connsiteY2" fmla="*/ 0 h 781493"/>
              </a:gdLst>
              <a:ahLst/>
              <a:cxnLst>
                <a:cxn ang="0">
                  <a:pos x="connsiteX0" y="connsiteY0"/>
                </a:cxn>
                <a:cxn ang="0">
                  <a:pos x="connsiteX1" y="connsiteY1"/>
                </a:cxn>
                <a:cxn ang="0">
                  <a:pos x="connsiteX2" y="connsiteY2"/>
                </a:cxn>
              </a:cxnLst>
              <a:rect l="l" t="t" r="r" b="b"/>
              <a:pathLst>
                <a:path w="15948" h="781493">
                  <a:moveTo>
                    <a:pt x="0" y="781493"/>
                  </a:moveTo>
                  <a:lnTo>
                    <a:pt x="15948" y="0"/>
                  </a:lnTo>
                  <a:lnTo>
                    <a:pt x="15948" y="0"/>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flipH="1" flipV="1">
              <a:off x="6024745" y="3753768"/>
              <a:ext cx="7974" cy="270656"/>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6206215" y="3864971"/>
              <a:ext cx="197012" cy="252788"/>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6358615" y="4117759"/>
              <a:ext cx="243402" cy="15240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6880216" y="4102998"/>
              <a:ext cx="216996" cy="154775"/>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7127374" y="3889096"/>
              <a:ext cx="148450" cy="188077"/>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7460710" y="3764474"/>
              <a:ext cx="0" cy="261327"/>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5723886" y="3878772"/>
              <a:ext cx="166334" cy="21890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5496859" y="4065444"/>
              <a:ext cx="194523" cy="189085"/>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4945323" y="4097672"/>
              <a:ext cx="209592" cy="19246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5320948" y="4203748"/>
              <a:ext cx="9707" cy="29191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6730865" y="4180385"/>
              <a:ext cx="9707" cy="29191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7576015" y="3843395"/>
              <a:ext cx="197012" cy="252788"/>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pic>
        <p:nvPicPr>
          <p:cNvPr id="1026" name="Picture 2" descr="Figure 1"/>
          <p:cNvPicPr>
            <a:picLocks noChangeAspect="1" noChangeArrowheads="1"/>
          </p:cNvPicPr>
          <p:nvPr/>
        </p:nvPicPr>
        <p:blipFill rotWithShape="1">
          <a:blip r:embed="rId16">
            <a:extLst>
              <a:ext uri="{28A0092B-C50C-407E-A947-70E740481C1C}">
                <a14:useLocalDpi xmlns:a14="http://schemas.microsoft.com/office/drawing/2010/main" val="0"/>
              </a:ext>
            </a:extLst>
          </a:blip>
          <a:srcRect t="8097" b="16983"/>
          <a:stretch/>
        </p:blipFill>
        <p:spPr bwMode="auto">
          <a:xfrm>
            <a:off x="6465406" y="4123336"/>
            <a:ext cx="2390991" cy="940789"/>
          </a:xfrm>
          <a:prstGeom prst="rect">
            <a:avLst/>
          </a:prstGeom>
          <a:noFill/>
          <a:effectLst>
            <a:glow rad="63500">
              <a:schemeClr val="accent5">
                <a:lumMod val="50000"/>
                <a:lumOff val="50000"/>
              </a:schemeClr>
            </a:glo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44941" y="4227754"/>
            <a:ext cx="4164691" cy="646331"/>
          </a:xfrm>
          <a:prstGeom prst="rect">
            <a:avLst/>
          </a:prstGeom>
          <a:noFill/>
        </p:spPr>
        <p:txBody>
          <a:bodyPr wrap="square" rtlCol="0">
            <a:spAutoFit/>
          </a:bodyPr>
          <a:lstStyle/>
          <a:p>
            <a:r>
              <a:rPr lang="en-US" dirty="0"/>
              <a:t>Surface roughness and work function variations eventually limit MTE</a:t>
            </a:r>
          </a:p>
        </p:txBody>
      </p:sp>
      <p:pic>
        <p:nvPicPr>
          <p:cNvPr id="2" name="Picture 1"/>
          <p:cNvPicPr>
            <a:picLocks noChangeAspect="1"/>
          </p:cNvPicPr>
          <p:nvPr/>
        </p:nvPicPr>
        <p:blipFill>
          <a:blip r:embed="rId17"/>
          <a:stretch>
            <a:fillRect/>
          </a:stretch>
        </p:blipFill>
        <p:spPr>
          <a:xfrm>
            <a:off x="4525176" y="3139280"/>
            <a:ext cx="1568183" cy="1176716"/>
          </a:xfrm>
          <a:prstGeom prst="rect">
            <a:avLst/>
          </a:prstGeom>
        </p:spPr>
      </p:pic>
      <p:sp>
        <p:nvSpPr>
          <p:cNvPr id="5" name="Rectangle 4"/>
          <p:cNvSpPr/>
          <p:nvPr/>
        </p:nvSpPr>
        <p:spPr>
          <a:xfrm>
            <a:off x="307402" y="4899910"/>
            <a:ext cx="2388795" cy="215444"/>
          </a:xfrm>
          <a:prstGeom prst="rect">
            <a:avLst/>
          </a:prstGeom>
        </p:spPr>
        <p:txBody>
          <a:bodyPr wrap="none">
            <a:spAutoFit/>
          </a:bodyPr>
          <a:lstStyle/>
          <a:p>
            <a:r>
              <a:rPr lang="en-US" sz="800" dirty="0">
                <a:solidFill>
                  <a:srgbClr val="002060"/>
                </a:solidFill>
                <a:latin typeface="Arial" panose="020B0604020202020204" pitchFamily="34" charset="0"/>
              </a:rPr>
              <a:t>Feng et al. Appl. Phys. Lett. 107, 134101 (2015)</a:t>
            </a:r>
            <a:endParaRPr lang="en-US" sz="800" dirty="0">
              <a:solidFill>
                <a:srgbClr val="002060"/>
              </a:solidFill>
            </a:endParaRPr>
          </a:p>
        </p:txBody>
      </p:sp>
      <p:sp>
        <p:nvSpPr>
          <p:cNvPr id="97" name="Rectangle 96"/>
          <p:cNvSpPr/>
          <p:nvPr/>
        </p:nvSpPr>
        <p:spPr>
          <a:xfrm>
            <a:off x="3540929" y="4799828"/>
            <a:ext cx="2901756" cy="338554"/>
          </a:xfrm>
          <a:prstGeom prst="rect">
            <a:avLst/>
          </a:prstGeom>
        </p:spPr>
        <p:txBody>
          <a:bodyPr wrap="none">
            <a:spAutoFit/>
          </a:bodyPr>
          <a:lstStyle/>
          <a:p>
            <a:r>
              <a:rPr lang="en-US" sz="800" dirty="0" err="1">
                <a:solidFill>
                  <a:srgbClr val="002060"/>
                </a:solidFill>
                <a:latin typeface="Arial" panose="020B0604020202020204" pitchFamily="34" charset="0"/>
              </a:rPr>
              <a:t>Karkare</a:t>
            </a:r>
            <a:r>
              <a:rPr lang="en-US" sz="800" dirty="0">
                <a:solidFill>
                  <a:srgbClr val="002060"/>
                </a:solidFill>
                <a:latin typeface="Arial" panose="020B0604020202020204" pitchFamily="34" charset="0"/>
              </a:rPr>
              <a:t> and </a:t>
            </a:r>
            <a:r>
              <a:rPr lang="en-US" sz="800" dirty="0" err="1">
                <a:solidFill>
                  <a:srgbClr val="002060"/>
                </a:solidFill>
                <a:latin typeface="Arial" panose="020B0604020202020204" pitchFamily="34" charset="0"/>
              </a:rPr>
              <a:t>Bazarov</a:t>
            </a:r>
            <a:r>
              <a:rPr lang="en-US" sz="800" dirty="0">
                <a:solidFill>
                  <a:srgbClr val="002060"/>
                </a:solidFill>
                <a:latin typeface="Arial" panose="020B0604020202020204" pitchFamily="34" charset="0"/>
              </a:rPr>
              <a:t>, Phys. Rev. Applied 4, 024015 (2015)</a:t>
            </a:r>
          </a:p>
          <a:p>
            <a:r>
              <a:rPr lang="en-US" sz="800" dirty="0">
                <a:solidFill>
                  <a:srgbClr val="002060"/>
                </a:solidFill>
              </a:rPr>
              <a:t>Feng et al. J. Appl. Phys. 121, 044904 (2017)</a:t>
            </a:r>
          </a:p>
        </p:txBody>
      </p:sp>
    </p:spTree>
    <p:extLst>
      <p:ext uri="{BB962C8B-B14F-4D97-AF65-F5344CB8AC3E}">
        <p14:creationId xmlns:p14="http://schemas.microsoft.com/office/powerpoint/2010/main" val="425913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Photoemission from Single Crystals and ARPES</a:t>
            </a:r>
          </a:p>
        </p:txBody>
      </p:sp>
      <p:sp>
        <p:nvSpPr>
          <p:cNvPr id="4" name="Slide Number Placeholder 3"/>
          <p:cNvSpPr>
            <a:spLocks noGrp="1"/>
          </p:cNvSpPr>
          <p:nvPr>
            <p:ph type="sldNum" sz="quarter" idx="12"/>
          </p:nvPr>
        </p:nvSpPr>
        <p:spPr/>
        <p:txBody>
          <a:bodyPr/>
          <a:lstStyle/>
          <a:p>
            <a:fld id="{921CBE81-14BD-7343-B359-01BCBA3179F9}" type="slidenum">
              <a:rPr lang="en-US" smtClean="0"/>
              <a:t>3</a:t>
            </a:fld>
            <a:endParaRPr lang="en-US"/>
          </a:p>
        </p:txBody>
      </p:sp>
      <p:sp>
        <p:nvSpPr>
          <p:cNvPr id="5" name="Rectangle 4"/>
          <p:cNvSpPr/>
          <p:nvPr/>
        </p:nvSpPr>
        <p:spPr>
          <a:xfrm>
            <a:off x="250460" y="883137"/>
            <a:ext cx="8689003" cy="923330"/>
          </a:xfrm>
          <a:prstGeom prst="rect">
            <a:avLst/>
          </a:prstGeom>
        </p:spPr>
        <p:txBody>
          <a:bodyPr wrap="square">
            <a:spAutoFit/>
          </a:bodyPr>
          <a:lstStyle/>
          <a:p>
            <a:r>
              <a:rPr lang="en-US" dirty="0"/>
              <a:t>ARPES – Angle Resolved Photoemission Spectroscopy</a:t>
            </a:r>
          </a:p>
          <a:p>
            <a:r>
              <a:rPr lang="en-US" dirty="0">
                <a:solidFill>
                  <a:schemeClr val="accent3">
                    <a:lumMod val="10000"/>
                  </a:schemeClr>
                </a:solidFill>
              </a:rPr>
              <a:t>Used for decades to ‘measure’ the band structure of single crystal solids with ordered surfaces</a:t>
            </a:r>
          </a:p>
        </p:txBody>
      </p:sp>
      <p:pic>
        <p:nvPicPr>
          <p:cNvPr id="2050" name="Picture 2" descr="https://upload.wikimedia.org/wikipedia/commons/8/83/ARPESgener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07" y="1914055"/>
            <a:ext cx="3349708" cy="19540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60559" y="2567937"/>
            <a:ext cx="2755232"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Conservation of Transverse Momentum</a:t>
            </a:r>
          </a:p>
          <a:p>
            <a:pPr marL="285750" indent="-285750">
              <a:buFont typeface="Arial" panose="020B0604020202020204" pitchFamily="34" charset="0"/>
              <a:buChar char="•"/>
            </a:pPr>
            <a:r>
              <a:rPr lang="en-US" sz="1200" dirty="0"/>
              <a:t>Conservation of Energy</a:t>
            </a:r>
          </a:p>
        </p:txBody>
      </p:sp>
      <p:sp>
        <p:nvSpPr>
          <p:cNvPr id="7" name="Arrow: Right 6"/>
          <p:cNvSpPr/>
          <p:nvPr/>
        </p:nvSpPr>
        <p:spPr>
          <a:xfrm>
            <a:off x="5474366" y="2784579"/>
            <a:ext cx="348916" cy="213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Image result for topological insulator arpes"/>
          <p:cNvPicPr>
            <a:picLocks noChangeAspect="1" noChangeArrowheads="1"/>
          </p:cNvPicPr>
          <p:nvPr/>
        </p:nvPicPr>
        <p:blipFill rotWithShape="1">
          <a:blip r:embed="rId3">
            <a:extLst>
              <a:ext uri="{28A0092B-C50C-407E-A947-70E740481C1C}">
                <a14:useLocalDpi xmlns:a14="http://schemas.microsoft.com/office/drawing/2010/main" val="0"/>
              </a:ext>
            </a:extLst>
          </a:blip>
          <a:srcRect l="2496" t="9591" r="44430" b="3333"/>
          <a:stretch/>
        </p:blipFill>
        <p:spPr bwMode="auto">
          <a:xfrm>
            <a:off x="5878496" y="1639126"/>
            <a:ext cx="2503504" cy="27169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0758" y="4557266"/>
            <a:ext cx="9033242" cy="369332"/>
          </a:xfrm>
          <a:prstGeom prst="rect">
            <a:avLst/>
          </a:prstGeom>
          <a:noFill/>
        </p:spPr>
        <p:txBody>
          <a:bodyPr wrap="none" rtlCol="0">
            <a:spAutoFit/>
          </a:bodyPr>
          <a:lstStyle/>
          <a:p>
            <a:r>
              <a:rPr lang="en-US" dirty="0"/>
              <a:t>Can we use/design materials with band structures that result in low MTE and high QE?</a:t>
            </a:r>
          </a:p>
        </p:txBody>
      </p:sp>
      <p:sp>
        <p:nvSpPr>
          <p:cNvPr id="11" name="Rectangle 10"/>
          <p:cNvSpPr/>
          <p:nvPr/>
        </p:nvSpPr>
        <p:spPr>
          <a:xfrm>
            <a:off x="6274466" y="4341883"/>
            <a:ext cx="2977097" cy="215444"/>
          </a:xfrm>
          <a:prstGeom prst="rect">
            <a:avLst/>
          </a:prstGeom>
        </p:spPr>
        <p:txBody>
          <a:bodyPr wrap="none">
            <a:spAutoFit/>
          </a:bodyPr>
          <a:lstStyle/>
          <a:p>
            <a:r>
              <a:rPr lang="en-US" sz="800" dirty="0">
                <a:solidFill>
                  <a:srgbClr val="002060"/>
                </a:solidFill>
                <a:latin typeface="Arial" panose="020B0604020202020204" pitchFamily="34" charset="0"/>
              </a:rPr>
              <a:t>*http://research.physics.berkeley.edu/lanzara/research/ti.html</a:t>
            </a:r>
          </a:p>
        </p:txBody>
      </p:sp>
    </p:spTree>
    <p:extLst>
      <p:ext uri="{BB962C8B-B14F-4D97-AF65-F5344CB8AC3E}">
        <p14:creationId xmlns:p14="http://schemas.microsoft.com/office/powerpoint/2010/main" val="242515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Ag(111) Surface-state – A test case</a:t>
            </a:r>
          </a:p>
        </p:txBody>
      </p:sp>
      <p:sp>
        <p:nvSpPr>
          <p:cNvPr id="4" name="Slide Number Placeholder 3"/>
          <p:cNvSpPr>
            <a:spLocks noGrp="1"/>
          </p:cNvSpPr>
          <p:nvPr>
            <p:ph type="sldNum" sz="quarter" idx="12"/>
          </p:nvPr>
        </p:nvSpPr>
        <p:spPr/>
        <p:txBody>
          <a:bodyPr/>
          <a:lstStyle/>
          <a:p>
            <a:fld id="{921CBE81-14BD-7343-B359-01BCBA3179F9}" type="slidenum">
              <a:rPr lang="en-US" smtClean="0"/>
              <a:t>4</a:t>
            </a:fld>
            <a:endParaRPr lang="en-US"/>
          </a:p>
        </p:txBody>
      </p:sp>
      <p:sp>
        <p:nvSpPr>
          <p:cNvPr id="5" name="Content Placeholder 4"/>
          <p:cNvSpPr txBox="1">
            <a:spLocks noGrp="1"/>
          </p:cNvSpPr>
          <p:nvPr>
            <p:ph idx="1"/>
          </p:nvPr>
        </p:nvSpPr>
        <p:spPr>
          <a:xfrm>
            <a:off x="37806" y="699589"/>
            <a:ext cx="9144000" cy="1064907"/>
          </a:xfrm>
          <a:prstGeom prst="rect">
            <a:avLst/>
          </a:prstGeom>
          <a:noFill/>
        </p:spPr>
        <p:txBody>
          <a:bodyPr wrap="square" rtlCol="0">
            <a:spAutoFit/>
          </a:bodyPr>
          <a:lstStyle/>
          <a:p>
            <a:r>
              <a:rPr lang="en-US" sz="2000" b="1" dirty="0">
                <a:solidFill>
                  <a:schemeClr val="tx1"/>
                </a:solidFill>
              </a:rPr>
              <a:t>Easy to prepare </a:t>
            </a:r>
            <a:r>
              <a:rPr lang="en-US" sz="2000" dirty="0"/>
              <a:t>– Simple ion bombardment and annealing to 450</a:t>
            </a:r>
            <a:r>
              <a:rPr lang="en-US" sz="2000" baseline="30000" dirty="0"/>
              <a:t>0</a:t>
            </a:r>
            <a:r>
              <a:rPr lang="en-US" sz="2000" dirty="0"/>
              <a:t>C</a:t>
            </a:r>
          </a:p>
          <a:p>
            <a:pPr lvl="1"/>
            <a:r>
              <a:rPr lang="en-US" sz="1800" dirty="0"/>
              <a:t>Gives excellent LEED pattern and clean Auger spectrum</a:t>
            </a:r>
          </a:p>
          <a:p>
            <a:pPr lvl="1"/>
            <a:endParaRPr lang="en-US" sz="1800" dirty="0"/>
          </a:p>
        </p:txBody>
      </p:sp>
      <p:pic>
        <p:nvPicPr>
          <p:cNvPr id="6" name="Picture 5"/>
          <p:cNvPicPr>
            <a:picLocks noChangeAspect="1"/>
          </p:cNvPicPr>
          <p:nvPr/>
        </p:nvPicPr>
        <p:blipFill>
          <a:blip r:embed="rId3"/>
          <a:stretch>
            <a:fillRect/>
          </a:stretch>
        </p:blipFill>
        <p:spPr>
          <a:xfrm>
            <a:off x="404812" y="2136755"/>
            <a:ext cx="3862388" cy="2113105"/>
          </a:xfrm>
          <a:prstGeom prst="rect">
            <a:avLst/>
          </a:prstGeom>
        </p:spPr>
      </p:pic>
      <p:sp>
        <p:nvSpPr>
          <p:cNvPr id="8" name="TextBox 7"/>
          <p:cNvSpPr txBox="1"/>
          <p:nvPr/>
        </p:nvSpPr>
        <p:spPr>
          <a:xfrm>
            <a:off x="189229" y="4489744"/>
            <a:ext cx="8765541"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t>Intense surface state peak</a:t>
            </a:r>
            <a:r>
              <a:rPr lang="en-US" sz="2000" b="1" dirty="0">
                <a:solidFill>
                  <a:schemeClr val="tx2">
                    <a:lumMod val="75000"/>
                  </a:schemeClr>
                </a:solidFill>
              </a:rPr>
              <a:t> </a:t>
            </a:r>
            <a:r>
              <a:rPr lang="en-US" sz="2000" dirty="0">
                <a:solidFill>
                  <a:schemeClr val="tx2">
                    <a:lumMod val="75000"/>
                  </a:schemeClr>
                </a:solidFill>
              </a:rPr>
              <a:t>in PES experiments – Could imply </a:t>
            </a:r>
            <a:r>
              <a:rPr lang="en-US" sz="2000" b="1" dirty="0"/>
              <a:t>good QE</a:t>
            </a:r>
          </a:p>
        </p:txBody>
      </p:sp>
      <p:pic>
        <p:nvPicPr>
          <p:cNvPr id="11" name="Picture 10"/>
          <p:cNvPicPr>
            <a:picLocks noChangeAspect="1"/>
          </p:cNvPicPr>
          <p:nvPr/>
        </p:nvPicPr>
        <p:blipFill>
          <a:blip r:embed="rId4"/>
          <a:stretch>
            <a:fillRect/>
          </a:stretch>
        </p:blipFill>
        <p:spPr>
          <a:xfrm>
            <a:off x="4629003" y="2557953"/>
            <a:ext cx="4191000" cy="1836505"/>
          </a:xfrm>
          <a:prstGeom prst="rect">
            <a:avLst/>
          </a:prstGeom>
        </p:spPr>
      </p:pic>
      <p:sp>
        <p:nvSpPr>
          <p:cNvPr id="12" name="Rectangle 11"/>
          <p:cNvSpPr/>
          <p:nvPr/>
        </p:nvSpPr>
        <p:spPr>
          <a:xfrm rot="16200000">
            <a:off x="4707033" y="3054809"/>
            <a:ext cx="724878" cy="276999"/>
          </a:xfrm>
          <a:prstGeom prst="rect">
            <a:avLst/>
          </a:prstGeom>
        </p:spPr>
        <p:txBody>
          <a:bodyPr wrap="none">
            <a:spAutoFit/>
          </a:bodyPr>
          <a:lstStyle/>
          <a:p>
            <a:r>
              <a:rPr lang="en-US" sz="1200" dirty="0">
                <a:solidFill>
                  <a:schemeClr val="accent3">
                    <a:lumMod val="10000"/>
                  </a:schemeClr>
                </a:solidFill>
                <a:latin typeface="Times New Roman" panose="02020603050405020304" pitchFamily="18" charset="0"/>
                <a:cs typeface="Times New Roman" panose="02020603050405020304" pitchFamily="18" charset="0"/>
              </a:rPr>
              <a:t>Intensity</a:t>
            </a:r>
          </a:p>
        </p:txBody>
      </p:sp>
      <p:sp>
        <p:nvSpPr>
          <p:cNvPr id="13" name="TextBox 12"/>
          <p:cNvSpPr txBox="1"/>
          <p:nvPr/>
        </p:nvSpPr>
        <p:spPr>
          <a:xfrm>
            <a:off x="6687358" y="2032949"/>
            <a:ext cx="1896673" cy="338554"/>
          </a:xfrm>
          <a:prstGeom prst="rect">
            <a:avLst/>
          </a:prstGeom>
          <a:noFill/>
        </p:spPr>
        <p:txBody>
          <a:bodyPr wrap="none" rtlCol="0">
            <a:spAutoFit/>
          </a:bodyPr>
          <a:lstStyle/>
          <a:p>
            <a:r>
              <a:rPr lang="en-US" sz="1600" dirty="0"/>
              <a:t>Surface state peak</a:t>
            </a:r>
          </a:p>
        </p:txBody>
      </p:sp>
      <p:cxnSp>
        <p:nvCxnSpPr>
          <p:cNvPr id="14" name="Straight Arrow Connector 13"/>
          <p:cNvCxnSpPr/>
          <p:nvPr/>
        </p:nvCxnSpPr>
        <p:spPr bwMode="auto">
          <a:xfrm>
            <a:off x="7753203" y="2371503"/>
            <a:ext cx="533400" cy="4908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14"/>
          <p:cNvSpPr/>
          <p:nvPr/>
        </p:nvSpPr>
        <p:spPr>
          <a:xfrm>
            <a:off x="684075" y="4299826"/>
            <a:ext cx="2063385" cy="215444"/>
          </a:xfrm>
          <a:prstGeom prst="rect">
            <a:avLst/>
          </a:prstGeom>
        </p:spPr>
        <p:txBody>
          <a:bodyPr wrap="none">
            <a:spAutoFit/>
          </a:bodyPr>
          <a:lstStyle/>
          <a:p>
            <a:r>
              <a:rPr lang="nb-NO" sz="800" dirty="0">
                <a:solidFill>
                  <a:srgbClr val="002060"/>
                </a:solidFill>
                <a:latin typeface="Arial" panose="020B0604020202020204" pitchFamily="34" charset="0"/>
              </a:rPr>
              <a:t>F. Reinert et al., PRB, 63, 115415 (2001)</a:t>
            </a:r>
          </a:p>
        </p:txBody>
      </p:sp>
      <p:sp>
        <p:nvSpPr>
          <p:cNvPr id="16" name="Rectangle 15"/>
          <p:cNvSpPr/>
          <p:nvPr/>
        </p:nvSpPr>
        <p:spPr>
          <a:xfrm>
            <a:off x="5980798" y="4365464"/>
            <a:ext cx="1980029" cy="215444"/>
          </a:xfrm>
          <a:prstGeom prst="rect">
            <a:avLst/>
          </a:prstGeom>
        </p:spPr>
        <p:txBody>
          <a:bodyPr wrap="none">
            <a:spAutoFit/>
          </a:bodyPr>
          <a:lstStyle/>
          <a:p>
            <a:r>
              <a:rPr lang="da-DK" sz="800" dirty="0">
                <a:solidFill>
                  <a:srgbClr val="002060"/>
                </a:solidFill>
                <a:latin typeface="Arial" panose="020B0604020202020204" pitchFamily="34" charset="0"/>
              </a:rPr>
              <a:t>T. Miller et al., Surf. Sci. 376, 32 (1997)</a:t>
            </a:r>
          </a:p>
        </p:txBody>
      </p:sp>
      <p:sp>
        <p:nvSpPr>
          <p:cNvPr id="2" name="TextBox 1"/>
          <p:cNvSpPr txBox="1"/>
          <p:nvPr/>
        </p:nvSpPr>
        <p:spPr>
          <a:xfrm>
            <a:off x="269715" y="1764496"/>
            <a:ext cx="6449266" cy="369332"/>
          </a:xfrm>
          <a:prstGeom prst="rect">
            <a:avLst/>
          </a:prstGeom>
          <a:noFill/>
        </p:spPr>
        <p:txBody>
          <a:bodyPr wrap="none" rtlCol="0">
            <a:spAutoFit/>
          </a:bodyPr>
          <a:lstStyle/>
          <a:p>
            <a:pPr marL="285750" indent="-285750">
              <a:buFont typeface="Arial" panose="020B0604020202020204" pitchFamily="34" charset="0"/>
              <a:buChar char="•"/>
            </a:pPr>
            <a:r>
              <a:rPr lang="en-US" b="1" dirty="0"/>
              <a:t>Narrow momentum spread </a:t>
            </a:r>
            <a:r>
              <a:rPr lang="en-US" dirty="0">
                <a:solidFill>
                  <a:schemeClr val="tx2"/>
                </a:solidFill>
              </a:rPr>
              <a:t>in ARPES – implies </a:t>
            </a:r>
            <a:r>
              <a:rPr lang="en-US" b="1" dirty="0"/>
              <a:t>low MTE</a:t>
            </a:r>
          </a:p>
        </p:txBody>
      </p:sp>
      <p:sp>
        <p:nvSpPr>
          <p:cNvPr id="17" name="TextBox 16"/>
          <p:cNvSpPr txBox="1"/>
          <p:nvPr/>
        </p:nvSpPr>
        <p:spPr>
          <a:xfrm>
            <a:off x="2653457" y="3661982"/>
            <a:ext cx="2648482" cy="338554"/>
          </a:xfrm>
          <a:prstGeom prst="rect">
            <a:avLst/>
          </a:prstGeom>
          <a:noFill/>
        </p:spPr>
        <p:txBody>
          <a:bodyPr wrap="none" rtlCol="0">
            <a:spAutoFit/>
          </a:bodyPr>
          <a:lstStyle/>
          <a:p>
            <a:r>
              <a:rPr lang="en-US" sz="1600" dirty="0"/>
              <a:t>Narrow Momentum Spread</a:t>
            </a:r>
          </a:p>
        </p:txBody>
      </p:sp>
      <p:cxnSp>
        <p:nvCxnSpPr>
          <p:cNvPr id="18" name="Straight Arrow Connector 17"/>
          <p:cNvCxnSpPr/>
          <p:nvPr/>
        </p:nvCxnSpPr>
        <p:spPr bwMode="auto">
          <a:xfrm flipH="1" flipV="1">
            <a:off x="3421532" y="3365328"/>
            <a:ext cx="72816" cy="26422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3060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Ag(111) – QE and MTE</a:t>
            </a:r>
          </a:p>
        </p:txBody>
      </p:sp>
      <p:sp>
        <p:nvSpPr>
          <p:cNvPr id="4" name="Slide Number Placeholder 3"/>
          <p:cNvSpPr>
            <a:spLocks noGrp="1"/>
          </p:cNvSpPr>
          <p:nvPr>
            <p:ph type="sldNum" sz="quarter" idx="10"/>
          </p:nvPr>
        </p:nvSpPr>
        <p:spPr>
          <a:xfrm>
            <a:off x="8533473" y="4917457"/>
            <a:ext cx="1981200" cy="171450"/>
          </a:xfrm>
        </p:spPr>
        <p:txBody>
          <a:bodyPr/>
          <a:lstStyle/>
          <a:p>
            <a:fld id="{E5BD885E-2282-4F70-99AE-A92300FFFA40}" type="slidenum">
              <a:rPr lang="en-US" smtClean="0"/>
              <a:t>5</a:t>
            </a:fld>
            <a:endParaRPr lang="en-US"/>
          </a:p>
        </p:txBody>
      </p:sp>
      <p:sp>
        <p:nvSpPr>
          <p:cNvPr id="50" name="TextBox 49"/>
          <p:cNvSpPr txBox="1"/>
          <p:nvPr/>
        </p:nvSpPr>
        <p:spPr>
          <a:xfrm>
            <a:off x="522504" y="3931647"/>
            <a:ext cx="2177199" cy="323165"/>
          </a:xfrm>
          <a:prstGeom prst="rect">
            <a:avLst/>
          </a:prstGeom>
          <a:noFill/>
        </p:spPr>
        <p:txBody>
          <a:bodyPr wrap="none" rtlCol="0">
            <a:spAutoFit/>
          </a:bodyPr>
          <a:lstStyle/>
          <a:p>
            <a:r>
              <a:rPr lang="en-US" sz="1500" dirty="0">
                <a:solidFill>
                  <a:srgbClr val="FF0000"/>
                </a:solidFill>
              </a:rPr>
              <a:t>Conservation of energy</a:t>
            </a:r>
          </a:p>
        </p:txBody>
      </p:sp>
      <mc:AlternateContent xmlns:mc="http://schemas.openxmlformats.org/markup-compatibility/2006" xmlns:a14="http://schemas.microsoft.com/office/drawing/2010/main">
        <mc:Choice Requires="a14">
          <p:sp>
            <p:nvSpPr>
              <p:cNvPr id="51" name="TextBox 50"/>
              <p:cNvSpPr txBox="1"/>
              <p:nvPr/>
            </p:nvSpPr>
            <p:spPr>
              <a:xfrm>
                <a:off x="687083" y="4168812"/>
                <a:ext cx="180947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smtClean="0">
                              <a:latin typeface="Cambria Math" panose="02040503050406030204" pitchFamily="18" charset="0"/>
                            </a:rPr>
                          </m:ctrlPr>
                        </m:sSubPr>
                        <m:e>
                          <m:r>
                            <a:rPr lang="en-US" sz="1350" i="1">
                              <a:latin typeface="Cambria Math" panose="02040503050406030204" pitchFamily="18" charset="0"/>
                            </a:rPr>
                            <m:t>𝐸</m:t>
                          </m:r>
                        </m:e>
                        <m:sub>
                          <m:r>
                            <a:rPr lang="en-US" sz="1350" i="1">
                              <a:latin typeface="Cambria Math" panose="02040503050406030204" pitchFamily="18" charset="0"/>
                            </a:rPr>
                            <m:t>𝑣𝑎𝑐𝑢𝑢𝑚</m:t>
                          </m:r>
                        </m:sub>
                      </m:sSub>
                      <m:r>
                        <a:rPr lang="en-US" sz="1350" i="1">
                          <a:latin typeface="Cambria Math" panose="02040503050406030204" pitchFamily="18" charset="0"/>
                        </a:rPr>
                        <m:t>=</m:t>
                      </m:r>
                      <m:r>
                        <a:rPr lang="en-US" sz="1350" i="1">
                          <a:latin typeface="Cambria Math" panose="02040503050406030204" pitchFamily="18" charset="0"/>
                        </a:rPr>
                        <m:t>𝐸</m:t>
                      </m:r>
                      <m:r>
                        <a:rPr lang="en-US" sz="1350" i="1">
                          <a:latin typeface="Cambria Math" panose="02040503050406030204" pitchFamily="18" charset="0"/>
                        </a:rPr>
                        <m:t>+ℏ</m:t>
                      </m:r>
                      <m:r>
                        <a:rPr lang="en-US" sz="1350" i="1">
                          <a:latin typeface="Cambria Math" panose="02040503050406030204" pitchFamily="18" charset="0"/>
                        </a:rPr>
                        <m:t>𝜔</m:t>
                      </m:r>
                      <m:r>
                        <a:rPr lang="en-US" sz="1350" i="1">
                          <a:latin typeface="Cambria Math" panose="02040503050406030204" pitchFamily="18" charset="0"/>
                        </a:rPr>
                        <m:t>−</m:t>
                      </m:r>
                      <m:r>
                        <a:rPr lang="en-US" sz="1350" b="0" i="1" smtClean="0">
                          <a:latin typeface="Cambria Math" panose="02040503050406030204" pitchFamily="18" charset="0"/>
                        </a:rPr>
                        <m:t>𝑊</m:t>
                      </m:r>
                    </m:oMath>
                  </m:oMathPara>
                </a14:m>
                <a:endParaRPr lang="en-US" sz="1350" dirty="0"/>
              </a:p>
            </p:txBody>
          </p:sp>
        </mc:Choice>
        <mc:Fallback xmlns="">
          <p:sp>
            <p:nvSpPr>
              <p:cNvPr id="51" name="TextBox 50"/>
              <p:cNvSpPr txBox="1">
                <a:spLocks noRot="1" noChangeAspect="1" noMove="1" noResize="1" noEditPoints="1" noAdjustHandles="1" noChangeArrowheads="1" noChangeShapeType="1" noTextEdit="1"/>
              </p:cNvSpPr>
              <p:nvPr/>
            </p:nvSpPr>
            <p:spPr>
              <a:xfrm>
                <a:off x="687083" y="4168812"/>
                <a:ext cx="1809470" cy="207749"/>
              </a:xfrm>
              <a:prstGeom prst="rect">
                <a:avLst/>
              </a:prstGeom>
              <a:blipFill rotWithShape="0">
                <a:blip r:embed="rId3"/>
                <a:stretch>
                  <a:fillRect l="-1684" r="-1010" b="-11765"/>
                </a:stretch>
              </a:blipFill>
            </p:spPr>
            <p:txBody>
              <a:bodyPr/>
              <a:lstStyle/>
              <a:p>
                <a:r>
                  <a:rPr lang="en-US">
                    <a:noFill/>
                  </a:rPr>
                  <a:t> </a:t>
                </a:r>
              </a:p>
            </p:txBody>
          </p:sp>
        </mc:Fallback>
      </mc:AlternateContent>
      <p:sp>
        <p:nvSpPr>
          <p:cNvPr id="52" name="TextBox 51"/>
          <p:cNvSpPr txBox="1"/>
          <p:nvPr/>
        </p:nvSpPr>
        <p:spPr>
          <a:xfrm>
            <a:off x="527673" y="4518225"/>
            <a:ext cx="3502882" cy="323165"/>
          </a:xfrm>
          <a:prstGeom prst="rect">
            <a:avLst/>
          </a:prstGeom>
          <a:noFill/>
        </p:spPr>
        <p:txBody>
          <a:bodyPr wrap="none" rtlCol="0">
            <a:spAutoFit/>
          </a:bodyPr>
          <a:lstStyle/>
          <a:p>
            <a:r>
              <a:rPr lang="en-US" sz="1500" dirty="0">
                <a:solidFill>
                  <a:srgbClr val="FF0000"/>
                </a:solidFill>
              </a:rPr>
              <a:t>Conservation of transverse momentum</a:t>
            </a:r>
          </a:p>
        </p:txBody>
      </p:sp>
      <mc:AlternateContent xmlns:mc="http://schemas.openxmlformats.org/markup-compatibility/2006" xmlns:a14="http://schemas.microsoft.com/office/drawing/2010/main">
        <mc:Choice Requires="a14">
          <p:sp>
            <p:nvSpPr>
              <p:cNvPr id="53" name="TextBox 52"/>
              <p:cNvSpPr txBox="1"/>
              <p:nvPr/>
            </p:nvSpPr>
            <p:spPr>
              <a:xfrm>
                <a:off x="720326" y="4781715"/>
                <a:ext cx="743409" cy="2243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𝑟𝑖</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𝑟𝑓</m:t>
                          </m:r>
                        </m:sub>
                      </m:sSub>
                    </m:oMath>
                  </m:oMathPara>
                </a14:m>
                <a:endParaRPr lang="en-US" sz="1350" dirty="0"/>
              </a:p>
            </p:txBody>
          </p:sp>
        </mc:Choice>
        <mc:Fallback xmlns="">
          <p:sp>
            <p:nvSpPr>
              <p:cNvPr id="53" name="TextBox 52"/>
              <p:cNvSpPr txBox="1">
                <a:spLocks noRot="1" noChangeAspect="1" noMove="1" noResize="1" noEditPoints="1" noAdjustHandles="1" noChangeArrowheads="1" noChangeShapeType="1" noTextEdit="1"/>
              </p:cNvSpPr>
              <p:nvPr/>
            </p:nvSpPr>
            <p:spPr>
              <a:xfrm>
                <a:off x="720326" y="4781715"/>
                <a:ext cx="743409" cy="224357"/>
              </a:xfrm>
              <a:prstGeom prst="rect">
                <a:avLst/>
              </a:prstGeom>
              <a:blipFill rotWithShape="0">
                <a:blip r:embed="rId4"/>
                <a:stretch>
                  <a:fillRect l="-4918" r="-1639" b="-24324"/>
                </a:stretch>
              </a:blipFill>
            </p:spPr>
            <p:txBody>
              <a:bodyPr/>
              <a:lstStyle/>
              <a:p>
                <a:r>
                  <a:rPr lang="en-US">
                    <a:noFill/>
                  </a:rPr>
                  <a:t> </a:t>
                </a:r>
              </a:p>
            </p:txBody>
          </p:sp>
        </mc:Fallback>
      </mc:AlternateContent>
      <p:sp>
        <p:nvSpPr>
          <p:cNvPr id="59" name="TextBox 58"/>
          <p:cNvSpPr txBox="1"/>
          <p:nvPr/>
        </p:nvSpPr>
        <p:spPr>
          <a:xfrm>
            <a:off x="518563" y="758323"/>
            <a:ext cx="4618572" cy="300082"/>
          </a:xfrm>
          <a:prstGeom prst="rect">
            <a:avLst/>
          </a:prstGeom>
          <a:noFill/>
        </p:spPr>
        <p:txBody>
          <a:bodyPr wrap="none" rtlCol="0">
            <a:spAutoFit/>
          </a:bodyPr>
          <a:lstStyle/>
          <a:p>
            <a:r>
              <a:rPr lang="en-US" sz="1350" dirty="0"/>
              <a:t>Projected band structure in direction transverse to surface</a:t>
            </a:r>
          </a:p>
        </p:txBody>
      </p:sp>
      <p:sp>
        <p:nvSpPr>
          <p:cNvPr id="60" name="Rectangle 59"/>
          <p:cNvSpPr/>
          <p:nvPr/>
        </p:nvSpPr>
        <p:spPr>
          <a:xfrm>
            <a:off x="2115314" y="4813777"/>
            <a:ext cx="2489784" cy="338554"/>
          </a:xfrm>
          <a:prstGeom prst="rect">
            <a:avLst/>
          </a:prstGeom>
        </p:spPr>
        <p:txBody>
          <a:bodyPr wrap="none">
            <a:spAutoFit/>
          </a:bodyPr>
          <a:lstStyle/>
          <a:p>
            <a:r>
              <a:rPr lang="en-US" sz="800" dirty="0" err="1">
                <a:solidFill>
                  <a:srgbClr val="002060"/>
                </a:solidFill>
                <a:latin typeface="Arial" panose="020B0604020202020204" pitchFamily="34" charset="0"/>
              </a:rPr>
              <a:t>Karkare</a:t>
            </a:r>
            <a:r>
              <a:rPr lang="en-US" sz="800" dirty="0">
                <a:solidFill>
                  <a:srgbClr val="002060"/>
                </a:solidFill>
                <a:latin typeface="Arial" panose="020B0604020202020204" pitchFamily="34" charset="0"/>
              </a:rPr>
              <a:t> et al. Phys. Rev. B 95, 075439 (2017)</a:t>
            </a:r>
          </a:p>
          <a:p>
            <a:r>
              <a:rPr lang="en-US" sz="800" dirty="0" err="1">
                <a:solidFill>
                  <a:srgbClr val="002060"/>
                </a:solidFill>
                <a:latin typeface="Arial" panose="020B0604020202020204" pitchFamily="34" charset="0"/>
              </a:rPr>
              <a:t>Karkare</a:t>
            </a:r>
            <a:r>
              <a:rPr lang="en-US" sz="800" dirty="0">
                <a:solidFill>
                  <a:srgbClr val="002060"/>
                </a:solidFill>
                <a:latin typeface="Arial" panose="020B0604020202020204" pitchFamily="34" charset="0"/>
              </a:rPr>
              <a:t> et al. Phys. Rev. Lett.</a:t>
            </a:r>
            <a:r>
              <a:rPr lang="en-US" sz="800" dirty="0">
                <a:solidFill>
                  <a:srgbClr val="002060"/>
                </a:solidFill>
              </a:rPr>
              <a:t> 118, 164802 (2017)</a:t>
            </a:r>
          </a:p>
        </p:txBody>
      </p:sp>
      <p:grpSp>
        <p:nvGrpSpPr>
          <p:cNvPr id="61" name="Group 60"/>
          <p:cNvGrpSpPr/>
          <p:nvPr/>
        </p:nvGrpSpPr>
        <p:grpSpPr>
          <a:xfrm>
            <a:off x="210748" y="1173944"/>
            <a:ext cx="5762350" cy="2072777"/>
            <a:chOff x="700045" y="25788885"/>
            <a:chExt cx="15498215" cy="6040495"/>
          </a:xfrm>
        </p:grpSpPr>
        <p:pic>
          <p:nvPicPr>
            <p:cNvPr id="62" name="Picture 61"/>
            <p:cNvPicPr>
              <a:picLocks noChangeAspect="1"/>
            </p:cNvPicPr>
            <p:nvPr/>
          </p:nvPicPr>
          <p:blipFill>
            <a:blip r:embed="rId5"/>
            <a:stretch>
              <a:fillRect/>
            </a:stretch>
          </p:blipFill>
          <p:spPr>
            <a:xfrm>
              <a:off x="700045" y="25890240"/>
              <a:ext cx="7386986" cy="5417123"/>
            </a:xfrm>
            <a:prstGeom prst="rect">
              <a:avLst/>
            </a:prstGeom>
          </p:spPr>
        </p:pic>
        <p:sp>
          <p:nvSpPr>
            <p:cNvPr id="64" name="Rectangle 63"/>
            <p:cNvSpPr/>
            <p:nvPr/>
          </p:nvSpPr>
          <p:spPr>
            <a:xfrm>
              <a:off x="4056699" y="28806999"/>
              <a:ext cx="1533767" cy="593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a:cxnSpLocks/>
            </p:cNvCxnSpPr>
            <p:nvPr/>
          </p:nvCxnSpPr>
          <p:spPr>
            <a:xfrm flipV="1">
              <a:off x="5648567" y="25852801"/>
              <a:ext cx="3766907" cy="3264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a:off x="5648567" y="29061154"/>
              <a:ext cx="3822429" cy="2768226"/>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rotWithShape="1">
            <a:blip r:embed="rId6"/>
            <a:srcRect l="-487" r="-1"/>
            <a:stretch/>
          </p:blipFill>
          <p:spPr>
            <a:xfrm>
              <a:off x="9558605" y="26203210"/>
              <a:ext cx="6610040" cy="5225658"/>
            </a:xfrm>
            <a:prstGeom prst="rect">
              <a:avLst/>
            </a:prstGeom>
          </p:spPr>
        </p:pic>
        <p:sp>
          <p:nvSpPr>
            <p:cNvPr id="74" name="Rectangle 73"/>
            <p:cNvSpPr/>
            <p:nvPr/>
          </p:nvSpPr>
          <p:spPr>
            <a:xfrm>
              <a:off x="9415474" y="25788885"/>
              <a:ext cx="6782786" cy="60404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Arrow Connector 55"/>
          <p:cNvCxnSpPr/>
          <p:nvPr/>
        </p:nvCxnSpPr>
        <p:spPr bwMode="auto">
          <a:xfrm flipV="1">
            <a:off x="1092030" y="2524148"/>
            <a:ext cx="229648" cy="7709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4" name="TextBox 53"/>
              <p:cNvSpPr txBox="1"/>
              <p:nvPr/>
            </p:nvSpPr>
            <p:spPr>
              <a:xfrm>
                <a:off x="82816" y="3205631"/>
                <a:ext cx="1397755" cy="401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𝐸</m:t>
                      </m:r>
                      <m:r>
                        <a:rPr lang="en-US" sz="1200" i="1" smtClean="0">
                          <a:latin typeface="Cambria Math" panose="02040503050406030204" pitchFamily="18" charset="0"/>
                        </a:rPr>
                        <m:t>=</m:t>
                      </m:r>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r>
                                <a:rPr lang="en-US" sz="1200" i="1">
                                  <a:latin typeface="Cambria Math" panose="02040503050406030204" pitchFamily="18" charset="0"/>
                                </a:rPr>
                                <m:t>ℏ</m:t>
                              </m:r>
                            </m:e>
                            <m:sup>
                              <m:r>
                                <a:rPr lang="en-US" sz="1200" i="1">
                                  <a:latin typeface="Cambria Math" panose="02040503050406030204" pitchFamily="18" charset="0"/>
                                </a:rPr>
                                <m:t>2</m:t>
                              </m:r>
                            </m:sup>
                          </m:sSup>
                          <m:sSubSup>
                            <m:sSubSupPr>
                              <m:ctrlPr>
                                <a:rPr lang="en-US" sz="1200" i="1">
                                  <a:latin typeface="Cambria Math" panose="02040503050406030204" pitchFamily="18" charset="0"/>
                                </a:rPr>
                              </m:ctrlPr>
                            </m:sSubSupPr>
                            <m:e>
                              <m:r>
                                <a:rPr lang="en-US" sz="1200" i="1">
                                  <a:latin typeface="Cambria Math" panose="02040503050406030204" pitchFamily="18" charset="0"/>
                                </a:rPr>
                                <m:t>𝑘</m:t>
                              </m:r>
                            </m:e>
                            <m:sub>
                              <m:r>
                                <a:rPr lang="en-US" sz="1200" i="1">
                                  <a:latin typeface="Cambria Math" panose="02040503050406030204" pitchFamily="18" charset="0"/>
                                </a:rPr>
                                <m:t>𝑟</m:t>
                              </m:r>
                            </m:sub>
                            <m:sup>
                              <m:r>
                                <a:rPr lang="en-US" sz="1200" i="1">
                                  <a:latin typeface="Cambria Math" panose="02040503050406030204" pitchFamily="18" charset="0"/>
                                </a:rPr>
                                <m:t>2</m:t>
                              </m:r>
                            </m:sup>
                          </m:sSubSup>
                        </m:num>
                        <m:den>
                          <m:r>
                            <a:rPr lang="en-US" sz="1200" i="1">
                              <a:latin typeface="Cambria Math" panose="02040503050406030204" pitchFamily="18" charset="0"/>
                            </a:rPr>
                            <m:t>2</m:t>
                          </m:r>
                          <m:sSub>
                            <m:sSubPr>
                              <m:ctrlPr>
                                <a:rPr lang="en-US" sz="1200" i="1">
                                  <a:latin typeface="Cambria Math" panose="02040503050406030204" pitchFamily="18" charset="0"/>
                                </a:rPr>
                              </m:ctrlPr>
                            </m:sSubPr>
                            <m:e>
                              <m:r>
                                <a:rPr lang="en-US" sz="1200" i="1">
                                  <a:latin typeface="Cambria Math" panose="02040503050406030204" pitchFamily="18" charset="0"/>
                                </a:rPr>
                                <m:t>𝑚</m:t>
                              </m:r>
                            </m:e>
                            <m:sub>
                              <m:r>
                                <a:rPr lang="en-US" sz="1200" i="1">
                                  <a:latin typeface="Cambria Math" panose="02040503050406030204" pitchFamily="18" charset="0"/>
                                </a:rPr>
                                <m:t>𝑒</m:t>
                              </m:r>
                            </m:sub>
                          </m:sSub>
                        </m:den>
                      </m:f>
                      <m:r>
                        <a:rPr lang="en-US" sz="1200" i="1">
                          <a:latin typeface="Cambria Math" panose="02040503050406030204" pitchFamily="18" charset="0"/>
                        </a:rPr>
                        <m:t>+</m:t>
                      </m:r>
                      <m:r>
                        <a:rPr lang="en-US" sz="1200" b="0" i="1" smtClean="0">
                          <a:latin typeface="Cambria Math" panose="02040503050406030204" pitchFamily="18" charset="0"/>
                        </a:rPr>
                        <m:t>𝑊</m:t>
                      </m:r>
                      <m:r>
                        <a:rPr lang="en-US" sz="1200" i="1">
                          <a:latin typeface="Cambria Math" panose="02040503050406030204" pitchFamily="18" charset="0"/>
                        </a:rPr>
                        <m:t>−ℏ</m:t>
                      </m:r>
                      <m:r>
                        <a:rPr lang="en-US" sz="1200" i="1">
                          <a:latin typeface="Cambria Math" panose="02040503050406030204" pitchFamily="18" charset="0"/>
                        </a:rPr>
                        <m:t>𝜔</m:t>
                      </m:r>
                    </m:oMath>
                  </m:oMathPara>
                </a14:m>
                <a:endParaRPr lang="en-US" sz="1200" dirty="0"/>
              </a:p>
            </p:txBody>
          </p:sp>
        </mc:Choice>
        <mc:Fallback xmlns="">
          <p:sp>
            <p:nvSpPr>
              <p:cNvPr id="54" name="TextBox 53"/>
              <p:cNvSpPr txBox="1">
                <a:spLocks noRot="1" noChangeAspect="1" noMove="1" noResize="1" noEditPoints="1" noAdjustHandles="1" noChangeArrowheads="1" noChangeShapeType="1" noTextEdit="1"/>
              </p:cNvSpPr>
              <p:nvPr/>
            </p:nvSpPr>
            <p:spPr>
              <a:xfrm>
                <a:off x="82816" y="3205631"/>
                <a:ext cx="1397755" cy="401777"/>
              </a:xfrm>
              <a:prstGeom prst="rect">
                <a:avLst/>
              </a:prstGeom>
              <a:blipFill rotWithShape="0">
                <a:blip r:embed="rId7"/>
                <a:stretch>
                  <a:fillRect l="-1747" r="-1747" b="-6061"/>
                </a:stretch>
              </a:blipFill>
            </p:spPr>
            <p:txBody>
              <a:bodyPr/>
              <a:lstStyle/>
              <a:p>
                <a:r>
                  <a:rPr lang="en-US">
                    <a:noFill/>
                  </a:rPr>
                  <a:t> </a:t>
                </a:r>
              </a:p>
            </p:txBody>
          </p:sp>
        </mc:Fallback>
      </mc:AlternateContent>
      <p:pic>
        <p:nvPicPr>
          <p:cNvPr id="80" name="Picture 79"/>
          <p:cNvPicPr>
            <a:picLocks noChangeAspect="1"/>
          </p:cNvPicPr>
          <p:nvPr/>
        </p:nvPicPr>
        <p:blipFill rotWithShape="1">
          <a:blip r:embed="rId8"/>
          <a:srcRect l="-2422" t="48747" r="4083" b="-8313"/>
          <a:stretch/>
        </p:blipFill>
        <p:spPr>
          <a:xfrm>
            <a:off x="6285864" y="1210613"/>
            <a:ext cx="2612510" cy="2414394"/>
          </a:xfrm>
          <a:prstGeom prst="rect">
            <a:avLst/>
          </a:prstGeom>
        </p:spPr>
      </p:pic>
      <p:pic>
        <p:nvPicPr>
          <p:cNvPr id="98" name="Picture 97"/>
          <p:cNvPicPr>
            <a:picLocks noChangeAspect="1"/>
          </p:cNvPicPr>
          <p:nvPr/>
        </p:nvPicPr>
        <p:blipFill>
          <a:blip r:embed="rId9"/>
          <a:stretch>
            <a:fillRect/>
          </a:stretch>
        </p:blipFill>
        <p:spPr>
          <a:xfrm>
            <a:off x="4885392" y="4015429"/>
            <a:ext cx="4050440" cy="543904"/>
          </a:xfrm>
          <a:prstGeom prst="rect">
            <a:avLst/>
          </a:prstGeom>
        </p:spPr>
      </p:pic>
      <p:pic>
        <p:nvPicPr>
          <p:cNvPr id="99" name="Picture 98"/>
          <p:cNvPicPr>
            <a:picLocks noChangeAspect="1"/>
          </p:cNvPicPr>
          <p:nvPr/>
        </p:nvPicPr>
        <p:blipFill>
          <a:blip r:embed="rId10"/>
          <a:stretch>
            <a:fillRect/>
          </a:stretch>
        </p:blipFill>
        <p:spPr>
          <a:xfrm>
            <a:off x="7808807" y="4628465"/>
            <a:ext cx="621357" cy="306499"/>
          </a:xfrm>
          <a:prstGeom prst="rect">
            <a:avLst/>
          </a:prstGeom>
        </p:spPr>
      </p:pic>
      <p:pic>
        <p:nvPicPr>
          <p:cNvPr id="100" name="Picture 99"/>
          <p:cNvPicPr>
            <a:picLocks noChangeAspect="1"/>
          </p:cNvPicPr>
          <p:nvPr/>
        </p:nvPicPr>
        <p:blipFill>
          <a:blip r:embed="rId11"/>
          <a:stretch>
            <a:fillRect/>
          </a:stretch>
        </p:blipFill>
        <p:spPr>
          <a:xfrm>
            <a:off x="4885392" y="4531150"/>
            <a:ext cx="2800944" cy="465847"/>
          </a:xfrm>
          <a:prstGeom prst="rect">
            <a:avLst/>
          </a:prstGeom>
        </p:spPr>
      </p:pic>
      <p:sp>
        <p:nvSpPr>
          <p:cNvPr id="12" name="TextBox 11"/>
          <p:cNvSpPr txBox="1"/>
          <p:nvPr/>
        </p:nvSpPr>
        <p:spPr>
          <a:xfrm>
            <a:off x="4885392" y="3761631"/>
            <a:ext cx="3365024" cy="369332"/>
          </a:xfrm>
          <a:prstGeom prst="rect">
            <a:avLst/>
          </a:prstGeom>
          <a:noFill/>
        </p:spPr>
        <p:txBody>
          <a:bodyPr wrap="none" rtlCol="0">
            <a:spAutoFit/>
          </a:bodyPr>
          <a:lstStyle/>
          <a:p>
            <a:r>
              <a:rPr lang="en-US" dirty="0"/>
              <a:t>One step photoemission model</a:t>
            </a:r>
          </a:p>
        </p:txBody>
      </p:sp>
      <p:sp>
        <p:nvSpPr>
          <p:cNvPr id="101" name="TextBox 100"/>
          <p:cNvSpPr txBox="1"/>
          <p:nvPr/>
        </p:nvSpPr>
        <p:spPr>
          <a:xfrm rot="16200000">
            <a:off x="5763945" y="1940079"/>
            <a:ext cx="1406154" cy="461665"/>
          </a:xfrm>
          <a:prstGeom prst="rect">
            <a:avLst/>
          </a:prstGeom>
          <a:solidFill>
            <a:schemeClr val="bg1"/>
          </a:solidFill>
        </p:spPr>
        <p:txBody>
          <a:bodyPr wrap="none" rtlCol="0">
            <a:spAutoFit/>
          </a:bodyPr>
          <a:lstStyle/>
          <a:p>
            <a:r>
              <a:rPr lang="en-US" sz="1200" dirty="0"/>
              <a:t>RMS Transverse </a:t>
            </a:r>
          </a:p>
          <a:p>
            <a:r>
              <a:rPr lang="en-US" sz="1200" dirty="0"/>
              <a:t>Momentum (eV/c)</a:t>
            </a:r>
          </a:p>
        </p:txBody>
      </p:sp>
      <p:sp>
        <p:nvSpPr>
          <p:cNvPr id="102" name="TextBox 101"/>
          <p:cNvSpPr txBox="1"/>
          <p:nvPr/>
        </p:nvSpPr>
        <p:spPr>
          <a:xfrm>
            <a:off x="7127319" y="3093134"/>
            <a:ext cx="1524776" cy="276999"/>
          </a:xfrm>
          <a:prstGeom prst="rect">
            <a:avLst/>
          </a:prstGeom>
          <a:solidFill>
            <a:schemeClr val="bg1"/>
          </a:solidFill>
        </p:spPr>
        <p:txBody>
          <a:bodyPr wrap="none" rtlCol="0">
            <a:spAutoFit/>
          </a:bodyPr>
          <a:lstStyle/>
          <a:p>
            <a:r>
              <a:rPr lang="en-US" sz="1200" dirty="0"/>
              <a:t>Excess energy (eV)</a:t>
            </a:r>
          </a:p>
        </p:txBody>
      </p:sp>
      <p:cxnSp>
        <p:nvCxnSpPr>
          <p:cNvPr id="14" name="Straight Arrow Connector 13"/>
          <p:cNvCxnSpPr/>
          <p:nvPr/>
        </p:nvCxnSpPr>
        <p:spPr>
          <a:xfrm flipV="1">
            <a:off x="6697855" y="2759103"/>
            <a:ext cx="227731" cy="446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26971" y="3105575"/>
            <a:ext cx="713657" cy="276999"/>
          </a:xfrm>
          <a:prstGeom prst="rect">
            <a:avLst/>
          </a:prstGeom>
          <a:noFill/>
        </p:spPr>
        <p:txBody>
          <a:bodyPr wrap="none" rtlCol="0">
            <a:spAutoFit/>
          </a:bodyPr>
          <a:lstStyle/>
          <a:p>
            <a:r>
              <a:rPr lang="en-US" sz="1200" dirty="0"/>
              <a:t>25 </a:t>
            </a:r>
            <a:r>
              <a:rPr lang="en-US" sz="1200" dirty="0" err="1"/>
              <a:t>meV</a:t>
            </a:r>
            <a:endParaRPr lang="en-US" sz="1200" dirty="0"/>
          </a:p>
        </p:txBody>
      </p:sp>
    </p:spTree>
    <p:extLst>
      <p:ext uri="{BB962C8B-B14F-4D97-AF65-F5344CB8AC3E}">
        <p14:creationId xmlns:p14="http://schemas.microsoft.com/office/powerpoint/2010/main" val="332362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Route to Ultimate Beam Brightness</a:t>
            </a:r>
          </a:p>
        </p:txBody>
      </p:sp>
      <p:sp>
        <p:nvSpPr>
          <p:cNvPr id="4" name="Slide Number Placeholder 3"/>
          <p:cNvSpPr>
            <a:spLocks noGrp="1"/>
          </p:cNvSpPr>
          <p:nvPr>
            <p:ph type="sldNum" sz="quarter" idx="12"/>
          </p:nvPr>
        </p:nvSpPr>
        <p:spPr/>
        <p:txBody>
          <a:bodyPr/>
          <a:lstStyle/>
          <a:p>
            <a:fld id="{921CBE81-14BD-7343-B359-01BCBA3179F9}" type="slidenum">
              <a:rPr lang="en-US" smtClean="0"/>
              <a:t>6</a:t>
            </a:fld>
            <a:endParaRPr lang="en-US"/>
          </a:p>
        </p:txBody>
      </p:sp>
      <p:sp>
        <p:nvSpPr>
          <p:cNvPr id="10" name="Rectangle 9"/>
          <p:cNvSpPr/>
          <p:nvPr/>
        </p:nvSpPr>
        <p:spPr>
          <a:xfrm>
            <a:off x="815038" y="3173654"/>
            <a:ext cx="2085975" cy="892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High-throughput Materials Search </a:t>
            </a:r>
          </a:p>
        </p:txBody>
      </p:sp>
      <p:sp>
        <p:nvSpPr>
          <p:cNvPr id="11" name="Right Arrow 10"/>
          <p:cNvSpPr/>
          <p:nvPr/>
        </p:nvSpPr>
        <p:spPr>
          <a:xfrm>
            <a:off x="2901013" y="3360462"/>
            <a:ext cx="523875" cy="519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34738" y="3186048"/>
            <a:ext cx="2085975" cy="892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Photocathode with ultimate beam brightness</a:t>
            </a:r>
          </a:p>
        </p:txBody>
      </p:sp>
      <p:sp>
        <p:nvSpPr>
          <p:cNvPr id="17" name="Rectangle 16"/>
          <p:cNvSpPr/>
          <p:nvPr/>
        </p:nvSpPr>
        <p:spPr>
          <a:xfrm>
            <a:off x="3424888" y="3173654"/>
            <a:ext cx="2085975" cy="892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Materials growth</a:t>
            </a:r>
          </a:p>
        </p:txBody>
      </p:sp>
      <p:sp>
        <p:nvSpPr>
          <p:cNvPr id="19" name="Right Arrow 18"/>
          <p:cNvSpPr/>
          <p:nvPr/>
        </p:nvSpPr>
        <p:spPr>
          <a:xfrm>
            <a:off x="5510863" y="3372857"/>
            <a:ext cx="523875" cy="519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0039" y="4089092"/>
            <a:ext cx="2375971" cy="461665"/>
          </a:xfrm>
          <a:prstGeom prst="rect">
            <a:avLst/>
          </a:prstGeom>
          <a:noFill/>
        </p:spPr>
        <p:txBody>
          <a:bodyPr wrap="none" rtlCol="0">
            <a:spAutoFit/>
          </a:bodyPr>
          <a:lstStyle/>
          <a:p>
            <a:r>
              <a:rPr lang="en-US" sz="1200" dirty="0"/>
              <a:t>Expert: Richard </a:t>
            </a:r>
            <a:r>
              <a:rPr lang="en-US" sz="1200" dirty="0" err="1"/>
              <a:t>Hennig</a:t>
            </a:r>
            <a:endParaRPr lang="en-US" sz="1200" dirty="0"/>
          </a:p>
          <a:p>
            <a:r>
              <a:rPr lang="en-US" sz="1200" dirty="0"/>
              <a:t>- See </a:t>
            </a:r>
            <a:r>
              <a:rPr lang="en-US" sz="1200" b="1" dirty="0"/>
              <a:t>poster by Joshua T Paul</a:t>
            </a:r>
          </a:p>
        </p:txBody>
      </p:sp>
      <p:sp>
        <p:nvSpPr>
          <p:cNvPr id="21" name="TextBox 20"/>
          <p:cNvSpPr txBox="1"/>
          <p:nvPr/>
        </p:nvSpPr>
        <p:spPr>
          <a:xfrm>
            <a:off x="3651546" y="4079017"/>
            <a:ext cx="1414170" cy="461665"/>
          </a:xfrm>
          <a:prstGeom prst="rect">
            <a:avLst/>
          </a:prstGeom>
          <a:noFill/>
        </p:spPr>
        <p:txBody>
          <a:bodyPr wrap="none" rtlCol="0">
            <a:spAutoFit/>
          </a:bodyPr>
          <a:lstStyle/>
          <a:p>
            <a:r>
              <a:rPr lang="en-US" sz="1200" dirty="0"/>
              <a:t>Expert: Kyle Shen</a:t>
            </a:r>
          </a:p>
          <a:p>
            <a:endParaRPr lang="en-US" sz="1200" b="1" dirty="0"/>
          </a:p>
        </p:txBody>
      </p:sp>
      <p:pic>
        <p:nvPicPr>
          <p:cNvPr id="1026" name="Picture 2" descr="Image result for mpinterfaces"/>
          <p:cNvPicPr>
            <a:picLocks noChangeAspect="1" noChangeArrowheads="1"/>
          </p:cNvPicPr>
          <p:nvPr/>
        </p:nvPicPr>
        <p:blipFill rotWithShape="1">
          <a:blip r:embed="rId3">
            <a:extLst>
              <a:ext uri="{28A0092B-C50C-407E-A947-70E740481C1C}">
                <a14:useLocalDpi xmlns:a14="http://schemas.microsoft.com/office/drawing/2010/main" val="0"/>
              </a:ext>
            </a:extLst>
          </a:blip>
          <a:srcRect r="58616"/>
          <a:stretch/>
        </p:blipFill>
        <p:spPr bwMode="auto">
          <a:xfrm>
            <a:off x="670039" y="1047771"/>
            <a:ext cx="191179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BE growth kyle s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832" y="1451053"/>
            <a:ext cx="2296085" cy="109843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6245744" y="1051189"/>
            <a:ext cx="2537356" cy="1798205"/>
            <a:chOff x="252806" y="824763"/>
            <a:chExt cx="2537356" cy="1798205"/>
          </a:xfrm>
        </p:grpSpPr>
        <p:cxnSp>
          <p:nvCxnSpPr>
            <p:cNvPr id="25" name="Straight Arrow Connector 24"/>
            <p:cNvCxnSpPr/>
            <p:nvPr/>
          </p:nvCxnSpPr>
          <p:spPr>
            <a:xfrm flipH="1" flipV="1">
              <a:off x="574411" y="1813161"/>
              <a:ext cx="365802" cy="655919"/>
            </a:xfrm>
            <a:prstGeom prst="straightConnector1">
              <a:avLst/>
            </a:prstGeom>
            <a:ln w="317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24361" y="824763"/>
              <a:ext cx="178495" cy="1616923"/>
            </a:xfrm>
            <a:prstGeom prst="rect">
              <a:avLst/>
            </a:prstGeom>
            <a:solidFill>
              <a:schemeClr val="accent1"/>
            </a:solidFill>
            <a:scene3d>
              <a:camera prst="orthographicFront"/>
              <a:lightRig rig="threePt" dir="t"/>
            </a:scene3d>
            <a:sp3d extrusionH="2540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nvGrpSpPr>
            <p:cNvPr id="27" name="Group 26"/>
            <p:cNvGrpSpPr/>
            <p:nvPr/>
          </p:nvGrpSpPr>
          <p:grpSpPr>
            <a:xfrm>
              <a:off x="527735" y="1142136"/>
              <a:ext cx="931518" cy="935414"/>
              <a:chOff x="1243701" y="3213271"/>
              <a:chExt cx="1734207" cy="1246398"/>
            </a:xfrm>
          </p:grpSpPr>
          <p:cxnSp>
            <p:nvCxnSpPr>
              <p:cNvPr id="37" name="Straight Arrow Connector 36"/>
              <p:cNvCxnSpPr/>
              <p:nvPr/>
            </p:nvCxnSpPr>
            <p:spPr>
              <a:xfrm>
                <a:off x="1243701" y="3908757"/>
                <a:ext cx="634704" cy="174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243701" y="3927359"/>
                <a:ext cx="141544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281279" y="3914833"/>
                <a:ext cx="987704" cy="113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rot="16200000">
                <a:off x="2068215" y="3549976"/>
                <a:ext cx="1246398" cy="572988"/>
              </a:xfrm>
              <a:prstGeom prst="rect">
                <a:avLst/>
              </a:prstGeom>
              <a:noFill/>
            </p:spPr>
            <p:txBody>
              <a:bodyPr wrap="none" rtlCol="0">
                <a:spAutoFit/>
              </a:bodyPr>
              <a:lstStyle/>
              <a:p>
                <a:r>
                  <a:rPr lang="en-US" sz="1400" dirty="0">
                    <a:solidFill>
                      <a:srgbClr val="FF0000"/>
                    </a:solidFill>
                  </a:rPr>
                  <a:t>electrons</a:t>
                </a:r>
                <a:endParaRPr lang="en-US" sz="1400" baseline="30000" dirty="0">
                  <a:solidFill>
                    <a:srgbClr val="FF0000"/>
                  </a:solidFill>
                </a:endParaRPr>
              </a:p>
            </p:txBody>
          </p:sp>
        </p:grpSp>
        <p:grpSp>
          <p:nvGrpSpPr>
            <p:cNvPr id="29" name="Group 28"/>
            <p:cNvGrpSpPr/>
            <p:nvPr/>
          </p:nvGrpSpPr>
          <p:grpSpPr>
            <a:xfrm>
              <a:off x="1372032" y="1490039"/>
              <a:ext cx="1418130" cy="390131"/>
              <a:chOff x="-284539" y="3406985"/>
              <a:chExt cx="2640132" cy="519832"/>
            </a:xfrm>
            <a:effectLst/>
          </p:grpSpPr>
          <p:sp>
            <p:nvSpPr>
              <p:cNvPr id="32" name="Right Arrow 31"/>
              <p:cNvSpPr/>
              <p:nvPr/>
            </p:nvSpPr>
            <p:spPr>
              <a:xfrm>
                <a:off x="-156530" y="3406985"/>
                <a:ext cx="2288639" cy="519832"/>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3" name="TextBox 32"/>
              <p:cNvSpPr txBox="1"/>
              <p:nvPr/>
            </p:nvSpPr>
            <p:spPr>
              <a:xfrm>
                <a:off x="-284539" y="3427431"/>
                <a:ext cx="2640132" cy="410099"/>
              </a:xfrm>
              <a:prstGeom prst="rect">
                <a:avLst/>
              </a:prstGeom>
              <a:noFill/>
            </p:spPr>
            <p:txBody>
              <a:bodyPr wrap="square" rtlCol="0">
                <a:spAutoFit/>
              </a:bodyPr>
              <a:lstStyle/>
              <a:p>
                <a:r>
                  <a:rPr lang="en-US" sz="1400" dirty="0">
                    <a:solidFill>
                      <a:schemeClr val="tx2"/>
                    </a:solidFill>
                  </a:rPr>
                  <a:t>electron beam</a:t>
                </a:r>
              </a:p>
            </p:txBody>
          </p:sp>
        </p:grpSp>
        <p:sp>
          <p:nvSpPr>
            <p:cNvPr id="30" name="TextBox 29"/>
            <p:cNvSpPr txBox="1"/>
            <p:nvPr/>
          </p:nvSpPr>
          <p:spPr>
            <a:xfrm rot="2524293">
              <a:off x="733842" y="2315191"/>
              <a:ext cx="898189" cy="307777"/>
            </a:xfrm>
            <a:prstGeom prst="rect">
              <a:avLst/>
            </a:prstGeom>
            <a:noFill/>
          </p:spPr>
          <p:txBody>
            <a:bodyPr wrap="square" rtlCol="0">
              <a:spAutoFit/>
            </a:bodyPr>
            <a:lstStyle/>
            <a:p>
              <a:r>
                <a:rPr lang="en-US" sz="1400" dirty="0">
                  <a:solidFill>
                    <a:srgbClr val="00B050"/>
                  </a:solidFill>
                </a:rPr>
                <a:t>Laser</a:t>
              </a:r>
              <a:endParaRPr lang="en-US" sz="1400" baseline="30000" dirty="0">
                <a:solidFill>
                  <a:srgbClr val="00B050"/>
                </a:solidFill>
              </a:endParaRPr>
            </a:p>
          </p:txBody>
        </p:sp>
        <p:sp>
          <p:nvSpPr>
            <p:cNvPr id="31" name="TextBox 30"/>
            <p:cNvSpPr txBox="1"/>
            <p:nvPr/>
          </p:nvSpPr>
          <p:spPr>
            <a:xfrm rot="16200000">
              <a:off x="-295607" y="1404117"/>
              <a:ext cx="1404603" cy="307777"/>
            </a:xfrm>
            <a:prstGeom prst="rect">
              <a:avLst/>
            </a:prstGeom>
            <a:noFill/>
          </p:spPr>
          <p:txBody>
            <a:bodyPr wrap="square" rtlCol="0">
              <a:spAutoFit/>
            </a:bodyPr>
            <a:lstStyle/>
            <a:p>
              <a:r>
                <a:rPr lang="en-US" sz="1400" dirty="0">
                  <a:solidFill>
                    <a:schemeClr val="bg1"/>
                  </a:solidFill>
                </a:rPr>
                <a:t>Photocathode</a:t>
              </a:r>
            </a:p>
          </p:txBody>
        </p:sp>
      </p:grpSp>
    </p:spTree>
    <p:extLst>
      <p:ext uri="{BB962C8B-B14F-4D97-AF65-F5344CB8AC3E}">
        <p14:creationId xmlns:p14="http://schemas.microsoft.com/office/powerpoint/2010/main" val="134843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PbTe</a:t>
            </a:r>
            <a:r>
              <a:rPr lang="en-US" dirty="0"/>
              <a:t>(111) – A Potential Cold Electron Source?</a:t>
            </a:r>
          </a:p>
        </p:txBody>
      </p:sp>
      <p:sp>
        <p:nvSpPr>
          <p:cNvPr id="4" name="Slide Number Placeholder 3"/>
          <p:cNvSpPr>
            <a:spLocks noGrp="1"/>
          </p:cNvSpPr>
          <p:nvPr>
            <p:ph type="sldNum" sz="quarter" idx="12"/>
          </p:nvPr>
        </p:nvSpPr>
        <p:spPr/>
        <p:txBody>
          <a:bodyPr/>
          <a:lstStyle/>
          <a:p>
            <a:fld id="{921CBE81-14BD-7343-B359-01BCBA3179F9}" type="slidenum">
              <a:rPr lang="en-US" smtClean="0"/>
              <a:t>7</a:t>
            </a:fld>
            <a:endParaRPr lang="en-US"/>
          </a:p>
        </p:txBody>
      </p:sp>
      <p:pic>
        <p:nvPicPr>
          <p:cNvPr id="2" name="Picture 1"/>
          <p:cNvPicPr>
            <a:picLocks noChangeAspect="1"/>
          </p:cNvPicPr>
          <p:nvPr/>
        </p:nvPicPr>
        <p:blipFill>
          <a:blip r:embed="rId2"/>
          <a:stretch>
            <a:fillRect/>
          </a:stretch>
        </p:blipFill>
        <p:spPr>
          <a:xfrm>
            <a:off x="204657" y="880348"/>
            <a:ext cx="2775366" cy="1993811"/>
          </a:xfrm>
          <a:prstGeom prst="rect">
            <a:avLst/>
          </a:prstGeom>
        </p:spPr>
      </p:pic>
      <p:sp>
        <p:nvSpPr>
          <p:cNvPr id="5" name="TextBox 4"/>
          <p:cNvSpPr txBox="1"/>
          <p:nvPr/>
        </p:nvSpPr>
        <p:spPr>
          <a:xfrm>
            <a:off x="2980023" y="718173"/>
            <a:ext cx="5693330" cy="646331"/>
          </a:xfrm>
          <a:prstGeom prst="rect">
            <a:avLst/>
          </a:prstGeom>
          <a:noFill/>
        </p:spPr>
        <p:txBody>
          <a:bodyPr wrap="square" rtlCol="0">
            <a:spAutoFit/>
          </a:bodyPr>
          <a:lstStyle/>
          <a:p>
            <a:r>
              <a:rPr lang="en-US" dirty="0"/>
              <a:t>Conservation laws and band structure dictate that MTE should be &lt; 5 </a:t>
            </a:r>
            <a:r>
              <a:rPr lang="en-US" dirty="0" err="1"/>
              <a:t>meV</a:t>
            </a:r>
            <a:r>
              <a:rPr lang="en-US" dirty="0"/>
              <a:t> </a:t>
            </a:r>
          </a:p>
        </p:txBody>
      </p:sp>
      <p:sp>
        <p:nvSpPr>
          <p:cNvPr id="9" name="Rectangle 8"/>
          <p:cNvSpPr/>
          <p:nvPr/>
        </p:nvSpPr>
        <p:spPr>
          <a:xfrm>
            <a:off x="427597" y="2800500"/>
            <a:ext cx="2629246" cy="215444"/>
          </a:xfrm>
          <a:prstGeom prst="rect">
            <a:avLst/>
          </a:prstGeom>
        </p:spPr>
        <p:txBody>
          <a:bodyPr wrap="none">
            <a:spAutoFit/>
          </a:bodyPr>
          <a:lstStyle/>
          <a:p>
            <a:r>
              <a:rPr lang="en-US" sz="800" dirty="0">
                <a:solidFill>
                  <a:schemeClr val="tx2"/>
                </a:solidFill>
              </a:rPr>
              <a:t>Li and Schroeder https://arxiv.org/pdf/1704.00194.pdf</a:t>
            </a:r>
          </a:p>
        </p:txBody>
      </p:sp>
      <p:grpSp>
        <p:nvGrpSpPr>
          <p:cNvPr id="15" name="Group 14"/>
          <p:cNvGrpSpPr/>
          <p:nvPr/>
        </p:nvGrpSpPr>
        <p:grpSpPr>
          <a:xfrm>
            <a:off x="5610225" y="1041338"/>
            <a:ext cx="3317319" cy="2733675"/>
            <a:chOff x="3592141" y="1606417"/>
            <a:chExt cx="4401953" cy="3365633"/>
          </a:xfrm>
        </p:grpSpPr>
        <p:pic>
          <p:nvPicPr>
            <p:cNvPr id="6" name="Picture 5"/>
            <p:cNvPicPr>
              <a:picLocks noChangeAspect="1"/>
            </p:cNvPicPr>
            <p:nvPr/>
          </p:nvPicPr>
          <p:blipFill>
            <a:blip r:embed="rId3"/>
            <a:stretch>
              <a:fillRect/>
            </a:stretch>
          </p:blipFill>
          <p:spPr>
            <a:xfrm>
              <a:off x="3592141" y="1606417"/>
              <a:ext cx="4401953" cy="3365633"/>
            </a:xfrm>
            <a:prstGeom prst="rect">
              <a:avLst/>
            </a:prstGeom>
          </p:spPr>
        </p:pic>
        <p:cxnSp>
          <p:nvCxnSpPr>
            <p:cNvPr id="8" name="Straight Connector 7"/>
            <p:cNvCxnSpPr/>
            <p:nvPr/>
          </p:nvCxnSpPr>
          <p:spPr>
            <a:xfrm>
              <a:off x="4155141" y="4551829"/>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9103" y="3213854"/>
            <a:ext cx="1782860" cy="261610"/>
          </a:xfrm>
          <a:prstGeom prst="rect">
            <a:avLst/>
          </a:prstGeom>
          <a:noFill/>
        </p:spPr>
        <p:txBody>
          <a:bodyPr wrap="none" rtlCol="0">
            <a:spAutoFit/>
          </a:bodyPr>
          <a:lstStyle/>
          <a:p>
            <a:r>
              <a:rPr lang="en-US" sz="1100" dirty="0"/>
              <a:t>How good is our surface?</a:t>
            </a:r>
          </a:p>
        </p:txBody>
      </p:sp>
      <p:sp>
        <p:nvSpPr>
          <p:cNvPr id="23" name="TextBox 5"/>
          <p:cNvSpPr txBox="1"/>
          <p:nvPr/>
        </p:nvSpPr>
        <p:spPr>
          <a:xfrm>
            <a:off x="2022252" y="3406297"/>
            <a:ext cx="1482281"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Helvetica"/>
                <a:cs typeface="Helvetica"/>
              </a:rPr>
              <a:t>Flat terraces are mostly 1x1 terminated</a:t>
            </a:r>
          </a:p>
        </p:txBody>
      </p:sp>
      <p:pic>
        <p:nvPicPr>
          <p:cNvPr id="24" name="Picture 23" descr="PbTe_AtomicTerrace.psd"/>
          <p:cNvPicPr>
            <a:picLocks noChangeAspect="1"/>
          </p:cNvPicPr>
          <p:nvPr/>
        </p:nvPicPr>
        <p:blipFill rotWithShape="1">
          <a:blip r:embed="rId4" cstate="email">
            <a:extLst>
              <a:ext uri="{28A0092B-C50C-407E-A947-70E740481C1C}">
                <a14:useLocalDpi xmlns:a14="http://schemas.microsoft.com/office/drawing/2010/main" val="0"/>
              </a:ext>
            </a:extLst>
          </a:blip>
          <a:srcRect l="10693"/>
          <a:stretch/>
        </p:blipFill>
        <p:spPr>
          <a:xfrm>
            <a:off x="151608" y="3462812"/>
            <a:ext cx="1905152" cy="1163202"/>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2022252" y="4086690"/>
            <a:ext cx="1664049" cy="430887"/>
          </a:xfrm>
          <a:prstGeom prst="rect">
            <a:avLst/>
          </a:prstGeom>
          <a:noFill/>
        </p:spPr>
        <p:txBody>
          <a:bodyPr wrap="square" rtlCol="0">
            <a:spAutoFit/>
          </a:bodyPr>
          <a:lstStyle/>
          <a:p>
            <a:r>
              <a:rPr lang="en-US" sz="1100" dirty="0"/>
              <a:t>Can we obtain defect free p-doped surfaces?</a:t>
            </a:r>
          </a:p>
        </p:txBody>
      </p:sp>
      <p:sp>
        <p:nvSpPr>
          <p:cNvPr id="26" name="TextBox 25"/>
          <p:cNvSpPr txBox="1"/>
          <p:nvPr/>
        </p:nvSpPr>
        <p:spPr>
          <a:xfrm>
            <a:off x="15414" y="4660077"/>
            <a:ext cx="4942379" cy="430887"/>
          </a:xfrm>
          <a:prstGeom prst="rect">
            <a:avLst/>
          </a:prstGeom>
          <a:noFill/>
        </p:spPr>
        <p:txBody>
          <a:bodyPr wrap="none" rtlCol="0">
            <a:spAutoFit/>
          </a:bodyPr>
          <a:lstStyle/>
          <a:p>
            <a:r>
              <a:rPr lang="en-US" sz="1100" dirty="0"/>
              <a:t>STM image of </a:t>
            </a:r>
            <a:r>
              <a:rPr lang="en-US" sz="1100" dirty="0" err="1"/>
              <a:t>PbTe</a:t>
            </a:r>
            <a:r>
              <a:rPr lang="en-US" sz="1100" dirty="0"/>
              <a:t>(111) surface</a:t>
            </a:r>
          </a:p>
          <a:p>
            <a:r>
              <a:rPr lang="en-US" sz="1100" dirty="0"/>
              <a:t>- </a:t>
            </a:r>
            <a:r>
              <a:rPr lang="en-US" sz="1100" b="1" dirty="0"/>
              <a:t>Hines group </a:t>
            </a:r>
            <a:r>
              <a:rPr lang="en-US" sz="1100" dirty="0"/>
              <a:t>(Cornell) – See </a:t>
            </a:r>
            <a:r>
              <a:rPr lang="en-US" sz="1100" b="1" dirty="0"/>
              <a:t>poster by Erik </a:t>
            </a:r>
            <a:r>
              <a:rPr lang="en-US" sz="1100" b="1" dirty="0" err="1"/>
              <a:t>Skibinski</a:t>
            </a:r>
            <a:r>
              <a:rPr lang="en-US" sz="1100" b="1" dirty="0"/>
              <a:t>, Will </a:t>
            </a:r>
            <a:r>
              <a:rPr lang="en-US" sz="1100" b="1" dirty="0" err="1"/>
              <a:t>DeBenedetti</a:t>
            </a:r>
            <a:r>
              <a:rPr lang="en-US" sz="1100" b="1" dirty="0"/>
              <a:t> </a:t>
            </a:r>
          </a:p>
        </p:txBody>
      </p:sp>
      <p:pic>
        <p:nvPicPr>
          <p:cNvPr id="27" name="Picture 26"/>
          <p:cNvPicPr>
            <a:picLocks noChangeAspect="1"/>
          </p:cNvPicPr>
          <p:nvPr/>
        </p:nvPicPr>
        <p:blipFill>
          <a:blip r:embed="rId5"/>
          <a:stretch>
            <a:fillRect/>
          </a:stretch>
        </p:blipFill>
        <p:spPr>
          <a:xfrm>
            <a:off x="4335906" y="4006461"/>
            <a:ext cx="1890713" cy="779076"/>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4257418" y="3729177"/>
            <a:ext cx="4548040" cy="261610"/>
          </a:xfrm>
          <a:prstGeom prst="rect">
            <a:avLst/>
          </a:prstGeom>
          <a:noFill/>
        </p:spPr>
        <p:txBody>
          <a:bodyPr wrap="none" rtlCol="0">
            <a:spAutoFit/>
          </a:bodyPr>
          <a:lstStyle/>
          <a:p>
            <a:r>
              <a:rPr lang="en-US" sz="1100" dirty="0"/>
              <a:t>Can many body scattering effects with phonons explain this behavior?</a:t>
            </a:r>
          </a:p>
        </p:txBody>
      </p:sp>
      <p:sp>
        <p:nvSpPr>
          <p:cNvPr id="29" name="TextBox 28"/>
          <p:cNvSpPr txBox="1"/>
          <p:nvPr/>
        </p:nvSpPr>
        <p:spPr>
          <a:xfrm>
            <a:off x="3897917" y="4839183"/>
            <a:ext cx="184731" cy="369332"/>
          </a:xfrm>
          <a:prstGeom prst="rect">
            <a:avLst/>
          </a:prstGeom>
          <a:noFill/>
        </p:spPr>
        <p:txBody>
          <a:bodyPr wrap="none" rtlCol="0">
            <a:spAutoFit/>
          </a:bodyPr>
          <a:lstStyle/>
          <a:p>
            <a:endParaRPr lang="en-US" dirty="0"/>
          </a:p>
        </p:txBody>
      </p:sp>
      <p:sp>
        <p:nvSpPr>
          <p:cNvPr id="30" name="TextBox 29"/>
          <p:cNvSpPr txBox="1"/>
          <p:nvPr/>
        </p:nvSpPr>
        <p:spPr>
          <a:xfrm>
            <a:off x="6226619" y="4140778"/>
            <a:ext cx="2640466" cy="430887"/>
          </a:xfrm>
          <a:prstGeom prst="rect">
            <a:avLst/>
          </a:prstGeom>
          <a:noFill/>
        </p:spPr>
        <p:txBody>
          <a:bodyPr wrap="none" rtlCol="0">
            <a:spAutoFit/>
          </a:bodyPr>
          <a:lstStyle/>
          <a:p>
            <a:r>
              <a:rPr lang="en-US" sz="1100" b="1" dirty="0"/>
              <a:t>Arias group</a:t>
            </a:r>
            <a:r>
              <a:rPr lang="en-US" sz="1100" dirty="0"/>
              <a:t> is exploring this possibility</a:t>
            </a:r>
          </a:p>
          <a:p>
            <a:r>
              <a:rPr lang="en-US" sz="1100" dirty="0"/>
              <a:t>- See </a:t>
            </a:r>
            <a:r>
              <a:rPr lang="en-US" sz="1100" b="1" dirty="0"/>
              <a:t>poster by Kevin </a:t>
            </a:r>
            <a:r>
              <a:rPr lang="en-US" sz="1100" b="1" dirty="0" err="1"/>
              <a:t>Nangoi</a:t>
            </a:r>
            <a:endParaRPr lang="en-US" sz="1100" b="1" dirty="0"/>
          </a:p>
        </p:txBody>
      </p:sp>
      <p:cxnSp>
        <p:nvCxnSpPr>
          <p:cNvPr id="31" name="Straight Connector 30"/>
          <p:cNvCxnSpPr/>
          <p:nvPr/>
        </p:nvCxnSpPr>
        <p:spPr>
          <a:xfrm>
            <a:off x="6537170" y="1443120"/>
            <a:ext cx="3609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98117" y="1258454"/>
            <a:ext cx="902811" cy="369332"/>
          </a:xfrm>
          <a:prstGeom prst="rect">
            <a:avLst/>
          </a:prstGeom>
          <a:noFill/>
        </p:spPr>
        <p:txBody>
          <a:bodyPr wrap="none" rtlCol="0">
            <a:spAutoFit/>
          </a:bodyPr>
          <a:lstStyle/>
          <a:p>
            <a:r>
              <a:rPr lang="en-US" dirty="0">
                <a:solidFill>
                  <a:srgbClr val="FF0000"/>
                </a:solidFill>
              </a:rPr>
              <a:t>Theory</a:t>
            </a:r>
          </a:p>
        </p:txBody>
      </p:sp>
      <p:cxnSp>
        <p:nvCxnSpPr>
          <p:cNvPr id="33" name="Straight Connector 32"/>
          <p:cNvCxnSpPr/>
          <p:nvPr/>
        </p:nvCxnSpPr>
        <p:spPr>
          <a:xfrm>
            <a:off x="6556307" y="1743804"/>
            <a:ext cx="3609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17254" y="1559138"/>
            <a:ext cx="1595309" cy="369332"/>
          </a:xfrm>
          <a:prstGeom prst="rect">
            <a:avLst/>
          </a:prstGeom>
          <a:noFill/>
        </p:spPr>
        <p:txBody>
          <a:bodyPr wrap="none" rtlCol="0">
            <a:spAutoFit/>
          </a:bodyPr>
          <a:lstStyle/>
          <a:p>
            <a:r>
              <a:rPr lang="en-US" dirty="0">
                <a:solidFill>
                  <a:srgbClr val="0070C0"/>
                </a:solidFill>
              </a:rPr>
              <a:t>Measurement</a:t>
            </a:r>
          </a:p>
        </p:txBody>
      </p:sp>
      <p:pic>
        <p:nvPicPr>
          <p:cNvPr id="7" name="Picture 6"/>
          <p:cNvPicPr>
            <a:picLocks noChangeAspect="1"/>
          </p:cNvPicPr>
          <p:nvPr/>
        </p:nvPicPr>
        <p:blipFill>
          <a:blip r:embed="rId6"/>
          <a:stretch>
            <a:fillRect/>
          </a:stretch>
        </p:blipFill>
        <p:spPr>
          <a:xfrm>
            <a:off x="4372852" y="1483762"/>
            <a:ext cx="1267711" cy="1316738"/>
          </a:xfrm>
          <a:prstGeom prst="rect">
            <a:avLst/>
          </a:prstGeom>
        </p:spPr>
      </p:pic>
      <p:pic>
        <p:nvPicPr>
          <p:cNvPr id="35" name="Picture 34"/>
          <p:cNvPicPr>
            <a:picLocks noChangeAspect="1"/>
          </p:cNvPicPr>
          <p:nvPr/>
        </p:nvPicPr>
        <p:blipFill rotWithShape="1">
          <a:blip r:embed="rId2"/>
          <a:srcRect l="13270" t="40925" r="68319" b="38107"/>
          <a:stretch/>
        </p:blipFill>
        <p:spPr>
          <a:xfrm>
            <a:off x="3203597" y="1451159"/>
            <a:ext cx="871703" cy="130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605118" y="1627786"/>
            <a:ext cx="375415" cy="454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980533" y="1388495"/>
            <a:ext cx="2189163" cy="239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80533" y="2094498"/>
            <a:ext cx="2189163" cy="7060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45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30"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Low Energy Effects – New Physics</a:t>
            </a:r>
          </a:p>
        </p:txBody>
      </p:sp>
      <p:sp>
        <p:nvSpPr>
          <p:cNvPr id="4" name="Slide Number Placeholder 3"/>
          <p:cNvSpPr>
            <a:spLocks noGrp="1"/>
          </p:cNvSpPr>
          <p:nvPr>
            <p:ph type="sldNum" sz="quarter" idx="12"/>
          </p:nvPr>
        </p:nvSpPr>
        <p:spPr/>
        <p:txBody>
          <a:bodyPr/>
          <a:lstStyle/>
          <a:p>
            <a:fld id="{921CBE81-14BD-7343-B359-01BCBA3179F9}" type="slidenum">
              <a:rPr lang="en-US" smtClean="0"/>
              <a:t>8</a:t>
            </a:fld>
            <a:endParaRPr lang="en-US"/>
          </a:p>
        </p:txBody>
      </p:sp>
      <p:pic>
        <p:nvPicPr>
          <p:cNvPr id="6" name="Picture 5"/>
          <p:cNvPicPr>
            <a:picLocks noChangeAspect="1"/>
          </p:cNvPicPr>
          <p:nvPr/>
        </p:nvPicPr>
        <p:blipFill>
          <a:blip r:embed="rId2"/>
          <a:stretch>
            <a:fillRect/>
          </a:stretch>
        </p:blipFill>
        <p:spPr>
          <a:xfrm>
            <a:off x="5249387" y="723900"/>
            <a:ext cx="3822133" cy="1832196"/>
          </a:xfrm>
          <a:prstGeom prst="rect">
            <a:avLst/>
          </a:prstGeom>
        </p:spPr>
      </p:pic>
      <p:pic>
        <p:nvPicPr>
          <p:cNvPr id="7" name="Picture 6"/>
          <p:cNvPicPr>
            <a:picLocks noChangeAspect="1"/>
          </p:cNvPicPr>
          <p:nvPr/>
        </p:nvPicPr>
        <p:blipFill>
          <a:blip r:embed="rId3"/>
          <a:stretch>
            <a:fillRect/>
          </a:stretch>
        </p:blipFill>
        <p:spPr>
          <a:xfrm>
            <a:off x="635464" y="2556096"/>
            <a:ext cx="4357881" cy="2324100"/>
          </a:xfrm>
          <a:prstGeom prst="rect">
            <a:avLst/>
          </a:prstGeom>
        </p:spPr>
      </p:pic>
      <p:sp>
        <p:nvSpPr>
          <p:cNvPr id="8" name="TextBox 7"/>
          <p:cNvSpPr txBox="1"/>
          <p:nvPr/>
        </p:nvSpPr>
        <p:spPr>
          <a:xfrm>
            <a:off x="1981489" y="1432319"/>
            <a:ext cx="3490058" cy="830997"/>
          </a:xfrm>
          <a:prstGeom prst="rect">
            <a:avLst/>
          </a:prstGeom>
          <a:noFill/>
        </p:spPr>
        <p:txBody>
          <a:bodyPr wrap="none" rtlCol="0">
            <a:spAutoFit/>
          </a:bodyPr>
          <a:lstStyle/>
          <a:p>
            <a:pPr marL="285750" indent="-285750">
              <a:buFont typeface="Arial" panose="020B0604020202020204" pitchFamily="34" charset="0"/>
              <a:buChar char="•"/>
            </a:pPr>
            <a:r>
              <a:rPr lang="en-US" dirty="0"/>
              <a:t>Long electron wavelengths</a:t>
            </a:r>
          </a:p>
          <a:p>
            <a:r>
              <a:rPr lang="en-US" dirty="0"/>
              <a:t>     - </a:t>
            </a:r>
            <a:r>
              <a:rPr lang="en-US" sz="1200" dirty="0"/>
              <a:t>Emitted electrons can see atomic defects </a:t>
            </a:r>
          </a:p>
          <a:p>
            <a:r>
              <a:rPr lang="en-US" sz="1200" dirty="0"/>
              <a:t>        or steps at 10s of nm</a:t>
            </a:r>
          </a:p>
        </p:txBody>
      </p:sp>
      <p:sp>
        <p:nvSpPr>
          <p:cNvPr id="9" name="TextBox 8"/>
          <p:cNvSpPr txBox="1"/>
          <p:nvPr/>
        </p:nvSpPr>
        <p:spPr>
          <a:xfrm>
            <a:off x="4668124" y="3164148"/>
            <a:ext cx="4984658" cy="553998"/>
          </a:xfrm>
          <a:prstGeom prst="rect">
            <a:avLst/>
          </a:prstGeom>
          <a:noFill/>
        </p:spPr>
        <p:txBody>
          <a:bodyPr wrap="square" rtlCol="0">
            <a:spAutoFit/>
          </a:bodyPr>
          <a:lstStyle/>
          <a:p>
            <a:pPr marL="285750" indent="-285750">
              <a:buFont typeface="Arial" panose="020B0604020202020204" pitchFamily="34" charset="0"/>
              <a:buChar char="•"/>
            </a:pPr>
            <a:r>
              <a:rPr lang="en-US" dirty="0"/>
              <a:t>Sudden approximation breakdown</a:t>
            </a:r>
          </a:p>
          <a:p>
            <a:r>
              <a:rPr lang="en-US" sz="1200" dirty="0"/>
              <a:t>     - Emitted electrons interact with changes inside the surface</a:t>
            </a:r>
          </a:p>
        </p:txBody>
      </p:sp>
      <mc:AlternateContent xmlns:mc="http://schemas.openxmlformats.org/markup-compatibility/2006" xmlns:a14="http://schemas.microsoft.com/office/drawing/2010/main">
        <mc:Choice Requires="a14">
          <p:sp>
            <p:nvSpPr>
              <p:cNvPr id="10" name="TextBox 9"/>
              <p:cNvSpPr txBox="1"/>
              <p:nvPr/>
            </p:nvSpPr>
            <p:spPr>
              <a:xfrm>
                <a:off x="4668124" y="4510385"/>
                <a:ext cx="3810000" cy="461665"/>
              </a:xfrm>
              <a:prstGeom prst="rect">
                <a:avLst/>
              </a:prstGeom>
              <a:noFill/>
            </p:spPr>
            <p:txBody>
              <a:bodyPr wrap="square" rtlCol="0">
                <a:spAutoFit/>
              </a:bodyPr>
              <a:lstStyle/>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𝑡</m:t>
                        </m:r>
                      </m:e>
                      <m:sub>
                        <m:r>
                          <a:rPr lang="en-US" sz="1200" b="0" i="1" smtClean="0">
                            <a:latin typeface="Cambria Math" panose="02040503050406030204" pitchFamily="18" charset="0"/>
                            <a:ea typeface="Cambria Math" panose="02040503050406030204" pitchFamily="18" charset="0"/>
                          </a:rPr>
                          <m:t>𝜆</m:t>
                        </m:r>
                      </m:sub>
                    </m:sSub>
                  </m:oMath>
                </a14:m>
                <a:r>
                  <a:rPr lang="en-US" sz="1200" dirty="0"/>
                  <a:t>- time required by an electron to move one </a:t>
                </a:r>
                <a:r>
                  <a:rPr lang="en-US" sz="1200" dirty="0" err="1"/>
                  <a:t>DeBroglie</a:t>
                </a:r>
                <a:r>
                  <a:rPr lang="en-US" sz="1200" dirty="0"/>
                  <a:t> wavelength</a:t>
                </a:r>
              </a:p>
            </p:txBody>
          </p:sp>
        </mc:Choice>
        <mc:Fallback xmlns="">
          <p:sp>
            <p:nvSpPr>
              <p:cNvPr id="10" name="TextBox 9"/>
              <p:cNvSpPr txBox="1">
                <a:spLocks noRot="1" noChangeAspect="1" noMove="1" noResize="1" noEditPoints="1" noAdjustHandles="1" noChangeArrowheads="1" noChangeShapeType="1" noTextEdit="1"/>
              </p:cNvSpPr>
              <p:nvPr/>
            </p:nvSpPr>
            <p:spPr>
              <a:xfrm>
                <a:off x="4668124" y="4510385"/>
                <a:ext cx="3810000" cy="461665"/>
              </a:xfrm>
              <a:prstGeom prst="rect">
                <a:avLst/>
              </a:prstGeom>
              <a:blipFill rotWithShape="0">
                <a:blip r:embed="rId4"/>
                <a:stretch>
                  <a:fillRect l="-160" t="-2632" b="-7895"/>
                </a:stretch>
              </a:blipFill>
            </p:spPr>
            <p:txBody>
              <a:bodyPr/>
              <a:lstStyle/>
              <a:p>
                <a:r>
                  <a:rPr lang="en-US">
                    <a:noFill/>
                  </a:rPr>
                  <a:t> </a:t>
                </a:r>
              </a:p>
            </p:txBody>
          </p:sp>
        </mc:Fallback>
      </mc:AlternateContent>
      <p:cxnSp>
        <p:nvCxnSpPr>
          <p:cNvPr id="12" name="Straight Arrow Connector 11"/>
          <p:cNvCxnSpPr/>
          <p:nvPr/>
        </p:nvCxnSpPr>
        <p:spPr>
          <a:xfrm>
            <a:off x="3376337" y="4133850"/>
            <a:ext cx="700363" cy="376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295400" y="3028950"/>
            <a:ext cx="1006213"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5036">
            <a:off x="1439979" y="3153163"/>
            <a:ext cx="1215397" cy="276999"/>
          </a:xfrm>
          <a:prstGeom prst="rect">
            <a:avLst/>
          </a:prstGeom>
          <a:noFill/>
        </p:spPr>
        <p:txBody>
          <a:bodyPr wrap="none" rtlCol="0">
            <a:spAutoFit/>
          </a:bodyPr>
          <a:lstStyle/>
          <a:p>
            <a:r>
              <a:rPr lang="en-US" sz="1200" dirty="0"/>
              <a:t>Adiabatic limit?</a:t>
            </a:r>
          </a:p>
        </p:txBody>
      </p:sp>
      <p:sp>
        <p:nvSpPr>
          <p:cNvPr id="16" name="TextBox 15"/>
          <p:cNvSpPr txBox="1"/>
          <p:nvPr/>
        </p:nvSpPr>
        <p:spPr>
          <a:xfrm rot="1625036">
            <a:off x="2973414" y="4086417"/>
            <a:ext cx="1726306" cy="276999"/>
          </a:xfrm>
          <a:prstGeom prst="rect">
            <a:avLst/>
          </a:prstGeom>
          <a:noFill/>
        </p:spPr>
        <p:txBody>
          <a:bodyPr wrap="none" rtlCol="0">
            <a:spAutoFit/>
          </a:bodyPr>
          <a:lstStyle/>
          <a:p>
            <a:r>
              <a:rPr lang="en-US" sz="1200" dirty="0"/>
              <a:t>Sudden Approximation</a:t>
            </a:r>
          </a:p>
        </p:txBody>
      </p:sp>
      <p:sp>
        <p:nvSpPr>
          <p:cNvPr id="17" name="TextBox 16"/>
          <p:cNvSpPr txBox="1"/>
          <p:nvPr/>
        </p:nvSpPr>
        <p:spPr>
          <a:xfrm>
            <a:off x="13893" y="777362"/>
            <a:ext cx="5237331" cy="646331"/>
          </a:xfrm>
          <a:prstGeom prst="rect">
            <a:avLst/>
          </a:prstGeom>
          <a:noFill/>
        </p:spPr>
        <p:txBody>
          <a:bodyPr wrap="none" rtlCol="0">
            <a:spAutoFit/>
          </a:bodyPr>
          <a:lstStyle/>
          <a:p>
            <a:r>
              <a:rPr lang="en-US" dirty="0"/>
              <a:t>ARPES uses electrons above 1 eV kinetic energy</a:t>
            </a:r>
          </a:p>
          <a:p>
            <a:r>
              <a:rPr lang="en-US" dirty="0"/>
              <a:t>Our electrons are in the 10 </a:t>
            </a:r>
            <a:r>
              <a:rPr lang="en-US" dirty="0" err="1"/>
              <a:t>meV</a:t>
            </a:r>
            <a:r>
              <a:rPr lang="en-US" dirty="0"/>
              <a:t> range!!!</a:t>
            </a:r>
          </a:p>
        </p:txBody>
      </p:sp>
    </p:spTree>
    <p:extLst>
      <p:ext uri="{BB962C8B-B14F-4D97-AF65-F5344CB8AC3E}">
        <p14:creationId xmlns:p14="http://schemas.microsoft.com/office/powerpoint/2010/main" val="41804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3-D Low Energy Electron Diagnostics</a:t>
            </a:r>
          </a:p>
        </p:txBody>
      </p:sp>
      <p:sp>
        <p:nvSpPr>
          <p:cNvPr id="4" name="Slide Number Placeholder 3"/>
          <p:cNvSpPr>
            <a:spLocks noGrp="1"/>
          </p:cNvSpPr>
          <p:nvPr>
            <p:ph type="sldNum" sz="quarter" idx="12"/>
          </p:nvPr>
        </p:nvSpPr>
        <p:spPr/>
        <p:txBody>
          <a:bodyPr/>
          <a:lstStyle/>
          <a:p>
            <a:fld id="{921CBE81-14BD-7343-B359-01BCBA3179F9}" type="slidenum">
              <a:rPr lang="en-US" smtClean="0"/>
              <a:t>9</a:t>
            </a:fld>
            <a:endParaRPr lang="en-US"/>
          </a:p>
        </p:txBody>
      </p:sp>
      <p:grpSp>
        <p:nvGrpSpPr>
          <p:cNvPr id="5" name="Group 4"/>
          <p:cNvGrpSpPr/>
          <p:nvPr/>
        </p:nvGrpSpPr>
        <p:grpSpPr>
          <a:xfrm>
            <a:off x="463982" y="1198313"/>
            <a:ext cx="2267668" cy="3840596"/>
            <a:chOff x="16509504" y="32464977"/>
            <a:chExt cx="6324708" cy="789622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174" r="36724"/>
            <a:stretch/>
          </p:blipFill>
          <p:spPr>
            <a:xfrm>
              <a:off x="17092018" y="32464977"/>
              <a:ext cx="4800600" cy="7896225"/>
            </a:xfrm>
            <a:prstGeom prst="rect">
              <a:avLst/>
            </a:prstGeom>
          </p:spPr>
        </p:pic>
        <p:cxnSp>
          <p:nvCxnSpPr>
            <p:cNvPr id="7" name="Straight Arrow Connector 6"/>
            <p:cNvCxnSpPr/>
            <p:nvPr/>
          </p:nvCxnSpPr>
          <p:spPr>
            <a:xfrm>
              <a:off x="17704243" y="34974916"/>
              <a:ext cx="205158" cy="762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6509504" y="34117637"/>
              <a:ext cx="1091677" cy="552259"/>
            </a:xfrm>
            <a:prstGeom prst="rect">
              <a:avLst/>
            </a:prstGeom>
            <a:noFill/>
            <a:ln>
              <a:noFill/>
            </a:ln>
          </p:spPr>
          <p:txBody>
            <a:bodyPr wrap="none" rtlCol="0">
              <a:spAutoFit/>
            </a:bodyPr>
            <a:lstStyle/>
            <a:p>
              <a:r>
                <a:rPr lang="en-US" sz="1200" dirty="0">
                  <a:solidFill>
                    <a:srgbClr val="FF0000"/>
                  </a:solidFill>
                </a:rPr>
                <a:t>Delay Line </a:t>
              </a:r>
            </a:p>
            <a:p>
              <a:r>
                <a:rPr lang="en-US" sz="1200" dirty="0">
                  <a:solidFill>
                    <a:srgbClr val="FF0000"/>
                  </a:solidFill>
                </a:rPr>
                <a:t>Detector</a:t>
              </a:r>
            </a:p>
          </p:txBody>
        </p:sp>
        <p:cxnSp>
          <p:nvCxnSpPr>
            <p:cNvPr id="9" name="Straight Arrow Connector 8"/>
            <p:cNvCxnSpPr/>
            <p:nvPr/>
          </p:nvCxnSpPr>
          <p:spPr>
            <a:xfrm flipV="1">
              <a:off x="18430350" y="33221363"/>
              <a:ext cx="943232" cy="26448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7058515" y="33237074"/>
              <a:ext cx="868999" cy="331355"/>
            </a:xfrm>
            <a:prstGeom prst="rect">
              <a:avLst/>
            </a:prstGeom>
            <a:noFill/>
            <a:ln>
              <a:noFill/>
            </a:ln>
          </p:spPr>
          <p:txBody>
            <a:bodyPr wrap="none" rtlCol="0">
              <a:spAutoFit/>
            </a:bodyPr>
            <a:lstStyle/>
            <a:p>
              <a:r>
                <a:rPr lang="en-US" sz="1200" dirty="0">
                  <a:solidFill>
                    <a:srgbClr val="FF0000"/>
                  </a:solidFill>
                </a:rPr>
                <a:t>Cryostat</a:t>
              </a:r>
            </a:p>
          </p:txBody>
        </p:sp>
        <p:sp>
          <p:nvSpPr>
            <p:cNvPr id="11" name="TextBox 10"/>
            <p:cNvSpPr txBox="1"/>
            <p:nvPr/>
          </p:nvSpPr>
          <p:spPr>
            <a:xfrm>
              <a:off x="20371928" y="36508165"/>
              <a:ext cx="1680580" cy="331356"/>
            </a:xfrm>
            <a:prstGeom prst="rect">
              <a:avLst/>
            </a:prstGeom>
            <a:noFill/>
            <a:ln>
              <a:noFill/>
            </a:ln>
          </p:spPr>
          <p:txBody>
            <a:bodyPr wrap="none" rtlCol="0">
              <a:spAutoFit/>
            </a:bodyPr>
            <a:lstStyle/>
            <a:p>
              <a:r>
                <a:rPr lang="en-US" sz="1200" dirty="0">
                  <a:solidFill>
                    <a:srgbClr val="FF0000"/>
                  </a:solidFill>
                </a:rPr>
                <a:t>Electrostatic shield</a:t>
              </a:r>
            </a:p>
          </p:txBody>
        </p:sp>
        <p:cxnSp>
          <p:nvCxnSpPr>
            <p:cNvPr id="12" name="Straight Arrow Connector 11"/>
            <p:cNvCxnSpPr/>
            <p:nvPr/>
          </p:nvCxnSpPr>
          <p:spPr>
            <a:xfrm flipH="1">
              <a:off x="19800963" y="33841060"/>
              <a:ext cx="1497142" cy="242511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20390658" y="33317840"/>
              <a:ext cx="2443554" cy="331355"/>
            </a:xfrm>
            <a:prstGeom prst="rect">
              <a:avLst/>
            </a:prstGeom>
            <a:noFill/>
            <a:ln>
              <a:noFill/>
            </a:ln>
          </p:spPr>
          <p:txBody>
            <a:bodyPr wrap="square" rtlCol="0">
              <a:spAutoFit/>
            </a:bodyPr>
            <a:lstStyle/>
            <a:p>
              <a:r>
                <a:rPr lang="en-US" sz="1200" dirty="0">
                  <a:solidFill>
                    <a:srgbClr val="FF0000"/>
                  </a:solidFill>
                </a:rPr>
                <a:t>Sample</a:t>
              </a:r>
            </a:p>
          </p:txBody>
        </p:sp>
      </p:grpSp>
      <p:pic>
        <p:nvPicPr>
          <p:cNvPr id="14" name="Picture 13"/>
          <p:cNvPicPr>
            <a:picLocks noChangeAspect="1"/>
          </p:cNvPicPr>
          <p:nvPr/>
        </p:nvPicPr>
        <p:blipFill>
          <a:blip r:embed="rId3"/>
          <a:stretch>
            <a:fillRect/>
          </a:stretch>
        </p:blipFill>
        <p:spPr>
          <a:xfrm>
            <a:off x="3035607" y="903393"/>
            <a:ext cx="4095280" cy="1168117"/>
          </a:xfrm>
          <a:prstGeom prst="rect">
            <a:avLst/>
          </a:prstGeom>
        </p:spPr>
      </p:pic>
      <p:sp>
        <p:nvSpPr>
          <p:cNvPr id="15" name="TextBox 4"/>
          <p:cNvSpPr txBox="1"/>
          <p:nvPr/>
        </p:nvSpPr>
        <p:spPr>
          <a:xfrm>
            <a:off x="2468609" y="1149452"/>
            <a:ext cx="7788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Sample</a:t>
            </a:r>
          </a:p>
        </p:txBody>
      </p:sp>
      <p:sp>
        <p:nvSpPr>
          <p:cNvPr id="16" name="TextBox 5"/>
          <p:cNvSpPr txBox="1"/>
          <p:nvPr/>
        </p:nvSpPr>
        <p:spPr>
          <a:xfrm>
            <a:off x="3023433" y="1780825"/>
            <a:ext cx="147718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Incident laser pulse (fs-</a:t>
            </a:r>
            <a:r>
              <a:rPr lang="en-US" sz="1200" dirty="0" err="1"/>
              <a:t>ps</a:t>
            </a:r>
            <a:r>
              <a:rPr lang="en-US" dirty="0"/>
              <a:t>)</a:t>
            </a:r>
          </a:p>
        </p:txBody>
      </p:sp>
      <p:sp>
        <p:nvSpPr>
          <p:cNvPr id="17" name="TextBox 6"/>
          <p:cNvSpPr txBox="1"/>
          <p:nvPr/>
        </p:nvSpPr>
        <p:spPr>
          <a:xfrm>
            <a:off x="3015445" y="809788"/>
            <a:ext cx="137291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Electrons drift towards detector</a:t>
            </a:r>
          </a:p>
        </p:txBody>
      </p:sp>
      <p:sp>
        <p:nvSpPr>
          <p:cNvPr id="18" name="TextBox 27"/>
          <p:cNvSpPr txBox="1"/>
          <p:nvPr/>
        </p:nvSpPr>
        <p:spPr>
          <a:xfrm>
            <a:off x="3980959" y="1964074"/>
            <a:ext cx="103931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MCP stack</a:t>
            </a:r>
          </a:p>
        </p:txBody>
      </p:sp>
      <p:sp>
        <p:nvSpPr>
          <p:cNvPr id="19" name="TextBox 28"/>
          <p:cNvSpPr txBox="1"/>
          <p:nvPr/>
        </p:nvSpPr>
        <p:spPr>
          <a:xfrm>
            <a:off x="4932323" y="1840677"/>
            <a:ext cx="116972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X, Y Delay lines</a:t>
            </a:r>
          </a:p>
        </p:txBody>
      </p:sp>
      <p:sp>
        <p:nvSpPr>
          <p:cNvPr id="20" name="Right Arrow 19"/>
          <p:cNvSpPr/>
          <p:nvPr/>
        </p:nvSpPr>
        <p:spPr>
          <a:xfrm>
            <a:off x="7151049" y="1396358"/>
            <a:ext cx="526674" cy="172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extBox 30"/>
          <p:cNvSpPr txBox="1"/>
          <p:nvPr/>
        </p:nvSpPr>
        <p:spPr>
          <a:xfrm>
            <a:off x="7697885" y="1283626"/>
            <a:ext cx="163839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a:t>
            </a:r>
            <a:r>
              <a:rPr lang="en-US" sz="1200" dirty="0" err="1"/>
              <a:t>x,y,t</a:t>
            </a:r>
            <a:r>
              <a:rPr lang="en-US" sz="1200" dirty="0"/>
              <a:t>) of electron hitting the MCP</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9689" y="1771771"/>
            <a:ext cx="2056392" cy="1886570"/>
          </a:xfrm>
          <a:prstGeom prst="rect">
            <a:avLst/>
          </a:prstGeom>
        </p:spPr>
      </p:pic>
      <p:sp>
        <p:nvSpPr>
          <p:cNvPr id="23" name="TextBox 22"/>
          <p:cNvSpPr txBox="1"/>
          <p:nvPr/>
        </p:nvSpPr>
        <p:spPr>
          <a:xfrm>
            <a:off x="2731650" y="3726969"/>
            <a:ext cx="5693320" cy="1200329"/>
          </a:xfrm>
          <a:prstGeom prst="rect">
            <a:avLst/>
          </a:prstGeom>
          <a:noFill/>
        </p:spPr>
        <p:txBody>
          <a:bodyPr wrap="square" rtlCol="0">
            <a:spAutoFit/>
          </a:bodyPr>
          <a:lstStyle/>
          <a:p>
            <a:pPr marL="457200" indent="-457200">
              <a:buFont typeface="Arial" panose="020B0604020202020204" pitchFamily="34" charset="0"/>
              <a:buChar char="•"/>
            </a:pPr>
            <a:r>
              <a:rPr lang="en-US" sz="1200" dirty="0">
                <a:solidFill>
                  <a:schemeClr val="tx2"/>
                </a:solidFill>
              </a:rPr>
              <a:t>Enables </a:t>
            </a:r>
            <a:r>
              <a:rPr lang="en-US" sz="1200" b="1" dirty="0"/>
              <a:t>complete characterization of energy-momentum distribution</a:t>
            </a:r>
            <a:r>
              <a:rPr lang="en-US" sz="1200" dirty="0"/>
              <a:t> </a:t>
            </a:r>
            <a:r>
              <a:rPr lang="en-US" sz="1200" dirty="0">
                <a:solidFill>
                  <a:schemeClr val="tx2"/>
                </a:solidFill>
              </a:rPr>
              <a:t>of </a:t>
            </a:r>
            <a:r>
              <a:rPr lang="en-US" sz="1200" dirty="0" err="1">
                <a:solidFill>
                  <a:schemeClr val="tx2"/>
                </a:solidFill>
              </a:rPr>
              <a:t>photoemitted</a:t>
            </a:r>
            <a:r>
              <a:rPr lang="en-US" sz="1200" dirty="0">
                <a:solidFill>
                  <a:schemeClr val="tx2"/>
                </a:solidFill>
              </a:rPr>
              <a:t> electrons to provide insight into photoemission process</a:t>
            </a:r>
          </a:p>
          <a:p>
            <a:pPr marL="457200" indent="-457200">
              <a:buFont typeface="Arial" panose="020B0604020202020204" pitchFamily="34" charset="0"/>
              <a:buChar char="•"/>
            </a:pPr>
            <a:r>
              <a:rPr lang="en-US" sz="1200" b="1" dirty="0"/>
              <a:t>&lt;1 </a:t>
            </a:r>
            <a:r>
              <a:rPr lang="en-US" sz="1200" b="1" dirty="0" err="1"/>
              <a:t>meV</a:t>
            </a:r>
            <a:r>
              <a:rPr lang="en-US" sz="1200" b="1" dirty="0"/>
              <a:t> energy resolution </a:t>
            </a:r>
            <a:r>
              <a:rPr lang="en-US" sz="1200" dirty="0">
                <a:solidFill>
                  <a:schemeClr val="tx2"/>
                </a:solidFill>
              </a:rPr>
              <a:t>expected</a:t>
            </a:r>
          </a:p>
          <a:p>
            <a:pPr marL="457200" indent="-457200">
              <a:buFont typeface="Arial" panose="020B0604020202020204" pitchFamily="34" charset="0"/>
              <a:buChar char="•"/>
            </a:pPr>
            <a:r>
              <a:rPr lang="en-US" sz="1200" dirty="0">
                <a:solidFill>
                  <a:schemeClr val="tx2"/>
                </a:solidFill>
              </a:rPr>
              <a:t>Will allow </a:t>
            </a:r>
            <a:r>
              <a:rPr lang="en-US" sz="1200" b="1" dirty="0"/>
              <a:t>cooling of sample to ~20K</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endParaRPr lang="en-US" sz="1200" dirty="0"/>
          </a:p>
        </p:txBody>
      </p:sp>
    </p:spTree>
    <p:extLst>
      <p:ext uri="{BB962C8B-B14F-4D97-AF65-F5344CB8AC3E}">
        <p14:creationId xmlns:p14="http://schemas.microsoft.com/office/powerpoint/2010/main" val="564116288"/>
      </p:ext>
    </p:extLst>
  </p:cSld>
  <p:clrMapOvr>
    <a:masterClrMapping/>
  </p:clrMapOvr>
</p:sld>
</file>

<file path=ppt/theme/theme1.xml><?xml version="1.0" encoding="utf-8"?>
<a:theme xmlns:a="http://schemas.openxmlformats.org/drawingml/2006/main" name="Bright Beams theme">
  <a:themeElements>
    <a:clrScheme name="Custom 6">
      <a:dk1>
        <a:srgbClr val="B42D25"/>
      </a:dk1>
      <a:lt1>
        <a:srgbClr val="FFFFFE"/>
      </a:lt1>
      <a:dk2>
        <a:srgbClr val="4C4D52"/>
      </a:dk2>
      <a:lt2>
        <a:srgbClr val="FFFFFE"/>
      </a:lt2>
      <a:accent1>
        <a:srgbClr val="4D4E53"/>
      </a:accent1>
      <a:accent2>
        <a:srgbClr val="A2998B"/>
      </a:accent2>
      <a:accent3>
        <a:srgbClr val="D8D2C9"/>
      </a:accent3>
      <a:accent4>
        <a:srgbClr val="0068AC"/>
      </a:accent4>
      <a:accent5>
        <a:srgbClr val="00355F"/>
      </a:accent5>
      <a:accent6>
        <a:srgbClr val="7FBE50"/>
      </a:accent6>
      <a:hlink>
        <a:srgbClr val="EF4035"/>
      </a:hlink>
      <a:folHlink>
        <a:srgbClr val="F8991D"/>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BB new" id="{7D694502-0027-8A46-BAB4-1B2CADD01618}" vid="{831C4A2F-86B2-5143-ACD6-18C5FA31B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CBB_new</Template>
  <TotalTime>4652</TotalTime>
  <Words>924</Words>
  <Application>Microsoft Office PowerPoint</Application>
  <PresentationFormat>On-screen Show (16:9)</PresentationFormat>
  <Paragraphs>180</Paragraphs>
  <Slides>16</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Avenir Book</vt:lpstr>
      <vt:lpstr>Calibri</vt:lpstr>
      <vt:lpstr>Cambria Math</vt:lpstr>
      <vt:lpstr>Helvetica</vt:lpstr>
      <vt:lpstr>Palatino</vt:lpstr>
      <vt:lpstr>Times New Roman</vt:lpstr>
      <vt:lpstr>Wingdings</vt:lpstr>
      <vt:lpstr>Bright Beams theme</vt:lpstr>
      <vt:lpstr>Single Crystal Photocathodes: A Route to Ultimate Beam Brightness and New Photoemission Physics</vt:lpstr>
      <vt:lpstr>Brightness, Emittance and Disordered Cathodes</vt:lpstr>
      <vt:lpstr>Photoemission from Single Crystals and ARPES</vt:lpstr>
      <vt:lpstr>Ag(111) Surface-state – A test case</vt:lpstr>
      <vt:lpstr>Ag(111) – QE and MTE</vt:lpstr>
      <vt:lpstr>Route to Ultimate Beam Brightness</vt:lpstr>
      <vt:lpstr>PbTe(111) – A Potential Cold Electron Source?</vt:lpstr>
      <vt:lpstr>Low Energy Effects – New Physics</vt:lpstr>
      <vt:lpstr>3-D Low Energy Electron Diagnostics</vt:lpstr>
      <vt:lpstr>Route to Ultimate Beam Brightness</vt:lpstr>
      <vt:lpstr>Ag(111) – Momentum distributions</vt:lpstr>
      <vt:lpstr>Momentotron images – Cu(111)</vt:lpstr>
      <vt:lpstr>x cross-sections (normalized to incident power), MTE</vt:lpstr>
      <vt:lpstr>Y-cross section vs voltage</vt:lpstr>
      <vt:lpstr>Energy momentum distributions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Crystal Photocathodes: A Route to Ultimate Beam Brightness and New Photoemission Physics</dc:title>
  <dc:creator>Karkare, Siddharth</dc:creator>
  <cp:lastModifiedBy>Siddharth Karkare</cp:lastModifiedBy>
  <cp:revision>56</cp:revision>
  <dcterms:created xsi:type="dcterms:W3CDTF">2017-05-26T19:28:53Z</dcterms:created>
  <dcterms:modified xsi:type="dcterms:W3CDTF">2017-06-05T01:52:26Z</dcterms:modified>
</cp:coreProperties>
</file>