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7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4"/>
    <p:sldMasterId id="2147483835" r:id="rId5"/>
    <p:sldMasterId id="2147483895" r:id="rId6"/>
    <p:sldMasterId id="2147483932" r:id="rId7"/>
    <p:sldMasterId id="2147483957" r:id="rId8"/>
    <p:sldMasterId id="2147484057" r:id="rId9"/>
    <p:sldMasterId id="2147484109" r:id="rId10"/>
    <p:sldMasterId id="2147484147" r:id="rId11"/>
    <p:sldMasterId id="2147484159" r:id="rId12"/>
    <p:sldMasterId id="2147484172" r:id="rId13"/>
    <p:sldMasterId id="2147484186" r:id="rId14"/>
    <p:sldMasterId id="2147484209" r:id="rId15"/>
    <p:sldMasterId id="2147484220" r:id="rId16"/>
    <p:sldMasterId id="2147484233" r:id="rId17"/>
    <p:sldMasterId id="2147484253" r:id="rId18"/>
    <p:sldMasterId id="2147484273" r:id="rId19"/>
    <p:sldMasterId id="2147484305" r:id="rId20"/>
    <p:sldMasterId id="2147484319" r:id="rId21"/>
    <p:sldMasterId id="2147484332" r:id="rId22"/>
    <p:sldMasterId id="2147484342" r:id="rId23"/>
    <p:sldMasterId id="2147484354" r:id="rId24"/>
  </p:sldMasterIdLst>
  <p:notesMasterIdLst>
    <p:notesMasterId r:id="rId49"/>
  </p:notesMasterIdLst>
  <p:sldIdLst>
    <p:sldId id="326" r:id="rId25"/>
    <p:sldId id="260" r:id="rId26"/>
    <p:sldId id="387" r:id="rId27"/>
    <p:sldId id="389" r:id="rId28"/>
    <p:sldId id="460" r:id="rId29"/>
    <p:sldId id="461" r:id="rId30"/>
    <p:sldId id="462" r:id="rId31"/>
    <p:sldId id="455" r:id="rId32"/>
    <p:sldId id="491" r:id="rId33"/>
    <p:sldId id="486" r:id="rId34"/>
    <p:sldId id="459" r:id="rId35"/>
    <p:sldId id="481" r:id="rId36"/>
    <p:sldId id="482" r:id="rId37"/>
    <p:sldId id="483" r:id="rId38"/>
    <p:sldId id="456" r:id="rId39"/>
    <p:sldId id="458" r:id="rId40"/>
    <p:sldId id="490" r:id="rId41"/>
    <p:sldId id="472" r:id="rId42"/>
    <p:sldId id="474" r:id="rId43"/>
    <p:sldId id="487" r:id="rId44"/>
    <p:sldId id="488" r:id="rId45"/>
    <p:sldId id="489" r:id="rId46"/>
    <p:sldId id="478" r:id="rId47"/>
    <p:sldId id="443" r:id="rId4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00"/>
    <a:srgbClr val="4CCCB7"/>
    <a:srgbClr val="0000FF"/>
    <a:srgbClr val="0F06BA"/>
    <a:srgbClr val="0066FF"/>
    <a:srgbClr val="D6A300"/>
    <a:srgbClr val="DEA900"/>
    <a:srgbClr val="F6BB00"/>
    <a:srgbClr val="021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2" autoAdjust="0"/>
    <p:restoredTop sz="94857" autoAdjust="0"/>
  </p:normalViewPr>
  <p:slideViewPr>
    <p:cSldViewPr>
      <p:cViewPr varScale="1">
        <p:scale>
          <a:sx n="74" d="100"/>
          <a:sy n="74" d="100"/>
        </p:scale>
        <p:origin x="-12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0F9457E-FCF1-4D78-99A7-02C7D6954489}" type="datetimeFigureOut">
              <a:rPr lang="en-US" smtClean="0"/>
              <a:pPr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52D063F-29CF-4E70-8DEC-A31DD44F2A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8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I’m not talking about the</a:t>
            </a:r>
            <a:r>
              <a:rPr lang="en-US" baseline="0" dirty="0" smtClean="0"/>
              <a:t> ipad3. I am talking about R&amp;D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D063F-29CF-4E70-8DEC-A31DD44F2A6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63BBE-5AB9-4DD0-8AF6-D8E7B2FFB6A7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40167-9BC5-4EE2-9BEB-8C1D3B8271CB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85372" indent="-302066" eaLnBrk="0" hangingPunct="0"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8265" indent="-241653" eaLnBrk="0" hangingPunct="0"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1571" indent="-241653" eaLnBrk="0" hangingPunct="0"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4878" indent="-241653" eaLnBrk="0" hangingPunct="0"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9BE4BD-5082-E046-B615-859A613F1DCC}" type="slidenum">
              <a:rPr lang="de-DE" sz="1300">
                <a:solidFill>
                  <a:prstClr val="black"/>
                </a:solidFill>
                <a:latin typeface="Times New Roman" charset="0"/>
              </a:rPr>
              <a:pPr/>
              <a:t>5</a:t>
            </a:fld>
            <a:endParaRPr lang="de-DE" sz="13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晶体</a:t>
            </a:r>
            <a:r>
              <a:rPr lang="en-US" altLang="zh-CN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zh-CN" alt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射线衍</a:t>
            </a:r>
            <a:endParaRPr lang="en-US" altLang="zh-CN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对非晶体的结构解析，给分子拍电影，以及对一些极端的物质状态（如高密度物质）进行研究</a:t>
            </a:r>
            <a:endParaRPr lang="de-DE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1165D-8C60-4D83-B3C2-DB0C16BC1284}" type="slidenum">
              <a:rPr lang="de-DE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1" y="4560570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048" tIns="49524" rIns="99048" bIns="49524"/>
          <a:lstStyle/>
          <a:p>
            <a:pPr marL="247620" indent="-24762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Greatly decreases</a:t>
            </a:r>
            <a:r>
              <a:rPr lang="en-US" baseline="0" dirty="0" smtClean="0"/>
              <a:t> FEL Gain length!!!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28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10A8A-16C0-4562-AD3A-B1BC2569C64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gif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4.jpe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E424C-5071-4DA8-85BA-5754F62240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2525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68E3A-5188-4804-9D20-8A353E24FE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4957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BA5ED-19C9-489D-97A0-C54C020451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1634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7B1A4-6E32-47F1-87ED-1EBED81D50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622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517E-6A24-482E-9169-53AB7932296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9751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E17A-065B-40E3-937E-30698E9E705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607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A8-94EB-43B5-A30E-18B5B707E7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996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7188-47F2-405D-88F3-9F7F676012D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528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DD9C-575F-4C7A-96EE-E46903597E3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863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A366-66DD-4D7B-AE8E-ACAB532CAD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9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152404"/>
            <a:ext cx="21717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152404"/>
            <a:ext cx="63627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87FD-F1EE-4B65-85BF-75314EA427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195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D4AB-D699-400C-ACBD-445422A71BE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692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DA53-3AD0-4CE2-AE2F-EA4634FEEDC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866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37A2-E5FA-4FEF-93F3-8979DB15D21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978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FC8FE-432C-4CD4-9828-549885EF59B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173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632616"/>
            <a:ext cx="2895600" cy="180975"/>
          </a:xfrm>
        </p:spPr>
        <p:txBody>
          <a:bodyPr/>
          <a:lstStyle/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IPAC2017, COPENHAGEN, DENMARK, 2017 MAY 14-19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493390" y="6632616"/>
            <a:ext cx="630115" cy="206375"/>
          </a:xfrm>
        </p:spPr>
        <p:txBody>
          <a:bodyPr/>
          <a:lstStyle/>
          <a:p>
            <a:pPr>
              <a:defRPr/>
            </a:pPr>
            <a:fld id="{902430CF-5F42-4FDF-AE5D-824C57EADFDD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9215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071496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2" y="3876679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9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5" y="536579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5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5" y="2755015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7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2" y="4371979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29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1074384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88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3" y="1074384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451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3" y="1074384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2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2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3" y="1074384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73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1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3" y="1074384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3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LCLS-II DOE Review, April 7-9,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412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6" y="119065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1" y="1314452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5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Click</a:t>
            </a:r>
            <a:r>
              <a:rPr lang="en-US" dirty="0" smtClean="0"/>
              <a:t>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409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242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640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15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19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39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02242"/>
            <a:ext cx="8569325" cy="525557"/>
          </a:xfrm>
        </p:spPr>
        <p:txBody>
          <a:bodyPr/>
          <a:lstStyle>
            <a:lvl1pPr>
              <a:defRPr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50825" y="6359857"/>
            <a:ext cx="6149975" cy="47084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18913" y="6526215"/>
            <a:ext cx="2645700" cy="331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261748"/>
                </a:solidFill>
                <a:latin typeface="Arial" pitchFamily="34" charset="0"/>
              </a:rPr>
              <a:t>Long-term assignments - DESY/XFEL 16 September 2016</a:t>
            </a:r>
            <a:endParaRPr lang="en-US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13899" y="805218"/>
            <a:ext cx="8584441" cy="5554639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862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Long-term assignments - DESY/XFEL 16 September 2016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215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40"/>
            <a:ext cx="7696200" cy="1069975"/>
          </a:xfrm>
        </p:spPr>
        <p:txBody>
          <a:bodyPr/>
          <a:lstStyle>
            <a:lvl1pPr>
              <a:defRPr sz="3000">
                <a:solidFill>
                  <a:srgbClr val="CC00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4964" y="6456365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4" descr="title header_green_37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6" descr="title footer_green_3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56524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4F2CC-B88E-4710-B0B5-B70CF0A2F6C5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984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0049-F080-46F6-9CFD-DE2575887838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14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F93626-4714-4510-9839-69DD77C63A8E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40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80D54-36B5-446C-9824-C9708F2D1CB8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3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55E3F-174B-4001-B120-0D126F99C4C1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045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5DF78-76EF-4AAD-ABE8-64621958BEBB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63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42192A-311B-4FE4-A026-661978925A50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128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4B49D-1007-404B-A7BA-0CAB333D960C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488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886F0-33EB-47EB-9B46-9C59F5AAD5A0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636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>
                <a:solidFill>
                  <a:srgbClr val="404040"/>
                </a:solidFill>
              </a:rPr>
              <a:t>Dec 11 2014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srgbClr val="404040"/>
                </a:solidFill>
              </a:rPr>
              <a:t>XFELO at LCLS II KJK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F04D0B-A7B3-4F2C-A37F-C37A393B286C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0548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1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6" y="119065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1" y="1314452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6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128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701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95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747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00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799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511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801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992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5840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798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9" y="541340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6" y="541340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0909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329" y="6498535"/>
            <a:ext cx="1152327" cy="31484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261748"/>
                </a:solidFill>
              </a:rPr>
              <a:t>Page </a:t>
            </a:r>
            <a:fld id="{C95B0A03-7FD4-488C-A6AB-DBF5D6C36893}" type="slidenum">
              <a:rPr lang="en-GB" smtClean="0">
                <a:solidFill>
                  <a:srgbClr val="26174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26174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616624" cy="10801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F3iA Workshop, Dec 2016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9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6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6" y="3652840"/>
            <a:ext cx="2774950" cy="215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F7AD-F029-434A-88F9-F1DE16E1BD2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26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6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9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9" y="5913443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5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94963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384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345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647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6" y="119065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1" y="1314452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6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085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720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57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71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949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483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104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4744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693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7229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453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9" y="541340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6" y="541340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25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329" y="6498535"/>
            <a:ext cx="1152327" cy="31484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261748"/>
                </a:solidFill>
              </a:rPr>
              <a:t>Page </a:t>
            </a:r>
            <a:fld id="{C95B0A03-7FD4-488C-A6AB-DBF5D6C36893}" type="slidenum">
              <a:rPr lang="en-GB" smtClean="0">
                <a:solidFill>
                  <a:srgbClr val="26174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26174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616624" cy="10801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F3iA Workshop, Dec 2016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235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9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6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6" y="3652840"/>
            <a:ext cx="2774950" cy="215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F7AD-F029-434A-88F9-F1DE16E1BD2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72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78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9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9" y="5913443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5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1780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823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348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89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3" name="Line 73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2" name="Rectangle 82"/>
          <p:cNvSpPr>
            <a:spLocks noChangeArrowheads="1"/>
          </p:cNvSpPr>
          <p:nvPr userDrawn="1"/>
        </p:nvSpPr>
        <p:spPr bwMode="auto">
          <a:xfrm>
            <a:off x="8448676" y="119065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0323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5" name="Line 85"/>
          <p:cNvSpPr>
            <a:spLocks noChangeShapeType="1"/>
          </p:cNvSpPr>
          <p:nvPr userDrawn="1"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1" y="1314452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10327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76" y="114300"/>
            <a:ext cx="728186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604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38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18E81-CA98-483E-BA30-586BB5DF922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908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17DB07-F910-4CAF-9890-D556C9E9502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958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A67E70-BF59-4BB7-B294-AE2BA67D4E8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91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19C896-DA6A-4400-8C14-50907EB4EF50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384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01219B-1E0C-4AD5-9BA5-31ADD4928749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187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3F5AD-B768-4BD1-BFC6-9F80796D57F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7829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640F77-37AB-4F36-92C1-082969522608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153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DD594-1494-490C-A2F0-850B64D3D3DA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166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AED1BB-FE41-4B34-8868-58B8EAB3BB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352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9" y="541340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6" y="541340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697EAD-642F-47FE-85E0-4AAA449E39A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5666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524329" y="6498535"/>
            <a:ext cx="1152327" cy="31484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261748"/>
                </a:solidFill>
              </a:rPr>
              <a:t>Page </a:t>
            </a:r>
            <a:fld id="{C95B0A03-7FD4-488C-A6AB-DBF5D6C36893}" type="slidenum">
              <a:rPr lang="en-GB" smtClean="0">
                <a:solidFill>
                  <a:srgbClr val="261748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26174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5616624" cy="108012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F3iA Workshop, Dec 2016</a:t>
            </a:r>
          </a:p>
          <a:p>
            <a:pPr>
              <a:defRPr/>
            </a:pPr>
            <a:r>
              <a:rPr lang="en-US" dirty="0" smtClean="0"/>
              <a:t>Hans Weise, DESY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120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9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7476" y="1347788"/>
            <a:ext cx="2774950" cy="44592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4826" y="1347788"/>
            <a:ext cx="277495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4826" y="3652840"/>
            <a:ext cx="2774950" cy="215423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F7AD-F029-434A-88F9-F1DE16E1BD2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2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B0A03-7FD4-488C-A6AB-DBF5D6C36893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53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1189" y="2024067"/>
            <a:ext cx="5932487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9" y="5913443"/>
            <a:ext cx="593248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753225" y="2033593"/>
            <a:ext cx="1779590" cy="3879847"/>
          </a:xfrm>
        </p:spPr>
        <p:txBody>
          <a:bodyPr/>
          <a:lstStyle>
            <a:lvl1pPr marL="200020" indent="-200020">
              <a:defRPr sz="1050"/>
            </a:lvl1pPr>
            <a:lvl2pPr marL="407184" indent="-207164">
              <a:defRPr sz="1050"/>
            </a:lvl2pPr>
            <a:lvl3pPr marL="607204" indent="-200020">
              <a:defRPr sz="1050"/>
            </a:lvl3pPr>
            <a:lvl4pPr marL="742931" indent="-135728">
              <a:defRPr sz="1050"/>
            </a:lvl4pPr>
            <a:lvl5pPr marL="871517" indent="-128585">
              <a:defRPr sz="10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8101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796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384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9144000" cy="650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4304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517E-6A24-482E-9169-53AB7932296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2043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E17A-065B-40E3-937E-30698E9E705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8519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5BBA8-94EB-43B5-A30E-18B5B707E7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9906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7188-47F2-405D-88F3-9F7F676012D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5218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CDD9C-575F-4C7A-96EE-E46903597E3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705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A366-66DD-4D7B-AE8E-ACAB532CAD0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10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987FD-F1EE-4B65-85BF-75314EA4271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382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D4AB-D699-400C-ACBD-445422A71BE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8447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DA53-3AD0-4CE2-AE2F-EA4634FEEDC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9758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37A2-E5FA-4FEF-93F3-8979DB15D21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7960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FC8FE-432C-4CD4-9828-549885EF59B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4441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632612"/>
            <a:ext cx="2895600" cy="180975"/>
          </a:xfrm>
        </p:spPr>
        <p:txBody>
          <a:bodyPr/>
          <a:lstStyle/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IPAC2017, COPENHAGEN, DENMARK, 2017 MAY 14-19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493388" y="6632612"/>
            <a:ext cx="630115" cy="206375"/>
          </a:xfrm>
        </p:spPr>
        <p:txBody>
          <a:bodyPr/>
          <a:lstStyle/>
          <a:p>
            <a:pPr>
              <a:defRPr/>
            </a:pPr>
            <a:fld id="{902430CF-5F42-4FDF-AE5D-824C57EADFDD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0078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929500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7E069-00E9-4BD5-A0AE-9FD77538B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305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8DC27-737B-4509-B1AA-F973703AB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371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BF8F-43D4-49E0-950D-640FCE9962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89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C16B-8969-4C51-BC18-80275A719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898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84BD-FFD9-4606-A582-622960937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6654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149A-5E40-414C-8D2E-4761CF8F91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1872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6F1FB-304F-4FFE-A9F7-DE847BB75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000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E8BC9-1EAB-4221-8BF5-42B6444F5B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65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0C704-17A3-4DFA-B83C-15E5D8FF11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987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02039-B223-4DA2-924B-A66A157DF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5159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566E9-6B9D-441D-805C-D78EA8D5C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036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673D35-6212-4018-87F8-4FE108AEEE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640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82" y="5791200"/>
            <a:ext cx="1936242" cy="80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78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8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79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4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5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80C5C8-9935-43A0-8A3F-C587BA7B1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3"/>
          <p:cNvSpPr txBox="1">
            <a:spLocks/>
          </p:cNvSpPr>
          <p:nvPr userDrawn="1"/>
        </p:nvSpPr>
        <p:spPr>
          <a:xfrm>
            <a:off x="3276600" y="65087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075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DBF1447A-8E8F-9C47-BD60-FAC6241A499E}" type="datetimeFigureOut">
              <a:rPr lang="en-US" smtClean="0">
                <a:solidFill>
                  <a:srgbClr val="000000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6/5/2017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01A72E1-7F69-4840-AA01-12243B0232D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8758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1008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646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30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4252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6798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3696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6825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002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5065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1924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2696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7"/>
            <a:ext cx="9144000" cy="1254125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3" tIns="34273" rIns="68543" bIns="34273" anchor="ctr"/>
          <a:lstStyle/>
          <a:p>
            <a:pPr defTabSz="685445" eaLnBrk="0" hangingPunct="0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30" y="5684838"/>
            <a:ext cx="114935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Helmholtz-Logo_schwarz_70_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81" y="5959497"/>
            <a:ext cx="16478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32" y="2481263"/>
            <a:ext cx="2855913" cy="25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43" tIns="34273" rIns="68543" bIns="34273">
            <a:spAutoFit/>
          </a:bodyPr>
          <a:lstStyle/>
          <a:p>
            <a:pPr defTabSz="685445" eaLnBrk="0" hangingPunct="0">
              <a:spcBef>
                <a:spcPct val="50000"/>
              </a:spcBef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6" y="1363690"/>
            <a:ext cx="8520113" cy="485775"/>
          </a:xfrm>
        </p:spPr>
        <p:txBody>
          <a:bodyPr/>
          <a:lstStyle>
            <a:lvl1pPr marL="0" indent="0">
              <a:buFont typeface="Arial Black" pitchFamily="-110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r>
              <a:rPr lang="en-GB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86" y="27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GB"/>
              <a:t>TITELMASTER</a:t>
            </a:r>
            <a:br>
              <a:rPr lang="en-GB"/>
            </a:br>
            <a:r>
              <a:rPr lang="en-GB"/>
              <a:t>FORMAT </a:t>
            </a:r>
          </a:p>
        </p:txBody>
      </p:sp>
    </p:spTree>
    <p:extLst>
      <p:ext uri="{BB962C8B-B14F-4D97-AF65-F5344CB8AC3E}">
        <p14:creationId xmlns:p14="http://schemas.microsoft.com/office/powerpoint/2010/main" val="5271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722" indent="0">
              <a:buNone/>
              <a:defRPr sz="1350"/>
            </a:lvl2pPr>
            <a:lvl3pPr marL="685445" indent="0">
              <a:buNone/>
              <a:defRPr sz="1200"/>
            </a:lvl3pPr>
            <a:lvl4pPr marL="1028168" indent="0">
              <a:buNone/>
              <a:defRPr sz="1050"/>
            </a:lvl4pPr>
            <a:lvl5pPr marL="1370889" indent="0">
              <a:buNone/>
              <a:defRPr sz="1050"/>
            </a:lvl5pPr>
            <a:lvl6pPr marL="1713611" indent="0">
              <a:buNone/>
              <a:defRPr sz="1050"/>
            </a:lvl6pPr>
            <a:lvl7pPr marL="2056334" indent="0">
              <a:buNone/>
              <a:defRPr sz="1050"/>
            </a:lvl7pPr>
            <a:lvl8pPr marL="2399055" indent="0">
              <a:buNone/>
              <a:defRPr sz="1050"/>
            </a:lvl8pPr>
            <a:lvl9pPr marL="2741778" indent="0">
              <a:buNone/>
              <a:defRPr sz="105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465615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576" y="977927"/>
            <a:ext cx="4183063" cy="47926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038" y="977927"/>
            <a:ext cx="4184650" cy="47926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13861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45" indent="0">
              <a:buNone/>
              <a:defRPr sz="1350" b="1"/>
            </a:lvl3pPr>
            <a:lvl4pPr marL="1028168" indent="0">
              <a:buNone/>
              <a:defRPr sz="1200" b="1"/>
            </a:lvl4pPr>
            <a:lvl5pPr marL="1370889" indent="0">
              <a:buNone/>
              <a:defRPr sz="1200" b="1"/>
            </a:lvl5pPr>
            <a:lvl6pPr marL="1713611" indent="0">
              <a:buNone/>
              <a:defRPr sz="1200" b="1"/>
            </a:lvl6pPr>
            <a:lvl7pPr marL="2056334" indent="0">
              <a:buNone/>
              <a:defRPr sz="1200" b="1"/>
            </a:lvl7pPr>
            <a:lvl8pPr marL="2399055" indent="0">
              <a:buNone/>
              <a:defRPr sz="1200" b="1"/>
            </a:lvl8pPr>
            <a:lvl9pPr marL="2741778" indent="0">
              <a:buNone/>
              <a:defRPr sz="12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45" indent="0">
              <a:buNone/>
              <a:defRPr sz="1350" b="1"/>
            </a:lvl3pPr>
            <a:lvl4pPr marL="1028168" indent="0">
              <a:buNone/>
              <a:defRPr sz="1200" b="1"/>
            </a:lvl4pPr>
            <a:lvl5pPr marL="1370889" indent="0">
              <a:buNone/>
              <a:defRPr sz="1200" b="1"/>
            </a:lvl5pPr>
            <a:lvl6pPr marL="1713611" indent="0">
              <a:buNone/>
              <a:defRPr sz="1200" b="1"/>
            </a:lvl6pPr>
            <a:lvl7pPr marL="2056334" indent="0">
              <a:buNone/>
              <a:defRPr sz="1200" b="1"/>
            </a:lvl7pPr>
            <a:lvl8pPr marL="2399055" indent="0">
              <a:buNone/>
              <a:defRPr sz="1200" b="1"/>
            </a:lvl8pPr>
            <a:lvl9pPr marL="2741778" indent="0">
              <a:buNone/>
              <a:defRPr sz="12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2609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04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76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77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722" indent="0">
              <a:buNone/>
              <a:defRPr sz="900"/>
            </a:lvl2pPr>
            <a:lvl3pPr marL="685445" indent="0">
              <a:buNone/>
              <a:defRPr sz="750"/>
            </a:lvl3pPr>
            <a:lvl4pPr marL="1028168" indent="0">
              <a:buNone/>
              <a:defRPr sz="675"/>
            </a:lvl4pPr>
            <a:lvl5pPr marL="1370889" indent="0">
              <a:buNone/>
              <a:defRPr sz="675"/>
            </a:lvl5pPr>
            <a:lvl6pPr marL="1713611" indent="0">
              <a:buNone/>
              <a:defRPr sz="675"/>
            </a:lvl6pPr>
            <a:lvl7pPr marL="2056334" indent="0">
              <a:buNone/>
              <a:defRPr sz="675"/>
            </a:lvl7pPr>
            <a:lvl8pPr marL="2399055" indent="0">
              <a:buNone/>
              <a:defRPr sz="675"/>
            </a:lvl8pPr>
            <a:lvl9pPr marL="2741778" indent="0">
              <a:buNone/>
              <a:defRPr sz="675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552350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722" indent="0">
              <a:buNone/>
              <a:defRPr sz="2100"/>
            </a:lvl2pPr>
            <a:lvl3pPr marL="685445" indent="0">
              <a:buNone/>
              <a:defRPr sz="1800"/>
            </a:lvl3pPr>
            <a:lvl4pPr marL="1028168" indent="0">
              <a:buNone/>
              <a:defRPr sz="1500"/>
            </a:lvl4pPr>
            <a:lvl5pPr marL="1370889" indent="0">
              <a:buNone/>
              <a:defRPr sz="1500"/>
            </a:lvl5pPr>
            <a:lvl6pPr marL="1713611" indent="0">
              <a:buNone/>
              <a:defRPr sz="1500"/>
            </a:lvl6pPr>
            <a:lvl7pPr marL="2056334" indent="0">
              <a:buNone/>
              <a:defRPr sz="1500"/>
            </a:lvl7pPr>
            <a:lvl8pPr marL="2399055" indent="0">
              <a:buNone/>
              <a:defRPr sz="1500"/>
            </a:lvl8pPr>
            <a:lvl9pPr marL="2741778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722" indent="0">
              <a:buNone/>
              <a:defRPr sz="900"/>
            </a:lvl2pPr>
            <a:lvl3pPr marL="685445" indent="0">
              <a:buNone/>
              <a:defRPr sz="750"/>
            </a:lvl3pPr>
            <a:lvl4pPr marL="1028168" indent="0">
              <a:buNone/>
              <a:defRPr sz="675"/>
            </a:lvl4pPr>
            <a:lvl5pPr marL="1370889" indent="0">
              <a:buNone/>
              <a:defRPr sz="675"/>
            </a:lvl5pPr>
            <a:lvl6pPr marL="1713611" indent="0">
              <a:buNone/>
              <a:defRPr sz="675"/>
            </a:lvl6pPr>
            <a:lvl7pPr marL="2056334" indent="0">
              <a:buNone/>
              <a:defRPr sz="675"/>
            </a:lvl7pPr>
            <a:lvl8pPr marL="2399055" indent="0">
              <a:buNone/>
              <a:defRPr sz="675"/>
            </a:lvl8pPr>
            <a:lvl9pPr marL="2741778" indent="0">
              <a:buNone/>
              <a:defRPr sz="675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125590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177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10" y="103215"/>
            <a:ext cx="2132013" cy="566737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2586" y="103215"/>
            <a:ext cx="6245225" cy="56673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497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92106" y="103188"/>
            <a:ext cx="8520113" cy="544512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2576" y="977900"/>
            <a:ext cx="4183063" cy="231933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8038" y="977900"/>
            <a:ext cx="4184650" cy="2319338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2576" y="3449656"/>
            <a:ext cx="4183063" cy="232092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8038" y="3449656"/>
            <a:ext cx="4184650" cy="2320925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7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44" y="2481263"/>
            <a:ext cx="2855913" cy="25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43" tIns="34273" rIns="68543" bIns="34273">
            <a:spAutoFit/>
          </a:bodyPr>
          <a:lstStyle/>
          <a:p>
            <a:pPr defTabSz="685445" eaLnBrk="0" hangingPunct="0">
              <a:spcBef>
                <a:spcPct val="50000"/>
              </a:spcBef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10616" y="-27384"/>
            <a:ext cx="9144000" cy="744539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984" y="-12144"/>
            <a:ext cx="9028800" cy="6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8567" y="6600051"/>
            <a:ext cx="3796507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r>
              <a:rPr lang="en-GB" sz="675" b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Wilfried</a:t>
            </a:r>
            <a:r>
              <a:rPr lang="en-GB" sz="675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GB" sz="675" b="1" dirty="0" err="1">
                <a:solidFill>
                  <a:srgbClr val="000000"/>
                </a:solidFill>
                <a:latin typeface="Arial"/>
                <a:cs typeface="Arial" pitchFamily="34" charset="0"/>
              </a:rPr>
              <a:t>Wurth</a:t>
            </a:r>
            <a:r>
              <a:rPr lang="en-GB" sz="675" dirty="0">
                <a:solidFill>
                  <a:srgbClr val="000000"/>
                </a:solidFill>
                <a:latin typeface="Arial"/>
                <a:cs typeface="Arial" pitchFamily="34" charset="0"/>
              </a:rPr>
              <a:t>|   Nobel Symposium| June 17</a:t>
            </a:r>
            <a:r>
              <a:rPr lang="en-GB" sz="675" baseline="30000" dirty="0">
                <a:solidFill>
                  <a:srgbClr val="000000"/>
                </a:solidFill>
                <a:latin typeface="Arial"/>
                <a:cs typeface="Arial" pitchFamily="34" charset="0"/>
              </a:rPr>
              <a:t>th</a:t>
            </a:r>
            <a:r>
              <a:rPr lang="en-GB" sz="675" dirty="0">
                <a:solidFill>
                  <a:srgbClr val="000000"/>
                </a:solidFill>
                <a:latin typeface="Arial"/>
                <a:cs typeface="Arial" pitchFamily="34" charset="0"/>
              </a:rPr>
              <a:t>, 2015  |  </a:t>
            </a:r>
            <a:r>
              <a:rPr lang="en-GB" sz="675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Page </a:t>
            </a:r>
            <a:fld id="{41E40271-A3D9-4569-B395-5B19DA86FDC7}" type="slidenum">
              <a:rPr lang="en-GB" sz="675" b="1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‹#›</a:t>
            </a:fld>
            <a:endParaRPr lang="en-GB" sz="675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21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44" y="2481263"/>
            <a:ext cx="2855913" cy="25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43" tIns="34273" rIns="68543" bIns="342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10616" y="-27384"/>
            <a:ext cx="9144000" cy="744539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984" y="-12144"/>
            <a:ext cx="9028800" cy="6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8567" y="6600051"/>
            <a:ext cx="3796507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Wilfried</a:t>
            </a:r>
            <a:r>
              <a:rPr lang="en-GB" sz="675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Wurth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|   Nobel Symposium| June 17</a:t>
            </a:r>
            <a:r>
              <a:rPr lang="en-GB" sz="675" baseline="30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, 2015  </a:t>
            </a:r>
            <a:r>
              <a:rPr lang="en-GB" sz="675" dirty="0">
                <a:solidFill>
                  <a:srgbClr val="000000"/>
                </a:solidFill>
                <a:latin typeface="Arial"/>
                <a:cs typeface="Arial" pitchFamily="34" charset="0"/>
              </a:rPr>
              <a:t>|  </a:t>
            </a:r>
            <a:r>
              <a:rPr lang="en-GB" sz="675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Page </a:t>
            </a:r>
            <a:fld id="{41E40271-A3D9-4569-B395-5B19DA86FDC7}" type="slidenum">
              <a:rPr lang="en-GB" sz="675" b="1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‹#›</a:t>
            </a:fld>
            <a:endParaRPr lang="en-GB" sz="675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50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44" y="2481263"/>
            <a:ext cx="2855913" cy="25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43" tIns="34273" rIns="68543" bIns="342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10616" y="-27384"/>
            <a:ext cx="9144000" cy="744539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984" y="-12144"/>
            <a:ext cx="9028800" cy="6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8567" y="6600051"/>
            <a:ext cx="3796507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Wilfried</a:t>
            </a:r>
            <a:r>
              <a:rPr lang="en-GB" sz="675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Wurth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|   Nobel Symposium| June 17</a:t>
            </a:r>
            <a:r>
              <a:rPr lang="en-GB" sz="675" baseline="30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, 2015  </a:t>
            </a:r>
            <a:r>
              <a:rPr lang="en-GB" sz="675" dirty="0">
                <a:solidFill>
                  <a:srgbClr val="000000"/>
                </a:solidFill>
                <a:latin typeface="Arial"/>
                <a:cs typeface="Arial" pitchFamily="34" charset="0"/>
              </a:rPr>
              <a:t>|  </a:t>
            </a:r>
            <a:r>
              <a:rPr lang="en-GB" sz="675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Page </a:t>
            </a:r>
            <a:fld id="{41E40271-A3D9-4569-B395-5B19DA86FDC7}" type="slidenum">
              <a:rPr lang="en-GB" sz="675" b="1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‹#›</a:t>
            </a:fld>
            <a:endParaRPr lang="en-GB" sz="675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605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2003444" y="2481263"/>
            <a:ext cx="2855913" cy="25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43" tIns="34273" rIns="68543" bIns="342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10616" y="-27384"/>
            <a:ext cx="9144000" cy="744539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984" y="-12144"/>
            <a:ext cx="9028800" cy="65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28567" y="6600051"/>
            <a:ext cx="3796507" cy="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Wilfried</a:t>
            </a:r>
            <a:r>
              <a:rPr lang="en-GB" sz="675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GB" sz="675" b="1" dirty="0" err="1" smtClean="0">
                <a:solidFill>
                  <a:srgbClr val="000000"/>
                </a:solidFill>
                <a:latin typeface="Arial"/>
                <a:cs typeface="Arial" pitchFamily="34" charset="0"/>
              </a:rPr>
              <a:t>Wurth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|   Nobel Symposium| June 17</a:t>
            </a:r>
            <a:r>
              <a:rPr lang="en-GB" sz="675" baseline="300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th</a:t>
            </a:r>
            <a:r>
              <a:rPr lang="en-GB" sz="675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, 2015  </a:t>
            </a:r>
            <a:r>
              <a:rPr lang="en-GB" sz="675" dirty="0">
                <a:solidFill>
                  <a:srgbClr val="000000"/>
                </a:solidFill>
                <a:latin typeface="Arial"/>
                <a:cs typeface="Arial" pitchFamily="34" charset="0"/>
              </a:rPr>
              <a:t>|  </a:t>
            </a:r>
            <a:r>
              <a:rPr lang="en-GB" sz="675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Page </a:t>
            </a:r>
            <a:fld id="{41E40271-A3D9-4569-B395-5B19DA86FDC7}" type="slidenum">
              <a:rPr lang="en-GB" sz="675" b="1">
                <a:solidFill>
                  <a:srgbClr val="000000"/>
                </a:solidFill>
                <a:latin typeface="Arial"/>
                <a:cs typeface="Arial" pitchFamily="34" charset="0"/>
              </a:rPr>
              <a:pPr/>
              <a:t>‹#›</a:t>
            </a:fld>
            <a:endParaRPr lang="en-GB" sz="675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0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90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b="1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7" y="119067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smtClean="0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7" y="114304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90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b="1" smtClean="0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7" y="114300"/>
            <a:ext cx="7281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12740" y="6489700"/>
            <a:ext cx="422423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smtClean="0">
                <a:solidFill>
                  <a:srgbClr val="261748"/>
                </a:solidFill>
                <a:latin typeface="Arial" pitchFamily="34" charset="0"/>
              </a:rPr>
              <a:t>G. Geloni, V. Kocharyan, E. Saldin, FEL R&amp;D meeting, LCLS, 12 January 2012</a:t>
            </a:r>
            <a:endParaRPr lang="en-GB" sz="90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 dirty="0"/>
              <a:t>Subtitle format (max. 4 lines)</a:t>
            </a:r>
          </a:p>
          <a:p>
            <a:r>
              <a:rPr lang="en-GB" dirty="0"/>
              <a:t>(conference, location, name of the speaker, date)</a:t>
            </a:r>
          </a:p>
          <a:p>
            <a:r>
              <a:rPr lang="en-GB" dirty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1" y="1314454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44B8F-C466-4187-A37A-42325CE8929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ED326-6B16-4E84-A461-FE4263190D0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7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6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DF0F6-A6A5-4AD6-B827-BADEDE115D0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AD1DA-21BA-4E34-AA5F-431289D42563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2F3C6-F2D3-484D-91EB-53E765C550B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219204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19204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B3B10-1742-454E-A564-FE50636BFA0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156BB-FE2C-4451-ADA2-B7C064063EEB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D53793-1043-4E86-9E5E-1F65493CA704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F8216-A814-4316-B048-7DCAAAC4237D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9" y="541342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7" y="541342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CF8DC-F784-4C27-BFE4-EF85979F7FEC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3"/>
          <p:cNvSpPr>
            <a:spLocks noChangeShapeType="1"/>
          </p:cNvSpPr>
          <p:nvPr userDrawn="1"/>
        </p:nvSpPr>
        <p:spPr bwMode="auto">
          <a:xfrm>
            <a:off x="115890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b="1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3" name="Rectangle 82"/>
          <p:cNvSpPr>
            <a:spLocks noChangeArrowheads="1"/>
          </p:cNvSpPr>
          <p:nvPr userDrawn="1"/>
        </p:nvSpPr>
        <p:spPr bwMode="auto">
          <a:xfrm>
            <a:off x="8448677" y="119067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smtClean="0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4" name="Picture 83" descr="logo-XFEL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7" y="114304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85"/>
          <p:cNvSpPr>
            <a:spLocks noChangeShapeType="1"/>
          </p:cNvSpPr>
          <p:nvPr userDrawn="1"/>
        </p:nvSpPr>
        <p:spPr bwMode="auto">
          <a:xfrm>
            <a:off x="115890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b="1" smtClean="0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6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7" y="114300"/>
            <a:ext cx="72818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312739" y="6489701"/>
            <a:ext cx="40062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smtClean="0">
                <a:solidFill>
                  <a:srgbClr val="261748"/>
                </a:solidFill>
                <a:latin typeface="Arial" pitchFamily="34" charset="0"/>
              </a:rPr>
              <a:t>G. Geloni, V. Kocharyan, E. Saldin, SOLEIL seminar, November 28</a:t>
            </a:r>
            <a:r>
              <a:rPr lang="en-US" sz="900" baseline="30000" smtClean="0">
                <a:solidFill>
                  <a:srgbClr val="261748"/>
                </a:solidFill>
                <a:latin typeface="Arial" pitchFamily="34" charset="0"/>
              </a:rPr>
              <a:t>th</a:t>
            </a:r>
            <a:r>
              <a:rPr lang="en-US" sz="900" smtClean="0">
                <a:solidFill>
                  <a:srgbClr val="261748"/>
                </a:solidFill>
                <a:latin typeface="Arial" pitchFamily="34" charset="0"/>
              </a:rPr>
              <a:t>, 2011</a:t>
            </a:r>
            <a:endParaRPr lang="en-GB" sz="900" smtClean="0">
              <a:solidFill>
                <a:srgbClr val="261748"/>
              </a:solidFill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endParaRPr lang="en-GB" sz="900" smtClean="0">
              <a:solidFill>
                <a:srgbClr val="261748"/>
              </a:solidFill>
              <a:latin typeface="Arial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219204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19204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152404"/>
            <a:ext cx="21717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152404"/>
            <a:ext cx="63627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1/4/2012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P. Krejcik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12/7/2011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P. Krejcik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7E069-00E9-4BD5-A0AE-9FD77538B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8DC27-737B-4509-B1AA-F973703AB5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3BF8F-43D4-49E0-950D-640FCE9962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0C16B-8969-4C51-BC18-80275A7199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784BD-FFD9-4606-A582-622960937C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5A149A-5E40-414C-8D2E-4761CF8F915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6F1FB-304F-4FFE-A9F7-DE847BB75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E8BC9-1EAB-4221-8BF5-42B6444F5B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0C704-17A3-4DFA-B83C-15E5D8FF11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02039-B223-4DA2-924B-A66A157DF4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566E9-6B9D-441D-805C-D78EA8D5C7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673D35-6212-4018-87F8-4FE108AEEE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1F6E0-28CB-4B90-9531-641FABD061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8842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FC09-7098-48CC-A034-0F5CFF8578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3884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5CF7-AFD3-4E32-B309-D1F9073A59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08725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14A65-FD34-4488-AD70-D5FABBEBB8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8297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EF4DC-F351-43D0-94AB-EDB81E20D9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811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0E32-0863-41E8-90E2-432C5C8FAE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60477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80900-D390-4C34-A882-A085C9F508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8441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371C6-E6BB-4CE4-8440-30118B799A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041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1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20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image" Target="../media/image25.jpeg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image" Target="../media/image26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21" Type="http://schemas.openxmlformats.org/officeDocument/2006/relationships/image" Target="../media/image25.jpeg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Relationship Id="rId22" Type="http://schemas.openxmlformats.org/officeDocument/2006/relationships/image" Target="../media/image26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image" Target="../media/image25.jpeg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theme" Target="../theme/theme1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image" Target="../media/image28.png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image" Target="../media/image27.png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image" Target="../media/image26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2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5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slideLayout" Target="../slideLayouts/slideLayout2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5"/>
          <p:cNvSpPr>
            <a:spLocks noChangeShapeType="1"/>
          </p:cNvSpPr>
          <p:nvPr userDrawn="1"/>
        </p:nvSpPr>
        <p:spPr bwMode="auto">
          <a:xfrm>
            <a:off x="0" y="990600"/>
            <a:ext cx="8686800" cy="0"/>
          </a:xfrm>
          <a:prstGeom prst="line">
            <a:avLst/>
          </a:prstGeom>
          <a:noFill/>
          <a:ln w="28575">
            <a:solidFill>
              <a:srgbClr val="B400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– Arial Bold 36 Point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219204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10"/>
          <p:cNvSpPr>
            <a:spLocks noChangeArrowheads="1"/>
          </p:cNvSpPr>
          <p:nvPr userDrawn="1"/>
        </p:nvSpPr>
        <p:spPr bwMode="auto">
          <a:xfrm>
            <a:off x="4340225" y="6299203"/>
            <a:ext cx="4026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67EF58A3-83EE-4EE5-B427-4E8E004D7D9A}" type="slidenum">
              <a:rPr lang="en-US" sz="1400" b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US" sz="1400" b="1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4" name="Picture 14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3" descr="ar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D653B092-5D39-4259-8A05-8F753DBF9EC0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136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  <p:sldLayoutId id="2147484185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  <a:ea typeface="ＭＳ Ｐゴシック" pitchFamily="-110" charset="-128"/>
              </a:rPr>
              <a:pPr/>
              <a:t>‹#›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3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LCLS-II DOE Review, April 7-9, 2015</a:t>
            </a:r>
            <a:endParaRPr lang="en-US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938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6" y="114302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GB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1" y="6516690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261748"/>
              </a:solidFill>
              <a:latin typeface="Arial" pitchFamily="34" charset="0"/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7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9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2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  <a:latin typeface="Arial" pitchFamily="34" charset="0"/>
              </a:rPr>
              <a:t>European XFEL Overview</a:t>
            </a:r>
            <a:endParaRPr lang="en-GB" sz="10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9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</a:t>
            </a:r>
            <a:r>
              <a:rPr lang="de-DE" noProof="0" dirty="0" err="1" smtClean="0"/>
              <a:t>Don’t</a:t>
            </a:r>
            <a:r>
              <a:rPr lang="en-GB" dirty="0" smtClean="0"/>
              <a:t>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text format – don’t edit!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20" name="Text Box 123"/>
          <p:cNvSpPr txBox="1">
            <a:spLocks noChangeArrowheads="1"/>
          </p:cNvSpPr>
          <p:nvPr/>
        </p:nvSpPr>
        <p:spPr bwMode="auto">
          <a:xfrm>
            <a:off x="82764" y="6385253"/>
            <a:ext cx="3102226" cy="458443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de-DE" sz="1000" dirty="0" smtClean="0">
                <a:solidFill>
                  <a:srgbClr val="261748"/>
                </a:solidFill>
              </a:rPr>
              <a:t>Winfried Decking, DESY</a:t>
            </a:r>
            <a:endParaRPr lang="de-DE" sz="1000" dirty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6" descr="slide foot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27777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altLang="ko-KR" smtClean="0">
                <a:solidFill>
                  <a:srgbClr val="404040"/>
                </a:solidFill>
                <a:latin typeface="Calibri" pitchFamily="-128" charset="0"/>
              </a:rPr>
              <a:t>Dec 11 2014</a:t>
            </a:r>
            <a:endParaRPr lang="en-US">
              <a:solidFill>
                <a:srgbClr val="404040"/>
              </a:solidFill>
              <a:latin typeface="Calibri" pitchFamily="-12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6" y="6307138"/>
            <a:ext cx="59420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nb-NO" smtClean="0">
                <a:solidFill>
                  <a:srgbClr val="404040"/>
                </a:solidFill>
                <a:latin typeface="Calibri" pitchFamily="-128" charset="0"/>
              </a:rPr>
              <a:t>XFELO at LCLS II KJK</a:t>
            </a:r>
            <a:endParaRPr lang="en-US">
              <a:solidFill>
                <a:srgbClr val="404040"/>
              </a:solidFill>
              <a:latin typeface="Calibri" pitchFamily="-12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1" y="6489702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D2B02441-6D58-439C-BD34-C3C2A3FE8004}" type="slidenum">
              <a:rPr lang="en-US">
                <a:solidFill>
                  <a:srgbClr val="404040"/>
                </a:solidFill>
                <a:latin typeface="Calibri" pitchFamily="-128" charset="0"/>
              </a:rPr>
              <a:pPr/>
              <a:t>‹#›</a:t>
            </a:fld>
            <a:endParaRPr lang="en-US">
              <a:solidFill>
                <a:srgbClr val="404040"/>
              </a:solidFill>
              <a:latin typeface="Calibri" pitchFamily="-128" charset="0"/>
            </a:endParaRPr>
          </a:p>
        </p:txBody>
      </p:sp>
      <p:pic>
        <p:nvPicPr>
          <p:cNvPr id="1038" name="Picture 4" descr="slide header_green_378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91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 i="1">
          <a:solidFill>
            <a:srgbClr val="CC00CC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-12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 sz="24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6" y="114302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1" y="6516690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8" y="6511927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9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2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</a:rPr>
              <a:t>Commissioning of the European XFEL Accelerator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9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IPAC ‘17, 15.5.2017</a:t>
            </a:r>
          </a:p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Winni Decking, DESY</a:t>
            </a:r>
            <a:endParaRPr lang="en-GB" sz="900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5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  <p:sldLayoutId id="2147484251" r:id="rId18"/>
    <p:sldLayoutId id="2147484252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6" y="114302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1" y="6516690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8" y="6511927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9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2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</a:rPr>
              <a:t>Commissioning of the European XFEL Accelerator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9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IPAC ‘17, 15.5.2017</a:t>
            </a:r>
          </a:p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Winni Decking, DESY</a:t>
            </a:r>
            <a:endParaRPr lang="en-GB" sz="900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8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  <p:sldLayoutId id="2147484271" r:id="rId18"/>
    <p:sldLayoutId id="2147484272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8" name="Picture 134" descr="Undulator_final_nurh#50DE97_rechts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6" y="114302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fld id="{BA1EBF86-6A8F-4A06-BB51-46337A5CF2A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61" name="Picture 37" descr="Helmholtz_Logo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1" y="6516690"/>
            <a:ext cx="5842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9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>
              <a:solidFill>
                <a:srgbClr val="261748"/>
              </a:solidFill>
            </a:endParaRPr>
          </a:p>
        </p:txBody>
      </p:sp>
      <p:pic>
        <p:nvPicPr>
          <p:cNvPr id="1145" name="Picture 121" descr="DESY-Logo-cyan-RGB_Hintergrund weiss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8" y="6511927"/>
            <a:ext cx="25241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093789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 sz="2400">
              <a:solidFill>
                <a:srgbClr val="261748"/>
              </a:solidFill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/>
        </p:nvSpPr>
        <p:spPr bwMode="auto">
          <a:xfrm>
            <a:off x="1093788" y="114302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</a:pPr>
            <a:r>
              <a:rPr lang="en-GB" sz="1000" dirty="0" smtClean="0">
                <a:solidFill>
                  <a:srgbClr val="FFFFFF"/>
                </a:solidFill>
              </a:rPr>
              <a:t>Commissioning of the European XFEL Accelerator</a:t>
            </a:r>
            <a:endParaRPr lang="en-GB" sz="1000" dirty="0">
              <a:solidFill>
                <a:srgbClr val="FFFFFF"/>
              </a:solidFill>
            </a:endParaRPr>
          </a:p>
        </p:txBody>
      </p:sp>
      <p:pic>
        <p:nvPicPr>
          <p:cNvPr id="1151" name="Picture 127" descr="logo-XFEL_rgb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6" y="114302"/>
            <a:ext cx="911225" cy="9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9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15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3" name="Text Box 123"/>
          <p:cNvSpPr txBox="1">
            <a:spLocks noChangeArrowheads="1"/>
          </p:cNvSpPr>
          <p:nvPr/>
        </p:nvSpPr>
        <p:spPr bwMode="auto">
          <a:xfrm>
            <a:off x="115200" y="6508000"/>
            <a:ext cx="6629400" cy="31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IPAC ‘17, 15.5.2017</a:t>
            </a:r>
          </a:p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dirty="0" smtClean="0">
                <a:solidFill>
                  <a:srgbClr val="261748"/>
                </a:solidFill>
              </a:rPr>
              <a:t>Winni Decking, DESY</a:t>
            </a:r>
            <a:endParaRPr lang="en-GB" sz="900" dirty="0" smtClean="0">
              <a:solidFill>
                <a:srgbClr val="261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1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  <p:sldLayoutId id="2147484286" r:id="rId13"/>
    <p:sldLayoutId id="2147484287" r:id="rId14"/>
    <p:sldLayoutId id="2147484288" r:id="rId15"/>
    <p:sldLayoutId id="2147484289" r:id="rId16"/>
    <p:sldLayoutId id="2147484290" r:id="rId17"/>
    <p:sldLayoutId id="2147484291" r:id="rId18"/>
    <p:sldLayoutId id="2147484292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D653B092-5D39-4259-8A05-8F753DBF9EC0}" type="datetime1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2017-06-05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t>IPAC2017, COPENHAGEN, DENMARK, 2017 MAY 14-19</a:t>
            </a:r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latinLnBrk="1">
              <a:spcBef>
                <a:spcPts val="0"/>
              </a:spcBef>
              <a:spcAft>
                <a:spcPts val="0"/>
              </a:spcAft>
            </a:pPr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 panose="020F0502020204030204"/>
              </a:rPr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336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  <p:sldLayoutId id="2147484318" r:id="rId13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A63B9F-E3DC-4584-AC18-96F8EEE753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9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D36294-2849-48A8-8531-5354CF3095D2}" type="slidenum">
              <a:rPr lang="en-US" smtClean="0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External Advisory Board </a:t>
            </a:r>
            <a:r>
              <a:rPr lang="mr-IN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–</a:t>
            </a:r>
            <a:r>
              <a:rPr lang="en-US" dirty="0" smtClean="0">
                <a:solidFill>
                  <a:srgbClr val="000000">
                    <a:tint val="75000"/>
                  </a:srgbClr>
                </a:solidFill>
                <a:latin typeface="Arial"/>
              </a:rPr>
              <a:t> Feb. 2017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921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40" r:id="rId7"/>
    <p:sldLayoutId id="2147484341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ar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SLAC_Logo_hire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5202" y="6172204"/>
            <a:ext cx="28479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91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68543" tIns="34273" rIns="68543" bIns="34273" anchor="ctr"/>
          <a:lstStyle/>
          <a:p>
            <a:pPr defTabSz="685445" eaLnBrk="0" hangingPunct="0">
              <a:defRPr/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86" y="977927"/>
            <a:ext cx="8520113" cy="479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6" y="103188"/>
            <a:ext cx="8520113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0" tIns="45697" rIns="91390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</p:txBody>
      </p:sp>
      <p:pic>
        <p:nvPicPr>
          <p:cNvPr id="1030" name="Picture 10" descr="DESY-Logo-cyan-RGB_ger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100393" y="24022"/>
            <a:ext cx="7762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5580112" y="6454775"/>
            <a:ext cx="352839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 anchor="ctr"/>
          <a:lstStyle/>
          <a:p>
            <a:pPr algn="r"/>
            <a:r>
              <a:rPr lang="en-GB" sz="1000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Wilfried</a:t>
            </a:r>
            <a:r>
              <a:rPr lang="en-GB" sz="10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000" dirty="0" err="1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Wurth</a:t>
            </a:r>
            <a:r>
              <a:rPr lang="en-GB" sz="1000" dirty="0" smtClean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, June 2017  </a:t>
            </a:r>
            <a:r>
              <a:rPr lang="en-GB" sz="1000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|  </a:t>
            </a:r>
            <a:r>
              <a:rPr lang="en-GB" sz="1000" b="1" dirty="0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t>Page </a:t>
            </a:r>
            <a:fld id="{41E40271-A3D9-4569-B395-5B19DA86FDC7}" type="slidenum">
              <a:rPr lang="en-GB" sz="1000" b="1">
                <a:solidFill>
                  <a:srgbClr val="000000"/>
                </a:solidFill>
                <a:latin typeface="Arial"/>
                <a:ea typeface="ＭＳ Ｐゴシック" pitchFamily="34" charset="-128"/>
                <a:cs typeface="Arial" pitchFamily="34" charset="0"/>
              </a:rPr>
              <a:pPr algn="r"/>
              <a:t>‹#›</a:t>
            </a:fld>
            <a:endParaRPr lang="en-GB" sz="1000" b="1" dirty="0">
              <a:solidFill>
                <a:srgbClr val="000000"/>
              </a:solidFill>
              <a:latin typeface="Arial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3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  <p:sldLayoutId id="2147484369" r:id="rId15"/>
    <p:sldLayoutId id="2147484370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5pPr>
      <a:lvl6pPr marL="342722" algn="l" rtl="0" fontAlgn="base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6pPr>
      <a:lvl7pPr marL="685445" algn="l" rtl="0" fontAlgn="base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7pPr>
      <a:lvl8pPr marL="1028168" algn="l" rtl="0" fontAlgn="base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8pPr>
      <a:lvl9pPr marL="1370889" algn="l" rtl="0" fontAlgn="base">
        <a:spcBef>
          <a:spcPct val="0"/>
        </a:spcBef>
        <a:spcAft>
          <a:spcPct val="0"/>
        </a:spcAft>
        <a:defRPr sz="1800" b="1">
          <a:solidFill>
            <a:schemeClr val="bg1"/>
          </a:solidFill>
          <a:latin typeface="Arial" pitchFamily="-110" charset="0"/>
        </a:defRPr>
      </a:lvl9pPr>
    </p:titleStyle>
    <p:bodyStyle>
      <a:lvl1pPr marL="198731" indent="-198731" algn="l" rtl="0" eaLnBrk="0" fontAlgn="base" hangingPunct="0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471244" indent="-138041" algn="l" rtl="0" eaLnBrk="0" fontAlgn="base" hangingPunct="0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2pPr>
      <a:lvl3pPr marL="927017" indent="-171362" algn="l" rtl="0" eaLnBrk="0" fontAlgn="base" hangingPunct="0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9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3pPr>
      <a:lvl4pPr marL="1232849" indent="-171362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sz="105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4pPr>
      <a:lvl5pPr marL="1542251" indent="-171362" algn="l" rtl="0" eaLnBrk="0" fontAlgn="base" hangingPunct="0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ＭＳ Ｐゴシック" pitchFamily="-110" charset="-128"/>
          <a:cs typeface="ＭＳ Ｐゴシック"/>
        </a:defRPr>
      </a:lvl5pPr>
      <a:lvl6pPr marL="1884973" indent="-171362" algn="l" rtl="0" fontAlgn="base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ＭＳ Ｐゴシック" pitchFamily="-110" charset="-128"/>
        </a:defRPr>
      </a:lvl6pPr>
      <a:lvl7pPr marL="2227695" indent="-171362" algn="l" rtl="0" fontAlgn="base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ＭＳ Ｐゴシック" pitchFamily="-110" charset="-128"/>
        </a:defRPr>
      </a:lvl7pPr>
      <a:lvl8pPr marL="2570417" indent="-171362" algn="l" rtl="0" fontAlgn="base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ＭＳ Ｐゴシック" pitchFamily="-110" charset="-128"/>
        </a:defRPr>
      </a:lvl8pPr>
      <a:lvl9pPr marL="2913140" indent="-171362" algn="l" rtl="0" fontAlgn="base">
        <a:spcBef>
          <a:spcPct val="20000"/>
        </a:spcBef>
        <a:spcAft>
          <a:spcPct val="0"/>
        </a:spcAft>
        <a:defRPr sz="15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22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5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8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9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1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34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55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78" algn="l" defTabSz="3427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47089" y="117475"/>
            <a:ext cx="5778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7" y="114304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fld id="{E7B0F12F-32F7-436E-B0B3-4BF0406DF538}" type="slidenum">
              <a:rPr lang="en-GB" b="1" smtClean="0">
                <a:solidFill>
                  <a:srgbClr val="FFFFFF"/>
                </a:solidFill>
                <a:latin typeface="Arial" pitchFamily="34" charset="0"/>
              </a:rPr>
              <a:pPr/>
              <a:t>‹#›</a:t>
            </a:fld>
            <a:endParaRPr lang="en-GB" b="1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8" name="Line 120"/>
          <p:cNvSpPr>
            <a:spLocks noChangeShapeType="1"/>
          </p:cNvSpPr>
          <p:nvPr userDrawn="1"/>
        </p:nvSpPr>
        <p:spPr bwMode="auto">
          <a:xfrm>
            <a:off x="115890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en-US" sz="900" b="1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029" name="Rectangle 122"/>
          <p:cNvSpPr>
            <a:spLocks noChangeArrowheads="1"/>
          </p:cNvSpPr>
          <p:nvPr userDrawn="1"/>
        </p:nvSpPr>
        <p:spPr bwMode="auto">
          <a:xfrm>
            <a:off x="1093789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GB" sz="240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030" name="Text Box 123"/>
          <p:cNvSpPr txBox="1">
            <a:spLocks noChangeArrowheads="1"/>
          </p:cNvSpPr>
          <p:nvPr userDrawn="1"/>
        </p:nvSpPr>
        <p:spPr bwMode="auto">
          <a:xfrm>
            <a:off x="1093788" y="114304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en-GB" sz="1000" b="0" smtClean="0">
                <a:solidFill>
                  <a:srgbClr val="FFFFFF"/>
                </a:solidFill>
              </a:rPr>
              <a:t>PPR 2-2009</a:t>
            </a: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7477" y="114304"/>
            <a:ext cx="9112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9" y="541338"/>
            <a:ext cx="72834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76200" y="6537329"/>
            <a:ext cx="800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WP-X, Speaker Name		 XFEL Project Progress Report (2-2009) – 1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st 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&amp; 2</a:t>
            </a:r>
            <a:r>
              <a:rPr lang="en-GB" sz="1000" baseline="30000" smtClean="0">
                <a:solidFill>
                  <a:srgbClr val="000000"/>
                </a:solidFill>
                <a:latin typeface="Helvetica" pitchFamily="34" charset="0"/>
              </a:rPr>
              <a:t>nd</a:t>
            </a:r>
            <a:r>
              <a:rPr lang="en-GB" sz="1000" smtClean="0">
                <a:solidFill>
                  <a:srgbClr val="000000"/>
                </a:solidFill>
                <a:latin typeface="Helvetica" pitchFamily="34" charset="0"/>
              </a:rPr>
              <a:t> Dec.  2009</a:t>
            </a:r>
            <a:endParaRPr lang="en-GB" smtClean="0">
              <a:solidFill>
                <a:srgbClr val="000000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MS PGothic" pitchFamily="34" charset="-128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MS PGothic" pitchFamily="34" charset="-128"/>
          <a:cs typeface="ＭＳ Ｐゴシック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MS PGothic" pitchFamily="34" charset="-128"/>
          <a:cs typeface="ＭＳ Ｐゴシック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MS PGothic" pitchFamily="34" charset="-128"/>
          <a:cs typeface="ＭＳ Ｐゴシック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MS PGothic" pitchFamily="34" charset="-128"/>
          <a:cs typeface="ＭＳ Ｐゴシック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5"/>
          <p:cNvSpPr>
            <a:spLocks noChangeShapeType="1"/>
          </p:cNvSpPr>
          <p:nvPr userDrawn="1"/>
        </p:nvSpPr>
        <p:spPr bwMode="auto">
          <a:xfrm>
            <a:off x="0" y="990600"/>
            <a:ext cx="8686800" cy="0"/>
          </a:xfrm>
          <a:prstGeom prst="line">
            <a:avLst/>
          </a:prstGeom>
          <a:noFill/>
          <a:ln w="28575">
            <a:solidFill>
              <a:srgbClr val="B40000"/>
            </a:solidFill>
            <a:round/>
            <a:headEnd/>
            <a:tailEnd type="oval" w="med" len="med"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– Arial Bold 36 Point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219204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10"/>
          <p:cNvSpPr>
            <a:spLocks noChangeArrowheads="1"/>
          </p:cNvSpPr>
          <p:nvPr userDrawn="1"/>
        </p:nvSpPr>
        <p:spPr bwMode="auto">
          <a:xfrm>
            <a:off x="4340225" y="6299203"/>
            <a:ext cx="4026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F135DB3B-49D3-4B1A-9BE7-3779B1407668}" type="slidenum">
              <a:rPr lang="en-US" sz="1400" b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pPr/>
              <a:t>‹#›</a:t>
            </a:fld>
            <a:endParaRPr lang="en-US" sz="1400" b="1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172200"/>
            <a:ext cx="3944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endParaRPr lang="en-US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2055" name="Picture 14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1/4/2012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Krejcik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24852E-9D1C-4538-BF55-53FF7C907B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A63B9F-E3DC-4584-AC18-96F8EEE753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6DED40-4792-467E-98D5-BAD1971F40E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6/5/2017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48F3E2-4D9A-4066-9A6A-430BD8A793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lumMod val="0"/>
                <a:lumOff val="100000"/>
              </a:srgbClr>
            </a:gs>
            <a:gs pos="39999">
              <a:srgbClr val="0A128C">
                <a:lumMod val="75000"/>
                <a:lumOff val="25000"/>
              </a:srgbClr>
            </a:gs>
            <a:gs pos="70000">
              <a:srgbClr val="181CC7">
                <a:lumMod val="62000"/>
                <a:lumOff val="38000"/>
              </a:srgbClr>
            </a:gs>
            <a:gs pos="86000">
              <a:srgbClr val="7005D4"/>
            </a:gs>
            <a:gs pos="100000">
              <a:srgbClr val="CC00CC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A6E00D-D2A0-4EF3-8A6A-1EAF49B50AB3}" type="slidenum">
              <a:rPr lang="en-US">
                <a:solidFill>
                  <a:prstClr val="black">
                    <a:tint val="75000"/>
                  </a:prstClr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70.em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7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40.gif"/><Relationship Id="rId7" Type="http://schemas.openxmlformats.org/officeDocument/2006/relationships/image" Target="../media/image80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79.jpeg"/><Relationship Id="rId11" Type="http://schemas.openxmlformats.org/officeDocument/2006/relationships/image" Target="../media/image82.png"/><Relationship Id="rId5" Type="http://schemas.openxmlformats.org/officeDocument/2006/relationships/image" Target="../media/image10.gif"/><Relationship Id="rId10" Type="http://schemas.openxmlformats.org/officeDocument/2006/relationships/image" Target="../media/image57.png"/><Relationship Id="rId4" Type="http://schemas.openxmlformats.org/officeDocument/2006/relationships/image" Target="../media/image78.png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94.jp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1.06077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00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08.pn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9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40.gif"/><Relationship Id="rId5" Type="http://schemas.openxmlformats.org/officeDocument/2006/relationships/image" Target="../media/image110.png"/><Relationship Id="rId4" Type="http://schemas.openxmlformats.org/officeDocument/2006/relationships/image" Target="../media/image1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8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87.xml"/><Relationship Id="rId1" Type="http://schemas.openxmlformats.org/officeDocument/2006/relationships/video" Target="file:///C:\ZRH\Work\SLAC\SLAC50\0ld_micro_svenreiche%20(persis%20v3).avi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28849" y="4197104"/>
            <a:ext cx="8465495" cy="80650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3200" b="1" i="1" dirty="0" smtClean="0">
                <a:solidFill>
                  <a:srgbClr val="00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Future of the Brightest X-ray Sources</a:t>
            </a:r>
            <a:endParaRPr lang="en-US" sz="3200" b="1" dirty="0" smtClean="0">
              <a:solidFill>
                <a:srgbClr val="00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461195" y="4542749"/>
            <a:ext cx="6400800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000" b="1" i="1" dirty="0" smtClean="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 i="1" dirty="0" smtClean="0">
                <a:solidFill>
                  <a:srgbClr val="000000"/>
                </a:solidFill>
              </a:rPr>
              <a:t>Zhirong Huang</a:t>
            </a:r>
            <a:r>
              <a:rPr lang="en-US" sz="2000" b="1" i="1" dirty="0">
                <a:solidFill>
                  <a:srgbClr val="000000"/>
                </a:solidFill>
              </a:rPr>
              <a:t/>
            </a:r>
            <a:br>
              <a:rPr lang="en-US" sz="2000" b="1" i="1" dirty="0">
                <a:solidFill>
                  <a:srgbClr val="000000"/>
                </a:solidFill>
              </a:rPr>
            </a:br>
            <a:r>
              <a:rPr lang="en-US" sz="2000" b="1" i="1" dirty="0" smtClean="0">
                <a:solidFill>
                  <a:srgbClr val="000000"/>
                </a:solidFill>
              </a:rPr>
              <a:t>SLAC, Stanford University</a:t>
            </a:r>
            <a:endParaRPr lang="en-US" sz="2000" b="1" i="1" dirty="0" smtClean="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000" b="1" i="1" dirty="0" smtClean="0">
                <a:solidFill>
                  <a:srgbClr val="000000"/>
                </a:solidFill>
              </a:rPr>
              <a:t>June  6, 2017</a:t>
            </a:r>
          </a:p>
          <a:p>
            <a:pPr algn="ctr">
              <a:spcBef>
                <a:spcPct val="20000"/>
              </a:spcBef>
            </a:pPr>
            <a:endParaRPr lang="en-US" sz="2000" b="1" i="1" dirty="0" smtClean="0">
              <a:solidFill>
                <a:srgbClr val="000000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000" b="1" i="1" dirty="0" smtClean="0">
              <a:solidFill>
                <a:srgbClr val="000000"/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57" y="57361"/>
            <a:ext cx="7873025" cy="3909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" y="3874"/>
            <a:ext cx="9022895" cy="684687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772151" y="322263"/>
            <a:ext cx="32194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2011:    PAL-XFEL project started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Jun. 2012:   Ground-breaking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2014:   Building completed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2016:    Installation completed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Apr. 2016:    Commissioning started</a:t>
            </a:r>
          </a:p>
          <a:p>
            <a:pPr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Jun. 2017:    User-service will start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193807" y="5177031"/>
            <a:ext cx="3797795" cy="1654104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Jun. 2016 	First SASE lasing at 0.5 nm</a:t>
            </a:r>
          </a:p>
          <a:p>
            <a:pPr algn="l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Oct. 2016	Lasing at 0.15 nm</a:t>
            </a:r>
          </a:p>
          <a:p>
            <a:pPr algn="l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Nov. 2016  	Saturation of 0.15 nm</a:t>
            </a:r>
          </a:p>
          <a:p>
            <a:pPr algn="l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Mar. 2017 	Saturation of 0.1 nm</a:t>
            </a:r>
            <a:endParaRPr lang="ko-KR" altLang="en-US" sz="1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0083" y="1033434"/>
            <a:ext cx="5396889" cy="859366"/>
          </a:xfrm>
        </p:spPr>
        <p:txBody>
          <a:bodyPr>
            <a:normAutofit fontScale="90000"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PAL-XFEL </a:t>
            </a:r>
            <a:r>
              <a:rPr lang="en-US" altLang="ko-K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br>
              <a:rPr lang="en-US" altLang="ko-K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Heung-</a:t>
            </a:r>
            <a:r>
              <a:rPr lang="en-US" altLang="ko-KR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Sik</a:t>
            </a:r>
            <a:r>
              <a:rPr lang="en-US" altLang="ko-K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Kang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8" y="5292832"/>
            <a:ext cx="1437688" cy="1422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1208" y="5490561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400" dirty="0">
                <a:solidFill>
                  <a:prstClr val="white"/>
                </a:solidFill>
                <a:latin typeface="맑은 고딕" panose="020F0502020204030204"/>
              </a:rPr>
              <a:t>0.1 nm</a:t>
            </a:r>
            <a:endParaRPr lang="ko-KR" altLang="en-US" sz="140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3" y="1123950"/>
            <a:ext cx="3853754" cy="175653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04" y="3126249"/>
            <a:ext cx="3749023" cy="35222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0310" y="293205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</a:rPr>
              <a:t>LCLS</a:t>
            </a:r>
            <a:endParaRPr lang="ko-KR" altLang="en-US" dirty="0">
              <a:solidFill>
                <a:prstClr val="black"/>
              </a:solidFill>
              <a:latin typeface="맑은 고딕" panose="020F0502020204030204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15096" y="558880"/>
            <a:ext cx="4572000" cy="783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 latinLnBrk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ko-KR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AdvOT5777b7ad"/>
                <a:cs typeface="Arial" panose="020B0604020202020204" pitchFamily="34" charset="0"/>
              </a:rPr>
              <a:t>M. </a:t>
            </a:r>
            <a:r>
              <a:rPr lang="en-US" altLang="ko-KR" sz="1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dvOT5777b7ad"/>
                <a:cs typeface="Arial" panose="020B0604020202020204" pitchFamily="34" charset="0"/>
              </a:rPr>
              <a:t>Harmand</a:t>
            </a:r>
            <a:r>
              <a:rPr lang="en-US" altLang="ko-KR" sz="1400" kern="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ko-KR" sz="1400" i="1" kern="1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et al. </a:t>
            </a:r>
            <a:r>
              <a:rPr lang="en-US" altLang="ko-KR" sz="1400" kern="1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Achieving few-femtosecond time-sorting at hard X-ray free-electron lasers. </a:t>
            </a:r>
            <a:r>
              <a:rPr lang="en-US" altLang="ko-KR" sz="1400" i="1" kern="0" dirty="0">
                <a:solidFill>
                  <a:prstClr val="black"/>
                </a:solidFill>
                <a:latin typeface="Times New Roman" panose="02020603050405020304" pitchFamily="18" charset="0"/>
                <a:ea typeface="AdvOT7d6df7ab.I"/>
                <a:cs typeface="Arial" panose="020B0604020202020204" pitchFamily="34" charset="0"/>
              </a:rPr>
              <a:t>Nature Photon</a:t>
            </a:r>
            <a:r>
              <a:rPr lang="en-US" altLang="ko-KR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AdvOT7d6df7ab.I"/>
                <a:cs typeface="Arial" panose="020B0604020202020204" pitchFamily="34" charset="0"/>
              </a:rPr>
              <a:t>. 7</a:t>
            </a:r>
            <a:r>
              <a:rPr lang="en-US" altLang="ko-KR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AdvOTb65e897d.B"/>
                <a:cs typeface="Arial" panose="020B0604020202020204" pitchFamily="34" charset="0"/>
              </a:rPr>
              <a:t>, 215</a:t>
            </a:r>
            <a:r>
              <a:rPr lang="en-US" altLang="ko-KR" sz="1400" kern="0" dirty="0">
                <a:solidFill>
                  <a:prstClr val="black"/>
                </a:solidFill>
                <a:latin typeface="Times New Roman" panose="02020603050405020304" pitchFamily="18" charset="0"/>
                <a:ea typeface="AdvOT1ef757c0"/>
                <a:cs typeface="Arial" panose="020B0604020202020204" pitchFamily="34" charset="0"/>
              </a:rPr>
              <a:t>-218 (2013).</a:t>
            </a:r>
            <a:endParaRPr lang="ko-KR" altLang="ko-KR" sz="1400" kern="1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987096" y="560392"/>
            <a:ext cx="4035764" cy="6208678"/>
            <a:chOff x="6649461" y="560388"/>
            <a:chExt cx="5381019" cy="6208678"/>
          </a:xfrm>
        </p:grpSpPr>
        <p:pic>
          <p:nvPicPr>
            <p:cNvPr id="6" name="그림 5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9461" y="2737706"/>
              <a:ext cx="5381019" cy="4031360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6966470" y="560388"/>
              <a:ext cx="47470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 timing jitter correction</a:t>
              </a:r>
            </a:p>
            <a:p>
              <a:pPr marL="265113" indent="-265113" fontAlgn="auto" latinLnBrk="1">
                <a:spcBef>
                  <a:spcPts val="0"/>
                </a:spcBef>
                <a:spcAft>
                  <a:spcPts val="0"/>
                </a:spcAft>
                <a:tabLst>
                  <a:tab pos="180975" algn="l"/>
                </a:tabLst>
              </a:pPr>
              <a:r>
                <a: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averaged by 50 trials of the time delay scan and normalized by </a:t>
              </a:r>
              <a:r>
                <a:rPr lang="en-US" altLang="ko-KR" sz="1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GaSb</a:t>
              </a:r>
              <a:r>
                <a: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(111) Bragg peak intensity</a:t>
              </a:r>
              <a:endParaRPr lang="en-US" altLang="ko-K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Only slow time-drift correction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Vibration Frequency : 2.7 THz</a:t>
              </a:r>
            </a:p>
            <a:p>
              <a:pPr fontAlgn="auto" latinLnBrk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Instrument Response: 137 fs (FWHM)</a:t>
              </a:r>
              <a:endParaRPr lang="ko-KR" alt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693097" y="-142665"/>
            <a:ext cx="788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600" b="1" kern="0" dirty="0" smtClean="0">
                <a:latin typeface="Arial"/>
              </a:rPr>
              <a:t>PAL-XFEL stability</a:t>
            </a:r>
            <a:endParaRPr lang="en-US" sz="3600" b="1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70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XFEL at a Glance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6146-BDD9-4C97-8272-670ED94D12DF}" type="slidenum">
              <a:rPr lang="en-GB">
                <a:solidFill>
                  <a:srgbClr val="FFFFFF"/>
                </a:solidFill>
              </a:rPr>
              <a:pPr/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27358" y="3142482"/>
            <a:ext cx="9178634" cy="35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>
              <a:solidFill>
                <a:srgbClr val="261748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89" y="3142484"/>
            <a:ext cx="8826709" cy="331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968397" y="6293731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41689" y="6461654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31747" y="3396460"/>
            <a:ext cx="137859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Experimental Hall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606555" y="3503340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77576" y="3653400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654787" y="4130375"/>
            <a:ext cx="12423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Beam Dumps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837399" y="4130374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2040655" y="4280434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2506910" y="4366183"/>
            <a:ext cx="990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Undulators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3341170" y="4353677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705204" y="4503736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4045020" y="5123625"/>
            <a:ext cx="10114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Collimation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161137" y="5137916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6215522" y="5684562"/>
            <a:ext cx="6444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Bunch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6215521" y="5834621"/>
            <a:ext cx="12198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Compressors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6997975" y="5834620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6215522" y="5984680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884637" y="5379084"/>
            <a:ext cx="16525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Linear Accelerator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6144065" y="535764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5077571" y="5507705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7385628" y="6018623"/>
            <a:ext cx="6732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Injector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48" name="Rectangle 28"/>
          <p:cNvSpPr>
            <a:spLocks noChangeArrowheads="1"/>
          </p:cNvSpPr>
          <p:nvPr/>
        </p:nvSpPr>
        <p:spPr bwMode="auto">
          <a:xfrm>
            <a:off x="7792933" y="6125807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49" name="Rectangle 29"/>
          <p:cNvSpPr>
            <a:spLocks noChangeArrowheads="1"/>
          </p:cNvSpPr>
          <p:nvPr/>
        </p:nvSpPr>
        <p:spPr bwMode="auto">
          <a:xfrm>
            <a:off x="7362404" y="6275866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0" name="Rectangle 30"/>
          <p:cNvSpPr>
            <a:spLocks noChangeArrowheads="1"/>
          </p:cNvSpPr>
          <p:nvPr/>
        </p:nvSpPr>
        <p:spPr bwMode="auto">
          <a:xfrm>
            <a:off x="713344" y="3880276"/>
            <a:ext cx="17889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Photon Beam Lines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1" name="Rectangle 31"/>
          <p:cNvSpPr>
            <a:spLocks noChangeArrowheads="1"/>
          </p:cNvSpPr>
          <p:nvPr/>
        </p:nvSpPr>
        <p:spPr bwMode="auto">
          <a:xfrm>
            <a:off x="2397938" y="3871343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2" name="Rectangle 32"/>
          <p:cNvSpPr>
            <a:spLocks noChangeArrowheads="1"/>
          </p:cNvSpPr>
          <p:nvPr/>
        </p:nvSpPr>
        <p:spPr bwMode="auto">
          <a:xfrm>
            <a:off x="1251056" y="4021402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5" name="Rectangle 34"/>
          <p:cNvSpPr>
            <a:spLocks noChangeArrowheads="1"/>
          </p:cNvSpPr>
          <p:nvPr/>
        </p:nvSpPr>
        <p:spPr bwMode="auto">
          <a:xfrm>
            <a:off x="2740932" y="4836012"/>
            <a:ext cx="1513099" cy="48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dirty="0" smtClean="0">
                <a:solidFill>
                  <a:srgbClr val="FFFFFF"/>
                </a:solidFill>
                <a:latin typeface="Arial" pitchFamily="34" charset="0"/>
              </a:rPr>
              <a:t>Electron Beam Distribution</a:t>
            </a:r>
            <a:endParaRPr lang="en-US" sz="1600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6" name="Rectangle 35"/>
          <p:cNvSpPr>
            <a:spLocks noChangeArrowheads="1"/>
          </p:cNvSpPr>
          <p:nvPr/>
        </p:nvSpPr>
        <p:spPr bwMode="auto">
          <a:xfrm>
            <a:off x="4745297" y="4289366"/>
            <a:ext cx="641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US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7" name="Rectangle 36"/>
          <p:cNvSpPr>
            <a:spLocks noChangeArrowheads="1"/>
          </p:cNvSpPr>
          <p:nvPr/>
        </p:nvSpPr>
        <p:spPr bwMode="auto">
          <a:xfrm>
            <a:off x="4087894" y="4439425"/>
            <a:ext cx="577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Times" pitchFamily="18" charset="0"/>
              </a:rPr>
              <a:t> </a:t>
            </a:r>
            <a:endParaRPr lang="en-US" smtClean="0">
              <a:solidFill>
                <a:srgbClr val="261748"/>
              </a:solidFill>
              <a:latin typeface="Arial" pitchFamily="34" charset="0"/>
            </a:endParaRPr>
          </a:p>
        </p:txBody>
      </p:sp>
      <p:sp>
        <p:nvSpPr>
          <p:cNvPr id="2058" name="Rectangle 37"/>
          <p:cNvSpPr>
            <a:spLocks noChangeArrowheads="1"/>
          </p:cNvSpPr>
          <p:nvPr/>
        </p:nvSpPr>
        <p:spPr bwMode="auto">
          <a:xfrm>
            <a:off x="1749467" y="3258599"/>
            <a:ext cx="1036125" cy="205438"/>
          </a:xfrm>
          <a:prstGeom prst="rect">
            <a:avLst/>
          </a:prstGeom>
          <a:noFill/>
          <a:ln w="8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>
              <a:solidFill>
                <a:srgbClr val="261748"/>
              </a:solidFill>
            </a:endParaRPr>
          </a:p>
        </p:txBody>
      </p:sp>
      <p:sp>
        <p:nvSpPr>
          <p:cNvPr id="2059" name="Rectangle 38"/>
          <p:cNvSpPr>
            <a:spLocks noChangeArrowheads="1"/>
          </p:cNvSpPr>
          <p:nvPr/>
        </p:nvSpPr>
        <p:spPr bwMode="auto">
          <a:xfrm>
            <a:off x="3066061" y="4643076"/>
            <a:ext cx="1157601" cy="203652"/>
          </a:xfrm>
          <a:prstGeom prst="rect">
            <a:avLst/>
          </a:prstGeom>
          <a:noFill/>
          <a:ln w="8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>
              <a:solidFill>
                <a:srgbClr val="261748"/>
              </a:solidFill>
            </a:endParaRPr>
          </a:p>
        </p:txBody>
      </p:sp>
      <p:sp>
        <p:nvSpPr>
          <p:cNvPr id="2060" name="Rectangle 39"/>
          <p:cNvSpPr>
            <a:spLocks noChangeArrowheads="1"/>
          </p:cNvSpPr>
          <p:nvPr/>
        </p:nvSpPr>
        <p:spPr bwMode="auto">
          <a:xfrm>
            <a:off x="7119452" y="5561299"/>
            <a:ext cx="1400555" cy="223303"/>
          </a:xfrm>
          <a:prstGeom prst="rect">
            <a:avLst/>
          </a:prstGeom>
          <a:noFill/>
          <a:ln w="8" cap="rnd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F8B323"/>
              </a:buClr>
              <a:buFont typeface="Wingdings" pitchFamily="2" charset="2"/>
              <a:buChar char="n"/>
            </a:pPr>
            <a:endParaRPr lang="de-DE">
              <a:solidFill>
                <a:srgbClr val="261748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853" y="1048513"/>
            <a:ext cx="8800818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International project realised in Hamburg area, Germany</a:t>
            </a:r>
          </a:p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17.5 GeV</a:t>
            </a:r>
            <a:r>
              <a:rPr lang="en-GB" sz="20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superconducting linac, 500 kW beam power</a:t>
            </a:r>
          </a:p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27000 </a:t>
            </a:r>
            <a:r>
              <a:rPr lang="en-GB" sz="2000" kern="0" dirty="0">
                <a:solidFill>
                  <a:srgbClr val="000000"/>
                </a:solidFill>
                <a:latin typeface="Arial"/>
              </a:rPr>
              <a:t>pulses per </a:t>
            </a: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second in 10 Hz burst mode</a:t>
            </a:r>
            <a:endParaRPr lang="en-GB" sz="2000" kern="0" dirty="0">
              <a:solidFill>
                <a:srgbClr val="000000"/>
              </a:solidFill>
              <a:latin typeface="Arial"/>
            </a:endParaRPr>
          </a:p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>
                <a:solidFill>
                  <a:srgbClr val="000000"/>
                </a:solidFill>
                <a:latin typeface="Arial"/>
              </a:rPr>
              <a:t>Three </a:t>
            </a: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variable </a:t>
            </a:r>
            <a:r>
              <a:rPr lang="en-GB" sz="2000" kern="0" dirty="0">
                <a:solidFill>
                  <a:srgbClr val="000000"/>
                </a:solidFill>
                <a:latin typeface="Arial"/>
              </a:rPr>
              <a:t>gap undulators for hard and soft </a:t>
            </a: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X-rays</a:t>
            </a:r>
          </a:p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Initially 6 equipped experiments</a:t>
            </a:r>
            <a:endParaRPr lang="en-GB" sz="2000" kern="0" dirty="0">
              <a:solidFill>
                <a:srgbClr val="000000"/>
              </a:solidFill>
              <a:latin typeface="Arial"/>
            </a:endParaRPr>
          </a:p>
          <a:p>
            <a:pPr marL="298450" indent="-298450">
              <a:spcBef>
                <a:spcPts val="200"/>
              </a:spcBef>
              <a:buClr>
                <a:srgbClr val="FD930A"/>
              </a:buClr>
              <a:buSzPct val="80000"/>
              <a:buFont typeface="Wingdings" pitchFamily="2" charset="2"/>
              <a:buChar char="n"/>
            </a:pPr>
            <a:r>
              <a:rPr lang="en-GB" sz="2000" kern="0" dirty="0" smtClean="0">
                <a:solidFill>
                  <a:srgbClr val="000000"/>
                </a:solidFill>
                <a:latin typeface="Arial"/>
              </a:rPr>
              <a:t>All accelerator and beamlines in tunnels 6 -25 m below surface</a:t>
            </a:r>
            <a:endParaRPr lang="en-GB" sz="2400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 rot="1263989">
            <a:off x="4378187" y="4533021"/>
            <a:ext cx="1513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3.3 km</a:t>
            </a:r>
            <a:endParaRPr lang="en-US" sz="2000" b="1" dirty="0" smtClean="0">
              <a:solidFill>
                <a:srgbClr val="261748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31390" y="3142482"/>
            <a:ext cx="5735338" cy="432666"/>
            <a:chOff x="2720850" y="3142482"/>
            <a:chExt cx="5735338" cy="432666"/>
          </a:xfrm>
        </p:grpSpPr>
        <p:pic>
          <p:nvPicPr>
            <p:cNvPr id="43" name="Picture 2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720850" y="3142482"/>
              <a:ext cx="1683510" cy="432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42" name="Picture 2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58640" y="3142810"/>
              <a:ext cx="4097548" cy="432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51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5" grpId="0"/>
      <p:bldP spid="28" grpId="0"/>
      <p:bldP spid="31" grpId="0"/>
      <p:bldP spid="2050" grpId="0"/>
      <p:bldP spid="2055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 along the 1km SRF linear accelerator</a:t>
            </a:r>
            <a:endParaRPr lang="de-DE" dirty="0"/>
          </a:p>
        </p:txBody>
      </p:sp>
      <p:grpSp>
        <p:nvGrpSpPr>
          <p:cNvPr id="4" name="Group 3"/>
          <p:cNvGrpSpPr/>
          <p:nvPr/>
        </p:nvGrpSpPr>
        <p:grpSpPr>
          <a:xfrm>
            <a:off x="115201" y="6477000"/>
            <a:ext cx="8904975" cy="345000"/>
            <a:chOff x="115200" y="6477000"/>
            <a:chExt cx="8904975" cy="345000"/>
          </a:xfrm>
        </p:grpSpPr>
        <p:pic>
          <p:nvPicPr>
            <p:cNvPr id="5" name="Bild 7" descr="Logo_XFEL_positiv_Pantone_C.eps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0560" y="6518365"/>
              <a:ext cx="252000" cy="252000"/>
            </a:xfrm>
            <a:prstGeom prst="rect">
              <a:avLst/>
            </a:prstGeom>
          </p:spPr>
        </p:pic>
        <p:sp>
          <p:nvSpPr>
            <p:cNvPr id="7" name="Line 120"/>
            <p:cNvSpPr>
              <a:spLocks noChangeShapeType="1"/>
            </p:cNvSpPr>
            <p:nvPr/>
          </p:nvSpPr>
          <p:spPr bwMode="auto">
            <a:xfrm>
              <a:off x="115888" y="6477000"/>
              <a:ext cx="8904287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Char char="n"/>
              </a:pPr>
              <a:endParaRPr lang="en-US" sz="900">
                <a:solidFill>
                  <a:srgbClr val="261748"/>
                </a:solidFill>
              </a:endParaRPr>
            </a:p>
          </p:txBody>
        </p:sp>
        <p:pic>
          <p:nvPicPr>
            <p:cNvPr id="8" name="Picture 121" descr="DESY-Logo-cyan-RGB_Hintergrund weis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9888" y="6511925"/>
              <a:ext cx="252412" cy="252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123"/>
            <p:cNvSpPr txBox="1">
              <a:spLocks noChangeArrowheads="1"/>
            </p:cNvSpPr>
            <p:nvPr/>
          </p:nvSpPr>
          <p:spPr bwMode="auto">
            <a:xfrm>
              <a:off x="115200" y="6508000"/>
              <a:ext cx="6629400" cy="31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5155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200" tIns="0" rIns="46800" bIns="0" anchor="b"/>
            <a:lstStyle/>
            <a:p>
              <a:pPr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900" dirty="0" smtClean="0">
                  <a:solidFill>
                    <a:srgbClr val="FFFFFF"/>
                  </a:solidFill>
                </a:rPr>
                <a:t>IPAC ‘17, 15.5.2017</a:t>
              </a:r>
            </a:p>
            <a:p>
              <a:pPr>
                <a:spcBef>
                  <a:spcPct val="20000"/>
                </a:spcBef>
                <a:buClr>
                  <a:srgbClr val="F8B323"/>
                </a:buClr>
                <a:buFont typeface="Wingdings" pitchFamily="2" charset="2"/>
                <a:buNone/>
              </a:pPr>
              <a:r>
                <a:rPr lang="en-US" sz="900" dirty="0" smtClean="0">
                  <a:solidFill>
                    <a:srgbClr val="FFFFFF"/>
                  </a:solidFill>
                </a:rPr>
                <a:t>Winni Decking, DESY</a:t>
              </a:r>
              <a:endParaRPr lang="en-GB" sz="900" dirty="0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Picture 10" descr="wKvxltH - Imgu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6" y="1300828"/>
            <a:ext cx="9194855" cy="515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1219B-1E0C-4AD5-9BA5-31ADD4928749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65"/>
            <a:ext cx="9305681" cy="613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32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3241764" y="764059"/>
            <a:ext cx="5732418" cy="4298532"/>
          </a:xfrm>
          <a:prstGeom prst="rect">
            <a:avLst/>
          </a:prstGeom>
          <a:solidFill>
            <a:srgbClr val="0000CC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37309" y="4"/>
            <a:ext cx="8645410" cy="6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LCLS-II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(2019)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47" y="786395"/>
            <a:ext cx="2855290" cy="428485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311924" y="831346"/>
            <a:ext cx="5683864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0375" indent="-46037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2743200" algn="l"/>
              </a:tabLst>
            </a:pPr>
            <a:r>
              <a:rPr lang="en-US" sz="32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LCLS-I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(uses 1-km existing SLAC linac)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Repetition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rate	=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120 Hz</a:t>
            </a:r>
            <a:endParaRPr lang="en-US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Electron energy	= 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- 15 GeV</a:t>
            </a: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Photon energy 	=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0.3 - 11 keV</a:t>
            </a: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X-ray pulse length	=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5 - 500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fsec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42900" indent="-342900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Operations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	 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2009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- 2017</a:t>
            </a:r>
            <a:endParaRPr lang="en-US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9263" y="2819404"/>
            <a:ext cx="5516254" cy="22518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LCLS-II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(2 FELs, 2 Linacs, CW-SRF)</a:t>
            </a:r>
          </a:p>
          <a:p>
            <a:pPr marL="339725" indent="-33972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Repetition rate	=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MHz</a:t>
            </a:r>
            <a:endParaRPr lang="en-US" sz="3200" dirty="0">
              <a:solidFill>
                <a:srgbClr val="FF0000"/>
              </a:solidFill>
              <a:latin typeface="Calibri"/>
            </a:endParaRPr>
          </a:p>
          <a:p>
            <a:pPr marL="339725" indent="-33972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Electron energy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=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4 GeV </a:t>
            </a: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&amp;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3-15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GeV</a:t>
            </a:r>
          </a:p>
          <a:p>
            <a:pPr marL="339725" indent="-33972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Photon energy 	=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0.2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25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keV</a:t>
            </a:r>
          </a:p>
          <a:p>
            <a:pPr marL="339725" indent="-33972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X-ray pulse length	=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5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200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fsec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339725" indent="-339725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3"/>
              </a:buBlip>
              <a:tabLst>
                <a:tab pos="2743200" algn="l"/>
              </a:tabLst>
            </a:pP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Operations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:	   </a:t>
            </a:r>
            <a:r>
              <a:rPr 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2019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-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?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46164" y="762000"/>
            <a:ext cx="2561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 Linac 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and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SRF Linac</a:t>
            </a:r>
            <a:endParaRPr lang="en-US" sz="20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40" y="219895"/>
            <a:ext cx="2524389" cy="733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547" y="5231678"/>
            <a:ext cx="907882" cy="77623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39" descr="http://inside.anl.gov/resources/standards/images/logos/ANL_H_Blac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3734" y="5243178"/>
            <a:ext cx="1223871" cy="5699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2" descr="C:\Users\tor\Downloads\FermiLogo.tif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0601" y="6446460"/>
            <a:ext cx="1437002" cy="25935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Picture 101" descr="JLab_logo_white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705" y="5935207"/>
            <a:ext cx="1230310" cy="3844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Picture 102" descr="cornell university 2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738" y="6075154"/>
            <a:ext cx="711923" cy="692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2" y="4539347"/>
            <a:ext cx="1129437" cy="431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204" y="5242254"/>
            <a:ext cx="6400800" cy="1481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237309" y="66043"/>
            <a:ext cx="8645410" cy="6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FEL Options Beyond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LCLS-II</a:t>
            </a:r>
            <a:endParaRPr lang="en-US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32" y="855620"/>
            <a:ext cx="8869095" cy="2062103"/>
          </a:xfrm>
          <a:prstGeom prst="rect">
            <a:avLst/>
          </a:prstGeom>
          <a:solidFill>
            <a:srgbClr val="0000CC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SzPct val="80000"/>
              <a:buFontTx/>
              <a:buBlip>
                <a:blip r:embed="rId2"/>
              </a:buBlip>
            </a:pP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Add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Cryomodules for </a:t>
            </a:r>
            <a:r>
              <a:rPr lang="en-US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 GeV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19.5 MV/m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SzPct val="80000"/>
              <a:buFontTx/>
              <a:buBlip>
                <a:blip r:embed="rId2"/>
              </a:buBlip>
            </a:pP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Use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2-km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SLAC linac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/>
              </a:rPr>
              <a:t> </a:t>
            </a:r>
            <a:r>
              <a:rPr lang="en-US" sz="32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25 GeV 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100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keV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photons)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SzPct val="80000"/>
              <a:buFontTx/>
              <a:buBlip>
                <a:blip r:embed="rId2"/>
              </a:buBlip>
            </a:pP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Develop superconducting 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ndulators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SzPct val="80000"/>
              <a:buFontTx/>
              <a:buBlip>
                <a:blip r:embed="rId2"/>
              </a:buBlip>
            </a:pP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Build out ~</a:t>
            </a: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</a:t>
            </a:r>
            <a:r>
              <a:rPr 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more FELs (?)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152404"/>
            <a:ext cx="13716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67637" y="3048003"/>
            <a:ext cx="6553200" cy="3631473"/>
            <a:chOff x="1295400" y="3124199"/>
            <a:chExt cx="6553200" cy="3631473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-1455"/>
            <a:stretch/>
          </p:blipFill>
          <p:spPr bwMode="auto">
            <a:xfrm>
              <a:off x="1295400" y="3124199"/>
              <a:ext cx="6553200" cy="36314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1304109" y="5985461"/>
              <a:ext cx="2132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Speculative layout</a:t>
              </a:r>
              <a:endParaRPr lang="en-US" sz="20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1833" y="4504509"/>
              <a:ext cx="80616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89018" y="4464819"/>
              <a:ext cx="25680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8</a:t>
              </a:r>
              <a:endParaRPr lang="en-US" sz="1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8335" y="5029204"/>
            <a:ext cx="1491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 more CM’s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(19.5 MV/m)</a:t>
            </a: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114147" y="4843437"/>
            <a:ext cx="0" cy="27938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96437" y="4275913"/>
            <a:ext cx="1066800" cy="313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55274" y="4056018"/>
            <a:ext cx="11154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25 GeV at</a:t>
            </a: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120 Hz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6419" y="4267204"/>
            <a:ext cx="1066800" cy="313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554" y="4056018"/>
            <a:ext cx="9984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8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GeV at</a:t>
            </a: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Symbol"/>
              </a:rPr>
              <a:t>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 MHz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39" y="3050287"/>
            <a:ext cx="2033731" cy="598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43839" y="3138234"/>
            <a:ext cx="2340709" cy="671766"/>
            <a:chOff x="990600" y="1614234"/>
            <a:chExt cx="2340709" cy="671766"/>
          </a:xfrm>
        </p:grpSpPr>
        <p:sp>
          <p:nvSpPr>
            <p:cNvPr id="32" name="Rectangle 31"/>
            <p:cNvSpPr/>
            <p:nvPr/>
          </p:nvSpPr>
          <p:spPr>
            <a:xfrm>
              <a:off x="990600" y="1614234"/>
              <a:ext cx="2340709" cy="671766"/>
            </a:xfrm>
            <a:prstGeom prst="rect">
              <a:avLst/>
            </a:prstGeom>
            <a:solidFill>
              <a:schemeClr val="bg1"/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097703" y="1798900"/>
              <a:ext cx="526514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695540" y="1614234"/>
              <a:ext cx="16357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From SRF-Linac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112067" y="2110450"/>
              <a:ext cx="52651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1698369" y="1916668"/>
              <a:ext cx="15363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From Cu-Linac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Picture 6" descr="Beschleunigungsanima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1" y="2009580"/>
            <a:ext cx="2098761" cy="157418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841" y="3765166"/>
            <a:ext cx="2098761" cy="118783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41" y="5105404"/>
            <a:ext cx="2098761" cy="157407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6303496"/>
            <a:ext cx="701138" cy="291461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/>
          <a:srcRect t="25491" r="2447"/>
          <a:stretch/>
        </p:blipFill>
        <p:spPr>
          <a:xfrm>
            <a:off x="2734493" y="5603034"/>
            <a:ext cx="2523309" cy="9762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9656" y="6247283"/>
            <a:ext cx="1783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P. Emma et al.,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1666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621261" y="3889860"/>
            <a:ext cx="2569085" cy="1727367"/>
            <a:chOff x="6404623" y="1335222"/>
            <a:chExt cx="2573589" cy="2093778"/>
          </a:xfrm>
        </p:grpSpPr>
        <p:sp>
          <p:nvSpPr>
            <p:cNvPr id="6" name="Textfeld 5"/>
            <p:cNvSpPr txBox="1"/>
            <p:nvPr/>
          </p:nvSpPr>
          <p:spPr>
            <a:xfrm>
              <a:off x="6993354" y="1335222"/>
              <a:ext cx="1323512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>
                  <a:solidFill>
                    <a:srgbClr val="000000"/>
                  </a:solidFill>
                  <a:latin typeface="Arial"/>
                </a:rPr>
                <a:t>FLASH2020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4623" y="2127415"/>
              <a:ext cx="2573589" cy="1301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ieren 6"/>
          <p:cNvGrpSpPr/>
          <p:nvPr/>
        </p:nvGrpSpPr>
        <p:grpSpPr>
          <a:xfrm>
            <a:off x="355294" y="1227111"/>
            <a:ext cx="3101020" cy="2459485"/>
            <a:chOff x="72446" y="1558949"/>
            <a:chExt cx="3106455" cy="298119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" t="7026" r="44925" b="13535"/>
            <a:stretch/>
          </p:blipFill>
          <p:spPr bwMode="auto">
            <a:xfrm>
              <a:off x="72446" y="1558949"/>
              <a:ext cx="3106455" cy="298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1356036" y="1628800"/>
              <a:ext cx="1185677" cy="4103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dirty="0">
                  <a:solidFill>
                    <a:srgbClr val="000000"/>
                  </a:solidFill>
                  <a:latin typeface="Arial"/>
                </a:rPr>
                <a:t>FLASH</a:t>
              </a:r>
            </a:p>
          </p:txBody>
        </p:sp>
      </p:grpSp>
      <p:pic>
        <p:nvPicPr>
          <p:cNvPr id="1028" name="Picture 4" descr="http://flash.desy.de/sites2009/site_vuvfel/content/e156819/Fotoshooting_DESY_FLASH-Tunnel_Page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43" y="840122"/>
            <a:ext cx="2491051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xfel.eu/sites/site_xfel-gmbh/content/e63619/e63624/TESLA-Technologie_e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43" y="844506"/>
            <a:ext cx="1218726" cy="16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13269" r="10508" b="4023"/>
          <a:stretch/>
        </p:blipFill>
        <p:spPr>
          <a:xfrm>
            <a:off x="3628010" y="2599237"/>
            <a:ext cx="5050967" cy="386738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230728" y="5656490"/>
            <a:ext cx="135015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b="1" dirty="0" err="1">
                <a:solidFill>
                  <a:srgbClr val="000000"/>
                </a:solidFill>
                <a:latin typeface="Arial"/>
              </a:rPr>
              <a:t>Gain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 x </a:t>
            </a:r>
            <a:r>
              <a:rPr lang="de-DE" b="1" dirty="0" smtClean="0">
                <a:solidFill>
                  <a:srgbClr val="000000"/>
                </a:solidFill>
                <a:latin typeface="Arial"/>
              </a:rPr>
              <a:t>125</a:t>
            </a:r>
            <a:endParaRPr lang="de-DE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itel 14"/>
          <p:cNvSpPr txBox="1">
            <a:spLocks noGrp="1"/>
          </p:cNvSpPr>
          <p:nvPr>
            <p:ph type="title"/>
          </p:nvPr>
        </p:nvSpPr>
        <p:spPr>
          <a:xfrm>
            <a:off x="0" y="160023"/>
            <a:ext cx="8174794" cy="430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rgbClr val="FFFFFF">
                    <a:lumMod val="60000"/>
                    <a:lumOff val="40000"/>
                  </a:srgbClr>
                </a:solidFill>
              </a:rPr>
              <a:t>FLASH2020 – </a:t>
            </a:r>
            <a:r>
              <a:rPr lang="de-DE" sz="2200" b="1" dirty="0" smtClean="0">
                <a:solidFill>
                  <a:srgbClr val="FFFFFF">
                    <a:lumMod val="60000"/>
                    <a:lumOff val="40000"/>
                  </a:srgbClr>
                </a:solidFill>
              </a:rPr>
              <a:t>A High Rep. Rate XUV </a:t>
            </a:r>
            <a:r>
              <a:rPr lang="de-DE" sz="2200" b="1" dirty="0" err="1" smtClean="0">
                <a:solidFill>
                  <a:srgbClr val="FFFFFF">
                    <a:lumMod val="60000"/>
                    <a:lumOff val="40000"/>
                  </a:srgbClr>
                </a:solidFill>
              </a:rPr>
              <a:t>and</a:t>
            </a:r>
            <a:r>
              <a:rPr lang="de-DE" sz="2200" b="1" dirty="0" smtClean="0">
                <a:solidFill>
                  <a:srgbClr val="FFFFFF">
                    <a:lumMod val="60000"/>
                    <a:lumOff val="40000"/>
                  </a:srgbClr>
                </a:solidFill>
              </a:rPr>
              <a:t> Soft X-</a:t>
            </a:r>
            <a:r>
              <a:rPr lang="de-DE" sz="2200" dirty="0">
                <a:solidFill>
                  <a:srgbClr val="FFFFFF">
                    <a:lumMod val="60000"/>
                    <a:lumOff val="40000"/>
                  </a:srgbClr>
                </a:solidFill>
              </a:rPr>
              <a:t>R</a:t>
            </a:r>
            <a:r>
              <a:rPr lang="de-DE" sz="2200" b="1" dirty="0" smtClean="0">
                <a:solidFill>
                  <a:srgbClr val="FFFFFF">
                    <a:lumMod val="60000"/>
                    <a:lumOff val="40000"/>
                  </a:srgbClr>
                </a:solidFill>
              </a:rPr>
              <a:t>ay FEL</a:t>
            </a:r>
            <a:endParaRPr lang="de-DE" sz="2200" b="1" dirty="0">
              <a:solidFill>
                <a:srgbClr val="FFFFFF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5294" y="6386185"/>
            <a:ext cx="4570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Key R&amp;D for </a:t>
            </a:r>
            <a:r>
              <a:rPr lang="en-US" sz="2000" b="1" dirty="0" err="1" smtClean="0"/>
              <a:t>Eu</a:t>
            </a:r>
            <a:r>
              <a:rPr lang="en-US" sz="2000" b="1" dirty="0" smtClean="0"/>
              <a:t>-XFEL CW operation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557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355" y="-98160"/>
            <a:ext cx="8610600" cy="762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Brighter electron beams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615" y="471815"/>
            <a:ext cx="5034722" cy="422455"/>
          </a:xfrm>
          <a:noFill/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400" dirty="0" smtClean="0"/>
              <a:t>Smaller emittance sources improve XFEL  performance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3"/>
          <a:stretch/>
        </p:blipFill>
        <p:spPr bwMode="auto">
          <a:xfrm>
            <a:off x="5113336" y="3361385"/>
            <a:ext cx="3803900" cy="34659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74"/>
          <a:stretch/>
        </p:blipFill>
        <p:spPr bwMode="auto">
          <a:xfrm>
            <a:off x="215282" y="1874142"/>
            <a:ext cx="4356718" cy="22084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965" y="516828"/>
            <a:ext cx="4030663" cy="27146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057" y="1316725"/>
            <a:ext cx="3709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Blip>
                <a:blip r:embed="rId2"/>
              </a:buBlip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Better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cathodes and guns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3" y="4282520"/>
            <a:ext cx="4339627" cy="24109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373" y="442753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SRF gun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93" b="3161"/>
          <a:stretch/>
        </p:blipFill>
        <p:spPr bwMode="auto">
          <a:xfrm>
            <a:off x="215282" y="1892800"/>
            <a:ext cx="4356718" cy="21900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9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355" y="-104260"/>
            <a:ext cx="8610600" cy="762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More efficient accelerators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" r="3389"/>
          <a:stretch/>
        </p:blipFill>
        <p:spPr>
          <a:xfrm>
            <a:off x="1805" y="2776153"/>
            <a:ext cx="4795447" cy="3966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3922"/>
              </p:ext>
            </p:extLst>
          </p:nvPr>
        </p:nvGraphicFramePr>
        <p:xfrm>
          <a:off x="731500" y="4216648"/>
          <a:ext cx="4638003" cy="518160"/>
        </p:xfrm>
        <a:graphic>
          <a:graphicData uri="http://schemas.openxmlformats.org/drawingml/2006/table">
            <a:tbl>
              <a:tblPr/>
              <a:tblGrid>
                <a:gridCol w="4638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sz="1400" b="0" u="none" strike="noStrike" dirty="0">
                          <a:effectLst/>
                          <a:hlinkClick r:id="rId3"/>
                        </a:rPr>
                        <a:t/>
                      </a:r>
                      <a:br>
                        <a:rPr lang="en-US" sz="1400" b="0" u="none" strike="noStrike" dirty="0">
                          <a:effectLst/>
                          <a:hlinkClick r:id="rId3"/>
                        </a:rPr>
                      </a:br>
                      <a:r>
                        <a:rPr lang="en-US" sz="1400" b="0" u="none" strike="noStrike" dirty="0" smtClean="0">
                          <a:effectLst/>
                          <a:hlinkClick r:id="rId3"/>
                        </a:rPr>
                        <a:t>A.</a:t>
                      </a:r>
                      <a:r>
                        <a:rPr lang="en-US" sz="1400" b="0" u="none" strike="noStrike" baseline="0" dirty="0" smtClean="0">
                          <a:effectLst/>
                          <a:hlinkClick r:id="rId3"/>
                        </a:rPr>
                        <a:t> Grassellino et al, </a:t>
                      </a:r>
                      <a:r>
                        <a:rPr lang="en-US" sz="1400" b="0" u="none" strike="noStrike" dirty="0" smtClean="0">
                          <a:effectLst/>
                          <a:hlinkClick r:id="rId3"/>
                        </a:rPr>
                        <a:t>arXiv:1701.06077</a:t>
                      </a:r>
                      <a:endParaRPr lang="en-US" sz="1400" b="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36600" y="510220"/>
            <a:ext cx="9257410" cy="9217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Blip>
                <a:blip r:embed="rId4"/>
              </a:buBlip>
            </a:pPr>
            <a:r>
              <a:rPr lang="en-US" sz="2400" dirty="0" smtClean="0"/>
              <a:t>SRF: high-current, high-energy beam</a:t>
            </a:r>
          </a:p>
          <a:p>
            <a:pPr fontAlgn="auto">
              <a:spcAft>
                <a:spcPts val="0"/>
              </a:spcAft>
              <a:buFont typeface="Arial" pitchFamily="34" charset="0"/>
              <a:buBlip>
                <a:blip r:embed="rId4"/>
              </a:buBlip>
            </a:pPr>
            <a:r>
              <a:rPr lang="en-US" sz="2400" dirty="0" smtClean="0"/>
              <a:t>N doping double Q0 </a:t>
            </a:r>
            <a:r>
              <a:rPr lang="en-US" sz="2400" dirty="0" smtClean="0">
                <a:sym typeface="Wingdings" panose="05000000000000000000" pitchFamily="2" charset="2"/>
              </a:rPr>
              <a:t> </a:t>
            </a:r>
            <a:r>
              <a:rPr lang="en-US" sz="2400" dirty="0" smtClean="0"/>
              <a:t>baseline of LCLS-II cavities</a:t>
            </a:r>
            <a:endParaRPr lang="en-US" sz="2400" dirty="0" smtClean="0">
              <a:solidFill>
                <a:srgbClr val="00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25" y="4801844"/>
            <a:ext cx="2880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04040"/>
                </a:solidFill>
              </a:rPr>
              <a:t>New breakthrough</a:t>
            </a:r>
          </a:p>
          <a:p>
            <a:r>
              <a:rPr lang="en-US" b="1" dirty="0" smtClean="0">
                <a:solidFill>
                  <a:srgbClr val="404040"/>
                </a:solidFill>
              </a:rPr>
              <a:t>N infusion: Increase in Q factor of two, increase in gradient ~20%</a:t>
            </a:r>
            <a:endParaRPr lang="en-US" b="1" dirty="0">
              <a:solidFill>
                <a:srgbClr val="40404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5"/>
          <a:stretch/>
        </p:blipFill>
        <p:spPr bwMode="auto">
          <a:xfrm>
            <a:off x="4802429" y="2776153"/>
            <a:ext cx="4398989" cy="39666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32125" y="5886958"/>
            <a:ext cx="293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D. </a:t>
            </a:r>
            <a:r>
              <a:rPr lang="en-US" b="1" i="1" dirty="0" err="1" smtClean="0"/>
              <a:t>Halll</a:t>
            </a:r>
            <a:r>
              <a:rPr lang="en-US" b="1" i="1" dirty="0" smtClean="0"/>
              <a:t>, M. </a:t>
            </a:r>
            <a:r>
              <a:rPr lang="en-US" b="1" i="1" dirty="0" err="1" smtClean="0"/>
              <a:t>Liepe</a:t>
            </a:r>
            <a:r>
              <a:rPr lang="en-US" b="1" i="1" dirty="0" smtClean="0"/>
              <a:t>, IPAC17</a:t>
            </a:r>
            <a:endParaRPr lang="en-US" b="1" i="1" dirty="0"/>
          </a:p>
        </p:txBody>
      </p:sp>
      <p:sp>
        <p:nvSpPr>
          <p:cNvPr id="9" name="Rectangle 8"/>
          <p:cNvSpPr/>
          <p:nvPr/>
        </p:nvSpPr>
        <p:spPr>
          <a:xfrm>
            <a:off x="-36600" y="1407448"/>
            <a:ext cx="7931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buBlip>
                <a:blip r:embed="rId4"/>
              </a:buBlip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 New development: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N infusion: Increase in Q factor of two, increase in gradient ~20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%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62" y="2276045"/>
            <a:ext cx="9351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Aft>
                <a:spcPts val="0"/>
              </a:spcAft>
              <a:buBlip>
                <a:blip r:embed="rId4"/>
              </a:buBlip>
            </a:pP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 R&amp;D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: Nb3Sn at 4.2 K can further reduce cryogenic cost and complexity </a:t>
            </a:r>
          </a:p>
        </p:txBody>
      </p:sp>
    </p:spTree>
    <p:extLst>
      <p:ext uri="{BB962C8B-B14F-4D97-AF65-F5344CB8AC3E}">
        <p14:creationId xmlns:p14="http://schemas.microsoft.com/office/powerpoint/2010/main" val="36409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355" y="477915"/>
            <a:ext cx="8610600" cy="762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75675" y="1585560"/>
            <a:ext cx="5299890" cy="4992688"/>
          </a:xfrm>
          <a:noFill/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3600" dirty="0" smtClean="0"/>
              <a:t> Introduction</a:t>
            </a:r>
          </a:p>
          <a:p>
            <a:pPr>
              <a:buBlip>
                <a:blip r:embed="rId2"/>
              </a:buBlip>
            </a:pPr>
            <a:r>
              <a:rPr lang="en-US" sz="3600" dirty="0" smtClean="0"/>
              <a:t> Status of XFELs</a:t>
            </a:r>
            <a:endParaRPr lang="en-US" sz="3600" dirty="0" smtClean="0">
              <a:sym typeface="Wingdings" pitchFamily="2" charset="2"/>
            </a:endParaRPr>
          </a:p>
          <a:p>
            <a:pPr lvl="0">
              <a:buBlip>
                <a:blip r:embed="rId2"/>
              </a:buBlip>
            </a:pPr>
            <a:r>
              <a:rPr lang="en-US" sz="3600" dirty="0" smtClean="0">
                <a:solidFill>
                  <a:srgbClr val="000000"/>
                </a:solidFill>
              </a:rPr>
              <a:t> Future Development</a:t>
            </a:r>
          </a:p>
          <a:p>
            <a:pPr lvl="0">
              <a:buBlip>
                <a:blip r:embed="rId2"/>
              </a:buBlip>
            </a:pPr>
            <a:r>
              <a:rPr lang="en-US" sz="3600" dirty="0" smtClean="0">
                <a:solidFill>
                  <a:srgbClr val="000000"/>
                </a:solidFill>
              </a:rPr>
              <a:t> Summary</a:t>
            </a:r>
          </a:p>
          <a:p>
            <a:pPr lvl="0">
              <a:buNone/>
            </a:pPr>
            <a:endParaRPr lang="en-US" sz="3600" dirty="0" smtClean="0">
              <a:solidFill>
                <a:srgbClr val="000000"/>
              </a:solidFill>
            </a:endParaRPr>
          </a:p>
          <a:p>
            <a:pPr lvl="0">
              <a:buBlip>
                <a:blip r:embed="rId2"/>
              </a:buBlip>
            </a:pPr>
            <a:endParaRPr lang="en-US" sz="3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93830" y="49360"/>
            <a:ext cx="871974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i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Novel </a:t>
            </a:r>
            <a:r>
              <a:rPr lang="en-US" sz="3200" b="1" i="1" kern="0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pitchFamily="34" charset="0"/>
              </a:rPr>
              <a:t>Undulators</a:t>
            </a:r>
            <a:endParaRPr lang="en-US" sz="3200" b="1" i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16" y="1253304"/>
            <a:ext cx="4133483" cy="23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48625"/>
            <a:ext cx="9145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Blip>
                <a:blip r:embed="rId3"/>
              </a:buBlip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type of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(“Delta”) has been developed and commissioned at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 for polarization control.</a:t>
            </a:r>
            <a:r>
              <a:rPr lang="en-US" sz="2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  <a:cs typeface="Arial" pitchFamily="34" charset="0"/>
              </a:rPr>
              <a:t>(</a:t>
            </a:r>
            <a:r>
              <a:rPr lang="en-US" b="1" i="1" dirty="0" smtClean="0">
                <a:solidFill>
                  <a:srgbClr val="C00000"/>
                </a:solidFill>
                <a:cs typeface="Arial" pitchFamily="34" charset="0"/>
              </a:rPr>
              <a:t>H.-D. Nuhn et al., after A</a:t>
            </a:r>
            <a:r>
              <a:rPr lang="en-US" b="1" i="1" dirty="0">
                <a:solidFill>
                  <a:srgbClr val="C00000"/>
                </a:solidFill>
                <a:cs typeface="Arial" pitchFamily="34" charset="0"/>
              </a:rPr>
              <a:t>. </a:t>
            </a:r>
            <a:r>
              <a:rPr lang="en-US" b="1" i="1" dirty="0" err="1" smtClean="0">
                <a:solidFill>
                  <a:srgbClr val="C00000"/>
                </a:solidFill>
                <a:cs typeface="Arial" pitchFamily="34" charset="0"/>
              </a:rPr>
              <a:t>Temnykh’s</a:t>
            </a:r>
            <a:r>
              <a:rPr lang="en-US" b="1" i="1" dirty="0" smtClean="0">
                <a:solidFill>
                  <a:srgbClr val="C00000"/>
                </a:solidFill>
                <a:cs typeface="Arial" pitchFamily="34" charset="0"/>
              </a:rPr>
              <a:t> prototype</a:t>
            </a:r>
            <a:r>
              <a:rPr lang="en-US" sz="2000" b="1" i="1" dirty="0" smtClean="0">
                <a:solidFill>
                  <a:srgbClr val="C00000"/>
                </a:solidFill>
                <a:cs typeface="Arial" pitchFamily="34" charset="0"/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2254" y="1715918"/>
            <a:ext cx="2653384" cy="1229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90890" y="795149"/>
            <a:ext cx="1551708" cy="1136056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0" y="4366272"/>
            <a:ext cx="3149210" cy="236191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5011376" y="4395740"/>
            <a:ext cx="3257619" cy="2028850"/>
            <a:chOff x="2169713" y="4334214"/>
            <a:chExt cx="2724506" cy="1846299"/>
          </a:xfrm>
        </p:grpSpPr>
        <p:pic>
          <p:nvPicPr>
            <p:cNvPr id="19" name="Picture 18" descr="LCLS SCU Ph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19" y="4334214"/>
              <a:ext cx="2667000" cy="183303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2251400" y="4800600"/>
              <a:ext cx="122637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1676918" y="5173805"/>
              <a:ext cx="12625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Phase Error (deg)</a:t>
              </a:r>
              <a:endParaRPr lang="en-US" sz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73447" y="5991999"/>
              <a:ext cx="378273" cy="104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52800" y="5903514"/>
              <a:ext cx="497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  <a:latin typeface="Arial" pitchFamily="34" charset="0"/>
                  <a:ea typeface="ＭＳ Ｐゴシック" pitchFamily="34" charset="-128"/>
                </a:rPr>
                <a:t> (m)</a:t>
              </a:r>
              <a:endParaRPr lang="en-US" sz="12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61" y="1239915"/>
            <a:ext cx="2396339" cy="2396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17020" y="3681239"/>
            <a:ext cx="902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Blip>
                <a:blip r:embed="rId3"/>
              </a:buBlip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(helical)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improves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 efficiency and extends spectral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for LCLS-II (</a:t>
            </a:r>
            <a:r>
              <a:rPr lang="fr-FR" b="1" i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P</a:t>
            </a:r>
            <a:r>
              <a:rPr lang="fr-FR" b="1" i="1" dirty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. </a:t>
            </a:r>
            <a:r>
              <a:rPr lang="fr-FR" b="1" i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Emma, E. </a:t>
            </a:r>
            <a:r>
              <a:rPr lang="fr-FR" b="1" i="1" dirty="0" err="1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Gluskin</a:t>
            </a:r>
            <a:r>
              <a:rPr lang="fr-FR" b="1" i="1" dirty="0" smtClean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 et al.</a:t>
            </a:r>
            <a:r>
              <a:rPr lang="fr-FR" sz="20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88685" y="6439308"/>
            <a:ext cx="55971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ANL prototype (</a:t>
            </a:r>
            <a:r>
              <a:rPr lang="en-US" sz="1600" dirty="0" err="1">
                <a:solidFill>
                  <a:srgbClr val="000000"/>
                </a:solidFill>
              </a:rPr>
              <a:t>NbTi</a:t>
            </a:r>
            <a:r>
              <a:rPr lang="en-US" sz="1600" dirty="0" smtClean="0">
                <a:solidFill>
                  <a:srgbClr val="000000"/>
                </a:solidFill>
              </a:rPr>
              <a:t>) phase error controlled to &lt; 5 </a:t>
            </a:r>
            <a:r>
              <a:rPr lang="en-US" sz="1600" dirty="0" err="1" smtClean="0">
                <a:solidFill>
                  <a:srgbClr val="000000"/>
                </a:solidFill>
              </a:rPr>
              <a:t>deg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rms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1112" y="381000"/>
            <a:ext cx="8001000" cy="533400"/>
          </a:xfrm>
        </p:spPr>
        <p:txBody>
          <a:bodyPr/>
          <a:lstStyle/>
          <a:p>
            <a:r>
              <a:rPr lang="en-US" sz="3200" dirty="0" smtClean="0"/>
              <a:t>Shorter X-Rays – </a:t>
            </a:r>
            <a:r>
              <a:rPr lang="en-US" sz="3200" dirty="0" err="1" smtClean="0"/>
              <a:t>Attosecond</a:t>
            </a:r>
            <a:r>
              <a:rPr lang="en-US" sz="3200" dirty="0" smtClean="0"/>
              <a:t> pulses</a:t>
            </a:r>
            <a:endParaRPr lang="en-US" sz="3200" dirty="0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6172200" cy="2932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4280" y="1539240"/>
            <a:ext cx="2819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1)   &lt;1 fs pulse duration.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mtClean="0">
                <a:solidFill>
                  <a:srgbClr val="000000"/>
                </a:solidFill>
                <a:latin typeface="Arial"/>
              </a:rPr>
              <a:t>)   Multi eV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coherent bandwidth.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3)   ~20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uJ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pulse energy.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Two-color operation with sub-fs jitter for x-ray pump/x-ray probe experiments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FREQ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8200"/>
            <a:ext cx="4388204" cy="2040715"/>
          </a:xfrm>
          <a:prstGeom prst="rect">
            <a:avLst/>
          </a:prstGeom>
        </p:spPr>
      </p:pic>
      <p:pic>
        <p:nvPicPr>
          <p:cNvPr id="7" name="Picture 6" descr="TIM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12" y="4648200"/>
            <a:ext cx="4520657" cy="2040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4935" y="5991395"/>
            <a:ext cx="98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</a:rPr>
              <a:t>6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eV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808915" y="5862251"/>
            <a:ext cx="89804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73743" y="5593870"/>
            <a:ext cx="98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0.6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fs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FWHM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18249"/>
            <a:ext cx="5486400" cy="8629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62109" y="6474647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A</a:t>
            </a:r>
            <a:r>
              <a:rPr lang="en-US" b="1" i="1" dirty="0"/>
              <a:t>. </a:t>
            </a:r>
            <a:r>
              <a:rPr lang="en-US" b="1" i="1" dirty="0" err="1"/>
              <a:t>Marinelli</a:t>
            </a:r>
            <a:r>
              <a:rPr lang="en-US" b="1" i="1" dirty="0"/>
              <a:t> et al</a:t>
            </a:r>
            <a:r>
              <a:rPr lang="en-US" b="1" i="1" dirty="0" smtClean="0"/>
              <a:t>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7148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210" y="587030"/>
            <a:ext cx="9068851" cy="1920250"/>
          </a:xfrm>
          <a:prstGeom prst="rect">
            <a:avLst/>
          </a:prstGeom>
          <a:solidFill>
            <a:schemeClr val="bg1"/>
          </a:solidFill>
          <a:ln w="31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C:\D\work\workshop\IPAC13\fs_LCLS\graph\slac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24" y="4326549"/>
            <a:ext cx="990600" cy="36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11545" y="625435"/>
            <a:ext cx="9079345" cy="1926490"/>
            <a:chOff x="-11545" y="719582"/>
            <a:chExt cx="9079345" cy="1926490"/>
          </a:xfrm>
        </p:grpSpPr>
        <p:sp>
          <p:nvSpPr>
            <p:cNvPr id="35" name="Line 42"/>
            <p:cNvSpPr>
              <a:spLocks noChangeShapeType="1"/>
            </p:cNvSpPr>
            <p:nvPr/>
          </p:nvSpPr>
          <p:spPr bwMode="auto">
            <a:xfrm>
              <a:off x="6324600" y="1616340"/>
              <a:ext cx="2209800" cy="0"/>
            </a:xfrm>
            <a:prstGeom prst="line">
              <a:avLst/>
            </a:prstGeom>
            <a:noFill/>
            <a:ln w="25400">
              <a:solidFill>
                <a:srgbClr val="2DD124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36" name="Rectangle 10" descr="Dark vertical"/>
            <p:cNvSpPr>
              <a:spLocks noChangeArrowheads="1"/>
            </p:cNvSpPr>
            <p:nvPr/>
          </p:nvSpPr>
          <p:spPr bwMode="auto">
            <a:xfrm>
              <a:off x="304800" y="1311540"/>
              <a:ext cx="2057400" cy="228600"/>
            </a:xfrm>
            <a:prstGeom prst="rect">
              <a:avLst/>
            </a:prstGeom>
            <a:pattFill prst="dkVert">
              <a:fgClr>
                <a:srgbClr val="00FF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37" name="Rectangle 11" descr="Dark vertical"/>
            <p:cNvSpPr>
              <a:spLocks noChangeArrowheads="1"/>
            </p:cNvSpPr>
            <p:nvPr/>
          </p:nvSpPr>
          <p:spPr bwMode="auto">
            <a:xfrm>
              <a:off x="304800" y="1692540"/>
              <a:ext cx="2057400" cy="228600"/>
            </a:xfrm>
            <a:prstGeom prst="rect">
              <a:avLst/>
            </a:prstGeom>
            <a:pattFill prst="dkVert">
              <a:fgClr>
                <a:srgbClr val="00FF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38" name="Rectangle 12" descr="Dark vertical"/>
            <p:cNvSpPr>
              <a:spLocks noChangeArrowheads="1"/>
            </p:cNvSpPr>
            <p:nvPr/>
          </p:nvSpPr>
          <p:spPr bwMode="auto">
            <a:xfrm>
              <a:off x="6477000" y="1311540"/>
              <a:ext cx="2057400" cy="228600"/>
            </a:xfrm>
            <a:prstGeom prst="rect">
              <a:avLst/>
            </a:prstGeom>
            <a:pattFill prst="dkVert">
              <a:fgClr>
                <a:srgbClr val="00FF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39" name="Rectangle 13" descr="Dark vertical"/>
            <p:cNvSpPr>
              <a:spLocks noChangeArrowheads="1"/>
            </p:cNvSpPr>
            <p:nvPr/>
          </p:nvSpPr>
          <p:spPr bwMode="auto">
            <a:xfrm>
              <a:off x="6477000" y="1692540"/>
              <a:ext cx="2057400" cy="228600"/>
            </a:xfrm>
            <a:prstGeom prst="rect">
              <a:avLst/>
            </a:prstGeom>
            <a:pattFill prst="dkVert">
              <a:fgClr>
                <a:srgbClr val="00FFFF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0" name="AutoShape 15"/>
            <p:cNvSpPr>
              <a:spLocks noChangeArrowheads="1"/>
            </p:cNvSpPr>
            <p:nvPr/>
          </p:nvSpPr>
          <p:spPr bwMode="auto">
            <a:xfrm rot="10800000">
              <a:off x="5943600" y="1463940"/>
              <a:ext cx="457200" cy="228600"/>
            </a:xfrm>
            <a:prstGeom prst="flowChartManualOperation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1" name="AutoShape 16"/>
            <p:cNvSpPr>
              <a:spLocks noChangeArrowheads="1"/>
            </p:cNvSpPr>
            <p:nvPr/>
          </p:nvSpPr>
          <p:spPr bwMode="auto">
            <a:xfrm>
              <a:off x="3733800" y="778140"/>
              <a:ext cx="457200" cy="228600"/>
            </a:xfrm>
            <a:prstGeom prst="flowChartManualOperation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2" name="AutoShape 17"/>
            <p:cNvSpPr>
              <a:spLocks noChangeArrowheads="1"/>
            </p:cNvSpPr>
            <p:nvPr/>
          </p:nvSpPr>
          <p:spPr bwMode="auto">
            <a:xfrm>
              <a:off x="4495800" y="778140"/>
              <a:ext cx="457200" cy="228600"/>
            </a:xfrm>
            <a:prstGeom prst="flowChartManualOperation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3" name="Line 19"/>
            <p:cNvSpPr>
              <a:spLocks noChangeShapeType="1"/>
            </p:cNvSpPr>
            <p:nvPr/>
          </p:nvSpPr>
          <p:spPr bwMode="auto">
            <a:xfrm flipV="1">
              <a:off x="2819400" y="930540"/>
              <a:ext cx="990600" cy="6858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4130675" y="898790"/>
              <a:ext cx="438150" cy="1588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5" name="Line 21"/>
            <p:cNvSpPr>
              <a:spLocks noChangeShapeType="1"/>
            </p:cNvSpPr>
            <p:nvPr/>
          </p:nvSpPr>
          <p:spPr bwMode="auto">
            <a:xfrm rot="5400000" flipV="1">
              <a:off x="5116512" y="713053"/>
              <a:ext cx="663575" cy="11430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6" name="Line 25"/>
            <p:cNvSpPr>
              <a:spLocks noChangeShapeType="1"/>
            </p:cNvSpPr>
            <p:nvPr/>
          </p:nvSpPr>
          <p:spPr bwMode="auto">
            <a:xfrm>
              <a:off x="2819400" y="161634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7" name="Line 26"/>
            <p:cNvSpPr>
              <a:spLocks noChangeShapeType="1"/>
            </p:cNvSpPr>
            <p:nvPr/>
          </p:nvSpPr>
          <p:spPr bwMode="auto">
            <a:xfrm>
              <a:off x="3689350" y="1616340"/>
              <a:ext cx="183027" cy="64135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8" name="Line 27"/>
            <p:cNvSpPr>
              <a:spLocks noChangeShapeType="1"/>
            </p:cNvSpPr>
            <p:nvPr/>
          </p:nvSpPr>
          <p:spPr bwMode="auto">
            <a:xfrm rot="16200000">
              <a:off x="4829551" y="1796919"/>
              <a:ext cx="647151" cy="247852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>
              <a:off x="3872377" y="2257690"/>
              <a:ext cx="1156824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 rot="13695211">
              <a:off x="3313703" y="1527185"/>
              <a:ext cx="914400" cy="152400"/>
              <a:chOff x="3925888" y="3606800"/>
              <a:chExt cx="914400" cy="152400"/>
            </a:xfrm>
          </p:grpSpPr>
          <p:sp>
            <p:nvSpPr>
              <p:cNvPr id="51" name="AutoShape 29"/>
              <p:cNvSpPr>
                <a:spLocks noChangeArrowheads="1"/>
              </p:cNvSpPr>
              <p:nvPr/>
            </p:nvSpPr>
            <p:spPr bwMode="auto">
              <a:xfrm>
                <a:off x="39258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2" name="AutoShape 30"/>
              <p:cNvSpPr>
                <a:spLocks noChangeArrowheads="1"/>
              </p:cNvSpPr>
              <p:nvPr/>
            </p:nvSpPr>
            <p:spPr bwMode="auto">
              <a:xfrm>
                <a:off x="40020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3" name="AutoShape 31"/>
              <p:cNvSpPr>
                <a:spLocks noChangeArrowheads="1"/>
              </p:cNvSpPr>
              <p:nvPr/>
            </p:nvSpPr>
            <p:spPr bwMode="auto">
              <a:xfrm>
                <a:off x="40782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4" name="AutoShape 32"/>
              <p:cNvSpPr>
                <a:spLocks noChangeArrowheads="1"/>
              </p:cNvSpPr>
              <p:nvPr/>
            </p:nvSpPr>
            <p:spPr bwMode="auto">
              <a:xfrm>
                <a:off x="41544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5" name="AutoShape 33"/>
              <p:cNvSpPr>
                <a:spLocks noChangeArrowheads="1"/>
              </p:cNvSpPr>
              <p:nvPr/>
            </p:nvSpPr>
            <p:spPr bwMode="auto">
              <a:xfrm>
                <a:off x="42306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6" name="AutoShape 34"/>
              <p:cNvSpPr>
                <a:spLocks noChangeArrowheads="1"/>
              </p:cNvSpPr>
              <p:nvPr/>
            </p:nvSpPr>
            <p:spPr bwMode="auto">
              <a:xfrm>
                <a:off x="43068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7" name="AutoShape 35"/>
              <p:cNvSpPr>
                <a:spLocks noChangeArrowheads="1"/>
              </p:cNvSpPr>
              <p:nvPr/>
            </p:nvSpPr>
            <p:spPr bwMode="auto">
              <a:xfrm>
                <a:off x="43830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8" name="AutoShape 36"/>
              <p:cNvSpPr>
                <a:spLocks noChangeArrowheads="1"/>
              </p:cNvSpPr>
              <p:nvPr/>
            </p:nvSpPr>
            <p:spPr bwMode="auto">
              <a:xfrm>
                <a:off x="44592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59" name="AutoShape 37"/>
              <p:cNvSpPr>
                <a:spLocks noChangeArrowheads="1"/>
              </p:cNvSpPr>
              <p:nvPr/>
            </p:nvSpPr>
            <p:spPr bwMode="auto">
              <a:xfrm>
                <a:off x="45354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60" name="AutoShape 38"/>
              <p:cNvSpPr>
                <a:spLocks noChangeArrowheads="1"/>
              </p:cNvSpPr>
              <p:nvPr/>
            </p:nvSpPr>
            <p:spPr bwMode="auto">
              <a:xfrm>
                <a:off x="46116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61" name="AutoShape 39"/>
              <p:cNvSpPr>
                <a:spLocks noChangeArrowheads="1"/>
              </p:cNvSpPr>
              <p:nvPr/>
            </p:nvSpPr>
            <p:spPr bwMode="auto">
              <a:xfrm>
                <a:off x="46878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62" name="AutoShape 40"/>
              <p:cNvSpPr>
                <a:spLocks noChangeArrowheads="1"/>
              </p:cNvSpPr>
              <p:nvPr/>
            </p:nvSpPr>
            <p:spPr bwMode="auto">
              <a:xfrm>
                <a:off x="4764088" y="3606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  <p:sp>
            <p:nvSpPr>
              <p:cNvPr id="63" name="Rectangle 41"/>
              <p:cNvSpPr>
                <a:spLocks noChangeArrowheads="1"/>
              </p:cNvSpPr>
              <p:nvPr/>
            </p:nvSpPr>
            <p:spPr bwMode="auto">
              <a:xfrm>
                <a:off x="3925888" y="3683000"/>
                <a:ext cx="914400" cy="762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Calibri"/>
                  <a:ea typeface="ＭＳ Ｐゴシック" pitchFamily="-110" charset="-128"/>
                </a:endParaRPr>
              </a:p>
            </p:txBody>
          </p:sp>
        </p:grpSp>
        <p:sp>
          <p:nvSpPr>
            <p:cNvPr id="64" name="Line 43"/>
            <p:cNvSpPr>
              <a:spLocks noChangeShapeType="1"/>
            </p:cNvSpPr>
            <p:nvPr/>
          </p:nvSpPr>
          <p:spPr bwMode="auto">
            <a:xfrm>
              <a:off x="4595812" y="2049225"/>
              <a:ext cx="1588" cy="15240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65" name="Line 44"/>
            <p:cNvSpPr>
              <a:spLocks noChangeShapeType="1"/>
            </p:cNvSpPr>
            <p:nvPr/>
          </p:nvSpPr>
          <p:spPr bwMode="auto">
            <a:xfrm>
              <a:off x="4595812" y="2314337"/>
              <a:ext cx="1588" cy="152400"/>
            </a:xfrm>
            <a:prstGeom prst="line">
              <a:avLst/>
            </a:prstGeom>
            <a:noFill/>
            <a:ln w="635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66" name="Text Box 45"/>
            <p:cNvSpPr txBox="1">
              <a:spLocks noChangeArrowheads="1"/>
            </p:cNvSpPr>
            <p:nvPr/>
          </p:nvSpPr>
          <p:spPr bwMode="auto">
            <a:xfrm>
              <a:off x="2694867" y="719582"/>
              <a:ext cx="1066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chicane</a:t>
              </a:r>
            </a:p>
          </p:txBody>
        </p:sp>
        <p:sp>
          <p:nvSpPr>
            <p:cNvPr id="67" name="Text Box 48"/>
            <p:cNvSpPr txBox="1">
              <a:spLocks noChangeArrowheads="1"/>
            </p:cNvSpPr>
            <p:nvPr/>
          </p:nvSpPr>
          <p:spPr bwMode="auto">
            <a:xfrm>
              <a:off x="-11545" y="1250350"/>
              <a:ext cx="3756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b="1" dirty="0">
                  <a:solidFill>
                    <a:srgbClr val="2DD124"/>
                  </a:solidFill>
                </a:rPr>
                <a:t>e</a:t>
              </a:r>
              <a:r>
                <a:rPr lang="en-US" sz="1800" b="1" baseline="30000" dirty="0" smtClean="0">
                  <a:solidFill>
                    <a:srgbClr val="2DD124"/>
                  </a:solidFill>
                </a:rPr>
                <a:t>-</a:t>
              </a:r>
              <a:endParaRPr lang="en-US" sz="1800" b="1" baseline="30000" dirty="0">
                <a:solidFill>
                  <a:srgbClr val="2DD124"/>
                </a:solidFill>
              </a:endParaRPr>
            </a:p>
          </p:txBody>
        </p:sp>
        <p:sp>
          <p:nvSpPr>
            <p:cNvPr id="68" name="Text Box 49"/>
            <p:cNvSpPr txBox="1">
              <a:spLocks noChangeArrowheads="1"/>
            </p:cNvSpPr>
            <p:nvPr/>
          </p:nvSpPr>
          <p:spPr bwMode="auto">
            <a:xfrm>
              <a:off x="364077" y="976578"/>
              <a:ext cx="17995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Undulator 2-7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69" name="Text Box 50"/>
            <p:cNvSpPr txBox="1">
              <a:spLocks noChangeArrowheads="1"/>
            </p:cNvSpPr>
            <p:nvPr/>
          </p:nvSpPr>
          <p:spPr bwMode="auto">
            <a:xfrm>
              <a:off x="6553200" y="976578"/>
              <a:ext cx="1828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Undulator 10-18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0" name="Text Box 51"/>
            <p:cNvSpPr txBox="1">
              <a:spLocks noChangeArrowheads="1"/>
            </p:cNvSpPr>
            <p:nvPr/>
          </p:nvSpPr>
          <p:spPr bwMode="auto">
            <a:xfrm>
              <a:off x="685800" y="1890978"/>
              <a:ext cx="1295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SASE FEL</a:t>
              </a:r>
            </a:p>
          </p:txBody>
        </p:sp>
        <p:sp>
          <p:nvSpPr>
            <p:cNvPr id="71" name="Text Box 52"/>
            <p:cNvSpPr txBox="1">
              <a:spLocks noChangeArrowheads="1"/>
            </p:cNvSpPr>
            <p:nvPr/>
          </p:nvSpPr>
          <p:spPr bwMode="auto">
            <a:xfrm>
              <a:off x="3810000" y="1287727"/>
              <a:ext cx="914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grating</a:t>
              </a:r>
            </a:p>
          </p:txBody>
        </p:sp>
        <p:sp>
          <p:nvSpPr>
            <p:cNvPr id="72" name="Text Box 53"/>
            <p:cNvSpPr txBox="1">
              <a:spLocks noChangeArrowheads="1"/>
            </p:cNvSpPr>
            <p:nvPr/>
          </p:nvSpPr>
          <p:spPr bwMode="auto">
            <a:xfrm>
              <a:off x="6705600" y="1890978"/>
              <a:ext cx="16002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Seeded FEL</a:t>
              </a:r>
            </a:p>
          </p:txBody>
        </p:sp>
        <p:sp>
          <p:nvSpPr>
            <p:cNvPr id="73" name="Text Box 54"/>
            <p:cNvSpPr txBox="1">
              <a:spLocks noChangeArrowheads="1"/>
            </p:cNvSpPr>
            <p:nvPr/>
          </p:nvSpPr>
          <p:spPr bwMode="auto">
            <a:xfrm>
              <a:off x="3048000" y="2276740"/>
              <a:ext cx="990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M1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74" name="Text Box 55"/>
            <p:cNvSpPr txBox="1">
              <a:spLocks noChangeArrowheads="1"/>
            </p:cNvSpPr>
            <p:nvPr/>
          </p:nvSpPr>
          <p:spPr bwMode="auto">
            <a:xfrm>
              <a:off x="4343400" y="1699983"/>
              <a:ext cx="533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000000"/>
                  </a:solidFill>
                </a:rPr>
                <a:t>slit</a:t>
              </a:r>
            </a:p>
          </p:txBody>
        </p:sp>
        <p:sp>
          <p:nvSpPr>
            <p:cNvPr id="75" name="Line 57"/>
            <p:cNvSpPr>
              <a:spLocks noChangeShapeType="1"/>
            </p:cNvSpPr>
            <p:nvPr/>
          </p:nvSpPr>
          <p:spPr bwMode="auto">
            <a:xfrm rot="10800000" flipV="1">
              <a:off x="8686800" y="1768740"/>
              <a:ext cx="0" cy="64135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77" name="Text Box 59"/>
            <p:cNvSpPr txBox="1">
              <a:spLocks noChangeArrowheads="1"/>
            </p:cNvSpPr>
            <p:nvPr/>
          </p:nvSpPr>
          <p:spPr bwMode="auto">
            <a:xfrm>
              <a:off x="8458200" y="1235340"/>
              <a:ext cx="609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000000"/>
                  </a:solidFill>
                </a:rPr>
                <a:t>FEL</a:t>
              </a:r>
            </a:p>
          </p:txBody>
        </p:sp>
        <p:sp>
          <p:nvSpPr>
            <p:cNvPr id="78" name="Line 23"/>
            <p:cNvSpPr>
              <a:spLocks noChangeShapeType="1"/>
            </p:cNvSpPr>
            <p:nvPr/>
          </p:nvSpPr>
          <p:spPr bwMode="auto">
            <a:xfrm>
              <a:off x="3581400" y="2173804"/>
              <a:ext cx="533400" cy="228600"/>
            </a:xfrm>
            <a:prstGeom prst="line">
              <a:avLst/>
            </a:prstGeom>
            <a:noFill/>
            <a:ln w="63500">
              <a:solidFill>
                <a:srgbClr val="00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79" name="Line 24"/>
            <p:cNvSpPr>
              <a:spLocks noChangeShapeType="1"/>
            </p:cNvSpPr>
            <p:nvPr/>
          </p:nvSpPr>
          <p:spPr bwMode="auto">
            <a:xfrm rot="5400000">
              <a:off x="5035090" y="1335610"/>
              <a:ext cx="335000" cy="552651"/>
            </a:xfrm>
            <a:prstGeom prst="line">
              <a:avLst/>
            </a:prstGeom>
            <a:noFill/>
            <a:ln w="63500">
              <a:solidFill>
                <a:srgbClr val="00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0" name="Line 60"/>
            <p:cNvSpPr>
              <a:spLocks noChangeShapeType="1"/>
            </p:cNvSpPr>
            <p:nvPr/>
          </p:nvSpPr>
          <p:spPr bwMode="auto">
            <a:xfrm>
              <a:off x="8534400" y="1611578"/>
              <a:ext cx="457200" cy="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1" name="Arc 56"/>
            <p:cNvSpPr>
              <a:spLocks/>
            </p:cNvSpPr>
            <p:nvPr/>
          </p:nvSpPr>
          <p:spPr bwMode="auto">
            <a:xfrm>
              <a:off x="8534400" y="1616340"/>
              <a:ext cx="152400" cy="152400"/>
            </a:xfrm>
            <a:custGeom>
              <a:avLst/>
              <a:gdLst>
                <a:gd name="T0" fmla="*/ 0 w 21600"/>
                <a:gd name="T1" fmla="*/ 0 h 21600"/>
                <a:gd name="T2" fmla="*/ 377667802 w 21600"/>
                <a:gd name="T3" fmla="*/ 377667802 h 21600"/>
                <a:gd name="T4" fmla="*/ 0 w 21600"/>
                <a:gd name="T5" fmla="*/ 37766780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2" name="AutoShape 14"/>
            <p:cNvSpPr>
              <a:spLocks noChangeArrowheads="1"/>
            </p:cNvSpPr>
            <p:nvPr/>
          </p:nvSpPr>
          <p:spPr bwMode="auto">
            <a:xfrm rot="10800000">
              <a:off x="2438400" y="1463940"/>
              <a:ext cx="457200" cy="228600"/>
            </a:xfrm>
            <a:prstGeom prst="flowChartManualOperation">
              <a:avLst/>
            </a:pr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3" name="Line 23"/>
            <p:cNvSpPr>
              <a:spLocks noChangeShapeType="1"/>
            </p:cNvSpPr>
            <p:nvPr/>
          </p:nvSpPr>
          <p:spPr bwMode="auto">
            <a:xfrm flipV="1">
              <a:off x="4876800" y="2166117"/>
              <a:ext cx="426988" cy="236287"/>
            </a:xfrm>
            <a:prstGeom prst="line">
              <a:avLst/>
            </a:prstGeom>
            <a:noFill/>
            <a:ln w="63500">
              <a:solidFill>
                <a:srgbClr val="00FF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4" name="Line 27"/>
            <p:cNvSpPr>
              <a:spLocks noChangeShapeType="1"/>
            </p:cNvSpPr>
            <p:nvPr/>
          </p:nvSpPr>
          <p:spPr bwMode="auto">
            <a:xfrm rot="16200000" flipH="1">
              <a:off x="5623695" y="1291674"/>
              <a:ext cx="1" cy="63981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5" name="Line 26"/>
            <p:cNvSpPr>
              <a:spLocks noChangeShapeType="1"/>
            </p:cNvSpPr>
            <p:nvPr/>
          </p:nvSpPr>
          <p:spPr bwMode="auto">
            <a:xfrm flipH="1">
              <a:off x="3663313" y="1623827"/>
              <a:ext cx="4967" cy="549977"/>
            </a:xfrm>
            <a:prstGeom prst="line">
              <a:avLst/>
            </a:prstGeom>
            <a:noFill/>
            <a:ln w="25400">
              <a:solidFill>
                <a:srgbClr val="A4001D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6" name="Line 26"/>
            <p:cNvSpPr>
              <a:spLocks noChangeShapeType="1"/>
            </p:cNvSpPr>
            <p:nvPr/>
          </p:nvSpPr>
          <p:spPr bwMode="auto">
            <a:xfrm>
              <a:off x="3702716" y="1628020"/>
              <a:ext cx="412083" cy="686317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7" name="Line 26"/>
            <p:cNvSpPr>
              <a:spLocks noChangeShapeType="1"/>
            </p:cNvSpPr>
            <p:nvPr/>
          </p:nvSpPr>
          <p:spPr bwMode="auto">
            <a:xfrm>
              <a:off x="3660082" y="2151177"/>
              <a:ext cx="937317" cy="0"/>
            </a:xfrm>
            <a:prstGeom prst="line">
              <a:avLst/>
            </a:prstGeom>
            <a:noFill/>
            <a:ln w="25400">
              <a:solidFill>
                <a:srgbClr val="A4001D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8" name="Line 26"/>
            <p:cNvSpPr>
              <a:spLocks noChangeShapeType="1"/>
            </p:cNvSpPr>
            <p:nvPr/>
          </p:nvSpPr>
          <p:spPr bwMode="auto">
            <a:xfrm>
              <a:off x="4114800" y="2349965"/>
              <a:ext cx="48259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89" name="Line 19"/>
            <p:cNvSpPr>
              <a:spLocks noChangeShapeType="1"/>
            </p:cNvSpPr>
            <p:nvPr/>
          </p:nvSpPr>
          <p:spPr bwMode="auto">
            <a:xfrm flipV="1">
              <a:off x="152399" y="1624004"/>
              <a:ext cx="2285999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Calibri"/>
                <a:ea typeface="ＭＳ Ｐゴシック" pitchFamily="-110" charset="-128"/>
              </a:endParaRPr>
            </a:p>
          </p:txBody>
        </p:sp>
        <p:sp>
          <p:nvSpPr>
            <p:cNvPr id="92" name="Text Box 48"/>
            <p:cNvSpPr txBox="1">
              <a:spLocks noChangeArrowheads="1"/>
            </p:cNvSpPr>
            <p:nvPr/>
          </p:nvSpPr>
          <p:spPr bwMode="auto">
            <a:xfrm>
              <a:off x="2819400" y="1590940"/>
              <a:ext cx="10668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X-rays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3" name="Text Box 55"/>
            <p:cNvSpPr txBox="1">
              <a:spLocks noChangeArrowheads="1"/>
            </p:cNvSpPr>
            <p:nvPr/>
          </p:nvSpPr>
          <p:spPr bwMode="auto">
            <a:xfrm>
              <a:off x="5029200" y="2247671"/>
              <a:ext cx="533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M2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94" name="Text Box 55"/>
            <p:cNvSpPr txBox="1">
              <a:spLocks noChangeArrowheads="1"/>
            </p:cNvSpPr>
            <p:nvPr/>
          </p:nvSpPr>
          <p:spPr bwMode="auto">
            <a:xfrm>
              <a:off x="4749608" y="1296530"/>
              <a:ext cx="5334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000000"/>
                  </a:solidFill>
                </a:rPr>
                <a:t>M3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97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1342" y="4312315"/>
            <a:ext cx="480527" cy="410850"/>
          </a:xfrm>
          <a:prstGeom prst="rect">
            <a:avLst/>
          </a:prstGeom>
          <a:noFill/>
        </p:spPr>
      </p:pic>
      <p:pic>
        <p:nvPicPr>
          <p:cNvPr id="98" name="Picture 2" descr="C:\Users\cocco\Desktop\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589" y="4312315"/>
            <a:ext cx="1112675" cy="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-62304" y="5402373"/>
            <a:ext cx="544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</a:rPr>
              <a:t>D. Ratner et al., PRL 114, 054801 (2015</a:t>
            </a:r>
            <a:r>
              <a:rPr lang="en-US" b="1" i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-36600" y="5658827"/>
            <a:ext cx="9068851" cy="45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Soft X-ray spectral brightness ~5x higher than SASE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0" y="2545685"/>
            <a:ext cx="4198365" cy="288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2867" y="351269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930 eV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10000 shots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14550" y="4066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Better phase space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sym typeface="Wingdings" panose="05000000000000000000" pitchFamily="2" charset="2"/>
              </a:rPr>
              <a:t> Towards Fourier limit</a:t>
            </a:r>
            <a:endParaRPr lang="en-US" sz="32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600" y="6004472"/>
            <a:ext cx="952444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Blip>
                <a:blip r:embed="rId6"/>
              </a:buBlip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Observe spectral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pedestals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(from beam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microbunching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).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20447" y="3174166"/>
            <a:ext cx="241753" cy="2648776"/>
          </a:xfrm>
          <a:prstGeom prst="straightConnector1">
            <a:avLst/>
          </a:prstGeom>
          <a:ln w="381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 flipV="1">
            <a:off x="2895601" y="4877435"/>
            <a:ext cx="419099" cy="1239915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2410531" y="4517210"/>
            <a:ext cx="256469" cy="1313131"/>
          </a:xfrm>
          <a:prstGeom prst="straightConnector1">
            <a:avLst/>
          </a:prstGeom>
          <a:ln w="38100">
            <a:solidFill>
              <a:srgbClr val="0216AE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36600" y="6446935"/>
            <a:ext cx="9524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6"/>
              </a:buBlip>
            </a:pPr>
            <a:r>
              <a:rPr lang="en-US" sz="2000" dirty="0"/>
              <a:t>Various external laser seeding </a:t>
            </a:r>
            <a:r>
              <a:rPr lang="en-US" sz="2000" dirty="0" smtClean="0"/>
              <a:t>under-studies (FERMI, </a:t>
            </a:r>
            <a:r>
              <a:rPr lang="en-US" sz="2000" dirty="0" err="1" smtClean="0"/>
              <a:t>sFLASH</a:t>
            </a:r>
            <a:r>
              <a:rPr lang="en-US" sz="2000" dirty="0" smtClean="0"/>
              <a:t>, Shanghai)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455" y="2542885"/>
            <a:ext cx="4137342" cy="3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21" y="152400"/>
            <a:ext cx="8229600" cy="715962"/>
          </a:xfrm>
        </p:spPr>
        <p:txBody>
          <a:bodyPr/>
          <a:lstStyle/>
          <a:p>
            <a:r>
              <a:rPr lang="en-US" dirty="0" smtClean="0"/>
              <a:t>Narrower bandwidth: XFELO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2"/>
            <a:ext cx="9067800" cy="2133599"/>
          </a:xfrm>
        </p:spPr>
        <p:txBody>
          <a:bodyPr>
            <a:noAutofit/>
          </a:bodyPr>
          <a:lstStyle/>
          <a:p>
            <a:r>
              <a:rPr lang="en-US" dirty="0" smtClean="0"/>
              <a:t>XFELO was first proposed by R. </a:t>
            </a:r>
            <a:r>
              <a:rPr lang="en-US" dirty="0" err="1" smtClean="0"/>
              <a:t>Collela</a:t>
            </a:r>
            <a:r>
              <a:rPr lang="en-US" dirty="0" smtClean="0"/>
              <a:t> and A. </a:t>
            </a:r>
            <a:r>
              <a:rPr lang="en-US" dirty="0" err="1" smtClean="0"/>
              <a:t>Luccio</a:t>
            </a:r>
            <a:r>
              <a:rPr lang="en-US" dirty="0" smtClean="0"/>
              <a:t> at 1983 BNL workshop by using Bragg reflectors as high reflectivity normal incidence mirrors</a:t>
            </a:r>
          </a:p>
          <a:p>
            <a:pPr lvl="1"/>
            <a:r>
              <a:rPr lang="en-US" dirty="0" smtClean="0"/>
              <a:t>Taking into account of the advances in accelerator and x-ray optics, it was “resurrected” in 2008 by K.-J. Kim et al.</a:t>
            </a: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Tuning is possible with the four-crystal, zigzag cavity</a:t>
            </a:r>
            <a:endParaRPr lang="en-US" dirty="0"/>
          </a:p>
          <a:p>
            <a:pPr lvl="1"/>
            <a:r>
              <a:rPr lang="en-US" dirty="0">
                <a:latin typeface="Arial" charset="0"/>
                <a:ea typeface="Arial Unicode MS"/>
                <a:cs typeface="Arial Unicode MS"/>
              </a:rPr>
              <a:t>R. </a:t>
            </a:r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M.J. </a:t>
            </a:r>
            <a:r>
              <a:rPr lang="en-US" dirty="0" err="1" smtClean="0">
                <a:latin typeface="Arial" charset="0"/>
                <a:ea typeface="Arial Unicode MS"/>
                <a:cs typeface="Arial Unicode MS"/>
              </a:rPr>
              <a:t>Cotterill</a:t>
            </a:r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 (1968, ANL); KJK and Y. </a:t>
            </a:r>
            <a:r>
              <a:rPr lang="en-US" dirty="0" err="1" smtClean="0">
                <a:latin typeface="Arial" charset="0"/>
                <a:ea typeface="Arial Unicode MS"/>
                <a:cs typeface="Arial Unicode MS"/>
              </a:rPr>
              <a:t>Shvyd’ko</a:t>
            </a:r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 (2009)</a:t>
            </a:r>
          </a:p>
          <a:p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Electron beam with a constant, ~ MHz rep rate will be ideal</a:t>
            </a:r>
          </a:p>
          <a:p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Promise to provide narrow-bandwidth (~</a:t>
            </a:r>
            <a:r>
              <a:rPr lang="en-US" dirty="0" err="1" smtClean="0">
                <a:latin typeface="Arial" charset="0"/>
                <a:ea typeface="Arial Unicode MS"/>
                <a:cs typeface="Arial Unicode MS"/>
              </a:rPr>
              <a:t>meV</a:t>
            </a:r>
            <a:r>
              <a:rPr lang="en-US" dirty="0" smtClean="0">
                <a:latin typeface="Arial" charset="0"/>
                <a:ea typeface="Arial Unicode MS"/>
                <a:cs typeface="Arial Unicode MS"/>
              </a:rPr>
              <a:t>) and stable x-rays (cavity R&amp;D)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1" y="6580040"/>
            <a:ext cx="5942013" cy="228600"/>
          </a:xfrm>
        </p:spPr>
        <p:txBody>
          <a:bodyPr/>
          <a:lstStyle/>
          <a:p>
            <a:r>
              <a:rPr lang="nb-NO" dirty="0" smtClean="0">
                <a:solidFill>
                  <a:srgbClr val="404040"/>
                </a:solidFill>
              </a:rPr>
              <a:t>XFELO at LCLS II KJK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F2CC-B88E-4710-B0B5-B70CF0A2F6C5}" type="slidenum">
              <a:rPr lang="en-US" smtClean="0">
                <a:solidFill>
                  <a:srgbClr val="404040"/>
                </a:solidFill>
              </a:rPr>
              <a:pPr/>
              <a:t>23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30" y="2699305"/>
            <a:ext cx="5257799" cy="151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762000"/>
          </a:xfrm>
          <a:prstGeom prst="rect">
            <a:avLst/>
          </a:prstGeom>
        </p:spPr>
        <p:txBody>
          <a:bodyPr/>
          <a:lstStyle/>
          <a:p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sz="40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3830" y="1047890"/>
            <a:ext cx="8734425" cy="457019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Blip>
                <a:blip r:embed="rId2"/>
              </a:buBlip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XFEL is a breakthrough in light source development, enabling atomic-scale imaging at femtosecond time resolution.</a:t>
            </a:r>
          </a:p>
          <a:p>
            <a:pPr>
              <a:buFontTx/>
              <a:buBlip>
                <a:blip r:embed="rId2"/>
              </a:buBlip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SRF technology enables efficient CW operation and higher-average brightness XFEL. </a:t>
            </a:r>
          </a:p>
          <a:p>
            <a:pPr>
              <a:buFontTx/>
              <a:buBlip>
                <a:blip r:embed="rId2"/>
              </a:buBlip>
            </a:pPr>
            <a:endParaRPr lang="en-US" sz="24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Vigorous accelerator and FEL R&amp;D can drastically improve FEL coherence and brightness, which in turn demands better control of electron beams and advanced </a:t>
            </a:r>
            <a:r>
              <a:rPr lang="en-US" sz="2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kern="0" smtClean="0">
                <a:latin typeface="Arial" panose="020B0604020202020204" pitchFamily="34" charset="0"/>
                <a:cs typeface="Arial" panose="020B0604020202020204" pitchFamily="34" charset="0"/>
              </a:rPr>
              <a:t>X-ray optics development</a:t>
            </a:r>
            <a:r>
              <a:rPr lang="en-US" sz="2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5427" y="548629"/>
            <a:ext cx="6528850" cy="1190555"/>
          </a:xfrm>
          <a:noFill/>
          <a:ln/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Resonant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interaction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of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electrons </a:t>
            </a:r>
          </a:p>
          <a:p>
            <a:pPr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	with EM radiation in an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undulator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^</a:t>
            </a:r>
          </a:p>
          <a:p>
            <a:pPr>
              <a:buBlip>
                <a:blip r:embed="rId4"/>
              </a:buBlip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6285" y="10955"/>
            <a:ext cx="8229600" cy="655638"/>
          </a:xfrm>
          <a:noFill/>
          <a:ln/>
        </p:spPr>
        <p:txBody>
          <a:bodyPr/>
          <a:lstStyle/>
          <a:p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Free </a:t>
            </a:r>
            <a:r>
              <a:rPr lang="en-US" sz="3600" b="1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Electron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Laser (FEL)</a:t>
            </a:r>
            <a:endParaRPr lang="en-US" sz="3600" b="1" i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5425" y="1492951"/>
            <a:ext cx="5146270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Blip>
                <a:blip r:embed="rId5"/>
              </a:buBlip>
            </a:pP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Coherent radiation intensity </a:t>
            </a:r>
            <a:r>
              <a:rPr lang="en-US" sz="2200" b="1" dirty="0" smtClean="0">
                <a:latin typeface="Arial" pitchFamily="34" charset="0"/>
                <a:cs typeface="Arial" pitchFamily="34" charset="0"/>
                <a:sym typeface="Symbol"/>
              </a:rPr>
              <a:t></a:t>
            </a:r>
            <a:r>
              <a:rPr lang="en-US" sz="2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N</a:t>
            </a:r>
            <a:r>
              <a:rPr lang="en-US" sz="2200" b="1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2 </a:t>
            </a:r>
            <a:r>
              <a:rPr lang="en-US" sz="2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due to beam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microbunching</a:t>
            </a:r>
            <a:r>
              <a:rPr lang="en-US" sz="2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2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(N: # of </a:t>
            </a:r>
            <a:r>
              <a:rPr lang="en-US" sz="2200" i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involved ~10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6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to 10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9</a:t>
            </a:r>
            <a:r>
              <a:rPr lang="en-US" sz="22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sz="2200" baseline="30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01072" y="3736240"/>
            <a:ext cx="3418045" cy="2457920"/>
            <a:chOff x="4917645" y="3429000"/>
            <a:chExt cx="4032525" cy="3221385"/>
          </a:xfrm>
        </p:grpSpPr>
        <p:pic>
          <p:nvPicPr>
            <p:cNvPr id="17203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17645" y="3429000"/>
              <a:ext cx="4032525" cy="32213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8406459" y="4312315"/>
              <a:ext cx="34564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179912" y="4235505"/>
              <a:ext cx="498402" cy="524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r>
                <a:rPr lang="en-US" sz="2000" b="1" baseline="-25000" dirty="0" smtClean="0">
                  <a:solidFill>
                    <a:srgbClr val="FF0000"/>
                  </a:solidFill>
                </a:rPr>
                <a:t>1</a:t>
              </a:r>
              <a:endParaRPr lang="en-US" sz="2000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089294" y="4312315"/>
              <a:ext cx="267616" cy="122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5" name="0ld_micro_svenreiche (persis v3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802429" y="3693896"/>
            <a:ext cx="2786007" cy="2500264"/>
          </a:xfrm>
          <a:prstGeom prst="rect">
            <a:avLst/>
          </a:prstGeom>
        </p:spPr>
      </p:pic>
      <p:pic>
        <p:nvPicPr>
          <p:cNvPr id="56322" name="Picture 2" descr="http://bilder.desy.de:9080/XFELmediabank/ConvertAssets/fel-principle-1_e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0102" y="666442"/>
            <a:ext cx="3187615" cy="21892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573138" y="500360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S. Reiche</a:t>
            </a:r>
            <a:endParaRPr lang="en-US" b="1" i="1" dirty="0"/>
          </a:p>
        </p:txBody>
      </p:sp>
      <p:sp>
        <p:nvSpPr>
          <p:cNvPr id="14" name="Rectangle 13"/>
          <p:cNvSpPr/>
          <p:nvPr/>
        </p:nvSpPr>
        <p:spPr>
          <a:xfrm>
            <a:off x="155427" y="2891334"/>
            <a:ext cx="89885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Blip>
                <a:blip r:embed="rId5"/>
              </a:buBlip>
            </a:pPr>
            <a:r>
              <a:rPr lang="en-US" sz="2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At x-ray wavelengths, use </a:t>
            </a:r>
            <a:r>
              <a:rPr lang="en-US" sz="2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Self-Amplified Spontaneous Emission*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wonderful instability!)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 reach high peak power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12302" y="6232569"/>
            <a:ext cx="554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* </a:t>
            </a:r>
            <a:r>
              <a:rPr lang="en-US" b="1" i="1" dirty="0" err="1" smtClean="0">
                <a:solidFill>
                  <a:srgbClr val="008000"/>
                </a:solidFill>
              </a:rPr>
              <a:t>Kondradenko</a:t>
            </a:r>
            <a:r>
              <a:rPr lang="en-US" b="1" i="1" dirty="0" smtClean="0">
                <a:solidFill>
                  <a:srgbClr val="008000"/>
                </a:solidFill>
              </a:rPr>
              <a:t>, Saldin, Part. </a:t>
            </a:r>
            <a:r>
              <a:rPr lang="en-US" b="1" i="1" dirty="0" err="1" smtClean="0">
                <a:solidFill>
                  <a:srgbClr val="008000"/>
                </a:solidFill>
              </a:rPr>
              <a:t>Accel</a:t>
            </a:r>
            <a:r>
              <a:rPr lang="en-US" b="1" i="1" dirty="0" smtClean="0">
                <a:solidFill>
                  <a:srgbClr val="008000"/>
                </a:solidFill>
              </a:rPr>
              <a:t>., 1980</a:t>
            </a:r>
          </a:p>
          <a:p>
            <a:r>
              <a:rPr lang="en-US" b="1" i="1" dirty="0" smtClean="0">
                <a:solidFill>
                  <a:srgbClr val="008000"/>
                </a:solidFill>
              </a:rPr>
              <a:t>* </a:t>
            </a:r>
            <a:r>
              <a:rPr lang="en-US" b="1" i="1" dirty="0" err="1" smtClean="0">
                <a:solidFill>
                  <a:srgbClr val="008000"/>
                </a:solidFill>
              </a:rPr>
              <a:t>Bonifacio</a:t>
            </a:r>
            <a:r>
              <a:rPr lang="en-US" b="1" i="1" dirty="0" smtClean="0">
                <a:solidFill>
                  <a:srgbClr val="008000"/>
                </a:solidFill>
              </a:rPr>
              <a:t>, Pellegrini, </a:t>
            </a:r>
            <a:r>
              <a:rPr lang="en-US" b="1" i="1" dirty="0" err="1" smtClean="0">
                <a:solidFill>
                  <a:srgbClr val="008000"/>
                </a:solidFill>
              </a:rPr>
              <a:t>Narducci</a:t>
            </a:r>
            <a:r>
              <a:rPr lang="en-US" b="1" i="1" dirty="0" smtClean="0">
                <a:solidFill>
                  <a:srgbClr val="008000"/>
                </a:solidFill>
              </a:rPr>
              <a:t>, Opt. Com., 1984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62995"/>
            <a:ext cx="368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^ J. </a:t>
            </a:r>
            <a:r>
              <a:rPr lang="en-US" b="1" i="1" dirty="0" err="1" smtClean="0"/>
              <a:t>Madey</a:t>
            </a:r>
            <a:r>
              <a:rPr lang="en-US" b="1" i="1" dirty="0" smtClean="0"/>
              <a:t>, J. Appl. Phys., 1971 </a:t>
            </a:r>
            <a:endParaRPr lang="en-US" b="1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1" grpId="0"/>
      <p:bldP spid="12" grpId="0"/>
      <p:bldP spid="14" grpId="0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608935" y="663840"/>
            <a:ext cx="3496660" cy="56071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" y="56684"/>
            <a:ext cx="9144000" cy="722375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XFELs are Extremely Bright and Ultrafast</a:t>
            </a:r>
            <a:endParaRPr kumimoji="0" lang="en-US" sz="3400" b="1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5" name="Picture 6" descr="LCLC-Moore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2" y="663840"/>
            <a:ext cx="5476015" cy="56071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7260350" y="1047890"/>
            <a:ext cx="38406" cy="4608600"/>
          </a:xfrm>
          <a:prstGeom prst="straightConnector1">
            <a:avLst/>
          </a:prstGeom>
          <a:ln>
            <a:solidFill>
              <a:srgbClr val="FF0000"/>
            </a:solidFill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608935" y="5656494"/>
            <a:ext cx="349666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53112" y="5694895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time</a:t>
            </a:r>
            <a:endParaRPr lang="en-US" sz="2000" b="1" i="1" dirty="0"/>
          </a:p>
        </p:txBody>
      </p:sp>
      <p:sp>
        <p:nvSpPr>
          <p:cNvPr id="30" name="Freeform 29"/>
          <p:cNvSpPr/>
          <p:nvPr/>
        </p:nvSpPr>
        <p:spPr>
          <a:xfrm>
            <a:off x="5800960" y="5310845"/>
            <a:ext cx="3063834" cy="339790"/>
          </a:xfrm>
          <a:custGeom>
            <a:avLst/>
            <a:gdLst>
              <a:gd name="connsiteX0" fmla="*/ 0 w 3063834"/>
              <a:gd name="connsiteY0" fmla="*/ 672935 h 672935"/>
              <a:gd name="connsiteX1" fmla="*/ 831273 w 3063834"/>
              <a:gd name="connsiteY1" fmla="*/ 340426 h 672935"/>
              <a:gd name="connsiteX2" fmla="*/ 1377538 w 3063834"/>
              <a:gd name="connsiteY2" fmla="*/ 43543 h 672935"/>
              <a:gd name="connsiteX3" fmla="*/ 1793174 w 3063834"/>
              <a:gd name="connsiteY3" fmla="*/ 79169 h 672935"/>
              <a:gd name="connsiteX4" fmla="*/ 2327564 w 3063834"/>
              <a:gd name="connsiteY4" fmla="*/ 340426 h 672935"/>
              <a:gd name="connsiteX5" fmla="*/ 3063834 w 3063834"/>
              <a:gd name="connsiteY5" fmla="*/ 672935 h 67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63834" h="672935">
                <a:moveTo>
                  <a:pt x="0" y="672935"/>
                </a:moveTo>
                <a:cubicBezTo>
                  <a:pt x="300841" y="559130"/>
                  <a:pt x="601683" y="445325"/>
                  <a:pt x="831273" y="340426"/>
                </a:cubicBezTo>
                <a:cubicBezTo>
                  <a:pt x="1060863" y="235527"/>
                  <a:pt x="1217221" y="87086"/>
                  <a:pt x="1377538" y="43543"/>
                </a:cubicBezTo>
                <a:cubicBezTo>
                  <a:pt x="1537855" y="0"/>
                  <a:pt x="1634836" y="29688"/>
                  <a:pt x="1793174" y="79169"/>
                </a:cubicBezTo>
                <a:cubicBezTo>
                  <a:pt x="1951512" y="128650"/>
                  <a:pt x="2115787" y="241465"/>
                  <a:pt x="2327564" y="340426"/>
                </a:cubicBezTo>
                <a:cubicBezTo>
                  <a:pt x="2539341" y="439387"/>
                  <a:pt x="2801587" y="556161"/>
                  <a:pt x="3063834" y="672935"/>
                </a:cubicBezTo>
              </a:path>
            </a:pathLst>
          </a:custGeom>
          <a:ln>
            <a:solidFill>
              <a:srgbClr val="0F06BA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377035" y="663840"/>
            <a:ext cx="22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XFEL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 photons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00960" y="4849985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216AE"/>
                </a:solidFill>
              </a:rPr>
              <a:t>Synchrotron 10</a:t>
            </a:r>
            <a:r>
              <a:rPr lang="en-US" b="1" baseline="30000" dirty="0" smtClean="0">
                <a:solidFill>
                  <a:srgbClr val="0216AE"/>
                </a:solidFill>
              </a:rPr>
              <a:t>6</a:t>
            </a:r>
            <a:r>
              <a:rPr lang="en-US" b="1" dirty="0" smtClean="0">
                <a:solidFill>
                  <a:srgbClr val="0216AE"/>
                </a:solidFill>
              </a:rPr>
              <a:t> photons</a:t>
            </a:r>
            <a:endParaRPr lang="en-US" b="1" dirty="0">
              <a:solidFill>
                <a:srgbClr val="0216AE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953112" y="3505810"/>
            <a:ext cx="3072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7298757" y="3505810"/>
            <a:ext cx="3072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567592" y="33137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100 </a:t>
            </a:r>
            <a:r>
              <a:rPr lang="en-US" b="1" dirty="0" err="1" smtClean="0">
                <a:solidFill>
                  <a:srgbClr val="FF0000"/>
                </a:solidFill>
              </a:rPr>
              <a:t>fs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799492" y="5464465"/>
            <a:ext cx="119055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28452" y="519563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F06BA"/>
                </a:solidFill>
              </a:rPr>
              <a:t>10 </a:t>
            </a:r>
            <a:r>
              <a:rPr lang="en-US" b="1" dirty="0" err="1" smtClean="0">
                <a:solidFill>
                  <a:srgbClr val="0F06BA"/>
                </a:solidFill>
              </a:rPr>
              <a:t>ps</a:t>
            </a:r>
            <a:endParaRPr lang="en-US" b="1" dirty="0">
              <a:solidFill>
                <a:srgbClr val="0F06B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426" y="6339350"/>
            <a:ext cx="8988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006600"/>
                </a:solidFill>
              </a:rPr>
              <a:t>High-rep. rate FEL has 100x or more average brightness than SR!</a:t>
            </a:r>
            <a:endParaRPr lang="en-US" sz="2200" b="1" dirty="0">
              <a:solidFill>
                <a:srgbClr val="0066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30" grpId="0" animBg="1"/>
      <p:bldP spid="33" grpId="0"/>
      <p:bldP spid="34" grpId="0"/>
      <p:bldP spid="38" grpId="0"/>
      <p:bldP spid="4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6424615" y="-914400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Times New Roman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24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43800" y="6488668"/>
            <a:ext cx="169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Calibri"/>
              </a:rPr>
              <a:t>H. </a:t>
            </a:r>
            <a:r>
              <a:rPr lang="en-US" b="1" i="1" dirty="0" err="1" smtClean="0">
                <a:solidFill>
                  <a:srgbClr val="FF0000"/>
                </a:solidFill>
                <a:latin typeface="Calibri"/>
              </a:rPr>
              <a:t>Dosch</a:t>
            </a:r>
            <a:r>
              <a:rPr lang="en-US" b="1" i="1" dirty="0" smtClean="0">
                <a:solidFill>
                  <a:srgbClr val="FF0000"/>
                </a:solidFill>
                <a:latin typeface="Calibri"/>
              </a:rPr>
              <a:t> (DESY)</a:t>
            </a:r>
            <a:endParaRPr lang="en-US" b="1" i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2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693097" y="-142665"/>
            <a:ext cx="788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LCLS: </a:t>
            </a:r>
            <a:r>
              <a:rPr lang="en-US" sz="36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the first hard X-ray laser</a:t>
            </a:r>
            <a:endParaRPr lang="en-US" sz="3600" b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pic>
        <p:nvPicPr>
          <p:cNvPr id="11" name="Picture 10" descr="Pictu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147" y="548625"/>
            <a:ext cx="4576068" cy="3456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343" y="254568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1.5 Å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"/>
          <a:stretch/>
        </p:blipFill>
        <p:spPr bwMode="auto">
          <a:xfrm>
            <a:off x="4371386" y="5764206"/>
            <a:ext cx="4770811" cy="10828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" y="3928265"/>
            <a:ext cx="8834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dirty="0">
                <a:solidFill>
                  <a:prstClr val="black"/>
                </a:solidFill>
              </a:rPr>
              <a:t>SASE wavelength range: </a:t>
            </a:r>
            <a:r>
              <a:rPr lang="en-US" b="1" dirty="0">
                <a:solidFill>
                  <a:prstClr val="black"/>
                </a:solidFill>
              </a:rPr>
              <a:t>4</a:t>
            </a:r>
            <a:r>
              <a:rPr lang="en-US" b="1" dirty="0" smtClean="0">
                <a:solidFill>
                  <a:prstClr val="black"/>
                </a:solidFill>
              </a:rPr>
              <a:t>0 </a:t>
            </a:r>
            <a:r>
              <a:rPr lang="en-US" b="1" dirty="0">
                <a:solidFill>
                  <a:prstClr val="black"/>
                </a:solidFill>
              </a:rPr>
              <a:t>– </a:t>
            </a:r>
            <a:r>
              <a:rPr lang="en-US" b="1" dirty="0" smtClean="0">
                <a:solidFill>
                  <a:prstClr val="black"/>
                </a:solidFill>
              </a:rPr>
              <a:t>1 </a:t>
            </a:r>
            <a:r>
              <a:rPr lang="en-US" dirty="0">
                <a:solidFill>
                  <a:prstClr val="black"/>
                </a:solidFill>
              </a:rPr>
              <a:t>Å</a:t>
            </a:r>
          </a:p>
          <a:p>
            <a:pPr marL="344488" indent="-344488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dirty="0">
                <a:solidFill>
                  <a:prstClr val="black"/>
                </a:solidFill>
              </a:rPr>
              <a:t>Photon energy range: </a:t>
            </a:r>
            <a:r>
              <a:rPr lang="en-US" b="1" dirty="0" smtClean="0">
                <a:solidFill>
                  <a:prstClr val="black"/>
                </a:solidFill>
              </a:rPr>
              <a:t>0.3 </a:t>
            </a:r>
            <a:r>
              <a:rPr lang="en-US" b="1" dirty="0">
                <a:solidFill>
                  <a:prstClr val="black"/>
                </a:solidFill>
              </a:rPr>
              <a:t>- </a:t>
            </a:r>
            <a:r>
              <a:rPr lang="en-US" b="1" dirty="0" smtClean="0">
                <a:solidFill>
                  <a:prstClr val="black"/>
                </a:solidFill>
              </a:rPr>
              <a:t>12 </a:t>
            </a:r>
            <a:r>
              <a:rPr lang="en-US" dirty="0" err="1">
                <a:solidFill>
                  <a:prstClr val="black"/>
                </a:solidFill>
              </a:rPr>
              <a:t>keV</a:t>
            </a:r>
            <a:endParaRPr lang="en-US" dirty="0">
              <a:solidFill>
                <a:prstClr val="black"/>
              </a:solidFill>
            </a:endParaRPr>
          </a:p>
          <a:p>
            <a:pPr marL="344488" indent="-344488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dirty="0">
                <a:solidFill>
                  <a:prstClr val="black"/>
                </a:solidFill>
              </a:rPr>
              <a:t>Pulse length FWHM </a:t>
            </a:r>
            <a:r>
              <a:rPr lang="en-US" b="1" dirty="0">
                <a:solidFill>
                  <a:prstClr val="black"/>
                </a:solidFill>
              </a:rPr>
              <a:t>5 – 100 </a:t>
            </a:r>
            <a:r>
              <a:rPr lang="en-US" dirty="0" smtClean="0">
                <a:solidFill>
                  <a:prstClr val="black"/>
                </a:solidFill>
              </a:rPr>
              <a:t>fs</a:t>
            </a:r>
            <a:endParaRPr lang="en-US" dirty="0">
              <a:solidFill>
                <a:prstClr val="black"/>
              </a:solidFill>
            </a:endParaRPr>
          </a:p>
          <a:p>
            <a:pPr marL="344488" indent="-344488">
              <a:lnSpc>
                <a:spcPct val="150000"/>
              </a:lnSpc>
              <a:buFontTx/>
              <a:buBlip>
                <a:blip r:embed="rId4"/>
              </a:buBlip>
            </a:pPr>
            <a:r>
              <a:rPr lang="en-US" dirty="0">
                <a:solidFill>
                  <a:prstClr val="black"/>
                </a:solidFill>
              </a:rPr>
              <a:t>Pulse energy up to </a:t>
            </a:r>
            <a:r>
              <a:rPr lang="en-US" b="1" dirty="0">
                <a:solidFill>
                  <a:prstClr val="black"/>
                </a:solidFill>
              </a:rPr>
              <a:t>5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mJ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AutoShape 4" descr="Image result for lc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6" descr="Image result for lcls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050" y="3159865"/>
            <a:ext cx="3771900" cy="25734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7" y="5618085"/>
            <a:ext cx="4227114" cy="12229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35802" y="5594402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Nat. Ph. 2010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052" y="586009"/>
            <a:ext cx="3771899" cy="26125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42002" y="2459692"/>
            <a:ext cx="2184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prstClr val="black"/>
                </a:solidFill>
              </a:rPr>
              <a:t>PRP+IH+DD+PCS_block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12792" r="4745"/>
          <a:stretch/>
        </p:blipFill>
        <p:spPr bwMode="auto">
          <a:xfrm>
            <a:off x="-1" y="855865"/>
            <a:ext cx="9144001" cy="5927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1528842"/>
            <a:ext cx="4723814" cy="2574002"/>
            <a:chOff x="457200" y="1524001"/>
            <a:chExt cx="8153400" cy="387297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6649"/>
            <a:stretch/>
          </p:blipFill>
          <p:spPr bwMode="auto">
            <a:xfrm>
              <a:off x="457200" y="1524001"/>
              <a:ext cx="8153400" cy="3872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1371600" y="1923340"/>
              <a:ext cx="3429000" cy="597717"/>
            </a:xfrm>
            <a:prstGeom prst="straightConnector1">
              <a:avLst/>
            </a:prstGeom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4800600" y="2521056"/>
              <a:ext cx="3810000" cy="679344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651465">
              <a:off x="1922982" y="1651212"/>
              <a:ext cx="2821018" cy="106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DELTA undulator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695434">
              <a:off x="5422291" y="2215155"/>
              <a:ext cx="2382129" cy="97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LCLS undulators</a:t>
              </a:r>
              <a:endParaRPr lang="en-US" b="1" dirty="0">
                <a:solidFill>
                  <a:prstClr val="white"/>
                </a:solidFill>
                <a:latin typeface="Arial"/>
                <a:cs typeface="Arial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1773910"/>
              <a:ext cx="0" cy="523002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800600" y="2446342"/>
              <a:ext cx="0" cy="298858"/>
            </a:xfrm>
            <a:prstGeom prst="line">
              <a:avLst/>
            </a:prstGeom>
            <a:ln w="222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50" y="-50788"/>
            <a:ext cx="8103570" cy="753033"/>
          </a:xfrm>
        </p:spPr>
        <p:txBody>
          <a:bodyPr/>
          <a:lstStyle/>
          <a:p>
            <a:r>
              <a:rPr lang="en-US" sz="2800" dirty="0" smtClean="0"/>
              <a:t>FEL R&amp;D keep improving source properties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64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>
            <a:spLocks noGrp="1" noChangeArrowheads="1"/>
          </p:cNvSpPr>
          <p:nvPr/>
        </p:nvSpPr>
        <p:spPr bwMode="auto">
          <a:xfrm>
            <a:off x="422390" y="72784"/>
            <a:ext cx="8117115" cy="67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Planned/Existing X-ray FELs</a:t>
            </a:r>
            <a:endParaRPr 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2" name="Rectangle 41"/>
          <p:cNvSpPr>
            <a:spLocks noGrp="1" noChangeArrowheads="1"/>
          </p:cNvSpPr>
          <p:nvPr/>
        </p:nvSpPr>
        <p:spPr bwMode="auto">
          <a:xfrm>
            <a:off x="76200" y="762000"/>
            <a:ext cx="769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 eaLnBrk="1" hangingPunct="1">
              <a:lnSpc>
                <a:spcPts val="4500"/>
              </a:lnSpc>
              <a:buFont typeface="Arial" charset="0"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FLASH at </a:t>
            </a:r>
            <a:r>
              <a:rPr lang="en-US" b="1" i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DESY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De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(4.2-51 nm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</a:t>
            </a:r>
            <a:endParaRPr lang="en-US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400050" indent="-400050" eaLnBrk="1" hangingPunct="1">
              <a:lnSpc>
                <a:spcPts val="4500"/>
              </a:lnSpc>
              <a:buFont typeface="Arial" charset="0"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LCLS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SLAC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USA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(0.11-4.4 nm)</a:t>
            </a:r>
          </a:p>
          <a:p>
            <a:pPr marL="400050" indent="-400050" eaLnBrk="1" hangingPunct="1">
              <a:lnSpc>
                <a:spcPts val="4500"/>
              </a:lnSpc>
              <a:buFont typeface="Arial" charset="0"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Fermi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</a:t>
            </a: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Trieste</a:t>
            </a: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Italy</a:t>
            </a: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(4-80 nm)</a:t>
            </a:r>
          </a:p>
          <a:p>
            <a:pPr marL="400050" indent="-400050" eaLnBrk="1" hangingPunct="1">
              <a:lnSpc>
                <a:spcPts val="4500"/>
              </a:lnSpc>
              <a:buFont typeface="Arial" charset="0"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SACLA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SPring-8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Japan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(0.1-3.6 nm)</a:t>
            </a:r>
          </a:p>
          <a:p>
            <a:pPr marL="400050" indent="-400050" eaLnBrk="1" hangingPunct="1">
              <a:lnSpc>
                <a:spcPts val="4500"/>
              </a:lnSpc>
              <a:buFontTx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PAL-XFEL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</a:t>
            </a: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Korea</a:t>
            </a:r>
            <a:r>
              <a:rPr lang="en-US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(0.1-10 nm)</a:t>
            </a:r>
          </a:p>
          <a:p>
            <a:pPr marL="400050" indent="-400050" eaLnBrk="1" hangingPunct="1">
              <a:lnSpc>
                <a:spcPts val="4500"/>
              </a:lnSpc>
              <a:buFontTx/>
              <a:buBlip>
                <a:blip r:embed="rId2"/>
              </a:buBlip>
            </a:pPr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Swiss-FEL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>
                <a:solidFill>
                  <a:srgbClr val="B2B2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PSI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Ch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(0.1-7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nm)</a:t>
            </a:r>
          </a:p>
          <a:p>
            <a:pPr marL="400050" indent="-400050" eaLnBrk="1" hangingPunct="1">
              <a:lnSpc>
                <a:spcPts val="4500"/>
              </a:lnSpc>
              <a:buFontTx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European </a:t>
            </a:r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X-FEL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DESY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0.05-6 nm)</a:t>
            </a:r>
          </a:p>
          <a:p>
            <a:pPr marL="400050" indent="-400050" eaLnBrk="1" hangingPunct="1">
              <a:lnSpc>
                <a:spcPts val="4500"/>
              </a:lnSpc>
              <a:buFontTx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LCLS-II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at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SLAC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USA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(0.05-6 nm)</a:t>
            </a:r>
          </a:p>
          <a:p>
            <a:pPr marL="400050" indent="-400050" eaLnBrk="1" hangingPunct="1">
              <a:lnSpc>
                <a:spcPts val="4500"/>
              </a:lnSpc>
              <a:buFontTx/>
              <a:buBlip>
                <a:blip r:embed="rId2"/>
              </a:buBlip>
            </a:pP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XFEL at Shanghai</a:t>
            </a:r>
            <a:r>
              <a:rPr lang="en-U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</a:t>
            </a:r>
            <a:r>
              <a:rPr lang="en-US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China</a:t>
            </a:r>
            <a:r>
              <a:rPr lang="en-US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0.05-3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nm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) </a:t>
            </a: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3" name="Picture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618" y="4160797"/>
            <a:ext cx="1543050" cy="581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 noChangeArrowheads="1"/>
          </p:cNvPicPr>
          <p:nvPr/>
        </p:nvPicPr>
        <p:blipFill rotWithShape="1">
          <a:blip r:embed="rId4" cstate="print"/>
          <a:srcRect l="2020" t="33888" r="2020" b="2371"/>
          <a:stretch/>
        </p:blipFill>
        <p:spPr bwMode="auto">
          <a:xfrm>
            <a:off x="7239001" y="4865832"/>
            <a:ext cx="866775" cy="5356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3131" y="1510116"/>
            <a:ext cx="1576388" cy="5647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9"/>
          <p:cNvSpPr txBox="1"/>
          <p:nvPr/>
        </p:nvSpPr>
        <p:spPr>
          <a:xfrm>
            <a:off x="8201687" y="4864749"/>
            <a:ext cx="83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8112747" y="2852548"/>
            <a:ext cx="1012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8198259" y="4189296"/>
            <a:ext cx="83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12"/>
          <p:cNvSpPr txBox="1"/>
          <p:nvPr/>
        </p:nvSpPr>
        <p:spPr>
          <a:xfrm>
            <a:off x="8101278" y="1507447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20"/>
          <p:cNvSpPr txBox="1"/>
          <p:nvPr/>
        </p:nvSpPr>
        <p:spPr>
          <a:xfrm>
            <a:off x="8202041" y="5531416"/>
            <a:ext cx="83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Picture 50" descr="banner-lcls-ii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1" y="5555874"/>
            <a:ext cx="2153795" cy="4892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23"/>
          <p:cNvSpPr txBox="1"/>
          <p:nvPr/>
        </p:nvSpPr>
        <p:spPr>
          <a:xfrm>
            <a:off x="8201551" y="6204916"/>
            <a:ext cx="83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727" y="3571151"/>
            <a:ext cx="2149186" cy="4764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24"/>
          <p:cNvSpPr txBox="1"/>
          <p:nvPr/>
        </p:nvSpPr>
        <p:spPr>
          <a:xfrm>
            <a:off x="8105510" y="3524089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25"/>
          <p:cNvSpPr txBox="1"/>
          <p:nvPr/>
        </p:nvSpPr>
        <p:spPr>
          <a:xfrm>
            <a:off x="8099801" y="2174964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78" y="2175788"/>
            <a:ext cx="1435881" cy="576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4" y="2845527"/>
            <a:ext cx="1274915" cy="59974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26" y="6166492"/>
            <a:ext cx="704850" cy="600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2"/>
          <p:cNvSpPr txBox="1"/>
          <p:nvPr/>
        </p:nvSpPr>
        <p:spPr>
          <a:xfrm>
            <a:off x="8094620" y="839671"/>
            <a:ext cx="1034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</a:t>
            </a:r>
            <a:r>
              <a:rPr lang="en-US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131" y="844024"/>
            <a:ext cx="1303017" cy="54938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1" descr="banner-lcls-ii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1" y="5565354"/>
            <a:ext cx="2153795" cy="4892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http://www.shanghaitech.edu.cn/css/images/red-logo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16"/>
          <a:stretch/>
        </p:blipFill>
        <p:spPr bwMode="auto">
          <a:xfrm>
            <a:off x="6722680" y="6155755"/>
            <a:ext cx="623709" cy="6229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80A3-B25E-4A61-8AA6-EB10C1B1EF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/>
          <a:stretch/>
        </p:blipFill>
        <p:spPr bwMode="auto">
          <a:xfrm>
            <a:off x="6183" y="734291"/>
            <a:ext cx="9142195" cy="611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93097" y="-59755"/>
            <a:ext cx="788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600" b="1" kern="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SACLA @Spring-8</a:t>
            </a:r>
            <a:endParaRPr lang="en-US" sz="3600" b="1" kern="0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8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LastName_Template_DR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XFEL_DESY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sz="2000" dirty="0"/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green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green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lnDef>
  </a:objectDefaults>
  <a:extraClrSchemeLst>
    <a:extraClrScheme>
      <a:clrScheme name="green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template-european-xfel-gmbh_presentation-with-partner-logos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SLAC_Template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EC86DF8B4B1478E631376EBAE4F83" ma:contentTypeVersion="0" ma:contentTypeDescription="Create a new document." ma:contentTypeScope="" ma:versionID="4b05d4410e02b2a7e0761d36dd2c7a3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3582EA0-E9DE-4DB7-9CBD-4082AC00D8A6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E7A91BF-28C0-41BD-A353-C9F7EF24C7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985041-C467-4B67-81DB-6CA56D726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93349</TotalTime>
  <Words>1191</Words>
  <Application>Microsoft Office PowerPoint</Application>
  <PresentationFormat>On-screen Show (4:3)</PresentationFormat>
  <Paragraphs>247</Paragraphs>
  <Slides>24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5_Default Design</vt:lpstr>
      <vt:lpstr>1_Default Design</vt:lpstr>
      <vt:lpstr>2_Office Theme</vt:lpstr>
      <vt:lpstr>DESY European XFEL</vt:lpstr>
      <vt:lpstr>4_Default Design</vt:lpstr>
      <vt:lpstr>4_Office Theme</vt:lpstr>
      <vt:lpstr>13_Default Design</vt:lpstr>
      <vt:lpstr>6_Office Theme</vt:lpstr>
      <vt:lpstr>1_Office Theme</vt:lpstr>
      <vt:lpstr>Office 테마</vt:lpstr>
      <vt:lpstr>LastName_Template_DR201502</vt:lpstr>
      <vt:lpstr>XFEL_DESY</vt:lpstr>
      <vt:lpstr>green_2003</vt:lpstr>
      <vt:lpstr>template-european-xfel-gmbh_presentation-with-partner-logos</vt:lpstr>
      <vt:lpstr>1_template-european-xfel-gmbh_presentation-with-partner-logos</vt:lpstr>
      <vt:lpstr>2_template-european-xfel-gmbh_presentation-with-partner-logos</vt:lpstr>
      <vt:lpstr>1_Office 테마</vt:lpstr>
      <vt:lpstr>14_Default Design</vt:lpstr>
      <vt:lpstr>SLAC_Template</vt:lpstr>
      <vt:lpstr>5_Office Theme</vt:lpstr>
      <vt:lpstr>4_DESY_Vortrag_3-1</vt:lpstr>
      <vt:lpstr>The Future of the Brightest X-ray Sources</vt:lpstr>
      <vt:lpstr>Outline</vt:lpstr>
      <vt:lpstr>Free Electron Laser (FEL)</vt:lpstr>
      <vt:lpstr>PowerPoint Presentation</vt:lpstr>
      <vt:lpstr>PowerPoint Presentation</vt:lpstr>
      <vt:lpstr>PowerPoint Presentation</vt:lpstr>
      <vt:lpstr>FEL R&amp;D keep improving source properties</vt:lpstr>
      <vt:lpstr>PowerPoint Presentation</vt:lpstr>
      <vt:lpstr>PowerPoint Presentation</vt:lpstr>
      <vt:lpstr>PAL-XFEL Commissioning  Heung-Sik Kang</vt:lpstr>
      <vt:lpstr>PowerPoint Presentation</vt:lpstr>
      <vt:lpstr>European XFEL at a Glance</vt:lpstr>
      <vt:lpstr>View along the 1km SRF linear accelerator</vt:lpstr>
      <vt:lpstr>PowerPoint Presentation</vt:lpstr>
      <vt:lpstr>PowerPoint Presentation</vt:lpstr>
      <vt:lpstr>PowerPoint Presentation</vt:lpstr>
      <vt:lpstr>FLASH2020 – A High Rep. Rate XUV and Soft X-Ray FEL</vt:lpstr>
      <vt:lpstr>Brighter electron beams</vt:lpstr>
      <vt:lpstr>More efficient accelerators</vt:lpstr>
      <vt:lpstr>PowerPoint Presentation</vt:lpstr>
      <vt:lpstr>Shorter X-Rays – Attosecond pulses</vt:lpstr>
      <vt:lpstr>PowerPoint Presentation</vt:lpstr>
      <vt:lpstr>Narrower bandwidth: XFELO</vt:lpstr>
      <vt:lpstr>Summary</vt:lpstr>
    </vt:vector>
  </TitlesOfParts>
  <Company>Stanford Linear Accelerator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Near Term R&amp;D Program - Huang</dc:title>
  <dc:creator>mtlee</dc:creator>
  <cp:lastModifiedBy>Huang, Zhirong</cp:lastModifiedBy>
  <cp:revision>595</cp:revision>
  <dcterms:created xsi:type="dcterms:W3CDTF">2008-11-05T19:53:02Z</dcterms:created>
  <dcterms:modified xsi:type="dcterms:W3CDTF">2017-06-06T13:05:52Z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0x010100D20EC86DF8B4B1478E631376EBAE4F83</vt:lpwstr>
  </property>
</Properties>
</file>