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5" r:id="rId2"/>
    <p:sldId id="376" r:id="rId3"/>
    <p:sldId id="377" r:id="rId4"/>
    <p:sldId id="378" r:id="rId5"/>
    <p:sldId id="405" r:id="rId6"/>
    <p:sldId id="379" r:id="rId7"/>
    <p:sldId id="415" r:id="rId8"/>
    <p:sldId id="408" r:id="rId9"/>
    <p:sldId id="380" r:id="rId10"/>
    <p:sldId id="382" r:id="rId11"/>
    <p:sldId id="417" r:id="rId12"/>
    <p:sldId id="381" r:id="rId13"/>
    <p:sldId id="409" r:id="rId14"/>
    <p:sldId id="406" r:id="rId15"/>
    <p:sldId id="407" r:id="rId16"/>
    <p:sldId id="410" r:id="rId17"/>
    <p:sldId id="411" r:id="rId18"/>
    <p:sldId id="414" r:id="rId19"/>
    <p:sldId id="418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B0307"/>
    <a:srgbClr val="8D0E17"/>
    <a:srgbClr val="A94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189" y="0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fld id="{D2A19BDB-AF87-CC4D-8534-8DAE3D62298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49" tIns="43375" rIns="86749" bIns="433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18" y="4561177"/>
            <a:ext cx="5850965" cy="4320237"/>
          </a:xfrm>
          <a:prstGeom prst="rect">
            <a:avLst/>
          </a:prstGeom>
        </p:spPr>
        <p:txBody>
          <a:bodyPr vert="horz" lIns="86749" tIns="43375" rIns="86749" bIns="433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1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189" y="9119321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r">
              <a:defRPr sz="1100"/>
            </a:lvl1pPr>
          </a:lstStyle>
          <a:p>
            <a:fld id="{72B4CE2C-5F8C-6148-9677-EEC8E38D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7"/>
          <p:cNvSpPr>
            <a:spLocks noGrp="1"/>
          </p:cNvSpPr>
          <p:nvPr>
            <p:ph type="title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rgbClr val="953735"/>
                </a:solidFill>
              </a:defRPr>
            </a:lvl1pPr>
          </a:lstStyle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Wingdings" charset="2"/>
              <a:buChar char="§"/>
              <a:defRPr sz="2800"/>
            </a:lvl1pPr>
          </a:lstStyle>
          <a:p>
            <a:endParaRPr dirty="0"/>
          </a:p>
        </p:txBody>
      </p:sp>
      <p:sp>
        <p:nvSpPr>
          <p:cNvPr id="4" name="PlaceHolder 7"/>
          <p:cNvSpPr>
            <a:spLocks noGrp="1"/>
          </p:cNvSpPr>
          <p:nvPr>
            <p:ph type="title" idx="10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rgbClr val="953735"/>
                </a:solidFill>
              </a:defRPr>
            </a:lvl1pPr>
          </a:lstStyle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David.burke@cornell.edu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/>
          <p:cNvSpPr/>
          <p:nvPr/>
        </p:nvSpPr>
        <p:spPr>
          <a:xfrm>
            <a:off x="8321040" y="6585120"/>
            <a:ext cx="13928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200" smtClean="0">
                <a:solidFill>
                  <a:srgbClr val="000000"/>
                </a:solidFill>
                <a:latin typeface="Calibri"/>
              </a:rPr>
              <a:t>‹#›</a:t>
            </a:fld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dirty="0"/>
          </a:p>
        </p:txBody>
      </p:sp>
      <p:sp>
        <p:nvSpPr>
          <p:cNvPr id="4" name="CustomShape 4"/>
          <p:cNvSpPr/>
          <p:nvPr/>
        </p:nvSpPr>
        <p:spPr>
          <a:xfrm>
            <a:off x="0" y="6614801"/>
            <a:ext cx="3597788" cy="2431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  <a:hlinkClick r:id="rId14"/>
              </a:rPr>
              <a:t>david.burke@cornell.edu</a:t>
            </a: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1200" baseline="0" dirty="0" smtClean="0">
                <a:solidFill>
                  <a:schemeClr val="tx1"/>
                </a:solidFill>
                <a:latin typeface="Optima"/>
                <a:cs typeface="Optima"/>
              </a:rPr>
              <a:t>–</a:t>
            </a: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</a:rPr>
              <a:t> February 6, 2017</a:t>
            </a:r>
            <a:endParaRPr dirty="0">
              <a:latin typeface="Optima"/>
              <a:cs typeface="Optima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0" y="615305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>
                <a:latin typeface="Calibri"/>
              </a:rPr>
              <a:t>Click to edit the outline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400" dirty="0">
                <a:latin typeface="Calibri"/>
              </a:rPr>
              <a:t>Second Outline 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Third Outline 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n-US" sz="2000" dirty="0">
                <a:latin typeface="Calibri"/>
              </a:rPr>
              <a:t>Fourth Outline 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Fifth Outline 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Sixth Outline 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Seventh Outline Level</a:t>
            </a:r>
            <a:endParaRPr dirty="0"/>
          </a:p>
        </p:txBody>
      </p:sp>
      <p:pic>
        <p:nvPicPr>
          <p:cNvPr id="16" name="Picture 15" descr="Logo_Big-1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96" y="0"/>
            <a:ext cx="1678103" cy="615305"/>
          </a:xfrm>
          <a:prstGeom prst="rect">
            <a:avLst/>
          </a:prstGeom>
        </p:spPr>
      </p:pic>
      <p:pic>
        <p:nvPicPr>
          <p:cNvPr id="5" name="Picture 4" descr="CULogo187_CLASSE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87355" cy="605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91" y="6471818"/>
            <a:ext cx="1058463" cy="386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>
        <a:defRPr sz="2800" i="0">
          <a:solidFill>
            <a:srgbClr val="953735"/>
          </a:solidFill>
          <a:latin typeface="Optima"/>
          <a:cs typeface="Optima"/>
        </a:defRPr>
      </a:lvl1pPr>
    </p:titleStyle>
    <p:bodyStyle>
      <a:lvl1pPr marL="457200" indent="-457200">
        <a:buFont typeface="Arial"/>
        <a:buChar char="•"/>
        <a:defRPr/>
      </a:lvl1pPr>
      <a:lvl2pPr marL="342900" indent="-342900">
        <a:buFont typeface="Arial"/>
        <a:buChar char="•"/>
        <a:defRPr/>
      </a:lvl2pPr>
      <a:lvl3pPr marL="342900" indent="-342900">
        <a:buFont typeface="Arial"/>
        <a:buChar char="•"/>
        <a:defRPr/>
      </a:lvl3pPr>
      <a:lvl4pPr marL="342900" indent="-342900">
        <a:buFont typeface="Arial"/>
        <a:buChar char="•"/>
        <a:defRPr/>
      </a:lvl4pPr>
      <a:lvl5pPr marL="342900" indent="-342900">
        <a:buFont typeface="Arial"/>
        <a:buChar char="•"/>
        <a:defRPr/>
      </a:lvl5pPr>
      <a:lvl6pPr marL="342900" indent="-342900">
        <a:buFont typeface="Arial"/>
        <a:buChar char="•"/>
        <a:defRPr/>
      </a:lvl6pPr>
      <a:lvl7pPr marL="342900" indent="-342900">
        <a:buFont typeface="Arial"/>
        <a:buChar char="•"/>
        <a:defRPr/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2"/>
          <p:cNvSpPr/>
          <p:nvPr/>
        </p:nvSpPr>
        <p:spPr>
          <a:xfrm>
            <a:off x="2773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/>
          </a:p>
        </p:txBody>
      </p:sp>
      <p:pic>
        <p:nvPicPr>
          <p:cNvPr id="7" name="Picture 6" descr="cu_logo_150_ppt"/>
          <p:cNvPicPr>
            <a:picLocks noChangeAspect="1" noChangeArrowheads="1"/>
          </p:cNvPicPr>
          <p:nvPr/>
        </p:nvPicPr>
        <p:blipFill>
          <a:blip r:embed="rId2"/>
          <a:srcRect l="4167" t="34436" r="83151" b="39621"/>
          <a:stretch>
            <a:fillRect/>
          </a:stretch>
        </p:blipFill>
        <p:spPr bwMode="auto">
          <a:xfrm>
            <a:off x="0" y="618655"/>
            <a:ext cx="9144000" cy="1636712"/>
          </a:xfrm>
          <a:prstGeom prst="rect">
            <a:avLst/>
          </a:prstGeom>
          <a:solidFill>
            <a:srgbClr val="7F1B1B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4437" y="1042212"/>
            <a:ext cx="79351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Palatino"/>
                <a:cs typeface="Palatino"/>
              </a:rPr>
              <a:t>Splitters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/>
              <a:cs typeface="Palatino"/>
            </a:endParaRPr>
          </a:p>
        </p:txBody>
      </p:sp>
      <p:pic>
        <p:nvPicPr>
          <p:cNvPr id="2" name="Picture 1" descr="CBETA_Halbach_rend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" y="2134407"/>
            <a:ext cx="8999754" cy="44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08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Procurement Plan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98637"/>
              </p:ext>
            </p:extLst>
          </p:nvPr>
        </p:nvGraphicFramePr>
        <p:xfrm>
          <a:off x="628650" y="2316222"/>
          <a:ext cx="26289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885950"/>
                <a:gridCol w="74295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Type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Qty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Dipole H-Type 1 (21x27x20)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Dipole H-Type 2 (21x27x30)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Quadrupole (14x14x15)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8650" y="2027757"/>
            <a:ext cx="2628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1.1 Magnet Type and Quantity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472" y="902296"/>
            <a:ext cx="3813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RFP for outside magnet construction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29315"/>
              </p:ext>
            </p:extLst>
          </p:nvPr>
        </p:nvGraphicFramePr>
        <p:xfrm>
          <a:off x="628649" y="3647492"/>
          <a:ext cx="2995083" cy="1333500"/>
        </p:xfrm>
        <a:graphic>
          <a:graphicData uri="http://schemas.openxmlformats.org/drawingml/2006/table">
            <a:tbl>
              <a:tblPr firstRow="1" firstCol="1" bandRow="1"/>
              <a:tblGrid>
                <a:gridCol w="802218"/>
                <a:gridCol w="1820333"/>
                <a:gridCol w="372532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Due Date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Type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Qty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11/1/2017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Dipole H-Type 1 (21x27x20)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11/1/2017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Dipole H-Type 2 (21x27x30)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11/1/2017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Quadrupole (14x14x15)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5/1/2018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Dipole H-Type 1 (21x27x20)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5/1/2018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Dipole H-Type 2 (21x27x30)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5/1/2018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Quadrupole (14x14x15)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8650" y="3370493"/>
            <a:ext cx="28733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1.2 Delivery Schedule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5985" y="3078222"/>
            <a:ext cx="4640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RFP for table/girders being </a:t>
            </a:r>
            <a:r>
              <a:rPr lang="en-US" sz="2800" dirty="0" smtClean="0"/>
              <a:t>developed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Newport (honeycomb breadboard)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ADC (table)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447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Procurement Plan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7" y="948584"/>
            <a:ext cx="5992837" cy="34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9506" r="15000" b="7655"/>
          <a:stretch/>
        </p:blipFill>
        <p:spPr bwMode="auto">
          <a:xfrm>
            <a:off x="5219948" y="3459671"/>
            <a:ext cx="3430374" cy="27665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0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Major Risks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1543050"/>
            <a:ext cx="8509000" cy="3342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1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000" dirty="0" smtClean="0"/>
              <a:t>Splitter Magnets &gt;&gt; local manufacturers for iron and coils</a:t>
            </a:r>
          </a:p>
          <a:p>
            <a:pPr marL="0" lvl="1" indent="0">
              <a:buNone/>
            </a:pPr>
            <a:r>
              <a:rPr lang="en-US" sz="2000" dirty="0" smtClean="0"/>
              <a:t>- Technical risk</a:t>
            </a:r>
          </a:p>
          <a:p>
            <a:pPr marL="0" lvl="1" indent="0">
              <a:buNone/>
            </a:pPr>
            <a:r>
              <a:rPr lang="en-US" sz="2000" dirty="0" smtClean="0"/>
              <a:t>- Break even point? Enginee</a:t>
            </a:r>
            <a:r>
              <a:rPr lang="en-US" sz="2000" dirty="0" smtClean="0"/>
              <a:t>r’s time and opportunity cost</a:t>
            </a:r>
            <a:endParaRPr lang="en-US" sz="2000" dirty="0" smtClean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 smtClean="0"/>
              <a:t>Correctors </a:t>
            </a:r>
            <a:r>
              <a:rPr lang="en-US" sz="2000" dirty="0" smtClean="0"/>
              <a:t>integrated into quads</a:t>
            </a:r>
          </a:p>
          <a:p>
            <a:pPr marL="0" lvl="1" indent="0">
              <a:buNone/>
            </a:pPr>
            <a:r>
              <a:rPr lang="en-US" sz="2000" dirty="0" smtClean="0"/>
              <a:t>- savings of ~$5k * 32 = ~$160k</a:t>
            </a: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Power supplies &amp; magnets procured together as a total package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 smtClean="0"/>
              <a:t>Integrated mounting and adjustments in the magnets</a:t>
            </a:r>
          </a:p>
          <a:p>
            <a:pPr lvl="1">
              <a:buFontTx/>
              <a:buChar char="-"/>
            </a:pPr>
            <a:r>
              <a:rPr lang="en-US" sz="2000" dirty="0" smtClean="0"/>
              <a:t>decision </a:t>
            </a:r>
            <a:r>
              <a:rPr lang="en-US" sz="2000" dirty="0" smtClean="0"/>
              <a:t>made after review of </a:t>
            </a:r>
            <a:r>
              <a:rPr lang="en-US" sz="2000" dirty="0" smtClean="0"/>
              <a:t>RFPs</a:t>
            </a:r>
          </a:p>
          <a:p>
            <a:pPr lvl="1">
              <a:buFontTx/>
              <a:buChar char="-"/>
            </a:pPr>
            <a:r>
              <a:rPr lang="en-US" sz="2000" dirty="0" smtClean="0"/>
              <a:t>Potential savings of $55k</a:t>
            </a:r>
          </a:p>
          <a:p>
            <a:pPr marL="0" lvl="1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Value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7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Backup Slides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457200" y="1604520"/>
            <a:ext cx="5238750" cy="3977280"/>
          </a:xfrm>
        </p:spPr>
        <p:txBody>
          <a:bodyPr/>
          <a:lstStyle/>
          <a:p>
            <a:r>
              <a:rPr lang="en-US" sz="2400" dirty="0" smtClean="0"/>
              <a:t>Magnets</a:t>
            </a:r>
          </a:p>
          <a:p>
            <a:pPr lvl="6"/>
            <a:r>
              <a:rPr lang="en-US" sz="1400" b="1" dirty="0" err="1" smtClean="0"/>
              <a:t>Danfysik</a:t>
            </a:r>
            <a:r>
              <a:rPr lang="en-US" sz="1400" b="1" dirty="0" smtClean="0"/>
              <a:t> estimate </a:t>
            </a:r>
            <a:r>
              <a:rPr lang="en-US" sz="1400" dirty="0" smtClean="0"/>
              <a:t>- $15k for Quads (64x) and Dipoles (36x)</a:t>
            </a:r>
          </a:p>
          <a:p>
            <a:pPr lvl="6"/>
            <a:r>
              <a:rPr lang="en-US" sz="1400" b="1" dirty="0" err="1" smtClean="0"/>
              <a:t>RadiaBeam</a:t>
            </a:r>
            <a:r>
              <a:rPr lang="en-US" sz="1400" b="1" dirty="0" smtClean="0"/>
              <a:t> estimate </a:t>
            </a:r>
            <a:r>
              <a:rPr lang="en-US" sz="1400" dirty="0" smtClean="0"/>
              <a:t>- $20.4k for Quads, $17.4k for short Dipole, $23.5k for long Dipole, $5.1k for vertical correctors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71" y="3016250"/>
            <a:ext cx="2955965" cy="305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174612"/>
            <a:ext cx="5005387" cy="301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5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457200" y="758139"/>
            <a:ext cx="5238750" cy="803961"/>
          </a:xfrm>
        </p:spPr>
        <p:txBody>
          <a:bodyPr/>
          <a:lstStyle/>
          <a:p>
            <a:r>
              <a:rPr lang="en-US" sz="2400" dirty="0" smtClean="0"/>
              <a:t>Tables</a:t>
            </a:r>
          </a:p>
          <a:p>
            <a:pPr marL="0" lvl="6" indent="0">
              <a:buNone/>
            </a:pPr>
            <a:r>
              <a:rPr lang="en-US" sz="1400" b="1" dirty="0" smtClean="0"/>
              <a:t>Newport Breadboard Optics Table </a:t>
            </a:r>
            <a:r>
              <a:rPr lang="en-US" sz="1400" dirty="0" smtClean="0"/>
              <a:t>- $7k + NRE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9414"/>
            <a:ext cx="3946389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4914"/>
            <a:ext cx="379255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200" y="5955639"/>
            <a:ext cx="379255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0690" y="5801750"/>
            <a:ext cx="103822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3500 mm</a:t>
            </a:r>
            <a:endParaRPr lang="en-US" sz="1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0" y="2024165"/>
            <a:ext cx="3390899" cy="223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0" y="4345914"/>
            <a:ext cx="3171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4459362" y="3964914"/>
            <a:ext cx="1" cy="183683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941977" y="4729443"/>
            <a:ext cx="103822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1650 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722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30741" r="16041" b="21852"/>
          <a:stretch/>
        </p:blipFill>
        <p:spPr bwMode="auto">
          <a:xfrm>
            <a:off x="1564743" y="4123267"/>
            <a:ext cx="5973863" cy="231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457200" y="758139"/>
            <a:ext cx="5238750" cy="80396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/>
              <a:t>Translation Stages (8x)</a:t>
            </a:r>
          </a:p>
          <a:p>
            <a:pPr marL="0" lvl="6" indent="0">
              <a:buNone/>
            </a:pPr>
            <a:r>
              <a:rPr lang="en-US" sz="1400" b="1" dirty="0" smtClean="0"/>
              <a:t>Linear Stepper Slide </a:t>
            </a:r>
            <a:r>
              <a:rPr lang="en-US" sz="1400" dirty="0" smtClean="0"/>
              <a:t>and controllers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765146"/>
            <a:ext cx="5191124" cy="1959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2084431" y="3073914"/>
            <a:ext cx="2125619" cy="42220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26141" y="3074050"/>
            <a:ext cx="1847882" cy="47425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6" y="3142140"/>
            <a:ext cx="2895600" cy="146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6860" y="3069607"/>
            <a:ext cx="2895600" cy="146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4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RFPs and Design Specs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9506" r="15000" b="7655"/>
          <a:stretch/>
        </p:blipFill>
        <p:spPr bwMode="auto">
          <a:xfrm>
            <a:off x="2040365" y="1667931"/>
            <a:ext cx="4944635" cy="3987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2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“ERP” &amp; BoM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r="22620" b="9487"/>
          <a:stretch/>
        </p:blipFill>
        <p:spPr bwMode="auto">
          <a:xfrm>
            <a:off x="324740" y="1436763"/>
            <a:ext cx="8493369" cy="445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6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21" y="596063"/>
            <a:ext cx="2682559" cy="978737"/>
          </a:xfrm>
          <a:prstGeom prst="rect">
            <a:avLst/>
          </a:prstGeom>
        </p:spPr>
      </p:pic>
      <p:pic>
        <p:nvPicPr>
          <p:cNvPr id="3" name="Picture 2" descr="CBETA_L0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373"/>
            <a:ext cx="8990960" cy="46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2224" y="49225"/>
            <a:ext cx="139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Palatino"/>
                <a:cs typeface="Palatino"/>
              </a:rPr>
              <a:t>Outline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2207" y="1156691"/>
            <a:ext cx="8748405" cy="508266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WBS dictionary</a:t>
            </a:r>
            <a:endParaRPr lang="en-US" sz="2000" i="1" strike="sngStrike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Basis of estimate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Overview of Cost estimate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Procurement </a:t>
            </a:r>
            <a:r>
              <a:rPr lang="en-US" sz="2800" dirty="0" smtClean="0"/>
              <a:t>Plan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Value </a:t>
            </a:r>
            <a:r>
              <a:rPr lang="en-US" sz="2800" dirty="0" smtClean="0"/>
              <a:t>Engineering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/>
              <a:t>Major </a:t>
            </a:r>
            <a:r>
              <a:rPr lang="en-US" sz="2800" dirty="0" smtClean="0"/>
              <a:t>Risks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6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WBS Dictionary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92250"/>
            <a:ext cx="80105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737" y="4843604"/>
            <a:ext cx="3679337" cy="26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WBS Dictionary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7" y="1229882"/>
            <a:ext cx="8177213" cy="439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03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457200" y="961757"/>
            <a:ext cx="8229240" cy="27974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Magnets</a:t>
            </a:r>
            <a:endParaRPr lang="en-US" b="1" dirty="0"/>
          </a:p>
          <a:p>
            <a:pPr marL="0" lvl="1" indent="0">
              <a:buNone/>
            </a:pPr>
            <a:r>
              <a:rPr lang="en-US" dirty="0" smtClean="0"/>
              <a:t>Estimates via email. RFP in </a:t>
            </a:r>
            <a:r>
              <a:rPr lang="en-US" dirty="0" smtClean="0"/>
              <a:t>development – Due 3/1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Quads range - $15k to $20.4K (estimates from suppliers)</a:t>
            </a:r>
          </a:p>
          <a:p>
            <a:pPr marL="0" lvl="1" indent="0">
              <a:buNone/>
            </a:pPr>
            <a:r>
              <a:rPr lang="en-US" dirty="0" smtClean="0"/>
              <a:t>Dipole range - $15k to $23.5k </a:t>
            </a:r>
            <a:r>
              <a:rPr lang="en-US" dirty="0"/>
              <a:t>(estimates from suppliers</a:t>
            </a:r>
            <a:r>
              <a:rPr lang="en-US" dirty="0" smtClean="0"/>
              <a:t>)</a:t>
            </a:r>
          </a:p>
          <a:p>
            <a:pPr marL="0" lvl="1" indent="0">
              <a:buNone/>
            </a:pPr>
            <a:r>
              <a:rPr lang="en-US" dirty="0" smtClean="0"/>
              <a:t>Septa range - </a:t>
            </a:r>
            <a:r>
              <a:rPr lang="en-US" dirty="0"/>
              <a:t>$15k to $</a:t>
            </a:r>
            <a:r>
              <a:rPr lang="en-US" dirty="0" smtClean="0"/>
              <a:t>20k (engineering judgement)</a:t>
            </a:r>
          </a:p>
          <a:p>
            <a:pPr marL="0" lvl="1" indent="0">
              <a:buNone/>
            </a:pPr>
            <a:r>
              <a:rPr lang="en-US" dirty="0" smtClean="0"/>
              <a:t>Common range - </a:t>
            </a:r>
            <a:r>
              <a:rPr lang="en-US" dirty="0"/>
              <a:t>$15k to $20k (engineering judgement)</a:t>
            </a: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Labor – scientist to support magnet concepts, engineer for RFP and supplier engagement, engineer for septum and common </a:t>
            </a:r>
            <a:r>
              <a:rPr lang="en-US" dirty="0" smtClean="0"/>
              <a:t>magnets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3684057"/>
            <a:ext cx="8561665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9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457200" y="961757"/>
            <a:ext cx="8229240" cy="5448096"/>
          </a:xfrm>
        </p:spPr>
        <p:txBody>
          <a:bodyPr/>
          <a:lstStyle/>
          <a:p>
            <a:pPr lvl="1"/>
            <a:r>
              <a:rPr lang="en-US" b="1" dirty="0" smtClean="0"/>
              <a:t>Tables</a:t>
            </a:r>
            <a:endParaRPr lang="en-US" b="1" dirty="0" smtClean="0"/>
          </a:p>
          <a:p>
            <a:pPr marL="0" lvl="1" indent="0">
              <a:buNone/>
            </a:pPr>
            <a:r>
              <a:rPr lang="en-US" dirty="0" smtClean="0"/>
              <a:t>Catalog price. RFP in development</a:t>
            </a:r>
          </a:p>
          <a:p>
            <a:pPr marL="0" lvl="1" indent="0">
              <a:buNone/>
            </a:pPr>
            <a:r>
              <a:rPr lang="en-US" dirty="0" smtClean="0"/>
              <a:t>Breadboard - $7k (4x) + NRE for custom size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Labor – engineer for RFP and supplier management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2457"/>
            <a:ext cx="5690638" cy="118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457200" y="828406"/>
            <a:ext cx="8229240" cy="51490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Magnet mounts (144x)</a:t>
            </a:r>
            <a:endParaRPr lang="en-US" b="1" dirty="0"/>
          </a:p>
          <a:p>
            <a:pPr marL="0" lvl="1" indent="0">
              <a:buNone/>
            </a:pPr>
            <a:r>
              <a:rPr lang="en-US" dirty="0" smtClean="0"/>
              <a:t>Comparable designs at Cornell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$$$ working on actual estimate if done in-house</a:t>
            </a:r>
          </a:p>
          <a:p>
            <a:pPr marL="0" lvl="1" indent="0">
              <a:buNone/>
            </a:pPr>
            <a:r>
              <a:rPr lang="en-US" dirty="0" smtClean="0"/>
              <a:t>Labor – engineering/design, machinist (in-house)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Translation Stages</a:t>
            </a:r>
            <a:endParaRPr lang="en-US" b="1" dirty="0"/>
          </a:p>
          <a:p>
            <a:pPr marL="0" lvl="1" indent="0">
              <a:buNone/>
            </a:pPr>
            <a:r>
              <a:rPr lang="en-US" dirty="0"/>
              <a:t>Catalog price. </a:t>
            </a:r>
            <a:r>
              <a:rPr lang="en-US" dirty="0" smtClean="0"/>
              <a:t>Looking at CU inventory for existing motor/hardware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$2k catalog for high end linear translation stages</a:t>
            </a:r>
          </a:p>
          <a:p>
            <a:pPr marL="0" lvl="1" indent="0">
              <a:buNone/>
            </a:pPr>
            <a:r>
              <a:rPr lang="en-US" dirty="0" smtClean="0"/>
              <a:t>Labor </a:t>
            </a:r>
            <a:r>
              <a:rPr lang="en-US" dirty="0"/>
              <a:t>– </a:t>
            </a:r>
            <a:r>
              <a:rPr lang="en-US" dirty="0" smtClean="0"/>
              <a:t>engineer, designer, controls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b="1" dirty="0" smtClean="0"/>
              <a:t>Table Hardware</a:t>
            </a:r>
          </a:p>
          <a:p>
            <a:pPr marL="0" lvl="1" indent="0">
              <a:buNone/>
            </a:pPr>
            <a:r>
              <a:rPr lang="en-US" dirty="0" smtClean="0"/>
              <a:t>Technical low-risk designs </a:t>
            </a:r>
          </a:p>
          <a:p>
            <a:pPr marL="0" lvl="1" indent="0">
              <a:buNone/>
            </a:pPr>
            <a:r>
              <a:rPr lang="en-US" dirty="0" smtClean="0"/>
              <a:t>Cables, cooling manifolds, bulkhead connectors,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Labor – engineer, </a:t>
            </a:r>
            <a:r>
              <a:rPr lang="en-US" dirty="0" smtClean="0"/>
              <a:t>designer, electrical technician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Table Assembly</a:t>
            </a:r>
            <a:endParaRPr lang="en-US" b="1" dirty="0"/>
          </a:p>
          <a:p>
            <a:pPr marL="0" lvl="1" indent="0">
              <a:buNone/>
            </a:pPr>
            <a:r>
              <a:rPr lang="en-US" dirty="0" smtClean="0"/>
              <a:t>Supplies (tools, custom lifts/installation, hardware)</a:t>
            </a:r>
          </a:p>
          <a:p>
            <a:pPr marL="0" lvl="1" indent="0">
              <a:buNone/>
            </a:pPr>
            <a:r>
              <a:rPr lang="en-US" dirty="0" smtClean="0"/>
              <a:t>Labor – engineer (project management), technicians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3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0"/>
          </p:nvPr>
        </p:nvSpPr>
        <p:spPr>
          <a:xfrm>
            <a:off x="1942156" y="26471"/>
            <a:ext cx="5652654" cy="541380"/>
          </a:xfrm>
        </p:spPr>
        <p:txBody>
          <a:bodyPr/>
          <a:lstStyle/>
          <a:p>
            <a:r>
              <a:rPr lang="en-US" sz="2800" dirty="0" smtClean="0"/>
              <a:t>Cost Estimate Overview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18324"/>
            <a:ext cx="52863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1" y="2192867"/>
            <a:ext cx="5494866" cy="373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5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10828</TotalTime>
  <Words>493</Words>
  <Application>Microsoft Office PowerPoint</Application>
  <PresentationFormat>On-screen Show (4:3)</PresentationFormat>
  <Paragraphs>113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WBS Dictionary</vt:lpstr>
      <vt:lpstr>WBS Dictionary</vt:lpstr>
      <vt:lpstr>Basis of Estimate</vt:lpstr>
      <vt:lpstr>Basis of Estimate</vt:lpstr>
      <vt:lpstr>Basis of Estimate</vt:lpstr>
      <vt:lpstr>Cost Estimate Overview</vt:lpstr>
      <vt:lpstr>Procurement Plan</vt:lpstr>
      <vt:lpstr>Procurement Plan</vt:lpstr>
      <vt:lpstr>Major Risks</vt:lpstr>
      <vt:lpstr>Value Engineering</vt:lpstr>
      <vt:lpstr>PowerPoint Presentation</vt:lpstr>
      <vt:lpstr>Basis of Estimate</vt:lpstr>
      <vt:lpstr>Basis of Estimate</vt:lpstr>
      <vt:lpstr>Basis of Estimate</vt:lpstr>
      <vt:lpstr>RFPs and Design Specs</vt:lpstr>
      <vt:lpstr>“ERP” &amp; BoM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Khianne</dc:creator>
  <cp:lastModifiedBy>David Burke</cp:lastModifiedBy>
  <cp:revision>190</cp:revision>
  <cp:lastPrinted>2017-02-03T15:54:42Z</cp:lastPrinted>
  <dcterms:modified xsi:type="dcterms:W3CDTF">2017-02-06T19:09:28Z</dcterms:modified>
</cp:coreProperties>
</file>