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811" r:id="rId2"/>
    <p:sldId id="813" r:id="rId3"/>
    <p:sldId id="814" r:id="rId4"/>
    <p:sldId id="830" r:id="rId5"/>
    <p:sldId id="831" r:id="rId6"/>
    <p:sldId id="816" r:id="rId7"/>
    <p:sldId id="817" r:id="rId8"/>
    <p:sldId id="793" r:id="rId9"/>
    <p:sldId id="737" r:id="rId10"/>
    <p:sldId id="788" r:id="rId11"/>
    <p:sldId id="797" r:id="rId12"/>
    <p:sldId id="836" r:id="rId13"/>
    <p:sldId id="835" r:id="rId14"/>
    <p:sldId id="837" r:id="rId15"/>
    <p:sldId id="801" r:id="rId16"/>
    <p:sldId id="832" r:id="rId17"/>
    <p:sldId id="833" r:id="rId18"/>
    <p:sldId id="834" r:id="rId19"/>
    <p:sldId id="824" r:id="rId20"/>
    <p:sldId id="829" r:id="rId21"/>
    <p:sldId id="827" r:id="rId22"/>
    <p:sldId id="838" r:id="rId23"/>
    <p:sldId id="840" r:id="rId24"/>
    <p:sldId id="839" r:id="rId25"/>
    <p:sldId id="825" r:id="rId26"/>
    <p:sldId id="821" r:id="rId27"/>
    <p:sldId id="826" r:id="rId28"/>
    <p:sldId id="800" r:id="rId29"/>
    <p:sldId id="805" r:id="rId30"/>
    <p:sldId id="802" r:id="rId31"/>
    <p:sldId id="780" r:id="rId32"/>
    <p:sldId id="781" r:id="rId33"/>
    <p:sldId id="806" r:id="rId34"/>
    <p:sldId id="779" r:id="rId35"/>
    <p:sldId id="799" r:id="rId36"/>
    <p:sldId id="818" r:id="rId37"/>
    <p:sldId id="808" r:id="rId38"/>
  </p:sldIdLst>
  <p:sldSz cx="9144000" cy="6858000" type="screen4x3"/>
  <p:notesSz cx="7077075" cy="9051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50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63D"/>
    <a:srgbClr val="874B84"/>
    <a:srgbClr val="FFFFFF"/>
    <a:srgbClr val="66FFFF"/>
    <a:srgbClr val="FFFFCC"/>
    <a:srgbClr val="E7F6EF"/>
    <a:srgbClr val="FAE4F3"/>
    <a:srgbClr val="FFCC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176" autoAdjust="0"/>
    <p:restoredTop sz="94394" autoAdjust="0"/>
  </p:normalViewPr>
  <p:slideViewPr>
    <p:cSldViewPr>
      <p:cViewPr varScale="1">
        <p:scale>
          <a:sx n="70" d="100"/>
          <a:sy n="70" d="100"/>
        </p:scale>
        <p:origin x="67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608" y="-96"/>
      </p:cViewPr>
      <p:guideLst>
        <p:guide orient="horz" pos="2850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304" cy="4522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>
            <a:lvl1pPr defTabSz="930545">
              <a:defRPr sz="1200"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772" y="0"/>
            <a:ext cx="3066303" cy="4522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>
            <a:lvl1pPr algn="r" defTabSz="930545">
              <a:defRPr sz="1200"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9716"/>
            <a:ext cx="3066304" cy="4522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60" tIns="46580" rIns="93160" bIns="46580" numCol="1" anchor="b" anchorCtr="0" compatLnSpc="1">
            <a:prstTxWarp prst="textNoShape">
              <a:avLst/>
            </a:prstTxWarp>
          </a:bodyPr>
          <a:lstStyle>
            <a:lvl1pPr defTabSz="930545">
              <a:defRPr sz="1200"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772" y="8599716"/>
            <a:ext cx="3066303" cy="4522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60" tIns="46580" rIns="93160" bIns="46580" numCol="1" anchor="b" anchorCtr="0" compatLnSpc="1">
            <a:prstTxWarp prst="textNoShape">
              <a:avLst/>
            </a:prstTxWarp>
          </a:bodyPr>
          <a:lstStyle>
            <a:lvl1pPr algn="r" defTabSz="930545">
              <a:defRPr sz="1200">
                <a:latin typeface="Helvetica" pitchFamily="-84" charset="0"/>
              </a:defRPr>
            </a:lvl1pPr>
          </a:lstStyle>
          <a:p>
            <a:pPr>
              <a:defRPr/>
            </a:pPr>
            <a:fld id="{55DDB346-2623-45D8-A394-B794F087F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57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3973" cy="44601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23" tIns="45811" rIns="91623" bIns="4581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9164" y="0"/>
            <a:ext cx="3083973" cy="44601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23" tIns="45811" rIns="91623" bIns="4581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8413" y="669925"/>
            <a:ext cx="4556125" cy="3417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2946"/>
            <a:ext cx="3083973" cy="44601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23" tIns="45811" rIns="91623" bIns="4581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9164" y="8622946"/>
            <a:ext cx="3083973" cy="44601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23" tIns="45811" rIns="91623" bIns="4581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-84" charset="0"/>
              </a:defRPr>
            </a:lvl1pPr>
          </a:lstStyle>
          <a:p>
            <a:pPr>
              <a:defRPr/>
            </a:pPr>
            <a:fld id="{5F6395BA-663C-4B71-B638-3F05FA465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8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349" y="4355930"/>
            <a:ext cx="5660378" cy="356450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6395BA-663C-4B71-B638-3F05FA4651B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85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349" y="4355930"/>
            <a:ext cx="5660378" cy="356450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6395BA-663C-4B71-B638-3F05FA4651B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24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349" y="4355930"/>
            <a:ext cx="5660378" cy="356450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6395BA-663C-4B71-B638-3F05FA4651B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19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349" y="4355930"/>
            <a:ext cx="5660378" cy="356450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6395BA-663C-4B71-B638-3F05FA4651B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95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349" y="4355930"/>
            <a:ext cx="5660378" cy="356450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6395BA-663C-4B71-B638-3F05FA4651B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41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349" y="4355930"/>
            <a:ext cx="5660378" cy="356450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6395BA-663C-4B71-B638-3F05FA4651B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90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349" y="4355930"/>
            <a:ext cx="5660378" cy="356450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6395BA-663C-4B71-B638-3F05FA4651B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81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9056"/>
            <a:ext cx="7391400" cy="471488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15400" cy="5257800"/>
          </a:xfrm>
        </p:spPr>
        <p:txBody>
          <a:bodyPr/>
          <a:lstStyle>
            <a:lvl1pPr marL="233363" indent="-233363">
              <a:defRPr/>
            </a:lvl1pPr>
            <a:lvl2pPr marL="457200" indent="0">
              <a:buNone/>
              <a:defRPr/>
            </a:lvl2pPr>
            <a:lvl3pPr marL="457200" indent="-2286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Rectangle 247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14800" y="6553200"/>
            <a:ext cx="9144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3880F-CDBA-4B7B-B937-6EB3D39E0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3314129-2CA0-47C5-BAD5-5057720B49E6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6697-AEC8-407C-899B-C1AAB813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26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7"/>
          <p:cNvSpPr>
            <a:spLocks noGrp="1"/>
          </p:cNvSpPr>
          <p:nvPr>
            <p:ph type="title"/>
          </p:nvPr>
        </p:nvSpPr>
        <p:spPr>
          <a:xfrm>
            <a:off x="2220507" y="26471"/>
            <a:ext cx="5192146" cy="54138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>
                <a:solidFill>
                  <a:srgbClr val="953735"/>
                </a:solidFill>
              </a:defRPr>
            </a:lvl1pPr>
          </a:lstStyle>
          <a:p>
            <a:r>
              <a:rPr lang="en-US" dirty="0">
                <a:latin typeface="Calibri"/>
              </a:rPr>
              <a:t>Click to edit the title text format</a:t>
            </a:r>
            <a:endParaRPr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74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410"/>
          <p:cNvSpPr>
            <a:spLocks noGrp="1" noChangeArrowheads="1"/>
          </p:cNvSpPr>
          <p:nvPr>
            <p:ph type="title"/>
          </p:nvPr>
        </p:nvSpPr>
        <p:spPr bwMode="auto">
          <a:xfrm>
            <a:off x="2113316" y="40753"/>
            <a:ext cx="4917366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Slide title</a:t>
            </a:r>
          </a:p>
        </p:txBody>
      </p:sp>
      <p:sp>
        <p:nvSpPr>
          <p:cNvPr id="3075" name="Rectangle 24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622603"/>
            <a:ext cx="8839200" cy="597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Base style</a:t>
            </a:r>
          </a:p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</p:txBody>
      </p:sp>
      <p:sp>
        <p:nvSpPr>
          <p:cNvPr id="4518" name="Rectangle 24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0" y="6672263"/>
            <a:ext cx="838200" cy="1857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pPr>
              <a:defRPr/>
            </a:pPr>
            <a:fld id="{999DC147-8904-44A6-92E7-0C14631AB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Text Box 2474"/>
          <p:cNvSpPr txBox="1">
            <a:spLocks noChangeArrowheads="1"/>
          </p:cNvSpPr>
          <p:nvPr userDrawn="1"/>
        </p:nvSpPr>
        <p:spPr bwMode="auto">
          <a:xfrm>
            <a:off x="7315200" y="6416675"/>
            <a:ext cx="1600200" cy="1825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endParaRPr lang="en-US" sz="600" b="1" i="1" dirty="0" smtClean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78202" y="6449187"/>
            <a:ext cx="987595" cy="2751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022" y="12951"/>
            <a:ext cx="1988990" cy="575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431360" y="6854"/>
            <a:ext cx="1676545" cy="615749"/>
          </a:xfrm>
          <a:prstGeom prst="rect">
            <a:avLst/>
          </a:prstGeom>
        </p:spPr>
      </p:pic>
      <p:sp>
        <p:nvSpPr>
          <p:cNvPr id="9" name="CustomShape 4"/>
          <p:cNvSpPr/>
          <p:nvPr userDrawn="1"/>
        </p:nvSpPr>
        <p:spPr>
          <a:xfrm>
            <a:off x="0" y="6614801"/>
            <a:ext cx="3597788" cy="24319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rgbClr val="000000"/>
                </a:solidFill>
                <a:latin typeface="Optima"/>
                <a:cs typeface="Optima"/>
              </a:rPr>
              <a:t>Tuozzolo@bnl.gov</a:t>
            </a:r>
            <a:r>
              <a:rPr lang="en-US" sz="1200" baseline="0" dirty="0" smtClean="0">
                <a:solidFill>
                  <a:schemeClr val="tx1"/>
                </a:solidFill>
                <a:latin typeface="Optima"/>
                <a:cs typeface="Optima"/>
              </a:rPr>
              <a:t> –</a:t>
            </a:r>
            <a:r>
              <a:rPr lang="en-US" sz="1200" baseline="0" dirty="0" smtClean="0">
                <a:solidFill>
                  <a:srgbClr val="000000"/>
                </a:solidFill>
                <a:latin typeface="Optima"/>
                <a:cs typeface="Optima"/>
              </a:rPr>
              <a:t> February 6, 2017</a:t>
            </a:r>
            <a:endParaRPr dirty="0">
              <a:latin typeface="Optima"/>
              <a:cs typeface="Opti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2" r:id="rId1"/>
    <p:sldLayoutId id="2147484595" r:id="rId2"/>
    <p:sldLayoutId id="2147484596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288925" indent="-2889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4016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Helvetica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mail.bnl.gov/OWA/redir.aspx?C=NLKQIpoJQTPdBRw7BkDvwF7q7ob3vF44xcQLtRWevu_50Uyp80fUCA..&amp;URL=https://www.classe.cornell.edu/CBETA_PM/161220_review_buildability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3670560" y="6752160"/>
            <a:ext cx="181080" cy="6390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7" name="CustomShape 2"/>
          <p:cNvSpPr/>
          <p:nvPr/>
        </p:nvSpPr>
        <p:spPr>
          <a:xfrm>
            <a:off x="2773800" y="91440"/>
            <a:ext cx="4419360" cy="55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dirty="0">
                <a:solidFill>
                  <a:srgbClr val="FFFFFF"/>
                </a:solidFill>
                <a:latin typeface="Calibri"/>
                <a:ea typeface="ＭＳ Ｐゴシック"/>
              </a:rPr>
              <a:t>Page Headline</a:t>
            </a:r>
            <a:endParaRPr dirty="0"/>
          </a:p>
        </p:txBody>
      </p:sp>
      <p:pic>
        <p:nvPicPr>
          <p:cNvPr id="7" name="Picture 6" descr="cu_logo_150_ppt"/>
          <p:cNvPicPr>
            <a:picLocks noChangeAspect="1" noChangeArrowheads="1"/>
          </p:cNvPicPr>
          <p:nvPr/>
        </p:nvPicPr>
        <p:blipFill>
          <a:blip r:embed="rId2"/>
          <a:srcRect l="4167" t="34436" r="83151" b="39621"/>
          <a:stretch>
            <a:fillRect/>
          </a:stretch>
        </p:blipFill>
        <p:spPr bwMode="auto">
          <a:xfrm>
            <a:off x="0" y="618655"/>
            <a:ext cx="9144000" cy="1636712"/>
          </a:xfrm>
          <a:prstGeom prst="rect">
            <a:avLst/>
          </a:prstGeom>
          <a:solidFill>
            <a:srgbClr val="7F1B1B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65109" y="1042212"/>
            <a:ext cx="793512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Palatino"/>
                <a:cs typeface="Palatino"/>
              </a:rPr>
              <a:t>FFAG Magnet and </a:t>
            </a:r>
            <a:r>
              <a:rPr lang="en-US" sz="4000" dirty="0" smtClean="0">
                <a:solidFill>
                  <a:schemeClr val="bg1"/>
                </a:solidFill>
                <a:latin typeface="Palatino"/>
                <a:cs typeface="Palatino"/>
              </a:rPr>
              <a:t>Girders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Palatino"/>
                <a:cs typeface="Palatino"/>
              </a:rPr>
              <a:t>J. Tuozzolo, Stephen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Palatino"/>
                <a:cs typeface="Palatino"/>
              </a:rPr>
              <a:t>Brooks, George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Palatino"/>
                <a:cs typeface="Palatino"/>
              </a:rPr>
              <a:t>Mahler, Steven Trabocchi, </a:t>
            </a:r>
          </a:p>
        </p:txBody>
      </p:sp>
      <p:pic>
        <p:nvPicPr>
          <p:cNvPr id="2" name="Picture 1" descr="CBETA_Halbach_rende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2" y="2134407"/>
            <a:ext cx="8999754" cy="443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972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647825"/>
            <a:ext cx="2209800" cy="4905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Shimming for Field Strength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91186"/>
            <a:ext cx="5715000" cy="2889770"/>
          </a:xfrm>
        </p:spPr>
        <p:txBody>
          <a:bodyPr/>
          <a:lstStyle/>
          <a:p>
            <a:r>
              <a:rPr lang="en-US" dirty="0" smtClean="0"/>
              <a:t>Shimming design allowance 0.1mm to 0.8mm circumferentially between blocks.</a:t>
            </a:r>
          </a:p>
          <a:p>
            <a:r>
              <a:rPr lang="en-US" dirty="0" smtClean="0"/>
              <a:t>Radial adjustment 0.2 mm to 2.2 mm.</a:t>
            </a:r>
          </a:p>
          <a:p>
            <a:r>
              <a:rPr lang="en-US" dirty="0"/>
              <a:t>PMM blocks of each type are measured for field strength and direction.</a:t>
            </a:r>
          </a:p>
          <a:p>
            <a:r>
              <a:rPr lang="en-US" dirty="0"/>
              <a:t>Measurement results are recorded and compared.  Shim thickness specified.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009931">
            <a:off x="6782314" y="2059619"/>
            <a:ext cx="100300" cy="45005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510221">
            <a:off x="8603934" y="2058840"/>
            <a:ext cx="94055" cy="45005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009931">
            <a:off x="7110412" y="4066579"/>
            <a:ext cx="100300" cy="45005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039" y="4055316"/>
            <a:ext cx="256054" cy="55478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035348" y="1934863"/>
            <a:ext cx="402446" cy="9492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074771" y="1940941"/>
            <a:ext cx="402446" cy="9492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6828787" y="2514935"/>
            <a:ext cx="328098" cy="2006960"/>
          </a:xfrm>
          <a:prstGeom prst="line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953000" y="2743200"/>
            <a:ext cx="13452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Shims</a:t>
            </a:r>
          </a:p>
          <a:p>
            <a:endParaRPr lang="en-US" dirty="0"/>
          </a:p>
          <a:p>
            <a:r>
              <a:rPr lang="en-US" dirty="0" smtClean="0"/>
              <a:t>Adhesive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6298240" y="3311889"/>
            <a:ext cx="622073" cy="3457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077691" y="2975511"/>
            <a:ext cx="957657" cy="10798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2" idx="1"/>
          </p:cNvCxnSpPr>
          <p:nvPr/>
        </p:nvCxnSpPr>
        <p:spPr>
          <a:xfrm flipV="1">
            <a:off x="6098344" y="2293213"/>
            <a:ext cx="684707" cy="6714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3" idx="3"/>
          </p:cNvCxnSpPr>
          <p:nvPr/>
        </p:nvCxnSpPr>
        <p:spPr>
          <a:xfrm flipH="1">
            <a:off x="8288067" y="2290822"/>
            <a:ext cx="409405" cy="2099092"/>
          </a:xfrm>
          <a:prstGeom prst="line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6" idx="0"/>
            <a:endCxn id="17" idx="0"/>
          </p:cNvCxnSpPr>
          <p:nvPr/>
        </p:nvCxnSpPr>
        <p:spPr>
          <a:xfrm>
            <a:off x="7236571" y="1934863"/>
            <a:ext cx="1039423" cy="6078"/>
          </a:xfrm>
          <a:prstGeom prst="line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2" t="4" r="22997" b="43997"/>
          <a:stretch/>
        </p:blipFill>
        <p:spPr>
          <a:xfrm>
            <a:off x="304712" y="3515413"/>
            <a:ext cx="4408050" cy="29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0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8071" y="99018"/>
            <a:ext cx="4800600" cy="471488"/>
          </a:xfrm>
        </p:spPr>
        <p:txBody>
          <a:bodyPr/>
          <a:lstStyle/>
          <a:p>
            <a:r>
              <a:rPr lang="en-US" dirty="0" smtClean="0"/>
              <a:t>Magnetic Measurement – Multipole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indent="-227013"/>
            <a:r>
              <a:rPr lang="en-US" dirty="0" smtClean="0"/>
              <a:t>To reduce multipole errors a </a:t>
            </a:r>
            <a:r>
              <a:rPr lang="en-US" dirty="0"/>
              <a:t>plastic </a:t>
            </a:r>
            <a:r>
              <a:rPr lang="en-US" dirty="0" smtClean="0"/>
              <a:t>steel rod </a:t>
            </a:r>
            <a:r>
              <a:rPr lang="en-US" dirty="0"/>
              <a:t>holder </a:t>
            </a:r>
            <a:r>
              <a:rPr lang="en-US" dirty="0" smtClean="0"/>
              <a:t>is installed in the aperture.</a:t>
            </a:r>
            <a:endParaRPr lang="en-US" dirty="0"/>
          </a:p>
          <a:p>
            <a:pPr marL="227013" indent="-227013"/>
            <a:r>
              <a:rPr lang="en-US" dirty="0" smtClean="0"/>
              <a:t>Steel wires </a:t>
            </a:r>
            <a:r>
              <a:rPr lang="en-US" dirty="0"/>
              <a:t>of various </a:t>
            </a:r>
            <a:r>
              <a:rPr lang="en-US" dirty="0" smtClean="0"/>
              <a:t>diameters and lengths </a:t>
            </a:r>
            <a:r>
              <a:rPr lang="en-US" dirty="0"/>
              <a:t>inserted into the magnet </a:t>
            </a:r>
            <a:r>
              <a:rPr lang="en-US" dirty="0" smtClean="0"/>
              <a:t>bore., </a:t>
            </a:r>
            <a:r>
              <a:rPr lang="en-US" dirty="0"/>
              <a:t>shown in Fig. 3.1.8. </a:t>
            </a:r>
            <a:endParaRPr lang="en-US" dirty="0" smtClean="0"/>
          </a:p>
          <a:p>
            <a:pPr marL="227013" indent="-227013"/>
            <a:r>
              <a:rPr lang="en-US" dirty="0" smtClean="0"/>
              <a:t>There </a:t>
            </a:r>
            <a:r>
              <a:rPr lang="en-US" dirty="0"/>
              <a:t>are 32 </a:t>
            </a:r>
            <a:r>
              <a:rPr lang="en-US" dirty="0" smtClean="0"/>
              <a:t>wire holders evenly-spaced </a:t>
            </a:r>
            <a:r>
              <a:rPr lang="en-US" dirty="0"/>
              <a:t>around the bore of the </a:t>
            </a:r>
            <a:r>
              <a:rPr lang="en-US" dirty="0" smtClean="0"/>
              <a:t>magnet</a:t>
            </a:r>
            <a:endParaRPr lang="en-US" dirty="0"/>
          </a:p>
          <a:p>
            <a:pPr marL="227013" indent="-227013"/>
            <a:r>
              <a:rPr lang="en-US" dirty="0" smtClean="0"/>
              <a:t>If necessary wire </a:t>
            </a:r>
            <a:r>
              <a:rPr lang="en-US" dirty="0"/>
              <a:t>holders for 48 or 64 wires </a:t>
            </a:r>
            <a:r>
              <a:rPr lang="en-US" dirty="0" smtClean="0"/>
              <a:t>can be used to increase multipole reduction strength &amp; accuracy.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83628"/>
            <a:ext cx="4501511" cy="25250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67100"/>
            <a:ext cx="4612251" cy="253597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1828800" y="4876800"/>
            <a:ext cx="838200" cy="1434643"/>
          </a:xfrm>
          <a:prstGeom prst="straightConnector1">
            <a:avLst/>
          </a:prstGeom>
          <a:ln w="22225">
            <a:headEnd w="lg" len="lg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67000" y="6311443"/>
            <a:ext cx="304800" cy="0"/>
          </a:xfrm>
          <a:prstGeom prst="line">
            <a:avLst/>
          </a:prstGeom>
          <a:ln w="2222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71800" y="6096000"/>
            <a:ext cx="43316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Inner (white) holder for steel rods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46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399" y="30956"/>
            <a:ext cx="4343400" cy="845344"/>
          </a:xfrm>
        </p:spPr>
        <p:txBody>
          <a:bodyPr/>
          <a:lstStyle/>
          <a:p>
            <a:pPr marL="287338" indent="-287338"/>
            <a:r>
              <a:rPr lang="en-US" dirty="0" smtClean="0"/>
              <a:t>Labor &amp;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799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Material</a:t>
            </a:r>
          </a:p>
          <a:p>
            <a:pPr marL="623888" indent="-392113"/>
            <a:r>
              <a:rPr lang="en-US" dirty="0" smtClean="0"/>
              <a:t>PMM: Vendor fabricates, magnetizes, machines, serializes.</a:t>
            </a:r>
          </a:p>
          <a:p>
            <a:pPr marL="623888" indent="-392113"/>
            <a:r>
              <a:rPr lang="en-US" dirty="0" smtClean="0"/>
              <a:t>PMM: Vendor (preferred) or BNL field vector measurement (BNL sample testing)</a:t>
            </a:r>
          </a:p>
          <a:p>
            <a:pPr marL="623888" indent="-392113"/>
            <a:r>
              <a:rPr lang="en-US" dirty="0" smtClean="0"/>
              <a:t>PMM: sorted &amp; shimming specified by BNL.</a:t>
            </a:r>
          </a:p>
          <a:p>
            <a:pPr marL="623888" indent="-392113"/>
            <a:r>
              <a:rPr lang="en-US" dirty="0"/>
              <a:t>Halbach Magnets: </a:t>
            </a:r>
            <a:r>
              <a:rPr lang="en-US" dirty="0" smtClean="0"/>
              <a:t>Vendor fabrication, shims PMM, fabricates frames, installs PMM, completes water lines.</a:t>
            </a:r>
          </a:p>
          <a:p>
            <a:pPr marL="623888" indent="-392113"/>
            <a:r>
              <a:rPr lang="en-US" dirty="0" smtClean="0"/>
              <a:t>Corrector Magnets</a:t>
            </a:r>
            <a:r>
              <a:rPr lang="en-US" b="1" dirty="0" smtClean="0"/>
              <a:t>: </a:t>
            </a:r>
            <a:r>
              <a:rPr lang="en-US" dirty="0" smtClean="0"/>
              <a:t>build to print.</a:t>
            </a:r>
          </a:p>
          <a:p>
            <a:pPr marL="623888" indent="-392113" defTabSz="569913"/>
            <a:r>
              <a:rPr lang="en-US" dirty="0" smtClean="0"/>
              <a:t>Girders and Stands: build to print.</a:t>
            </a:r>
          </a:p>
          <a:p>
            <a:pPr marL="239713" indent="0" defTabSz="569913">
              <a:buNone/>
            </a:pPr>
            <a:endParaRPr lang="en-US" dirty="0"/>
          </a:p>
          <a:p>
            <a:pPr marL="0" indent="0" defTabSz="569913">
              <a:buNone/>
            </a:pPr>
            <a:r>
              <a:rPr lang="en-US" dirty="0" smtClean="0"/>
              <a:t>First </a:t>
            </a:r>
            <a:r>
              <a:rPr lang="en-US" dirty="0"/>
              <a:t>article </a:t>
            </a:r>
            <a:r>
              <a:rPr lang="en-US" dirty="0" smtClean="0"/>
              <a:t>components, </a:t>
            </a:r>
            <a:r>
              <a:rPr lang="en-US" dirty="0"/>
              <a:t>release for production with option to cancel</a:t>
            </a:r>
            <a:r>
              <a:rPr lang="en-US" dirty="0" smtClean="0"/>
              <a:t>.</a:t>
            </a:r>
          </a:p>
          <a:p>
            <a:pPr marL="0" indent="0" defTabSz="569913">
              <a:buNone/>
            </a:pPr>
            <a:r>
              <a:rPr lang="en-US" dirty="0" smtClean="0"/>
              <a:t>PMM first lot for BDT2 (18 magnets, </a:t>
            </a:r>
            <a:r>
              <a:rPr lang="en-US" dirty="0" smtClean="0"/>
              <a:t>600 </a:t>
            </a:r>
            <a:r>
              <a:rPr lang="en-US" dirty="0" smtClean="0"/>
              <a:t>blocks) with option to cancel</a:t>
            </a:r>
            <a:endParaRPr lang="en-US" dirty="0"/>
          </a:p>
          <a:p>
            <a:pPr marL="623888" indent="-384175" defTabSz="569913"/>
            <a:endParaRPr lang="en-US" dirty="0" smtClean="0"/>
          </a:p>
          <a:p>
            <a:pPr marL="623888" indent="-384175" defTabSz="569913"/>
            <a:endParaRPr lang="en-US" dirty="0"/>
          </a:p>
          <a:p>
            <a:pPr marL="239713" indent="0" defTabSz="569913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6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3147" y="77017"/>
            <a:ext cx="4457701" cy="845344"/>
          </a:xfrm>
        </p:spPr>
        <p:txBody>
          <a:bodyPr/>
          <a:lstStyle/>
          <a:p>
            <a:pPr marL="287338" indent="-287338"/>
            <a:r>
              <a:rPr lang="en-US" dirty="0" smtClean="0"/>
              <a:t>Labor &amp;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525" y="922361"/>
            <a:ext cx="8450943" cy="5257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Labor (Halbach):</a:t>
            </a:r>
            <a:r>
              <a:rPr lang="en-US" dirty="0" smtClean="0"/>
              <a:t> BNL scientific, engineering, &amp; technical</a:t>
            </a:r>
          </a:p>
          <a:p>
            <a:pPr marL="623888" indent="-392113"/>
            <a:r>
              <a:rPr lang="en-US" dirty="0" smtClean="0"/>
              <a:t>Scientific &amp; Engineering: procurement specifications and vendor oversight.  Request for Proposal</a:t>
            </a:r>
          </a:p>
          <a:p>
            <a:pPr marL="623888" indent="-392113"/>
            <a:r>
              <a:rPr lang="en-US" dirty="0" smtClean="0"/>
              <a:t>Scientific &amp; Technical: PMM QA, measurement, &amp; sorting</a:t>
            </a:r>
          </a:p>
          <a:p>
            <a:pPr marL="623888" indent="-392113"/>
            <a:r>
              <a:rPr lang="en-US" dirty="0"/>
              <a:t>Scientific &amp; Technical: </a:t>
            </a:r>
            <a:r>
              <a:rPr lang="en-US" dirty="0" smtClean="0"/>
              <a:t>Magnet measurement and analysis</a:t>
            </a:r>
            <a:endParaRPr lang="en-US" dirty="0"/>
          </a:p>
          <a:p>
            <a:pPr marL="623888" indent="-392113"/>
            <a:r>
              <a:rPr lang="en-US" dirty="0" smtClean="0"/>
              <a:t>Engineering &amp; Technical: Multipole tuning rod installation</a:t>
            </a:r>
          </a:p>
          <a:p>
            <a:pPr marL="623888" indent="-392113"/>
            <a:r>
              <a:rPr lang="en-US" dirty="0"/>
              <a:t>Scientific &amp; Technical: Magnet measurement and analysis</a:t>
            </a:r>
          </a:p>
          <a:p>
            <a:pPr marL="623888" indent="-392113"/>
            <a:r>
              <a:rPr lang="en-US" dirty="0" smtClean="0"/>
              <a:t>Engineering &amp; Technical: Girder inspection &amp; assembly</a:t>
            </a:r>
          </a:p>
          <a:p>
            <a:pPr marL="231775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Labor </a:t>
            </a:r>
            <a:r>
              <a:rPr lang="en-US" b="1" dirty="0" smtClean="0"/>
              <a:t>(Corrector):</a:t>
            </a:r>
            <a:r>
              <a:rPr lang="en-US" dirty="0" smtClean="0"/>
              <a:t> </a:t>
            </a:r>
            <a:r>
              <a:rPr lang="en-US" dirty="0"/>
              <a:t>BNL scientific, engineering, &amp; technical</a:t>
            </a:r>
          </a:p>
          <a:p>
            <a:pPr marL="623888" indent="-392113"/>
            <a:r>
              <a:rPr lang="en-US" dirty="0"/>
              <a:t>Scientific &amp; Engineering: procurement </a:t>
            </a:r>
            <a:r>
              <a:rPr lang="en-US" dirty="0" smtClean="0"/>
              <a:t>specifications, drawings, </a:t>
            </a:r>
            <a:r>
              <a:rPr lang="en-US" dirty="0"/>
              <a:t>and vendor oversight</a:t>
            </a:r>
            <a:r>
              <a:rPr lang="en-US" dirty="0" smtClean="0"/>
              <a:t>.  Build to print procurement.</a:t>
            </a:r>
            <a:endParaRPr lang="en-US" dirty="0"/>
          </a:p>
          <a:p>
            <a:pPr marL="623888" indent="-392113"/>
            <a:r>
              <a:rPr lang="en-US" dirty="0" smtClean="0"/>
              <a:t>Scientific </a:t>
            </a:r>
            <a:r>
              <a:rPr lang="en-US" dirty="0"/>
              <a:t>&amp; Technical: Magnet measurement </a:t>
            </a:r>
            <a:r>
              <a:rPr lang="en-US" dirty="0" smtClean="0"/>
              <a:t>(sampling only)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9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Basis of Estimate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3958828"/>
          </a:xfrm>
        </p:spPr>
        <p:txBody>
          <a:bodyPr/>
          <a:lstStyle/>
          <a:p>
            <a:r>
              <a:rPr lang="en-US" dirty="0" smtClean="0"/>
              <a:t>Permanent Magnet Material (PMM) blocks cost estimate based on vendor estimates &amp; recent procurements for proof of principle (pop) and preproduction magnets.</a:t>
            </a:r>
          </a:p>
          <a:p>
            <a:r>
              <a:rPr lang="en-US" dirty="0" smtClean="0"/>
              <a:t>Halbach magnet component fabrication and assembly: magnet vendor estimates </a:t>
            </a:r>
          </a:p>
          <a:p>
            <a:r>
              <a:rPr lang="en-US" dirty="0" smtClean="0"/>
              <a:t>Magnetic measurement and tuning hours: recent experience with pop magnets and magnets </a:t>
            </a:r>
            <a:r>
              <a:rPr lang="en-US" dirty="0"/>
              <a:t>for CAD ERL, </a:t>
            </a:r>
            <a:r>
              <a:rPr lang="en-US" dirty="0" err="1"/>
              <a:t>CeC</a:t>
            </a:r>
            <a:r>
              <a:rPr lang="en-US" dirty="0"/>
              <a:t> project, and </a:t>
            </a:r>
            <a:r>
              <a:rPr lang="en-US" dirty="0" err="1"/>
              <a:t>LEReC</a:t>
            </a:r>
            <a:r>
              <a:rPr lang="en-US" dirty="0"/>
              <a:t> project.</a:t>
            </a:r>
            <a:endParaRPr lang="en-US" dirty="0" smtClean="0"/>
          </a:p>
          <a:p>
            <a:r>
              <a:rPr lang="en-US" dirty="0" smtClean="0"/>
              <a:t>Corrector magnets: Vendor estimates on preliminary drawings and procurement of similar magnets for CAD.</a:t>
            </a:r>
          </a:p>
          <a:p>
            <a:r>
              <a:rPr lang="en-US" dirty="0" smtClean="0"/>
              <a:t>Girder: Small Rexroth assemblies built for CAD ERL, </a:t>
            </a:r>
            <a:r>
              <a:rPr lang="en-US" dirty="0" err="1" smtClean="0"/>
              <a:t>CeC</a:t>
            </a:r>
            <a:r>
              <a:rPr lang="en-US" dirty="0" smtClean="0"/>
              <a:t> project, and </a:t>
            </a:r>
            <a:r>
              <a:rPr lang="en-US" dirty="0" err="1" smtClean="0"/>
              <a:t>LEReC</a:t>
            </a:r>
            <a:r>
              <a:rPr lang="en-US" dirty="0" smtClean="0"/>
              <a:t> project.</a:t>
            </a:r>
          </a:p>
          <a:p>
            <a:r>
              <a:rPr lang="en-US" dirty="0" smtClean="0"/>
              <a:t>Girder Assembly: </a:t>
            </a:r>
            <a:r>
              <a:rPr lang="en-US" dirty="0"/>
              <a:t>assemblies built for CAD ERL, </a:t>
            </a:r>
            <a:r>
              <a:rPr lang="en-US" dirty="0" err="1"/>
              <a:t>CeC</a:t>
            </a:r>
            <a:r>
              <a:rPr lang="en-US" dirty="0"/>
              <a:t> project, and </a:t>
            </a:r>
            <a:r>
              <a:rPr lang="en-US" dirty="0" err="1"/>
              <a:t>LEReC</a:t>
            </a:r>
            <a:r>
              <a:rPr lang="en-US" dirty="0"/>
              <a:t> project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06697-AEC8-407C-899B-C1AAB81306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06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 &amp; </a:t>
            </a:r>
            <a:r>
              <a:rPr lang="en-US" dirty="0" smtClean="0"/>
              <a:t>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028" y="762000"/>
            <a:ext cx="8831943" cy="5410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PMM:</a:t>
            </a:r>
            <a:r>
              <a:rPr lang="en-US" dirty="0" smtClean="0"/>
              <a:t> </a:t>
            </a:r>
          </a:p>
          <a:p>
            <a:pPr marL="573088" indent="-341313"/>
            <a:r>
              <a:rPr lang="en-US" dirty="0" smtClean="0"/>
              <a:t>Request </a:t>
            </a:r>
            <a:r>
              <a:rPr lang="en-US" dirty="0"/>
              <a:t>for </a:t>
            </a:r>
            <a:r>
              <a:rPr lang="en-US" dirty="0" smtClean="0"/>
              <a:t>Proposal</a:t>
            </a:r>
            <a:r>
              <a:rPr lang="en-US" dirty="0"/>
              <a:t>, </a:t>
            </a:r>
            <a:r>
              <a:rPr lang="en-US" dirty="0" smtClean="0"/>
              <a:t>build to </a:t>
            </a:r>
            <a:r>
              <a:rPr lang="en-US" dirty="0"/>
              <a:t>specification </a:t>
            </a:r>
            <a:r>
              <a:rPr lang="en-US" dirty="0" smtClean="0"/>
              <a:t>&amp;</a:t>
            </a:r>
            <a:r>
              <a:rPr lang="en-US" dirty="0"/>
              <a:t> print</a:t>
            </a:r>
            <a:r>
              <a:rPr lang="en-US" dirty="0" smtClean="0"/>
              <a:t>.</a:t>
            </a:r>
          </a:p>
          <a:p>
            <a:pPr marL="573088" indent="-341313"/>
            <a:r>
              <a:rPr lang="en-US" dirty="0" smtClean="0"/>
              <a:t>Vendor with accelerator PMM magnet experience (not hand drills).</a:t>
            </a:r>
          </a:p>
          <a:p>
            <a:pPr marL="573088" indent="-341313"/>
            <a:r>
              <a:rPr lang="en-US" dirty="0" smtClean="0"/>
              <a:t>BNL or PMM vendor inspection &amp; field vector measurement.</a:t>
            </a:r>
          </a:p>
          <a:p>
            <a:pPr marL="573088" indent="-341313"/>
            <a:r>
              <a:rPr lang="en-US" dirty="0" smtClean="0"/>
              <a:t>If vendor does field measurement, BNL will sample test/verify.</a:t>
            </a:r>
          </a:p>
          <a:p>
            <a:pPr marL="231775" indent="0" defTabSz="569913">
              <a:buNone/>
            </a:pPr>
            <a:r>
              <a:rPr lang="en-US" i="1" dirty="0" smtClean="0"/>
              <a:t>These measurements are critical to successful magnet fabrication the first time.  They also reduce BNL and Vendor Risk.  </a:t>
            </a:r>
          </a:p>
          <a:p>
            <a:pPr marL="0" indent="0" defTabSz="569913">
              <a:buNone/>
            </a:pPr>
            <a:endParaRPr lang="en-US" b="1" dirty="0" smtClean="0"/>
          </a:p>
          <a:p>
            <a:pPr marL="0" indent="0" defTabSz="569913">
              <a:buNone/>
            </a:pPr>
            <a:r>
              <a:rPr lang="en-US" b="1" dirty="0" smtClean="0"/>
              <a:t>BNL labor for measuring and sorting PMM: 3.5 hours/magnet</a:t>
            </a:r>
            <a:endParaRPr lang="en-US" b="1" dirty="0"/>
          </a:p>
          <a:p>
            <a:pPr marL="0" indent="0" defTabSz="569913">
              <a:buNone/>
            </a:pPr>
            <a:r>
              <a:rPr lang="en-US" b="1" dirty="0" smtClean="0"/>
              <a:t>Cost per magnet: $1400</a:t>
            </a:r>
          </a:p>
          <a:p>
            <a:pPr marL="573088" indent="-342900" defTabSz="569913"/>
            <a:r>
              <a:rPr lang="en-US" dirty="0" smtClean="0"/>
              <a:t>Vendor quote for lower grade material $1005/magnet large quality</a:t>
            </a:r>
          </a:p>
          <a:p>
            <a:pPr marL="573088" indent="-342900" defTabSz="569913"/>
            <a:r>
              <a:rPr lang="en-US" dirty="0" smtClean="0"/>
              <a:t>Latest order for 12 magnets $1900/magnet small quantity</a:t>
            </a:r>
          </a:p>
          <a:p>
            <a:pPr marL="573088" indent="-342900" defTabSz="569913"/>
            <a:r>
              <a:rPr lang="en-US" dirty="0" smtClean="0"/>
              <a:t>Awaiting revised quotes from </a:t>
            </a:r>
            <a:r>
              <a:rPr lang="en-US" dirty="0" err="1" smtClean="0"/>
              <a:t>VacuumSchmelze</a:t>
            </a:r>
            <a:r>
              <a:rPr lang="en-US" dirty="0" smtClean="0"/>
              <a:t> and meeting this week with Shin-Etsu Magnetics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4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 &amp; </a:t>
            </a:r>
            <a:r>
              <a:rPr lang="en-US" dirty="0" smtClean="0"/>
              <a:t>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028" y="1142999"/>
            <a:ext cx="8831943" cy="518801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Halbach Magnets:</a:t>
            </a:r>
            <a:r>
              <a:rPr lang="en-US" dirty="0" smtClean="0"/>
              <a:t> Request for Proposal, </a:t>
            </a:r>
            <a:r>
              <a:rPr lang="en-US" dirty="0"/>
              <a:t>build to print </a:t>
            </a:r>
            <a:r>
              <a:rPr lang="en-US" dirty="0" smtClean="0"/>
              <a:t>&amp; specification.</a:t>
            </a:r>
          </a:p>
          <a:p>
            <a:pPr marL="623888" indent="-392113"/>
            <a:r>
              <a:rPr lang="en-US" dirty="0"/>
              <a:t>Vendor with accelerator PMM magnet experience </a:t>
            </a:r>
            <a:r>
              <a:rPr lang="en-US" dirty="0" smtClean="0"/>
              <a:t>preferred.</a:t>
            </a:r>
          </a:p>
          <a:p>
            <a:pPr marL="623888" indent="-392113"/>
            <a:r>
              <a:rPr lang="en-US" dirty="0" smtClean="0"/>
              <a:t>BNL supplied PMM, PMM sorted &amp; shimming specified by BNL.</a:t>
            </a:r>
          </a:p>
          <a:p>
            <a:pPr marL="623888" indent="-392113"/>
            <a:r>
              <a:rPr lang="en-US" dirty="0" smtClean="0"/>
              <a:t>Vendor fabricates frames, installs PMM, completes water lines.</a:t>
            </a:r>
          </a:p>
          <a:p>
            <a:pPr marL="623888" indent="-392113"/>
            <a:r>
              <a:rPr lang="en-US" dirty="0" smtClean="0"/>
              <a:t>BNL magnetic field measurement or vendor </a:t>
            </a:r>
            <a:r>
              <a:rPr lang="en-US" dirty="0"/>
              <a:t>option </a:t>
            </a:r>
            <a:r>
              <a:rPr lang="en-US" dirty="0" smtClean="0"/>
              <a:t>to measure.</a:t>
            </a:r>
          </a:p>
          <a:p>
            <a:pPr marL="623888" indent="-392113"/>
            <a:r>
              <a:rPr lang="en-US" dirty="0" smtClean="0"/>
              <a:t>BNL reviews measurement, specifies </a:t>
            </a:r>
            <a:r>
              <a:rPr lang="en-US" dirty="0"/>
              <a:t>wire rod multipole reduction</a:t>
            </a:r>
            <a:r>
              <a:rPr lang="en-US" dirty="0" smtClean="0"/>
              <a:t>.</a:t>
            </a:r>
          </a:p>
          <a:p>
            <a:pPr marL="623888" indent="-392113"/>
            <a:r>
              <a:rPr lang="en-US" dirty="0" smtClean="0"/>
              <a:t>Final measurement verification</a:t>
            </a:r>
          </a:p>
          <a:p>
            <a:pPr marL="628650" indent="-396875" defTabSz="569913"/>
            <a:r>
              <a:rPr lang="en-US" dirty="0" smtClean="0"/>
              <a:t>First article magnets, then release for production, option to cancel.</a:t>
            </a:r>
          </a:p>
          <a:p>
            <a:pPr marL="231775" indent="0" defTabSz="569913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4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 &amp; </a:t>
            </a:r>
            <a:r>
              <a:rPr lang="en-US" dirty="0" smtClean="0"/>
              <a:t>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329" y="990600"/>
            <a:ext cx="8416472" cy="5562600"/>
          </a:xfrm>
        </p:spPr>
        <p:txBody>
          <a:bodyPr/>
          <a:lstStyle/>
          <a:p>
            <a:pPr marL="0" indent="0" defTabSz="569913">
              <a:buNone/>
            </a:pPr>
            <a:r>
              <a:rPr lang="en-US" b="1" dirty="0" smtClean="0"/>
              <a:t>Corrector Magnets: </a:t>
            </a:r>
            <a:r>
              <a:rPr lang="en-US" dirty="0" smtClean="0"/>
              <a:t>Request for Proposal, build to print.</a:t>
            </a:r>
          </a:p>
          <a:p>
            <a:pPr marL="623888" indent="-392113" defTabSz="569913"/>
            <a:r>
              <a:rPr lang="en-US" dirty="0" smtClean="0"/>
              <a:t>Vendor with accelerator magnet experience</a:t>
            </a:r>
          </a:p>
          <a:p>
            <a:pPr marL="623888" indent="-392113" defTabSz="569913"/>
            <a:r>
              <a:rPr lang="en-US" dirty="0" smtClean="0"/>
              <a:t>BNL option combined Halbach/corrector procurement</a:t>
            </a:r>
          </a:p>
          <a:p>
            <a:pPr marL="623888" indent="-392113" defTabSz="569913"/>
            <a:r>
              <a:rPr lang="en-US" dirty="0" smtClean="0"/>
              <a:t>First </a:t>
            </a:r>
            <a:r>
              <a:rPr lang="en-US" dirty="0"/>
              <a:t>article </a:t>
            </a:r>
            <a:r>
              <a:rPr lang="en-US" dirty="0" smtClean="0"/>
              <a:t>magnets, </a:t>
            </a:r>
            <a:r>
              <a:rPr lang="en-US" dirty="0"/>
              <a:t>then release for production, </a:t>
            </a:r>
            <a:r>
              <a:rPr lang="en-US" dirty="0" smtClean="0"/>
              <a:t>(option </a:t>
            </a:r>
            <a:r>
              <a:rPr lang="en-US" dirty="0"/>
              <a:t>to </a:t>
            </a:r>
            <a:r>
              <a:rPr lang="en-US" dirty="0" smtClean="0"/>
              <a:t>cancel).</a:t>
            </a:r>
          </a:p>
          <a:p>
            <a:pPr marL="623888" indent="-392113" defTabSz="569913"/>
            <a:r>
              <a:rPr lang="en-US" dirty="0" smtClean="0"/>
              <a:t>BNL </a:t>
            </a:r>
            <a:r>
              <a:rPr lang="en-US" dirty="0"/>
              <a:t>magnetic field </a:t>
            </a:r>
            <a:r>
              <a:rPr lang="en-US" dirty="0" smtClean="0"/>
              <a:t>testing of random magnets (sampling).</a:t>
            </a:r>
          </a:p>
          <a:p>
            <a:pPr marL="860425" indent="-392113" defTabSz="569913">
              <a:buFont typeface="Courier New" panose="02070309020205020404" pitchFamily="49" charset="0"/>
              <a:buChar char="o"/>
            </a:pPr>
            <a:r>
              <a:rPr lang="en-US" dirty="0" smtClean="0"/>
              <a:t>Field quality</a:t>
            </a:r>
          </a:p>
          <a:p>
            <a:pPr marL="860425" indent="-392113" defTabSz="569913">
              <a:buFont typeface="Courier New" panose="02070309020205020404" pitchFamily="49" charset="0"/>
              <a:buChar char="o"/>
            </a:pPr>
            <a:r>
              <a:rPr lang="en-US" dirty="0" smtClean="0"/>
              <a:t>Thermal stability (wet wind quality)</a:t>
            </a:r>
          </a:p>
          <a:p>
            <a:pPr marL="860425" indent="-392113" defTabSz="569913">
              <a:buFont typeface="Courier New" panose="02070309020205020404" pitchFamily="49" charset="0"/>
              <a:buChar char="o"/>
            </a:pPr>
            <a:endParaRPr lang="en-US" b="1" dirty="0"/>
          </a:p>
          <a:p>
            <a:pPr marL="230188" indent="0" defTabSz="569913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4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Procurement,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990600"/>
            <a:ext cx="8534400" cy="4953000"/>
          </a:xfrm>
        </p:spPr>
        <p:txBody>
          <a:bodyPr/>
          <a:lstStyle/>
          <a:p>
            <a:pPr marL="0" indent="0" defTabSz="569913">
              <a:buNone/>
            </a:pPr>
            <a:r>
              <a:rPr lang="en-US" b="1" dirty="0" smtClean="0"/>
              <a:t>Cost per Magnet Assembly: $4000/assembly ($6000/1</a:t>
            </a:r>
            <a:r>
              <a:rPr lang="en-US" b="1" baseline="30000" dirty="0" smtClean="0"/>
              <a:t>st</a:t>
            </a:r>
            <a:r>
              <a:rPr lang="en-US" b="1" dirty="0" smtClean="0"/>
              <a:t> article)</a:t>
            </a:r>
          </a:p>
          <a:p>
            <a:pPr marL="573088" indent="-342900" defTabSz="569913"/>
            <a:r>
              <a:rPr lang="en-US" dirty="0" err="1" smtClean="0"/>
              <a:t>Danfysik</a:t>
            </a:r>
            <a:r>
              <a:rPr lang="en-US" dirty="0" smtClean="0"/>
              <a:t> cost estimate without PMM</a:t>
            </a:r>
          </a:p>
          <a:p>
            <a:pPr marL="573088" indent="-342900" defTabSz="569913"/>
            <a:r>
              <a:rPr lang="en-US" dirty="0" smtClean="0"/>
              <a:t>BNL assumes risk as long as </a:t>
            </a:r>
            <a:r>
              <a:rPr lang="en-US" dirty="0" err="1" smtClean="0"/>
              <a:t>Danfysik</a:t>
            </a:r>
            <a:r>
              <a:rPr lang="en-US" dirty="0" smtClean="0"/>
              <a:t> follows BNL sorting guide.</a:t>
            </a:r>
          </a:p>
          <a:p>
            <a:pPr marL="573088" indent="-342900" defTabSz="569913"/>
            <a:endParaRPr lang="en-US" dirty="0" smtClean="0"/>
          </a:p>
          <a:p>
            <a:pPr marL="0" indent="0" defTabSz="569913">
              <a:buNone/>
            </a:pPr>
            <a:r>
              <a:rPr lang="en-US" b="1" dirty="0" smtClean="0"/>
              <a:t>BNL Labor:</a:t>
            </a:r>
          </a:p>
          <a:p>
            <a:pPr marL="115888" indent="0" defTabSz="569913">
              <a:buNone/>
            </a:pPr>
            <a:r>
              <a:rPr lang="en-US" dirty="0" smtClean="0"/>
              <a:t>Scientific: 2 hours/magnet + 115 hours</a:t>
            </a:r>
          </a:p>
          <a:p>
            <a:pPr marL="115888" indent="0" defTabSz="569913">
              <a:buNone/>
            </a:pPr>
            <a:r>
              <a:rPr lang="en-US" dirty="0" smtClean="0"/>
              <a:t>Engineering: 1 hours/magnet + 688 hours</a:t>
            </a:r>
          </a:p>
          <a:p>
            <a:pPr marL="115888" indent="0" defTabSz="569913">
              <a:buNone/>
            </a:pPr>
            <a:r>
              <a:rPr lang="en-US" dirty="0" smtClean="0"/>
              <a:t>Technician: 8 hours/magnet + 40 hours</a:t>
            </a:r>
          </a:p>
          <a:p>
            <a:pPr marL="115888" indent="0" defTabSz="569913">
              <a:buNone/>
            </a:pPr>
            <a:r>
              <a:rPr lang="en-US" dirty="0" smtClean="0"/>
              <a:t>Rigging: 7 hours/shipment – 4 shipments</a:t>
            </a:r>
          </a:p>
          <a:p>
            <a:pPr marL="573088" lvl="0" indent="-342900" defTabSz="569913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</a:rPr>
              <a:t>Magnet measurement &amp; Survey</a:t>
            </a:r>
          </a:p>
          <a:p>
            <a:pPr marL="573088" lvl="0" indent="-342900" defTabSz="569913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</a:rPr>
              <a:t>Tuning for multipole reduction</a:t>
            </a:r>
          </a:p>
          <a:p>
            <a:pPr marL="573088" lvl="0" indent="-342900" defTabSz="569913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</a:rPr>
              <a:t>Magnet measurement</a:t>
            </a:r>
          </a:p>
          <a:p>
            <a:pPr marL="230188" indent="0" defTabSz="569913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91000" y="6553200"/>
            <a:ext cx="914400" cy="304800"/>
          </a:xfrm>
        </p:spPr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3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 &amp; </a:t>
            </a:r>
            <a:r>
              <a:rPr lang="en-US" dirty="0" smtClean="0"/>
              <a:t>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057" y="990600"/>
            <a:ext cx="8450943" cy="5562600"/>
          </a:xfrm>
        </p:spPr>
        <p:txBody>
          <a:bodyPr/>
          <a:lstStyle/>
          <a:p>
            <a:pPr marL="0" indent="0" defTabSz="569913">
              <a:buNone/>
              <a:tabLst>
                <a:tab pos="347663" algn="l"/>
              </a:tabLst>
            </a:pPr>
            <a:r>
              <a:rPr lang="en-US" b="1" dirty="0" smtClean="0"/>
              <a:t>Girders and Stands:</a:t>
            </a:r>
            <a:r>
              <a:rPr lang="en-US" dirty="0" smtClean="0"/>
              <a:t> request for bids, build to print.</a:t>
            </a:r>
          </a:p>
          <a:p>
            <a:pPr marL="565150" indent="-325438" defTabSz="569913"/>
            <a:r>
              <a:rPr lang="en-US" dirty="0" smtClean="0"/>
              <a:t>Girder assembly (magnet supports) - Vendor</a:t>
            </a:r>
          </a:p>
          <a:p>
            <a:pPr marL="565150" indent="-325438" defTabSz="569913"/>
            <a:r>
              <a:rPr lang="en-US" dirty="0" smtClean="0"/>
              <a:t>Inspection and pre-survey - BNL</a:t>
            </a:r>
          </a:p>
          <a:p>
            <a:pPr marL="565150" indent="-325438" defTabSz="569913"/>
            <a:r>
              <a:rPr lang="en-US" dirty="0" smtClean="0"/>
              <a:t>Magnet install, vacuum chamber install, water manifold - BNL</a:t>
            </a:r>
          </a:p>
          <a:p>
            <a:pPr marL="565150" indent="-325438" defTabSz="569913"/>
            <a:r>
              <a:rPr lang="en-US" dirty="0" smtClean="0"/>
              <a:t>Survey and alignment</a:t>
            </a:r>
          </a:p>
          <a:p>
            <a:pPr marL="565150" indent="-325438" defTabSz="569913"/>
            <a:r>
              <a:rPr lang="en-US" dirty="0" smtClean="0"/>
              <a:t>Prepare for shipping, rigging</a:t>
            </a:r>
          </a:p>
          <a:p>
            <a:pPr marL="0" lvl="0" indent="0" defTabSz="569913">
              <a:buClr>
                <a:srgbClr val="000000"/>
              </a:buClr>
              <a:buNone/>
            </a:pPr>
            <a:r>
              <a:rPr lang="en-US" b="1" dirty="0" smtClean="0">
                <a:solidFill>
                  <a:srgbClr val="000000"/>
                </a:solidFill>
              </a:rPr>
              <a:t>BNL </a:t>
            </a:r>
            <a:r>
              <a:rPr lang="en-US" b="1" dirty="0">
                <a:solidFill>
                  <a:srgbClr val="000000"/>
                </a:solidFill>
              </a:rPr>
              <a:t>Labor:</a:t>
            </a:r>
          </a:p>
          <a:p>
            <a:pPr marL="231775" indent="0" defTabSz="569913">
              <a:buClr>
                <a:srgbClr val="000000"/>
              </a:buClr>
              <a:buNone/>
            </a:pPr>
            <a:r>
              <a:rPr lang="en-US" dirty="0" smtClean="0">
                <a:solidFill>
                  <a:srgbClr val="000000"/>
                </a:solidFill>
              </a:rPr>
              <a:t>Engineering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dirty="0" smtClean="0">
                <a:solidFill>
                  <a:srgbClr val="000000"/>
                </a:solidFill>
              </a:rPr>
              <a:t>3 hours/girder + 320 hours</a:t>
            </a:r>
            <a:endParaRPr lang="en-US" dirty="0">
              <a:solidFill>
                <a:srgbClr val="000000"/>
              </a:solidFill>
            </a:endParaRPr>
          </a:p>
          <a:p>
            <a:pPr marL="231775" indent="0" defTabSz="569913">
              <a:buClr>
                <a:srgbClr val="000000"/>
              </a:buClr>
              <a:buNone/>
            </a:pPr>
            <a:r>
              <a:rPr lang="en-US" dirty="0">
                <a:solidFill>
                  <a:srgbClr val="000000"/>
                </a:solidFill>
              </a:rPr>
              <a:t>Technician: </a:t>
            </a:r>
            <a:r>
              <a:rPr lang="en-US" dirty="0" smtClean="0">
                <a:solidFill>
                  <a:srgbClr val="000000"/>
                </a:solidFill>
              </a:rPr>
              <a:t>32 hours/girder + 120 hours</a:t>
            </a:r>
            <a:endParaRPr lang="en-US" dirty="0">
              <a:solidFill>
                <a:srgbClr val="000000"/>
              </a:solidFill>
            </a:endParaRPr>
          </a:p>
          <a:p>
            <a:pPr marL="231775" indent="0" defTabSz="569913">
              <a:buClr>
                <a:srgbClr val="000000"/>
              </a:buClr>
              <a:buNone/>
            </a:pPr>
            <a:r>
              <a:rPr lang="en-US" dirty="0">
                <a:solidFill>
                  <a:srgbClr val="000000"/>
                </a:solidFill>
              </a:rPr>
              <a:t>Survey </a:t>
            </a:r>
            <a:r>
              <a:rPr lang="en-US" dirty="0" smtClean="0">
                <a:solidFill>
                  <a:srgbClr val="000000"/>
                </a:solidFill>
              </a:rPr>
              <a:t>Technician: 8 hours/girder</a:t>
            </a:r>
          </a:p>
          <a:p>
            <a:pPr marL="0" lvl="0" indent="0" defTabSz="569913">
              <a:buClr>
                <a:srgbClr val="000000"/>
              </a:buClr>
              <a:buNone/>
            </a:pPr>
            <a:r>
              <a:rPr lang="en-US" b="1" dirty="0" smtClean="0">
                <a:solidFill>
                  <a:srgbClr val="000000"/>
                </a:solidFill>
              </a:rPr>
              <a:t>Cost: $5400 Girder</a:t>
            </a:r>
            <a:endParaRPr lang="en-US" b="1" dirty="0">
              <a:solidFill>
                <a:srgbClr val="000000"/>
              </a:solidFill>
            </a:endParaRPr>
          </a:p>
          <a:p>
            <a:pPr marL="231775" indent="0" defTabSz="569913">
              <a:buClr>
                <a:srgbClr val="000000"/>
              </a:buClr>
              <a:buNone/>
            </a:pPr>
            <a:r>
              <a:rPr lang="en-US" dirty="0" smtClean="0">
                <a:solidFill>
                  <a:srgbClr val="000000"/>
                </a:solidFill>
              </a:rPr>
              <a:t>w/water manifold, stands, &amp; magnet mounts</a:t>
            </a:r>
          </a:p>
          <a:p>
            <a:pPr marL="231775" indent="0" defTabSz="569913">
              <a:buClr>
                <a:srgbClr val="000000"/>
              </a:buClr>
              <a:buNone/>
            </a:pPr>
            <a:r>
              <a:rPr lang="en-US" dirty="0" smtClean="0">
                <a:solidFill>
                  <a:srgbClr val="000000"/>
                </a:solidFill>
              </a:rPr>
              <a:t>Shipping $2550/shipment of 7 girders</a:t>
            </a:r>
            <a:endParaRPr lang="en-US" dirty="0">
              <a:solidFill>
                <a:srgbClr val="000000"/>
              </a:solidFill>
            </a:endParaRPr>
          </a:p>
          <a:p>
            <a:pPr marL="231775" indent="0" defTabSz="569913">
              <a:buClr>
                <a:srgbClr val="000000"/>
              </a:buClr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239713" indent="0" defTabSz="569913">
              <a:buNone/>
            </a:pPr>
            <a:endParaRPr lang="en-US" dirty="0"/>
          </a:p>
          <a:p>
            <a:pPr marL="239713" indent="0" defTabSz="569913">
              <a:buNone/>
            </a:pPr>
            <a:endParaRPr lang="en-US" dirty="0" smtClean="0"/>
          </a:p>
          <a:p>
            <a:pPr marL="623888" indent="-384175" defTabSz="56991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5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34051"/>
            <a:ext cx="7924800" cy="4171349"/>
          </a:xfrm>
        </p:spPr>
        <p:txBody>
          <a:bodyPr/>
          <a:lstStyle/>
          <a:p>
            <a:pPr marL="287338" indent="-287338"/>
            <a:r>
              <a:rPr lang="en-US" sz="2400" dirty="0"/>
              <a:t>WBS </a:t>
            </a:r>
            <a:r>
              <a:rPr lang="en-US" sz="2400" dirty="0" smtClean="0"/>
              <a:t>Dictionary </a:t>
            </a:r>
            <a:r>
              <a:rPr lang="en-US" sz="2400" dirty="0"/>
              <a:t>(including brief specs &amp; quantities)</a:t>
            </a:r>
          </a:p>
          <a:p>
            <a:pPr marL="287338" indent="-287338"/>
            <a:r>
              <a:rPr lang="en-US" sz="2400" dirty="0" smtClean="0"/>
              <a:t>Design</a:t>
            </a:r>
            <a:endParaRPr lang="en-US" sz="2400" dirty="0"/>
          </a:p>
          <a:p>
            <a:pPr marL="287338" indent="-287338"/>
            <a:r>
              <a:rPr lang="en-US" sz="2400" dirty="0"/>
              <a:t>Labor &amp; </a:t>
            </a:r>
            <a:r>
              <a:rPr lang="en-US" sz="2400" dirty="0" smtClean="0"/>
              <a:t>Materials</a:t>
            </a:r>
            <a:endParaRPr lang="en-US" sz="2400" dirty="0"/>
          </a:p>
          <a:p>
            <a:pPr marL="287338" indent="-287338"/>
            <a:r>
              <a:rPr lang="en-US" sz="2400" dirty="0"/>
              <a:t>Basis of </a:t>
            </a:r>
            <a:r>
              <a:rPr lang="en-US" sz="2400" dirty="0" smtClean="0"/>
              <a:t>Estimate</a:t>
            </a:r>
            <a:endParaRPr lang="en-US" sz="2400" dirty="0"/>
          </a:p>
          <a:p>
            <a:pPr marL="287338" indent="-287338"/>
            <a:r>
              <a:rPr lang="en-US" sz="2400" dirty="0" smtClean="0"/>
              <a:t>Procurement &amp; Production</a:t>
            </a:r>
            <a:endParaRPr lang="en-US" sz="2400" dirty="0"/>
          </a:p>
          <a:p>
            <a:pPr marL="287338" indent="-287338"/>
            <a:r>
              <a:rPr lang="en-US" sz="2400" dirty="0" smtClean="0"/>
              <a:t>Overview </a:t>
            </a:r>
            <a:r>
              <a:rPr lang="en-US" sz="2400" dirty="0"/>
              <a:t>of cost estimate</a:t>
            </a:r>
          </a:p>
          <a:p>
            <a:pPr marL="287338" indent="-287338"/>
            <a:r>
              <a:rPr lang="en-US" sz="2400" dirty="0" smtClean="0"/>
              <a:t>Schedule </a:t>
            </a:r>
            <a:r>
              <a:rPr lang="en-US" sz="2400" dirty="0" smtClean="0"/>
              <a:t>Overview</a:t>
            </a:r>
            <a:endParaRPr lang="en-US" sz="2400" dirty="0"/>
          </a:p>
          <a:p>
            <a:pPr marL="287338" indent="-287338"/>
            <a:r>
              <a:rPr lang="en-US" sz="2400" dirty="0" smtClean="0"/>
              <a:t>Major </a:t>
            </a:r>
            <a:r>
              <a:rPr lang="en-US" sz="2400" dirty="0" smtClean="0"/>
              <a:t>Risks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4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Estimate Overview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06697-AEC8-407C-899B-C1AAB8130688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10873"/>
            <a:ext cx="5714999" cy="6343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576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300" y="1066800"/>
            <a:ext cx="8915400" cy="533042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Project Milestones</a:t>
            </a:r>
          </a:p>
          <a:p>
            <a:pPr marL="341313"/>
            <a:r>
              <a:rPr lang="en-US" dirty="0" smtClean="0"/>
              <a:t>Prototype Girder Assembled			May 1, 2017</a:t>
            </a:r>
          </a:p>
          <a:p>
            <a:pPr marL="341313"/>
            <a:r>
              <a:rPr lang="en-US" dirty="0" smtClean="0"/>
              <a:t>Magnet Production Approved		June 30, 2017</a:t>
            </a:r>
          </a:p>
          <a:p>
            <a:pPr marL="341313"/>
            <a:r>
              <a:rPr lang="en-US" dirty="0" smtClean="0"/>
              <a:t>First Arc Production Magnet Tested		Jan 2, 2018   </a:t>
            </a:r>
          </a:p>
          <a:p>
            <a:pPr marL="341313"/>
            <a:r>
              <a:rPr lang="en-US" dirty="0" smtClean="0"/>
              <a:t>Fractional Arc Test:				May 1, 2018</a:t>
            </a:r>
          </a:p>
          <a:p>
            <a:pPr marL="107950" indent="0">
              <a:buNone/>
            </a:pPr>
            <a:r>
              <a:rPr lang="en-US" dirty="0"/>
              <a:t>	</a:t>
            </a:r>
            <a:r>
              <a:rPr lang="en-US" dirty="0" smtClean="0"/>
              <a:t>Beam through MLC and prototype girder</a:t>
            </a:r>
          </a:p>
          <a:p>
            <a:pPr marL="341313"/>
            <a:r>
              <a:rPr lang="en-US" dirty="0" smtClean="0"/>
              <a:t>Girder Production Run Complete		Dec 1, 2018</a:t>
            </a:r>
          </a:p>
          <a:p>
            <a:pPr marL="341313"/>
            <a:endParaRPr lang="en-US" dirty="0"/>
          </a:p>
          <a:p>
            <a:pPr marL="107950" indent="0">
              <a:buNone/>
            </a:pPr>
            <a:r>
              <a:rPr lang="en-US" dirty="0" smtClean="0"/>
              <a:t>				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06697-AEC8-407C-899B-C1AAB813068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79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698485"/>
            <a:ext cx="8915400" cy="533042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Project Milestones</a:t>
            </a:r>
          </a:p>
          <a:p>
            <a:pPr marL="341313"/>
            <a:r>
              <a:rPr lang="en-US" dirty="0" smtClean="0"/>
              <a:t>Prototype Girder Assembled				May 1, 2017</a:t>
            </a:r>
          </a:p>
          <a:p>
            <a:pPr marL="107950" indent="0">
              <a:buNone/>
            </a:pPr>
            <a:r>
              <a:rPr lang="en-US" i="1" dirty="0" smtClean="0"/>
              <a:t>Pre-production magnets assembled and tested.	</a:t>
            </a:r>
            <a:r>
              <a:rPr lang="en-US" i="1" dirty="0" smtClean="0"/>
              <a:t>	May </a:t>
            </a:r>
            <a:r>
              <a:rPr lang="en-US" i="1" dirty="0" smtClean="0"/>
              <a:t>5, 2017</a:t>
            </a:r>
          </a:p>
          <a:p>
            <a:pPr marL="107950" indent="0">
              <a:buNone/>
            </a:pPr>
            <a:r>
              <a:rPr lang="en-US" i="1" dirty="0" smtClean="0"/>
              <a:t>Pre-production girder assembly &amp; survey		May 19,2017</a:t>
            </a:r>
          </a:p>
          <a:p>
            <a:pPr marL="107950" indent="0">
              <a:buNone/>
            </a:pPr>
            <a:endParaRPr lang="en-US" dirty="0"/>
          </a:p>
          <a:p>
            <a:pPr marL="107950" indent="0">
              <a:buNone/>
            </a:pPr>
            <a:r>
              <a:rPr lang="en-US" dirty="0" smtClean="0"/>
              <a:t>				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06697-AEC8-407C-899B-C1AAB8130688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51" y="2895600"/>
            <a:ext cx="9165901" cy="354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90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039472"/>
            <a:ext cx="8686800" cy="162752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Project Milestones</a:t>
            </a:r>
          </a:p>
          <a:p>
            <a:pPr marL="341313"/>
            <a:r>
              <a:rPr lang="en-US" dirty="0" smtClean="0"/>
              <a:t>Magnet Production Approved		July 1, 2017</a:t>
            </a:r>
          </a:p>
          <a:p>
            <a:pPr marL="107950" indent="0">
              <a:buNone/>
            </a:pPr>
            <a:r>
              <a:rPr lang="en-US" dirty="0" smtClean="0"/>
              <a:t>Predecessors: Pre-production magnet assembly and analysis of test results, redesign if needed, procurement plans and documents</a:t>
            </a:r>
            <a:endParaRPr lang="en-US" dirty="0"/>
          </a:p>
          <a:p>
            <a:pPr marL="107950" indent="0">
              <a:buNone/>
            </a:pPr>
            <a:r>
              <a:rPr lang="en-US" dirty="0" smtClean="0"/>
              <a:t>				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06697-AEC8-407C-899B-C1AAB8130688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3801"/>
            <a:ext cx="9144000" cy="308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13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300" y="870285"/>
            <a:ext cx="8915400" cy="141571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Project Milestones</a:t>
            </a:r>
          </a:p>
          <a:p>
            <a:pPr marL="341313"/>
            <a:r>
              <a:rPr lang="en-US" dirty="0" smtClean="0"/>
              <a:t>First Arc Production Magnet Tested		Jan 2, 2018  </a:t>
            </a:r>
            <a:r>
              <a:rPr lang="en-US" dirty="0" smtClean="0"/>
              <a:t> (</a:t>
            </a:r>
            <a:r>
              <a:rPr lang="en-US" dirty="0" smtClean="0"/>
              <a:t>Nov 11, 2017)</a:t>
            </a:r>
          </a:p>
          <a:p>
            <a:pPr marL="342900"/>
            <a:r>
              <a:rPr lang="en-US" dirty="0"/>
              <a:t>Girder Production Run Complete		Dec 1, </a:t>
            </a:r>
            <a:r>
              <a:rPr lang="en-US" dirty="0" smtClean="0"/>
              <a:t>2018  (Oct 31, 2018)</a:t>
            </a:r>
            <a:endParaRPr lang="en-US" dirty="0"/>
          </a:p>
          <a:p>
            <a:pPr marL="107950" indent="0">
              <a:buNone/>
            </a:pPr>
            <a:endParaRPr lang="en-US" dirty="0" smtClean="0"/>
          </a:p>
          <a:p>
            <a:pPr marL="107950" indent="0">
              <a:buNone/>
            </a:pPr>
            <a:r>
              <a:rPr lang="en-US" dirty="0" smtClean="0"/>
              <a:t>				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06697-AEC8-407C-899B-C1AAB8130688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8017"/>
            <a:ext cx="9144000" cy="323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71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6697-AEC8-407C-899B-C1AAB8130688}" type="slidenum">
              <a:rPr lang="en-US" smtClean="0"/>
              <a:t>25</a:t>
            </a:fld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057400" y="145256"/>
            <a:ext cx="4953000" cy="4714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kern="0" smtClean="0"/>
              <a:t>Risk List</a:t>
            </a:r>
            <a:endParaRPr lang="en-US" kern="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973746"/>
              </p:ext>
            </p:extLst>
          </p:nvPr>
        </p:nvGraphicFramePr>
        <p:xfrm>
          <a:off x="0" y="762000"/>
          <a:ext cx="9143995" cy="5707848"/>
        </p:xfrm>
        <a:graphic>
          <a:graphicData uri="http://schemas.openxmlformats.org/drawingml/2006/table">
            <a:tbl>
              <a:tblPr/>
              <a:tblGrid>
                <a:gridCol w="305294"/>
                <a:gridCol w="161127"/>
                <a:gridCol w="1876291"/>
                <a:gridCol w="2035297"/>
                <a:gridCol w="110245"/>
                <a:gridCol w="110245"/>
                <a:gridCol w="186568"/>
                <a:gridCol w="186568"/>
                <a:gridCol w="186568"/>
                <a:gridCol w="1865690"/>
                <a:gridCol w="2120102"/>
              </a:tblGrid>
              <a:tr h="336548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WBS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Description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Potential Impact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L×I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S2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S3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Mitigation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Comment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827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Computer simulations: resonant behaviour not calculated correctly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Lattice needs to be adjusted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Computer simulations without periodic boundary conditions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7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Small change in material properties of NdFeB from radiation damage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Excessive beam losses cause drift in magnetic qualtiy field, still within range of correctors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 machine loss control system.  Re-run machine correction periodically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7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 change in material properties of NdFeB from radiation damage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Excessive beam losses make some magnets unusable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4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 machine loss control system.  Replace damaged magnets.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Should see this coming.  Halbachs will take 4 to 5 months to fabricate &amp; replace.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7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Residual non-allowed multipoles in the Halbach magnets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Orbit differences, beam loss depending on magnitude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4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PMM field vector measurement/shimming.  Multipole tuning rods.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Revisit magnet design/tolerances after pre-production and/or 1st article fabrication.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7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Permanent magnet strength from batch sample does not reflect true average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Strength of magnet systematically wrong by a few percent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B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2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Measure field vector on all blocks, test pre-production and 1st article magnets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 quad corrector coil as a last resort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7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Temperature coefficient permanent magnets larger than expected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Temperature drift of gradient, resulting in orbit differences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B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2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Better water system stabilization 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 quad corrector coil as a last resort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7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Temperature coefficient permanent magnets varies within batch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Strength variations aren't the same, small multipoles appear at off-nominal temperature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Temperature control during PMM field vector measurement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Better water system stabilization 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40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Geometric block tolerances larger than expected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Unwanted multipoles, gradient variation, leading to orbit differences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3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Drawing tolerances in agreement with vendor capabilities, vendor quality assurance control  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Unlikely, good quality blocks were delivered for prototypes, active QA for production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7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Mechanical properties of magnet holder inadequate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Magnet deformed, systematic multipoles appear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B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2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Vendor quality assurance control, pre-production measurement and testing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Unlikely, Aluminum frame is stiffer and has been analyzed for stress and deflection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7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Corrector strength dipole insufficient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Lattice errors higher than expected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5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37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Lattice studies continue, increase power supply current, increase dipole coil turns 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Corrector coils can be driven at higher currents; more turns added after pre-production tests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7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Too much magnet-to-magnet gradient variation (&gt;0.2%)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Poor optics performance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Power the quadrupole correctors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40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Quadrupole corrector strength insufficient, need larger magnet to magnet correction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Halbach field strength variation larger than expected or lattice requires bigger variation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Lattice studies continue, increase power supply current, increase quadrupole  coil turns 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Corrector coils can be driven at higher currents; more turns added after pre-production tests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7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Dipole correctors influence Halbach gradient quality negatively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Orbit differences, may limit ability to correct for fied errors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B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2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Re-design dipole corrector winding configuration to reduce multipoles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Unlikely, beam position is in small diameter central field region of a large corrector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40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Magnet assembly takes longer than anticipated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 schedule and cost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Pre-production and 1st article magnet lessons learned &amp; tight vendor control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Careful planning, well documented requests for proposal, communication with vendors, resource availability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7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Shimming and multipole tuning of magnets takes longer than anticipated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 schedule and cost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Pre-production and 1st article magnet lessons learned &amp; tight vendor control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Careful planning, resource availability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67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Girder integration issues, magnet vendor quality, late delivery, excessive tuning time &amp; protoype girder assembly schedule, production testing, and parts flow choreography.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Schedule impact leading to cost overruns.  Vendor cost overruns.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5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37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Pre-production and 1st article girder lessons learned &amp; tight vendor control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Careful planning, well documented requests for proposal, communication with vendors, resource availability</a:t>
                      </a:r>
                    </a:p>
                  </a:txBody>
                  <a:tcPr marL="6150" marR="6150" marT="6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8370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Risks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System Specifications (Lattice): </a:t>
            </a:r>
            <a:r>
              <a:rPr lang="en-US" dirty="0" smtClean="0"/>
              <a:t>(1, 10, 11, 12)</a:t>
            </a:r>
          </a:p>
          <a:p>
            <a:pPr marL="463550"/>
            <a:r>
              <a:rPr lang="en-US" dirty="0" smtClean="0"/>
              <a:t>Lattice changes affect magnet specifications: greater number of Halbach variations, stronger dipole correction, power quad correctors.</a:t>
            </a:r>
          </a:p>
          <a:p>
            <a:pPr marL="0" indent="0">
              <a:buNone/>
            </a:pPr>
            <a:r>
              <a:rPr lang="en-US" i="1" dirty="0" smtClean="0"/>
              <a:t>Mitigation: Further Lattice refinement</a:t>
            </a:r>
          </a:p>
          <a:p>
            <a:pPr marL="230187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PMM: </a:t>
            </a:r>
            <a:endParaRPr lang="en-US" dirty="0" smtClean="0"/>
          </a:p>
          <a:p>
            <a:pPr marL="463550" indent="-231775"/>
            <a:r>
              <a:rPr lang="en-US" dirty="0" smtClean="0"/>
              <a:t>Material quality: large variation field strength/tolerances (5, 8)</a:t>
            </a:r>
          </a:p>
          <a:p>
            <a:pPr marL="0" indent="0">
              <a:buNone/>
            </a:pPr>
            <a:r>
              <a:rPr lang="en-US" i="1" dirty="0" smtClean="0"/>
              <a:t>Mitigation: Quality Assurance: thorough PMM inspection</a:t>
            </a:r>
          </a:p>
          <a:p>
            <a:pPr marL="463550" indent="-231775"/>
            <a:r>
              <a:rPr lang="en-US" dirty="0" smtClean="0"/>
              <a:t>Material quality: thermal response (6, 7)</a:t>
            </a:r>
          </a:p>
          <a:p>
            <a:pPr marL="0" indent="0">
              <a:buNone/>
            </a:pPr>
            <a:r>
              <a:rPr lang="en-US" i="1" dirty="0" smtClean="0"/>
              <a:t>Mitigation: thermal design, material, and assembly testing </a:t>
            </a:r>
          </a:p>
          <a:p>
            <a:pPr marL="463550" indent="-231775"/>
            <a:r>
              <a:rPr lang="en-US" dirty="0" smtClean="0"/>
              <a:t>Material quality: radiation damage from CBETA operations</a:t>
            </a:r>
          </a:p>
          <a:p>
            <a:pPr marL="0" indent="0">
              <a:buNone/>
            </a:pPr>
            <a:r>
              <a:rPr lang="en-US" i="1" dirty="0" smtClean="0"/>
              <a:t>Mitigation: careful commissioning planning</a:t>
            </a:r>
            <a:endParaRPr 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06697-AEC8-407C-899B-C1AAB813068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1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Risks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Halbach Manufacturing:</a:t>
            </a:r>
          </a:p>
          <a:p>
            <a:pPr marL="463550"/>
            <a:r>
              <a:rPr lang="en-US" dirty="0" smtClean="0"/>
              <a:t>Magnet assembly: quality assurance delays, time required for PMM measurement, sorting, shim definition (14, 15, 16)</a:t>
            </a:r>
          </a:p>
          <a:p>
            <a:pPr marL="0" indent="0">
              <a:buNone/>
            </a:pPr>
            <a:r>
              <a:rPr lang="en-US" i="1" dirty="0" smtClean="0"/>
              <a:t>Mitigation: pre-production magnet QA PMM &amp; field measurement, evaluation, and assembly methods.</a:t>
            </a:r>
            <a:endParaRPr 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06697-AEC8-407C-899B-C1AAB813068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782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876800"/>
          </a:xfrm>
        </p:spPr>
        <p:txBody>
          <a:bodyPr/>
          <a:lstStyle/>
          <a:p>
            <a:pPr marL="347663" indent="-347663"/>
            <a:r>
              <a:rPr lang="en-US" sz="2400" dirty="0" smtClean="0"/>
              <a:t>BD &amp; QF Halbach magnetic designs complete and reviewed.</a:t>
            </a:r>
          </a:p>
          <a:p>
            <a:pPr marL="347663" indent="-347663"/>
            <a:r>
              <a:rPr lang="en-US" sz="2400" dirty="0" smtClean="0"/>
              <a:t>Corrector magnets designs complete and reviewed.</a:t>
            </a:r>
          </a:p>
          <a:p>
            <a:pPr marL="347663" indent="-347663"/>
            <a:r>
              <a:rPr lang="en-US" sz="2400" dirty="0" smtClean="0"/>
              <a:t>Vendor cost estimates received for Halbach components and corrector magnets.  </a:t>
            </a:r>
          </a:p>
          <a:p>
            <a:pPr marL="347663" indent="-347663"/>
            <a:r>
              <a:rPr lang="en-US" sz="2400" dirty="0" smtClean="0"/>
              <a:t>Halbach costs being updated to reflect latest design and manufacturing plan.</a:t>
            </a:r>
          </a:p>
          <a:p>
            <a:pPr marL="347663" indent="-347663"/>
            <a:r>
              <a:rPr lang="en-US" sz="2400" dirty="0" smtClean="0"/>
              <a:t>Corrector magnets are a common design used in CAD.</a:t>
            </a:r>
          </a:p>
          <a:p>
            <a:pPr marL="347663" indent="-347663"/>
            <a:r>
              <a:rPr lang="en-US" sz="2400" dirty="0" smtClean="0"/>
              <a:t>Other components similar to recently purchased equipment.</a:t>
            </a:r>
          </a:p>
          <a:p>
            <a:pPr marL="347663" indent="-347663"/>
            <a:r>
              <a:rPr lang="en-US" sz="2400" dirty="0" smtClean="0"/>
              <a:t>Risks identified and manageable.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5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WBS Dictionary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Scope: Design</a:t>
            </a:r>
            <a:r>
              <a:rPr lang="en-US" sz="2800" dirty="0"/>
              <a:t>, Fabricate, and Test:</a:t>
            </a:r>
          </a:p>
          <a:p>
            <a:pPr marL="287338" indent="-287338"/>
            <a:r>
              <a:rPr lang="en-US" sz="2800" dirty="0" smtClean="0"/>
              <a:t>211 Consistent Halbach </a:t>
            </a:r>
            <a:r>
              <a:rPr lang="en-US" sz="2800" dirty="0"/>
              <a:t>permanent </a:t>
            </a:r>
            <a:r>
              <a:rPr lang="en-US" sz="2800" dirty="0" smtClean="0"/>
              <a:t>magnets, (5 types)</a:t>
            </a:r>
            <a:endParaRPr lang="en-US" sz="2800" dirty="0"/>
          </a:p>
          <a:p>
            <a:pPr marL="287338" indent="-287338">
              <a:spcBef>
                <a:spcPts val="600"/>
              </a:spcBef>
            </a:pPr>
            <a:r>
              <a:rPr lang="en-US" sz="2800" dirty="0" smtClean="0"/>
              <a:t>211 </a:t>
            </a:r>
            <a:r>
              <a:rPr lang="en-US" sz="2800" dirty="0"/>
              <a:t>Powered correctors for </a:t>
            </a:r>
            <a:r>
              <a:rPr lang="en-US" sz="2800" dirty="0" smtClean="0"/>
              <a:t>beam line, (2 types)</a:t>
            </a:r>
          </a:p>
          <a:p>
            <a:pPr marL="287338" indent="-287338">
              <a:spcBef>
                <a:spcPts val="600"/>
              </a:spcBef>
            </a:pPr>
            <a:r>
              <a:rPr lang="en-US" sz="2800" dirty="0" smtClean="0"/>
              <a:t>27 girder assemblies</a:t>
            </a:r>
            <a:endParaRPr lang="en-US" sz="2800" dirty="0"/>
          </a:p>
          <a:p>
            <a:pPr marL="287338" indent="-287338"/>
            <a:r>
              <a:rPr lang="en-US" sz="2800" dirty="0" smtClean="0"/>
              <a:t>Install and align magnets on “</a:t>
            </a:r>
            <a:r>
              <a:rPr lang="en-US" sz="2800" dirty="0"/>
              <a:t>girder” </a:t>
            </a:r>
            <a:r>
              <a:rPr lang="en-US" sz="2800" dirty="0" smtClean="0"/>
              <a:t>assemblies with vacuum chamber from Cornell</a:t>
            </a:r>
          </a:p>
          <a:p>
            <a:pPr marL="287338" indent="-287338"/>
            <a:r>
              <a:rPr lang="en-US" sz="2800" dirty="0" smtClean="0"/>
              <a:t>Ship to Cornell for Installation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287338" indent="-287338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5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Pre-production Girder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15400" cy="5715000"/>
          </a:xfrm>
        </p:spPr>
        <p:txBody>
          <a:bodyPr/>
          <a:lstStyle/>
          <a:p>
            <a:r>
              <a:rPr lang="en-US" dirty="0" smtClean="0"/>
              <a:t>Halbach magnets</a:t>
            </a:r>
          </a:p>
          <a:p>
            <a:pPr marL="628650" indent="-284163">
              <a:buFont typeface="+mj-lt"/>
              <a:buAutoNum type="alphaLcPeriod"/>
            </a:pPr>
            <a:r>
              <a:rPr lang="en-US" dirty="0" smtClean="0"/>
              <a:t>Permanent Magnet Material Ordered for 6 (3 BD, 3 QF).</a:t>
            </a:r>
          </a:p>
          <a:p>
            <a:pPr marL="628650" indent="-284163">
              <a:buFont typeface="+mj-lt"/>
              <a:buAutoNum type="alphaLcPeriod"/>
            </a:pPr>
            <a:r>
              <a:rPr lang="en-US" dirty="0" smtClean="0"/>
              <a:t>BNL PMM QA field vector measurement, dimension inspection, shim determination.</a:t>
            </a:r>
          </a:p>
          <a:p>
            <a:pPr marL="628650" indent="-284163">
              <a:buFont typeface="+mj-lt"/>
              <a:buAutoNum type="alphaLcPeriod"/>
            </a:pPr>
            <a:r>
              <a:rPr lang="en-US" dirty="0" smtClean="0"/>
              <a:t>Aluminum frames designed, BNL machining.</a:t>
            </a:r>
          </a:p>
          <a:p>
            <a:pPr marL="628650" indent="-284163">
              <a:buFont typeface="+mj-lt"/>
              <a:buAutoNum type="alphaLcPeriod"/>
            </a:pPr>
            <a:r>
              <a:rPr lang="en-US" dirty="0" smtClean="0"/>
              <a:t>BNL shim PMM, magnet assembly.</a:t>
            </a:r>
          </a:p>
          <a:p>
            <a:pPr marL="628650" indent="-284163">
              <a:buFont typeface="+mj-lt"/>
              <a:buAutoNum type="alphaLcPeriod"/>
            </a:pPr>
            <a:r>
              <a:rPr lang="en-US" dirty="0" smtClean="0"/>
              <a:t>BNL field measurement, wire rod multipole reduction, field measurement.</a:t>
            </a:r>
          </a:p>
          <a:p>
            <a:pPr marL="628650" indent="-284163">
              <a:buFont typeface="+mj-lt"/>
              <a:buAutoNum type="alphaLcPeriod"/>
            </a:pPr>
            <a:r>
              <a:rPr lang="en-US" dirty="0" smtClean="0"/>
              <a:t>Split magnets/realignment testing/field measurement.</a:t>
            </a:r>
          </a:p>
          <a:p>
            <a:r>
              <a:rPr lang="en-US" dirty="0" smtClean="0"/>
              <a:t>Corrector magnets</a:t>
            </a:r>
          </a:p>
          <a:p>
            <a:pPr marL="628650" indent="-284163">
              <a:buFont typeface="+mj-lt"/>
              <a:buAutoNum type="alphaLcPeriod"/>
            </a:pPr>
            <a:r>
              <a:rPr lang="en-US" dirty="0" smtClean="0"/>
              <a:t>Designed, in house machining.</a:t>
            </a:r>
          </a:p>
          <a:p>
            <a:pPr marL="628650" indent="-284163">
              <a:buFont typeface="+mj-lt"/>
              <a:buAutoNum type="alphaLcPeriod"/>
            </a:pPr>
            <a:r>
              <a:rPr lang="en-US" dirty="0" smtClean="0"/>
              <a:t>BNL or vendor winding.</a:t>
            </a:r>
          </a:p>
          <a:p>
            <a:pPr marL="628650" indent="-284163">
              <a:buFont typeface="+mj-lt"/>
              <a:buAutoNum type="alphaLcPeriod"/>
            </a:pPr>
            <a:r>
              <a:rPr lang="en-US" dirty="0"/>
              <a:t>BNL field </a:t>
            </a:r>
            <a:r>
              <a:rPr lang="en-US" dirty="0" smtClean="0"/>
              <a:t>measurement.</a:t>
            </a:r>
          </a:p>
          <a:p>
            <a:pPr marL="628650" indent="-284163">
              <a:buFont typeface="+mj-lt"/>
              <a:buAutoNum type="alphaLcPeriod"/>
            </a:pPr>
            <a:r>
              <a:rPr lang="en-US" dirty="0" smtClean="0"/>
              <a:t>Split magnets/realignment </a:t>
            </a:r>
            <a:r>
              <a:rPr lang="en-US" dirty="0"/>
              <a:t>testing/field </a:t>
            </a:r>
            <a:r>
              <a:rPr lang="en-US" dirty="0" smtClean="0"/>
              <a:t>measurement.</a:t>
            </a:r>
          </a:p>
          <a:p>
            <a:pPr marL="1588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7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Consistent Halbach Magnets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609600"/>
            <a:ext cx="8915400" cy="5867400"/>
          </a:xfrm>
        </p:spPr>
        <p:txBody>
          <a:bodyPr/>
          <a:lstStyle/>
          <a:p>
            <a:pPr marL="0" indent="0">
              <a:buSzPct val="100000"/>
              <a:buNone/>
            </a:pPr>
            <a:r>
              <a:rPr lang="en-US" dirty="0" smtClean="0"/>
              <a:t>Proof-of-principle (</a:t>
            </a:r>
            <a:r>
              <a:rPr lang="en-US" dirty="0" err="1" smtClean="0"/>
              <a:t>PoP</a:t>
            </a:r>
            <a:r>
              <a:rPr lang="en-US" dirty="0" smtClean="0"/>
              <a:t>) magnets:</a:t>
            </a:r>
          </a:p>
          <a:p>
            <a:pPr marL="287338" indent="-287338">
              <a:buSzPct val="100000"/>
            </a:pPr>
            <a:r>
              <a:rPr lang="en-US" dirty="0" smtClean="0"/>
              <a:t>Demonstrated consistent field strength magnet to magnet.</a:t>
            </a:r>
          </a:p>
          <a:p>
            <a:pPr marL="287338" indent="-287338">
              <a:buSzPct val="100000"/>
            </a:pPr>
            <a:r>
              <a:rPr lang="en-US" dirty="0" smtClean="0"/>
              <a:t>Demonstrated the ability to reduce multipoles with interior steel rods.</a:t>
            </a:r>
          </a:p>
          <a:p>
            <a:pPr marL="287338" indent="-287338">
              <a:buSzPct val="100000"/>
            </a:pPr>
            <a:r>
              <a:rPr lang="en-US" dirty="0" smtClean="0"/>
              <a:t>Successfully reviewed by BNL committee: meets design specifications and “buildability”.</a:t>
            </a:r>
            <a:r>
              <a:rPr lang="en-US" dirty="0"/>
              <a:t>  </a:t>
            </a:r>
            <a:r>
              <a:rPr lang="en-US" sz="1600" dirty="0">
                <a:hlinkClick r:id="rId2" action="ppaction://hlinkfile"/>
              </a:rPr>
              <a:t>https://www.classe.cornell.edu/CBETA_PM/161220_review_buildability</a:t>
            </a:r>
            <a:endParaRPr lang="en-US" sz="1600" dirty="0" smtClean="0"/>
          </a:p>
          <a:p>
            <a:pPr marL="0" indent="0">
              <a:buSzPct val="100000"/>
              <a:buNone/>
            </a:pPr>
            <a:endParaRPr lang="en-US" dirty="0" smtClean="0"/>
          </a:p>
          <a:p>
            <a:pPr marL="0" indent="0">
              <a:buSzPct val="100000"/>
              <a:buNone/>
            </a:pPr>
            <a:r>
              <a:rPr lang="en-US" dirty="0" smtClean="0"/>
              <a:t>To be proven with pre-production magnets:</a:t>
            </a:r>
          </a:p>
          <a:p>
            <a:pPr marL="287338" indent="-287338">
              <a:buSzPct val="100000"/>
            </a:pPr>
            <a:r>
              <a:rPr lang="en-US" dirty="0" err="1" smtClean="0"/>
              <a:t>PoP</a:t>
            </a:r>
            <a:r>
              <a:rPr lang="en-US" dirty="0" smtClean="0"/>
              <a:t> magnets used a single batch of permanent magnet material blocks. Larger batches have larger variations in field strength.  Magnets will be shimmed between PMM blocks (slide 10).</a:t>
            </a:r>
          </a:p>
          <a:p>
            <a:pPr marL="287338" indent="-287338">
              <a:buSzPct val="100000"/>
            </a:pPr>
            <a:r>
              <a:rPr lang="en-US" dirty="0"/>
              <a:t>Mechanical tolerances: larger batches of PMM may have greater variation of dimensional tolerances.  Shimming also adjusts for small variations in block </a:t>
            </a:r>
            <a:r>
              <a:rPr lang="en-US" dirty="0" smtClean="0"/>
              <a:t>dimensions.</a:t>
            </a:r>
            <a:endParaRPr lang="en-US" dirty="0"/>
          </a:p>
          <a:p>
            <a:pPr marL="287338" indent="-287338">
              <a:buSzPct val="100000"/>
            </a:pPr>
            <a:r>
              <a:rPr lang="en-US" dirty="0" err="1" smtClean="0"/>
              <a:t>PoP</a:t>
            </a:r>
            <a:r>
              <a:rPr lang="en-US" dirty="0" smtClean="0"/>
              <a:t> magnets used plastic frames and were not designed to be split for vacuum chamber installation.  Production magnets will have aluminum frames with designed splits. (slides 7, 8, 9)</a:t>
            </a:r>
            <a:endParaRPr lang="en-US" dirty="0"/>
          </a:p>
          <a:p>
            <a:pPr marL="0" indent="0">
              <a:buSzPct val="10000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5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Consistent Halbach Magnets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537" y="762000"/>
            <a:ext cx="8836925" cy="5257800"/>
          </a:xfrm>
        </p:spPr>
        <p:txBody>
          <a:bodyPr/>
          <a:lstStyle/>
          <a:p>
            <a:pPr marL="287338" indent="-287338">
              <a:buSzPct val="100000"/>
            </a:pPr>
            <a:r>
              <a:rPr lang="en-US" dirty="0" smtClean="0"/>
              <a:t>Permanent </a:t>
            </a:r>
            <a:r>
              <a:rPr lang="en-US" dirty="0"/>
              <a:t>Magnet Material (PMM) specifications with magnetic tolerances for field vector (strength and direction) and dimensional mechanical </a:t>
            </a:r>
            <a:r>
              <a:rPr lang="en-US" dirty="0" smtClean="0"/>
              <a:t>tolerances.  (Brooks)</a:t>
            </a:r>
            <a:endParaRPr lang="en-US" dirty="0"/>
          </a:p>
          <a:p>
            <a:pPr marL="287338" indent="-287338">
              <a:spcBef>
                <a:spcPts val="600"/>
              </a:spcBef>
              <a:buSzPct val="100000"/>
            </a:pPr>
            <a:r>
              <a:rPr lang="en-US" dirty="0"/>
              <a:t>Specifications, method, and equipment for acceptance testing PMM field </a:t>
            </a:r>
            <a:r>
              <a:rPr lang="en-US" dirty="0" smtClean="0"/>
              <a:t>vector.  (Brooks)</a:t>
            </a:r>
          </a:p>
          <a:p>
            <a:pPr marL="287338" indent="-287338">
              <a:spcBef>
                <a:spcPts val="600"/>
              </a:spcBef>
              <a:buSzPct val="100000"/>
            </a:pPr>
            <a:r>
              <a:rPr lang="en-US" dirty="0" smtClean="0"/>
              <a:t>Solid PMM mounting frame design with minimum deflection and accurate alignment.  (Mahler)</a:t>
            </a:r>
            <a:endParaRPr lang="en-US" dirty="0"/>
          </a:p>
          <a:p>
            <a:pPr marL="287338" indent="-287338">
              <a:buSzPct val="100000"/>
            </a:pPr>
            <a:r>
              <a:rPr lang="en-US" dirty="0"/>
              <a:t>Method for </a:t>
            </a:r>
            <a:r>
              <a:rPr lang="en-US" dirty="0" smtClean="0"/>
              <a:t>shimming </a:t>
            </a:r>
            <a:r>
              <a:rPr lang="en-US" dirty="0"/>
              <a:t>PMM for matching field </a:t>
            </a:r>
            <a:r>
              <a:rPr lang="en-US" dirty="0" smtClean="0"/>
              <a:t>strength.  (Mahler)</a:t>
            </a:r>
            <a:endParaRPr lang="en-US" dirty="0"/>
          </a:p>
          <a:p>
            <a:pPr marL="287338" indent="-287338">
              <a:buSzPct val="100000"/>
            </a:pPr>
            <a:r>
              <a:rPr lang="en-US" dirty="0"/>
              <a:t>Method for analyzing </a:t>
            </a:r>
            <a:r>
              <a:rPr lang="en-US" dirty="0" smtClean="0"/>
              <a:t>block field measurement </a:t>
            </a:r>
            <a:r>
              <a:rPr lang="en-US" dirty="0"/>
              <a:t>results to </a:t>
            </a:r>
            <a:r>
              <a:rPr lang="en-US" dirty="0" smtClean="0"/>
              <a:t>define field strength shimming dimension.  (Brooks)</a:t>
            </a:r>
            <a:endParaRPr lang="en-US" dirty="0"/>
          </a:p>
          <a:p>
            <a:pPr marL="287338" indent="-287338">
              <a:buSzPct val="100000"/>
            </a:pPr>
            <a:r>
              <a:rPr lang="en-US" dirty="0"/>
              <a:t>Method for analyzing </a:t>
            </a:r>
            <a:r>
              <a:rPr lang="en-US" dirty="0" smtClean="0"/>
              <a:t>magnet measurement </a:t>
            </a:r>
            <a:r>
              <a:rPr lang="en-US" dirty="0"/>
              <a:t>results </a:t>
            </a:r>
            <a:r>
              <a:rPr lang="en-US" dirty="0" smtClean="0"/>
              <a:t>for multipole correction.  (Brooks)</a:t>
            </a:r>
          </a:p>
          <a:p>
            <a:pPr marL="287338" indent="-287338">
              <a:buSzPct val="100000"/>
            </a:pPr>
            <a:r>
              <a:rPr lang="en-US" dirty="0" smtClean="0"/>
              <a:t>Magnet mounting and alignment method and tolerances. (Mahler)</a:t>
            </a:r>
          </a:p>
          <a:p>
            <a:pPr>
              <a:buSzPct val="100000"/>
            </a:pPr>
            <a:endParaRPr lang="en-US" dirty="0"/>
          </a:p>
          <a:p>
            <a:pPr marL="287338" indent="-287338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4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Permanent Magnet Block Dimensions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538397"/>
            <a:ext cx="3004657" cy="29448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3753535"/>
            <a:ext cx="2999492" cy="29448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1076" y="3753534"/>
            <a:ext cx="4466260" cy="29448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1075" y="538398"/>
            <a:ext cx="4197495" cy="295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10600" cy="5715000"/>
          </a:xfrm>
        </p:spPr>
        <p:txBody>
          <a:bodyPr/>
          <a:lstStyle/>
          <a:p>
            <a:pPr marL="287338" indent="-287338">
              <a:buNone/>
            </a:pPr>
            <a:r>
              <a:rPr lang="en-US" dirty="0" smtClean="0"/>
              <a:t>Production planning:</a:t>
            </a:r>
          </a:p>
          <a:p>
            <a:pPr marL="287338" indent="-287338"/>
            <a:r>
              <a:rPr lang="en-US" dirty="0" smtClean="0"/>
              <a:t>Complete preproduction development and testing</a:t>
            </a:r>
            <a:endParaRPr lang="en-US" dirty="0"/>
          </a:p>
          <a:p>
            <a:pPr marL="287338" indent="-287338"/>
            <a:r>
              <a:rPr lang="en-US" dirty="0"/>
              <a:t>Develop a fabrication plan and procurement </a:t>
            </a:r>
            <a:r>
              <a:rPr lang="en-US" dirty="0" smtClean="0"/>
              <a:t>documents</a:t>
            </a:r>
          </a:p>
          <a:p>
            <a:pPr marL="287338" indent="-287338"/>
            <a:r>
              <a:rPr lang="en-US" dirty="0" smtClean="0"/>
              <a:t>Vendor interface, statement of works and specification </a:t>
            </a:r>
            <a:r>
              <a:rPr lang="en-US" dirty="0"/>
              <a:t>for vendor </a:t>
            </a:r>
            <a:r>
              <a:rPr lang="en-US" dirty="0" smtClean="0"/>
              <a:t>proposals </a:t>
            </a:r>
            <a:r>
              <a:rPr lang="en-US" dirty="0"/>
              <a:t>and </a:t>
            </a:r>
            <a:r>
              <a:rPr lang="en-US" dirty="0" smtClean="0"/>
              <a:t>bids</a:t>
            </a:r>
          </a:p>
          <a:p>
            <a:pPr marL="287338" indent="-287338"/>
            <a:r>
              <a:rPr lang="en-US" dirty="0" smtClean="0"/>
              <a:t>Bid and place orders</a:t>
            </a:r>
          </a:p>
          <a:p>
            <a:pPr marL="287338" indent="-287338"/>
            <a:r>
              <a:rPr lang="en-US" dirty="0" smtClean="0"/>
              <a:t>Acceptance testing and production oversight</a:t>
            </a:r>
          </a:p>
          <a:p>
            <a:pPr marL="287338" indent="-287338"/>
            <a:r>
              <a:rPr lang="en-US" dirty="0" smtClean="0"/>
              <a:t>BNL final assembly &amp; ship to Cornell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5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Halbach Corrector Magnets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Dipole and Quadrupole field strength interface.</a:t>
            </a:r>
          </a:p>
          <a:p>
            <a:r>
              <a:rPr lang="en-US" dirty="0" smtClean="0"/>
              <a:t>PS specifications, Quadrupole corrector power supplies will not be procured until field measurements verify the need.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724" y="4050511"/>
            <a:ext cx="4495801" cy="279979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736"/>
            <a:ext cx="3733800" cy="319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94099"/>
            <a:ext cx="8915400" cy="16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2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3"/>
          <a:stretch/>
        </p:blipFill>
        <p:spPr bwMode="auto">
          <a:xfrm>
            <a:off x="4724400" y="4174435"/>
            <a:ext cx="3810000" cy="26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Girder Types and Positions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506728"/>
            <a:ext cx="8839200" cy="3399351"/>
          </a:xfrm>
        </p:spPr>
        <p:txBody>
          <a:bodyPr/>
          <a:lstStyle/>
          <a:p>
            <a:pPr marL="234950" indent="-234950"/>
            <a:r>
              <a:rPr lang="en-US" sz="2000" dirty="0" smtClean="0"/>
              <a:t>Alignment specifications:</a:t>
            </a:r>
          </a:p>
          <a:p>
            <a:pPr marL="687388" indent="-234950">
              <a:buFont typeface="+mj-lt"/>
              <a:buAutoNum type="alphaLcParenR"/>
            </a:pPr>
            <a:r>
              <a:rPr lang="en-US" sz="2000" dirty="0" smtClean="0"/>
              <a:t>+/- 0.2 mm (.008”) horizontal and vertical maximum allowance</a:t>
            </a:r>
          </a:p>
          <a:p>
            <a:pPr marL="687388" indent="-234950">
              <a:buFont typeface="+mj-lt"/>
              <a:buAutoNum type="alphaLcParenR"/>
            </a:pPr>
            <a:r>
              <a:rPr lang="en-US" sz="2000" dirty="0"/>
              <a:t>+/- </a:t>
            </a:r>
            <a:r>
              <a:rPr lang="en-US" sz="2000" dirty="0" smtClean="0"/>
              <a:t>0.1 </a:t>
            </a:r>
            <a:r>
              <a:rPr lang="en-US" sz="2000" dirty="0"/>
              <a:t>mm (.</a:t>
            </a:r>
            <a:r>
              <a:rPr lang="en-US" sz="2000" dirty="0" smtClean="0"/>
              <a:t>004”) </a:t>
            </a:r>
            <a:r>
              <a:rPr lang="en-US" sz="2000" dirty="0"/>
              <a:t>horizontal and vertical </a:t>
            </a:r>
            <a:r>
              <a:rPr lang="en-US" sz="2000" dirty="0" smtClean="0"/>
              <a:t>goal to provide design margin.</a:t>
            </a:r>
          </a:p>
          <a:p>
            <a:pPr marL="687388" indent="-234950">
              <a:buFont typeface="+mj-lt"/>
              <a:buAutoNum type="alphaLcParenR"/>
            </a:pPr>
            <a:r>
              <a:rPr lang="en-US" sz="2000" dirty="0" smtClean="0"/>
              <a:t>Allowance to resurvey and “retune” magnet positions after initial commissioning with beam (no shims or pins).</a:t>
            </a:r>
            <a:endParaRPr lang="en-US" sz="2000" dirty="0"/>
          </a:p>
          <a:p>
            <a:pPr marL="234950" indent="-234950"/>
            <a:r>
              <a:rPr lang="en-US" sz="2000" dirty="0" smtClean="0"/>
              <a:t>Magnet </a:t>
            </a:r>
            <a:r>
              <a:rPr lang="en-US" sz="2000" dirty="0"/>
              <a:t>mounts – </a:t>
            </a:r>
            <a:r>
              <a:rPr lang="en-US" sz="2000" dirty="0" smtClean="0"/>
              <a:t>jacking screws for horizontal and vertical survey</a:t>
            </a:r>
            <a:endParaRPr lang="en-US" sz="2000" dirty="0"/>
          </a:p>
          <a:p>
            <a:pPr marL="234950" indent="-234950"/>
            <a:r>
              <a:rPr lang="en-US" sz="2000" dirty="0" smtClean="0"/>
              <a:t>Magnet </a:t>
            </a:r>
            <a:r>
              <a:rPr lang="en-US" sz="2000" dirty="0"/>
              <a:t>mounts – </a:t>
            </a:r>
            <a:r>
              <a:rPr lang="en-US" sz="2000" dirty="0" smtClean="0"/>
              <a:t>integrated </a:t>
            </a:r>
            <a:r>
              <a:rPr lang="en-US" sz="2000" dirty="0"/>
              <a:t>mounts for Halbach and </a:t>
            </a:r>
            <a:r>
              <a:rPr lang="en-US" sz="2000" dirty="0" smtClean="0"/>
              <a:t>Corrector</a:t>
            </a:r>
          </a:p>
          <a:p>
            <a:pPr marL="234950" indent="-234950"/>
            <a:r>
              <a:rPr lang="en-US" sz="2000" dirty="0" smtClean="0"/>
              <a:t>Vacuum chamber provided by Cornell</a:t>
            </a:r>
          </a:p>
          <a:p>
            <a:pPr marL="234950" indent="-234950"/>
            <a:r>
              <a:rPr lang="en-US" sz="2000" dirty="0" smtClean="0"/>
              <a:t>Crane lift points that do not cause deformation and misalignment, magnet assembly weight/girder assembly weight, deflection analysis</a:t>
            </a:r>
          </a:p>
          <a:p>
            <a:pPr marL="227013" indent="0">
              <a:buNone/>
            </a:pPr>
            <a:endParaRPr lang="en-US" sz="2000" dirty="0" smtClean="0"/>
          </a:p>
          <a:p>
            <a:pPr marL="227013" indent="0">
              <a:buNone/>
            </a:pPr>
            <a:endParaRPr lang="en-US" sz="2000" dirty="0"/>
          </a:p>
          <a:p>
            <a:pPr marL="288925" lvl="1"/>
            <a:endParaRPr lang="en-US" sz="20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71" y="4233322"/>
            <a:ext cx="4117471" cy="267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1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8952"/>
            <a:ext cx="9044873" cy="452314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Cornell/BNL physics, Halbach magnet and corrector specifications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Cornell power supply group, corrector power supply specifications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Cornell vacuum group, </a:t>
            </a:r>
            <a:r>
              <a:rPr lang="en-US" sz="2400" dirty="0"/>
              <a:t>vacuum </a:t>
            </a:r>
            <a:r>
              <a:rPr lang="en-US" sz="2400" dirty="0" smtClean="0"/>
              <a:t>chamber/pump support/BPM clearance and alignment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Cornell civil, magnet stabilization water supply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Cornell civil, space, cable tray, installation, &amp; survey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8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WBS Dictionary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8" y="990600"/>
            <a:ext cx="8935488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47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WBS Dictionary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397000"/>
            <a:ext cx="895350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52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6457"/>
            <a:ext cx="9093140" cy="453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8236323" y="3056404"/>
            <a:ext cx="313765" cy="179294"/>
          </a:xfrm>
          <a:prstGeom prst="line">
            <a:avLst/>
          </a:prstGeom>
          <a:ln w="127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2718449">
            <a:off x="8229743" y="2713923"/>
            <a:ext cx="395780" cy="27328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8" b="1" dirty="0">
                <a:solidFill>
                  <a:schemeClr val="bg1"/>
                </a:solidFill>
              </a:rPr>
              <a:t>FA-GD01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34375" y="3515846"/>
            <a:ext cx="366993" cy="78441"/>
          </a:xfrm>
          <a:prstGeom prst="line">
            <a:avLst/>
          </a:prstGeom>
          <a:ln w="127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3941116">
            <a:off x="8466056" y="3101074"/>
            <a:ext cx="395780" cy="27328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8" b="1" dirty="0">
                <a:solidFill>
                  <a:schemeClr val="bg1"/>
                </a:solidFill>
              </a:rPr>
              <a:t>FA-GD02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8334375" y="3955677"/>
            <a:ext cx="386879" cy="56029"/>
          </a:xfrm>
          <a:prstGeom prst="line">
            <a:avLst/>
          </a:prstGeom>
          <a:ln w="127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841897" y="3646971"/>
            <a:ext cx="395780" cy="27328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8" b="1" dirty="0">
                <a:solidFill>
                  <a:schemeClr val="bg1"/>
                </a:solidFill>
              </a:rPr>
              <a:t>FA-GD03</a:t>
            </a:r>
          </a:p>
        </p:txBody>
      </p:sp>
      <p:sp>
        <p:nvSpPr>
          <p:cNvPr id="15" name="TextBox 14"/>
          <p:cNvSpPr txBox="1"/>
          <p:nvPr/>
        </p:nvSpPr>
        <p:spPr>
          <a:xfrm rot="17366264">
            <a:off x="8471295" y="4127208"/>
            <a:ext cx="395780" cy="27328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8" b="1" dirty="0">
                <a:solidFill>
                  <a:schemeClr val="bg1"/>
                </a:solidFill>
              </a:rPr>
              <a:t>FA-GD04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7997815" y="4605618"/>
            <a:ext cx="258119" cy="277346"/>
          </a:xfrm>
          <a:prstGeom prst="line">
            <a:avLst/>
          </a:prstGeom>
          <a:ln w="127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8593314">
            <a:off x="8226768" y="4564934"/>
            <a:ext cx="395780" cy="27328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8" b="1" dirty="0"/>
              <a:t>TA-GD01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7673229" y="4796118"/>
            <a:ext cx="176492" cy="364191"/>
          </a:xfrm>
          <a:prstGeom prst="line">
            <a:avLst/>
          </a:prstGeom>
          <a:ln w="127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9473748">
            <a:off x="7866853" y="4904650"/>
            <a:ext cx="395780" cy="27328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8" b="1" dirty="0"/>
              <a:t>TA-GD02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7295030" y="4885765"/>
            <a:ext cx="72838" cy="414618"/>
          </a:xfrm>
          <a:prstGeom prst="line">
            <a:avLst/>
          </a:prstGeom>
          <a:ln w="127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20476989">
            <a:off x="7472460" y="5175892"/>
            <a:ext cx="395780" cy="27328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8" b="1" dirty="0"/>
              <a:t>TA-GD03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6886015" y="4951648"/>
            <a:ext cx="28015" cy="415969"/>
          </a:xfrm>
          <a:prstGeom prst="line">
            <a:avLst/>
          </a:prstGeom>
          <a:ln w="127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21155130">
            <a:off x="6982033" y="5285323"/>
            <a:ext cx="395780" cy="27328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8" b="1" dirty="0"/>
              <a:t>TA-GD04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6462992" y="4915229"/>
            <a:ext cx="14008" cy="421573"/>
          </a:xfrm>
          <a:prstGeom prst="line">
            <a:avLst/>
          </a:prstGeom>
          <a:ln w="127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499065" y="5329955"/>
            <a:ext cx="395780" cy="27328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8" b="1" dirty="0"/>
              <a:t>TA-GD05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65797" y="5335434"/>
            <a:ext cx="395780" cy="27328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8" b="1" dirty="0"/>
              <a:t>TA-GD06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5602711" y="4886760"/>
            <a:ext cx="0" cy="421573"/>
          </a:xfrm>
          <a:prstGeom prst="line">
            <a:avLst/>
          </a:prstGeom>
          <a:ln w="2857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621054" y="5335434"/>
            <a:ext cx="395780" cy="27328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8" b="1" dirty="0"/>
              <a:t>ZA-GD01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4486693" y="4880582"/>
            <a:ext cx="0" cy="421573"/>
          </a:xfrm>
          <a:prstGeom prst="line">
            <a:avLst/>
          </a:prstGeom>
          <a:ln w="2857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160878" y="4693651"/>
            <a:ext cx="395780" cy="27328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8" b="1" dirty="0"/>
              <a:t>ZA-GD02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550385" y="4866860"/>
            <a:ext cx="0" cy="421573"/>
          </a:xfrm>
          <a:prstGeom prst="line">
            <a:avLst/>
          </a:prstGeom>
          <a:ln w="2857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127099" y="5338144"/>
            <a:ext cx="395780" cy="27328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8" b="1" dirty="0"/>
              <a:t>ZB-GD03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585652" y="4690515"/>
            <a:ext cx="395780" cy="27328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8" b="1" dirty="0"/>
              <a:t>ZB-GD02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2684824" y="4919541"/>
            <a:ext cx="1787" cy="422864"/>
          </a:xfrm>
          <a:prstGeom prst="line">
            <a:avLst/>
          </a:prstGeom>
          <a:ln w="127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697782" y="5332155"/>
            <a:ext cx="395780" cy="27328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8" b="1" dirty="0"/>
              <a:t>TB-GD01</a:t>
            </a: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2249581" y="4905534"/>
            <a:ext cx="17824" cy="434069"/>
          </a:xfrm>
          <a:prstGeom prst="line">
            <a:avLst/>
          </a:prstGeom>
          <a:ln w="127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267405" y="5328397"/>
            <a:ext cx="395780" cy="27328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8" b="1" dirty="0"/>
              <a:t>TB-GD02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1784538" y="4852147"/>
            <a:ext cx="78441" cy="476250"/>
          </a:xfrm>
          <a:prstGeom prst="line">
            <a:avLst/>
          </a:prstGeom>
          <a:ln w="127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 rot="516382">
            <a:off x="1809340" y="5289748"/>
            <a:ext cx="395780" cy="27328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8" b="1" dirty="0"/>
              <a:t>TB-GD03</a:t>
            </a: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1344706" y="4768190"/>
            <a:ext cx="123265" cy="446842"/>
          </a:xfrm>
          <a:prstGeom prst="line">
            <a:avLst/>
          </a:prstGeom>
          <a:ln w="127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 rot="1143310">
            <a:off x="1353314" y="5174925"/>
            <a:ext cx="395780" cy="27328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8" b="1" dirty="0"/>
              <a:t>TB-GD04</a:t>
            </a:r>
          </a:p>
        </p:txBody>
      </p:sp>
      <p:cxnSp>
        <p:nvCxnSpPr>
          <p:cNvPr id="56" name="Straight Connector 55"/>
          <p:cNvCxnSpPr/>
          <p:nvPr/>
        </p:nvCxnSpPr>
        <p:spPr>
          <a:xfrm flipH="1">
            <a:off x="896471" y="4591612"/>
            <a:ext cx="257735" cy="275248"/>
          </a:xfrm>
          <a:prstGeom prst="line">
            <a:avLst/>
          </a:prstGeom>
          <a:ln w="127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 rot="2094050">
            <a:off x="837182" y="4935833"/>
            <a:ext cx="395780" cy="27328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8" b="1" dirty="0"/>
              <a:t>TB-GD05</a:t>
            </a:r>
          </a:p>
        </p:txBody>
      </p:sp>
      <p:sp>
        <p:nvSpPr>
          <p:cNvPr id="59" name="TextBox 58"/>
          <p:cNvSpPr txBox="1"/>
          <p:nvPr/>
        </p:nvSpPr>
        <p:spPr>
          <a:xfrm rot="3058846">
            <a:off x="510107" y="4573093"/>
            <a:ext cx="395780" cy="27328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8" b="1" dirty="0"/>
              <a:t>TB-GD06</a:t>
            </a:r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448235" y="3950848"/>
            <a:ext cx="403412" cy="60859"/>
          </a:xfrm>
          <a:prstGeom prst="line">
            <a:avLst/>
          </a:prstGeom>
          <a:ln w="127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 rot="4379330">
            <a:off x="250345" y="4146679"/>
            <a:ext cx="395780" cy="27328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8" b="1" dirty="0">
                <a:solidFill>
                  <a:schemeClr val="bg1"/>
                </a:solidFill>
              </a:rPr>
              <a:t>FB-GD01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403412" y="3515846"/>
            <a:ext cx="411816" cy="64434"/>
          </a:xfrm>
          <a:prstGeom prst="line">
            <a:avLst/>
          </a:prstGeom>
          <a:ln w="127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121657" y="3646087"/>
            <a:ext cx="395780" cy="27328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8" b="1" dirty="0">
                <a:solidFill>
                  <a:schemeClr val="bg1"/>
                </a:solidFill>
              </a:rPr>
              <a:t>FB-GD02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527145" y="3007404"/>
            <a:ext cx="414149" cy="228295"/>
          </a:xfrm>
          <a:prstGeom prst="line">
            <a:avLst/>
          </a:prstGeom>
          <a:ln w="127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 rot="17648037">
            <a:off x="262223" y="3118900"/>
            <a:ext cx="395780" cy="27328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8" b="1" dirty="0">
                <a:solidFill>
                  <a:schemeClr val="bg1"/>
                </a:solidFill>
              </a:rPr>
              <a:t>FB-GD03</a:t>
            </a:r>
          </a:p>
        </p:txBody>
      </p:sp>
      <p:sp>
        <p:nvSpPr>
          <p:cNvPr id="76" name="TextBox 75"/>
          <p:cNvSpPr txBox="1"/>
          <p:nvPr/>
        </p:nvSpPr>
        <p:spPr>
          <a:xfrm rot="18507986">
            <a:off x="530207" y="2693631"/>
            <a:ext cx="395780" cy="27328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8" b="1" dirty="0">
                <a:solidFill>
                  <a:schemeClr val="bg1"/>
                </a:solidFill>
              </a:rPr>
              <a:t>FB-GD04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7934226" y="3025276"/>
            <a:ext cx="358127" cy="182807"/>
            <a:chOff x="10615612" y="822080"/>
            <a:chExt cx="608816" cy="310772"/>
          </a:xfrm>
        </p:grpSpPr>
        <p:sp>
          <p:nvSpPr>
            <p:cNvPr id="71" name="Oval 70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0615612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NT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8113059" y="3316293"/>
            <a:ext cx="358127" cy="182807"/>
            <a:chOff x="11811000" y="782148"/>
            <a:chExt cx="608816" cy="310773"/>
          </a:xfrm>
        </p:grpSpPr>
        <p:sp>
          <p:nvSpPr>
            <p:cNvPr id="79" name="Oval 78"/>
            <p:cNvSpPr/>
            <p:nvPr/>
          </p:nvSpPr>
          <p:spPr>
            <a:xfrm>
              <a:off x="12003699" y="803031"/>
              <a:ext cx="231164" cy="2304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1811000" y="782148"/>
              <a:ext cx="608816" cy="31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CT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8158344" y="3697941"/>
            <a:ext cx="358127" cy="182807"/>
            <a:chOff x="10615612" y="822080"/>
            <a:chExt cx="608816" cy="310772"/>
          </a:xfrm>
        </p:grpSpPr>
        <p:sp>
          <p:nvSpPr>
            <p:cNvPr id="82" name="Oval 81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0615612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NT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8067774" y="4043167"/>
            <a:ext cx="358127" cy="182807"/>
            <a:chOff x="11811000" y="782148"/>
            <a:chExt cx="608816" cy="310773"/>
          </a:xfrm>
        </p:grpSpPr>
        <p:sp>
          <p:nvSpPr>
            <p:cNvPr id="85" name="Oval 84"/>
            <p:cNvSpPr/>
            <p:nvPr/>
          </p:nvSpPr>
          <p:spPr>
            <a:xfrm>
              <a:off x="12003699" y="803031"/>
              <a:ext cx="231164" cy="2304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1811000" y="782148"/>
              <a:ext cx="608816" cy="31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CT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7888941" y="4370294"/>
            <a:ext cx="358127" cy="182807"/>
            <a:chOff x="10615612" y="822080"/>
            <a:chExt cx="608816" cy="310772"/>
          </a:xfrm>
        </p:grpSpPr>
        <p:sp>
          <p:nvSpPr>
            <p:cNvPr id="88" name="Oval 87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0615612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NT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7620000" y="4625873"/>
            <a:ext cx="358127" cy="182807"/>
            <a:chOff x="11811000" y="782148"/>
            <a:chExt cx="608816" cy="310773"/>
          </a:xfrm>
        </p:grpSpPr>
        <p:sp>
          <p:nvSpPr>
            <p:cNvPr id="91" name="Oval 90"/>
            <p:cNvSpPr/>
            <p:nvPr/>
          </p:nvSpPr>
          <p:spPr>
            <a:xfrm>
              <a:off x="12003699" y="803031"/>
              <a:ext cx="231164" cy="2304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1811000" y="782148"/>
              <a:ext cx="608816" cy="31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CT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7280624" y="4760698"/>
            <a:ext cx="358127" cy="182807"/>
            <a:chOff x="10615612" y="822080"/>
            <a:chExt cx="608816" cy="310772"/>
          </a:xfrm>
        </p:grpSpPr>
        <p:sp>
          <p:nvSpPr>
            <p:cNvPr id="94" name="Oval 93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0615612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NT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6051177" y="4852988"/>
            <a:ext cx="358127" cy="182807"/>
            <a:chOff x="10615612" y="822080"/>
            <a:chExt cx="608816" cy="310772"/>
          </a:xfrm>
        </p:grpSpPr>
        <p:sp>
          <p:nvSpPr>
            <p:cNvPr id="97" name="Oval 96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0615612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NT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6464392" y="4841312"/>
            <a:ext cx="358127" cy="182807"/>
            <a:chOff x="11811000" y="782148"/>
            <a:chExt cx="608816" cy="310773"/>
          </a:xfrm>
        </p:grpSpPr>
        <p:sp>
          <p:nvSpPr>
            <p:cNvPr id="103" name="Oval 102"/>
            <p:cNvSpPr/>
            <p:nvPr/>
          </p:nvSpPr>
          <p:spPr>
            <a:xfrm>
              <a:off x="12003699" y="803031"/>
              <a:ext cx="231164" cy="2304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1811000" y="782148"/>
              <a:ext cx="608816" cy="31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CT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6897220" y="4817338"/>
            <a:ext cx="358127" cy="182807"/>
            <a:chOff x="11811000" y="782148"/>
            <a:chExt cx="608816" cy="310773"/>
          </a:xfrm>
        </p:grpSpPr>
        <p:sp>
          <p:nvSpPr>
            <p:cNvPr id="106" name="Oval 105"/>
            <p:cNvSpPr/>
            <p:nvPr/>
          </p:nvSpPr>
          <p:spPr>
            <a:xfrm>
              <a:off x="12003699" y="803031"/>
              <a:ext cx="231164" cy="2304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1811000" y="782148"/>
              <a:ext cx="608816" cy="31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CT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5334000" y="4848542"/>
            <a:ext cx="358127" cy="182807"/>
            <a:chOff x="11811000" y="782148"/>
            <a:chExt cx="608816" cy="310773"/>
          </a:xfrm>
        </p:grpSpPr>
        <p:sp>
          <p:nvSpPr>
            <p:cNvPr id="109" name="Oval 108"/>
            <p:cNvSpPr/>
            <p:nvPr/>
          </p:nvSpPr>
          <p:spPr>
            <a:xfrm>
              <a:off x="12003699" y="803031"/>
              <a:ext cx="231164" cy="2304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1811000" y="782148"/>
              <a:ext cx="608816" cy="31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CT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975873" y="4848571"/>
            <a:ext cx="358127" cy="182807"/>
            <a:chOff x="10615612" y="822080"/>
            <a:chExt cx="608816" cy="310772"/>
          </a:xfrm>
        </p:grpSpPr>
        <p:sp>
          <p:nvSpPr>
            <p:cNvPr id="112" name="Oval 111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0615612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NT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4620892" y="4849991"/>
            <a:ext cx="358127" cy="182807"/>
            <a:chOff x="11811000" y="782148"/>
            <a:chExt cx="608816" cy="310773"/>
          </a:xfrm>
        </p:grpSpPr>
        <p:sp>
          <p:nvSpPr>
            <p:cNvPr id="115" name="Oval 114"/>
            <p:cNvSpPr/>
            <p:nvPr/>
          </p:nvSpPr>
          <p:spPr>
            <a:xfrm>
              <a:off x="12003699" y="803031"/>
              <a:ext cx="231164" cy="2304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1811000" y="782148"/>
              <a:ext cx="608816" cy="31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CT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4129368" y="4847189"/>
            <a:ext cx="358127" cy="182807"/>
            <a:chOff x="11811000" y="782148"/>
            <a:chExt cx="608816" cy="310773"/>
          </a:xfrm>
        </p:grpSpPr>
        <p:sp>
          <p:nvSpPr>
            <p:cNvPr id="121" name="Oval 120"/>
            <p:cNvSpPr/>
            <p:nvPr/>
          </p:nvSpPr>
          <p:spPr>
            <a:xfrm>
              <a:off x="12003699" y="803031"/>
              <a:ext cx="231164" cy="2304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1811000" y="782148"/>
              <a:ext cx="608816" cy="31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CT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820652" y="4852988"/>
            <a:ext cx="358127" cy="182807"/>
            <a:chOff x="10615612" y="822080"/>
            <a:chExt cx="608816" cy="310772"/>
          </a:xfrm>
        </p:grpSpPr>
        <p:sp>
          <p:nvSpPr>
            <p:cNvPr id="124" name="Oval 123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0615612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NT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3092824" y="4849991"/>
            <a:ext cx="358127" cy="182807"/>
            <a:chOff x="11811000" y="782148"/>
            <a:chExt cx="608816" cy="310773"/>
          </a:xfrm>
        </p:grpSpPr>
        <p:sp>
          <p:nvSpPr>
            <p:cNvPr id="127" name="Oval 126"/>
            <p:cNvSpPr/>
            <p:nvPr/>
          </p:nvSpPr>
          <p:spPr>
            <a:xfrm>
              <a:off x="12003699" y="803031"/>
              <a:ext cx="231164" cy="2304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1811000" y="782148"/>
              <a:ext cx="608816" cy="31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CT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3406588" y="4851372"/>
            <a:ext cx="358127" cy="182807"/>
            <a:chOff x="11811000" y="782148"/>
            <a:chExt cx="608816" cy="310773"/>
          </a:xfrm>
        </p:grpSpPr>
        <p:sp>
          <p:nvSpPr>
            <p:cNvPr id="130" name="Oval 129"/>
            <p:cNvSpPr/>
            <p:nvPr/>
          </p:nvSpPr>
          <p:spPr>
            <a:xfrm>
              <a:off x="12003699" y="803031"/>
              <a:ext cx="231164" cy="2304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1811000" y="782148"/>
              <a:ext cx="608816" cy="31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CT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633542" y="4849991"/>
            <a:ext cx="358127" cy="182807"/>
            <a:chOff x="11811000" y="782148"/>
            <a:chExt cx="608816" cy="310773"/>
          </a:xfrm>
        </p:grpSpPr>
        <p:sp>
          <p:nvSpPr>
            <p:cNvPr id="133" name="Oval 132"/>
            <p:cNvSpPr/>
            <p:nvPr/>
          </p:nvSpPr>
          <p:spPr>
            <a:xfrm>
              <a:off x="12003699" y="803031"/>
              <a:ext cx="231164" cy="2304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1811000" y="782148"/>
              <a:ext cx="608816" cy="31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CT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689412" y="4833378"/>
            <a:ext cx="358127" cy="182807"/>
            <a:chOff x="10615612" y="822080"/>
            <a:chExt cx="608816" cy="310772"/>
          </a:xfrm>
        </p:grpSpPr>
        <p:sp>
          <p:nvSpPr>
            <p:cNvPr id="136" name="Oval 135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0615612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NT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2307859" y="4830380"/>
            <a:ext cx="358127" cy="182807"/>
            <a:chOff x="11811000" y="782148"/>
            <a:chExt cx="608816" cy="310773"/>
          </a:xfrm>
        </p:grpSpPr>
        <p:sp>
          <p:nvSpPr>
            <p:cNvPr id="139" name="Oval 138"/>
            <p:cNvSpPr/>
            <p:nvPr/>
          </p:nvSpPr>
          <p:spPr>
            <a:xfrm>
              <a:off x="12003699" y="803031"/>
              <a:ext cx="231164" cy="2304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1811000" y="782148"/>
              <a:ext cx="608816" cy="31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CT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1883049" y="4808164"/>
            <a:ext cx="358127" cy="182807"/>
            <a:chOff x="10615612" y="822080"/>
            <a:chExt cx="608816" cy="310772"/>
          </a:xfrm>
        </p:grpSpPr>
        <p:sp>
          <p:nvSpPr>
            <p:cNvPr id="142" name="Oval 141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0615612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NT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1501497" y="4741924"/>
            <a:ext cx="358127" cy="182807"/>
            <a:chOff x="11811000" y="782148"/>
            <a:chExt cx="608816" cy="310773"/>
          </a:xfrm>
        </p:grpSpPr>
        <p:sp>
          <p:nvSpPr>
            <p:cNvPr id="145" name="Oval 144"/>
            <p:cNvSpPr/>
            <p:nvPr/>
          </p:nvSpPr>
          <p:spPr>
            <a:xfrm>
              <a:off x="12003699" y="803031"/>
              <a:ext cx="231164" cy="2304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1811000" y="782148"/>
              <a:ext cx="608816" cy="31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CT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762231" y="4017309"/>
            <a:ext cx="358127" cy="182807"/>
            <a:chOff x="10615612" y="822080"/>
            <a:chExt cx="608816" cy="310772"/>
          </a:xfrm>
        </p:grpSpPr>
        <p:sp>
          <p:nvSpPr>
            <p:cNvPr id="148" name="Oval 147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0615612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NT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896471" y="4338512"/>
            <a:ext cx="358127" cy="182807"/>
            <a:chOff x="11811000" y="782148"/>
            <a:chExt cx="608816" cy="310773"/>
          </a:xfrm>
        </p:grpSpPr>
        <p:sp>
          <p:nvSpPr>
            <p:cNvPr id="151" name="Oval 150"/>
            <p:cNvSpPr/>
            <p:nvPr/>
          </p:nvSpPr>
          <p:spPr>
            <a:xfrm>
              <a:off x="12003699" y="803031"/>
              <a:ext cx="231164" cy="2304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1811000" y="782148"/>
              <a:ext cx="608816" cy="31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CT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672584" y="3679039"/>
            <a:ext cx="358127" cy="182807"/>
            <a:chOff x="11811000" y="782148"/>
            <a:chExt cx="608816" cy="310773"/>
          </a:xfrm>
        </p:grpSpPr>
        <p:sp>
          <p:nvSpPr>
            <p:cNvPr id="154" name="Oval 153"/>
            <p:cNvSpPr/>
            <p:nvPr/>
          </p:nvSpPr>
          <p:spPr>
            <a:xfrm>
              <a:off x="12003699" y="803031"/>
              <a:ext cx="231164" cy="2304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1811000" y="782148"/>
              <a:ext cx="608816" cy="31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CT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1171584" y="4561096"/>
            <a:ext cx="358127" cy="182807"/>
            <a:chOff x="10615612" y="822080"/>
            <a:chExt cx="608816" cy="310772"/>
          </a:xfrm>
        </p:grpSpPr>
        <p:sp>
          <p:nvSpPr>
            <p:cNvPr id="157" name="Oval 156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10615612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NT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727969" y="3316294"/>
            <a:ext cx="358127" cy="182807"/>
            <a:chOff x="10615612" y="822080"/>
            <a:chExt cx="608816" cy="310772"/>
          </a:xfrm>
        </p:grpSpPr>
        <p:sp>
          <p:nvSpPr>
            <p:cNvPr id="160" name="Oval 159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10615612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NT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885396" y="3034758"/>
            <a:ext cx="358127" cy="182807"/>
            <a:chOff x="11811000" y="782148"/>
            <a:chExt cx="608816" cy="310773"/>
          </a:xfrm>
        </p:grpSpPr>
        <p:sp>
          <p:nvSpPr>
            <p:cNvPr id="163" name="Oval 162"/>
            <p:cNvSpPr/>
            <p:nvPr/>
          </p:nvSpPr>
          <p:spPr>
            <a:xfrm>
              <a:off x="12003699" y="803031"/>
              <a:ext cx="231164" cy="2304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11811000" y="782148"/>
              <a:ext cx="608816" cy="31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CT</a:t>
              </a: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1435785" y="2229550"/>
            <a:ext cx="358127" cy="273280"/>
            <a:chOff x="11887200" y="782148"/>
            <a:chExt cx="608816" cy="464577"/>
          </a:xfrm>
        </p:grpSpPr>
        <p:sp>
          <p:nvSpPr>
            <p:cNvPr id="184" name="Oval 183"/>
            <p:cNvSpPr/>
            <p:nvPr/>
          </p:nvSpPr>
          <p:spPr>
            <a:xfrm>
              <a:off x="12003699" y="803031"/>
              <a:ext cx="231164" cy="2304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11887200" y="782148"/>
              <a:ext cx="608816" cy="464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CT </a:t>
              </a:r>
              <a:r>
                <a:rPr lang="en-US" sz="588" b="1" dirty="0">
                  <a:solidFill>
                    <a:srgbClr val="FF0000"/>
                  </a:solidFill>
                </a:rPr>
                <a:t>X4</a:t>
              </a:r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2675094" y="2157132"/>
            <a:ext cx="358127" cy="182807"/>
            <a:chOff x="11811000" y="782148"/>
            <a:chExt cx="608816" cy="310773"/>
          </a:xfrm>
        </p:grpSpPr>
        <p:sp>
          <p:nvSpPr>
            <p:cNvPr id="187" name="Oval 186"/>
            <p:cNvSpPr/>
            <p:nvPr/>
          </p:nvSpPr>
          <p:spPr>
            <a:xfrm>
              <a:off x="12003699" y="803031"/>
              <a:ext cx="231164" cy="2304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11811000" y="782148"/>
              <a:ext cx="608816" cy="31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CT </a:t>
              </a:r>
              <a:endParaRPr lang="en-US" sz="588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6858000" y="2046192"/>
            <a:ext cx="358127" cy="273280"/>
            <a:chOff x="10733891" y="809380"/>
            <a:chExt cx="608816" cy="464575"/>
          </a:xfrm>
        </p:grpSpPr>
        <p:sp>
          <p:nvSpPr>
            <p:cNvPr id="196" name="Oval 195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10733891" y="809380"/>
              <a:ext cx="608816" cy="464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NT  </a:t>
              </a:r>
              <a:r>
                <a:rPr lang="en-US" sz="588" b="1" dirty="0">
                  <a:solidFill>
                    <a:srgbClr val="FF0000"/>
                  </a:solidFill>
                </a:rPr>
                <a:t>X4 </a:t>
              </a:r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7393075" y="2240209"/>
            <a:ext cx="358127" cy="273280"/>
            <a:chOff x="11887200" y="782148"/>
            <a:chExt cx="608816" cy="464577"/>
          </a:xfrm>
        </p:grpSpPr>
        <p:sp>
          <p:nvSpPr>
            <p:cNvPr id="211" name="Oval 210"/>
            <p:cNvSpPr/>
            <p:nvPr/>
          </p:nvSpPr>
          <p:spPr>
            <a:xfrm>
              <a:off x="12003699" y="803031"/>
              <a:ext cx="231164" cy="2304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11887200" y="782148"/>
              <a:ext cx="608816" cy="464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CT </a:t>
              </a:r>
              <a:r>
                <a:rPr lang="en-US" sz="588" b="1" dirty="0">
                  <a:solidFill>
                    <a:srgbClr val="FF0000"/>
                  </a:solidFill>
                </a:rPr>
                <a:t>X4</a:t>
              </a:r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5675998" y="1972193"/>
            <a:ext cx="358127" cy="182807"/>
            <a:chOff x="10615612" y="822080"/>
            <a:chExt cx="608816" cy="310772"/>
          </a:xfrm>
        </p:grpSpPr>
        <p:sp>
          <p:nvSpPr>
            <p:cNvPr id="220" name="Oval 219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10615612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NT</a:t>
              </a:r>
            </a:p>
          </p:txBody>
        </p:sp>
      </p:grpSp>
      <p:grpSp>
        <p:nvGrpSpPr>
          <p:cNvPr id="222" name="Group 221"/>
          <p:cNvGrpSpPr/>
          <p:nvPr/>
        </p:nvGrpSpPr>
        <p:grpSpPr>
          <a:xfrm>
            <a:off x="3450951" y="1960987"/>
            <a:ext cx="358127" cy="182807"/>
            <a:chOff x="10615612" y="822080"/>
            <a:chExt cx="608816" cy="310772"/>
          </a:xfrm>
        </p:grpSpPr>
        <p:sp>
          <p:nvSpPr>
            <p:cNvPr id="223" name="Oval 222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10615612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NT</a:t>
              </a:r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6071355" y="1924198"/>
            <a:ext cx="358127" cy="182807"/>
            <a:chOff x="10615612" y="822080"/>
            <a:chExt cx="608816" cy="310772"/>
          </a:xfrm>
        </p:grpSpPr>
        <p:sp>
          <p:nvSpPr>
            <p:cNvPr id="226" name="Oval 225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10615612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NT</a:t>
              </a: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6355597" y="1837225"/>
            <a:ext cx="358127" cy="182807"/>
            <a:chOff x="11811000" y="782148"/>
            <a:chExt cx="608816" cy="310773"/>
          </a:xfrm>
        </p:grpSpPr>
        <p:sp>
          <p:nvSpPr>
            <p:cNvPr id="229" name="Oval 228"/>
            <p:cNvSpPr/>
            <p:nvPr/>
          </p:nvSpPr>
          <p:spPr>
            <a:xfrm>
              <a:off x="12003699" y="803031"/>
              <a:ext cx="231164" cy="2304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11811000" y="782148"/>
              <a:ext cx="608816" cy="31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CT</a:t>
              </a: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6858000" y="1760164"/>
            <a:ext cx="358127" cy="182807"/>
            <a:chOff x="10616004" y="822080"/>
            <a:chExt cx="608816" cy="310772"/>
          </a:xfrm>
        </p:grpSpPr>
        <p:sp>
          <p:nvSpPr>
            <p:cNvPr id="235" name="Oval 234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10616004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IP</a:t>
              </a:r>
            </a:p>
          </p:txBody>
        </p:sp>
      </p:grpSp>
      <p:grpSp>
        <p:nvGrpSpPr>
          <p:cNvPr id="237" name="Group 236"/>
          <p:cNvGrpSpPr/>
          <p:nvPr/>
        </p:nvGrpSpPr>
        <p:grpSpPr>
          <a:xfrm>
            <a:off x="7037294" y="1716372"/>
            <a:ext cx="358127" cy="182807"/>
            <a:chOff x="10616004" y="822080"/>
            <a:chExt cx="608816" cy="310772"/>
          </a:xfrm>
        </p:grpSpPr>
        <p:sp>
          <p:nvSpPr>
            <p:cNvPr id="238" name="Oval 237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10616004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IP</a:t>
              </a:r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6634354" y="1815072"/>
            <a:ext cx="358127" cy="182807"/>
            <a:chOff x="11811000" y="782148"/>
            <a:chExt cx="608816" cy="310773"/>
          </a:xfrm>
        </p:grpSpPr>
        <p:sp>
          <p:nvSpPr>
            <p:cNvPr id="241" name="Oval 240"/>
            <p:cNvSpPr/>
            <p:nvPr/>
          </p:nvSpPr>
          <p:spPr>
            <a:xfrm>
              <a:off x="12003699" y="803031"/>
              <a:ext cx="231164" cy="2304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11811000" y="782148"/>
              <a:ext cx="608816" cy="31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CT</a:t>
              </a:r>
            </a:p>
          </p:txBody>
        </p:sp>
      </p:grpSp>
      <p:grpSp>
        <p:nvGrpSpPr>
          <p:cNvPr id="246" name="Group 245"/>
          <p:cNvGrpSpPr/>
          <p:nvPr/>
        </p:nvGrpSpPr>
        <p:grpSpPr>
          <a:xfrm>
            <a:off x="3073659" y="2304965"/>
            <a:ext cx="358127" cy="182807"/>
            <a:chOff x="10615612" y="822080"/>
            <a:chExt cx="608816" cy="310772"/>
          </a:xfrm>
        </p:grpSpPr>
        <p:sp>
          <p:nvSpPr>
            <p:cNvPr id="247" name="Oval 246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10615612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NT</a:t>
              </a:r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4079402" y="2566988"/>
            <a:ext cx="358127" cy="182807"/>
            <a:chOff x="10615612" y="822080"/>
            <a:chExt cx="608816" cy="310772"/>
          </a:xfrm>
        </p:grpSpPr>
        <p:sp>
          <p:nvSpPr>
            <p:cNvPr id="250" name="Oval 249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10615612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NT</a:t>
              </a:r>
            </a:p>
          </p:txBody>
        </p:sp>
      </p:grpSp>
      <p:grpSp>
        <p:nvGrpSpPr>
          <p:cNvPr id="252" name="Group 251"/>
          <p:cNvGrpSpPr/>
          <p:nvPr/>
        </p:nvGrpSpPr>
        <p:grpSpPr>
          <a:xfrm>
            <a:off x="3541520" y="2250226"/>
            <a:ext cx="358127" cy="182807"/>
            <a:chOff x="11811000" y="782148"/>
            <a:chExt cx="608816" cy="310773"/>
          </a:xfrm>
        </p:grpSpPr>
        <p:sp>
          <p:nvSpPr>
            <p:cNvPr id="253" name="Oval 252"/>
            <p:cNvSpPr/>
            <p:nvPr/>
          </p:nvSpPr>
          <p:spPr>
            <a:xfrm>
              <a:off x="12003699" y="803031"/>
              <a:ext cx="231164" cy="2304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11811000" y="782148"/>
              <a:ext cx="608816" cy="31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CT</a:t>
              </a:r>
            </a:p>
          </p:txBody>
        </p:sp>
      </p:grpSp>
      <p:grpSp>
        <p:nvGrpSpPr>
          <p:cNvPr id="255" name="Group 254"/>
          <p:cNvGrpSpPr/>
          <p:nvPr/>
        </p:nvGrpSpPr>
        <p:grpSpPr>
          <a:xfrm>
            <a:off x="3810000" y="2398058"/>
            <a:ext cx="358127" cy="182807"/>
            <a:chOff x="11811000" y="782148"/>
            <a:chExt cx="608816" cy="310773"/>
          </a:xfrm>
        </p:grpSpPr>
        <p:sp>
          <p:nvSpPr>
            <p:cNvPr id="256" name="Oval 255"/>
            <p:cNvSpPr/>
            <p:nvPr/>
          </p:nvSpPr>
          <p:spPr>
            <a:xfrm>
              <a:off x="12003699" y="803031"/>
              <a:ext cx="231164" cy="2304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11811000" y="782148"/>
              <a:ext cx="608816" cy="31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CT</a:t>
              </a:r>
            </a:p>
          </p:txBody>
        </p:sp>
      </p:grpSp>
      <p:grpSp>
        <p:nvGrpSpPr>
          <p:cNvPr id="258" name="Group 257"/>
          <p:cNvGrpSpPr/>
          <p:nvPr/>
        </p:nvGrpSpPr>
        <p:grpSpPr>
          <a:xfrm>
            <a:off x="2599765" y="1815353"/>
            <a:ext cx="358127" cy="182807"/>
            <a:chOff x="10615612" y="822080"/>
            <a:chExt cx="608816" cy="310772"/>
          </a:xfrm>
        </p:grpSpPr>
        <p:sp>
          <p:nvSpPr>
            <p:cNvPr id="259" name="Oval 258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260" name="TextBox 259"/>
            <p:cNvSpPr txBox="1"/>
            <p:nvPr/>
          </p:nvSpPr>
          <p:spPr>
            <a:xfrm>
              <a:off x="10615612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NT</a:t>
              </a:r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2196353" y="1715341"/>
            <a:ext cx="358127" cy="182807"/>
            <a:chOff x="10615612" y="822080"/>
            <a:chExt cx="608816" cy="310772"/>
          </a:xfrm>
        </p:grpSpPr>
        <p:sp>
          <p:nvSpPr>
            <p:cNvPr id="265" name="Oval 264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266" name="TextBox 265"/>
            <p:cNvSpPr txBox="1"/>
            <p:nvPr/>
          </p:nvSpPr>
          <p:spPr>
            <a:xfrm>
              <a:off x="10615612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NT</a:t>
              </a:r>
            </a:p>
          </p:txBody>
        </p:sp>
      </p:grpSp>
      <p:grpSp>
        <p:nvGrpSpPr>
          <p:cNvPr id="267" name="Group 266"/>
          <p:cNvGrpSpPr/>
          <p:nvPr/>
        </p:nvGrpSpPr>
        <p:grpSpPr>
          <a:xfrm>
            <a:off x="2426642" y="1757167"/>
            <a:ext cx="358127" cy="182807"/>
            <a:chOff x="11811000" y="782148"/>
            <a:chExt cx="608816" cy="310773"/>
          </a:xfrm>
        </p:grpSpPr>
        <p:sp>
          <p:nvSpPr>
            <p:cNvPr id="268" name="Oval 267"/>
            <p:cNvSpPr/>
            <p:nvPr/>
          </p:nvSpPr>
          <p:spPr>
            <a:xfrm>
              <a:off x="12003699" y="803031"/>
              <a:ext cx="231164" cy="2304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11811000" y="782148"/>
              <a:ext cx="608816" cy="31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CT</a:t>
              </a:r>
            </a:p>
          </p:txBody>
        </p:sp>
      </p:grpSp>
      <p:grpSp>
        <p:nvGrpSpPr>
          <p:cNvPr id="270" name="Group 269"/>
          <p:cNvGrpSpPr/>
          <p:nvPr/>
        </p:nvGrpSpPr>
        <p:grpSpPr>
          <a:xfrm>
            <a:off x="966738" y="1608596"/>
            <a:ext cx="358127" cy="182807"/>
            <a:chOff x="10615612" y="822080"/>
            <a:chExt cx="608816" cy="310772"/>
          </a:xfrm>
        </p:grpSpPr>
        <p:sp>
          <p:nvSpPr>
            <p:cNvPr id="271" name="Oval 270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10615612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NT</a:t>
              </a:r>
            </a:p>
          </p:txBody>
        </p:sp>
      </p:grpSp>
      <p:grpSp>
        <p:nvGrpSpPr>
          <p:cNvPr id="279" name="Group 278"/>
          <p:cNvGrpSpPr/>
          <p:nvPr/>
        </p:nvGrpSpPr>
        <p:grpSpPr>
          <a:xfrm>
            <a:off x="5491113" y="2058013"/>
            <a:ext cx="358127" cy="200952"/>
            <a:chOff x="10692139" y="814753"/>
            <a:chExt cx="608816" cy="341619"/>
          </a:xfrm>
        </p:grpSpPr>
        <p:sp>
          <p:nvSpPr>
            <p:cNvPr id="280" name="Oval 279"/>
            <p:cNvSpPr/>
            <p:nvPr/>
          </p:nvSpPr>
          <p:spPr>
            <a:xfrm>
              <a:off x="10881855" y="814753"/>
              <a:ext cx="266792" cy="27432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281" name="TextBox 280"/>
            <p:cNvSpPr txBox="1"/>
            <p:nvPr/>
          </p:nvSpPr>
          <p:spPr>
            <a:xfrm>
              <a:off x="10692139" y="814753"/>
              <a:ext cx="608816" cy="341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6" b="1" dirty="0">
                  <a:solidFill>
                    <a:schemeClr val="bg1"/>
                  </a:solidFill>
                </a:rPr>
                <a:t>GV</a:t>
              </a:r>
            </a:p>
          </p:txBody>
        </p:sp>
      </p:grpSp>
      <p:grpSp>
        <p:nvGrpSpPr>
          <p:cNvPr id="282" name="Group 281"/>
          <p:cNvGrpSpPr/>
          <p:nvPr/>
        </p:nvGrpSpPr>
        <p:grpSpPr>
          <a:xfrm>
            <a:off x="3611788" y="2054101"/>
            <a:ext cx="358127" cy="200952"/>
            <a:chOff x="10692139" y="814753"/>
            <a:chExt cx="608816" cy="341619"/>
          </a:xfrm>
        </p:grpSpPr>
        <p:sp>
          <p:nvSpPr>
            <p:cNvPr id="283" name="Oval 282"/>
            <p:cNvSpPr/>
            <p:nvPr/>
          </p:nvSpPr>
          <p:spPr>
            <a:xfrm>
              <a:off x="10881855" y="814753"/>
              <a:ext cx="266792" cy="27432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10692139" y="814753"/>
              <a:ext cx="608816" cy="341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6" b="1" dirty="0">
                  <a:solidFill>
                    <a:schemeClr val="bg1"/>
                  </a:solidFill>
                </a:rPr>
                <a:t>GV</a:t>
              </a:r>
            </a:p>
          </p:txBody>
        </p:sp>
      </p:grpSp>
      <p:grpSp>
        <p:nvGrpSpPr>
          <p:cNvPr id="285" name="Group 284"/>
          <p:cNvGrpSpPr/>
          <p:nvPr/>
        </p:nvGrpSpPr>
        <p:grpSpPr>
          <a:xfrm>
            <a:off x="7849721" y="2566449"/>
            <a:ext cx="358127" cy="200952"/>
            <a:chOff x="10692139" y="814753"/>
            <a:chExt cx="608816" cy="341619"/>
          </a:xfrm>
        </p:grpSpPr>
        <p:sp>
          <p:nvSpPr>
            <p:cNvPr id="286" name="Oval 285"/>
            <p:cNvSpPr/>
            <p:nvPr/>
          </p:nvSpPr>
          <p:spPr>
            <a:xfrm>
              <a:off x="10881855" y="814753"/>
              <a:ext cx="266792" cy="27432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287" name="TextBox 286"/>
            <p:cNvSpPr txBox="1"/>
            <p:nvPr/>
          </p:nvSpPr>
          <p:spPr>
            <a:xfrm>
              <a:off x="10692139" y="814753"/>
              <a:ext cx="608816" cy="341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6" b="1" dirty="0">
                  <a:solidFill>
                    <a:schemeClr val="bg1"/>
                  </a:solidFill>
                </a:rPr>
                <a:t>GV</a:t>
              </a:r>
            </a:p>
          </p:txBody>
        </p:sp>
      </p:grpSp>
      <p:grpSp>
        <p:nvGrpSpPr>
          <p:cNvPr id="288" name="Group 287"/>
          <p:cNvGrpSpPr/>
          <p:nvPr/>
        </p:nvGrpSpPr>
        <p:grpSpPr>
          <a:xfrm>
            <a:off x="1025338" y="2800163"/>
            <a:ext cx="358127" cy="200952"/>
            <a:chOff x="10692139" y="814753"/>
            <a:chExt cx="608816" cy="341619"/>
          </a:xfrm>
        </p:grpSpPr>
        <p:sp>
          <p:nvSpPr>
            <p:cNvPr id="289" name="Oval 288"/>
            <p:cNvSpPr/>
            <p:nvPr/>
          </p:nvSpPr>
          <p:spPr>
            <a:xfrm>
              <a:off x="10881855" y="814753"/>
              <a:ext cx="266792" cy="27432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290" name="TextBox 289"/>
            <p:cNvSpPr txBox="1"/>
            <p:nvPr/>
          </p:nvSpPr>
          <p:spPr>
            <a:xfrm>
              <a:off x="10692139" y="814753"/>
              <a:ext cx="608816" cy="341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6" b="1" dirty="0">
                  <a:solidFill>
                    <a:schemeClr val="bg1"/>
                  </a:solidFill>
                </a:rPr>
                <a:t>GV</a:t>
              </a:r>
            </a:p>
          </p:txBody>
        </p:sp>
      </p:grpSp>
      <p:grpSp>
        <p:nvGrpSpPr>
          <p:cNvPr id="291" name="Group 290"/>
          <p:cNvGrpSpPr/>
          <p:nvPr/>
        </p:nvGrpSpPr>
        <p:grpSpPr>
          <a:xfrm>
            <a:off x="2011687" y="1675697"/>
            <a:ext cx="358127" cy="200952"/>
            <a:chOff x="10692139" y="814753"/>
            <a:chExt cx="608816" cy="341619"/>
          </a:xfrm>
        </p:grpSpPr>
        <p:sp>
          <p:nvSpPr>
            <p:cNvPr id="292" name="Oval 291"/>
            <p:cNvSpPr/>
            <p:nvPr/>
          </p:nvSpPr>
          <p:spPr>
            <a:xfrm>
              <a:off x="10881855" y="814753"/>
              <a:ext cx="266792" cy="27432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293" name="TextBox 292"/>
            <p:cNvSpPr txBox="1"/>
            <p:nvPr/>
          </p:nvSpPr>
          <p:spPr>
            <a:xfrm>
              <a:off x="10692139" y="814753"/>
              <a:ext cx="608816" cy="341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6" b="1" dirty="0">
                  <a:solidFill>
                    <a:schemeClr val="bg1"/>
                  </a:solidFill>
                </a:rPr>
                <a:t>GV</a:t>
              </a:r>
            </a:p>
          </p:txBody>
        </p:sp>
      </p:grpSp>
      <p:grpSp>
        <p:nvGrpSpPr>
          <p:cNvPr id="294" name="Group 293"/>
          <p:cNvGrpSpPr/>
          <p:nvPr/>
        </p:nvGrpSpPr>
        <p:grpSpPr>
          <a:xfrm>
            <a:off x="1132164" y="1458874"/>
            <a:ext cx="358127" cy="200952"/>
            <a:chOff x="10692139" y="814753"/>
            <a:chExt cx="608816" cy="341619"/>
          </a:xfrm>
        </p:grpSpPr>
        <p:sp>
          <p:nvSpPr>
            <p:cNvPr id="295" name="Oval 294"/>
            <p:cNvSpPr/>
            <p:nvPr/>
          </p:nvSpPr>
          <p:spPr>
            <a:xfrm>
              <a:off x="10881855" y="814753"/>
              <a:ext cx="266792" cy="27432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296" name="TextBox 295"/>
            <p:cNvSpPr txBox="1"/>
            <p:nvPr/>
          </p:nvSpPr>
          <p:spPr>
            <a:xfrm>
              <a:off x="10692139" y="814753"/>
              <a:ext cx="608816" cy="341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6" b="1" dirty="0">
                  <a:solidFill>
                    <a:schemeClr val="bg1"/>
                  </a:solidFill>
                </a:rPr>
                <a:t>GV</a:t>
              </a:r>
            </a:p>
          </p:txBody>
        </p:sp>
      </p:grpSp>
      <p:grpSp>
        <p:nvGrpSpPr>
          <p:cNvPr id="297" name="Group 296"/>
          <p:cNvGrpSpPr/>
          <p:nvPr/>
        </p:nvGrpSpPr>
        <p:grpSpPr>
          <a:xfrm>
            <a:off x="723421" y="1422404"/>
            <a:ext cx="358127" cy="200952"/>
            <a:chOff x="10692139" y="814753"/>
            <a:chExt cx="608816" cy="341619"/>
          </a:xfrm>
        </p:grpSpPr>
        <p:sp>
          <p:nvSpPr>
            <p:cNvPr id="298" name="Oval 297"/>
            <p:cNvSpPr/>
            <p:nvPr/>
          </p:nvSpPr>
          <p:spPr>
            <a:xfrm>
              <a:off x="10881855" y="814753"/>
              <a:ext cx="266792" cy="27432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299" name="TextBox 298"/>
            <p:cNvSpPr txBox="1"/>
            <p:nvPr/>
          </p:nvSpPr>
          <p:spPr>
            <a:xfrm>
              <a:off x="10692139" y="814753"/>
              <a:ext cx="608816" cy="341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6" b="1" dirty="0">
                  <a:solidFill>
                    <a:schemeClr val="bg1"/>
                  </a:solidFill>
                </a:rPr>
                <a:t>GV</a:t>
              </a:r>
            </a:p>
          </p:txBody>
        </p:sp>
      </p:grpSp>
      <p:grpSp>
        <p:nvGrpSpPr>
          <p:cNvPr id="300" name="Group 299"/>
          <p:cNvGrpSpPr/>
          <p:nvPr/>
        </p:nvGrpSpPr>
        <p:grpSpPr>
          <a:xfrm>
            <a:off x="3123640" y="2152756"/>
            <a:ext cx="358127" cy="200952"/>
            <a:chOff x="10692139" y="814753"/>
            <a:chExt cx="608816" cy="341619"/>
          </a:xfrm>
        </p:grpSpPr>
        <p:sp>
          <p:nvSpPr>
            <p:cNvPr id="301" name="Oval 300"/>
            <p:cNvSpPr/>
            <p:nvPr/>
          </p:nvSpPr>
          <p:spPr>
            <a:xfrm>
              <a:off x="10881855" y="814753"/>
              <a:ext cx="266792" cy="27432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302" name="TextBox 301"/>
            <p:cNvSpPr txBox="1"/>
            <p:nvPr/>
          </p:nvSpPr>
          <p:spPr>
            <a:xfrm>
              <a:off x="10692139" y="814753"/>
              <a:ext cx="608816" cy="341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6" b="1" dirty="0">
                  <a:solidFill>
                    <a:schemeClr val="bg1"/>
                  </a:solidFill>
                </a:rPr>
                <a:t>GV</a:t>
              </a:r>
            </a:p>
          </p:txBody>
        </p:sp>
      </p:grpSp>
      <p:grpSp>
        <p:nvGrpSpPr>
          <p:cNvPr id="303" name="Group 302"/>
          <p:cNvGrpSpPr/>
          <p:nvPr/>
        </p:nvGrpSpPr>
        <p:grpSpPr>
          <a:xfrm>
            <a:off x="6359872" y="1972193"/>
            <a:ext cx="358127" cy="200952"/>
            <a:chOff x="10692139" y="814753"/>
            <a:chExt cx="608816" cy="341619"/>
          </a:xfrm>
        </p:grpSpPr>
        <p:sp>
          <p:nvSpPr>
            <p:cNvPr id="304" name="Oval 303"/>
            <p:cNvSpPr/>
            <p:nvPr/>
          </p:nvSpPr>
          <p:spPr>
            <a:xfrm>
              <a:off x="10881855" y="814753"/>
              <a:ext cx="266792" cy="27432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305" name="TextBox 304"/>
            <p:cNvSpPr txBox="1"/>
            <p:nvPr/>
          </p:nvSpPr>
          <p:spPr>
            <a:xfrm>
              <a:off x="10692139" y="814753"/>
              <a:ext cx="608816" cy="341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6" b="1" dirty="0">
                  <a:solidFill>
                    <a:schemeClr val="bg1"/>
                  </a:solidFill>
                </a:rPr>
                <a:t>GV</a:t>
              </a:r>
            </a:p>
          </p:txBody>
        </p:sp>
      </p:grpSp>
      <p:grpSp>
        <p:nvGrpSpPr>
          <p:cNvPr id="307" name="Group 306"/>
          <p:cNvGrpSpPr/>
          <p:nvPr/>
        </p:nvGrpSpPr>
        <p:grpSpPr>
          <a:xfrm>
            <a:off x="3034047" y="1853371"/>
            <a:ext cx="358127" cy="182807"/>
            <a:chOff x="11811000" y="782148"/>
            <a:chExt cx="608816" cy="310773"/>
          </a:xfrm>
        </p:grpSpPr>
        <p:sp>
          <p:nvSpPr>
            <p:cNvPr id="308" name="Oval 307"/>
            <p:cNvSpPr/>
            <p:nvPr/>
          </p:nvSpPr>
          <p:spPr>
            <a:xfrm>
              <a:off x="12003699" y="803031"/>
              <a:ext cx="231164" cy="2304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309" name="TextBox 308"/>
            <p:cNvSpPr txBox="1"/>
            <p:nvPr/>
          </p:nvSpPr>
          <p:spPr>
            <a:xfrm>
              <a:off x="11811000" y="782148"/>
              <a:ext cx="608816" cy="31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CT</a:t>
              </a:r>
            </a:p>
          </p:txBody>
        </p:sp>
      </p:grpSp>
      <p:grpSp>
        <p:nvGrpSpPr>
          <p:cNvPr id="310" name="Group 309"/>
          <p:cNvGrpSpPr/>
          <p:nvPr/>
        </p:nvGrpSpPr>
        <p:grpSpPr>
          <a:xfrm>
            <a:off x="6051177" y="2160579"/>
            <a:ext cx="358127" cy="182807"/>
            <a:chOff x="11811000" y="782148"/>
            <a:chExt cx="608816" cy="310773"/>
          </a:xfrm>
        </p:grpSpPr>
        <p:sp>
          <p:nvSpPr>
            <p:cNvPr id="311" name="Oval 310"/>
            <p:cNvSpPr/>
            <p:nvPr/>
          </p:nvSpPr>
          <p:spPr>
            <a:xfrm>
              <a:off x="12003699" y="803031"/>
              <a:ext cx="231164" cy="2304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312" name="TextBox 311"/>
            <p:cNvSpPr txBox="1"/>
            <p:nvPr/>
          </p:nvSpPr>
          <p:spPr>
            <a:xfrm>
              <a:off x="11811000" y="782148"/>
              <a:ext cx="608816" cy="31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CT</a:t>
              </a:r>
            </a:p>
          </p:txBody>
        </p:sp>
      </p:grpSp>
      <p:grpSp>
        <p:nvGrpSpPr>
          <p:cNvPr id="313" name="Group 312"/>
          <p:cNvGrpSpPr/>
          <p:nvPr/>
        </p:nvGrpSpPr>
        <p:grpSpPr>
          <a:xfrm>
            <a:off x="7669702" y="2744255"/>
            <a:ext cx="358127" cy="182807"/>
            <a:chOff x="11811000" y="782148"/>
            <a:chExt cx="608816" cy="310773"/>
          </a:xfrm>
        </p:grpSpPr>
        <p:sp>
          <p:nvSpPr>
            <p:cNvPr id="314" name="Oval 313"/>
            <p:cNvSpPr/>
            <p:nvPr/>
          </p:nvSpPr>
          <p:spPr>
            <a:xfrm>
              <a:off x="12003699" y="803031"/>
              <a:ext cx="231164" cy="2304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11811000" y="782148"/>
              <a:ext cx="608816" cy="31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CT</a:t>
              </a:r>
            </a:p>
          </p:txBody>
        </p:sp>
      </p:grpSp>
      <p:grpSp>
        <p:nvGrpSpPr>
          <p:cNvPr id="316" name="Group 315"/>
          <p:cNvGrpSpPr/>
          <p:nvPr/>
        </p:nvGrpSpPr>
        <p:grpSpPr>
          <a:xfrm>
            <a:off x="2121186" y="2011413"/>
            <a:ext cx="358127" cy="273280"/>
            <a:chOff x="10733891" y="809380"/>
            <a:chExt cx="608816" cy="464575"/>
          </a:xfrm>
        </p:grpSpPr>
        <p:sp>
          <p:nvSpPr>
            <p:cNvPr id="317" name="Oval 316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10733891" y="809380"/>
              <a:ext cx="608816" cy="464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NT  </a:t>
              </a:r>
              <a:r>
                <a:rPr lang="en-US" sz="588" b="1" dirty="0">
                  <a:solidFill>
                    <a:srgbClr val="FF0000"/>
                  </a:solidFill>
                </a:rPr>
                <a:t>X4 </a:t>
              </a:r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1193078" y="2742756"/>
            <a:ext cx="358127" cy="182807"/>
            <a:chOff x="11811000" y="782148"/>
            <a:chExt cx="608816" cy="310773"/>
          </a:xfrm>
        </p:grpSpPr>
        <p:sp>
          <p:nvSpPr>
            <p:cNvPr id="320" name="Oval 319"/>
            <p:cNvSpPr/>
            <p:nvPr/>
          </p:nvSpPr>
          <p:spPr>
            <a:xfrm>
              <a:off x="12003699" y="803031"/>
              <a:ext cx="231164" cy="2304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11811000" y="782148"/>
              <a:ext cx="608816" cy="31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CT</a:t>
              </a:r>
            </a:p>
          </p:txBody>
        </p:sp>
      </p:grpSp>
      <p:grpSp>
        <p:nvGrpSpPr>
          <p:cNvPr id="324" name="Group 323"/>
          <p:cNvGrpSpPr/>
          <p:nvPr/>
        </p:nvGrpSpPr>
        <p:grpSpPr>
          <a:xfrm>
            <a:off x="2776515" y="1847025"/>
            <a:ext cx="358127" cy="200952"/>
            <a:chOff x="10692139" y="814753"/>
            <a:chExt cx="608816" cy="341619"/>
          </a:xfrm>
        </p:grpSpPr>
        <p:sp>
          <p:nvSpPr>
            <p:cNvPr id="325" name="Oval 324"/>
            <p:cNvSpPr/>
            <p:nvPr/>
          </p:nvSpPr>
          <p:spPr>
            <a:xfrm>
              <a:off x="10881855" y="814753"/>
              <a:ext cx="266792" cy="27432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326" name="TextBox 325"/>
            <p:cNvSpPr txBox="1"/>
            <p:nvPr/>
          </p:nvSpPr>
          <p:spPr>
            <a:xfrm>
              <a:off x="10692139" y="814753"/>
              <a:ext cx="608816" cy="341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6" b="1" dirty="0">
                  <a:solidFill>
                    <a:schemeClr val="bg1"/>
                  </a:solidFill>
                </a:rPr>
                <a:t>GV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238294" y="645300"/>
            <a:ext cx="2465111" cy="897595"/>
            <a:chOff x="5600712" y="226934"/>
            <a:chExt cx="4190688" cy="1525913"/>
          </a:xfrm>
        </p:grpSpPr>
        <p:sp>
          <p:nvSpPr>
            <p:cNvPr id="10" name="Rounded Rectangle 9"/>
            <p:cNvSpPr/>
            <p:nvPr/>
          </p:nvSpPr>
          <p:spPr>
            <a:xfrm>
              <a:off x="5600712" y="226934"/>
              <a:ext cx="4190688" cy="131318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389813" y="303134"/>
              <a:ext cx="608816" cy="310772"/>
              <a:chOff x="10615612" y="822080"/>
              <a:chExt cx="608816" cy="310772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0820400" y="838200"/>
                <a:ext cx="21944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94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0615612" y="822080"/>
                <a:ext cx="608816" cy="310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88" b="1" dirty="0">
                    <a:solidFill>
                      <a:schemeClr val="bg1"/>
                    </a:solidFill>
                  </a:rPr>
                  <a:t>NT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399158" y="583426"/>
              <a:ext cx="608816" cy="310773"/>
              <a:chOff x="11811000" y="782148"/>
              <a:chExt cx="608816" cy="310773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12003699" y="803031"/>
                <a:ext cx="231164" cy="23043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94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1811000" y="782148"/>
                <a:ext cx="608816" cy="310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88" b="1" dirty="0">
                    <a:solidFill>
                      <a:schemeClr val="bg1"/>
                    </a:solidFill>
                  </a:rPr>
                  <a:t>CT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5600712" y="597077"/>
              <a:ext cx="608816" cy="341619"/>
              <a:chOff x="10692139" y="814753"/>
              <a:chExt cx="608816" cy="341619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10881855" y="814753"/>
                <a:ext cx="266792" cy="274328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94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0692139" y="814753"/>
                <a:ext cx="608816" cy="341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6" b="1" dirty="0">
                    <a:solidFill>
                      <a:schemeClr val="bg1"/>
                    </a:solidFill>
                  </a:rPr>
                  <a:t>GV</a:t>
                </a:r>
              </a:p>
            </p:txBody>
          </p:sp>
        </p:grpSp>
        <p:grpSp>
          <p:nvGrpSpPr>
            <p:cNvPr id="231" name="Group 230"/>
            <p:cNvGrpSpPr/>
            <p:nvPr/>
          </p:nvGrpSpPr>
          <p:grpSpPr>
            <a:xfrm>
              <a:off x="7404896" y="894576"/>
              <a:ext cx="608816" cy="310772"/>
              <a:chOff x="10616004" y="822080"/>
              <a:chExt cx="608816" cy="310772"/>
            </a:xfrm>
          </p:grpSpPr>
          <p:sp>
            <p:nvSpPr>
              <p:cNvPr id="232" name="Oval 231"/>
              <p:cNvSpPr/>
              <p:nvPr/>
            </p:nvSpPr>
            <p:spPr>
              <a:xfrm>
                <a:off x="10820400" y="838200"/>
                <a:ext cx="219440" cy="2286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94"/>
              </a:p>
            </p:txBody>
          </p:sp>
          <p:sp>
            <p:nvSpPr>
              <p:cNvPr id="233" name="TextBox 232"/>
              <p:cNvSpPr txBox="1"/>
              <p:nvPr/>
            </p:nvSpPr>
            <p:spPr>
              <a:xfrm>
                <a:off x="10616004" y="822080"/>
                <a:ext cx="608816" cy="310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88" b="1" dirty="0">
                    <a:solidFill>
                      <a:schemeClr val="bg1"/>
                    </a:solidFill>
                  </a:rPr>
                  <a:t>IP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102537" y="379334"/>
              <a:ext cx="1318025" cy="126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6" dirty="0">
                  <a:solidFill>
                    <a:srgbClr val="C00000"/>
                  </a:solidFill>
                </a:rPr>
                <a:t>Gate Valves (11)</a:t>
              </a:r>
              <a:br>
                <a:rPr lang="en-US" sz="706" dirty="0">
                  <a:solidFill>
                    <a:srgbClr val="C00000"/>
                  </a:solidFill>
                </a:rPr>
              </a:br>
              <a:r>
                <a:rPr lang="en-US" sz="706" dirty="0">
                  <a:solidFill>
                    <a:srgbClr val="C00000"/>
                  </a:solidFill>
                </a:rPr>
                <a:t>10 RF shielded</a:t>
              </a:r>
              <a:br>
                <a:rPr lang="en-US" sz="706" dirty="0">
                  <a:solidFill>
                    <a:srgbClr val="C00000"/>
                  </a:solidFill>
                </a:rPr>
              </a:br>
              <a:r>
                <a:rPr lang="en-US" sz="706" dirty="0">
                  <a:solidFill>
                    <a:srgbClr val="C00000"/>
                  </a:solidFill>
                </a:rPr>
                <a:t>3 New to CBETA</a:t>
              </a:r>
            </a:p>
          </p:txBody>
        </p:sp>
        <p:sp>
          <p:nvSpPr>
            <p:cNvPr id="306" name="TextBox 305"/>
            <p:cNvSpPr txBox="1"/>
            <p:nvPr/>
          </p:nvSpPr>
          <p:spPr>
            <a:xfrm>
              <a:off x="7920232" y="303133"/>
              <a:ext cx="1761448" cy="341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6" dirty="0">
                  <a:solidFill>
                    <a:srgbClr val="FF0000"/>
                  </a:solidFill>
                </a:rPr>
                <a:t>NexTorr Pump (28)</a:t>
              </a:r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7937045" y="598816"/>
              <a:ext cx="1761448" cy="526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6" dirty="0">
                  <a:solidFill>
                    <a:srgbClr val="00B050"/>
                  </a:solidFill>
                </a:rPr>
                <a:t>CapaciTorr Pump (34)</a:t>
              </a:r>
            </a:p>
          </p:txBody>
        </p:sp>
        <p:sp>
          <p:nvSpPr>
            <p:cNvPr id="323" name="TextBox 322"/>
            <p:cNvSpPr txBox="1"/>
            <p:nvPr/>
          </p:nvSpPr>
          <p:spPr>
            <a:xfrm>
              <a:off x="7962913" y="903616"/>
              <a:ext cx="1761448" cy="341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6" dirty="0">
                  <a:solidFill>
                    <a:srgbClr val="0070C0"/>
                  </a:solidFill>
                </a:rPr>
                <a:t>Ion Pump (2)</a:t>
              </a:r>
            </a:p>
          </p:txBody>
        </p:sp>
        <p:grpSp>
          <p:nvGrpSpPr>
            <p:cNvPr id="328" name="Group 327"/>
            <p:cNvGrpSpPr/>
            <p:nvPr/>
          </p:nvGrpSpPr>
          <p:grpSpPr>
            <a:xfrm>
              <a:off x="7392196" y="1217534"/>
              <a:ext cx="608816" cy="310772"/>
              <a:chOff x="10612152" y="822080"/>
              <a:chExt cx="608816" cy="310772"/>
            </a:xfrm>
          </p:grpSpPr>
          <p:sp>
            <p:nvSpPr>
              <p:cNvPr id="329" name="Oval 328"/>
              <p:cNvSpPr/>
              <p:nvPr/>
            </p:nvSpPr>
            <p:spPr>
              <a:xfrm>
                <a:off x="10820400" y="838200"/>
                <a:ext cx="21944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94"/>
              </a:p>
            </p:txBody>
          </p:sp>
          <p:sp>
            <p:nvSpPr>
              <p:cNvPr id="330" name="TextBox 329"/>
              <p:cNvSpPr txBox="1"/>
              <p:nvPr/>
            </p:nvSpPr>
            <p:spPr>
              <a:xfrm>
                <a:off x="10612152" y="822080"/>
                <a:ext cx="608816" cy="310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88" b="1" dirty="0">
                    <a:solidFill>
                      <a:schemeClr val="bg1"/>
                    </a:solidFill>
                  </a:rPr>
                  <a:t>GA</a:t>
                </a:r>
              </a:p>
            </p:txBody>
          </p:sp>
        </p:grpSp>
        <p:sp>
          <p:nvSpPr>
            <p:cNvPr id="331" name="TextBox 330"/>
            <p:cNvSpPr txBox="1"/>
            <p:nvPr/>
          </p:nvSpPr>
          <p:spPr>
            <a:xfrm>
              <a:off x="7954064" y="1226574"/>
              <a:ext cx="1761448" cy="526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6" dirty="0"/>
                <a:t>Ion and Pirani Gauges (8)</a:t>
              </a:r>
            </a:p>
          </p:txBody>
        </p:sp>
      </p:grpSp>
      <p:grpSp>
        <p:nvGrpSpPr>
          <p:cNvPr id="332" name="Group 331"/>
          <p:cNvGrpSpPr/>
          <p:nvPr/>
        </p:nvGrpSpPr>
        <p:grpSpPr>
          <a:xfrm>
            <a:off x="5692588" y="2173521"/>
            <a:ext cx="358127" cy="182807"/>
            <a:chOff x="10612152" y="822080"/>
            <a:chExt cx="608816" cy="310772"/>
          </a:xfrm>
        </p:grpSpPr>
        <p:sp>
          <p:nvSpPr>
            <p:cNvPr id="333" name="Oval 332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10612152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GA</a:t>
              </a:r>
            </a:p>
          </p:txBody>
        </p:sp>
      </p:grpSp>
      <p:grpSp>
        <p:nvGrpSpPr>
          <p:cNvPr id="335" name="Group 334"/>
          <p:cNvGrpSpPr/>
          <p:nvPr/>
        </p:nvGrpSpPr>
        <p:grpSpPr>
          <a:xfrm>
            <a:off x="6472787" y="1731890"/>
            <a:ext cx="358127" cy="182807"/>
            <a:chOff x="10612152" y="822080"/>
            <a:chExt cx="608816" cy="310772"/>
          </a:xfrm>
        </p:grpSpPr>
        <p:sp>
          <p:nvSpPr>
            <p:cNvPr id="336" name="Oval 335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337" name="TextBox 336"/>
            <p:cNvSpPr txBox="1"/>
            <p:nvPr/>
          </p:nvSpPr>
          <p:spPr>
            <a:xfrm>
              <a:off x="10612152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GA</a:t>
              </a:r>
            </a:p>
          </p:txBody>
        </p:sp>
      </p:grpSp>
      <p:grpSp>
        <p:nvGrpSpPr>
          <p:cNvPr id="338" name="Group 337"/>
          <p:cNvGrpSpPr/>
          <p:nvPr/>
        </p:nvGrpSpPr>
        <p:grpSpPr>
          <a:xfrm>
            <a:off x="7622278" y="2431634"/>
            <a:ext cx="358127" cy="182807"/>
            <a:chOff x="10612152" y="822080"/>
            <a:chExt cx="608816" cy="310772"/>
          </a:xfrm>
        </p:grpSpPr>
        <p:sp>
          <p:nvSpPr>
            <p:cNvPr id="339" name="Oval 338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340" name="TextBox 339"/>
            <p:cNvSpPr txBox="1"/>
            <p:nvPr/>
          </p:nvSpPr>
          <p:spPr>
            <a:xfrm>
              <a:off x="10612152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GA</a:t>
              </a:r>
            </a:p>
          </p:txBody>
        </p:sp>
      </p:grpSp>
      <p:grpSp>
        <p:nvGrpSpPr>
          <p:cNvPr id="341" name="Group 340"/>
          <p:cNvGrpSpPr/>
          <p:nvPr/>
        </p:nvGrpSpPr>
        <p:grpSpPr>
          <a:xfrm>
            <a:off x="3450951" y="2146964"/>
            <a:ext cx="358127" cy="182807"/>
            <a:chOff x="10612152" y="822080"/>
            <a:chExt cx="608816" cy="310772"/>
          </a:xfrm>
        </p:grpSpPr>
        <p:sp>
          <p:nvSpPr>
            <p:cNvPr id="342" name="Oval 341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343" name="TextBox 342"/>
            <p:cNvSpPr txBox="1"/>
            <p:nvPr/>
          </p:nvSpPr>
          <p:spPr>
            <a:xfrm>
              <a:off x="10612152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GA</a:t>
              </a:r>
            </a:p>
          </p:txBody>
        </p:sp>
      </p:grpSp>
      <p:grpSp>
        <p:nvGrpSpPr>
          <p:cNvPr id="344" name="Group 343"/>
          <p:cNvGrpSpPr/>
          <p:nvPr/>
        </p:nvGrpSpPr>
        <p:grpSpPr>
          <a:xfrm>
            <a:off x="2566298" y="1660550"/>
            <a:ext cx="358127" cy="182807"/>
            <a:chOff x="10612152" y="822080"/>
            <a:chExt cx="608816" cy="310772"/>
          </a:xfrm>
        </p:grpSpPr>
        <p:sp>
          <p:nvSpPr>
            <p:cNvPr id="345" name="Oval 344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346" name="TextBox 345"/>
            <p:cNvSpPr txBox="1"/>
            <p:nvPr/>
          </p:nvSpPr>
          <p:spPr>
            <a:xfrm>
              <a:off x="10612152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GA</a:t>
              </a:r>
            </a:p>
          </p:txBody>
        </p:sp>
      </p:grpSp>
      <p:grpSp>
        <p:nvGrpSpPr>
          <p:cNvPr id="347" name="Group 346"/>
          <p:cNvGrpSpPr/>
          <p:nvPr/>
        </p:nvGrpSpPr>
        <p:grpSpPr>
          <a:xfrm>
            <a:off x="3523601" y="2433604"/>
            <a:ext cx="358127" cy="182807"/>
            <a:chOff x="10612152" y="822080"/>
            <a:chExt cx="608816" cy="310772"/>
          </a:xfrm>
        </p:grpSpPr>
        <p:sp>
          <p:nvSpPr>
            <p:cNvPr id="348" name="Oval 347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349" name="TextBox 348"/>
            <p:cNvSpPr txBox="1"/>
            <p:nvPr/>
          </p:nvSpPr>
          <p:spPr>
            <a:xfrm>
              <a:off x="10612152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GA</a:t>
              </a:r>
            </a:p>
          </p:txBody>
        </p:sp>
      </p:grpSp>
      <p:grpSp>
        <p:nvGrpSpPr>
          <p:cNvPr id="350" name="Group 349"/>
          <p:cNvGrpSpPr/>
          <p:nvPr/>
        </p:nvGrpSpPr>
        <p:grpSpPr>
          <a:xfrm>
            <a:off x="858157" y="3691324"/>
            <a:ext cx="358127" cy="182807"/>
            <a:chOff x="10612152" y="822080"/>
            <a:chExt cx="608816" cy="310772"/>
          </a:xfrm>
        </p:grpSpPr>
        <p:sp>
          <p:nvSpPr>
            <p:cNvPr id="351" name="Oval 350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352" name="TextBox 351"/>
            <p:cNvSpPr txBox="1"/>
            <p:nvPr/>
          </p:nvSpPr>
          <p:spPr>
            <a:xfrm>
              <a:off x="10612152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GA</a:t>
              </a:r>
            </a:p>
          </p:txBody>
        </p:sp>
      </p:grpSp>
      <p:grpSp>
        <p:nvGrpSpPr>
          <p:cNvPr id="353" name="Group 352"/>
          <p:cNvGrpSpPr/>
          <p:nvPr/>
        </p:nvGrpSpPr>
        <p:grpSpPr>
          <a:xfrm>
            <a:off x="7909209" y="3328578"/>
            <a:ext cx="358127" cy="182807"/>
            <a:chOff x="10612152" y="822080"/>
            <a:chExt cx="608816" cy="310772"/>
          </a:xfrm>
        </p:grpSpPr>
        <p:sp>
          <p:nvSpPr>
            <p:cNvPr id="354" name="Oval 353"/>
            <p:cNvSpPr/>
            <p:nvPr/>
          </p:nvSpPr>
          <p:spPr>
            <a:xfrm>
              <a:off x="10820400" y="838200"/>
              <a:ext cx="21944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355" name="TextBox 354"/>
            <p:cNvSpPr txBox="1"/>
            <p:nvPr/>
          </p:nvSpPr>
          <p:spPr>
            <a:xfrm>
              <a:off x="10612152" y="822080"/>
              <a:ext cx="608816" cy="3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8" b="1" dirty="0">
                  <a:solidFill>
                    <a:schemeClr val="bg1"/>
                  </a:solidFill>
                </a:rPr>
                <a:t>GA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1243" y="5067223"/>
            <a:ext cx="594610" cy="248090"/>
            <a:chOff x="138113" y="7814184"/>
            <a:chExt cx="1010837" cy="421754"/>
          </a:xfrm>
        </p:grpSpPr>
        <p:sp>
          <p:nvSpPr>
            <p:cNvPr id="7" name="Oval 6"/>
            <p:cNvSpPr/>
            <p:nvPr/>
          </p:nvSpPr>
          <p:spPr>
            <a:xfrm>
              <a:off x="138113" y="7814184"/>
              <a:ext cx="152400" cy="160271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5868" y="7894319"/>
              <a:ext cx="913082" cy="341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6" dirty="0">
                  <a:solidFill>
                    <a:srgbClr val="FF0000"/>
                  </a:solidFill>
                </a:rPr>
                <a:t>(0,0)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1243" y="2557936"/>
            <a:ext cx="482563" cy="309572"/>
            <a:chOff x="138113" y="3548389"/>
            <a:chExt cx="820357" cy="526273"/>
          </a:xfrm>
        </p:grpSpPr>
        <p:sp>
          <p:nvSpPr>
            <p:cNvPr id="356" name="TextBox 355"/>
            <p:cNvSpPr txBox="1"/>
            <p:nvPr/>
          </p:nvSpPr>
          <p:spPr>
            <a:xfrm>
              <a:off x="252370" y="3548389"/>
              <a:ext cx="706100" cy="526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6" dirty="0">
                  <a:solidFill>
                    <a:srgbClr val="FF0000"/>
                  </a:solidFill>
                </a:rPr>
                <a:t>(0,10m)</a:t>
              </a:r>
            </a:p>
          </p:txBody>
        </p:sp>
        <p:sp>
          <p:nvSpPr>
            <p:cNvPr id="357" name="Oval 356"/>
            <p:cNvSpPr/>
            <p:nvPr/>
          </p:nvSpPr>
          <p:spPr>
            <a:xfrm>
              <a:off x="138113" y="3777978"/>
              <a:ext cx="152400" cy="160271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</p:grpSp>
      <p:grpSp>
        <p:nvGrpSpPr>
          <p:cNvPr id="358" name="Group 357"/>
          <p:cNvGrpSpPr/>
          <p:nvPr/>
        </p:nvGrpSpPr>
        <p:grpSpPr>
          <a:xfrm>
            <a:off x="2446546" y="2551039"/>
            <a:ext cx="586675" cy="309572"/>
            <a:chOff x="138113" y="3548389"/>
            <a:chExt cx="997347" cy="526273"/>
          </a:xfrm>
        </p:grpSpPr>
        <p:sp>
          <p:nvSpPr>
            <p:cNvPr id="359" name="TextBox 358"/>
            <p:cNvSpPr txBox="1"/>
            <p:nvPr/>
          </p:nvSpPr>
          <p:spPr>
            <a:xfrm>
              <a:off x="252370" y="3548389"/>
              <a:ext cx="883090" cy="526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6" dirty="0">
                  <a:solidFill>
                    <a:srgbClr val="FF0000"/>
                  </a:solidFill>
                </a:rPr>
                <a:t>(10,10m)</a:t>
              </a:r>
            </a:p>
          </p:txBody>
        </p:sp>
        <p:sp>
          <p:nvSpPr>
            <p:cNvPr id="360" name="Oval 359"/>
            <p:cNvSpPr/>
            <p:nvPr/>
          </p:nvSpPr>
          <p:spPr>
            <a:xfrm>
              <a:off x="138113" y="3777978"/>
              <a:ext cx="152400" cy="160271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</p:grpSp>
      <p:grpSp>
        <p:nvGrpSpPr>
          <p:cNvPr id="361" name="Group 360"/>
          <p:cNvGrpSpPr/>
          <p:nvPr/>
        </p:nvGrpSpPr>
        <p:grpSpPr>
          <a:xfrm>
            <a:off x="4825641" y="2557935"/>
            <a:ext cx="586675" cy="309572"/>
            <a:chOff x="138113" y="3548389"/>
            <a:chExt cx="997347" cy="526273"/>
          </a:xfrm>
        </p:grpSpPr>
        <p:sp>
          <p:nvSpPr>
            <p:cNvPr id="362" name="TextBox 361"/>
            <p:cNvSpPr txBox="1"/>
            <p:nvPr/>
          </p:nvSpPr>
          <p:spPr>
            <a:xfrm>
              <a:off x="252370" y="3548389"/>
              <a:ext cx="883090" cy="526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6" dirty="0">
                  <a:solidFill>
                    <a:srgbClr val="FF0000"/>
                  </a:solidFill>
                </a:rPr>
                <a:t>(20,10m)</a:t>
              </a:r>
            </a:p>
          </p:txBody>
        </p:sp>
        <p:sp>
          <p:nvSpPr>
            <p:cNvPr id="363" name="Oval 362"/>
            <p:cNvSpPr/>
            <p:nvPr/>
          </p:nvSpPr>
          <p:spPr>
            <a:xfrm>
              <a:off x="138113" y="3777978"/>
              <a:ext cx="152400" cy="160271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4"/>
            </a:p>
          </p:txBody>
        </p:sp>
      </p:grpSp>
      <p:cxnSp>
        <p:nvCxnSpPr>
          <p:cNvPr id="327" name="Straight Connector 326"/>
          <p:cNvCxnSpPr/>
          <p:nvPr/>
        </p:nvCxnSpPr>
        <p:spPr>
          <a:xfrm>
            <a:off x="5151891" y="4878809"/>
            <a:ext cx="0" cy="421573"/>
          </a:xfrm>
          <a:prstGeom prst="line">
            <a:avLst/>
          </a:prstGeom>
          <a:ln w="2857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/>
          <p:cNvCxnSpPr/>
          <p:nvPr/>
        </p:nvCxnSpPr>
        <p:spPr>
          <a:xfrm>
            <a:off x="4009313" y="4882964"/>
            <a:ext cx="0" cy="421573"/>
          </a:xfrm>
          <a:prstGeom prst="line">
            <a:avLst/>
          </a:prstGeom>
          <a:ln w="2857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Connector 364"/>
          <p:cNvCxnSpPr/>
          <p:nvPr/>
        </p:nvCxnSpPr>
        <p:spPr>
          <a:xfrm>
            <a:off x="4654331" y="4878809"/>
            <a:ext cx="0" cy="421573"/>
          </a:xfrm>
          <a:prstGeom prst="line">
            <a:avLst/>
          </a:prstGeom>
          <a:ln w="2857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6" name="TextBox 365"/>
          <p:cNvSpPr txBox="1"/>
          <p:nvPr/>
        </p:nvSpPr>
        <p:spPr>
          <a:xfrm>
            <a:off x="4067905" y="4692579"/>
            <a:ext cx="395780" cy="27328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8" b="1" dirty="0"/>
              <a:t>ZB-GD01</a:t>
            </a:r>
          </a:p>
        </p:txBody>
      </p:sp>
      <p:sp>
        <p:nvSpPr>
          <p:cNvPr id="367" name="TextBox 366"/>
          <p:cNvSpPr txBox="1"/>
          <p:nvPr/>
        </p:nvSpPr>
        <p:spPr>
          <a:xfrm>
            <a:off x="4379782" y="5338145"/>
            <a:ext cx="395780" cy="27328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8" b="1" dirty="0"/>
              <a:t>ZM-GD</a:t>
            </a:r>
          </a:p>
        </p:txBody>
      </p:sp>
      <p:sp>
        <p:nvSpPr>
          <p:cNvPr id="368" name="TextBox 367"/>
          <p:cNvSpPr txBox="1"/>
          <p:nvPr/>
        </p:nvSpPr>
        <p:spPr>
          <a:xfrm>
            <a:off x="4697275" y="4693651"/>
            <a:ext cx="395780" cy="27328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8" b="1" dirty="0"/>
              <a:t>ZA-GD03</a:t>
            </a:r>
          </a:p>
        </p:txBody>
      </p:sp>
      <p:sp>
        <p:nvSpPr>
          <p:cNvPr id="369" name="Title 1"/>
          <p:cNvSpPr txBox="1">
            <a:spLocks/>
          </p:cNvSpPr>
          <p:nvPr/>
        </p:nvSpPr>
        <p:spPr>
          <a:xfrm>
            <a:off x="990600" y="69056"/>
            <a:ext cx="7391400" cy="4714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kern="0" dirty="0" smtClean="0"/>
              <a:t>Girder Types and Positions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5939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Girder Types and Positions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646" y="685800"/>
            <a:ext cx="8915400" cy="5257800"/>
          </a:xfrm>
        </p:spPr>
        <p:txBody>
          <a:bodyPr/>
          <a:lstStyle/>
          <a:p>
            <a:r>
              <a:rPr lang="en-US" dirty="0" smtClean="0"/>
              <a:t>4 Cells per Girder, 2 Magnets per cell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75" y="1150144"/>
            <a:ext cx="9159150" cy="552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5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235" y="1332019"/>
            <a:ext cx="6289765" cy="537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Halbach Magnet Frame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frame models/drawings with alignment pins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876800" y="5410200"/>
            <a:ext cx="10668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600" y="62484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Alignment pins for repeatable assembly of </a:t>
            </a:r>
            <a:r>
              <a:rPr lang="en-US" sz="1400" dirty="0" err="1" smtClean="0"/>
              <a:t>Halbach</a:t>
            </a:r>
            <a:r>
              <a:rPr lang="en-US" sz="1400" dirty="0" smtClean="0"/>
              <a:t> magnet</a:t>
            </a:r>
            <a:endParaRPr lang="en-US" sz="1400" dirty="0"/>
          </a:p>
        </p:txBody>
      </p:sp>
      <p:cxnSp>
        <p:nvCxnSpPr>
          <p:cNvPr id="12" name="Straight Arrow Connector 11"/>
          <p:cNvCxnSpPr>
            <a:stCxn id="13" idx="3"/>
          </p:cNvCxnSpPr>
          <p:nvPr/>
        </p:nvCxnSpPr>
        <p:spPr>
          <a:xfrm>
            <a:off x="1417100" y="2200179"/>
            <a:ext cx="912769" cy="9594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066" y="1723125"/>
            <a:ext cx="13450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Quadrupole / Horizontal OR Vertical dipole correctors</a:t>
            </a:r>
            <a:endParaRPr lang="en-US" sz="1400" dirty="0"/>
          </a:p>
        </p:txBody>
      </p:sp>
      <p:cxnSp>
        <p:nvCxnSpPr>
          <p:cNvPr id="15" name="Straight Arrow Connector 14"/>
          <p:cNvCxnSpPr>
            <a:stCxn id="17" idx="1"/>
          </p:cNvCxnSpPr>
          <p:nvPr/>
        </p:nvCxnSpPr>
        <p:spPr>
          <a:xfrm flipH="1">
            <a:off x="5562601" y="3369678"/>
            <a:ext cx="1371600" cy="8975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934201" y="2784902"/>
            <a:ext cx="21717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Permanent Halbach wedges glued in place to defined shimmed location on an aluminum frame</a:t>
            </a:r>
            <a:endParaRPr lang="en-US" sz="14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752600" y="5334001"/>
            <a:ext cx="1066800" cy="3047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150" y="5439549"/>
            <a:ext cx="1847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Corrector assembly disassembles to allow for vertical </a:t>
            </a:r>
            <a:r>
              <a:rPr lang="en-US" sz="1400" dirty="0" err="1" smtClean="0"/>
              <a:t>Halbach</a:t>
            </a:r>
            <a:r>
              <a:rPr lang="en-US" sz="1400" dirty="0" smtClean="0"/>
              <a:t> split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6934200" y="4704325"/>
            <a:ext cx="213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Alignment pins for repeatable assembly of </a:t>
            </a:r>
            <a:r>
              <a:rPr lang="en-US" sz="1400" dirty="0" err="1" smtClean="0"/>
              <a:t>Halbach</a:t>
            </a:r>
            <a:r>
              <a:rPr lang="en-US" sz="1400" dirty="0" smtClean="0"/>
              <a:t> magnet</a:t>
            </a:r>
            <a:endParaRPr lang="en-US" sz="1400" dirty="0"/>
          </a:p>
        </p:txBody>
      </p:sp>
      <p:cxnSp>
        <p:nvCxnSpPr>
          <p:cNvPr id="22" name="Straight Arrow Connector 21"/>
          <p:cNvCxnSpPr>
            <a:stCxn id="21" idx="1"/>
          </p:cNvCxnSpPr>
          <p:nvPr/>
        </p:nvCxnSpPr>
        <p:spPr>
          <a:xfrm flipH="1">
            <a:off x="6324600" y="5073657"/>
            <a:ext cx="609600" cy="5651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138112"/>
            <a:ext cx="7391400" cy="471488"/>
          </a:xfrm>
        </p:spPr>
        <p:txBody>
          <a:bodyPr/>
          <a:lstStyle/>
          <a:p>
            <a:r>
              <a:rPr lang="en-US" dirty="0" smtClean="0"/>
              <a:t>Halbach Corrector Magnets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Halbach Corrector Magnet details</a:t>
            </a:r>
            <a:r>
              <a:rPr lang="en-US" dirty="0"/>
              <a:t>:</a:t>
            </a:r>
          </a:p>
          <a:p>
            <a:r>
              <a:rPr lang="en-US" dirty="0"/>
              <a:t>BD and QF correctors be the same configuration</a:t>
            </a:r>
            <a:endParaRPr lang="en-US" b="1" dirty="0"/>
          </a:p>
          <a:p>
            <a:r>
              <a:rPr lang="en-US" dirty="0" smtClean="0"/>
              <a:t>Alternating </a:t>
            </a:r>
            <a:r>
              <a:rPr lang="en-US" dirty="0"/>
              <a:t>horizontal </a:t>
            </a:r>
            <a:r>
              <a:rPr lang="en-US" dirty="0" smtClean="0"/>
              <a:t>&amp; </a:t>
            </a:r>
            <a:r>
              <a:rPr lang="en-US" dirty="0"/>
              <a:t>vertical </a:t>
            </a:r>
            <a:r>
              <a:rPr lang="en-US" dirty="0" smtClean="0"/>
              <a:t>dipole correction for orbit correction.</a:t>
            </a:r>
          </a:p>
          <a:p>
            <a:r>
              <a:rPr lang="en-US" dirty="0" smtClean="0"/>
              <a:t>Dipole coils on steel core for efficient and best field quality</a:t>
            </a:r>
          </a:p>
          <a:p>
            <a:r>
              <a:rPr lang="en-US" dirty="0" smtClean="0"/>
              <a:t>Asymmetric quadrupole </a:t>
            </a:r>
            <a:r>
              <a:rPr lang="en-US" dirty="0"/>
              <a:t>correction </a:t>
            </a:r>
            <a:r>
              <a:rPr lang="en-US" dirty="0" smtClean="0"/>
              <a:t>coils for Halbach field strength correction, if needed.  Good quality quadrupole field.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54" y="3009854"/>
            <a:ext cx="2701519" cy="18903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867" y="4118493"/>
            <a:ext cx="3117908" cy="27723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8342" y="5097520"/>
            <a:ext cx="3819525" cy="17255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29400" y="5171486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Dipole Field</a:t>
            </a:r>
          </a:p>
          <a:p>
            <a:pPr algn="ctr"/>
            <a:r>
              <a:rPr lang="en-US" sz="1800" dirty="0" smtClean="0"/>
              <a:t>Flatness</a:t>
            </a:r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1320" y="3118952"/>
            <a:ext cx="3984432" cy="167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2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NS-review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FF9966"/>
      </a:accent2>
      <a:accent3>
        <a:srgbClr val="FFFFFF"/>
      </a:accent3>
      <a:accent4>
        <a:srgbClr val="000000"/>
      </a:accent4>
      <a:accent5>
        <a:srgbClr val="AAE2CA"/>
      </a:accent5>
      <a:accent6>
        <a:srgbClr val="E78A5C"/>
      </a:accent6>
      <a:hlink>
        <a:srgbClr val="0099FF"/>
      </a:hlink>
      <a:folHlink>
        <a:srgbClr val="FFFF66"/>
      </a:folHlink>
    </a:clrScheme>
    <a:fontScheme name="SNS-review-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0000"/>
          </a:solidFill>
          <a:tailEnd type="triangl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NS-review-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NS-review-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44143</TotalTime>
  <Words>2691</Words>
  <Application>Microsoft Office PowerPoint</Application>
  <PresentationFormat>On-screen Show (4:3)</PresentationFormat>
  <Paragraphs>601</Paragraphs>
  <Slides>37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ＭＳ Ｐゴシック</vt:lpstr>
      <vt:lpstr>Arial</vt:lpstr>
      <vt:lpstr>Calibri</vt:lpstr>
      <vt:lpstr>Courier New</vt:lpstr>
      <vt:lpstr>Helvetica</vt:lpstr>
      <vt:lpstr>Optima</vt:lpstr>
      <vt:lpstr>Palatino</vt:lpstr>
      <vt:lpstr>Times New Roman</vt:lpstr>
      <vt:lpstr>Wingdings</vt:lpstr>
      <vt:lpstr>SNS-review-TEMPLATE</vt:lpstr>
      <vt:lpstr>PowerPoint Presentation</vt:lpstr>
      <vt:lpstr>Presentation Outline</vt:lpstr>
      <vt:lpstr>WBS Dictionary</vt:lpstr>
      <vt:lpstr>WBS Dictionary</vt:lpstr>
      <vt:lpstr>WBS Dictionary</vt:lpstr>
      <vt:lpstr>PowerPoint Presentation</vt:lpstr>
      <vt:lpstr>Girder Types and Positions</vt:lpstr>
      <vt:lpstr>Halbach Magnet Frame Design</vt:lpstr>
      <vt:lpstr>Halbach Corrector Magnets </vt:lpstr>
      <vt:lpstr>Shimming for Field Strength</vt:lpstr>
      <vt:lpstr>Magnetic Measurement – Multipole Reduction</vt:lpstr>
      <vt:lpstr>Labor &amp; Materials</vt:lpstr>
      <vt:lpstr>Labor &amp; Materials</vt:lpstr>
      <vt:lpstr>Basis of Estimate</vt:lpstr>
      <vt:lpstr>Procurement &amp; Production</vt:lpstr>
      <vt:lpstr>Procurement &amp; Production</vt:lpstr>
      <vt:lpstr>Procurement &amp; Production</vt:lpstr>
      <vt:lpstr>Procurement, Production</vt:lpstr>
      <vt:lpstr>Procurement &amp; Production</vt:lpstr>
      <vt:lpstr>Cost Estimate Overview</vt:lpstr>
      <vt:lpstr>Schedule Overview</vt:lpstr>
      <vt:lpstr>Schedule Overview</vt:lpstr>
      <vt:lpstr>Schedule Overview</vt:lpstr>
      <vt:lpstr>Schedule Overview</vt:lpstr>
      <vt:lpstr>PowerPoint Presentation</vt:lpstr>
      <vt:lpstr>Major Risks</vt:lpstr>
      <vt:lpstr>Major Risks</vt:lpstr>
      <vt:lpstr>Summary</vt:lpstr>
      <vt:lpstr>Extra Slides </vt:lpstr>
      <vt:lpstr>Pre-production Girder Assembly</vt:lpstr>
      <vt:lpstr>Consistent Halbach Magnets</vt:lpstr>
      <vt:lpstr>Consistent Halbach Magnets</vt:lpstr>
      <vt:lpstr>Permanent Magnet Block Dimensions</vt:lpstr>
      <vt:lpstr>PowerPoint Presentation</vt:lpstr>
      <vt:lpstr>Halbach Corrector Magnets </vt:lpstr>
      <vt:lpstr>Girder Types and Positions</vt:lpstr>
      <vt:lpstr>Interfaces</vt:lpstr>
    </vt:vector>
  </TitlesOfParts>
  <Company>SNS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Mirabella, Kerry A</dc:creator>
  <cp:lastModifiedBy>Tuozzolo, Joseph E</cp:lastModifiedBy>
  <cp:revision>1220</cp:revision>
  <cp:lastPrinted>2017-02-03T20:00:28Z</cp:lastPrinted>
  <dcterms:created xsi:type="dcterms:W3CDTF">2000-02-17T14:31:25Z</dcterms:created>
  <dcterms:modified xsi:type="dcterms:W3CDTF">2017-02-05T16:49:31Z</dcterms:modified>
</cp:coreProperties>
</file>