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68" r:id="rId5"/>
    <p:sldId id="260" r:id="rId6"/>
    <p:sldId id="270" r:id="rId7"/>
    <p:sldId id="271" r:id="rId8"/>
    <p:sldId id="272" r:id="rId9"/>
    <p:sldId id="273" r:id="rId10"/>
    <p:sldId id="261" r:id="rId11"/>
    <p:sldId id="274" r:id="rId12"/>
    <p:sldId id="262" r:id="rId13"/>
    <p:sldId id="276" r:id="rId14"/>
    <p:sldId id="275" r:id="rId15"/>
    <p:sldId id="277" r:id="rId16"/>
    <p:sldId id="264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94674"/>
  </p:normalViewPr>
  <p:slideViewPr>
    <p:cSldViewPr snapToGrid="0" snapToObjects="1">
      <p:cViewPr varScale="1">
        <p:scale>
          <a:sx n="67" d="100"/>
          <a:sy n="67" d="100"/>
        </p:scale>
        <p:origin x="1123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C09858C-9BA4-43B2-AB95-1A3CA893FC61}" type="datetimeFigureOut">
              <a:rPr lang="en-US" smtClean="0"/>
              <a:t>2/5/2017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D8611A2-861D-4F39-AFEF-577AD01D3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037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611A2-861D-4F39-AFEF-577AD01D3D3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18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611A2-861D-4F39-AFEF-577AD01D3D3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18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611A2-861D-4F39-AFEF-577AD01D3D3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18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611A2-861D-4F39-AFEF-577AD01D3D3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18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7870" y="987611"/>
            <a:ext cx="833893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870" y="3467286"/>
            <a:ext cx="833893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45503"/>
            <a:ext cx="8229600" cy="392065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2143125" cy="52849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65125"/>
            <a:ext cx="5972175" cy="528490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930" y="1709739"/>
            <a:ext cx="834887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7930" y="4589465"/>
            <a:ext cx="8348870" cy="123486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809" y="1825625"/>
            <a:ext cx="41148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41148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809" y="365126"/>
            <a:ext cx="815873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809" y="1681163"/>
            <a:ext cx="41148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7809" y="2505075"/>
            <a:ext cx="411480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681163"/>
            <a:ext cx="41148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505075"/>
            <a:ext cx="411480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870" y="457200"/>
            <a:ext cx="32311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0" y="987426"/>
            <a:ext cx="4799409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870" y="2057400"/>
            <a:ext cx="323114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0" y="987426"/>
            <a:ext cx="4799409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47870" y="457200"/>
            <a:ext cx="32311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870" y="2057400"/>
            <a:ext cx="323114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7809" y="365126"/>
            <a:ext cx="8328991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809" y="1825625"/>
            <a:ext cx="8328991" cy="3929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633710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D9922-87B3-6043-9531-5184EA303D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150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5472" userDrawn="1">
          <p15:clr>
            <a:srgbClr val="F26B43"/>
          </p15:clr>
        </p15:guide>
        <p15:guide id="5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</a:rPr>
              <a:t>CBETA </a:t>
            </a:r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</a:rPr>
              <a:t>Project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ALD’s Cost and Schedule Review</a:t>
            </a:r>
            <a:b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February 6, 2017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Invoice Processing and Reporting</a:t>
            </a:r>
          </a:p>
          <a:p>
            <a:pPr>
              <a:spcBef>
                <a:spcPts val="0"/>
              </a:spcBef>
            </a:pPr>
            <a:endParaRPr lang="en-US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S. LaMontagne</a:t>
            </a:r>
          </a:p>
          <a:p>
            <a:pPr>
              <a:spcBef>
                <a:spcPts val="0"/>
              </a:spcBef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NPP Business Operations Manager</a:t>
            </a:r>
            <a:endParaRPr lang="en-US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809" y="365127"/>
            <a:ext cx="8328991" cy="952332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Monthly Invoice Process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809" y="1491916"/>
            <a:ext cx="8328991" cy="4262841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Accounts Payable sends invoice to C-AD financial staff</a:t>
            </a:r>
          </a:p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Project Director drafts summary status in narrative form</a:t>
            </a:r>
          </a:p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C-AD financial staff prepare documentation of invoice details</a:t>
            </a:r>
          </a:p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Invoice along with narrative and detailed financial documentation returned to Accounts Payable</a:t>
            </a:r>
          </a:p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Accounts Payable forwards invoice along with detailed financial documentation to NYSERDA</a:t>
            </a:r>
          </a:p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Accounts Payable notifies C-AD financial staff upon receipt of payment</a:t>
            </a:r>
          </a:p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Payment included in monthly DoE contract modification 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663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Cornell University Sub-Contract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Contract Attributes 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Effective Date: December 14, 2016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Period of Performance: Nov 2016 through Apr 2020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Incrementally funded contract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Ceiling Amount: $12.75m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Initial Commitment: $1.0M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Quarterly funding increments planned 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Monthly invoices for incurred time/materials cost received in the first week of each month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Breakdown of invoice cost by WBS element along with bulleted list of activities performed in the prior month to be provided within 5 business days after the receipt of the invoice 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Cornell invoices accrued by BNL upon receipt of WBS cost breakdown to ensure timely recording of cost for inclusion in BNL’s invoice to NYSERDA</a:t>
            </a:r>
          </a:p>
        </p:txBody>
      </p:sp>
    </p:spTree>
    <p:extLst>
      <p:ext uri="{BB962C8B-B14F-4D97-AF65-F5344CB8AC3E}">
        <p14:creationId xmlns:p14="http://schemas.microsoft.com/office/powerpoint/2010/main" val="2240590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BNL Invoice and Monthly Report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809" y="1341521"/>
            <a:ext cx="8328991" cy="4413236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Contract provides guidance regarding content of the monthly report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Format developed by C-AD financial staff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Narrative provided by Project Manager to include a description of activities at both BNL and Cornell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Financial data downloaded from PeopleSoft and shown in both summary and detailed formats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First invoice sent to NYSERDA on Jan 20, 2017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Invoice format accepted and first payment received on Feb 2, 2017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649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809" y="365127"/>
            <a:ext cx="8328991" cy="946316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BNL Invoice and Monthly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Report</a:t>
            </a:r>
            <a:b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Narrative</a:t>
            </a:r>
            <a:endParaRPr lang="en-US" sz="36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32" y="1408113"/>
            <a:ext cx="3685711" cy="476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544" y="1450224"/>
            <a:ext cx="3685711" cy="476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3857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BNL Invoice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and Monthly Report</a:t>
            </a:r>
            <a:b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Financial Details</a:t>
            </a:r>
            <a:endParaRPr lang="en-US" sz="3600" dirty="0"/>
          </a:p>
        </p:txBody>
      </p:sp>
      <p:pic>
        <p:nvPicPr>
          <p:cNvPr id="819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692" y="1984387"/>
            <a:ext cx="3922107" cy="3844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931068"/>
            <a:ext cx="4114800" cy="379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0909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Quarterly Reporting to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NYSERDA</a:t>
            </a:r>
            <a:b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3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700" dirty="0">
                <a:solidFill>
                  <a:schemeClr val="accent1">
                    <a:lumMod val="75000"/>
                  </a:schemeClr>
                </a:solidFill>
              </a:rPr>
              <a:t>Prepared in letter format and submitted to NYSERDA’s Project Manager by the 15</a:t>
            </a:r>
            <a:r>
              <a:rPr lang="en-US" sz="2700" baseline="30000" dirty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US" sz="2700" dirty="0">
                <a:solidFill>
                  <a:schemeClr val="accent1">
                    <a:lumMod val="75000"/>
                  </a:schemeClr>
                </a:solidFill>
              </a:rPr>
              <a:t> of the month</a:t>
            </a:r>
            <a:br>
              <a:rPr lang="en-US" sz="2700" dirty="0">
                <a:solidFill>
                  <a:schemeClr val="accent1">
                    <a:lumMod val="75000"/>
                  </a:schemeClr>
                </a:solidFill>
              </a:rPr>
            </a:br>
            <a:endParaRPr lang="en-US" sz="27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57809" y="2147637"/>
            <a:ext cx="4114800" cy="4029326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Project Title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Agreement Number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Reporting Period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Progress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Identification of Issues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Planned Solutions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Ability to meet schedule, reasons for schedule slippage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72000" y="2147637"/>
            <a:ext cx="4114800" cy="4029326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8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Schedule - % complete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Analysis of actual cost incurred in relation to estimated cost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Deliverables completed during the reporting period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Detailed description of activities and planned procurements for the upcoming quarter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6253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In Conclusion</a:t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100" dirty="0" smtClean="0">
                <a:solidFill>
                  <a:schemeClr val="accent1">
                    <a:lumMod val="75000"/>
                  </a:schemeClr>
                </a:solidFill>
              </a:rPr>
              <a:t>My Take Away Message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Our objective defines the timeline; in order to ensure that BNL is in the strongest position to win the award for the EIC, the project must be completed on time.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Failure to maintain adequate forward financing may necessitate suspension of ongoing efforts, resulting in schedule delays. It is, therefore, critical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that invoices be provided and payments received on a timely basis.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771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CBETA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Project</a:t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100" dirty="0" smtClean="0">
                <a:solidFill>
                  <a:schemeClr val="accent1">
                    <a:lumMod val="75000"/>
                  </a:schemeClr>
                </a:solidFill>
              </a:rPr>
              <a:t>Objective and Schedule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809" y="1377616"/>
            <a:ext cx="8328991" cy="4377141"/>
          </a:xfrm>
        </p:spPr>
        <p:txBody>
          <a:bodyPr>
            <a:normAutofit fontScale="92500" lnSpcReduction="10000"/>
          </a:bodyPr>
          <a:lstStyle/>
          <a:p>
            <a:endParaRPr lang="en-US" i="1" dirty="0" smtClean="0"/>
          </a:p>
          <a:p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The fundamental objective of this NYSERDA project is to build, test and evaluate a critical subsystem of the large scale EIC facility, before competitive bids are due to DoE, so that BNL is in the strongest position to win the award. </a:t>
            </a:r>
          </a:p>
          <a:p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Our objective defines the timeline as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DoE is expected to issue a competitive solicitation in April 2018 to determine an appropriate site and team to design, construct and operate an Electron-Ion Collider (EIC).</a:t>
            </a:r>
          </a:p>
          <a:p>
            <a:pPr marL="0" indent="0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979214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NYSERDA Contract with BNL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Contract Attributes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809" y="1762626"/>
            <a:ext cx="8328991" cy="3992131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BNL Principal Investigator: Dejan Trbojevic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BNL Project Director: Stephen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Peggs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BNL Project Manager: Rob Michnoff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Effective Date of Contract: October 31, 2016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Contract Value: $25.0M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Duration: 42 months, through April 30, 2020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Advance Payment: 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$2.0M received November 18, 2016</a:t>
            </a:r>
          </a:p>
        </p:txBody>
      </p:sp>
    </p:spTree>
    <p:extLst>
      <p:ext uri="{BB962C8B-B14F-4D97-AF65-F5344CB8AC3E}">
        <p14:creationId xmlns:p14="http://schemas.microsoft.com/office/powerpoint/2010/main" val="2687485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NYSERDA Contract with BNL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Technical Timeline showing Major Milestones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79446"/>
              </p:ext>
            </p:extLst>
          </p:nvPr>
        </p:nvGraphicFramePr>
        <p:xfrm>
          <a:off x="1402131" y="1825627"/>
          <a:ext cx="6239726" cy="4113316"/>
        </p:xfrm>
        <a:graphic>
          <a:graphicData uri="http://schemas.openxmlformats.org/drawingml/2006/table">
            <a:tbl>
              <a:tblPr/>
              <a:tblGrid>
                <a:gridCol w="570222"/>
                <a:gridCol w="3246060"/>
                <a:gridCol w="553863"/>
                <a:gridCol w="1869581"/>
              </a:tblGrid>
              <a:tr h="2806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#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16" marR="7016" marT="7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Technical milestone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16" marR="7016" marT="701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Month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16" marR="7016" marT="701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Comment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16" marR="7016" marT="701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6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16" marR="7016" marT="7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NYSERDA funding start date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16" marR="7016" marT="701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16" marR="7016" marT="701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Estimate: October 2016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16" marR="7016" marT="701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06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16" marR="7016" marT="7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Engineering design documentation complete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16" marR="7016" marT="70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16" marR="7016" marT="70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16" marR="7016" marT="701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6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16" marR="7016" marT="7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Prototype girder assembled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16" marR="7016" marT="70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16" marR="7016" marT="70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16" marR="7016" marT="701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6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16" marR="7016" marT="7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Magnet production approved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16" marR="7016" marT="70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16" marR="7016" marT="70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Spreader, combiner &amp; hybrid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16" marR="7016" marT="701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6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16" marR="7016" marT="7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Beam through Main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Linac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Cryomodule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16" marR="7016" marT="70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16" marR="7016" marT="70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Go/no go 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16" marR="7016" marT="701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6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16" marR="7016" marT="7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First production hybrid magnet tested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16" marR="7016" marT="70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16" marR="7016" marT="70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16" marR="7016" marT="701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6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16" marR="7016" marT="7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Fractional Arc Test: Beam through MLC &amp; prototype girder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16" marR="7016" marT="70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16" marR="7016" marT="70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Go/no go 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16" marR="7016" marT="701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6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16" marR="7016" marT="7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Girder production run complete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16" marR="7016" marT="70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16" marR="7016" marT="70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16" marR="7016" marT="701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6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16" marR="7016" marT="7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Final assembly and pre-beam commissioning complete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16" marR="7016" marT="70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16" marR="7016" marT="70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16" marR="7016" marT="701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6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16" marR="7016" marT="7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Single pass beam energy scan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16" marR="7016" marT="70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16" marR="7016" marT="70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16" marR="7016" marT="701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6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16" marR="7016" marT="7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Single pass beam with energy recovery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16" marR="7016" marT="70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16" marR="7016" marT="70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Key parameters achieved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16" marR="7016" marT="701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6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16" marR="7016" marT="7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Four pass beam with energy recovery (low current)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16" marR="7016" marT="70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16" marR="7016" marT="70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16" marR="7016" marT="701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6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16" marR="7016" marT="7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Project complete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16" marR="7016" marT="70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16" marR="7016" marT="70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Estimate: April 2020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16" marR="7016" marT="701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3869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809" y="365125"/>
            <a:ext cx="8328991" cy="1217027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NYSERDA Contract with BNL</a:t>
            </a:r>
            <a:b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Financial Agreement / Cash Flow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809" y="1582152"/>
            <a:ext cx="8328991" cy="4431283"/>
          </a:xfrm>
        </p:spPr>
        <p:txBody>
          <a:bodyPr>
            <a:noAutofit/>
          </a:bodyPr>
          <a:lstStyle/>
          <a:p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Initial advance of $2.0M to fund commencement</a:t>
            </a:r>
          </a:p>
          <a:p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Monthly invoices for incurred time/material costs</a:t>
            </a:r>
          </a:p>
          <a:p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Monthly payments to maintain forward financing</a:t>
            </a:r>
          </a:p>
          <a:p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2 “go/no go” milestones serve to mitigate NYSERDA’s financial risk</a:t>
            </a:r>
          </a:p>
          <a:p>
            <a:pPr lvl="1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Month 10 – Acceleration of Beam through Main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Linac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Cryomodule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Month 18 – Fractional Arc Test which commissions as much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CBETA 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equipment as practically possible before making a commitment to complete construction </a:t>
            </a:r>
          </a:p>
          <a:p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A second advance of $2.0M timed to the 1</a:t>
            </a:r>
            <a:r>
              <a:rPr lang="en-US" sz="2600" baseline="30000" dirty="0" smtClean="0">
                <a:solidFill>
                  <a:schemeClr val="accent1">
                    <a:lumMod val="75000"/>
                  </a:schemeClr>
                </a:solidFill>
              </a:rPr>
              <a:t>st</a:t>
            </a: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 “go/no go” decision in month 10 (July 2017)</a:t>
            </a:r>
            <a:endParaRPr lang="en-US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242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NYSERDA Contract with BNL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3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Financial Agreement / Cash Flow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9920" y="1615073"/>
            <a:ext cx="8328991" cy="3929132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Budget Profile, by quarter and year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With an advance payment of $2.0M and an obligation profile as shown above, it is critical that invoice payments are received within 30 days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5265981"/>
              </p:ext>
            </p:extLst>
          </p:nvPr>
        </p:nvGraphicFramePr>
        <p:xfrm>
          <a:off x="1413711" y="2351631"/>
          <a:ext cx="5847347" cy="1752600"/>
        </p:xfrm>
        <a:graphic>
          <a:graphicData uri="http://schemas.openxmlformats.org/drawingml/2006/table">
            <a:tbl>
              <a:tblPr/>
              <a:tblGrid>
                <a:gridCol w="1088983"/>
                <a:gridCol w="838200"/>
                <a:gridCol w="838200"/>
                <a:gridCol w="838200"/>
                <a:gridCol w="838200"/>
                <a:gridCol w="1405564"/>
              </a:tblGrid>
              <a:tr h="4857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Year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Q1 ($M)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Q2 ($M)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Q3 ($M)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Q4 ($M)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Sub-total ($M)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1.9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2.1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2.3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2.3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1.3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1.3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1.2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Total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9471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NYSERDA Contract with BNL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3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Financial Agreement / Cash Flow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Invoice payments received within 30 days enable BNL to maintain a positive cash flow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5874480"/>
              </p:ext>
            </p:extLst>
          </p:nvPr>
        </p:nvGraphicFramePr>
        <p:xfrm>
          <a:off x="991394" y="2846179"/>
          <a:ext cx="7061200" cy="2381250"/>
        </p:xfrm>
        <a:graphic>
          <a:graphicData uri="http://schemas.openxmlformats.org/drawingml/2006/table">
            <a:tbl>
              <a:tblPr/>
              <a:tblGrid>
                <a:gridCol w="838200"/>
                <a:gridCol w="838200"/>
                <a:gridCol w="1371600"/>
                <a:gridCol w="838200"/>
                <a:gridCol w="838200"/>
                <a:gridCol w="2336800"/>
              </a:tblGrid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Invoice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 / Obligation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Payment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Balance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Comments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6933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6933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6933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6933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6933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Initial advance received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6933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6933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6933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6933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6933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6933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6933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6933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6933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6933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6933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6933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6933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6933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6933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6933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6933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6933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6933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6933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6933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6933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6933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Payment for month 1 received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6933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6933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6933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6933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6933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6933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6933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Payment for month 2 received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6933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6933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6933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6933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6933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6933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Payment for month 3 received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6933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6933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6933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6933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6933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6933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6933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6933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6933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6933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6933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Payment for month 4 received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6933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6933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6933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6933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6933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6933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6933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Payment for month 5 received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6933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1590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NYSERDA Contract with BNL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3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Financial Agreement / Cash Flow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Invoice payments received within 60 days may impact the ability to procure materials</a:t>
            </a:r>
          </a:p>
          <a:p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170964"/>
              </p:ext>
            </p:extLst>
          </p:nvPr>
        </p:nvGraphicFramePr>
        <p:xfrm>
          <a:off x="991394" y="2851486"/>
          <a:ext cx="7061200" cy="2387976"/>
        </p:xfrm>
        <a:graphic>
          <a:graphicData uri="http://schemas.openxmlformats.org/drawingml/2006/table">
            <a:tbl>
              <a:tblPr/>
              <a:tblGrid>
                <a:gridCol w="838200"/>
                <a:gridCol w="838200"/>
                <a:gridCol w="1371600"/>
                <a:gridCol w="838200"/>
                <a:gridCol w="838200"/>
                <a:gridCol w="2336800"/>
              </a:tblGrid>
              <a:tr h="2448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Invoice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 / Obligation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Payment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Balance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Comments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Initial advance received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Payment for month 1 received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Payment for month 2 received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Payment for month 3 received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Payment for month 4 received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8944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NYSERDA Contract with BNL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3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Financial Agreement / Cash Flow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57809" y="1540042"/>
            <a:ext cx="8328991" cy="4214715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Invoice payments received within 90 days will impact the ability to procure materials and maintain uninterrupted work progress</a:t>
            </a:r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856775"/>
              </p:ext>
            </p:extLst>
          </p:nvPr>
        </p:nvGraphicFramePr>
        <p:xfrm>
          <a:off x="991394" y="2941721"/>
          <a:ext cx="7061200" cy="2400007"/>
        </p:xfrm>
        <a:graphic>
          <a:graphicData uri="http://schemas.openxmlformats.org/drawingml/2006/table">
            <a:tbl>
              <a:tblPr/>
              <a:tblGrid>
                <a:gridCol w="838200"/>
                <a:gridCol w="838200"/>
                <a:gridCol w="1371600"/>
                <a:gridCol w="838200"/>
                <a:gridCol w="838200"/>
                <a:gridCol w="2336800"/>
              </a:tblGrid>
              <a:tr h="2568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Invoice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 / Obligation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Payment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Balance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Comments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Initial advance received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Payment for month 1 received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Payment for month 2 received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Payment for month 3 received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0099557"/>
      </p:ext>
    </p:extLst>
  </p:cSld>
  <p:clrMapOvr>
    <a:masterClrMapping/>
  </p:clrMapOvr>
</p:sld>
</file>

<file path=ppt/theme/theme1.xml><?xml version="1.0" encoding="utf-8"?>
<a:theme xmlns:a="http://schemas.openxmlformats.org/drawingml/2006/main" name="C-Beta Cost &amp; Schedule Review 20170206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70_100_PPT_Template" id="{F58EDFFD-527C-7E42-BAA5-64FCBB450853}" vid="{EBDB0018-34B5-C744-99EA-0F616804CE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C-Beta Cost &amp; Schedule Review 20170206</Template>
  <TotalTime>333</TotalTime>
  <Words>1204</Words>
  <Application>Microsoft Office PowerPoint</Application>
  <PresentationFormat>On-screen Show (4:3)</PresentationFormat>
  <Paragraphs>358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C-Beta Cost &amp; Schedule Review 20170206</vt:lpstr>
      <vt:lpstr>CBETA Project ALD’s Cost and Schedule Review February 6, 2017 </vt:lpstr>
      <vt:lpstr>CBETA Project Objective and Schedule  </vt:lpstr>
      <vt:lpstr>NYSERDA Contract with BNL Contract Attributes</vt:lpstr>
      <vt:lpstr>NYSERDA Contract with BNL Technical Timeline showing Major Milestones</vt:lpstr>
      <vt:lpstr>NYSERDA Contract with BNL Financial Agreement / Cash Flow</vt:lpstr>
      <vt:lpstr>NYSERDA Contract with BNL Financial Agreement / Cash Flow</vt:lpstr>
      <vt:lpstr>NYSERDA Contract with BNL Financial Agreement / Cash Flow</vt:lpstr>
      <vt:lpstr>NYSERDA Contract with BNL Financial Agreement / Cash Flow</vt:lpstr>
      <vt:lpstr>NYSERDA Contract with BNL Financial Agreement / Cash Flow</vt:lpstr>
      <vt:lpstr>Monthly Invoice Process</vt:lpstr>
      <vt:lpstr>Cornell University Sub-Contract Contract Attributes </vt:lpstr>
      <vt:lpstr>BNL Invoice and Monthly Report</vt:lpstr>
      <vt:lpstr>BNL Invoice and Monthly Report Narrative</vt:lpstr>
      <vt:lpstr>BNL Invoice and Monthly Report Financial Details</vt:lpstr>
      <vt:lpstr>Quarterly Reporting to NYSERDA  Prepared in letter format and submitted to NYSERDA’s Project Manager by the 15th of the month </vt:lpstr>
      <vt:lpstr>In Conclusion My Take Away Message </vt:lpstr>
    </vt:vector>
  </TitlesOfParts>
  <Company>BNL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C-Beta Project ALD’s Cost and Schedule Review February 6, 2017</dc:title>
  <dc:creator>LaMontagne, Stephanie H</dc:creator>
  <cp:lastModifiedBy>LaMontagne, Stephanie H</cp:lastModifiedBy>
  <cp:revision>29</cp:revision>
  <cp:lastPrinted>2017-02-04T21:18:54Z</cp:lastPrinted>
  <dcterms:created xsi:type="dcterms:W3CDTF">2017-01-31T13:47:05Z</dcterms:created>
  <dcterms:modified xsi:type="dcterms:W3CDTF">2017-02-05T15:38:14Z</dcterms:modified>
</cp:coreProperties>
</file>