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8" r:id="rId2"/>
    <p:sldId id="306" r:id="rId3"/>
    <p:sldId id="351" r:id="rId4"/>
    <p:sldId id="357" r:id="rId5"/>
    <p:sldId id="358" r:id="rId6"/>
    <p:sldId id="352" r:id="rId7"/>
    <p:sldId id="359" r:id="rId8"/>
    <p:sldId id="360" r:id="rId9"/>
    <p:sldId id="361" r:id="rId10"/>
    <p:sldId id="363" r:id="rId11"/>
    <p:sldId id="362" r:id="rId12"/>
  </p:sldIdLst>
  <p:sldSz cx="9144000" cy="6858000" type="screen4x3"/>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B0307"/>
    <a:srgbClr val="8D0E17"/>
    <a:srgbClr val="A94B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7" d="100"/>
          <a:sy n="137" d="100"/>
        </p:scale>
        <p:origin x="-6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D2A19BDB-AF87-CC4D-8534-8DAE3D62298D}" type="datetimeFigureOut">
              <a:rPr lang="en-US" smtClean="0"/>
              <a:t>2/6/17</a:t>
            </a:fld>
            <a:endParaRPr lang="en-US"/>
          </a:p>
        </p:txBody>
      </p:sp>
      <p:sp>
        <p:nvSpPr>
          <p:cNvPr id="4" name="Slide Image Placeholder 3"/>
          <p:cNvSpPr>
            <a:spLocks noGrp="1" noRot="1" noChangeAspect="1"/>
          </p:cNvSpPr>
          <p:nvPr>
            <p:ph type="sldImg" idx="2"/>
          </p:nvPr>
        </p:nvSpPr>
        <p:spPr>
          <a:xfrm>
            <a:off x="1371600" y="754063"/>
            <a:ext cx="5029200" cy="3771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72B4CE2C-5F8C-6148-9677-EEC8E38DEEC9}" type="slidenum">
              <a:rPr lang="en-US" smtClean="0"/>
              <a:t>‹#›</a:t>
            </a:fld>
            <a:endParaRPr lang="en-US"/>
          </a:p>
        </p:txBody>
      </p:sp>
    </p:spTree>
    <p:extLst>
      <p:ext uri="{BB962C8B-B14F-4D97-AF65-F5344CB8AC3E}">
        <p14:creationId xmlns:p14="http://schemas.microsoft.com/office/powerpoint/2010/main" val="12926406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PlaceHolder 7"/>
          <p:cNvSpPr>
            <a:spLocks noGrp="1"/>
          </p:cNvSpPr>
          <p:nvPr>
            <p:ph type="title"/>
          </p:nvPr>
        </p:nvSpPr>
        <p:spPr>
          <a:xfrm>
            <a:off x="2220507" y="26471"/>
            <a:ext cx="5192146" cy="541380"/>
          </a:xfrm>
          <a:prstGeom prst="rect">
            <a:avLst/>
          </a:prstGeom>
        </p:spPr>
        <p:txBody>
          <a:bodyPr lIns="0" tIns="0" rIns="0" bIns="0" anchor="ctr"/>
          <a:lstStyle>
            <a:lvl1pPr algn="ctr">
              <a:defRPr>
                <a:solidFill>
                  <a:srgbClr val="953735"/>
                </a:solidFill>
              </a:defRPr>
            </a:lvl1pPr>
          </a:lstStyle>
          <a:p>
            <a:r>
              <a:rPr lang="en-US" dirty="0">
                <a:latin typeface="Calibri"/>
              </a:rPr>
              <a:t>Click to edit the title text format</a:t>
            </a:r>
            <a:endParaRPr dirty="0"/>
          </a:p>
        </p:txBody>
      </p:sp>
      <p:sp>
        <p:nvSpPr>
          <p:cNvPr id="4"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3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4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4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44" name="Picture 43"/>
          <p:cNvPicPr/>
          <p:nvPr/>
        </p:nvPicPr>
        <p:blipFill>
          <a:blip r:embed="rId2"/>
          <a:stretch>
            <a:fillRect/>
          </a:stretch>
        </p:blipFill>
        <p:spPr>
          <a:xfrm>
            <a:off x="2079360" y="1604520"/>
            <a:ext cx="4984560" cy="3977280"/>
          </a:xfrm>
          <a:prstGeom prst="rect">
            <a:avLst/>
          </a:prstGeom>
          <a:ln>
            <a:noFill/>
          </a:ln>
        </p:spPr>
      </p:pic>
      <p:pic>
        <p:nvPicPr>
          <p:cNvPr id="45" name="Picture 44"/>
          <p:cNvPicPr/>
          <p:nvPr/>
        </p:nvPicPr>
        <p:blipFill>
          <a:blip r:embed="rId2"/>
          <a:stretch>
            <a:fillRect/>
          </a:stretch>
        </p:blipFill>
        <p:spPr>
          <a:xfrm>
            <a:off x="2079360" y="1604520"/>
            <a:ext cx="498456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3"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15" name="PlaceHolder 2"/>
          <p:cNvSpPr>
            <a:spLocks noGrp="1"/>
          </p:cNvSpPr>
          <p:nvPr>
            <p:ph type="body"/>
          </p:nvPr>
        </p:nvSpPr>
        <p:spPr>
          <a:xfrm>
            <a:off x="457200" y="1604520"/>
            <a:ext cx="8229240" cy="3977280"/>
          </a:xfrm>
          <a:prstGeom prst="rect">
            <a:avLst/>
          </a:prstGeom>
        </p:spPr>
        <p:txBody>
          <a:bodyPr lIns="0" tIns="0" rIns="0" bIns="0"/>
          <a:lstStyle>
            <a:lvl1pPr marL="457200" indent="-457200">
              <a:buFont typeface="Wingdings" charset="2"/>
              <a:buChar char="§"/>
              <a:defRPr sz="2800"/>
            </a:lvl1pPr>
          </a:lstStyle>
          <a:p>
            <a:endParaRPr dirty="0"/>
          </a:p>
        </p:txBody>
      </p:sp>
      <p:sp>
        <p:nvSpPr>
          <p:cNvPr id="4" name="PlaceHolder 7"/>
          <p:cNvSpPr>
            <a:spLocks noGrp="1"/>
          </p:cNvSpPr>
          <p:nvPr>
            <p:ph type="title" idx="10"/>
          </p:nvPr>
        </p:nvSpPr>
        <p:spPr>
          <a:xfrm>
            <a:off x="2220507" y="26471"/>
            <a:ext cx="5192146" cy="541380"/>
          </a:xfrm>
          <a:prstGeom prst="rect">
            <a:avLst/>
          </a:prstGeom>
        </p:spPr>
        <p:txBody>
          <a:bodyPr lIns="0" tIns="0" rIns="0" bIns="0" anchor="ctr"/>
          <a:lstStyle>
            <a:lvl1pPr algn="ctr">
              <a:defRPr>
                <a:solidFill>
                  <a:srgbClr val="953735"/>
                </a:solidFill>
              </a:defRPr>
            </a:lvl1pPr>
          </a:lstStyle>
          <a:p>
            <a:r>
              <a:rPr lang="en-US" dirty="0">
                <a:latin typeface="Calibri"/>
              </a:rPr>
              <a:t>Click to edit the title text format</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2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hyperlink" Target="mailto:michnoff@bnl.gov" TargetMode="External"/><Relationship Id="rId15" Type="http://schemas.openxmlformats.org/officeDocument/2006/relationships/image" Target="../media/image1.jpeg"/><Relationship Id="rId16" Type="http://schemas.openxmlformats.org/officeDocument/2006/relationships/image" Target="../media/image2.png"/><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CustomShape 3"/>
          <p:cNvSpPr/>
          <p:nvPr/>
        </p:nvSpPr>
        <p:spPr>
          <a:xfrm>
            <a:off x="8321040" y="6585120"/>
            <a:ext cx="1392840" cy="272880"/>
          </a:xfrm>
          <a:prstGeom prst="rect">
            <a:avLst/>
          </a:prstGeom>
          <a:noFill/>
          <a:ln>
            <a:noFill/>
          </a:ln>
        </p:spPr>
        <p:txBody>
          <a:bodyPr wrap="none" lIns="90000" tIns="45000" rIns="90000" bIns="45000"/>
          <a:lstStyle/>
          <a:p>
            <a:pPr>
              <a:lnSpc>
                <a:spcPct val="100000"/>
              </a:lnSpc>
            </a:pPr>
            <a:fld id="{8B6CE713-D777-4EC2-A412-BBD244B64F30}" type="slidenum">
              <a:rPr lang="en-US" sz="1200" smtClean="0">
                <a:solidFill>
                  <a:srgbClr val="000000"/>
                </a:solidFill>
                <a:latin typeface="Calibri"/>
              </a:rPr>
              <a:t>‹#›</a:t>
            </a:fld>
            <a:endParaRPr dirty="0"/>
          </a:p>
        </p:txBody>
      </p:sp>
      <p:sp>
        <p:nvSpPr>
          <p:cNvPr id="4" name="CustomShape 4"/>
          <p:cNvSpPr/>
          <p:nvPr/>
        </p:nvSpPr>
        <p:spPr>
          <a:xfrm>
            <a:off x="0" y="6614801"/>
            <a:ext cx="3597788" cy="243199"/>
          </a:xfrm>
          <a:prstGeom prst="rect">
            <a:avLst/>
          </a:prstGeom>
          <a:noFill/>
          <a:ln>
            <a:noFill/>
          </a:ln>
        </p:spPr>
        <p:txBody>
          <a:bodyPr wrap="none" lIns="90000" tIns="45000" rIns="90000" bIns="45000"/>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00"/>
                </a:solidFill>
                <a:latin typeface="Optima"/>
                <a:cs typeface="Optima"/>
                <a:hlinkClick r:id="rId14"/>
              </a:rPr>
              <a:t>michnoff@bnl.gov</a:t>
            </a:r>
            <a:r>
              <a:rPr lang="en-US" sz="1200" baseline="0" dirty="0" smtClean="0">
                <a:solidFill>
                  <a:srgbClr val="000000"/>
                </a:solidFill>
                <a:latin typeface="Optima"/>
                <a:cs typeface="Optima"/>
              </a:rPr>
              <a:t> </a:t>
            </a:r>
            <a:r>
              <a:rPr lang="en-US" sz="1200" baseline="0" dirty="0" smtClean="0">
                <a:solidFill>
                  <a:schemeClr val="tx1"/>
                </a:solidFill>
                <a:latin typeface="Optima"/>
                <a:cs typeface="Optima"/>
              </a:rPr>
              <a:t>–</a:t>
            </a:r>
            <a:r>
              <a:rPr lang="en-US" sz="1200" baseline="0" dirty="0" smtClean="0">
                <a:solidFill>
                  <a:srgbClr val="000000"/>
                </a:solidFill>
                <a:latin typeface="Optima"/>
                <a:cs typeface="Optima"/>
              </a:rPr>
              <a:t> February 6, 2017</a:t>
            </a:r>
            <a:endParaRPr dirty="0">
              <a:latin typeface="Optima"/>
              <a:cs typeface="Optima"/>
            </a:endParaRPr>
          </a:p>
        </p:txBody>
      </p:sp>
      <p:sp>
        <p:nvSpPr>
          <p:cNvPr id="9" name="CustomShape 6"/>
          <p:cNvSpPr/>
          <p:nvPr/>
        </p:nvSpPr>
        <p:spPr>
          <a:xfrm>
            <a:off x="0" y="615305"/>
            <a:ext cx="9143640" cy="18000"/>
          </a:xfrm>
          <a:prstGeom prst="rect">
            <a:avLst/>
          </a:prstGeom>
          <a:solidFill>
            <a:srgbClr val="B21F22"/>
          </a:solidFill>
          <a:ln w="9360">
            <a:noFill/>
          </a:ln>
        </p:spPr>
      </p:sp>
      <p:sp>
        <p:nvSpPr>
          <p:cNvPr id="10" name="PlaceHolder 7"/>
          <p:cNvSpPr>
            <a:spLocks noGrp="1"/>
          </p:cNvSpPr>
          <p:nvPr>
            <p:ph type="title"/>
          </p:nvPr>
        </p:nvSpPr>
        <p:spPr>
          <a:xfrm>
            <a:off x="2220507" y="26471"/>
            <a:ext cx="5192146" cy="541380"/>
          </a:xfrm>
          <a:prstGeom prst="rect">
            <a:avLst/>
          </a:prstGeom>
        </p:spPr>
        <p:txBody>
          <a:bodyPr lIns="0" tIns="0" rIns="0" bIns="0" anchor="ctr"/>
          <a:lstStyle/>
          <a:p>
            <a:r>
              <a:rPr lang="en-US" dirty="0">
                <a:latin typeface="Calibri"/>
              </a:rPr>
              <a:t>Click to edit the title text format</a:t>
            </a:r>
            <a:endParaRPr dirty="0"/>
          </a:p>
        </p:txBody>
      </p:sp>
      <p:sp>
        <p:nvSpPr>
          <p:cNvPr id="11" name="PlaceHolder 8"/>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sz="3200" dirty="0">
                <a:latin typeface="Calibri"/>
              </a:rPr>
              <a:t>Click to edit the outline text format</a:t>
            </a:r>
            <a:endParaRPr dirty="0"/>
          </a:p>
          <a:p>
            <a:pPr lvl="1">
              <a:buSzPct val="75000"/>
              <a:buFont typeface="StarSymbol"/>
              <a:buChar char=""/>
            </a:pPr>
            <a:r>
              <a:rPr lang="en-US" sz="2400" dirty="0">
                <a:latin typeface="Calibri"/>
              </a:rPr>
              <a:t>Second Outline Level</a:t>
            </a:r>
            <a:endParaRPr dirty="0"/>
          </a:p>
          <a:p>
            <a:pPr lvl="2">
              <a:buSzPct val="45000"/>
              <a:buFont typeface="StarSymbol"/>
              <a:buChar char=""/>
            </a:pPr>
            <a:r>
              <a:rPr lang="en-US" sz="2000" dirty="0">
                <a:latin typeface="Calibri"/>
              </a:rPr>
              <a:t>Third Outline Level</a:t>
            </a:r>
            <a:endParaRPr dirty="0"/>
          </a:p>
          <a:p>
            <a:pPr lvl="3">
              <a:buSzPct val="75000"/>
              <a:buFont typeface="StarSymbol"/>
              <a:buChar char=""/>
            </a:pPr>
            <a:r>
              <a:rPr lang="en-US" sz="2000" dirty="0">
                <a:latin typeface="Calibri"/>
              </a:rPr>
              <a:t>Fourth Outline Level</a:t>
            </a:r>
            <a:endParaRPr dirty="0"/>
          </a:p>
          <a:p>
            <a:pPr lvl="4">
              <a:buSzPct val="45000"/>
              <a:buFont typeface="StarSymbol"/>
              <a:buChar char=""/>
            </a:pPr>
            <a:r>
              <a:rPr lang="en-US" sz="2000" dirty="0">
                <a:latin typeface="Calibri"/>
              </a:rPr>
              <a:t>Fifth Outline Level</a:t>
            </a:r>
            <a:endParaRPr dirty="0"/>
          </a:p>
          <a:p>
            <a:pPr lvl="5">
              <a:buSzPct val="45000"/>
              <a:buFont typeface="StarSymbol"/>
              <a:buChar char=""/>
            </a:pPr>
            <a:r>
              <a:rPr lang="en-US" sz="2000" dirty="0">
                <a:latin typeface="Calibri"/>
              </a:rPr>
              <a:t>Sixth Outline Level</a:t>
            </a:r>
            <a:endParaRPr dirty="0"/>
          </a:p>
          <a:p>
            <a:pPr lvl="6">
              <a:buSzPct val="45000"/>
              <a:buFont typeface="StarSymbol"/>
              <a:buChar char=""/>
            </a:pPr>
            <a:r>
              <a:rPr lang="en-US" sz="2000" dirty="0">
                <a:latin typeface="Calibri"/>
              </a:rPr>
              <a:t>Seventh Outline Level</a:t>
            </a:r>
            <a:endParaRPr dirty="0"/>
          </a:p>
        </p:txBody>
      </p:sp>
      <p:pic>
        <p:nvPicPr>
          <p:cNvPr id="16" name="Picture 15" descr="Logo_Big-1.jpg"/>
          <p:cNvPicPr>
            <a:picLocks noChangeAspect="1"/>
          </p:cNvPicPr>
          <p:nvPr userDrawn="1"/>
        </p:nvPicPr>
        <p:blipFill>
          <a:blip r:embed="rId15" cstate="email">
            <a:extLst>
              <a:ext uri="{28A0092B-C50C-407E-A947-70E740481C1C}">
                <a14:useLocalDpi xmlns:a14="http://schemas.microsoft.com/office/drawing/2010/main" val="0"/>
              </a:ext>
            </a:extLst>
          </a:blip>
          <a:stretch>
            <a:fillRect/>
          </a:stretch>
        </p:blipFill>
        <p:spPr>
          <a:xfrm>
            <a:off x="7465896" y="0"/>
            <a:ext cx="1678103" cy="615305"/>
          </a:xfrm>
          <a:prstGeom prst="rect">
            <a:avLst/>
          </a:prstGeom>
        </p:spPr>
      </p:pic>
      <p:pic>
        <p:nvPicPr>
          <p:cNvPr id="5" name="Picture 4" descr="CULogo187_CLASSE.png"/>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0" y="1"/>
            <a:ext cx="2087355" cy="605574"/>
          </a:xfrm>
          <a:prstGeom prst="rect">
            <a:avLst/>
          </a:prstGeom>
        </p:spPr>
      </p:pic>
      <p:pic>
        <p:nvPicPr>
          <p:cNvPr id="12" name="Picture 11"/>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4061591" y="6471818"/>
            <a:ext cx="1058463" cy="38618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a:defRPr sz="2800" i="0">
          <a:solidFill>
            <a:srgbClr val="953735"/>
          </a:solidFill>
          <a:latin typeface="Optima"/>
          <a:cs typeface="Optima"/>
        </a:defRPr>
      </a:lvl1pPr>
    </p:titleStyle>
    <p:bodyStyle>
      <a:lvl1pPr marL="457200" indent="-457200">
        <a:buFont typeface="Arial"/>
        <a:buChar char="•"/>
        <a:defRPr/>
      </a:lvl1pPr>
      <a:lvl2pPr marL="342900" indent="-342900">
        <a:buFont typeface="Arial"/>
        <a:buChar char="•"/>
        <a:defRPr/>
      </a:lvl2pPr>
      <a:lvl3pPr marL="342900" indent="-342900">
        <a:buFont typeface="Arial"/>
        <a:buChar char="•"/>
        <a:defRPr/>
      </a:lvl3pPr>
      <a:lvl4pPr marL="342900" indent="-342900">
        <a:buFont typeface="Arial"/>
        <a:buChar char="•"/>
        <a:defRPr/>
      </a:lvl4pPr>
      <a:lvl5pPr marL="342900" indent="-342900">
        <a:buFont typeface="Arial"/>
        <a:buChar char="•"/>
        <a:defRPr/>
      </a:lvl5pPr>
      <a:lvl6pPr marL="342900" indent="-342900">
        <a:buFont typeface="Arial"/>
        <a:buChar char="•"/>
        <a:defRPr/>
      </a:lvl6pPr>
      <a:lvl7pPr marL="342900" indent="-342900">
        <a:buFont typeface="Arial"/>
        <a:buChar char="•"/>
        <a:defRPr/>
      </a:lvl7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9.e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10.png"/><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3670560" y="6752160"/>
            <a:ext cx="181080" cy="639000"/>
          </a:xfrm>
          <a:prstGeom prst="rect">
            <a:avLst/>
          </a:prstGeom>
          <a:noFill/>
          <a:ln>
            <a:noFill/>
          </a:ln>
        </p:spPr>
        <p:txBody>
          <a:bodyPr wrap="none" lIns="90000" tIns="45000" rIns="90000" bIns="45000"/>
          <a:lstStyle/>
          <a:p>
            <a:pPr>
              <a:lnSpc>
                <a:spcPct val="100000"/>
              </a:lnSpc>
            </a:pPr>
            <a:endParaRPr/>
          </a:p>
          <a:p>
            <a:pPr>
              <a:lnSpc>
                <a:spcPct val="100000"/>
              </a:lnSpc>
            </a:pPr>
            <a:endParaRPr/>
          </a:p>
        </p:txBody>
      </p:sp>
      <p:sp>
        <p:nvSpPr>
          <p:cNvPr id="47" name="CustomShape 2"/>
          <p:cNvSpPr/>
          <p:nvPr/>
        </p:nvSpPr>
        <p:spPr>
          <a:xfrm>
            <a:off x="2773800" y="91440"/>
            <a:ext cx="4419360" cy="558360"/>
          </a:xfrm>
          <a:prstGeom prst="rect">
            <a:avLst/>
          </a:prstGeom>
          <a:noFill/>
          <a:ln>
            <a:noFill/>
          </a:ln>
        </p:spPr>
        <p:txBody>
          <a:bodyPr lIns="90000" tIns="45000" rIns="90000" bIns="45000"/>
          <a:lstStyle/>
          <a:p>
            <a:pPr algn="ctr">
              <a:lnSpc>
                <a:spcPct val="100000"/>
              </a:lnSpc>
            </a:pPr>
            <a:r>
              <a:rPr lang="en-US" sz="2400" dirty="0">
                <a:solidFill>
                  <a:srgbClr val="FFFFFF"/>
                </a:solidFill>
                <a:latin typeface="Calibri"/>
                <a:ea typeface="ＭＳ Ｐゴシック"/>
              </a:rPr>
              <a:t>Page Headline</a:t>
            </a:r>
            <a:endParaRPr dirty="0"/>
          </a:p>
        </p:txBody>
      </p:sp>
      <p:pic>
        <p:nvPicPr>
          <p:cNvPr id="7" name="Picture 6" descr="cu_logo_150_ppt"/>
          <p:cNvPicPr>
            <a:picLocks noChangeAspect="1" noChangeArrowheads="1"/>
          </p:cNvPicPr>
          <p:nvPr/>
        </p:nvPicPr>
        <p:blipFill>
          <a:blip r:embed="rId2"/>
          <a:srcRect l="4167" t="34436" r="83151" b="39621"/>
          <a:stretch>
            <a:fillRect/>
          </a:stretch>
        </p:blipFill>
        <p:spPr bwMode="auto">
          <a:xfrm>
            <a:off x="0" y="618655"/>
            <a:ext cx="9144000" cy="1636712"/>
          </a:xfrm>
          <a:prstGeom prst="rect">
            <a:avLst/>
          </a:prstGeom>
          <a:solidFill>
            <a:srgbClr val="7F1B1B"/>
          </a:solidFill>
          <a:ln w="9525">
            <a:noFill/>
            <a:miter lim="800000"/>
            <a:headEnd/>
            <a:tailEnd/>
          </a:ln>
        </p:spPr>
      </p:pic>
      <p:sp>
        <p:nvSpPr>
          <p:cNvPr id="8" name="Text Box 5"/>
          <p:cNvSpPr txBox="1">
            <a:spLocks noChangeArrowheads="1"/>
          </p:cNvSpPr>
          <p:nvPr/>
        </p:nvSpPr>
        <p:spPr bwMode="auto">
          <a:xfrm>
            <a:off x="604437" y="797540"/>
            <a:ext cx="7935126" cy="1323439"/>
          </a:xfrm>
          <a:prstGeom prst="rect">
            <a:avLst/>
          </a:prstGeom>
          <a:noFill/>
          <a:ln w="9525">
            <a:noFill/>
            <a:miter lim="800000"/>
            <a:headEnd/>
            <a:tailEnd/>
          </a:ln>
          <a:effectLst>
            <a:outerShdw blurRad="63500" dist="38099" dir="2700000" algn="ctr" rotWithShape="0">
              <a:srgbClr val="000000">
                <a:alpha val="74997"/>
              </a:srgbClr>
            </a:outerShdw>
          </a:effectLst>
        </p:spPr>
        <p:txBody>
          <a:bodyPr wrap="square">
            <a:prstTxWarp prst="textNoShape">
              <a:avLst/>
            </a:prstTxWarp>
            <a:spAutoFit/>
          </a:bodyPr>
          <a:lstStyle/>
          <a:p>
            <a:pPr algn="ctr"/>
            <a:r>
              <a:rPr lang="en-US" sz="4000" dirty="0" smtClean="0">
                <a:solidFill>
                  <a:schemeClr val="bg1"/>
                </a:solidFill>
                <a:latin typeface="Palatino"/>
                <a:cs typeface="Palatino"/>
              </a:rPr>
              <a:t>Report from the</a:t>
            </a:r>
          </a:p>
          <a:p>
            <a:pPr algn="ctr"/>
            <a:r>
              <a:rPr lang="en-US" sz="4000" dirty="0" smtClean="0">
                <a:solidFill>
                  <a:schemeClr val="bg1"/>
                </a:solidFill>
                <a:latin typeface="Palatino"/>
                <a:cs typeface="Palatino"/>
              </a:rPr>
              <a:t>Independent Cost Review</a:t>
            </a:r>
            <a:endParaRPr lang="en-US" sz="4000" dirty="0">
              <a:solidFill>
                <a:schemeClr val="bg1"/>
              </a:solidFill>
              <a:effectLst>
                <a:outerShdw blurRad="38100" dist="38100" dir="2700000" algn="tl">
                  <a:srgbClr val="DDDDDD"/>
                </a:outerShdw>
              </a:effectLst>
              <a:latin typeface="Palatino"/>
              <a:cs typeface="Palatino"/>
            </a:endParaRPr>
          </a:p>
        </p:txBody>
      </p:sp>
      <p:pic>
        <p:nvPicPr>
          <p:cNvPr id="2" name="Picture 1" descr="CBETA_Halbach_render.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742" y="2134407"/>
            <a:ext cx="8999754" cy="4432378"/>
          </a:xfrm>
          <a:prstGeom prst="rect">
            <a:avLst/>
          </a:prstGeom>
        </p:spPr>
      </p:pic>
      <p:sp>
        <p:nvSpPr>
          <p:cNvPr id="9" name="TextBox 8"/>
          <p:cNvSpPr txBox="1"/>
          <p:nvPr/>
        </p:nvSpPr>
        <p:spPr>
          <a:xfrm>
            <a:off x="2440066" y="5560405"/>
            <a:ext cx="4430121" cy="830997"/>
          </a:xfrm>
          <a:prstGeom prst="rect">
            <a:avLst/>
          </a:prstGeom>
          <a:noFill/>
        </p:spPr>
        <p:txBody>
          <a:bodyPr wrap="square" rtlCol="0">
            <a:spAutoFit/>
          </a:bodyPr>
          <a:lstStyle/>
          <a:p>
            <a:pPr algn="ctr"/>
            <a:r>
              <a:rPr lang="en-US" sz="2400" dirty="0" smtClean="0"/>
              <a:t>Cost &amp; Schedule Review</a:t>
            </a:r>
          </a:p>
          <a:p>
            <a:pPr algn="ctr"/>
            <a:r>
              <a:rPr lang="en-US" sz="2400" dirty="0" smtClean="0"/>
              <a:t>Rob Michnoff</a:t>
            </a:r>
            <a:endParaRPr lang="en-US" sz="2400" dirty="0"/>
          </a:p>
        </p:txBody>
      </p:sp>
    </p:spTree>
    <p:extLst>
      <p:ext uri="{BB962C8B-B14F-4D97-AF65-F5344CB8AC3E}">
        <p14:creationId xmlns:p14="http://schemas.microsoft.com/office/powerpoint/2010/main" val="293179551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10"/>
          </p:nvPr>
        </p:nvSpPr>
        <p:spPr>
          <a:xfrm>
            <a:off x="2098211" y="39285"/>
            <a:ext cx="5192146" cy="541380"/>
          </a:xfrm>
        </p:spPr>
        <p:txBody>
          <a:bodyPr/>
          <a:lstStyle/>
          <a:p>
            <a:r>
              <a:rPr lang="en-US" dirty="0" smtClean="0"/>
              <a:t>Additional Potential Cost Savings</a:t>
            </a:r>
            <a:endParaRPr lang="en-US" dirty="0"/>
          </a:p>
        </p:txBody>
      </p:sp>
      <p:sp>
        <p:nvSpPr>
          <p:cNvPr id="4" name="Content Placeholder 2"/>
          <p:cNvSpPr txBox="1">
            <a:spLocks/>
          </p:cNvSpPr>
          <p:nvPr/>
        </p:nvSpPr>
        <p:spPr>
          <a:xfrm>
            <a:off x="282207" y="1053209"/>
            <a:ext cx="8748405" cy="4666495"/>
          </a:xfrm>
          <a:prstGeom prst="rect">
            <a:avLst/>
          </a:prstGeom>
        </p:spPr>
        <p:txBody>
          <a:bodyPr/>
          <a:lstStyle/>
          <a:p>
            <a:pPr marL="285750" indent="-285750">
              <a:buFont typeface="Wingdings" charset="2"/>
              <a:buChar char="§"/>
            </a:pPr>
            <a:r>
              <a:rPr lang="en-US" sz="2800" dirty="0" smtClean="0"/>
              <a:t>Construct FFAG magnets without </a:t>
            </a:r>
            <a:r>
              <a:rPr lang="en-US" sz="2800" dirty="0" err="1" smtClean="0"/>
              <a:t>quadrupole</a:t>
            </a:r>
            <a:r>
              <a:rPr lang="en-US" sz="2800" dirty="0" smtClean="0"/>
              <a:t> corrector coils.</a:t>
            </a:r>
          </a:p>
          <a:p>
            <a:pPr lvl="1"/>
            <a:r>
              <a:rPr lang="en-US" sz="2400" dirty="0" smtClean="0"/>
              <a:t>This presents risk, because if </a:t>
            </a:r>
            <a:r>
              <a:rPr lang="en-US" sz="2400" dirty="0" err="1" smtClean="0"/>
              <a:t>quadrupole</a:t>
            </a:r>
            <a:r>
              <a:rPr lang="en-US" sz="2400" dirty="0" smtClean="0"/>
              <a:t> correction is deemed necessary after completing the installation, modifying the magnets later will be more costly than doing it now.</a:t>
            </a:r>
          </a:p>
          <a:p>
            <a:pPr lvl="1"/>
            <a:endParaRPr lang="en-US" sz="1200" dirty="0" smtClean="0"/>
          </a:p>
          <a:p>
            <a:pPr marL="285750" indent="-285750">
              <a:buFont typeface="Wingdings" charset="2"/>
              <a:buChar char="§"/>
            </a:pPr>
            <a:r>
              <a:rPr lang="en-US" sz="2800" dirty="0" smtClean="0"/>
              <a:t>Installing standard (expensive) beam current transformers may not be required.</a:t>
            </a:r>
          </a:p>
          <a:p>
            <a:pPr lvl="1"/>
            <a:r>
              <a:rPr lang="en-US" sz="2400" dirty="0" smtClean="0"/>
              <a:t>A rougher measurement using the sum of 8 buttons may be adequate.  Additional research is required.</a:t>
            </a:r>
          </a:p>
          <a:p>
            <a:pPr marL="285750" indent="-285750">
              <a:buFont typeface="Wingdings" charset="2"/>
              <a:buChar char="§"/>
            </a:pPr>
            <a:endParaRPr lang="en-US" sz="2800" dirty="0" smtClean="0"/>
          </a:p>
        </p:txBody>
      </p:sp>
    </p:spTree>
    <p:extLst>
      <p:ext uri="{BB962C8B-B14F-4D97-AF65-F5344CB8AC3E}">
        <p14:creationId xmlns:p14="http://schemas.microsoft.com/office/powerpoint/2010/main" val="2026791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10"/>
          </p:nvPr>
        </p:nvSpPr>
        <p:spPr/>
        <p:txBody>
          <a:bodyPr/>
          <a:lstStyle/>
          <a:p>
            <a:r>
              <a:rPr lang="en-US" dirty="0" smtClean="0"/>
              <a:t>Summary</a:t>
            </a:r>
            <a:endParaRPr lang="en-US" dirty="0"/>
          </a:p>
        </p:txBody>
      </p:sp>
      <p:sp>
        <p:nvSpPr>
          <p:cNvPr id="4" name="Content Placeholder 2"/>
          <p:cNvSpPr txBox="1">
            <a:spLocks/>
          </p:cNvSpPr>
          <p:nvPr/>
        </p:nvSpPr>
        <p:spPr>
          <a:xfrm>
            <a:off x="1" y="839771"/>
            <a:ext cx="9144000" cy="5212124"/>
          </a:xfrm>
          <a:prstGeom prst="rect">
            <a:avLst/>
          </a:prstGeom>
        </p:spPr>
        <p:txBody>
          <a:bodyPr/>
          <a:lstStyle/>
          <a:p>
            <a:pPr marL="285750" lvl="0" indent="-285750">
              <a:buFont typeface="Wingdings" charset="2"/>
              <a:buChar char="§"/>
            </a:pPr>
            <a:r>
              <a:rPr lang="en-US" sz="2800" dirty="0" smtClean="0"/>
              <a:t>The independent cost reviews proved to be very beneficial in helping to identify discrepancies and inconsistencies between the major hardware WBS sections</a:t>
            </a:r>
          </a:p>
          <a:p>
            <a:pPr marL="285750" indent="-285750">
              <a:buFont typeface="Wingdings" charset="2"/>
              <a:buChar char="§"/>
            </a:pPr>
            <a:endParaRPr lang="en-US" sz="1000" dirty="0"/>
          </a:p>
          <a:p>
            <a:pPr marL="285750" lvl="0" indent="-285750">
              <a:buFont typeface="Wingdings" charset="2"/>
              <a:buChar char="§"/>
            </a:pPr>
            <a:r>
              <a:rPr lang="en-US" sz="2800" dirty="0" smtClean="0"/>
              <a:t>A list of issues and details to be addressed was created</a:t>
            </a:r>
          </a:p>
          <a:p>
            <a:pPr marL="742950" lvl="1" indent="-285750">
              <a:buFont typeface="Wingdings" charset="2"/>
              <a:buChar char="§"/>
            </a:pPr>
            <a:r>
              <a:rPr lang="en-US" sz="2200" dirty="0" smtClean="0"/>
              <a:t>Some have already been resolved</a:t>
            </a:r>
          </a:p>
          <a:p>
            <a:pPr marL="285750" lvl="0" indent="-285750">
              <a:buFont typeface="Wingdings" charset="2"/>
              <a:buChar char="§"/>
            </a:pPr>
            <a:endParaRPr lang="en-US" sz="900" dirty="0" smtClean="0"/>
          </a:p>
          <a:p>
            <a:pPr marL="285750" indent="-285750">
              <a:buFont typeface="Wingdings" charset="2"/>
              <a:buChar char="§"/>
            </a:pPr>
            <a:r>
              <a:rPr lang="en-US" sz="2800" dirty="0"/>
              <a:t>Some additional cost saving measures were discussed but very few significant concepts were </a:t>
            </a:r>
            <a:r>
              <a:rPr lang="en-US" sz="2800" dirty="0" smtClean="0"/>
              <a:t>identified</a:t>
            </a:r>
          </a:p>
          <a:p>
            <a:pPr marL="285750" indent="-285750">
              <a:buFont typeface="Wingdings" charset="2"/>
              <a:buChar char="§"/>
            </a:pPr>
            <a:endParaRPr lang="en-US" sz="1000" dirty="0"/>
          </a:p>
          <a:p>
            <a:pPr marL="285750" lvl="0" indent="-285750">
              <a:buFont typeface="Wingdings" charset="2"/>
              <a:buChar char="§"/>
            </a:pPr>
            <a:r>
              <a:rPr lang="en-US" sz="2800" dirty="0" smtClean="0"/>
              <a:t>Searching </a:t>
            </a:r>
            <a:r>
              <a:rPr lang="en-US" sz="2800" dirty="0"/>
              <a:t>for alternative design options </a:t>
            </a:r>
            <a:r>
              <a:rPr lang="en-US" sz="2800" dirty="0" smtClean="0"/>
              <a:t>will continue, </a:t>
            </a:r>
            <a:r>
              <a:rPr lang="en-US" sz="2800" dirty="0"/>
              <a:t>with the goal of decreasing costs without sacrificing </a:t>
            </a:r>
            <a:r>
              <a:rPr lang="en-US" sz="2800" dirty="0" smtClean="0"/>
              <a:t>machine performance scope and without increasing risk</a:t>
            </a:r>
          </a:p>
          <a:p>
            <a:pPr marL="285750" lvl="0" indent="-285750">
              <a:buFont typeface="Wingdings" charset="2"/>
              <a:buChar char="§"/>
            </a:pPr>
            <a:endParaRPr lang="en-US" sz="900" dirty="0" smtClean="0"/>
          </a:p>
          <a:p>
            <a:pPr marL="285750" lvl="0" indent="-285750">
              <a:buFont typeface="Wingdings" charset="2"/>
              <a:buChar char="§"/>
            </a:pPr>
            <a:r>
              <a:rPr lang="en-US" sz="2800" dirty="0" smtClean="0"/>
              <a:t>Review of costs will continue</a:t>
            </a:r>
          </a:p>
        </p:txBody>
      </p:sp>
    </p:spTree>
    <p:extLst>
      <p:ext uri="{BB962C8B-B14F-4D97-AF65-F5344CB8AC3E}">
        <p14:creationId xmlns:p14="http://schemas.microsoft.com/office/powerpoint/2010/main" val="71160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40721" y="596063"/>
            <a:ext cx="2682559" cy="978737"/>
          </a:xfrm>
          <a:prstGeom prst="rect">
            <a:avLst/>
          </a:prstGeom>
        </p:spPr>
      </p:pic>
      <p:pic>
        <p:nvPicPr>
          <p:cNvPr id="3" name="Picture 2" descr="CBETA_L0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719373"/>
            <a:ext cx="8990960" cy="4630344"/>
          </a:xfrm>
          <a:prstGeom prst="rect">
            <a:avLst/>
          </a:prstGeom>
        </p:spPr>
      </p:pic>
    </p:spTree>
    <p:extLst>
      <p:ext uri="{BB962C8B-B14F-4D97-AF65-F5344CB8AC3E}">
        <p14:creationId xmlns:p14="http://schemas.microsoft.com/office/powerpoint/2010/main" val="1870659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42224" y="49225"/>
            <a:ext cx="1390575" cy="523220"/>
          </a:xfrm>
          <a:prstGeom prst="rect">
            <a:avLst/>
          </a:prstGeom>
          <a:noFill/>
        </p:spPr>
        <p:txBody>
          <a:bodyPr wrap="none" rtlCol="0">
            <a:spAutoFit/>
          </a:bodyPr>
          <a:lstStyle/>
          <a:p>
            <a:r>
              <a:rPr lang="en-US" sz="2800" dirty="0" smtClean="0">
                <a:solidFill>
                  <a:schemeClr val="accent2">
                    <a:lumMod val="75000"/>
                  </a:schemeClr>
                </a:solidFill>
                <a:latin typeface="Palatino"/>
                <a:cs typeface="Palatino"/>
              </a:rPr>
              <a:t>Outline</a:t>
            </a:r>
            <a:endParaRPr lang="en-US" sz="2800" dirty="0">
              <a:solidFill>
                <a:schemeClr val="accent2">
                  <a:lumMod val="75000"/>
                </a:schemeClr>
              </a:solidFill>
              <a:latin typeface="Palatino"/>
              <a:cs typeface="Palatino"/>
            </a:endParaRPr>
          </a:p>
        </p:txBody>
      </p:sp>
      <p:sp>
        <p:nvSpPr>
          <p:cNvPr id="7" name="Content Placeholder 2"/>
          <p:cNvSpPr txBox="1">
            <a:spLocks/>
          </p:cNvSpPr>
          <p:nvPr/>
        </p:nvSpPr>
        <p:spPr>
          <a:xfrm>
            <a:off x="282207" y="1156691"/>
            <a:ext cx="8748405" cy="5082665"/>
          </a:xfrm>
          <a:prstGeom prst="rect">
            <a:avLst/>
          </a:prstGeom>
        </p:spPr>
        <p:txBody>
          <a:bodyPr/>
          <a:lstStyle/>
          <a:p>
            <a:pPr marL="285750" indent="-285750">
              <a:buFont typeface="Wingdings" charset="2"/>
              <a:buChar char="§"/>
            </a:pPr>
            <a:r>
              <a:rPr lang="en-US" sz="2800" dirty="0" smtClean="0"/>
              <a:t>Purpose of the Independent Cost Reviews</a:t>
            </a:r>
          </a:p>
          <a:p>
            <a:pPr marL="285750" indent="-285750">
              <a:buFont typeface="Wingdings" charset="2"/>
              <a:buChar char="§"/>
            </a:pPr>
            <a:endParaRPr lang="en-US" sz="1200" i="1" dirty="0" smtClean="0"/>
          </a:p>
          <a:p>
            <a:pPr marL="285750" indent="-285750">
              <a:buFont typeface="Wingdings" charset="2"/>
              <a:buChar char="§"/>
            </a:pPr>
            <a:r>
              <a:rPr lang="en-US" sz="2800" dirty="0" smtClean="0"/>
              <a:t>WBS sections that were reviewed</a:t>
            </a:r>
          </a:p>
          <a:p>
            <a:pPr marL="285750" indent="-285750">
              <a:buFont typeface="Wingdings" charset="2"/>
              <a:buChar char="§"/>
            </a:pPr>
            <a:endParaRPr lang="en-US" sz="1200" i="1" dirty="0"/>
          </a:p>
          <a:p>
            <a:pPr marL="285750" indent="-285750">
              <a:buFont typeface="Wingdings" charset="2"/>
              <a:buChar char="§"/>
            </a:pPr>
            <a:r>
              <a:rPr lang="en-US" sz="2800" dirty="0" smtClean="0"/>
              <a:t>Summary of findings</a:t>
            </a:r>
          </a:p>
          <a:p>
            <a:pPr marL="285750" indent="-285750">
              <a:buFont typeface="Wingdings" charset="2"/>
              <a:buChar char="§"/>
            </a:pPr>
            <a:endParaRPr lang="en-US" sz="1200" i="1" dirty="0"/>
          </a:p>
          <a:p>
            <a:pPr marL="285750" indent="-285750">
              <a:buFont typeface="Wingdings" charset="2"/>
              <a:buChar char="§"/>
            </a:pPr>
            <a:r>
              <a:rPr lang="en-US" sz="2800" dirty="0" smtClean="0"/>
              <a:t>Cost savings</a:t>
            </a:r>
          </a:p>
          <a:p>
            <a:pPr marL="285750" indent="-285750">
              <a:buFont typeface="Wingdings" charset="2"/>
              <a:buChar char="§"/>
            </a:pPr>
            <a:endParaRPr lang="en-US" sz="1200" i="1" dirty="0"/>
          </a:p>
          <a:p>
            <a:pPr marL="285750" indent="-285750">
              <a:buFont typeface="Wingdings" charset="2"/>
              <a:buChar char="§"/>
            </a:pPr>
            <a:r>
              <a:rPr lang="en-US" sz="2800" dirty="0" smtClean="0"/>
              <a:t>Additional potential cost savings</a:t>
            </a:r>
          </a:p>
          <a:p>
            <a:pPr marL="285750" indent="-285750">
              <a:buFont typeface="Wingdings" charset="2"/>
              <a:buChar char="§"/>
            </a:pPr>
            <a:endParaRPr lang="en-US" sz="1200" i="1" dirty="0"/>
          </a:p>
          <a:p>
            <a:pPr marL="285750" indent="-285750">
              <a:buFont typeface="Wingdings" charset="2"/>
              <a:buChar char="§"/>
            </a:pPr>
            <a:r>
              <a:rPr lang="en-US" sz="2800" dirty="0" smtClean="0"/>
              <a:t>Summary</a:t>
            </a:r>
          </a:p>
          <a:p>
            <a:endParaRPr lang="en-US" sz="2800" dirty="0" smtClean="0"/>
          </a:p>
          <a:p>
            <a:pPr marL="285750" indent="-285750">
              <a:buFont typeface="Wingdings" charset="2"/>
              <a:buChar char="§"/>
            </a:pPr>
            <a:endParaRPr lang="en-US" sz="2800" dirty="0" smtClean="0"/>
          </a:p>
        </p:txBody>
      </p:sp>
    </p:spTree>
    <p:extLst>
      <p:ext uri="{BB962C8B-B14F-4D97-AF65-F5344CB8AC3E}">
        <p14:creationId xmlns:p14="http://schemas.microsoft.com/office/powerpoint/2010/main" val="15594593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1039" y="656661"/>
            <a:ext cx="6856790" cy="523220"/>
          </a:xfrm>
          <a:prstGeom prst="rect">
            <a:avLst/>
          </a:prstGeom>
          <a:noFill/>
        </p:spPr>
        <p:txBody>
          <a:bodyPr wrap="none" rtlCol="0">
            <a:spAutoFit/>
          </a:bodyPr>
          <a:lstStyle/>
          <a:p>
            <a:r>
              <a:rPr lang="en-US" sz="2800" dirty="0" smtClean="0">
                <a:solidFill>
                  <a:schemeClr val="accent2">
                    <a:lumMod val="75000"/>
                  </a:schemeClr>
                </a:solidFill>
                <a:latin typeface="Palatino"/>
                <a:cs typeface="Palatino"/>
              </a:rPr>
              <a:t>Purpose of the Independent Cost Reviews</a:t>
            </a:r>
            <a:endParaRPr lang="en-US" sz="2800" dirty="0">
              <a:solidFill>
                <a:schemeClr val="accent2">
                  <a:lumMod val="75000"/>
                </a:schemeClr>
              </a:solidFill>
              <a:latin typeface="Palatino"/>
              <a:cs typeface="Palatino"/>
            </a:endParaRPr>
          </a:p>
        </p:txBody>
      </p:sp>
      <p:sp>
        <p:nvSpPr>
          <p:cNvPr id="7" name="Content Placeholder 2"/>
          <p:cNvSpPr txBox="1">
            <a:spLocks/>
          </p:cNvSpPr>
          <p:nvPr/>
        </p:nvSpPr>
        <p:spPr>
          <a:xfrm>
            <a:off x="282207" y="1514172"/>
            <a:ext cx="8748405" cy="3274198"/>
          </a:xfrm>
          <a:prstGeom prst="rect">
            <a:avLst/>
          </a:prstGeom>
        </p:spPr>
        <p:txBody>
          <a:bodyPr/>
          <a:lstStyle/>
          <a:p>
            <a:pPr marL="285750" indent="-285750">
              <a:buFont typeface="Wingdings" charset="2"/>
              <a:buChar char="§"/>
            </a:pPr>
            <a:r>
              <a:rPr lang="en-US" sz="2800" dirty="0" smtClean="0"/>
              <a:t>Determine </a:t>
            </a:r>
            <a:r>
              <a:rPr lang="en-US" sz="2800" dirty="0"/>
              <a:t>if the material and labor cost estimates accurately reflect the required </a:t>
            </a:r>
            <a:r>
              <a:rPr lang="en-US" sz="2800" dirty="0" smtClean="0"/>
              <a:t>work</a:t>
            </a:r>
          </a:p>
          <a:p>
            <a:pPr marL="285750" indent="-285750">
              <a:buFont typeface="Wingdings" charset="2"/>
              <a:buChar char="§"/>
            </a:pPr>
            <a:endParaRPr lang="en-US" sz="1200" dirty="0" smtClean="0"/>
          </a:p>
          <a:p>
            <a:pPr marL="285750" indent="-285750">
              <a:buFont typeface="Wingdings" charset="2"/>
              <a:buChar char="§"/>
            </a:pPr>
            <a:r>
              <a:rPr lang="en-US" sz="2800" dirty="0"/>
              <a:t>Check for possible omissions in the </a:t>
            </a:r>
            <a:r>
              <a:rPr lang="en-US" sz="2800" dirty="0" smtClean="0"/>
              <a:t>estimate</a:t>
            </a:r>
          </a:p>
          <a:p>
            <a:pPr marL="285750" indent="-285750">
              <a:buFont typeface="Wingdings" charset="2"/>
              <a:buChar char="§"/>
            </a:pPr>
            <a:endParaRPr lang="en-US" sz="1200" dirty="0" smtClean="0"/>
          </a:p>
          <a:p>
            <a:pPr marL="285750" indent="-285750">
              <a:buFont typeface="Wingdings" charset="2"/>
              <a:buChar char="§"/>
            </a:pPr>
            <a:r>
              <a:rPr lang="en-US" sz="2800" dirty="0"/>
              <a:t>Check for details that may result in higher costs than included in the </a:t>
            </a:r>
            <a:r>
              <a:rPr lang="en-US" sz="2800" dirty="0" smtClean="0"/>
              <a:t>estimate</a:t>
            </a:r>
          </a:p>
          <a:p>
            <a:pPr marL="285750" indent="-285750">
              <a:buFont typeface="Wingdings" charset="2"/>
              <a:buChar char="§"/>
            </a:pPr>
            <a:endParaRPr lang="en-US" sz="1200" dirty="0" smtClean="0"/>
          </a:p>
          <a:p>
            <a:pPr marL="285750" indent="-285750">
              <a:buFont typeface="Wingdings" charset="2"/>
              <a:buChar char="§"/>
            </a:pPr>
            <a:r>
              <a:rPr lang="en-US" sz="2800" dirty="0"/>
              <a:t>Suggest potential cost </a:t>
            </a:r>
            <a:r>
              <a:rPr lang="en-US" sz="2800" dirty="0" smtClean="0"/>
              <a:t>savings</a:t>
            </a:r>
          </a:p>
          <a:p>
            <a:pPr marL="285750" indent="-285750">
              <a:buFont typeface="Wingdings" charset="2"/>
              <a:buChar char="§"/>
            </a:pPr>
            <a:endParaRPr lang="en-US" sz="2800" dirty="0" smtClean="0"/>
          </a:p>
          <a:p>
            <a:pPr marL="285750" indent="-285750">
              <a:buFont typeface="Wingdings" charset="2"/>
              <a:buChar char="§"/>
            </a:pPr>
            <a:endParaRPr lang="en-US" sz="2800" dirty="0" smtClean="0"/>
          </a:p>
        </p:txBody>
      </p:sp>
      <p:sp>
        <p:nvSpPr>
          <p:cNvPr id="3" name="TextBox 2"/>
          <p:cNvSpPr txBox="1"/>
          <p:nvPr/>
        </p:nvSpPr>
        <p:spPr>
          <a:xfrm>
            <a:off x="733777" y="5201594"/>
            <a:ext cx="7460074" cy="923330"/>
          </a:xfrm>
          <a:prstGeom prst="rect">
            <a:avLst/>
          </a:prstGeom>
          <a:noFill/>
          <a:ln>
            <a:solidFill>
              <a:schemeClr val="tx1"/>
            </a:solidFill>
          </a:ln>
        </p:spPr>
        <p:txBody>
          <a:bodyPr wrap="square" rtlCol="0">
            <a:spAutoFit/>
          </a:bodyPr>
          <a:lstStyle/>
          <a:p>
            <a:r>
              <a:rPr lang="en-US" dirty="0" smtClean="0"/>
              <a:t>It is also important to note that in addition to these independent cost reviews, Cornell conducted an internal cost review on November 16, 2016.  Notes from the Cornell review are included on the </a:t>
            </a:r>
            <a:r>
              <a:rPr lang="en-US" dirty="0" err="1" smtClean="0"/>
              <a:t>indico</a:t>
            </a:r>
            <a:r>
              <a:rPr lang="en-US" dirty="0" smtClean="0"/>
              <a:t> page.</a:t>
            </a:r>
            <a:endParaRPr lang="en-US" dirty="0"/>
          </a:p>
        </p:txBody>
      </p:sp>
    </p:spTree>
    <p:extLst>
      <p:ext uri="{BB962C8B-B14F-4D97-AF65-F5344CB8AC3E}">
        <p14:creationId xmlns:p14="http://schemas.microsoft.com/office/powerpoint/2010/main" val="37090611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1039" y="647254"/>
            <a:ext cx="6554874" cy="523220"/>
          </a:xfrm>
          <a:prstGeom prst="rect">
            <a:avLst/>
          </a:prstGeom>
          <a:noFill/>
        </p:spPr>
        <p:txBody>
          <a:bodyPr wrap="none" rtlCol="0">
            <a:spAutoFit/>
          </a:bodyPr>
          <a:lstStyle/>
          <a:p>
            <a:r>
              <a:rPr lang="en-US" sz="2800" dirty="0" smtClean="0">
                <a:solidFill>
                  <a:schemeClr val="accent2">
                    <a:lumMod val="75000"/>
                  </a:schemeClr>
                </a:solidFill>
                <a:latin typeface="Palatino"/>
                <a:cs typeface="Palatino"/>
              </a:rPr>
              <a:t>WBS sections reviewed and participants</a:t>
            </a:r>
            <a:endParaRPr lang="en-US" sz="2800" dirty="0">
              <a:solidFill>
                <a:schemeClr val="accent2">
                  <a:lumMod val="75000"/>
                </a:schemeClr>
              </a:solidFill>
              <a:latin typeface="Palatino"/>
              <a:cs typeface="Palatino"/>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535153589"/>
              </p:ext>
            </p:extLst>
          </p:nvPr>
        </p:nvGraphicFramePr>
        <p:xfrm>
          <a:off x="200825" y="1204689"/>
          <a:ext cx="8792656" cy="4838912"/>
        </p:xfrm>
        <a:graphic>
          <a:graphicData uri="http://schemas.openxmlformats.org/presentationml/2006/ole">
            <mc:AlternateContent xmlns:mc="http://schemas.openxmlformats.org/markup-compatibility/2006">
              <mc:Choice xmlns:v="urn:schemas-microsoft-com:vml" Requires="v">
                <p:oleObj spid="_x0000_s1058" name="Document" r:id="rId4" imgW="5676900" imgH="3124200" progId="Word.Document.12">
                  <p:embed/>
                </p:oleObj>
              </mc:Choice>
              <mc:Fallback>
                <p:oleObj name="Document" r:id="rId4" imgW="5676900" imgH="3124200" progId="Word.Document.12">
                  <p:embed/>
                  <p:pic>
                    <p:nvPicPr>
                      <p:cNvPr id="0" name=""/>
                      <p:cNvPicPr/>
                      <p:nvPr/>
                    </p:nvPicPr>
                    <p:blipFill>
                      <a:blip r:embed="rId5"/>
                      <a:stretch>
                        <a:fillRect/>
                      </a:stretch>
                    </p:blipFill>
                    <p:spPr>
                      <a:xfrm>
                        <a:off x="200825" y="1204689"/>
                        <a:ext cx="8792656" cy="4838912"/>
                      </a:xfrm>
                      <a:prstGeom prst="rect">
                        <a:avLst/>
                      </a:prstGeom>
                    </p:spPr>
                  </p:pic>
                </p:oleObj>
              </mc:Fallback>
            </mc:AlternateContent>
          </a:graphicData>
        </a:graphic>
      </p:graphicFrame>
      <p:sp>
        <p:nvSpPr>
          <p:cNvPr id="3" name="Rectangle 2"/>
          <p:cNvSpPr/>
          <p:nvPr/>
        </p:nvSpPr>
        <p:spPr>
          <a:xfrm>
            <a:off x="200825" y="5720435"/>
            <a:ext cx="8792656" cy="646331"/>
          </a:xfrm>
          <a:prstGeom prst="rect">
            <a:avLst/>
          </a:prstGeom>
        </p:spPr>
        <p:txBody>
          <a:bodyPr wrap="square">
            <a:spAutoFit/>
          </a:bodyPr>
          <a:lstStyle/>
          <a:p>
            <a:r>
              <a:rPr lang="en-US" dirty="0"/>
              <a:t>Each of </a:t>
            </a:r>
            <a:r>
              <a:rPr lang="en-US" dirty="0" smtClean="0"/>
              <a:t>the </a:t>
            </a:r>
            <a:r>
              <a:rPr lang="en-US" dirty="0"/>
              <a:t>five reviews was conducted during a one-hour period of time and consisted mainly of questions and discussions prompted by the BNL system expert.</a:t>
            </a:r>
          </a:p>
        </p:txBody>
      </p:sp>
    </p:spTree>
    <p:extLst>
      <p:ext uri="{BB962C8B-B14F-4D97-AF65-F5344CB8AC3E}">
        <p14:creationId xmlns:p14="http://schemas.microsoft.com/office/powerpoint/2010/main" val="12783498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10"/>
          </p:nvPr>
        </p:nvSpPr>
        <p:spPr/>
        <p:txBody>
          <a:bodyPr/>
          <a:lstStyle/>
          <a:p>
            <a:r>
              <a:rPr lang="en-US" dirty="0" smtClean="0"/>
              <a:t>Highlights of findings</a:t>
            </a:r>
            <a:endParaRPr lang="en-US" dirty="0"/>
          </a:p>
        </p:txBody>
      </p:sp>
      <p:sp>
        <p:nvSpPr>
          <p:cNvPr id="4" name="Content Placeholder 2"/>
          <p:cNvSpPr txBox="1">
            <a:spLocks/>
          </p:cNvSpPr>
          <p:nvPr/>
        </p:nvSpPr>
        <p:spPr>
          <a:xfrm>
            <a:off x="282207" y="1053209"/>
            <a:ext cx="8748405" cy="4666495"/>
          </a:xfrm>
          <a:prstGeom prst="rect">
            <a:avLst/>
          </a:prstGeom>
        </p:spPr>
        <p:txBody>
          <a:bodyPr/>
          <a:lstStyle/>
          <a:p>
            <a:pPr marL="285750" indent="-285750">
              <a:buFont typeface="Wingdings" charset="2"/>
              <a:buChar char="§"/>
            </a:pPr>
            <a:r>
              <a:rPr lang="en-US" sz="2800" dirty="0" smtClean="0"/>
              <a:t>Found a few inconsistencies and missing components</a:t>
            </a:r>
          </a:p>
          <a:p>
            <a:pPr marL="742950" lvl="1" indent="-285750">
              <a:buFont typeface="Wingdings" charset="2"/>
              <a:buChar char="§"/>
            </a:pPr>
            <a:r>
              <a:rPr lang="en-US" sz="2800" dirty="0" smtClean="0"/>
              <a:t>For example, vacuum ports for the view screens were not included.  Should be in the vacuum estimate</a:t>
            </a:r>
          </a:p>
          <a:p>
            <a:pPr marL="742950" lvl="1" indent="-285750">
              <a:buFont typeface="Wingdings" charset="2"/>
              <a:buChar char="§"/>
            </a:pPr>
            <a:endParaRPr lang="en-US" sz="2800" dirty="0" smtClean="0"/>
          </a:p>
          <a:p>
            <a:pPr marL="285750" indent="-285750">
              <a:buFont typeface="Wingdings" charset="2"/>
              <a:buChar char="§"/>
            </a:pPr>
            <a:r>
              <a:rPr lang="en-US" sz="2800" dirty="0" smtClean="0"/>
              <a:t>Some sections of estimate seem too low.</a:t>
            </a:r>
          </a:p>
          <a:p>
            <a:pPr marL="742950" lvl="1" indent="-285750">
              <a:buFont typeface="Wingdings" charset="2"/>
              <a:buChar char="§"/>
            </a:pPr>
            <a:r>
              <a:rPr lang="en-US" sz="2800" dirty="0" smtClean="0"/>
              <a:t>loss monitor system, machine protection system</a:t>
            </a:r>
          </a:p>
          <a:p>
            <a:pPr lvl="2"/>
            <a:r>
              <a:rPr lang="en-US" sz="2400" dirty="0" smtClean="0"/>
              <a:t>These are 2 systems that have not been clearly defined yet, which makes accurate estimating difficult.</a:t>
            </a:r>
          </a:p>
          <a:p>
            <a:endParaRPr lang="en-US" sz="2800" dirty="0" smtClean="0"/>
          </a:p>
        </p:txBody>
      </p:sp>
    </p:spTree>
    <p:extLst>
      <p:ext uri="{BB962C8B-B14F-4D97-AF65-F5344CB8AC3E}">
        <p14:creationId xmlns:p14="http://schemas.microsoft.com/office/powerpoint/2010/main" val="123490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10"/>
          </p:nvPr>
        </p:nvSpPr>
        <p:spPr/>
        <p:txBody>
          <a:bodyPr/>
          <a:lstStyle/>
          <a:p>
            <a:r>
              <a:rPr lang="en-US" dirty="0" smtClean="0"/>
              <a:t>Highlights of findings</a:t>
            </a:r>
            <a:endParaRPr lang="en-US" dirty="0"/>
          </a:p>
        </p:txBody>
      </p:sp>
      <p:sp>
        <p:nvSpPr>
          <p:cNvPr id="4" name="Content Placeholder 2"/>
          <p:cNvSpPr txBox="1">
            <a:spLocks/>
          </p:cNvSpPr>
          <p:nvPr/>
        </p:nvSpPr>
        <p:spPr>
          <a:xfrm>
            <a:off x="282207" y="1053209"/>
            <a:ext cx="8748405" cy="4666495"/>
          </a:xfrm>
          <a:prstGeom prst="rect">
            <a:avLst/>
          </a:prstGeom>
        </p:spPr>
        <p:txBody>
          <a:bodyPr/>
          <a:lstStyle/>
          <a:p>
            <a:pPr marL="285750" indent="-285750">
              <a:buFont typeface="Wingdings" charset="2"/>
              <a:buChar char="§"/>
            </a:pPr>
            <a:r>
              <a:rPr lang="en-US" sz="2800" dirty="0" smtClean="0"/>
              <a:t>Some discrepancies in quantities have been found and corrected since the review.</a:t>
            </a:r>
          </a:p>
          <a:p>
            <a:pPr marL="742950" lvl="1" indent="-285750">
              <a:buFont typeface="Wingdings" charset="2"/>
              <a:buChar char="§"/>
            </a:pPr>
            <a:r>
              <a:rPr lang="en-US" sz="2800" dirty="0" smtClean="0"/>
              <a:t>For example, the number of BPM buttons and electronics were not consistent between the instrumentation estimate and the vacuum estimate</a:t>
            </a:r>
          </a:p>
          <a:p>
            <a:pPr marL="742950" lvl="1" indent="-285750">
              <a:buFont typeface="Wingdings" charset="2"/>
              <a:buChar char="§"/>
            </a:pPr>
            <a:endParaRPr lang="en-US" sz="1200" dirty="0" smtClean="0"/>
          </a:p>
          <a:p>
            <a:pPr marL="285750" indent="-285750">
              <a:buFont typeface="Wingdings" charset="2"/>
              <a:buChar char="§"/>
            </a:pPr>
            <a:r>
              <a:rPr lang="en-US" sz="2800" dirty="0"/>
              <a:t>The total number of labor hours for the RF section is considerably higher than the other sections reviewed. </a:t>
            </a:r>
            <a:endParaRPr lang="en-US" sz="28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565312019"/>
              </p:ext>
            </p:extLst>
          </p:nvPr>
        </p:nvGraphicFramePr>
        <p:xfrm>
          <a:off x="564209" y="4684888"/>
          <a:ext cx="8004284" cy="1662289"/>
        </p:xfrm>
        <a:graphic>
          <a:graphicData uri="http://schemas.openxmlformats.org/presentationml/2006/ole">
            <mc:AlternateContent xmlns:mc="http://schemas.openxmlformats.org/markup-compatibility/2006">
              <mc:Choice xmlns:v="urn:schemas-microsoft-com:vml" Requires="v">
                <p:oleObj spid="_x0000_s2077" name="Document" r:id="rId4" imgW="5626100" imgH="1168400" progId="Word.Document.12">
                  <p:embed/>
                </p:oleObj>
              </mc:Choice>
              <mc:Fallback>
                <p:oleObj name="Document" r:id="rId4" imgW="5626100" imgH="1168400" progId="Word.Document.12">
                  <p:embed/>
                  <p:pic>
                    <p:nvPicPr>
                      <p:cNvPr id="0" name=""/>
                      <p:cNvPicPr/>
                      <p:nvPr/>
                    </p:nvPicPr>
                    <p:blipFill>
                      <a:blip r:embed="rId5"/>
                      <a:stretch>
                        <a:fillRect/>
                      </a:stretch>
                    </p:blipFill>
                    <p:spPr>
                      <a:xfrm>
                        <a:off x="564209" y="4684888"/>
                        <a:ext cx="8004284" cy="1662289"/>
                      </a:xfrm>
                      <a:prstGeom prst="rect">
                        <a:avLst/>
                      </a:prstGeom>
                    </p:spPr>
                  </p:pic>
                </p:oleObj>
              </mc:Fallback>
            </mc:AlternateContent>
          </a:graphicData>
        </a:graphic>
      </p:graphicFrame>
    </p:spTree>
    <p:extLst>
      <p:ext uri="{BB962C8B-B14F-4D97-AF65-F5344CB8AC3E}">
        <p14:creationId xmlns:p14="http://schemas.microsoft.com/office/powerpoint/2010/main" val="330838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10"/>
          </p:nvPr>
        </p:nvSpPr>
        <p:spPr/>
        <p:txBody>
          <a:bodyPr/>
          <a:lstStyle/>
          <a:p>
            <a:r>
              <a:rPr lang="en-US" dirty="0" smtClean="0"/>
              <a:t>Highlights of findings</a:t>
            </a:r>
            <a:endParaRPr lang="en-US" dirty="0"/>
          </a:p>
        </p:txBody>
      </p:sp>
      <p:sp>
        <p:nvSpPr>
          <p:cNvPr id="4" name="Content Placeholder 2"/>
          <p:cNvSpPr txBox="1">
            <a:spLocks/>
          </p:cNvSpPr>
          <p:nvPr/>
        </p:nvSpPr>
        <p:spPr>
          <a:xfrm>
            <a:off x="282207" y="1053209"/>
            <a:ext cx="8748405" cy="4666495"/>
          </a:xfrm>
          <a:prstGeom prst="rect">
            <a:avLst/>
          </a:prstGeom>
        </p:spPr>
        <p:txBody>
          <a:bodyPr/>
          <a:lstStyle/>
          <a:p>
            <a:pPr marL="285750" indent="-285750">
              <a:buFont typeface="Wingdings" charset="2"/>
              <a:buChar char="§"/>
            </a:pPr>
            <a:r>
              <a:rPr lang="en-US" sz="2800" dirty="0" smtClean="0"/>
              <a:t>Cost estimate for the splitter magnets seems higher than expected.  The hope is that the actual cost will be lower than the estimate.</a:t>
            </a:r>
          </a:p>
          <a:p>
            <a:pPr marL="742950" lvl="1" indent="-285750">
              <a:buFont typeface="Wingdings" charset="2"/>
              <a:buChar char="§"/>
            </a:pPr>
            <a:r>
              <a:rPr lang="en-US" sz="2800" dirty="0" smtClean="0"/>
              <a:t>Unfortunately a second vendor quotation was received after the review, and costs are in the same ballpark as the first vendor quotation. </a:t>
            </a:r>
          </a:p>
          <a:p>
            <a:pPr marL="742950" lvl="1" indent="-285750">
              <a:buFont typeface="Wingdings" charset="2"/>
              <a:buChar char="§"/>
            </a:pPr>
            <a:endParaRPr lang="en-US" sz="2800" dirty="0"/>
          </a:p>
          <a:p>
            <a:pPr marL="285750" indent="-285750">
              <a:buFont typeface="Wingdings" charset="2"/>
              <a:buChar char="§"/>
            </a:pPr>
            <a:r>
              <a:rPr lang="en-US" sz="2800" dirty="0" smtClean="0"/>
              <a:t>Equipment rack space needs to be reviewed to confirm that sufficient floor space exists for all equipment.</a:t>
            </a:r>
          </a:p>
          <a:p>
            <a:pPr lvl="1"/>
            <a:endParaRPr lang="en-US" sz="2800" dirty="0" smtClean="0"/>
          </a:p>
        </p:txBody>
      </p:sp>
    </p:spTree>
    <p:extLst>
      <p:ext uri="{BB962C8B-B14F-4D97-AF65-F5344CB8AC3E}">
        <p14:creationId xmlns:p14="http://schemas.microsoft.com/office/powerpoint/2010/main" val="80451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10"/>
          </p:nvPr>
        </p:nvSpPr>
        <p:spPr/>
        <p:txBody>
          <a:bodyPr/>
          <a:lstStyle/>
          <a:p>
            <a:r>
              <a:rPr lang="en-US" dirty="0" smtClean="0"/>
              <a:t>Cost Savings</a:t>
            </a:r>
            <a:endParaRPr lang="en-US" dirty="0"/>
          </a:p>
        </p:txBody>
      </p:sp>
      <p:sp>
        <p:nvSpPr>
          <p:cNvPr id="4" name="Content Placeholder 2"/>
          <p:cNvSpPr txBox="1">
            <a:spLocks/>
          </p:cNvSpPr>
          <p:nvPr/>
        </p:nvSpPr>
        <p:spPr>
          <a:xfrm>
            <a:off x="282207" y="1053209"/>
            <a:ext cx="8748405" cy="4666495"/>
          </a:xfrm>
          <a:prstGeom prst="rect">
            <a:avLst/>
          </a:prstGeom>
        </p:spPr>
        <p:txBody>
          <a:bodyPr/>
          <a:lstStyle/>
          <a:p>
            <a:pPr marL="285750" indent="-285750">
              <a:buFont typeface="Wingdings" charset="2"/>
              <a:buChar char="§"/>
            </a:pPr>
            <a:r>
              <a:rPr lang="en-US" sz="2800" dirty="0"/>
              <a:t>Significant cost saving measures have already been </a:t>
            </a:r>
            <a:r>
              <a:rPr lang="en-US" sz="2800" dirty="0" smtClean="0"/>
              <a:t>incorporated.</a:t>
            </a:r>
          </a:p>
          <a:p>
            <a:pPr marL="742950" lvl="1" indent="-285750">
              <a:buFont typeface="Wingdings" charset="2"/>
              <a:buChar char="§"/>
            </a:pPr>
            <a:r>
              <a:rPr lang="en-US" sz="2800" dirty="0" smtClean="0"/>
              <a:t>Only half of the BPM buttons in the FFAG will be populated with position measurement electronics.</a:t>
            </a:r>
          </a:p>
          <a:p>
            <a:pPr marL="742950" lvl="1" indent="-285750">
              <a:buFont typeface="Wingdings" charset="2"/>
              <a:buChar char="§"/>
            </a:pPr>
            <a:r>
              <a:rPr lang="en-US" sz="2800" dirty="0" err="1" smtClean="0"/>
              <a:t>Quadrupole</a:t>
            </a:r>
            <a:r>
              <a:rPr lang="en-US" sz="2800" dirty="0" smtClean="0"/>
              <a:t> corrector magnets </a:t>
            </a:r>
            <a:r>
              <a:rPr lang="en-US" sz="2800" dirty="0" smtClean="0"/>
              <a:t>in </a:t>
            </a:r>
            <a:r>
              <a:rPr lang="en-US" sz="2800" smtClean="0"/>
              <a:t>the FFAG will </a:t>
            </a:r>
            <a:r>
              <a:rPr lang="en-US" sz="2800" dirty="0" smtClean="0"/>
              <a:t>not be populated with power supplies.</a:t>
            </a:r>
          </a:p>
          <a:p>
            <a:pPr marL="742950" lvl="1" indent="-285750">
              <a:buFont typeface="Wingdings" charset="2"/>
              <a:buChar char="§"/>
            </a:pPr>
            <a:r>
              <a:rPr lang="en-US" sz="2800" dirty="0" smtClean="0"/>
              <a:t>Changed FFAG magnets from Hybrid (iron) to </a:t>
            </a:r>
            <a:r>
              <a:rPr lang="en-US" sz="2800" dirty="0" err="1" smtClean="0"/>
              <a:t>Halbach</a:t>
            </a:r>
            <a:r>
              <a:rPr lang="en-US" sz="2800" dirty="0" smtClean="0"/>
              <a:t>, resulting in a significant manufacturing cost decrease.</a:t>
            </a:r>
          </a:p>
          <a:p>
            <a:pPr marL="285750" indent="-285750">
              <a:buFont typeface="Wingdings" charset="2"/>
              <a:buChar char="§"/>
            </a:pPr>
            <a:endParaRPr lang="en-US" sz="2800" dirty="0" smtClean="0"/>
          </a:p>
        </p:txBody>
      </p:sp>
    </p:spTree>
    <p:extLst>
      <p:ext uri="{BB962C8B-B14F-4D97-AF65-F5344CB8AC3E}">
        <p14:creationId xmlns:p14="http://schemas.microsoft.com/office/powerpoint/2010/main" val="1521562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8212</TotalTime>
  <Words>555</Words>
  <Application>Microsoft Macintosh PowerPoint</Application>
  <PresentationFormat>On-screen Show (4:3)</PresentationFormat>
  <Paragraphs>67</Paragraphs>
  <Slides>11</Slides>
  <Notes>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Document</vt:lpstr>
      <vt:lpstr>PowerPoint Presentation</vt:lpstr>
      <vt:lpstr>PowerPoint Presentation</vt:lpstr>
      <vt:lpstr>PowerPoint Presentation</vt:lpstr>
      <vt:lpstr>PowerPoint Presentation</vt:lpstr>
      <vt:lpstr>PowerPoint Presentation</vt:lpstr>
      <vt:lpstr>Highlights of findings</vt:lpstr>
      <vt:lpstr>Highlights of findings</vt:lpstr>
      <vt:lpstr>Highlights of findings</vt:lpstr>
      <vt:lpstr>Cost Savings</vt:lpstr>
      <vt:lpstr>Additional Potential Cost Savings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Khianne</dc:creator>
  <cp:lastModifiedBy>Rob Michnoff</cp:lastModifiedBy>
  <cp:revision>173</cp:revision>
  <cp:lastPrinted>2016-10-26T20:38:03Z</cp:lastPrinted>
  <dcterms:modified xsi:type="dcterms:W3CDTF">2017-02-06T14:27:36Z</dcterms:modified>
</cp:coreProperties>
</file>