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2"/>
  </p:notesMasterIdLst>
  <p:handoutMasterIdLst>
    <p:handoutMasterId r:id="rId43"/>
  </p:handoutMasterIdLst>
  <p:sldIdLst>
    <p:sldId id="511" r:id="rId3"/>
    <p:sldId id="535" r:id="rId4"/>
    <p:sldId id="559" r:id="rId5"/>
    <p:sldId id="521" r:id="rId6"/>
    <p:sldId id="525" r:id="rId7"/>
    <p:sldId id="512" r:id="rId8"/>
    <p:sldId id="518" r:id="rId9"/>
    <p:sldId id="519" r:id="rId10"/>
    <p:sldId id="513" r:id="rId11"/>
    <p:sldId id="516" r:id="rId12"/>
    <p:sldId id="538" r:id="rId13"/>
    <p:sldId id="537" r:id="rId14"/>
    <p:sldId id="520" r:id="rId15"/>
    <p:sldId id="532" r:id="rId16"/>
    <p:sldId id="543" r:id="rId17"/>
    <p:sldId id="544" r:id="rId18"/>
    <p:sldId id="533" r:id="rId19"/>
    <p:sldId id="534" r:id="rId20"/>
    <p:sldId id="542" r:id="rId21"/>
    <p:sldId id="545" r:id="rId22"/>
    <p:sldId id="547" r:id="rId23"/>
    <p:sldId id="530" r:id="rId24"/>
    <p:sldId id="549" r:id="rId25"/>
    <p:sldId id="560" r:id="rId26"/>
    <p:sldId id="550" r:id="rId27"/>
    <p:sldId id="551" r:id="rId28"/>
    <p:sldId id="552" r:id="rId29"/>
    <p:sldId id="553" r:id="rId30"/>
    <p:sldId id="554" r:id="rId31"/>
    <p:sldId id="561" r:id="rId32"/>
    <p:sldId id="546" r:id="rId33"/>
    <p:sldId id="523" r:id="rId34"/>
    <p:sldId id="558" r:id="rId35"/>
    <p:sldId id="536" r:id="rId36"/>
    <p:sldId id="562" r:id="rId37"/>
    <p:sldId id="563" r:id="rId38"/>
    <p:sldId id="555" r:id="rId39"/>
    <p:sldId id="556" r:id="rId40"/>
    <p:sldId id="55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AEFC3"/>
    <a:srgbClr val="C4E59F"/>
    <a:srgbClr val="CCECFF"/>
    <a:srgbClr val="9900FF"/>
    <a:srgbClr val="C000C0"/>
    <a:srgbClr val="0000FF"/>
    <a:srgbClr val="FFFF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433" autoAdjust="0"/>
  </p:normalViewPr>
  <p:slideViewPr>
    <p:cSldViewPr>
      <p:cViewPr varScale="1">
        <p:scale>
          <a:sx n="101" d="100"/>
          <a:sy n="101" d="100"/>
        </p:scale>
        <p:origin x="-9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2017-Jan-27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76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5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FFAG Magnet Requirements &amp; Specifications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Including results of </a:t>
            </a:r>
            <a:r>
              <a:rPr lang="en-GB" dirty="0" err="1" smtClean="0"/>
              <a:t>Halbach</a:t>
            </a:r>
            <a:r>
              <a:rPr lang="en-GB" dirty="0" smtClean="0"/>
              <a:t> proof-of-principle magnets and iron wire shimming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</a:t>
            </a:r>
            <a:r>
              <a:rPr lang="en-US" dirty="0"/>
              <a:t>CBETA </a:t>
            </a:r>
            <a:r>
              <a:rPr lang="en-US" dirty="0" smtClean="0"/>
              <a:t>Technical Review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956634" y="5589240"/>
            <a:ext cx="257580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±6.8G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0282" y="1412776"/>
            <a:ext cx="2582157" cy="1728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Temperature variation magnet blocks: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±0.99K from water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±0.08K from air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±0.03K from corrector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Total ±1.1K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8260" y="3212976"/>
            <a:ext cx="2232248" cy="917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Air temperature variation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15-30C = ±7.5K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8260" y="4499208"/>
            <a:ext cx="2232248" cy="874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 temperature variation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19-21C = ±1K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10" idx="3"/>
            <a:endCxn id="9" idx="1"/>
          </p:cNvCxnSpPr>
          <p:nvPr/>
        </p:nvCxnSpPr>
        <p:spPr>
          <a:xfrm flipV="1">
            <a:off x="2950508" y="2276873"/>
            <a:ext cx="2999774" cy="13950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3"/>
            <a:endCxn id="9" idx="1"/>
          </p:cNvCxnSpPr>
          <p:nvPr/>
        </p:nvCxnSpPr>
        <p:spPr>
          <a:xfrm flipV="1">
            <a:off x="2950508" y="2276873"/>
            <a:ext cx="2999774" cy="2659339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2"/>
            <a:endCxn id="7" idx="0"/>
          </p:cNvCxnSpPr>
          <p:nvPr/>
        </p:nvCxnSpPr>
        <p:spPr>
          <a:xfrm rot="16200000" flipH="1">
            <a:off x="6018814" y="4363516"/>
            <a:ext cx="2448271" cy="31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60032" y="320890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relative temperature coefficient of </a:t>
            </a:r>
            <a:r>
              <a:rPr lang="en-GB" dirty="0" err="1" smtClean="0">
                <a:latin typeface="+mn-lt"/>
                <a:cs typeface="+mn-cs"/>
              </a:rPr>
              <a:t>NdFeB</a:t>
            </a:r>
            <a:r>
              <a:rPr lang="en-GB" dirty="0" smtClean="0">
                <a:latin typeface="+mn-lt"/>
                <a:cs typeface="+mn-cs"/>
              </a:rPr>
              <a:t> material * dipole field on beam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-1.1e-3/K * 0.564 T (worst case)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= 6.2 Gauss/K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18260" y="1412776"/>
            <a:ext cx="2232248" cy="14439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Corrector windings heat source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5.37W dipole + 31.53W quadrupole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= 36.9W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5" name="Elbow Connector 54"/>
          <p:cNvCxnSpPr>
            <a:stCxn id="54" idx="3"/>
            <a:endCxn id="9" idx="1"/>
          </p:cNvCxnSpPr>
          <p:nvPr/>
        </p:nvCxnSpPr>
        <p:spPr>
          <a:xfrm>
            <a:off x="2950508" y="2134761"/>
            <a:ext cx="2999774" cy="1421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975288" y="4289880"/>
            <a:ext cx="128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0.99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75288" y="14872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0.7mK/W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74544" y="3014484"/>
            <a:ext cx="129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431" y="2676737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5427" y="3934970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773680" y="5176422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9416" y="5517232"/>
            <a:ext cx="40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Above factors are from George Mahler’s thermal simulations</a:t>
            </a:r>
          </a:p>
        </p:txBody>
      </p:sp>
    </p:spTree>
    <p:extLst>
      <p:ext uri="{BB962C8B-B14F-4D97-AF65-F5344CB8AC3E}">
        <p14:creationId xmlns:p14="http://schemas.microsoft.com/office/powerpoint/2010/main" val="19704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brooks\report\Proposals\2016-ATF_FFAG\WP_20161025_11_53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2711" y="898913"/>
            <a:ext cx="4102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7736" y="0"/>
            <a:ext cx="3573016" cy="35730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D:\sbrooks\miscpapers\FFAG\Cbeta\CBETA_Design_Report\ffag_magnets\figures\halbach\Cbeta_proto_B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864" y="1805763"/>
            <a:ext cx="3275856" cy="5063285"/>
          </a:xfrm>
          <a:prstGeom prst="rect">
            <a:avLst/>
          </a:prstGeom>
          <a:noFill/>
          <a:extLst/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7736" y="3573016"/>
            <a:ext cx="586814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849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12 </a:t>
            </a:r>
            <a:r>
              <a:rPr lang="en-GB" b="1" dirty="0" smtClean="0">
                <a:solidFill>
                  <a:schemeClr val="accent4"/>
                </a:solidFill>
                <a:latin typeface="+mn-lt"/>
              </a:rPr>
              <a:t>proof-of-principle magnets</a:t>
            </a:r>
            <a:r>
              <a:rPr lang="en-GB" b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(6 QF, 6 BD) have been built </a:t>
            </a:r>
            <a:r>
              <a:rPr lang="en-GB" dirty="0">
                <a:latin typeface="+mn-lt"/>
              </a:rPr>
              <a:t>as part of CBETA </a:t>
            </a:r>
            <a:r>
              <a:rPr lang="en-GB" dirty="0" smtClean="0">
                <a:latin typeface="+mn-lt"/>
              </a:rPr>
              <a:t>R&amp;D.</a:t>
            </a:r>
          </a:p>
          <a:p>
            <a:r>
              <a:rPr lang="en-GB" dirty="0" smtClean="0">
                <a:latin typeface="+mn-lt"/>
              </a:rPr>
              <a:t>Iron wire shimming has been done on 3 QFs and 6 BDs with good results.</a:t>
            </a:r>
            <a:endParaRPr lang="en-GB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7736" y="0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PoP</a:t>
            </a:r>
            <a:r>
              <a:rPr lang="en-GB" dirty="0" smtClean="0">
                <a:solidFill>
                  <a:schemeClr val="bg1"/>
                </a:solidFill>
              </a:rPr>
              <a:t> QF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" y="1815169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PoP</a:t>
            </a:r>
            <a:r>
              <a:rPr lang="en-GB" dirty="0" smtClean="0">
                <a:solidFill>
                  <a:schemeClr val="bg1"/>
                </a:solidFill>
              </a:rPr>
              <a:t> BD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736" y="357301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Iron wire shims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0820" y="3199636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PoP</a:t>
            </a:r>
            <a:r>
              <a:rPr lang="en-GB" dirty="0" smtClean="0">
                <a:solidFill>
                  <a:schemeClr val="bg1"/>
                </a:solidFill>
              </a:rPr>
              <a:t> magnet series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Proof-of-Principle vs. CBETA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333521"/>
              </p:ext>
            </p:extLst>
          </p:nvPr>
        </p:nvGraphicFramePr>
        <p:xfrm>
          <a:off x="457200" y="1600200"/>
          <a:ext cx="8229598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314146"/>
                <a:gridCol w="1314146"/>
                <a:gridCol w="1314146"/>
                <a:gridCol w="1314146"/>
                <a:gridCol w="7304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PoP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PoP</a:t>
                      </a:r>
                      <a:r>
                        <a:rPr lang="en-GB" dirty="0" smtClean="0"/>
                        <a:t> 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133.30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57.44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121.70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61.86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-11.500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-23.624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19.119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T/m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Dipole</a:t>
                      </a:r>
                      <a:r>
                        <a:rPr lang="en-GB" baseline="0" dirty="0" smtClean="0"/>
                        <a:t> at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-0.31100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-0.37679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/>
                </a:tc>
              </a:tr>
              <a:tr h="364232">
                <a:tc>
                  <a:txBody>
                    <a:bodyPr/>
                    <a:lstStyle/>
                    <a:p>
                      <a:r>
                        <a:rPr lang="en-GB" dirty="0" smtClean="0"/>
                        <a:t>Good</a:t>
                      </a:r>
                      <a:r>
                        <a:rPr lang="en-GB" baseline="0" dirty="0" smtClean="0"/>
                        <a:t> field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20.20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Blocks inner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37.20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accent2"/>
                          </a:solidFill>
                          <a:effectLst/>
                        </a:rPr>
                        <a:t>30.70</a:t>
                      </a:r>
                      <a:endParaRPr lang="en-GB" sz="18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Blocks outer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55.76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62.45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59.43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in good</a:t>
                      </a:r>
                      <a:r>
                        <a:rPr lang="en-GB" baseline="0" dirty="0" smtClean="0"/>
                        <a:t> field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(-)0.564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(-)0.639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at “pole tip”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0.879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(-)0.779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(-)0.964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NdFeB</a:t>
                      </a:r>
                      <a:r>
                        <a:rPr lang="en-GB" dirty="0" smtClean="0"/>
                        <a:t> material 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N35EH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N35SH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N35EH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N35SH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41098" y="5619903"/>
            <a:ext cx="635358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31550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Quality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CBETA Technical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7020272" y="3167445"/>
            <a:ext cx="1872208" cy="19659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±</a:t>
            </a:r>
            <a:r>
              <a:rPr lang="en-GB" dirty="0" smtClean="0">
                <a:solidFill>
                  <a:schemeClr val="tx1"/>
                </a:solidFill>
              </a:rPr>
              <a:t>2.6G from strength 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±</a:t>
            </a:r>
            <a:r>
              <a:rPr lang="en-GB" dirty="0" smtClean="0">
                <a:solidFill>
                  <a:schemeClr val="tx1"/>
                </a:solidFill>
              </a:rPr>
              <a:t>2.6G </a:t>
            </a:r>
            <a:r>
              <a:rPr lang="en-GB" dirty="0">
                <a:solidFill>
                  <a:schemeClr val="tx1"/>
                </a:solidFill>
              </a:rPr>
              <a:t>from </a:t>
            </a:r>
            <a:r>
              <a:rPr lang="en-GB" dirty="0" smtClean="0">
                <a:solidFill>
                  <a:schemeClr val="tx1"/>
                </a:solidFill>
              </a:rPr>
              <a:t>multipole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4008" y="4192423"/>
            <a:ext cx="1800200" cy="115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~</a:t>
            </a:r>
            <a:r>
              <a:rPr lang="en-GB" dirty="0" smtClean="0">
                <a:solidFill>
                  <a:schemeClr val="tx1"/>
                </a:solidFill>
              </a:rPr>
              <a:t>10</a:t>
            </a:r>
            <a:r>
              <a:rPr lang="en-GB" baseline="30000" dirty="0" smtClean="0">
                <a:solidFill>
                  <a:schemeClr val="tx1"/>
                </a:solidFill>
              </a:rPr>
              <a:t>-3</a:t>
            </a:r>
            <a:r>
              <a:rPr lang="en-GB" dirty="0" smtClean="0">
                <a:solidFill>
                  <a:schemeClr val="tx1"/>
                </a:solidFill>
              </a:rPr>
              <a:t> (10 units) at R=25mm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4008" y="3071287"/>
            <a:ext cx="1800200" cy="914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±0.1%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>
            <a:stCxn id="14" idx="3"/>
            <a:endCxn id="7" idx="1"/>
          </p:cNvCxnSpPr>
          <p:nvPr/>
        </p:nvCxnSpPr>
        <p:spPr>
          <a:xfrm>
            <a:off x="6444208" y="3528319"/>
            <a:ext cx="576064" cy="62209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  <a:endCxn id="7" idx="1"/>
          </p:cNvCxnSpPr>
          <p:nvPr/>
        </p:nvCxnSpPr>
        <p:spPr>
          <a:xfrm flipV="1">
            <a:off x="6444208" y="4150415"/>
            <a:ext cx="576064" cy="6205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79512" y="1774557"/>
            <a:ext cx="2160240" cy="1418436"/>
          </a:xfrm>
          <a:prstGeom prst="roundRect">
            <a:avLst>
              <a:gd name="adj" fmla="val 87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angle errors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Initial factory guarantee: ±5°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New factory guarantee: ±3° and 80% within ±2°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Observed RMS: 1.14°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9512" y="3430741"/>
            <a:ext cx="2160240" cy="1381492"/>
          </a:xfrm>
          <a:prstGeom prst="roundRect">
            <a:avLst>
              <a:gd name="adj" fmla="val 99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strength errors</a:t>
            </a:r>
          </a:p>
          <a:p>
            <a:pPr lvl="0" algn="ctr"/>
            <a:r>
              <a:rPr lang="en-GB" sz="1200" dirty="0" smtClean="0">
                <a:solidFill>
                  <a:prstClr val="black"/>
                </a:solidFill>
              </a:rPr>
              <a:t>Factory </a:t>
            </a:r>
            <a:r>
              <a:rPr lang="en-GB" sz="1200" dirty="0">
                <a:solidFill>
                  <a:prstClr val="black"/>
                </a:solidFill>
              </a:rPr>
              <a:t>guarantee: </a:t>
            </a:r>
            <a:r>
              <a:rPr lang="en-GB" sz="1200" dirty="0" smtClean="0">
                <a:solidFill>
                  <a:prstClr val="black"/>
                </a:solidFill>
              </a:rPr>
              <a:t>±2.1%</a:t>
            </a:r>
          </a:p>
          <a:p>
            <a:pPr lvl="0" algn="ctr"/>
            <a:r>
              <a:rPr lang="en-GB" sz="1200" dirty="0" smtClean="0">
                <a:solidFill>
                  <a:prstClr val="black"/>
                </a:solidFill>
              </a:rPr>
              <a:t>NB: mean could be shifted in this range even if RMS is small</a:t>
            </a:r>
          </a:p>
          <a:p>
            <a:pPr lvl="0" algn="ctr"/>
            <a:r>
              <a:rPr lang="en-GB" sz="1200" dirty="0" smtClean="0">
                <a:solidFill>
                  <a:prstClr val="black"/>
                </a:solidFill>
              </a:rPr>
              <a:t>Observed </a:t>
            </a:r>
            <a:r>
              <a:rPr lang="en-GB" sz="1200" dirty="0">
                <a:solidFill>
                  <a:prstClr val="black"/>
                </a:solidFill>
              </a:rPr>
              <a:t>RMS: </a:t>
            </a:r>
            <a:r>
              <a:rPr lang="en-GB" sz="1200" dirty="0" smtClean="0">
                <a:solidFill>
                  <a:prstClr val="black"/>
                </a:solidFill>
              </a:rPr>
              <a:t>&lt;2%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9512" y="5036640"/>
            <a:ext cx="2160240" cy="12006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Assembly block placement errors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Estimated: 0.25mm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New aluminium frame gives &lt;0.13mm flex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stCxn id="24" idx="3"/>
            <a:endCxn id="30" idx="1"/>
          </p:cNvCxnSpPr>
          <p:nvPr/>
        </p:nvCxnSpPr>
        <p:spPr>
          <a:xfrm>
            <a:off x="2339752" y="2483775"/>
            <a:ext cx="576064" cy="16350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5" idx="3"/>
            <a:endCxn id="30" idx="1"/>
          </p:cNvCxnSpPr>
          <p:nvPr/>
        </p:nvCxnSpPr>
        <p:spPr>
          <a:xfrm flipV="1">
            <a:off x="2339752" y="4118834"/>
            <a:ext cx="576064" cy="265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6" idx="3"/>
            <a:endCxn id="30" idx="1"/>
          </p:cNvCxnSpPr>
          <p:nvPr/>
        </p:nvCxnSpPr>
        <p:spPr>
          <a:xfrm flipV="1">
            <a:off x="2339752" y="4118834"/>
            <a:ext cx="576064" cy="15181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915816" y="3804651"/>
            <a:ext cx="1188328" cy="6283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Iron wire shimming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30" idx="3"/>
            <a:endCxn id="14" idx="1"/>
          </p:cNvCxnSpPr>
          <p:nvPr/>
        </p:nvCxnSpPr>
        <p:spPr>
          <a:xfrm flipV="1">
            <a:off x="4104144" y="3528319"/>
            <a:ext cx="539864" cy="5905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0" idx="3"/>
            <a:endCxn id="13" idx="1"/>
          </p:cNvCxnSpPr>
          <p:nvPr/>
        </p:nvCxnSpPr>
        <p:spPr>
          <a:xfrm>
            <a:off x="4104144" y="4118834"/>
            <a:ext cx="539864" cy="65208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43808" y="155679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Iron wire </a:t>
            </a:r>
            <a:r>
              <a:rPr lang="en-GB" dirty="0">
                <a:latin typeface="+mn-lt"/>
                <a:cs typeface="+mn-cs"/>
              </a:rPr>
              <a:t>s</a:t>
            </a:r>
            <a:r>
              <a:rPr lang="en-GB" dirty="0" smtClean="0">
                <a:latin typeface="+mn-lt"/>
                <a:cs typeface="+mn-cs"/>
              </a:rPr>
              <a:t>himming will reduce all initial multipole errors to about the same level unless they exceed a threshold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43808" y="5518973"/>
            <a:ext cx="498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Detailed multipole tolerances on following slides but for previous lattice, so may change slightly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16216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gradient * beam radius</a:t>
            </a:r>
          </a:p>
          <a:p>
            <a:r>
              <a:rPr lang="en-GB" dirty="0" smtClean="0">
                <a:latin typeface="+mn-lt"/>
                <a:cs typeface="+mn-cs"/>
              </a:rPr>
              <a:t>11.5*0.023 = 0.2645 T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3789537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592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Iron Wire Shimming Improvement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2" y="1600200"/>
            <a:ext cx="622023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1700808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Factor of ~4 reduction regardless of starting value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iteration improved further in previous R&amp;D:</a:t>
            </a:r>
          </a:p>
          <a:p>
            <a:r>
              <a:rPr lang="en-GB" dirty="0" smtClean="0"/>
              <a:t>29.62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6.69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1.94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700808"/>
            <a:ext cx="635358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401580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Multipole Error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r>
              <a:rPr lang="en-GB" dirty="0" smtClean="0"/>
              <a:t>Effectively, the multipoles just create another combination of dipole errors on each beam</a:t>
            </a:r>
          </a:p>
          <a:p>
            <a:r>
              <a:rPr lang="en-GB" dirty="0" smtClean="0"/>
              <a:t>Chris Mayes did the study in BMAD</a:t>
            </a:r>
          </a:p>
          <a:p>
            <a:r>
              <a:rPr lang="en-GB" dirty="0" smtClean="0"/>
              <a:t>Created tables of recommended multipoles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45902" y="3140968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 (T)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772816"/>
            <a:ext cx="1872208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4941168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  <a:endCxn id="10" idx="0"/>
          </p:cNvCxnSpPr>
          <p:nvPr/>
        </p:nvCxnSpPr>
        <p:spPr>
          <a:xfrm flipH="1">
            <a:off x="1475656" y="4221088"/>
            <a:ext cx="635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7" idx="0"/>
          </p:cNvCxnSpPr>
          <p:nvPr/>
        </p:nvCxnSpPr>
        <p:spPr>
          <a:xfrm>
            <a:off x="1475656" y="2402886"/>
            <a:ext cx="6350" cy="738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82006" y="439646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Beam dynamics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1371431"/>
            <a:ext cx="720316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DR2.14.6</a:t>
            </a:r>
          </a:p>
        </p:txBody>
      </p:sp>
    </p:spTree>
    <p:extLst>
      <p:ext uri="{BB962C8B-B14F-4D97-AF65-F5344CB8AC3E}">
        <p14:creationId xmlns:p14="http://schemas.microsoft.com/office/powerpoint/2010/main" val="190822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Multipole Tolerances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01" y="1600200"/>
            <a:ext cx="66549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6296" y="1371431"/>
            <a:ext cx="720316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DR2.14.6</a:t>
            </a:r>
          </a:p>
        </p:txBody>
      </p:sp>
    </p:spTree>
    <p:extLst>
      <p:ext uri="{BB962C8B-B14F-4D97-AF65-F5344CB8AC3E}">
        <p14:creationId xmlns:p14="http://schemas.microsoft.com/office/powerpoint/2010/main" val="62179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Iron Wire Shimmed QF Results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1971"/>
            <a:ext cx="8229600" cy="35224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1556792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Below ~10 units at R=25mm, equivalent to 0.1% of main strength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44057" y="1741458"/>
            <a:ext cx="635358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272966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Variation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2" y="1600200"/>
            <a:ext cx="622023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60232" y="1469683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Larger than 0.1% strength variation</a:t>
            </a:r>
          </a:p>
          <a:p>
            <a:r>
              <a:rPr lang="en-GB" dirty="0" smtClean="0"/>
              <a:t>What is different?</a:t>
            </a:r>
          </a:p>
          <a:p>
            <a:r>
              <a:rPr lang="en-GB" dirty="0" smtClean="0"/>
              <a:t>Not a ratio: absolute strength, affected by temperature </a:t>
            </a:r>
            <a:r>
              <a:rPr lang="en-GB" dirty="0" err="1" smtClean="0"/>
              <a:t>coeff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727052"/>
            <a:ext cx="635358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51745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Strength Consistency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The proof-of-principle magnets had no temperature control during measurement</a:t>
            </a:r>
          </a:p>
          <a:p>
            <a:pPr lvl="1"/>
            <a:r>
              <a:rPr lang="en-GB" dirty="0" smtClean="0"/>
              <a:t>Expect 0.11% per K difference between initial </a:t>
            </a:r>
            <a:r>
              <a:rPr lang="en-GB" dirty="0" err="1" smtClean="0"/>
              <a:t>unshimmed</a:t>
            </a:r>
            <a:r>
              <a:rPr lang="en-GB" dirty="0" smtClean="0"/>
              <a:t> measurement and re-measurement</a:t>
            </a:r>
          </a:p>
          <a:p>
            <a:pPr lvl="1"/>
            <a:r>
              <a:rPr lang="en-GB" dirty="0" smtClean="0"/>
              <a:t>Largest is equivalent to 6.3K difference (902 Hall)</a:t>
            </a:r>
          </a:p>
          <a:p>
            <a:pPr lvl="1"/>
            <a:r>
              <a:rPr lang="en-GB" dirty="0" smtClean="0"/>
              <a:t>For first girder magnets will run water circuit</a:t>
            </a:r>
          </a:p>
          <a:p>
            <a:r>
              <a:rPr lang="en-GB" dirty="0" smtClean="0"/>
              <a:t>Could also use “reference” magnet mounted backwards on same rotating coil</a:t>
            </a:r>
          </a:p>
          <a:p>
            <a:pPr lvl="1"/>
            <a:r>
              <a:rPr lang="en-GB" dirty="0" smtClean="0"/>
              <a:t>Iron wire shim total quadrupole to zero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44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Design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2049" name="Picture 1" descr="D:\sbrooks\miscpapers\FFAG\CBETA\CBETA_Design_Report\ffag_magnets\figures\halbach\magnet_BD_v3_cropw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372322" cy="33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sbrooks\miscpapers\FFAG\CBETA\CBETA_Design_Report\ffag_magnets\figures\halbach\magnet_QF_v3_crop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372322" cy="33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46239"/>
              </p:ext>
            </p:extLst>
          </p:nvPr>
        </p:nvGraphicFramePr>
        <p:xfrm>
          <a:off x="683568" y="4515956"/>
          <a:ext cx="7848870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862"/>
                <a:gridCol w="1307862"/>
                <a:gridCol w="1308711"/>
                <a:gridCol w="1307862"/>
                <a:gridCol w="1307862"/>
                <a:gridCol w="130871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Magnet name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Length (mm)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Dipole at centre (T)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Quadrupole (T/m)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Radius to magnet pieces (mm)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Radius incl. shim holder (mm)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QF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133.3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-11.5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42.5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39.4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121.7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-0.311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42.5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39.4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5941" y="5835492"/>
            <a:ext cx="499102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/>
              <a:t>BP1.5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4387" y="476672"/>
            <a:ext cx="1967902" cy="118069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CBETA note #1</a:t>
            </a:r>
          </a:p>
          <a:p>
            <a:r>
              <a:rPr lang="en-GB" sz="1200" b="1" dirty="0" smtClean="0"/>
              <a:t>DR3.1.2</a:t>
            </a:r>
          </a:p>
          <a:p>
            <a:r>
              <a:rPr lang="en-GB" sz="1200" b="1" dirty="0" smtClean="0"/>
              <a:t>DR2.6.1</a:t>
            </a:r>
          </a:p>
          <a:p>
            <a:endParaRPr lang="en-GB" sz="1200" b="1" dirty="0"/>
          </a:p>
          <a:p>
            <a:r>
              <a:rPr lang="en-GB" sz="1200" b="1" dirty="0" smtClean="0"/>
              <a:t>DR = Design Report</a:t>
            </a:r>
          </a:p>
          <a:p>
            <a:r>
              <a:rPr lang="en-GB" sz="1200" b="1" dirty="0" smtClean="0"/>
              <a:t>BP = Baseline Parameters</a:t>
            </a:r>
          </a:p>
        </p:txBody>
      </p:sp>
    </p:spTree>
    <p:extLst>
      <p:ext uri="{BB962C8B-B14F-4D97-AF65-F5344CB8AC3E}">
        <p14:creationId xmlns:p14="http://schemas.microsoft.com/office/powerpoint/2010/main" val="138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Average Strength Offset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Magnets are designed for low end of stated magnetisation range (“too much” material)</a:t>
            </a:r>
          </a:p>
          <a:p>
            <a:r>
              <a:rPr lang="en-GB" dirty="0" smtClean="0"/>
              <a:t>Weakened by moving blocks radially outwards by up to 0.8mm with inter-block Al shims</a:t>
            </a:r>
          </a:p>
          <a:p>
            <a:pPr lvl="1"/>
            <a:r>
              <a:rPr lang="en-GB" dirty="0" smtClean="0"/>
              <a:t>Compensates whole-batch average strength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CBETA Technical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20456"/>
              </p:ext>
            </p:extLst>
          </p:nvPr>
        </p:nvGraphicFramePr>
        <p:xfrm>
          <a:off x="719571" y="4221088"/>
          <a:ext cx="7704858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865"/>
                <a:gridCol w="1283865"/>
                <a:gridCol w="1283865"/>
                <a:gridCol w="1283865"/>
                <a:gridCol w="1284699"/>
                <a:gridCol w="128469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Magnet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Radial block displacement (mm)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Dipole (T)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Quadrupole (T/m)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Change in dipole (%)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Change in quadrupole (%)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QF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-11.5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QF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-10.8414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-5.727%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-0.311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-0.29991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10.4222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-3.566%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-5.253%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2320" y="1196752"/>
            <a:ext cx="1166464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CBETA note #1</a:t>
            </a:r>
          </a:p>
        </p:txBody>
      </p:sp>
    </p:spTree>
    <p:extLst>
      <p:ext uri="{BB962C8B-B14F-4D97-AF65-F5344CB8AC3E}">
        <p14:creationId xmlns:p14="http://schemas.microsoft.com/office/powerpoint/2010/main" val="23655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Tolerance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3"/>
          </a:xfrm>
        </p:spPr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ifetime dose limit of 1kGy = 100krad</a:t>
            </a:r>
          </a:p>
          <a:p>
            <a:pPr lvl="1"/>
            <a:r>
              <a:rPr lang="en-GB" dirty="0" smtClean="0"/>
              <a:t>10 rad/h at beam pipe average over 10000 hours</a:t>
            </a:r>
          </a:p>
          <a:p>
            <a:pPr lvl="1"/>
            <a:r>
              <a:rPr lang="en-GB" dirty="0" smtClean="0"/>
              <a:t>Easily </a:t>
            </a:r>
            <a:r>
              <a:rPr lang="en-GB" dirty="0" err="1" smtClean="0"/>
              <a:t>monitorable</a:t>
            </a:r>
            <a:r>
              <a:rPr lang="en-GB" dirty="0" smtClean="0"/>
              <a:t> with dosimeters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6948264" y="4126929"/>
            <a:ext cx="1800200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0.36G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4709336"/>
            <a:ext cx="2448272" cy="879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1.3 units </a:t>
            </a:r>
            <a:r>
              <a:rPr lang="en-GB" dirty="0">
                <a:solidFill>
                  <a:schemeClr val="tx1"/>
                </a:solidFill>
              </a:rPr>
              <a:t>at </a:t>
            </a:r>
            <a:r>
              <a:rPr lang="en-GB" dirty="0" smtClean="0">
                <a:solidFill>
                  <a:schemeClr val="tx1"/>
                </a:solidFill>
              </a:rPr>
              <a:t>R=25mm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51920" y="3872194"/>
            <a:ext cx="2448272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1.3 × 10</a:t>
            </a:r>
            <a:r>
              <a:rPr lang="en-GB" baseline="30000" dirty="0" smtClean="0">
                <a:solidFill>
                  <a:schemeClr val="tx1"/>
                </a:solidFill>
              </a:rPr>
              <a:t>-4</a:t>
            </a:r>
            <a:endParaRPr lang="en-GB" baseline="30000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9" idx="3"/>
            <a:endCxn id="7" idx="1"/>
          </p:cNvCxnSpPr>
          <p:nvPr/>
        </p:nvCxnSpPr>
        <p:spPr>
          <a:xfrm>
            <a:off x="6300192" y="4187229"/>
            <a:ext cx="648072" cy="4797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7" idx="1"/>
          </p:cNvCxnSpPr>
          <p:nvPr/>
        </p:nvCxnSpPr>
        <p:spPr>
          <a:xfrm flipV="1">
            <a:off x="6300192" y="4666989"/>
            <a:ext cx="648072" cy="48229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23528" y="3869656"/>
            <a:ext cx="2160240" cy="630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Radiation damage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1kGy = 100krad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stCxn id="12" idx="3"/>
            <a:endCxn id="9" idx="1"/>
          </p:cNvCxnSpPr>
          <p:nvPr/>
        </p:nvCxnSpPr>
        <p:spPr>
          <a:xfrm>
            <a:off x="2483768" y="4184691"/>
            <a:ext cx="1368152" cy="25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2" idx="3"/>
            <a:endCxn id="8" idx="1"/>
          </p:cNvCxnSpPr>
          <p:nvPr/>
        </p:nvCxnSpPr>
        <p:spPr>
          <a:xfrm>
            <a:off x="2483768" y="4184691"/>
            <a:ext cx="1368152" cy="9645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43608" y="450911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+mn-lt"/>
                <a:cs typeface="+mn-cs"/>
              </a:rPr>
              <a:t>Conversion factors: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1% / 74.5kGy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= 0.134/</a:t>
            </a:r>
            <a:r>
              <a:rPr lang="en-GB" dirty="0" err="1" smtClean="0">
                <a:latin typeface="+mn-lt"/>
                <a:cs typeface="+mn-cs"/>
              </a:rPr>
              <a:t>MGy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2200" y="343074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0.2645 T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42" y="4311469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6812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Beam-Dipole Errors Path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1999888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Total ±52.0G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1484784"/>
            <a:ext cx="252028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Magnet position errors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±200um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2060848"/>
            <a:ext cx="2520280" cy="4404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Magnet roll </a:t>
            </a:r>
            <a:r>
              <a:rPr lang="en-GB" sz="1300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±2mrad = ±0.11</a:t>
            </a:r>
            <a:r>
              <a:rPr lang="en-GB" sz="1300" dirty="0" smtClean="0">
                <a:solidFill>
                  <a:schemeClr val="tx1"/>
                </a:solidFill>
              </a:rPr>
              <a:t>°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3928" y="2797696"/>
            <a:ext cx="2520280" cy="631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Temperature variation magnet blocks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Total ±1.1K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0308" y="212180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Air temperature variation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±7.5K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0308" y="2821320"/>
            <a:ext cx="2232248" cy="585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Water temperature variation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±1K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4008" y="4817250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Magnet multipole </a:t>
            </a:r>
            <a:r>
              <a:rPr lang="en-GB" sz="1300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~10 units at R=25mm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4008" y="3980108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±0.1</a:t>
            </a:r>
            <a:r>
              <a:rPr lang="en-GB" sz="1300" dirty="0" smtClean="0">
                <a:solidFill>
                  <a:schemeClr val="tx1"/>
                </a:solidFill>
              </a:rPr>
              <a:t>%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13" idx="3"/>
            <a:endCxn id="12" idx="1"/>
          </p:cNvCxnSpPr>
          <p:nvPr/>
        </p:nvCxnSpPr>
        <p:spPr>
          <a:xfrm>
            <a:off x="3382556" y="2400692"/>
            <a:ext cx="541372" cy="712656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12" idx="1"/>
          </p:cNvCxnSpPr>
          <p:nvPr/>
        </p:nvCxnSpPr>
        <p:spPr>
          <a:xfrm flipV="1">
            <a:off x="3382556" y="3113348"/>
            <a:ext cx="541372" cy="96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" idx="3"/>
            <a:endCxn id="7" idx="1"/>
          </p:cNvCxnSpPr>
          <p:nvPr/>
        </p:nvCxnSpPr>
        <p:spPr>
          <a:xfrm flipV="1">
            <a:off x="6444208" y="2539948"/>
            <a:ext cx="576064" cy="57340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>
            <a:off x="6444208" y="2281064"/>
            <a:ext cx="576064" cy="25888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6444208" y="1700808"/>
            <a:ext cx="576064" cy="8391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7" idx="1"/>
          </p:cNvCxnSpPr>
          <p:nvPr/>
        </p:nvCxnSpPr>
        <p:spPr>
          <a:xfrm flipV="1">
            <a:off x="6444208" y="2539948"/>
            <a:ext cx="576064" cy="17551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1"/>
          </p:cNvCxnSpPr>
          <p:nvPr/>
        </p:nvCxnSpPr>
        <p:spPr>
          <a:xfrm flipV="1">
            <a:off x="6444208" y="2539948"/>
            <a:ext cx="576064" cy="25923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020272" y="4016112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±993 Gauss.cm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7" idx="2"/>
            <a:endCxn id="38" idx="0"/>
          </p:cNvCxnSpPr>
          <p:nvPr/>
        </p:nvCxnSpPr>
        <p:spPr>
          <a:xfrm>
            <a:off x="7956376" y="3080008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79512" y="4029472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Block magnetisation angle 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±3° and 80% within ±2°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9512" y="4832216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Block magnetisation strength errors</a:t>
            </a:r>
          </a:p>
          <a:p>
            <a:pPr lvl="0" algn="ctr"/>
            <a:r>
              <a:rPr lang="en-GB" sz="1300" dirty="0">
                <a:solidFill>
                  <a:prstClr val="black"/>
                </a:solidFill>
              </a:rPr>
              <a:t>±2.1</a:t>
            </a:r>
            <a:r>
              <a:rPr lang="en-GB" sz="1300" dirty="0" smtClean="0">
                <a:solidFill>
                  <a:prstClr val="black"/>
                </a:solidFill>
              </a:rPr>
              <a:t>%</a:t>
            </a:r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5610964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Assembly block placement 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Estimated: </a:t>
            </a:r>
            <a:r>
              <a:rPr lang="en-GB" sz="1300" dirty="0" smtClean="0">
                <a:solidFill>
                  <a:schemeClr val="tx1"/>
                </a:solidFill>
              </a:rPr>
              <a:t>0.25mm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44" name="Elbow Connector 43"/>
          <p:cNvCxnSpPr>
            <a:stCxn id="41" idx="3"/>
            <a:endCxn id="54" idx="1"/>
          </p:cNvCxnSpPr>
          <p:nvPr/>
        </p:nvCxnSpPr>
        <p:spPr>
          <a:xfrm>
            <a:off x="2339752" y="4342646"/>
            <a:ext cx="576064" cy="43418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3"/>
            <a:endCxn id="54" idx="1"/>
          </p:cNvCxnSpPr>
          <p:nvPr/>
        </p:nvCxnSpPr>
        <p:spPr>
          <a:xfrm flipV="1">
            <a:off x="2339752" y="4776829"/>
            <a:ext cx="576064" cy="3685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3" idx="3"/>
            <a:endCxn id="54" idx="1"/>
          </p:cNvCxnSpPr>
          <p:nvPr/>
        </p:nvCxnSpPr>
        <p:spPr>
          <a:xfrm flipV="1">
            <a:off x="2339752" y="4776829"/>
            <a:ext cx="576064" cy="11473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915816" y="4540482"/>
            <a:ext cx="1188328" cy="4726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Iron wire shimming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89" name="Elbow Connector 88"/>
          <p:cNvCxnSpPr>
            <a:stCxn id="54" idx="3"/>
            <a:endCxn id="16" idx="1"/>
          </p:cNvCxnSpPr>
          <p:nvPr/>
        </p:nvCxnSpPr>
        <p:spPr>
          <a:xfrm flipV="1">
            <a:off x="4104144" y="4295143"/>
            <a:ext cx="539864" cy="48168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4" idx="3"/>
            <a:endCxn id="15" idx="1"/>
          </p:cNvCxnSpPr>
          <p:nvPr/>
        </p:nvCxnSpPr>
        <p:spPr>
          <a:xfrm>
            <a:off x="4104144" y="4776829"/>
            <a:ext cx="539864" cy="35545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91928" y="5775647"/>
            <a:ext cx="330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  <a:cs typeface="+mn-cs"/>
              </a:rPr>
              <a:t>Each box is a value (or range size)</a:t>
            </a:r>
          </a:p>
          <a:p>
            <a:r>
              <a:rPr lang="en-GB" dirty="0">
                <a:latin typeface="+mn-lt"/>
                <a:cs typeface="+mn-cs"/>
              </a:rPr>
              <a:t>Each arrow is a conversion </a:t>
            </a:r>
            <a:r>
              <a:rPr lang="en-GB" dirty="0" smtClean="0">
                <a:latin typeface="+mn-lt"/>
                <a:cs typeface="+mn-cs"/>
              </a:rPr>
              <a:t>factor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150308" y="140172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Corrector heat source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36.9W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915816" y="3653633"/>
            <a:ext cx="1188328" cy="630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Radiation damage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1kGy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100" idx="3"/>
            <a:endCxn id="16" idx="1"/>
          </p:cNvCxnSpPr>
          <p:nvPr/>
        </p:nvCxnSpPr>
        <p:spPr>
          <a:xfrm>
            <a:off x="4104144" y="3968668"/>
            <a:ext cx="539864" cy="3264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99" idx="3"/>
            <a:endCxn id="12" idx="1"/>
          </p:cNvCxnSpPr>
          <p:nvPr/>
        </p:nvCxnSpPr>
        <p:spPr>
          <a:xfrm>
            <a:off x="3382556" y="1680612"/>
            <a:ext cx="541372" cy="14327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37593" y="2898864"/>
            <a:ext cx="387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0.99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4280" y="145902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0.7mK/W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36849" y="2195062"/>
            <a:ext cx="38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0.01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67944" y="375322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0.134/</a:t>
            </a:r>
            <a:r>
              <a:rPr lang="en-GB" sz="800" dirty="0" err="1" smtClean="0">
                <a:latin typeface="+mn-lt"/>
                <a:cs typeface="+mn-cs"/>
              </a:rPr>
              <a:t>MGy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61133" y="3407296"/>
            <a:ext cx="543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6.2 G/K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28184" y="459252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0.2645 T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21537" y="5135101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0.2645 T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10300" y="149298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11.5 T/m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72399" y="2495803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0.817 T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56376" y="3152518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+mn-lt"/>
                <a:cs typeface="+mn-cs"/>
              </a:rPr>
              <a:t>19.1cm</a:t>
            </a:r>
            <a:endParaRPr lang="en-GB" sz="1300" dirty="0">
              <a:latin typeface="+mn-lt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4850" y="1768093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1224850" y="2492779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59" name="TextBox 58"/>
          <p:cNvSpPr txBox="1"/>
          <p:nvPr/>
        </p:nvSpPr>
        <p:spPr>
          <a:xfrm>
            <a:off x="1224850" y="3211482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2352" y="1728435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4716016" y="4414364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3992352" y="2312599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2930340" y="4098465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355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00" y="1228760"/>
            <a:ext cx="7009200" cy="50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 Error Contributions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194896" y="2051556"/>
            <a:ext cx="863595" cy="725545"/>
            <a:chOff x="2699792" y="5563165"/>
            <a:chExt cx="872318" cy="732874"/>
          </a:xfrm>
        </p:grpSpPr>
        <p:grpSp>
          <p:nvGrpSpPr>
            <p:cNvPr id="10" name="Group 9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25" name="Flowchart: Process 24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Process 25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lowchart: Process 26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20" name="Flowchart: Process 19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Process 21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Process 22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lowchart: Process 23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17" name="Flowchart: Process 16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14" name="Flowchart: Process 13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7793546" y="1843462"/>
            <a:ext cx="863595" cy="725545"/>
            <a:chOff x="2699792" y="5563165"/>
            <a:chExt cx="872318" cy="732874"/>
          </a:xfrm>
        </p:grpSpPr>
        <p:grpSp>
          <p:nvGrpSpPr>
            <p:cNvPr id="52" name="Group 51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67" name="Flowchart: Process 66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62" name="Flowchart: Process 61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Process 64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Process 65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59" name="Flowchart: Process 58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lowchart: Process 59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56" name="Flowchart: Process 55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lowchart: Process 56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lowchart: Process 57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5091170" y="284364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757 G.cm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9120" y="263300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1342 G.cm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76595" y="1714777"/>
            <a:ext cx="499102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BP1.5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01262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sources of field error on the beam have been estimated</a:t>
            </a:r>
          </a:p>
          <a:p>
            <a:r>
              <a:rPr lang="en-GB" dirty="0" smtClean="0"/>
              <a:t>Corrector strength required per unit field error is known from simulations</a:t>
            </a:r>
          </a:p>
          <a:p>
            <a:r>
              <a:rPr lang="en-GB" dirty="0" smtClean="0"/>
              <a:t>These have been put into a corrector budget</a:t>
            </a:r>
          </a:p>
          <a:p>
            <a:pPr lvl="1"/>
            <a:r>
              <a:rPr lang="en-GB" dirty="0" smtClean="0"/>
              <a:t>We can correct the worst case with the hardware that is currently in our costing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671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751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1324744"/>
          </a:xfrm>
        </p:spPr>
        <p:txBody>
          <a:bodyPr/>
          <a:lstStyle/>
          <a:p>
            <a:r>
              <a:rPr lang="en-GB" dirty="0" smtClean="0"/>
              <a:t>Simulations done by Chris Mayes using BMAD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39552" y="2132856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 (T)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4149080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>
          <a:xfrm>
            <a:off x="1475656" y="3212976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349636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Beam dynamics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20" y="2823170"/>
            <a:ext cx="59817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6216" y="573325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(N=100)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70820" y="4149080"/>
            <a:ext cx="0" cy="1584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2237653"/>
            <a:ext cx="592076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DR2.13</a:t>
            </a:r>
          </a:p>
        </p:txBody>
      </p:sp>
    </p:spTree>
    <p:extLst>
      <p:ext uri="{BB962C8B-B14F-4D97-AF65-F5344CB8AC3E}">
        <p14:creationId xmlns:p14="http://schemas.microsoft.com/office/powerpoint/2010/main" val="32209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 Correction of 4 Beams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1" y="1600200"/>
            <a:ext cx="742257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96336" y="1412776"/>
            <a:ext cx="592076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DR2.13</a:t>
            </a:r>
          </a:p>
        </p:txBody>
      </p:sp>
    </p:spTree>
    <p:extLst>
      <p:ext uri="{BB962C8B-B14F-4D97-AF65-F5344CB8AC3E}">
        <p14:creationId xmlns:p14="http://schemas.microsoft.com/office/powerpoint/2010/main" val="3397013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Herding Cats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" y="1341368"/>
            <a:ext cx="4320000" cy="5400000"/>
          </a:xfrm>
        </p:spPr>
      </p:pic>
      <p:pic>
        <p:nvPicPr>
          <p:cNvPr id="1331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341368"/>
            <a:ext cx="432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9720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Before correction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14811" y="9720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correction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68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Herding Cats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0768"/>
            <a:ext cx="432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744" y="9720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1368"/>
            <a:ext cx="4248472" cy="5039960"/>
          </a:xfrm>
        </p:spPr>
        <p:txBody>
          <a:bodyPr/>
          <a:lstStyle/>
          <a:p>
            <a:r>
              <a:rPr lang="en-GB" dirty="0" smtClean="0"/>
              <a:t>Same X, Y correctors on all 4 beams</a:t>
            </a:r>
          </a:p>
          <a:p>
            <a:r>
              <a:rPr lang="en-GB" dirty="0" smtClean="0"/>
              <a:t>Beams have different phase advances</a:t>
            </a:r>
          </a:p>
          <a:p>
            <a:pPr lvl="1"/>
            <a:r>
              <a:rPr lang="en-GB" dirty="0" smtClean="0"/>
              <a:t>Over &gt;4 cells correctors become linearly independent on all beams</a:t>
            </a:r>
          </a:p>
          <a:p>
            <a:r>
              <a:rPr lang="en-GB" dirty="0" smtClean="0"/>
              <a:t>Max corrector </a:t>
            </a:r>
            <a:r>
              <a:rPr lang="en-GB" dirty="0" smtClean="0"/>
              <a:t>1.99x </a:t>
            </a:r>
            <a:r>
              <a:rPr lang="en-GB" dirty="0" smtClean="0"/>
              <a:t>max error</a:t>
            </a:r>
          </a:p>
        </p:txBody>
      </p:sp>
    </p:spTree>
    <p:extLst>
      <p:ext uri="{BB962C8B-B14F-4D97-AF65-F5344CB8AC3E}">
        <p14:creationId xmlns:p14="http://schemas.microsoft.com/office/powerpoint/2010/main" val="389073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Parameter Sheet #1.5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246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 Corrector Boost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46099"/>
              </p:ext>
            </p:extLst>
          </p:nvPr>
        </p:nvGraphicFramePr>
        <p:xfrm>
          <a:off x="457200" y="1600200"/>
          <a:ext cx="8268998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08"/>
                <a:gridCol w="626205"/>
                <a:gridCol w="701725"/>
                <a:gridCol w="688791"/>
                <a:gridCol w="719388"/>
                <a:gridCol w="787884"/>
                <a:gridCol w="955929"/>
                <a:gridCol w="1032646"/>
                <a:gridCol w="76982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Configuration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Volts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Watts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Ohms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Turns/coil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Amp.turns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/coil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Dipole field (G.cm)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2.667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corrector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390.4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corrector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5.995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301.9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Half of quad corrector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0.5699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301.9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 + half of </a:t>
                      </a:r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Everything powered at 2.08A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692.3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5696" y="2780928"/>
            <a:ext cx="499102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/>
              <a:t>BP1.5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140968"/>
            <a:ext cx="499102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/>
              <a:t>BP1.5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27684" y="2299543"/>
            <a:ext cx="715126" cy="44203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/>
              <a:t>BP1.7 &amp;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59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Simulation (G. Mahler)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/>
          <a:stretch/>
        </p:blipFill>
        <p:spPr bwMode="auto">
          <a:xfrm>
            <a:off x="-15160" y="1526518"/>
            <a:ext cx="9159160" cy="533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0952" y="4869160"/>
            <a:ext cx="3165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Maximum 0.005” deflection under magnet block forces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= 0.127mm &lt;&lt; block random alignment errors in prototypes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chemeClr val="bg1"/>
                </a:solidFill>
              </a:rPr>
              <a:t> shimming OK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5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Simulations (G. Mahler)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/>
          <a:stretch/>
        </p:blipFill>
        <p:spPr bwMode="auto">
          <a:xfrm>
            <a:off x="0" y="1607820"/>
            <a:ext cx="9144000" cy="52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6936" y="3356992"/>
            <a:ext cx="3165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60F water temp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5W/m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convection coefficient,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100W top, 50W each side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Maximum 0.5F variation at blocks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0.5F/400W = 0.7mK/W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11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Temperature Effect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" y="1365232"/>
            <a:ext cx="5120640" cy="32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74" y="2548375"/>
            <a:ext cx="5460826" cy="43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2240" y="439646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Air +10F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Almost no change at blocks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&lt;0.1F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773832"/>
            <a:ext cx="3456384" cy="1143000"/>
          </a:xfrm>
        </p:spPr>
        <p:txBody>
          <a:bodyPr/>
          <a:lstStyle/>
          <a:p>
            <a:r>
              <a:rPr lang="en-GB" dirty="0" smtClean="0"/>
              <a:t>Proof-of principle Design and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49715"/>
              </p:ext>
            </p:extLst>
          </p:nvPr>
        </p:nvGraphicFramePr>
        <p:xfrm>
          <a:off x="457200" y="3004509"/>
          <a:ext cx="8229600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1440160"/>
                <a:gridCol w="1656184"/>
                <a:gridCol w="11624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“QF” magnet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“BD” magnet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Length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57.44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61.86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Dipole B</a:t>
                      </a:r>
                      <a:r>
                        <a:rPr lang="en-GB" sz="1600" baseline="-25000" dirty="0">
                          <a:effectLst/>
                        </a:rPr>
                        <a:t>y</a:t>
                      </a:r>
                      <a:r>
                        <a:rPr lang="en-GB" sz="1600" dirty="0">
                          <a:effectLst/>
                        </a:rPr>
                        <a:t>(x=0)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-0.37679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Quadrupole dB</a:t>
                      </a:r>
                      <a:r>
                        <a:rPr lang="en-GB" sz="1600" baseline="-25000">
                          <a:effectLst/>
                        </a:rPr>
                        <a:t>y</a:t>
                      </a:r>
                      <a:r>
                        <a:rPr lang="en-GB" sz="1600">
                          <a:effectLst/>
                        </a:rPr>
                        <a:t>/dx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-23.624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19.119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T/m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Inner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37.20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30.70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(shim holder)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34.70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27.60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“Pole-tip” field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(-)0.964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62.45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59.43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(tubular support)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76.2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76.2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pic>
        <p:nvPicPr>
          <p:cNvPr id="8" name="Content Placeholder 6" descr="D:\sbrooks\report\2016-1\magnet_Smoothpipe_QF_crop - Copy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3" y="0"/>
            <a:ext cx="3058764" cy="29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034" y="0"/>
            <a:ext cx="2997966" cy="29979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2545914" y="26334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034" y="26345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25352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Based on Dec 2015 lattice, when pieces were ordered (</a:t>
            </a:r>
            <a:r>
              <a:rPr lang="en-GB" sz="1200" dirty="0" err="1" smtClean="0"/>
              <a:t>E</a:t>
            </a:r>
            <a:r>
              <a:rPr lang="en-GB" sz="1200" baseline="-25000" dirty="0" err="1" smtClean="0"/>
              <a:t>max</a:t>
            </a:r>
            <a:r>
              <a:rPr lang="en-GB" sz="1200" dirty="0" smtClean="0"/>
              <a:t>=250MeV)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116632"/>
            <a:ext cx="635358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32809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Unshimmed</a:t>
            </a:r>
            <a:r>
              <a:rPr lang="en-GB" dirty="0"/>
              <a:t> </a:t>
            </a:r>
            <a:r>
              <a:rPr lang="en-GB" dirty="0" smtClean="0"/>
              <a:t>Magnet Errors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264587"/>
              </p:ext>
            </p:extLst>
          </p:nvPr>
        </p:nvGraphicFramePr>
        <p:xfrm>
          <a:off x="457200" y="1600200"/>
          <a:ext cx="82296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Magnet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Reference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RMS of FOM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(units) where FOM</a:t>
                      </a:r>
                      <a:r>
                        <a:rPr lang="en-GB" baseline="0" dirty="0" smtClean="0"/>
                        <a:t> = </a:t>
                      </a:r>
                      <a:r>
                        <a:rPr lang="en-GB" baseline="0" dirty="0" smtClean="0">
                          <a:sym typeface="Symbol"/>
                        </a:rPr>
                        <a:t></a:t>
                      </a:r>
                      <a:r>
                        <a:rPr lang="en-GB" baseline="0" dirty="0" smtClean="0">
                          <a:latin typeface="Calibri"/>
                          <a:sym typeface="Symbol"/>
                        </a:rPr>
                        <a:t>∑</a:t>
                      </a:r>
                      <a:r>
                        <a:rPr lang="en-GB" dirty="0" smtClean="0"/>
                        <a:t>multipoles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Simulated</a:t>
                      </a:r>
                      <a:r>
                        <a:rPr lang="en-GB" baseline="0" dirty="0" smtClean="0"/>
                        <a:t>:</a:t>
                      </a:r>
                    </a:p>
                    <a:p>
                      <a:r>
                        <a:rPr lang="en-GB" baseline="0" dirty="0" smtClean="0"/>
                        <a:t>X,Y ±0.25mm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Strength ±2.1%</a:t>
                      </a:r>
                    </a:p>
                    <a:p>
                      <a:r>
                        <a:rPr lang="en-GB" baseline="0" dirty="0" smtClean="0"/>
                        <a:t>Mag. angle ±3°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10.2434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28.6128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46.9252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88.8997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28.8490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37.9671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measured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116.947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437112"/>
            <a:ext cx="8229600" cy="16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As expected, measured spread is slightly better than the “worst case” of uniform random errors filling the whole ranges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19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Temperature of 902 Hall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  <p:pic>
        <p:nvPicPr>
          <p:cNvPr id="1026" name="Picture 2" descr="D:\sbrooks\magnet\Cbeta\Measurements\Temperature data\SB_902_Temp_1435_0126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4998" r="4798" b="17041"/>
          <a:stretch/>
        </p:blipFill>
        <p:spPr bwMode="auto">
          <a:xfrm>
            <a:off x="2915816" y="3717050"/>
            <a:ext cx="6235020" cy="31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brooks\magnet\Cbeta\Measurements\Temperature data\IMG_20170119_1044358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8"/>
          <a:stretch/>
        </p:blipFill>
        <p:spPr bwMode="auto">
          <a:xfrm>
            <a:off x="0" y="1112601"/>
            <a:ext cx="5400000" cy="26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411760" y="2346960"/>
            <a:ext cx="0" cy="37846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72200" y="5429250"/>
            <a:ext cx="0" cy="44802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8363" y="19776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8803" y="50599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146968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Variations consistent with observed ~0.7% maximum magnet strength variation</a:t>
            </a:r>
          </a:p>
          <a:p>
            <a:r>
              <a:rPr lang="en-GB" dirty="0" smtClean="0"/>
              <a:t>(equivalent to 6.3K change)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6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Temnykh</a:t>
            </a:r>
            <a:r>
              <a:rPr lang="en-GB" dirty="0" smtClean="0"/>
              <a:t> 2008 formula for 1% field loss @ RT</a:t>
            </a:r>
          </a:p>
          <a:p>
            <a:pPr lvl="1"/>
            <a:r>
              <a:rPr lang="en-GB" dirty="0" smtClean="0"/>
              <a:t>Dose</a:t>
            </a:r>
            <a:r>
              <a:rPr lang="en-GB" baseline="-25000" dirty="0" smtClean="0"/>
              <a:t>1%</a:t>
            </a:r>
            <a:r>
              <a:rPr lang="en-GB" dirty="0" smtClean="0"/>
              <a:t>[</a:t>
            </a:r>
            <a:r>
              <a:rPr lang="en-GB" dirty="0" err="1" smtClean="0"/>
              <a:t>Mrad</a:t>
            </a:r>
            <a:r>
              <a:rPr lang="en-GB" dirty="0" smtClean="0"/>
              <a:t>] = 10^(-2.68+T</a:t>
            </a:r>
            <a:r>
              <a:rPr lang="en-GB" baseline="-25000" dirty="0" smtClean="0"/>
              <a:t>demag</a:t>
            </a:r>
            <a:r>
              <a:rPr lang="en-GB" dirty="0" smtClean="0"/>
              <a:t>(°C)/41.4K)</a:t>
            </a:r>
          </a:p>
          <a:p>
            <a:pPr lvl="2"/>
            <a:r>
              <a:rPr lang="en-GB" dirty="0" smtClean="0"/>
              <a:t>Where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demag</a:t>
            </a:r>
            <a:r>
              <a:rPr lang="en-GB" dirty="0" smtClean="0"/>
              <a:t> is temperature where material grade would demagnetise given its position in the magnet</a:t>
            </a:r>
          </a:p>
          <a:p>
            <a:r>
              <a:rPr lang="en-GB" dirty="0" smtClean="0"/>
              <a:t>The N35EH grade is rated at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demag</a:t>
            </a:r>
            <a:r>
              <a:rPr lang="en-GB" dirty="0" smtClean="0"/>
              <a:t> = 200°C when isolated (self-generated H field only)</a:t>
            </a:r>
          </a:p>
          <a:p>
            <a:pPr lvl="1"/>
            <a:r>
              <a:rPr lang="en-GB" dirty="0" err="1" smtClean="0"/>
              <a:t>Halbach</a:t>
            </a:r>
            <a:r>
              <a:rPr lang="en-GB" dirty="0" smtClean="0"/>
              <a:t> magnet contains up to 1.3T of reverse flux (antiparallel H field), so reduce this to 147°C</a:t>
            </a:r>
          </a:p>
          <a:p>
            <a:r>
              <a:rPr lang="en-GB" dirty="0" smtClean="0"/>
              <a:t>Dose</a:t>
            </a:r>
            <a:r>
              <a:rPr lang="en-GB" baseline="-25000" dirty="0" smtClean="0"/>
              <a:t>1%</a:t>
            </a:r>
            <a:r>
              <a:rPr lang="en-GB" dirty="0" smtClean="0"/>
              <a:t> = 7.45Mrad = 74.5kGy = 74.5 kJ/kg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1640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Dependent B-H Curve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59228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1469683"/>
            <a:ext cx="22322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NB: this is N35</a:t>
            </a:r>
            <a:r>
              <a:rPr lang="en-GB" b="1" dirty="0" smtClean="0"/>
              <a:t>SH</a:t>
            </a:r>
            <a:r>
              <a:rPr lang="en-GB" dirty="0" smtClean="0"/>
              <a:t> shown for example</a:t>
            </a:r>
          </a:p>
          <a:p>
            <a:endParaRPr lang="en-GB" dirty="0"/>
          </a:p>
          <a:p>
            <a:r>
              <a:rPr lang="en-GB" dirty="0" err="1" smtClean="0"/>
              <a:t>kOe</a:t>
            </a:r>
            <a:r>
              <a:rPr lang="en-GB" dirty="0" smtClean="0"/>
              <a:t> is </a:t>
            </a:r>
            <a:r>
              <a:rPr lang="en-GB" dirty="0" err="1" smtClean="0"/>
              <a:t>kG</a:t>
            </a:r>
            <a:r>
              <a:rPr lang="en-GB" dirty="0" smtClean="0"/>
              <a:t> with a factor of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baseline="-25000" dirty="0" smtClean="0"/>
              <a:t>0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100K change produces 11.9kOe change, i.e. 1.19T</a:t>
            </a:r>
          </a:p>
          <a:p>
            <a:endParaRPr lang="en-GB" dirty="0"/>
          </a:p>
          <a:p>
            <a:r>
              <a:rPr lang="en-GB" dirty="0" smtClean="0"/>
              <a:t>Rated temperature for N35SH is 150°C, at -0.67T X-axis intercept</a:t>
            </a:r>
          </a:p>
          <a:p>
            <a:endParaRPr lang="en-GB" dirty="0"/>
          </a:p>
          <a:p>
            <a:r>
              <a:rPr lang="en-GB" sz="1400" dirty="0" smtClean="0"/>
              <a:t>200-100*(1.3-0.67)/1.19</a:t>
            </a:r>
          </a:p>
          <a:p>
            <a:r>
              <a:rPr lang="en-GB" dirty="0" smtClean="0"/>
              <a:t>= 147°C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36251" y="1924389"/>
            <a:ext cx="0" cy="331236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2843808" y="4797153"/>
            <a:ext cx="1152128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36251" y="2132856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-1.3T</a:t>
            </a:r>
          </a:p>
        </p:txBody>
      </p:sp>
    </p:spTree>
    <p:extLst>
      <p:ext uri="{BB962C8B-B14F-4D97-AF65-F5344CB8AC3E}">
        <p14:creationId xmlns:p14="http://schemas.microsoft.com/office/powerpoint/2010/main" val="2198619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Multipole Errors within Beams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Negligible, beams are small</a:t>
            </a:r>
          </a:p>
          <a:p>
            <a:pPr lvl="1"/>
            <a:r>
              <a:rPr lang="en-GB" dirty="0" smtClean="0"/>
              <a:t>10 units of </a:t>
            </a:r>
            <a:r>
              <a:rPr lang="en-GB" dirty="0" err="1" smtClean="0"/>
              <a:t>sextupole</a:t>
            </a:r>
            <a:r>
              <a:rPr lang="en-GB" dirty="0" smtClean="0"/>
              <a:t> at R=25mm becomes 0.4 units or less at R=1mm, regardless of beam centre</a:t>
            </a:r>
          </a:p>
          <a:p>
            <a:r>
              <a:rPr lang="en-GB" dirty="0" smtClean="0"/>
              <a:t>Swamped by dynamical nonlinearities</a:t>
            </a:r>
          </a:p>
          <a:p>
            <a:pPr lvl="1"/>
            <a:r>
              <a:rPr lang="en-GB" dirty="0" smtClean="0"/>
              <a:t>Dynamic aperture is observed in simulations, but beam will only hit it if its centroid is displaced by several mm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292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Beam-Quadrupole Errors Path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24128" y="2708919"/>
            <a:ext cx="3096344" cy="12241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Quadrupole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±0.2% skew from roll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±0.12% from temperature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±0.1% from strength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368" y="1772816"/>
            <a:ext cx="252028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position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536" y="2285256"/>
            <a:ext cx="2520280" cy="631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roll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±2mrad = ±0.11</a:t>
            </a:r>
            <a:r>
              <a:rPr lang="en-GB" dirty="0" smtClean="0">
                <a:solidFill>
                  <a:schemeClr val="tx1"/>
                </a:solidFill>
              </a:rPr>
              <a:t>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368" y="3047220"/>
            <a:ext cx="2520280" cy="885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Temperature variation magnet blocks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±1.1K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6448" y="5103186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errors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06448" y="4059070"/>
            <a:ext cx="1800200" cy="900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±0.1%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stCxn id="12" idx="3"/>
            <a:endCxn id="7" idx="1"/>
          </p:cNvCxnSpPr>
          <p:nvPr/>
        </p:nvCxnSpPr>
        <p:spPr>
          <a:xfrm flipV="1">
            <a:off x="2906648" y="3320987"/>
            <a:ext cx="2817480" cy="169151"/>
          </a:xfrm>
          <a:prstGeom prst="bentConnector3">
            <a:avLst>
              <a:gd name="adj1" fmla="val 85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>
            <a:off x="2915816" y="2600908"/>
            <a:ext cx="2808312" cy="720079"/>
          </a:xfrm>
          <a:prstGeom prst="bentConnector3">
            <a:avLst>
              <a:gd name="adj1" fmla="val 8523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2906648" y="1952836"/>
            <a:ext cx="2817480" cy="1368151"/>
          </a:xfrm>
          <a:prstGeom prst="bentConnector3">
            <a:avLst>
              <a:gd name="adj1" fmla="val 85321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7" idx="1"/>
          </p:cNvCxnSpPr>
          <p:nvPr/>
        </p:nvCxnSpPr>
        <p:spPr>
          <a:xfrm flipV="1">
            <a:off x="2906648" y="3320987"/>
            <a:ext cx="2817480" cy="1188133"/>
          </a:xfrm>
          <a:prstGeom prst="bentConnector3">
            <a:avLst>
              <a:gd name="adj1" fmla="val 85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1"/>
          </p:cNvCxnSpPr>
          <p:nvPr/>
        </p:nvCxnSpPr>
        <p:spPr>
          <a:xfrm flipV="1">
            <a:off x="2906648" y="3320987"/>
            <a:ext cx="2817480" cy="2097234"/>
          </a:xfrm>
          <a:prstGeom prst="bentConnector3">
            <a:avLst>
              <a:gd name="adj1" fmla="val 85121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32140" y="149117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Dotted lines only have a tiny contribution via </a:t>
            </a:r>
            <a:r>
              <a:rPr lang="en-GB" dirty="0" err="1" smtClean="0">
                <a:latin typeface="+mn-lt"/>
                <a:cs typeface="+mn-cs"/>
              </a:rPr>
              <a:t>sextupole</a:t>
            </a:r>
            <a:r>
              <a:rPr lang="en-GB" dirty="0" smtClean="0">
                <a:latin typeface="+mn-lt"/>
                <a:cs typeface="+mn-cs"/>
              </a:rPr>
              <a:t> feed-down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2276872"/>
            <a:ext cx="236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1 (skew)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5816" y="4149080"/>
            <a:ext cx="243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5816" y="31627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err="1" smtClean="0">
                <a:latin typeface="+mn-lt"/>
                <a:cs typeface="+mn-cs"/>
              </a:rPr>
              <a:t>NdFeB</a:t>
            </a:r>
            <a:r>
              <a:rPr lang="en-GB" dirty="0" smtClean="0">
                <a:latin typeface="+mn-lt"/>
                <a:cs typeface="+mn-cs"/>
              </a:rPr>
              <a:t> temperature coefficient = </a:t>
            </a:r>
            <a:r>
              <a:rPr lang="en-GB" dirty="0">
                <a:latin typeface="+mn-lt"/>
                <a:cs typeface="+mn-cs"/>
              </a:rPr>
              <a:t>-1.1e-3/K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4763356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33321" y="2727389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5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Corrector not Powered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±0.22% quadrupole error and ±0.2% skew only produces a small beta ripple within the beam</a:t>
            </a:r>
          </a:p>
          <a:p>
            <a:pPr lvl="1"/>
            <a:r>
              <a:rPr lang="en-GB" dirty="0" smtClean="0"/>
              <a:t>Acceptable without correction</a:t>
            </a:r>
          </a:p>
          <a:p>
            <a:r>
              <a:rPr lang="en-GB" dirty="0" smtClean="0"/>
              <a:t>Quad corrector is not powered in baseline</a:t>
            </a:r>
          </a:p>
          <a:p>
            <a:pPr lvl="1"/>
            <a:r>
              <a:rPr lang="en-GB" dirty="0" smtClean="0"/>
              <a:t>Dipole-on-beam effects that feed down from the quadrupole errors can be corrected as “random” dipole errors as shown next</a:t>
            </a:r>
          </a:p>
          <a:p>
            <a:r>
              <a:rPr lang="en-GB" dirty="0" smtClean="0"/>
              <a:t>±2% quad corrector is included as an option if there is no water cooling (±18K range)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78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Beam-Dipole Errors Path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1999888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 (T)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1628800"/>
            <a:ext cx="252028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position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2141240"/>
            <a:ext cx="252028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roll errors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23928" y="2797696"/>
            <a:ext cx="2520280" cy="631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Temperature variation magnet blocks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0308" y="212180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Air temperature variation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0308" y="2821320"/>
            <a:ext cx="2232248" cy="585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 temperature variation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4008" y="4817250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errors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4008" y="3980108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13" idx="3"/>
            <a:endCxn id="12" idx="1"/>
          </p:cNvCxnSpPr>
          <p:nvPr/>
        </p:nvCxnSpPr>
        <p:spPr>
          <a:xfrm>
            <a:off x="3382556" y="2400692"/>
            <a:ext cx="541372" cy="712656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12" idx="1"/>
          </p:cNvCxnSpPr>
          <p:nvPr/>
        </p:nvCxnSpPr>
        <p:spPr>
          <a:xfrm flipV="1">
            <a:off x="3382556" y="3113348"/>
            <a:ext cx="541372" cy="96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" idx="3"/>
            <a:endCxn id="7" idx="1"/>
          </p:cNvCxnSpPr>
          <p:nvPr/>
        </p:nvCxnSpPr>
        <p:spPr>
          <a:xfrm flipV="1">
            <a:off x="6444208" y="2539948"/>
            <a:ext cx="576064" cy="57340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>
            <a:off x="6444208" y="2321260"/>
            <a:ext cx="576064" cy="2186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6444208" y="1808820"/>
            <a:ext cx="576064" cy="7311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7" idx="1"/>
          </p:cNvCxnSpPr>
          <p:nvPr/>
        </p:nvCxnSpPr>
        <p:spPr>
          <a:xfrm flipV="1">
            <a:off x="6444208" y="2539948"/>
            <a:ext cx="576064" cy="17551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1"/>
          </p:cNvCxnSpPr>
          <p:nvPr/>
        </p:nvCxnSpPr>
        <p:spPr>
          <a:xfrm flipV="1">
            <a:off x="6444208" y="2539948"/>
            <a:ext cx="576064" cy="25923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020272" y="4016112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7" idx="2"/>
            <a:endCxn id="38" idx="0"/>
          </p:cNvCxnSpPr>
          <p:nvPr/>
        </p:nvCxnSpPr>
        <p:spPr>
          <a:xfrm>
            <a:off x="7956376" y="3080008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79512" y="4029472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angle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9512" y="4832216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strength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5610964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Assembly block placement errors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4" name="Elbow Connector 43"/>
          <p:cNvCxnSpPr>
            <a:stCxn id="41" idx="3"/>
            <a:endCxn id="54" idx="1"/>
          </p:cNvCxnSpPr>
          <p:nvPr/>
        </p:nvCxnSpPr>
        <p:spPr>
          <a:xfrm>
            <a:off x="2339752" y="4342646"/>
            <a:ext cx="576064" cy="5331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3"/>
            <a:endCxn id="54" idx="1"/>
          </p:cNvCxnSpPr>
          <p:nvPr/>
        </p:nvCxnSpPr>
        <p:spPr>
          <a:xfrm flipV="1">
            <a:off x="2339752" y="4875776"/>
            <a:ext cx="576064" cy="26961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3" idx="3"/>
            <a:endCxn id="54" idx="1"/>
          </p:cNvCxnSpPr>
          <p:nvPr/>
        </p:nvCxnSpPr>
        <p:spPr>
          <a:xfrm flipV="1">
            <a:off x="2339752" y="4875776"/>
            <a:ext cx="576064" cy="104836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915816" y="4556172"/>
            <a:ext cx="1188328" cy="639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Iron wire shimming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9" name="Elbow Connector 88"/>
          <p:cNvCxnSpPr>
            <a:stCxn id="54" idx="3"/>
            <a:endCxn id="16" idx="1"/>
          </p:cNvCxnSpPr>
          <p:nvPr/>
        </p:nvCxnSpPr>
        <p:spPr>
          <a:xfrm flipV="1">
            <a:off x="4104144" y="4295143"/>
            <a:ext cx="539864" cy="58063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4" idx="3"/>
            <a:endCxn id="15" idx="1"/>
          </p:cNvCxnSpPr>
          <p:nvPr/>
        </p:nvCxnSpPr>
        <p:spPr>
          <a:xfrm>
            <a:off x="4104144" y="4875776"/>
            <a:ext cx="539864" cy="2565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53242" y="5590981"/>
            <a:ext cx="330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  <a:cs typeface="+mn-cs"/>
              </a:rPr>
              <a:t>Each box is a value (or range size)</a:t>
            </a:r>
          </a:p>
          <a:p>
            <a:r>
              <a:rPr lang="en-GB" dirty="0">
                <a:latin typeface="+mn-lt"/>
                <a:cs typeface="+mn-cs"/>
              </a:rPr>
              <a:t>Each arrow is a conversion </a:t>
            </a:r>
            <a:r>
              <a:rPr lang="en-GB" dirty="0" smtClean="0">
                <a:latin typeface="+mn-lt"/>
                <a:cs typeface="+mn-cs"/>
              </a:rPr>
              <a:t>factor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150308" y="140172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Corrector windings heat source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915816" y="3653633"/>
            <a:ext cx="1188328" cy="630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Radiation damage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100" idx="3"/>
            <a:endCxn id="16" idx="1"/>
          </p:cNvCxnSpPr>
          <p:nvPr/>
        </p:nvCxnSpPr>
        <p:spPr>
          <a:xfrm>
            <a:off x="4104144" y="3968668"/>
            <a:ext cx="539864" cy="3264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99" idx="3"/>
            <a:endCxn id="12" idx="1"/>
          </p:cNvCxnSpPr>
          <p:nvPr/>
        </p:nvCxnSpPr>
        <p:spPr>
          <a:xfrm>
            <a:off x="3382556" y="1680612"/>
            <a:ext cx="541372" cy="14327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 Simulation Result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25441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933056"/>
            <a:ext cx="8229600" cy="21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Simulations done by Chris Mayes using </a:t>
            </a:r>
            <a:r>
              <a:rPr lang="en-GB" dirty="0" smtClean="0"/>
              <a:t>BMAD</a:t>
            </a:r>
          </a:p>
          <a:p>
            <a:r>
              <a:rPr lang="en-GB" dirty="0" smtClean="0"/>
              <a:t>2.1 Gauss.cm/(um offset), at &gt;=11T/m</a:t>
            </a:r>
          </a:p>
          <a:p>
            <a:r>
              <a:rPr lang="en-GB" dirty="0" smtClean="0"/>
              <a:t>2.1 Gauss.cm/0.11 Gauss = 19.1 cm conversion factor to get integrated field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1155407"/>
            <a:ext cx="592076" cy="25736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1200" b="1" dirty="0" smtClean="0"/>
              <a:t>DR2.13</a:t>
            </a:r>
          </a:p>
        </p:txBody>
      </p:sp>
    </p:spTree>
    <p:extLst>
      <p:ext uri="{BB962C8B-B14F-4D97-AF65-F5344CB8AC3E}">
        <p14:creationId xmlns:p14="http://schemas.microsoft.com/office/powerpoint/2010/main" val="37332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Correction 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408" y="1340768"/>
            <a:ext cx="5297392" cy="3384376"/>
          </a:xfrm>
        </p:spPr>
        <p:txBody>
          <a:bodyPr/>
          <a:lstStyle/>
          <a:p>
            <a:r>
              <a:rPr lang="en-GB" dirty="0" smtClean="0"/>
              <a:t>This uses the current CBETA spec for the dipole corrector</a:t>
            </a:r>
          </a:p>
          <a:p>
            <a:r>
              <a:rPr lang="en-GB" dirty="0" smtClean="0"/>
              <a:t>Corrector is 12.01cm long</a:t>
            </a:r>
          </a:p>
          <a:p>
            <a:pPr lvl="1"/>
            <a:r>
              <a:rPr lang="en-GB" dirty="0" smtClean="0"/>
              <a:t>Conversion factor is 1.59*L</a:t>
            </a:r>
          </a:p>
          <a:p>
            <a:r>
              <a:rPr lang="en-GB" dirty="0" smtClean="0"/>
              <a:t>Can rewire quadrupole coils as dipole for extra strength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39552" y="2132856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±39.6 Gauss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4149080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±757 Gauss.cm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>
          <a:xfrm>
            <a:off x="1475656" y="3212976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5107" y="3357862"/>
            <a:ext cx="189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19.1cm</a:t>
            </a:r>
            <a:endParaRPr lang="en-GB" dirty="0">
              <a:latin typeface="+mn-lt"/>
              <a:cs typeface="+mn-cs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707904" y="4653136"/>
            <a:ext cx="1308477" cy="1099311"/>
            <a:chOff x="2699792" y="5563165"/>
            <a:chExt cx="872318" cy="732874"/>
          </a:xfrm>
        </p:grpSpPr>
        <p:grpSp>
          <p:nvGrpSpPr>
            <p:cNvPr id="17" name="Group 16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12" name="Flowchart: Process 11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19" name="Flowchart: Process 18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Process 21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Process 22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25" name="Flowchart: Process 24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Process 25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lowchart: Process 26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31" name="Flowchart: Process 30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409474" y="4654434"/>
            <a:ext cx="1308477" cy="1099311"/>
            <a:chOff x="2699792" y="5563165"/>
            <a:chExt cx="872318" cy="732874"/>
          </a:xfrm>
        </p:grpSpPr>
        <p:grpSp>
          <p:nvGrpSpPr>
            <p:cNvPr id="36" name="Group 35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51" name="Flowchart: Process 50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lowchart: Process 51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lowchart: Process 5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lowchart: Process 53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lowchart: Process 54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46" name="Flowchart: Process 45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lowchart: Process 47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Process 48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40" name="Flowchart: Process 39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11045" y="4654434"/>
            <a:ext cx="1308477" cy="1099311"/>
            <a:chOff x="2699792" y="5563165"/>
            <a:chExt cx="872318" cy="732874"/>
          </a:xfrm>
        </p:grpSpPr>
        <p:grpSp>
          <p:nvGrpSpPr>
            <p:cNvPr id="57" name="Group 56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72" name="Flowchart: Process 71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67" name="Flowchart: Process 66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64" name="Flowchart: Process 63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Process 64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Process 65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61" name="Flowchart: Process 60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3827467" y="572773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757 G.cm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99783" y="5727736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757 G.cm</a:t>
            </a:r>
          </a:p>
          <a:p>
            <a:pPr algn="ctr"/>
            <a:r>
              <a:rPr lang="en-GB" dirty="0" smtClean="0">
                <a:latin typeface="+mn-lt"/>
                <a:cs typeface="+mn-cs"/>
              </a:rPr>
              <a:t>+quad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72099" y="57277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1342 G.cm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5033386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0277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Errors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652120" y="3140968"/>
            <a:ext cx="3024336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±23.0G from position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±16.3G </a:t>
            </a:r>
            <a:r>
              <a:rPr lang="en-GB" dirty="0">
                <a:solidFill>
                  <a:schemeClr val="tx1"/>
                </a:solidFill>
              </a:rPr>
              <a:t>from </a:t>
            </a:r>
            <a:r>
              <a:rPr lang="en-GB" dirty="0" smtClean="0">
                <a:solidFill>
                  <a:schemeClr val="tx1"/>
                </a:solidFill>
              </a:rPr>
              <a:t>roll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1916832"/>
            <a:ext cx="252028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position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±200um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2520280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roll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±2mrad = ±0.11°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= ±200um at R=10cm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 flipV="1">
            <a:off x="3131840" y="3681028"/>
            <a:ext cx="2520280" cy="12961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3131840" y="2240868"/>
            <a:ext cx="2520280" cy="14401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87511" y="1593665"/>
            <a:ext cx="272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gradient</a:t>
            </a:r>
          </a:p>
          <a:p>
            <a:r>
              <a:rPr lang="en-GB" dirty="0" smtClean="0">
                <a:latin typeface="+mn-lt"/>
                <a:cs typeface="+mn-cs"/>
              </a:rPr>
              <a:t>11.5 T/m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87510" y="4977172"/>
            <a:ext cx="4659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central dipole field + gradient * beam radius * 2</a:t>
            </a:r>
          </a:p>
          <a:p>
            <a:r>
              <a:rPr lang="en-GB" dirty="0" smtClean="0">
                <a:latin typeface="+mn-lt"/>
                <a:cs typeface="+mn-cs"/>
              </a:rPr>
              <a:t>0.311 + 11*0.023*2 = 0.817 T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369090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4509120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05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38356</TotalTime>
  <Words>2430</Words>
  <Application>Microsoft Office PowerPoint</Application>
  <PresentationFormat>On-screen Show (4:3)</PresentationFormat>
  <Paragraphs>682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FFAG Magnet Requirements &amp; Specifications</vt:lpstr>
      <vt:lpstr>Magnetic Design</vt:lpstr>
      <vt:lpstr>Baseline Parameter Sheet #1.5</vt:lpstr>
      <vt:lpstr>Beam-Quadrupole Errors Path</vt:lpstr>
      <vt:lpstr>Quadrupole Corrector not Powered</vt:lpstr>
      <vt:lpstr>Beam-Dipole Errors Path</vt:lpstr>
      <vt:lpstr>Correction Simulation Result</vt:lpstr>
      <vt:lpstr>Required Correction Strength</vt:lpstr>
      <vt:lpstr>Position Errors</vt:lpstr>
      <vt:lpstr>Temperature</vt:lpstr>
      <vt:lpstr>PowerPoint Presentation</vt:lpstr>
      <vt:lpstr>Proof-of-Principle vs. CBETA</vt:lpstr>
      <vt:lpstr>Magnet Quality</vt:lpstr>
      <vt:lpstr>Iron Wire Shimming Improvement</vt:lpstr>
      <vt:lpstr>Multipole Error Simulations</vt:lpstr>
      <vt:lpstr>Multipole Tolerances</vt:lpstr>
      <vt:lpstr>Iron Wire Shimmed QF Results</vt:lpstr>
      <vt:lpstr>Quadrupole Variation</vt:lpstr>
      <vt:lpstr>Improving Strength Consistency</vt:lpstr>
      <vt:lpstr>Improving Average Strength Offset</vt:lpstr>
      <vt:lpstr>Radiation Tolerance</vt:lpstr>
      <vt:lpstr>Recap: Beam-Dipole Errors Path</vt:lpstr>
      <vt:lpstr>Dipole Error Contributions</vt:lpstr>
      <vt:lpstr>Conclusion</vt:lpstr>
      <vt:lpstr>BACKUP</vt:lpstr>
      <vt:lpstr>Correction Simulations</vt:lpstr>
      <vt:lpstr>Orbit Correction of 4 Beams</vt:lpstr>
      <vt:lpstr>Herding Cats</vt:lpstr>
      <vt:lpstr>Herding Cats</vt:lpstr>
      <vt:lpstr>Dipole Corrector Boost</vt:lpstr>
      <vt:lpstr>Mechanical Simulation (G. Mahler)</vt:lpstr>
      <vt:lpstr>Thermal Simulations (G. Mahler)</vt:lpstr>
      <vt:lpstr>Air Temperature Effect</vt:lpstr>
      <vt:lpstr>Proof-of principle Design and Parameters</vt:lpstr>
      <vt:lpstr>Unshimmed Magnet Errors</vt:lpstr>
      <vt:lpstr>Temperature of 902 Hall</vt:lpstr>
      <vt:lpstr>Radiation Resistance</vt:lpstr>
      <vt:lpstr>Temperature Dependent B-H Curve</vt:lpstr>
      <vt:lpstr>Multipole Errors within Beams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1067</cp:revision>
  <dcterms:created xsi:type="dcterms:W3CDTF">2012-11-14T19:21:06Z</dcterms:created>
  <dcterms:modified xsi:type="dcterms:W3CDTF">2017-01-27T15:41:33Z</dcterms:modified>
</cp:coreProperties>
</file>