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2"/>
  </p:handoutMasterIdLst>
  <p:sldIdLst>
    <p:sldId id="322" r:id="rId2"/>
    <p:sldId id="287" r:id="rId3"/>
    <p:sldId id="284" r:id="rId4"/>
    <p:sldId id="286" r:id="rId5"/>
    <p:sldId id="288" r:id="rId6"/>
    <p:sldId id="290" r:id="rId7"/>
    <p:sldId id="291" r:id="rId8"/>
    <p:sldId id="292" r:id="rId9"/>
    <p:sldId id="293" r:id="rId10"/>
    <p:sldId id="295" r:id="rId11"/>
    <p:sldId id="323" r:id="rId12"/>
    <p:sldId id="306" r:id="rId13"/>
    <p:sldId id="301" r:id="rId14"/>
    <p:sldId id="302" r:id="rId15"/>
    <p:sldId id="303" r:id="rId16"/>
    <p:sldId id="304" r:id="rId17"/>
    <p:sldId id="305" r:id="rId18"/>
    <p:sldId id="314" r:id="rId19"/>
    <p:sldId id="294" r:id="rId20"/>
    <p:sldId id="308" r:id="rId21"/>
    <p:sldId id="309" r:id="rId22"/>
    <p:sldId id="307" r:id="rId23"/>
    <p:sldId id="310" r:id="rId24"/>
    <p:sldId id="275" r:id="rId25"/>
    <p:sldId id="325" r:id="rId26"/>
    <p:sldId id="317" r:id="rId27"/>
    <p:sldId id="318" r:id="rId28"/>
    <p:sldId id="319" r:id="rId29"/>
    <p:sldId id="320" r:id="rId30"/>
    <p:sldId id="321" r:id="rId3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60F"/>
    <a:srgbClr val="0033CC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62" y="-7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190EB-B8C1-4E66-AB64-3B5338684474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8B44-A612-4690-A8D4-5B88D2625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6475" y="66675"/>
            <a:ext cx="4776862" cy="527660"/>
          </a:xfrm>
        </p:spPr>
        <p:txBody>
          <a:bodyPr/>
          <a:lstStyle>
            <a:lvl1pPr>
              <a:defRPr>
                <a:solidFill>
                  <a:srgbClr val="CA160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4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0800" y="6568920"/>
            <a:ext cx="18680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david.burke@cornell.edu</a:t>
            </a:r>
            <a:endParaRPr dirty="0"/>
          </a:p>
        </p:txBody>
      </p:sp>
      <p:sp>
        <p:nvSpPr>
          <p:cNvPr id="3" name="CustomShape 3"/>
          <p:cNvSpPr/>
          <p:nvPr/>
        </p:nvSpPr>
        <p:spPr>
          <a:xfrm>
            <a:off x="8551333" y="6585120"/>
            <a:ext cx="592308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smtClean="0">
                <a:solidFill>
                  <a:srgbClr val="000000"/>
                </a:solidFill>
                <a:latin typeface="Calibri"/>
              </a:rPr>
              <a:t>‹#›</a:t>
            </a:fld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/24</a:t>
            </a:r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3215758" y="6585120"/>
            <a:ext cx="2982741" cy="285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CBETA</a:t>
            </a:r>
            <a:r>
              <a:rPr lang="en-US" sz="1200" baseline="0" dirty="0" smtClean="0">
                <a:solidFill>
                  <a:srgbClr val="000000"/>
                </a:solidFill>
                <a:latin typeface="Calibri"/>
              </a:rPr>
              <a:t> Technical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Review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30-31 January 2017</a:t>
            </a:r>
            <a:endParaRPr dirty="0"/>
          </a:p>
        </p:txBody>
      </p:sp>
      <p:sp>
        <p:nvSpPr>
          <p:cNvPr id="9" name="CustomShape 6"/>
          <p:cNvSpPr/>
          <p:nvPr/>
        </p:nvSpPr>
        <p:spPr>
          <a:xfrm>
            <a:off x="0" y="607213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2319688" y="49341"/>
            <a:ext cx="4843348" cy="48406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8" name="CustomShape 6"/>
          <p:cNvSpPr/>
          <p:nvPr userDrawn="1"/>
        </p:nvSpPr>
        <p:spPr>
          <a:xfrm>
            <a:off x="-1348" y="6550920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pic>
        <p:nvPicPr>
          <p:cNvPr id="12" name="Picture 11" descr="Logo_Big-1.jpg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96" y="0"/>
            <a:ext cx="1678103" cy="615305"/>
          </a:xfrm>
          <a:prstGeom prst="rect">
            <a:avLst/>
          </a:prstGeom>
        </p:spPr>
      </p:pic>
      <p:pic>
        <p:nvPicPr>
          <p:cNvPr id="13" name="Picture 12" descr="CULogo187_CLASS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87355" cy="605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>
        <a:defRPr sz="2400" b="1" i="0" baseline="0">
          <a:solidFill>
            <a:srgbClr val="CA160F"/>
          </a:solidFill>
          <a:latin typeface="+mn-lt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pic>
        <p:nvPicPr>
          <p:cNvPr id="7" name="Picture 6" descr="cu_logo_150_ppt"/>
          <p:cNvPicPr>
            <a:picLocks noChangeAspect="1" noChangeArrowheads="1"/>
          </p:cNvPicPr>
          <p:nvPr/>
        </p:nvPicPr>
        <p:blipFill>
          <a:blip r:embed="rId2"/>
          <a:srcRect l="4167" t="34436" r="83151" b="39621"/>
          <a:stretch>
            <a:fillRect/>
          </a:stretch>
        </p:blipFill>
        <p:spPr bwMode="auto">
          <a:xfrm>
            <a:off x="0" y="618655"/>
            <a:ext cx="9144000" cy="1636712"/>
          </a:xfrm>
          <a:prstGeom prst="rect">
            <a:avLst/>
          </a:prstGeom>
          <a:solidFill>
            <a:srgbClr val="7F1B1B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5109" y="1042212"/>
            <a:ext cx="7935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alatino"/>
                <a:cs typeface="Palatino"/>
              </a:rPr>
              <a:t>CBETA Splitter</a:t>
            </a:r>
          </a:p>
        </p:txBody>
      </p:sp>
      <p:pic>
        <p:nvPicPr>
          <p:cNvPr id="2" name="Picture 1" descr="CBETA_Halbach_ren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0" y="2255367"/>
            <a:ext cx="8572481" cy="42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9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Magnet Feasibility Studies </a:t>
            </a:r>
            <a:r>
              <a:rPr lang="en-US" sz="2000" dirty="0"/>
              <a:t>and Design </a:t>
            </a:r>
            <a:r>
              <a:rPr lang="en-US" sz="2000" dirty="0" smtClean="0"/>
              <a:t>Concepts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502" y="6216160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</a:t>
            </a:r>
            <a:r>
              <a:rPr lang="en-US" dirty="0" smtClean="0"/>
              <a:t>Design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58553"/>
              </p:ext>
            </p:extLst>
          </p:nvPr>
        </p:nvGraphicFramePr>
        <p:xfrm>
          <a:off x="91502" y="1830850"/>
          <a:ext cx="7226301" cy="4385310"/>
        </p:xfrm>
        <a:graphic>
          <a:graphicData uri="http://schemas.openxmlformats.org/drawingml/2006/table">
            <a:tbl>
              <a:tblPr/>
              <a:tblGrid>
                <a:gridCol w="1927013"/>
                <a:gridCol w="827221"/>
                <a:gridCol w="827221"/>
                <a:gridCol w="827221"/>
                <a:gridCol w="484923"/>
                <a:gridCol w="557820"/>
                <a:gridCol w="557820"/>
                <a:gridCol w="608531"/>
                <a:gridCol w="608531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H-Type 1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(21x27x20)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H-Type 2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(21x27x30)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(14x14x15)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Corrector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Corrector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1700-5400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2400-5400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(G-cm) at X = 0 (1) 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39400-125000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80000-179000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160-7700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0-2240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0-1500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2437-7743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3442-7743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20-985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x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x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+ 3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x 8.3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x 8.3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 x 1.65/2.20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x 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x 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x 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cm square with 0.25-cm diameter hole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AWG 14 / Ø0.165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15.9 = 31.8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22.8 = 45.6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x 0.058 = 0.23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27.1-86.0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38.2-86.0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5.0-140.7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1.35-4.28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1.90-4.28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0.3-7.0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2.5-7.9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4.6-10.3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0.0-1.2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67-676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175-889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0.2-173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16003" y="1523073"/>
            <a:ext cx="248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Parameter Table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710" y="758816"/>
            <a:ext cx="6859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Magnet Status: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smtClean="0"/>
              <a:t>Magnet Design</a:t>
            </a:r>
            <a:endParaRPr lang="en-US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03305"/>
              </p:ext>
            </p:extLst>
          </p:nvPr>
        </p:nvGraphicFramePr>
        <p:xfrm>
          <a:off x="1053366" y="1569024"/>
          <a:ext cx="5891131" cy="3216799"/>
        </p:xfrm>
        <a:graphic>
          <a:graphicData uri="http://schemas.openxmlformats.org/drawingml/2006/table">
            <a:tbl>
              <a:tblPr/>
              <a:tblGrid>
                <a:gridCol w="1611967"/>
                <a:gridCol w="713962"/>
                <a:gridCol w="774252"/>
                <a:gridCol w="2790950"/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Risk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Concepts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RFP in final approval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Concepts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RFP in final approval. Current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appears too high. *Designed field gradient higher than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Corrector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Continuing value-engineering underway to integrate correction into the 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Concepts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current. *engineering work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needed 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reduce current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 coil 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Cross-talk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modeling needed? Unknown risk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73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6" y="2714625"/>
            <a:ext cx="8436094" cy="3444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18549" y="594335"/>
            <a:ext cx="364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 Pass ERL “flat pass” </a:t>
            </a:r>
          </a:p>
          <a:p>
            <a:r>
              <a:rPr lang="en-US" dirty="0" smtClean="0"/>
              <a:t>Angle adjustment to achieve </a:t>
            </a:r>
          </a:p>
          <a:p>
            <a:r>
              <a:rPr lang="en-US" dirty="0" smtClean="0"/>
              <a:t>+/- 10 mm change in length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31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4" y="3110812"/>
            <a:ext cx="7242858" cy="3719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1601" y="2209802"/>
            <a:ext cx="1295399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Quad</a:t>
            </a:r>
          </a:p>
          <a:p>
            <a:r>
              <a:rPr lang="en-US" sz="1100" dirty="0" smtClean="0"/>
              <a:t>Translation Stage</a:t>
            </a:r>
          </a:p>
          <a:p>
            <a:r>
              <a:rPr lang="en-US" sz="1100" dirty="0" smtClean="0"/>
              <a:t>Rotation Stage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2019301" y="2809966"/>
            <a:ext cx="68054" cy="681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74688" y="2209802"/>
            <a:ext cx="1295399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Quad</a:t>
            </a:r>
          </a:p>
          <a:p>
            <a:r>
              <a:rPr lang="en-US" sz="1100" dirty="0" smtClean="0"/>
              <a:t>Translation Stage</a:t>
            </a:r>
          </a:p>
          <a:p>
            <a:r>
              <a:rPr lang="en-US" sz="1100" dirty="0" smtClean="0"/>
              <a:t>Rotation Stage</a:t>
            </a:r>
            <a:endParaRPr lang="en-US" sz="1100" dirty="0"/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3124200" y="2809966"/>
            <a:ext cx="298188" cy="11032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70498" y="2209801"/>
            <a:ext cx="1295399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Quad</a:t>
            </a:r>
          </a:p>
          <a:p>
            <a:r>
              <a:rPr lang="en-US" sz="1100" dirty="0" smtClean="0"/>
              <a:t>Translation Stage</a:t>
            </a:r>
          </a:p>
          <a:p>
            <a:r>
              <a:rPr lang="en-US" sz="1100" dirty="0" smtClean="0"/>
              <a:t>Rotation Stage</a:t>
            </a:r>
            <a:endParaRPr lang="en-US" sz="1100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6096000" y="2809965"/>
            <a:ext cx="722198" cy="21603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00950" y="2209800"/>
            <a:ext cx="1295399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Quad</a:t>
            </a:r>
          </a:p>
          <a:p>
            <a:r>
              <a:rPr lang="en-US" sz="1100" dirty="0" smtClean="0"/>
              <a:t>Translation Stage</a:t>
            </a:r>
          </a:p>
          <a:p>
            <a:r>
              <a:rPr lang="en-US" sz="1100" dirty="0" smtClean="0"/>
              <a:t>Rotation Stage</a:t>
            </a:r>
            <a:endParaRPr lang="en-US" sz="1100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0400" y="2809964"/>
            <a:ext cx="1238250" cy="24344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5800" y="2209802"/>
            <a:ext cx="1295399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Dipoles</a:t>
            </a:r>
          </a:p>
          <a:p>
            <a:r>
              <a:rPr lang="en-US" sz="1100" dirty="0" smtClean="0"/>
              <a:t>Translation Stage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82402" y="2686262"/>
            <a:ext cx="361098" cy="12084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908425" y="3894699"/>
            <a:ext cx="868201" cy="5559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82402" y="3894699"/>
            <a:ext cx="329348" cy="9687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64757" y="6185648"/>
            <a:ext cx="2045044" cy="52322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to B = </a:t>
            </a:r>
            <a:r>
              <a:rPr lang="en-US" sz="1400" dirty="0" smtClean="0"/>
              <a:t>8187.4 mm</a:t>
            </a:r>
          </a:p>
          <a:p>
            <a:r>
              <a:rPr lang="en-US" sz="1400" dirty="0"/>
              <a:t>0° </a:t>
            </a:r>
            <a:r>
              <a:rPr lang="en-US" sz="1400" dirty="0" smtClean="0"/>
              <a:t>Angle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285749" y="3326305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</a:t>
            </a:r>
            <a:endParaRPr lang="en-US" sz="1400" dirty="0"/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 flipV="1">
            <a:off x="552449" y="3480193"/>
            <a:ext cx="361951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509171" y="5930900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8199773" y="6084789"/>
            <a:ext cx="30939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18549" y="594335"/>
            <a:ext cx="364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 Pass ERL “flat pass” </a:t>
            </a:r>
          </a:p>
          <a:p>
            <a:r>
              <a:rPr lang="en-US" dirty="0" smtClean="0"/>
              <a:t>Angle adjustment to achieve </a:t>
            </a:r>
          </a:p>
          <a:p>
            <a:r>
              <a:rPr lang="en-US" dirty="0" smtClean="0"/>
              <a:t>+/- 10 mm change in length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64757" y="789239"/>
            <a:ext cx="3776662" cy="594335"/>
          </a:xfrm>
          <a:prstGeom prst="rect">
            <a:avLst/>
          </a:prstGeom>
          <a:ln w="0">
            <a:noFill/>
          </a:ln>
        </p:spPr>
        <p:txBody>
          <a:bodyPr lIns="0" tIns="0" rIns="0" bIns="0" anchor="ctr"/>
          <a:lstStyle>
            <a:lvl1pPr>
              <a:defRPr sz="2400" b="1" i="0" baseline="0">
                <a:solidFill>
                  <a:srgbClr val="CA160F"/>
                </a:solidFill>
              </a:defRPr>
            </a:lvl1pPr>
          </a:lstStyle>
          <a:p>
            <a:pPr lvl="0" defTabSz="914400">
              <a:defRPr/>
            </a:pPr>
            <a:r>
              <a:rPr lang="en-US" sz="2000" kern="0" dirty="0" smtClean="0"/>
              <a:t>Beam </a:t>
            </a:r>
            <a:r>
              <a:rPr lang="en-US" sz="2000" kern="0" dirty="0"/>
              <a:t>Path Length Adjustments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81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4" y="3110812"/>
            <a:ext cx="7242858" cy="3719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9719" y="6096000"/>
            <a:ext cx="266700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7331075" y="5765800"/>
            <a:ext cx="21994" cy="3302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6096000"/>
            <a:ext cx="266700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5673956" y="5334000"/>
            <a:ext cx="21994" cy="762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9600" y="5310484"/>
            <a:ext cx="266700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3282950" y="4500661"/>
            <a:ext cx="0" cy="8098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4597795"/>
            <a:ext cx="266700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1733550" y="3787972"/>
            <a:ext cx="0" cy="8098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0" y="4905572"/>
            <a:ext cx="266700" cy="30777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2419350" y="4095749"/>
            <a:ext cx="0" cy="8098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77000" y="6391077"/>
            <a:ext cx="266700" cy="30777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610350" y="5581254"/>
            <a:ext cx="0" cy="8098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9456" y="716578"/>
            <a:ext cx="266700" cy="30777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799" y="685800"/>
            <a:ext cx="25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Edge welded bellows to allow length change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76626" y="716578"/>
            <a:ext cx="266700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63091" y="685800"/>
            <a:ext cx="24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Formed bellows to allow angle change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2" y="1354900"/>
            <a:ext cx="1798760" cy="161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3" y="1354900"/>
            <a:ext cx="3030812" cy="161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85749" y="3326305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35" idx="3"/>
          </p:cNvCxnSpPr>
          <p:nvPr/>
        </p:nvCxnSpPr>
        <p:spPr>
          <a:xfrm flipV="1">
            <a:off x="552449" y="3480193"/>
            <a:ext cx="361951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09171" y="5930900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8199773" y="6084789"/>
            <a:ext cx="30939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4756" y="6185648"/>
            <a:ext cx="2321269" cy="52322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to B = 8191.9 </a:t>
            </a:r>
            <a:r>
              <a:rPr lang="en-US" sz="1400" dirty="0" smtClean="0"/>
              <a:t>mm</a:t>
            </a:r>
          </a:p>
          <a:p>
            <a:r>
              <a:rPr lang="en-US" sz="1400" dirty="0"/>
              <a:t>3° </a:t>
            </a:r>
            <a:r>
              <a:rPr lang="en-US" sz="1400" dirty="0" smtClean="0"/>
              <a:t>Angle, 4.5 mm change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069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0" y="2895600"/>
            <a:ext cx="7980953" cy="3885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4600" y="60557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 Pass ERL</a:t>
            </a:r>
          </a:p>
          <a:p>
            <a:r>
              <a:rPr lang="en-US" sz="1600" dirty="0" smtClean="0"/>
              <a:t>Translation adjustment along the beam trajectories to achieve +/- 10mm change in length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2209801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Quads and Dipoles</a:t>
            </a:r>
          </a:p>
          <a:p>
            <a:r>
              <a:rPr lang="en-US" sz="1200" dirty="0" smtClean="0"/>
              <a:t>Translation Stages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4608635" y="2671466"/>
            <a:ext cx="687265" cy="18135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34659" y="4485037"/>
            <a:ext cx="868200" cy="5559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08635" y="4485037"/>
            <a:ext cx="329348" cy="9687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4757" y="6185648"/>
            <a:ext cx="2045044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to B = </a:t>
            </a:r>
            <a:r>
              <a:rPr lang="en-US" sz="1400" dirty="0" smtClean="0"/>
              <a:t>2994.4 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757" y="3172416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431457" y="3326305"/>
            <a:ext cx="2522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801305" y="5891893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8491907" y="6045782"/>
            <a:ext cx="30939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4757" y="789239"/>
            <a:ext cx="3776662" cy="594335"/>
          </a:xfrm>
          <a:prstGeom prst="rect">
            <a:avLst/>
          </a:prstGeom>
          <a:ln w="0">
            <a:noFill/>
          </a:ln>
        </p:spPr>
        <p:txBody>
          <a:bodyPr lIns="0" tIns="0" rIns="0" bIns="0" anchor="ctr"/>
          <a:lstStyle>
            <a:lvl1pPr>
              <a:defRPr sz="2400" b="1" i="0" baseline="0">
                <a:solidFill>
                  <a:srgbClr val="CA160F"/>
                </a:solidFill>
              </a:defRPr>
            </a:lvl1pPr>
          </a:lstStyle>
          <a:p>
            <a:pPr lvl="0" defTabSz="914400">
              <a:defRPr/>
            </a:pPr>
            <a:r>
              <a:rPr lang="en-US" sz="2000" kern="0" dirty="0" smtClean="0"/>
              <a:t>Beam </a:t>
            </a:r>
            <a:r>
              <a:rPr lang="en-US" sz="2000" kern="0" dirty="0"/>
              <a:t>Path Length Adjustments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6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2" y="2895600"/>
            <a:ext cx="7990477" cy="3871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4950" y="4829871"/>
            <a:ext cx="2667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1638300" y="4109299"/>
            <a:ext cx="304800" cy="72057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509" y="1871336"/>
            <a:ext cx="2667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852" y="1840558"/>
            <a:ext cx="25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Sliding Joint allows for length change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1872"/>
            <a:ext cx="3676650" cy="17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29050" y="6096000"/>
            <a:ext cx="2667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3962400" y="5375428"/>
            <a:ext cx="304800" cy="72057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6403777"/>
            <a:ext cx="2667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6838950" y="5867400"/>
            <a:ext cx="133350" cy="5363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4757" y="6185648"/>
            <a:ext cx="2045044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to B = </a:t>
            </a:r>
            <a:r>
              <a:rPr lang="en-US" sz="1400" dirty="0" smtClean="0"/>
              <a:t>2990.4 mm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757" y="3172416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431457" y="3326305"/>
            <a:ext cx="2522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01305" y="5891893"/>
            <a:ext cx="266700" cy="307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8491907" y="6045782"/>
            <a:ext cx="30939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64757" y="789239"/>
            <a:ext cx="377666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>
              <a:defRPr sz="2400" b="1" i="0" baseline="0">
                <a:solidFill>
                  <a:srgbClr val="CA160F"/>
                </a:solidFill>
              </a:defRPr>
            </a:lvl1pPr>
          </a:lstStyle>
          <a:p>
            <a:pPr lvl="0" defTabSz="914400">
              <a:defRPr/>
            </a:pPr>
            <a:r>
              <a:rPr lang="en-US" sz="2000" kern="0" dirty="0" smtClean="0"/>
              <a:t>Beam </a:t>
            </a:r>
            <a:r>
              <a:rPr lang="en-US" sz="2000" kern="0" dirty="0"/>
              <a:t>Path Length Adjustments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460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3" y="2560647"/>
            <a:ext cx="5416855" cy="3595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2235137"/>
            <a:ext cx="1503847" cy="21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2438400" y="2090410"/>
            <a:ext cx="990600" cy="13385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828800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Septum clearance to S3 Beam Line = 17.3 mm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06437" y="1711857"/>
            <a:ext cx="837362" cy="848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2237" y="1050137"/>
            <a:ext cx="3124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Conceptual C-Dipole shown as a place holder until Septum model is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70 mm Pole </a:t>
            </a:r>
            <a:r>
              <a:rPr lang="en-US" sz="1600" dirty="0"/>
              <a:t>W</a:t>
            </a:r>
            <a:r>
              <a:rPr lang="en-US" sz="1600" dirty="0" smtClean="0"/>
              <a:t>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200 mm Length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178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A160F"/>
                </a:solidFill>
              </a:rPr>
              <a:t>Splitter Chambers</a:t>
            </a:r>
            <a:endParaRPr lang="en-US" sz="3200" dirty="0">
              <a:solidFill>
                <a:srgbClr val="CA160F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16440" y="725699"/>
            <a:ext cx="8542867" cy="1173607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>
              <a:defRPr sz="2400" b="1" i="0" baseline="0">
                <a:latin typeface="+mn-lt"/>
              </a:defRPr>
            </a:lvl1pPr>
          </a:lstStyle>
          <a:p>
            <a:pPr algn="l"/>
            <a:r>
              <a:rPr lang="en-US" sz="2000" b="0" dirty="0" smtClean="0">
                <a:solidFill>
                  <a:srgbClr val="0071C0"/>
                </a:solidFill>
              </a:rPr>
              <a:t>To keep low beam impedance, the Splitter vacuum chambers where the beams merge/demerge may be made of aluminum alloy (6061-T6) with smooth beam path transitions, as used in the ERL Photo-Cathode Injector</a:t>
            </a:r>
            <a:endParaRPr lang="en-US" sz="2000" b="0" dirty="0">
              <a:solidFill>
                <a:srgbClr val="0071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8" y="2269509"/>
            <a:ext cx="4267199" cy="111132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6541" y="2475548"/>
            <a:ext cx="5342965" cy="3065556"/>
            <a:chOff x="116541" y="2608729"/>
            <a:chExt cx="5342965" cy="306555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1" y="2840187"/>
              <a:ext cx="4096871" cy="283409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814048" y="2608729"/>
              <a:ext cx="645458" cy="457200"/>
            </a:xfrm>
            <a:prstGeom prst="ellipse">
              <a:avLst/>
            </a:prstGeom>
            <a:solidFill>
              <a:srgbClr val="00B050">
                <a:alpha val="10000"/>
              </a:srgbClr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 flipH="1">
              <a:off x="4213412" y="2837329"/>
              <a:ext cx="600636" cy="29807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49" y="3607555"/>
            <a:ext cx="4832600" cy="23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541" y="5992269"/>
            <a:ext cx="280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</a:t>
            </a:r>
            <a:r>
              <a:rPr lang="en-US" dirty="0" err="1" smtClean="0"/>
              <a:t>Yulin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Vacuum Status: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Vacuum Design</a:t>
            </a:r>
            <a:endParaRPr lang="en-US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33420"/>
              </p:ext>
            </p:extLst>
          </p:nvPr>
        </p:nvGraphicFramePr>
        <p:xfrm>
          <a:off x="562232" y="1605648"/>
          <a:ext cx="5943600" cy="1634490"/>
        </p:xfrm>
        <a:graphic>
          <a:graphicData uri="http://schemas.openxmlformats.org/drawingml/2006/table">
            <a:tbl>
              <a:tblPr/>
              <a:tblGrid>
                <a:gridCol w="2068995"/>
                <a:gridCol w="713994"/>
                <a:gridCol w="774286"/>
                <a:gridCol w="2386325"/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Risk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Layout 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volume conflicts. S4 Septum very close to S3 beam 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Component Designs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Conventional Design, proven to work designs or methods to meet requirements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9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CBETA </a:t>
            </a:r>
            <a:r>
              <a:rPr lang="en-US" dirty="0" smtClean="0"/>
              <a:t>Splitter – WBS 1.6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15" y="2792627"/>
            <a:ext cx="6252904" cy="32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3903" y="718671"/>
            <a:ext cx="307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Requirements/Parameters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Splitter SX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Magnetic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Vacuum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Mechanical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Summary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86649" y="732562"/>
            <a:ext cx="1609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1C0"/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0" y="758816"/>
            <a:ext cx="7119939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Table: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Requirement for vibrations needs to be finalized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Custom table based on standard tables could be advantageous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0" y="2266921"/>
            <a:ext cx="394638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0" y="4362421"/>
            <a:ext cx="379255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6710" y="6353146"/>
            <a:ext cx="379255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0200" y="6199257"/>
            <a:ext cx="10382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3500 mm</a:t>
            </a:r>
            <a:endParaRPr lang="en-US" sz="1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1672"/>
            <a:ext cx="3390899" cy="22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43421"/>
            <a:ext cx="3171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4368872" y="4362421"/>
            <a:ext cx="1" cy="183683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851487" y="5126950"/>
            <a:ext cx="103822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1650 mm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smtClean="0"/>
              <a:t>Mechanical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058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03080"/>
            <a:ext cx="5191124" cy="1959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486649" y="732562"/>
            <a:ext cx="1609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1C0"/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0" y="758816"/>
            <a:ext cx="68597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dirty="0" smtClean="0"/>
              <a:t>Translation Stages: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Stepper motors with linear slides will provide a relatively inexpensive, quick adjustment of path length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Two motors work together to move the stages dependently (one controller drives both motors)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36831" y="4811848"/>
            <a:ext cx="2125619" cy="42220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78541" y="4811984"/>
            <a:ext cx="1847882" cy="47425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6" y="4880074"/>
            <a:ext cx="2895600" cy="14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9260" y="4807541"/>
            <a:ext cx="2895600" cy="14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Mechanical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184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86649" y="732562"/>
            <a:ext cx="1609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1C0"/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Mechanical Status: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Mechanical Design</a:t>
            </a:r>
            <a:endParaRPr lang="en-US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9758"/>
              </p:ext>
            </p:extLst>
          </p:nvPr>
        </p:nvGraphicFramePr>
        <p:xfrm>
          <a:off x="824766" y="2022024"/>
          <a:ext cx="5943600" cy="1634490"/>
        </p:xfrm>
        <a:graphic>
          <a:graphicData uri="http://schemas.openxmlformats.org/drawingml/2006/table">
            <a:tbl>
              <a:tblPr/>
              <a:tblGrid>
                <a:gridCol w="2068995"/>
                <a:gridCol w="713994"/>
                <a:gridCol w="774286"/>
                <a:gridCol w="2386325"/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Risk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Path Adjustment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Conceptual design was for 10°RF, new requirement is 20°.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Mount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Table Designs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Conventional and known methods to mount magnets and table 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86649" y="732562"/>
            <a:ext cx="1609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71C0"/>
                </a:solidFill>
              </a:rPr>
              <a:t>Summary</a:t>
            </a:r>
            <a:endParaRPr lang="en-US" sz="1100" b="1" dirty="0">
              <a:solidFill>
                <a:srgbClr val="0071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0" y="769681"/>
            <a:ext cx="685971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Physics Lattice and Design Layout (CAD) are in 100% agreement and are </a:t>
            </a:r>
            <a:r>
              <a:rPr lang="en-US" sz="2000" dirty="0" smtClean="0"/>
              <a:t>driving </a:t>
            </a:r>
            <a:r>
              <a:rPr lang="en-US" sz="2000" dirty="0" smtClean="0"/>
              <a:t>the mechanical design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Magnet design concepts are completed and meet the lattice requirements but more work is needed to adhere to best-practices of lower current-density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Vacuum and mechanical designs have low technical risks based on using conventional and known designs and methods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dirty="0" smtClean="0"/>
              <a:t>Summary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052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9276" y="2438400"/>
            <a:ext cx="58769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Questions/Comments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81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8" y="883921"/>
            <a:ext cx="5914929" cy="537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0" y="5579875"/>
            <a:ext cx="5941921" cy="848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4183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85" y="3744856"/>
            <a:ext cx="2442147" cy="24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Quadrupole Feasibility Study </a:t>
            </a:r>
            <a:r>
              <a:rPr lang="en-US" sz="2000" dirty="0"/>
              <a:t>and Design Concept </a:t>
            </a:r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86869"/>
              </p:ext>
            </p:extLst>
          </p:nvPr>
        </p:nvGraphicFramePr>
        <p:xfrm>
          <a:off x="96988" y="1534187"/>
          <a:ext cx="3006356" cy="4284345"/>
        </p:xfrm>
        <a:graphic>
          <a:graphicData uri="http://schemas.openxmlformats.org/drawingml/2006/table">
            <a:tbl>
              <a:tblPr/>
              <a:tblGrid>
                <a:gridCol w="1807871"/>
                <a:gridCol w="1198485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(14x14x15)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20-985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+ 3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 x 1.65/2.20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cm square with 0.25-cm diameter hole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x 0.058 = 0.23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5.0-140.7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0.3-7.0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0.0-1.2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0.2-173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91502" y="5939161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05" y="1419887"/>
            <a:ext cx="2258105" cy="21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Dipole Feasibility Study </a:t>
            </a:r>
            <a:r>
              <a:rPr lang="en-US" sz="2000" dirty="0"/>
              <a:t>and Design Concept </a:t>
            </a:r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91502" y="5932153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56342"/>
              </p:ext>
            </p:extLst>
          </p:nvPr>
        </p:nvGraphicFramePr>
        <p:xfrm>
          <a:off x="91502" y="1575181"/>
          <a:ext cx="3581399" cy="4284345"/>
        </p:xfrm>
        <a:graphic>
          <a:graphicData uri="http://schemas.openxmlformats.org/drawingml/2006/table">
            <a:tbl>
              <a:tblPr/>
              <a:tblGrid>
                <a:gridCol w="1926983"/>
                <a:gridCol w="827208"/>
                <a:gridCol w="827208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H-Type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(21x27x20)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H-Type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(21x27x30)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1700-5400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2400-5400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2437-7743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3442-7743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x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x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x 8.3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x 8.3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 cm square with 0.25-cm diameter hole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15.9 = 31.8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x 22.8 = 45.6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27.1-86.0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38.2-86.0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1.35-4.28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1.90-4.28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2.5-7.9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4.6-10.3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67-676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175-889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4" y="1575181"/>
            <a:ext cx="171654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3" y="1575181"/>
            <a:ext cx="1271586" cy="16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67" y="3834006"/>
            <a:ext cx="2256017" cy="23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</a:t>
            </a:r>
          </a:p>
        </p:txBody>
      </p:sp>
    </p:spTree>
    <p:extLst>
      <p:ext uri="{BB962C8B-B14F-4D97-AF65-F5344CB8AC3E}">
        <p14:creationId xmlns:p14="http://schemas.microsoft.com/office/powerpoint/2010/main" val="13024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Dipole Feasibility Study </a:t>
            </a:r>
            <a:r>
              <a:rPr lang="en-US" sz="2000" dirty="0"/>
              <a:t>and Design Concept </a:t>
            </a:r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91502" y="5932153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11988"/>
              </p:ext>
            </p:extLst>
          </p:nvPr>
        </p:nvGraphicFramePr>
        <p:xfrm>
          <a:off x="100242" y="1575181"/>
          <a:ext cx="4356099" cy="4238625"/>
        </p:xfrm>
        <a:graphic>
          <a:graphicData uri="http://schemas.openxmlformats.org/drawingml/2006/table">
            <a:tbl>
              <a:tblPr/>
              <a:tblGrid>
                <a:gridCol w="1927590"/>
                <a:gridCol w="789424"/>
                <a:gridCol w="789424"/>
                <a:gridCol w="849661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Corrector Type 1 (Standalone)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Corrector Type 2 (Standalone)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Correction in Quadrupole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±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± 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x 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x 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 x 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AWG 14 / Ø0.165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0-3.9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15" y="1460881"/>
            <a:ext cx="2010122" cy="18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15" y="3797300"/>
            <a:ext cx="3472483" cy="22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Septum Feasibility Study </a:t>
            </a:r>
            <a:r>
              <a:rPr lang="en-US" sz="2000" dirty="0"/>
              <a:t>and Design Concept </a:t>
            </a:r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91502" y="5932153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12726"/>
              </p:ext>
            </p:extLst>
          </p:nvPr>
        </p:nvGraphicFramePr>
        <p:xfrm>
          <a:off x="91502" y="1575181"/>
          <a:ext cx="3051748" cy="4238625"/>
        </p:xfrm>
        <a:graphic>
          <a:graphicData uri="http://schemas.openxmlformats.org/drawingml/2006/table">
            <a:tbl>
              <a:tblPr/>
              <a:tblGrid>
                <a:gridCol w="1926983"/>
                <a:gridCol w="543740"/>
                <a:gridCol w="581025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x 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41" y="3088333"/>
            <a:ext cx="376840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Design</a:t>
            </a:r>
          </a:p>
        </p:txBody>
      </p:sp>
    </p:spTree>
    <p:extLst>
      <p:ext uri="{BB962C8B-B14F-4D97-AF65-F5344CB8AC3E}">
        <p14:creationId xmlns:p14="http://schemas.microsoft.com/office/powerpoint/2010/main" val="3340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&amp; Parameters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732562"/>
            <a:ext cx="6900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1C0"/>
                </a:solidFill>
              </a:rPr>
              <a:t>Requirements: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400" dirty="0">
                <a:solidFill>
                  <a:srgbClr val="0071C0"/>
                </a:solidFill>
              </a:rPr>
              <a:t>4 different </a:t>
            </a:r>
            <a:r>
              <a:rPr lang="en-US" sz="1400" dirty="0" smtClean="0">
                <a:solidFill>
                  <a:srgbClr val="0071C0"/>
                </a:solidFill>
              </a:rPr>
              <a:t>energy </a:t>
            </a:r>
            <a:r>
              <a:rPr lang="en-US" sz="1400" dirty="0">
                <a:solidFill>
                  <a:srgbClr val="0071C0"/>
                </a:solidFill>
              </a:rPr>
              <a:t>beams will be split into four separated </a:t>
            </a:r>
            <a:r>
              <a:rPr lang="en-US" sz="1400" dirty="0" smtClean="0">
                <a:solidFill>
                  <a:srgbClr val="0071C0"/>
                </a:solidFill>
              </a:rPr>
              <a:t>beam pipes </a:t>
            </a:r>
            <a:r>
              <a:rPr lang="en-US" sz="1400" dirty="0">
                <a:solidFill>
                  <a:srgbClr val="0071C0"/>
                </a:solidFill>
              </a:rPr>
              <a:t>and then recombined into a single </a:t>
            </a:r>
            <a:r>
              <a:rPr lang="en-US" sz="1400" dirty="0" smtClean="0">
                <a:solidFill>
                  <a:srgbClr val="0071C0"/>
                </a:solidFill>
              </a:rPr>
              <a:t>beam pipe </a:t>
            </a:r>
            <a:r>
              <a:rPr lang="en-US" sz="1400" dirty="0">
                <a:solidFill>
                  <a:srgbClr val="0071C0"/>
                </a:solidFill>
              </a:rPr>
              <a:t>for </a:t>
            </a:r>
            <a:r>
              <a:rPr lang="en-US" sz="1400" dirty="0" smtClean="0">
                <a:solidFill>
                  <a:srgbClr val="0071C0"/>
                </a:solidFill>
              </a:rPr>
              <a:t>optic, timing and orbit requirements. </a:t>
            </a:r>
            <a:r>
              <a:rPr lang="en-US" sz="1400" dirty="0">
                <a:solidFill>
                  <a:srgbClr val="0071C0"/>
                </a:solidFill>
              </a:rPr>
              <a:t/>
            </a:r>
            <a:br>
              <a:rPr lang="en-US" sz="1400" dirty="0">
                <a:solidFill>
                  <a:srgbClr val="0071C0"/>
                </a:solidFill>
              </a:rPr>
            </a:br>
            <a:endParaRPr lang="en-US" sz="1400" dirty="0">
              <a:solidFill>
                <a:srgbClr val="0071C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1400" dirty="0" smtClean="0">
                <a:solidFill>
                  <a:srgbClr val="0071C0"/>
                </a:solidFill>
              </a:rPr>
              <a:t>Provide beam </a:t>
            </a:r>
            <a:r>
              <a:rPr lang="en-US" sz="1400" dirty="0">
                <a:solidFill>
                  <a:srgbClr val="0071C0"/>
                </a:solidFill>
              </a:rPr>
              <a:t>path length adjustments for each of four energy electron beams.</a:t>
            </a:r>
            <a:br>
              <a:rPr lang="en-US" sz="1400" dirty="0">
                <a:solidFill>
                  <a:srgbClr val="0071C0"/>
                </a:solidFill>
              </a:rPr>
            </a:br>
            <a:endParaRPr lang="en-US" sz="1400" dirty="0">
              <a:solidFill>
                <a:srgbClr val="0071C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1400" dirty="0">
                <a:solidFill>
                  <a:srgbClr val="0071C0"/>
                </a:solidFill>
              </a:rPr>
              <a:t>Various reconfigurations are expected during staged commissioning  (from 1-turn to 4-turn</a:t>
            </a:r>
            <a:r>
              <a:rPr lang="en-US" sz="1400" dirty="0" smtClean="0">
                <a:solidFill>
                  <a:srgbClr val="0071C0"/>
                </a:solidFill>
              </a:rPr>
              <a:t>). Flexibility in the design is key.</a:t>
            </a:r>
            <a:endParaRPr lang="en-US" sz="1400" dirty="0">
              <a:solidFill>
                <a:srgbClr val="0071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71C0"/>
                </a:solidFill>
              </a:rPr>
              <a:t>Requirements</a:t>
            </a:r>
            <a:endParaRPr lang="en-US" sz="1100" b="1" dirty="0">
              <a:solidFill>
                <a:srgbClr val="0071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34433"/>
              </p:ext>
            </p:extLst>
          </p:nvPr>
        </p:nvGraphicFramePr>
        <p:xfrm>
          <a:off x="4711870" y="2916194"/>
          <a:ext cx="3402399" cy="3563699"/>
        </p:xfrm>
        <a:graphic>
          <a:graphicData uri="http://schemas.openxmlformats.org/drawingml/2006/table">
            <a:tbl>
              <a:tblPr/>
              <a:tblGrid>
                <a:gridCol w="1627235"/>
                <a:gridCol w="887582"/>
                <a:gridCol w="887582"/>
              </a:tblGrid>
              <a:tr h="163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COMPONENT COUNTS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Quadrupole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Dipole, H-type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Dipole, H-type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Common, type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Common, type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TBD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Septum, type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Septum, type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TBD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Septum, type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TBD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Vertical correctors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Girder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Magnet mount (static)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Magnet translation stage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Motor (for stages)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Motor controller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Bulkhead connector plate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Cable, Magnet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Cable, BPM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Cable, Instrumentation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Cable, Vacuum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Water manifold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40228"/>
              </p:ext>
            </p:extLst>
          </p:nvPr>
        </p:nvGraphicFramePr>
        <p:xfrm>
          <a:off x="574588" y="2916194"/>
          <a:ext cx="3856839" cy="1352550"/>
        </p:xfrm>
        <a:graphic>
          <a:graphicData uri="http://schemas.openxmlformats.org/drawingml/2006/table">
            <a:tbl>
              <a:tblPr/>
              <a:tblGrid>
                <a:gridCol w="2667000"/>
                <a:gridCol w="552275"/>
                <a:gridCol w="637564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SYSTEM REQUIREMENTS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Alignment tolerance, girder to global accuracy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Alignment tolerance, girder to girder accuracy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Alignment tolerance, magnet on girder accuracy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Alignment tolerance, BPM on girder accuracy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Beam path length adjustment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RF°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±20°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Beam path length change *speed*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mm/s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7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466724" y="0"/>
            <a:ext cx="4911817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>
              <a:defRPr sz="2400" b="1" i="0" baseline="0">
                <a:solidFill>
                  <a:srgbClr val="CA160F"/>
                </a:solidFill>
              </a:defRPr>
            </a:lvl1pPr>
          </a:lstStyle>
          <a:p>
            <a:r>
              <a:rPr lang="en-US" dirty="0"/>
              <a:t>Magnet Design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Common Feasibility Study </a:t>
            </a:r>
            <a:r>
              <a:rPr lang="en-US" sz="2000" dirty="0"/>
              <a:t>and Design Concept </a:t>
            </a:r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91502" y="5932153"/>
            <a:ext cx="298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 ∗ Deﬁned as horizontal deviation from the ideal ﬁeld (BY − 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r>
              <a:rPr lang="en-US" sz="600" baseline="30000" dirty="0"/>
              <a:t> </a:t>
            </a:r>
            <a:r>
              <a:rPr lang="en-US" sz="600" dirty="0"/>
              <a:t>)/</a:t>
            </a:r>
            <a:r>
              <a:rPr lang="en-US" sz="600" dirty="0" err="1"/>
              <a:t>B</a:t>
            </a:r>
            <a:r>
              <a:rPr lang="en-US" sz="600" baseline="30000" dirty="0" err="1"/>
              <a:t>idealY</a:t>
            </a:r>
            <a:endParaRPr lang="en-US" sz="600" dirty="0"/>
          </a:p>
          <a:p>
            <a:r>
              <a:rPr lang="en-US" sz="600" dirty="0"/>
              <a:t>∗∗ Conceptual model parameters for use as guidance only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68501"/>
              </p:ext>
            </p:extLst>
          </p:nvPr>
        </p:nvGraphicFramePr>
        <p:xfrm>
          <a:off x="91502" y="1575181"/>
          <a:ext cx="3051748" cy="4238625"/>
        </p:xfrm>
        <a:graphic>
          <a:graphicData uri="http://schemas.openxmlformats.org/drawingml/2006/table">
            <a:tbl>
              <a:tblPr/>
              <a:tblGrid>
                <a:gridCol w="1926983"/>
                <a:gridCol w="543740"/>
                <a:gridCol w="581025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 Type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version number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magnets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or Bore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height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 length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including coil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 width (cm)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Field Region 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Field Uniformity∗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Integral Uniformity∗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(G)/Gradient (G/cm)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 (Amp-turns)∗∗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Turns per coil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cross section (cm x 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x 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cross section∗∗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straight length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Coil inner corner radius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length per turn, avg (cm)∗∗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Rcoil (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(mH)∗∗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 (A)∗∗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density (A/mm2 )∗∗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drop for 1, 2 or 4 coils (V)∗∗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Power/magnet (W)∗∗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27" y="1575181"/>
            <a:ext cx="2428877" cy="23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31776" y="3929340"/>
            <a:ext cx="39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Latest Picture not Available</a:t>
            </a:r>
            <a:endParaRPr lang="en-US" sz="36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Splitter SX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0" y="732562"/>
            <a:ext cx="65770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Lattice Controlled Layout drives the magnet locations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600" dirty="0" smtClean="0"/>
              <a:t>Bmad produced file generated by Chris Mayes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600" dirty="0" smtClean="0"/>
              <a:t>Each magnet location is represented by a coordinate system which matches the magnet centers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600" dirty="0" smtClean="0"/>
              <a:t>Updates to the Lattice will change the magnet location(s)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600" dirty="0" smtClean="0"/>
              <a:t>Provides the most flexibility during the conceptual phase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0" y="2867026"/>
            <a:ext cx="812198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5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Splitter SX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0" y="758816"/>
            <a:ext cx="5557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Magnets placed to allow for hardware design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Progress can be made despite future changes to the Lattice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Volume conflicts detected and resolved with updates to the lattice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US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3" y="3118135"/>
            <a:ext cx="7308538" cy="31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30" y="1944178"/>
            <a:ext cx="2903440" cy="234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1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Splitter SX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710" y="758816"/>
            <a:ext cx="6110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Hardware design in progress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Splitter RX Layout will use common components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1" y="1840558"/>
            <a:ext cx="7929415" cy="42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6711" y="3632044"/>
            <a:ext cx="5779882" cy="254402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381653">
            <a:off x="2193841" y="4564918"/>
            <a:ext cx="13106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9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Design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0" y="758816"/>
            <a:ext cx="611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Bmad magnet identifiers from the lattice with magnet parameters from conceptual designs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030" y="1538374"/>
            <a:ext cx="248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Magnet Chart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47674"/>
              </p:ext>
            </p:extLst>
          </p:nvPr>
        </p:nvGraphicFramePr>
        <p:xfrm>
          <a:off x="383185" y="1882068"/>
          <a:ext cx="7933036" cy="4638340"/>
        </p:xfrm>
        <a:graphic>
          <a:graphicData uri="http://schemas.openxmlformats.org/drawingml/2006/table">
            <a:tbl>
              <a:tblPr/>
              <a:tblGrid>
                <a:gridCol w="220769"/>
                <a:gridCol w="668543"/>
                <a:gridCol w="611738"/>
                <a:gridCol w="541825"/>
                <a:gridCol w="489390"/>
                <a:gridCol w="611738"/>
                <a:gridCol w="506868"/>
                <a:gridCol w="541825"/>
                <a:gridCol w="541825"/>
                <a:gridCol w="506868"/>
                <a:gridCol w="559303"/>
                <a:gridCol w="576782"/>
                <a:gridCol w="471912"/>
                <a:gridCol w="471912"/>
                <a:gridCol w="611738"/>
              </a:tblGrid>
              <a:tr h="127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Type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Position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(MeV)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field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 Angle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(degrees)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 Radius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Sagitta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(cm)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(T/m)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Inductance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(mH)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 Density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(A/mm^2)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S1.QUA08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S1.BEN08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S4.QUA08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S4.BEN04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R4.BEN04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318.676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319.176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319.676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320.176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320.759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R4.BEN03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R4.BEN02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H-Dipole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R4.QUA01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R4.BEN01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5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3" y="1817783"/>
            <a:ext cx="8338457" cy="43269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5" y="4652093"/>
            <a:ext cx="2838064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739652">
            <a:off x="1065056" y="2586359"/>
            <a:ext cx="519727" cy="37106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/>
              <a:t>S1.BEN01</a:t>
            </a:r>
          </a:p>
        </p:txBody>
      </p:sp>
      <p:sp>
        <p:nvSpPr>
          <p:cNvPr id="7" name="Rectangle 6"/>
          <p:cNvSpPr/>
          <p:nvPr/>
        </p:nvSpPr>
        <p:spPr>
          <a:xfrm rot="1209967">
            <a:off x="1986196" y="2824194"/>
            <a:ext cx="593431" cy="37106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S2.BEN01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458604">
            <a:off x="3600554" y="2766831"/>
            <a:ext cx="730138" cy="587129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S4.BEN01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51498" y="1397971"/>
            <a:ext cx="866905" cy="533400"/>
          </a:xfrm>
          <a:prstGeom prst="wedgeRectCallout">
            <a:avLst>
              <a:gd name="adj1" fmla="val -3217"/>
              <a:gd name="adj2" fmla="val 160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Common Magnet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10832" y="1627283"/>
            <a:ext cx="1020447" cy="304800"/>
          </a:xfrm>
          <a:prstGeom prst="wedgeRectCallout">
            <a:avLst>
              <a:gd name="adj1" fmla="val -18130"/>
              <a:gd name="adj2" fmla="val 319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Septum #1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405439" y="1665383"/>
            <a:ext cx="1020447" cy="304800"/>
          </a:xfrm>
          <a:prstGeom prst="wedgeRectCallout">
            <a:avLst>
              <a:gd name="adj1" fmla="val -9667"/>
              <a:gd name="adj2" fmla="val 2968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Septum #2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866098">
            <a:off x="2964058" y="3713858"/>
            <a:ext cx="509563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S1.QUA01</a:t>
            </a:r>
          </a:p>
        </p:txBody>
      </p:sp>
      <p:sp>
        <p:nvSpPr>
          <p:cNvPr id="13" name="Rectangle 12"/>
          <p:cNvSpPr/>
          <p:nvPr/>
        </p:nvSpPr>
        <p:spPr>
          <a:xfrm rot="1331121">
            <a:off x="3704198" y="3550333"/>
            <a:ext cx="504020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S2.QUA01</a:t>
            </a:r>
          </a:p>
        </p:txBody>
      </p:sp>
      <p:sp>
        <p:nvSpPr>
          <p:cNvPr id="14" name="Rectangle 13"/>
          <p:cNvSpPr/>
          <p:nvPr/>
        </p:nvSpPr>
        <p:spPr>
          <a:xfrm rot="963600">
            <a:off x="4375146" y="3417242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S3.QUA01</a:t>
            </a:r>
          </a:p>
        </p:txBody>
      </p:sp>
      <p:sp>
        <p:nvSpPr>
          <p:cNvPr id="15" name="Rectangle 14"/>
          <p:cNvSpPr/>
          <p:nvPr/>
        </p:nvSpPr>
        <p:spPr>
          <a:xfrm rot="201441">
            <a:off x="5193496" y="3125390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S4.QUA01</a:t>
            </a:r>
          </a:p>
        </p:txBody>
      </p:sp>
      <p:sp>
        <p:nvSpPr>
          <p:cNvPr id="16" name="Rectangle 15"/>
          <p:cNvSpPr/>
          <p:nvPr/>
        </p:nvSpPr>
        <p:spPr>
          <a:xfrm rot="903672">
            <a:off x="4666512" y="3914523"/>
            <a:ext cx="700199" cy="560622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S2.BEN02</a:t>
            </a:r>
          </a:p>
        </p:txBody>
      </p:sp>
      <p:sp>
        <p:nvSpPr>
          <p:cNvPr id="17" name="Rectangle 16"/>
          <p:cNvSpPr/>
          <p:nvPr/>
        </p:nvSpPr>
        <p:spPr>
          <a:xfrm rot="1236255">
            <a:off x="3973301" y="4239103"/>
            <a:ext cx="700199" cy="560622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S1.BEN02</a:t>
            </a:r>
          </a:p>
        </p:txBody>
      </p:sp>
      <p:sp>
        <p:nvSpPr>
          <p:cNvPr id="18" name="Rectangle 17"/>
          <p:cNvSpPr/>
          <p:nvPr/>
        </p:nvSpPr>
        <p:spPr>
          <a:xfrm rot="588242">
            <a:off x="5292440" y="3609551"/>
            <a:ext cx="704210" cy="543837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dk1"/>
                </a:solidFill>
              </a:rPr>
              <a:t>S3.BEN01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5742646" y="6008783"/>
            <a:ext cx="1020447" cy="490538"/>
          </a:xfrm>
          <a:prstGeom prst="wedgeRectCallout">
            <a:avLst>
              <a:gd name="adj1" fmla="val -39815"/>
              <a:gd name="adj2" fmla="val -255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Vertical Corrector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726444">
            <a:off x="5172743" y="4571919"/>
            <a:ext cx="509563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S1.QUA02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09075">
            <a:off x="6762074" y="5178660"/>
            <a:ext cx="509563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S1.QUA03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462406">
            <a:off x="5891447" y="4159173"/>
            <a:ext cx="504020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S2.QUA02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462406">
            <a:off x="6599788" y="4268215"/>
            <a:ext cx="504020" cy="421121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S2.QUA03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58324">
            <a:off x="6155294" y="3736234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S3.QUA02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58324">
            <a:off x="7644721" y="3794111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S3.QUA03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1441">
            <a:off x="6472228" y="3195800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S4.QUA02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5174">
            <a:off x="7734291" y="3246960"/>
            <a:ext cx="509563" cy="387000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S4.QUA03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400382">
            <a:off x="6137079" y="4746131"/>
            <a:ext cx="700199" cy="560622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S1.BEN03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579215">
            <a:off x="7104974" y="4360330"/>
            <a:ext cx="972466" cy="560622"/>
          </a:xfrm>
          <a:prstGeom prst="rect">
            <a:avLst/>
          </a:prstGeom>
          <a:solidFill>
            <a:schemeClr val="lt1">
              <a:alpha val="5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dk1"/>
                </a:solidFill>
              </a:rPr>
              <a:t>S2.BEN03</a:t>
            </a:r>
            <a:endParaRPr lang="en-US" sz="600" dirty="0">
              <a:solidFill>
                <a:schemeClr val="dk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710" y="758816"/>
            <a:ext cx="685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Splitter SX partial layout with magnet identifiers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208" y="5902859"/>
            <a:ext cx="16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Bmad Lattice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smtClean="0"/>
              <a:t>Magnet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33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1" y="2200617"/>
            <a:ext cx="851109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9251" y="5744601"/>
            <a:ext cx="121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ysClr val="windowText" lastClr="000000"/>
                </a:solidFill>
              </a:rPr>
              <a:t>Vertical Correctors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907251" y="3705567"/>
            <a:ext cx="1066800" cy="2039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3593051" y="4124667"/>
            <a:ext cx="685800" cy="1619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59851" y="4924767"/>
            <a:ext cx="1143000" cy="819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 flipV="1">
            <a:off x="4888451" y="5487087"/>
            <a:ext cx="2895600" cy="549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86650" y="732562"/>
            <a:ext cx="156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Splitter SX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71C0"/>
                </a:solidFill>
              </a:rPr>
              <a:t>Magnetic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Vacuum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Mechanical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710" y="758816"/>
            <a:ext cx="6110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32 Vertical Correctors (every other quad)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Layout shows standalone correctors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Work underway to integrate into quads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76475" y="66675"/>
            <a:ext cx="4776862" cy="52766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rgbClr val="CA160F"/>
                </a:solidFill>
                <a:latin typeface="+mn-lt"/>
              </a:defRPr>
            </a:lvl1pPr>
          </a:lstStyle>
          <a:p>
            <a:pPr defTabSz="914400"/>
            <a:r>
              <a:rPr lang="en-US" kern="0" smtClean="0"/>
              <a:t>Magnet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601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CBETA alternative template</Template>
  <TotalTime>15588</TotalTime>
  <Words>3432</Words>
  <Application>Microsoft Office PowerPoint</Application>
  <PresentationFormat>On-screen Show (4:3)</PresentationFormat>
  <Paragraphs>1631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CBETA Splitter – WBS 1.6</vt:lpstr>
      <vt:lpstr>Requirements &amp; Parameters</vt:lpstr>
      <vt:lpstr>Splitter SX Layout</vt:lpstr>
      <vt:lpstr>Splitter SX Layout</vt:lpstr>
      <vt:lpstr>Splitter SX Layout</vt:lpstr>
      <vt:lpstr>Magnet Design</vt:lpstr>
      <vt:lpstr>PowerPoint Presentation</vt:lpstr>
      <vt:lpstr>PowerPoint Presentation</vt:lpstr>
      <vt:lpstr>Magnet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Splitter Chambers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 Design</vt:lpstr>
      <vt:lpstr>Magnet Design</vt:lpstr>
      <vt:lpstr>Magnet Design</vt:lpstr>
      <vt:lpstr>Magnet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Yulin Li</dc:creator>
  <cp:lastModifiedBy>David Burke</cp:lastModifiedBy>
  <cp:revision>176</cp:revision>
  <cp:lastPrinted>2017-01-30T00:24:54Z</cp:lastPrinted>
  <dcterms:modified xsi:type="dcterms:W3CDTF">2017-01-30T16:40:14Z</dcterms:modified>
</cp:coreProperties>
</file>