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8" r:id="rId2"/>
    <p:sldId id="306" r:id="rId3"/>
    <p:sldId id="256" r:id="rId4"/>
    <p:sldId id="272" r:id="rId5"/>
    <p:sldId id="314" r:id="rId6"/>
    <p:sldId id="266" r:id="rId7"/>
    <p:sldId id="329" r:id="rId8"/>
    <p:sldId id="265" r:id="rId9"/>
    <p:sldId id="346" r:id="rId10"/>
    <p:sldId id="285" r:id="rId11"/>
    <p:sldId id="334" r:id="rId12"/>
    <p:sldId id="281" r:id="rId13"/>
    <p:sldId id="278" r:id="rId14"/>
    <p:sldId id="279" r:id="rId15"/>
    <p:sldId id="280" r:id="rId16"/>
    <p:sldId id="348" r:id="rId17"/>
    <p:sldId id="349" r:id="rId18"/>
    <p:sldId id="350" r:id="rId19"/>
    <p:sldId id="335" r:id="rId20"/>
    <p:sldId id="336" r:id="rId21"/>
    <p:sldId id="337" r:id="rId22"/>
    <p:sldId id="286" r:id="rId23"/>
    <p:sldId id="298" r:id="rId24"/>
    <p:sldId id="288" r:id="rId25"/>
    <p:sldId id="289" r:id="rId26"/>
    <p:sldId id="330" r:id="rId27"/>
    <p:sldId id="259" r:id="rId28"/>
    <p:sldId id="338" r:id="rId29"/>
    <p:sldId id="347" r:id="rId30"/>
  </p:sldIdLst>
  <p:sldSz cx="9144000" cy="6858000" type="screen4x3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B0307"/>
    <a:srgbClr val="8D0E17"/>
    <a:srgbClr val="A94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9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19BDB-AF87-CC4D-8534-8DAE3D62298D}" type="datetimeFigureOut">
              <a:rPr lang="en-US" smtClean="0"/>
              <a:t>1/25/17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4CE2C-5F8C-6148-9677-EEC8E38DE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40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06CF6-D046-C84A-9E97-6168B8F8E5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4" name="Picture 43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360" y="1604520"/>
            <a:ext cx="4984560" cy="3977280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360" y="1604520"/>
            <a:ext cx="498456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hyperlink" Target="mailto:christopher.mayes@cornell.edu" TargetMode="Externa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8321040" y="6585120"/>
            <a:ext cx="139284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fld id="{8B6CE713-D777-4EC2-A412-BBD244B64F30}" type="slidenum">
              <a:rPr lang="en-US" sz="1200">
                <a:solidFill>
                  <a:srgbClr val="000000"/>
                </a:solidFill>
                <a:latin typeface="Calibri"/>
              </a:rPr>
              <a:t>‹#›</a:t>
            </a:fld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/30</a:t>
            </a:r>
            <a:endParaRPr dirty="0"/>
          </a:p>
        </p:txBody>
      </p:sp>
      <p:sp>
        <p:nvSpPr>
          <p:cNvPr id="4" name="CustomShape 4"/>
          <p:cNvSpPr/>
          <p:nvPr/>
        </p:nvSpPr>
        <p:spPr>
          <a:xfrm>
            <a:off x="0" y="6614801"/>
            <a:ext cx="3597788" cy="2431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Optima"/>
                <a:cs typeface="Optima"/>
                <a:hlinkClick r:id="rId14"/>
              </a:rPr>
              <a:t>christopher.mayes@cornell.edu</a:t>
            </a:r>
            <a:r>
              <a:rPr lang="en-US" sz="1200" baseline="0" dirty="0" smtClean="0">
                <a:solidFill>
                  <a:schemeClr val="tx1"/>
                </a:solidFill>
                <a:latin typeface="Optima"/>
                <a:cs typeface="Optima"/>
              </a:rPr>
              <a:t> -</a:t>
            </a:r>
            <a:r>
              <a:rPr lang="en-US" sz="1200" baseline="0" dirty="0" smtClean="0">
                <a:solidFill>
                  <a:srgbClr val="000000"/>
                </a:solidFill>
                <a:latin typeface="Optima"/>
                <a:cs typeface="Optima"/>
              </a:rPr>
              <a:t> January 30, 2017</a:t>
            </a:r>
            <a:endParaRPr dirty="0">
              <a:latin typeface="Optima"/>
              <a:cs typeface="Optima"/>
            </a:endParaRPr>
          </a:p>
        </p:txBody>
      </p:sp>
      <p:sp>
        <p:nvSpPr>
          <p:cNvPr id="9" name="CustomShape 6"/>
          <p:cNvSpPr/>
          <p:nvPr/>
        </p:nvSpPr>
        <p:spPr>
          <a:xfrm>
            <a:off x="0" y="615305"/>
            <a:ext cx="9143640" cy="18000"/>
          </a:xfrm>
          <a:prstGeom prst="rect">
            <a:avLst/>
          </a:prstGeom>
          <a:solidFill>
            <a:srgbClr val="B21F22"/>
          </a:solidFill>
          <a:ln w="9360">
            <a:noFill/>
          </a:ln>
        </p:spPr>
      </p:sp>
      <p:sp>
        <p:nvSpPr>
          <p:cNvPr id="10" name="PlaceHolder 7"/>
          <p:cNvSpPr>
            <a:spLocks noGrp="1"/>
          </p:cNvSpPr>
          <p:nvPr>
            <p:ph type="title"/>
          </p:nvPr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dirty="0">
                <a:latin typeface="Calibri"/>
              </a:rPr>
              <a:t>Click to edit the title text format</a:t>
            </a:r>
            <a:endParaRPr dirty="0"/>
          </a:p>
        </p:txBody>
      </p:sp>
      <p:sp>
        <p:nvSpPr>
          <p:cNvPr id="11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 dirty="0">
                <a:latin typeface="Calibri"/>
              </a:rPr>
              <a:t>Click to edit the outline text format</a:t>
            </a:r>
            <a:endParaRPr dirty="0"/>
          </a:p>
          <a:p>
            <a:pPr lvl="1">
              <a:buSzPct val="75000"/>
              <a:buFont typeface="StarSymbol"/>
              <a:buChar char=""/>
            </a:pPr>
            <a:r>
              <a:rPr lang="en-US" sz="2400" dirty="0">
                <a:latin typeface="Calibri"/>
              </a:rPr>
              <a:t>Second Outline Level</a:t>
            </a:r>
            <a:endParaRPr dirty="0"/>
          </a:p>
          <a:p>
            <a:pPr lvl="2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Third Outline Level</a:t>
            </a:r>
            <a:endParaRPr dirty="0"/>
          </a:p>
          <a:p>
            <a:pPr lvl="3">
              <a:buSzPct val="75000"/>
              <a:buFont typeface="StarSymbol"/>
              <a:buChar char=""/>
            </a:pPr>
            <a:r>
              <a:rPr lang="en-US" sz="2000" dirty="0">
                <a:latin typeface="Calibri"/>
              </a:rPr>
              <a:t>Fourth Outline Level</a:t>
            </a:r>
            <a:endParaRPr dirty="0"/>
          </a:p>
          <a:p>
            <a:pPr lvl="4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Fifth Outline Level</a:t>
            </a:r>
            <a:endParaRPr dirty="0"/>
          </a:p>
          <a:p>
            <a:pPr lvl="5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Sixth Outline Level</a:t>
            </a:r>
            <a:endParaRPr dirty="0"/>
          </a:p>
          <a:p>
            <a:pPr lvl="6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Seventh Outline Level</a:t>
            </a:r>
            <a:endParaRPr dirty="0"/>
          </a:p>
        </p:txBody>
      </p:sp>
      <p:pic>
        <p:nvPicPr>
          <p:cNvPr id="16" name="Picture 15" descr="Logo_Big-1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896" y="0"/>
            <a:ext cx="1678103" cy="615305"/>
          </a:xfrm>
          <a:prstGeom prst="rect">
            <a:avLst/>
          </a:prstGeom>
        </p:spPr>
      </p:pic>
      <p:pic>
        <p:nvPicPr>
          <p:cNvPr id="5" name="Picture 4" descr="CULogo187_CLASSE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87355" cy="6055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>
        <a:defRPr i="0">
          <a:latin typeface="Optima"/>
          <a:cs typeface="Optima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Relationship Id="rId3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pic>
        <p:nvPicPr>
          <p:cNvPr id="7" name="Picture 6" descr="cu_logo_150_ppt"/>
          <p:cNvPicPr>
            <a:picLocks noChangeAspect="1" noChangeArrowheads="1"/>
          </p:cNvPicPr>
          <p:nvPr/>
        </p:nvPicPr>
        <p:blipFill>
          <a:blip r:embed="rId2"/>
          <a:srcRect l="4167" t="34436" r="83151" b="39621"/>
          <a:stretch>
            <a:fillRect/>
          </a:stretch>
        </p:blipFill>
        <p:spPr bwMode="auto">
          <a:xfrm>
            <a:off x="0" y="618655"/>
            <a:ext cx="9144000" cy="1636712"/>
          </a:xfrm>
          <a:prstGeom prst="rect">
            <a:avLst/>
          </a:prstGeom>
          <a:solidFill>
            <a:srgbClr val="7F1B1B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5109" y="1042212"/>
            <a:ext cx="79351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Palatino"/>
                <a:cs typeface="Palatino"/>
              </a:rPr>
              <a:t>Baseline: Lattice </a:t>
            </a:r>
            <a:r>
              <a:rPr lang="en-US" sz="4000" dirty="0">
                <a:solidFill>
                  <a:schemeClr val="bg1"/>
                </a:solidFill>
                <a:latin typeface="Palatino"/>
                <a:cs typeface="Palatino"/>
              </a:rPr>
              <a:t>&amp; Studies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"/>
              <a:cs typeface="Palatino"/>
            </a:endParaRPr>
          </a:p>
        </p:txBody>
      </p:sp>
      <p:pic>
        <p:nvPicPr>
          <p:cNvPr id="2" name="Picture 1" descr="CBETA_Halbach_ren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" y="2255367"/>
            <a:ext cx="8999754" cy="443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S1 optics (42 MeV)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41" y="649800"/>
            <a:ext cx="7145020" cy="586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Splitter optics for each pass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2" name="Picture 1" descr="optics_sx_summa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2" y="1170936"/>
            <a:ext cx="8682245" cy="509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4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Path length: 1-pass ERL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4" name="Picture 3" descr="sx-recovery-pas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7493000" cy="3695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60" y="5927090"/>
            <a:ext cx="2501900" cy="292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03799" y="4945618"/>
            <a:ext cx="12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Harmonic: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49302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Path length: 2-pass ERL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2" name="Picture 1" descr="sx-recovery-pas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6" y="1831373"/>
            <a:ext cx="7493000" cy="36957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60" y="5466113"/>
            <a:ext cx="2501900" cy="749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03799" y="4945618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Harmonics: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43893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Path length: 3-pass ERL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2" name="Picture 1" descr="sx-recovery-pass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5" y="1828800"/>
            <a:ext cx="7493000" cy="3695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90" y="5015230"/>
            <a:ext cx="2501900" cy="1206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3799" y="4945618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Harmonics: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8654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Path length: 4-pass ERL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2" name="Picture 1" descr="sx-recovery-pass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7" y="1828006"/>
            <a:ext cx="7493000" cy="36957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60" y="4559300"/>
            <a:ext cx="2501900" cy="165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3799" y="4945618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Harmonics: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08290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Path length tuning: pass 1</a:t>
            </a:r>
            <a:endParaRPr lang="en-US" sz="2100" dirty="0"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3799" y="4945618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Harmonics: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3" name="Picture 2" descr="sx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11152" r="2664" b="10714"/>
          <a:stretch/>
        </p:blipFill>
        <p:spPr>
          <a:xfrm>
            <a:off x="1296482" y="1283291"/>
            <a:ext cx="6859448" cy="44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96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Palatino"/>
                <a:cs typeface="Palatino"/>
              </a:rPr>
              <a:t>Path length tuning: pass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3799" y="4945618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Harmonics: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5" name="Picture 4" descr="s1p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10918" r="3026" b="8154"/>
          <a:stretch/>
        </p:blipFill>
        <p:spPr>
          <a:xfrm>
            <a:off x="1303095" y="1270061"/>
            <a:ext cx="6826375" cy="4597358"/>
          </a:xfrm>
          <a:prstGeom prst="rect">
            <a:avLst/>
          </a:prstGeom>
        </p:spPr>
      </p:pic>
      <p:pic>
        <p:nvPicPr>
          <p:cNvPr id="7" name="Picture 6" descr="s1m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317" y="5259660"/>
            <a:ext cx="7336202" cy="56807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38960" y="5590144"/>
            <a:ext cx="2766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+ 10/360 *  </a:t>
            </a:r>
            <a:r>
              <a:rPr lang="en-US" dirty="0" err="1" smtClean="0"/>
              <a:t>rf</a:t>
            </a:r>
            <a:r>
              <a:rPr lang="en-US" dirty="0" smtClean="0"/>
              <a:t> wavelength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8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Palatino"/>
                <a:cs typeface="Palatino"/>
              </a:rPr>
              <a:t>Path length tuning: pass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3799" y="4945618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Harmonics: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7" name="Picture 6" descr="s1m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2548" r="2152" b="7456"/>
          <a:stretch/>
        </p:blipFill>
        <p:spPr>
          <a:xfrm>
            <a:off x="1356013" y="1362669"/>
            <a:ext cx="6839603" cy="45444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8960" y="5590144"/>
            <a:ext cx="2766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 10/360 *  </a:t>
            </a:r>
            <a:r>
              <a:rPr lang="en-US" dirty="0" err="1" smtClean="0"/>
              <a:t>rf</a:t>
            </a:r>
            <a:r>
              <a:rPr lang="en-US" dirty="0" smtClean="0"/>
              <a:t> wavelength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0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280835"/>
            <a:ext cx="6383281" cy="3347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2091" y="2825666"/>
            <a:ext cx="148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S1:   42 MeV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2091" y="2376952"/>
            <a:ext cx="148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S2:   78 MeV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2090" y="2097206"/>
            <a:ext cx="148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S3: 114 MeV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2091" y="1727874"/>
            <a:ext cx="148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S4: 150 MeV</a:t>
            </a:r>
            <a:endParaRPr lang="en-US" sz="1800" dirty="0">
              <a:latin typeface="Optima"/>
              <a:cs typeface="Optima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70556" y="3379611"/>
            <a:ext cx="899583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F1B1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936683" y="4853103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S1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2351" y="4316895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S2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8866" y="3923528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S3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0192" y="3401415"/>
            <a:ext cx="42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S4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SX demerge and merge detail</a:t>
            </a:r>
            <a:endParaRPr lang="en-US" sz="2100" dirty="0">
              <a:latin typeface="Palatino"/>
              <a:cs typeface="Palatin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41941" y="377074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</a:t>
            </a:r>
            <a:endParaRPr lang="en-US" dirty="0"/>
          </a:p>
        </p:txBody>
      </p:sp>
      <p:pic>
        <p:nvPicPr>
          <p:cNvPr id="2" name="Picture 1" descr="sx_demerg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0"/>
          <a:stretch/>
        </p:blipFill>
        <p:spPr>
          <a:xfrm>
            <a:off x="143888" y="662236"/>
            <a:ext cx="6647601" cy="253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5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21" y="596063"/>
            <a:ext cx="2682559" cy="978737"/>
          </a:xfrm>
          <a:prstGeom prst="rect">
            <a:avLst/>
          </a:prstGeom>
        </p:spPr>
      </p:pic>
      <p:pic>
        <p:nvPicPr>
          <p:cNvPr id="3" name="Picture 2" descr="CBETA_L0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373"/>
            <a:ext cx="8990960" cy="46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5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RX Merge and Mirror Merger detail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4" name="Picture 3" descr="rx_mer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1" y="1483230"/>
            <a:ext cx="8314164" cy="44377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328" y="4617925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R1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511" y="4165382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R</a:t>
            </a:r>
            <a:r>
              <a:rPr lang="en-US" sz="1800" dirty="0" smtClean="0">
                <a:latin typeface="Optima"/>
                <a:cs typeface="Optima"/>
              </a:rPr>
              <a:t>2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837" y="3808881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R3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381257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Optima"/>
                <a:cs typeface="Optima"/>
              </a:rPr>
              <a:t>R4</a:t>
            </a:r>
            <a:endParaRPr lang="en-US" sz="18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63115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RX Merge and Mirror Merger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9060"/>
            <a:ext cx="9144000" cy="46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6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tics_4pass_with_energ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3" y="1069081"/>
            <a:ext cx="8881433" cy="5314300"/>
          </a:xfrm>
          <a:prstGeom prst="rect">
            <a:avLst/>
          </a:prstGeom>
        </p:spPr>
      </p:pic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4-pass Optics Design</a:t>
            </a:r>
            <a:endParaRPr lang="en-US" sz="2100" dirty="0">
              <a:latin typeface="Palatino"/>
              <a:cs typeface="Palatino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861814" y="740869"/>
            <a:ext cx="0" cy="5642512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96510" y="699749"/>
            <a:ext cx="85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61814" y="703399"/>
            <a:ext cx="361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 into Energy 3 (114 MeV)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4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Start-to-End tracking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8599"/>
          <a:stretch/>
        </p:blipFill>
        <p:spPr>
          <a:xfrm>
            <a:off x="0" y="1895510"/>
            <a:ext cx="8775556" cy="365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9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Orbit correction simulation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3" name="Picture 2" descr="ffag_errors_200um_offse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021"/>
            <a:ext cx="8730571" cy="2511134"/>
          </a:xfrm>
          <a:prstGeom prst="rect">
            <a:avLst/>
          </a:prstGeom>
        </p:spPr>
      </p:pic>
      <p:pic>
        <p:nvPicPr>
          <p:cNvPr id="4" name="Picture 3" descr="ffag_errors_200um_offsets_correct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" y="4061340"/>
            <a:ext cx="8730570" cy="2540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3800" y="774304"/>
            <a:ext cx="344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um offset errors in all quads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20765" y="3715196"/>
            <a:ext cx="6090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Simultaneously corrected: </a:t>
            </a:r>
            <a:r>
              <a:rPr lang="is-IS" dirty="0"/>
              <a:t>h</a:t>
            </a:r>
            <a:r>
              <a:rPr lang="is-IS" dirty="0" smtClean="0"/>
              <a:t> corrector in QF, v corrector in QD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1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Corrector strength scaling for offsets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2" name="Picture 1" descr="cor_scaling_ffag_quad_x_offs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" y="3922637"/>
            <a:ext cx="4125151" cy="2608382"/>
          </a:xfrm>
          <a:prstGeom prst="rect">
            <a:avLst/>
          </a:prstGeom>
        </p:spPr>
      </p:pic>
      <p:pic>
        <p:nvPicPr>
          <p:cNvPr id="5" name="Picture 4" descr="cor_scaling_ffag_quad_y_offs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97" y="3922637"/>
            <a:ext cx="4125151" cy="2608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188" y="1026058"/>
            <a:ext cx="7137459" cy="261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7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822960" y="0"/>
            <a:ext cx="4490720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Accelerator Physics Topics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344" y="892187"/>
            <a:ext cx="7060312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Optima"/>
                <a:cs typeface="Optima"/>
              </a:rPr>
              <a:t>Injector </a:t>
            </a:r>
            <a:r>
              <a:rPr lang="en-US" sz="1600" dirty="0">
                <a:solidFill>
                  <a:srgbClr val="008000"/>
                </a:solidFill>
                <a:latin typeface="Optima"/>
                <a:cs typeface="Optima"/>
              </a:rPr>
              <a:t>+ Linac space charge </a:t>
            </a:r>
            <a:r>
              <a:rPr lang="en-US" sz="1600" dirty="0" smtClean="0">
                <a:solidFill>
                  <a:srgbClr val="008000"/>
                </a:solidFill>
                <a:latin typeface="Optima"/>
                <a:cs typeface="Optima"/>
              </a:rPr>
              <a:t>optimization</a:t>
            </a:r>
          </a:p>
          <a:p>
            <a:r>
              <a:rPr lang="en-US" sz="1600" dirty="0" smtClean="0">
                <a:solidFill>
                  <a:srgbClr val="008000"/>
                </a:solidFill>
                <a:latin typeface="Optima"/>
                <a:cs typeface="Optima"/>
              </a:rPr>
              <a:t>Complete 4-pass start-to-end lattice</a:t>
            </a:r>
          </a:p>
          <a:p>
            <a:r>
              <a:rPr lang="en-US" sz="1600" dirty="0" err="1" smtClean="0">
                <a:solidFill>
                  <a:srgbClr val="008000"/>
                </a:solidFill>
                <a:latin typeface="Optima"/>
                <a:cs typeface="Optima"/>
              </a:rPr>
              <a:t>Fieldmap</a:t>
            </a:r>
            <a:r>
              <a:rPr lang="en-US" sz="1600" dirty="0" smtClean="0">
                <a:solidFill>
                  <a:srgbClr val="008000"/>
                </a:solidFill>
                <a:latin typeface="Optima"/>
                <a:cs typeface="Optima"/>
              </a:rPr>
              <a:t> tracking in FFAG cell (many codes)</a:t>
            </a:r>
          </a:p>
          <a:p>
            <a:r>
              <a:rPr lang="en-US" sz="1600" dirty="0" smtClean="0">
                <a:solidFill>
                  <a:srgbClr val="008000"/>
                </a:solidFill>
                <a:latin typeface="Optima"/>
                <a:cs typeface="Optima"/>
              </a:rPr>
              <a:t>Start-to-end tracking with no collective effects</a:t>
            </a:r>
          </a:p>
          <a:p>
            <a:r>
              <a:rPr lang="en-US" sz="1600" dirty="0" smtClean="0">
                <a:solidFill>
                  <a:srgbClr val="008000"/>
                </a:solidFill>
                <a:latin typeface="Optima"/>
                <a:cs typeface="Optima"/>
              </a:rPr>
              <a:t>CSR 1-pass tracking</a:t>
            </a:r>
            <a:endParaRPr lang="en-US" sz="1600" dirty="0">
              <a:solidFill>
                <a:srgbClr val="008000"/>
              </a:solidFill>
              <a:latin typeface="Optima"/>
              <a:cs typeface="Optima"/>
            </a:endParaRPr>
          </a:p>
          <a:p>
            <a:endParaRPr lang="en-US" sz="1600" dirty="0" smtClean="0">
              <a:latin typeface="Optima"/>
              <a:cs typeface="Optima"/>
            </a:endParaRPr>
          </a:p>
          <a:p>
            <a:r>
              <a:rPr lang="en-US" sz="1600" dirty="0" smtClean="0">
                <a:solidFill>
                  <a:srgbClr val="3366FF"/>
                </a:solidFill>
                <a:latin typeface="Optima"/>
                <a:cs typeface="Optima"/>
              </a:rPr>
              <a:t>Resistive wall and roughness </a:t>
            </a:r>
            <a:r>
              <a:rPr lang="en-US" sz="1600" dirty="0" err="1" smtClean="0">
                <a:solidFill>
                  <a:srgbClr val="3366FF"/>
                </a:solidFill>
                <a:latin typeface="Optima"/>
                <a:cs typeface="Optima"/>
              </a:rPr>
              <a:t>wakefields</a:t>
            </a:r>
            <a:endParaRPr lang="en-US" sz="1600" dirty="0" smtClean="0">
              <a:solidFill>
                <a:srgbClr val="3366FF"/>
              </a:solidFill>
              <a:latin typeface="Optima"/>
              <a:cs typeface="Optima"/>
            </a:endParaRPr>
          </a:p>
          <a:p>
            <a:r>
              <a:rPr lang="en-US" sz="1600" dirty="0">
                <a:solidFill>
                  <a:srgbClr val="008000"/>
                </a:solidFill>
                <a:latin typeface="Optima"/>
                <a:cs typeface="Optima"/>
              </a:rPr>
              <a:t>Orbit and optics </a:t>
            </a:r>
            <a:r>
              <a:rPr lang="en-US" sz="1600" dirty="0" smtClean="0">
                <a:solidFill>
                  <a:srgbClr val="008000"/>
                </a:solidFill>
                <a:latin typeface="Optima"/>
                <a:cs typeface="Optima"/>
              </a:rPr>
              <a:t>correction</a:t>
            </a:r>
            <a:endParaRPr lang="en-US" sz="1600" dirty="0">
              <a:solidFill>
                <a:srgbClr val="008000"/>
              </a:solidFill>
              <a:latin typeface="Optima"/>
              <a:cs typeface="Optima"/>
            </a:endParaRPr>
          </a:p>
          <a:p>
            <a:r>
              <a:rPr lang="en-US" sz="1600" dirty="0">
                <a:solidFill>
                  <a:srgbClr val="008000"/>
                </a:solidFill>
                <a:latin typeface="Optima"/>
                <a:cs typeface="Optima"/>
              </a:rPr>
              <a:t>Tolerance &amp; stability </a:t>
            </a:r>
            <a:r>
              <a:rPr lang="en-US" sz="1600" dirty="0" smtClean="0">
                <a:solidFill>
                  <a:srgbClr val="008000"/>
                </a:solidFill>
                <a:latin typeface="Optima"/>
                <a:cs typeface="Optima"/>
              </a:rPr>
              <a:t>analysis</a:t>
            </a:r>
          </a:p>
          <a:p>
            <a:r>
              <a:rPr lang="en-US" sz="1600" dirty="0" smtClean="0">
                <a:solidFill>
                  <a:srgbClr val="008000"/>
                </a:solidFill>
                <a:latin typeface="Optima"/>
                <a:cs typeface="Optima"/>
              </a:rPr>
              <a:t>BBU</a:t>
            </a:r>
            <a:endParaRPr lang="en-US" sz="1600" dirty="0">
              <a:solidFill>
                <a:srgbClr val="008000"/>
              </a:solidFill>
              <a:latin typeface="Optima"/>
              <a:cs typeface="Optima"/>
            </a:endParaRPr>
          </a:p>
          <a:p>
            <a:r>
              <a:rPr lang="en-US" sz="1600" dirty="0" smtClean="0">
                <a:solidFill>
                  <a:srgbClr val="008000"/>
                </a:solidFill>
                <a:latin typeface="Optima"/>
                <a:cs typeface="Optima"/>
              </a:rPr>
              <a:t>RGS</a:t>
            </a:r>
            <a:endParaRPr lang="en-US" sz="1600" dirty="0">
              <a:solidFill>
                <a:srgbClr val="008000"/>
              </a:solidFill>
              <a:latin typeface="Optima"/>
              <a:cs typeface="Optima"/>
            </a:endParaRPr>
          </a:p>
          <a:p>
            <a:r>
              <a:rPr lang="en-US" sz="1600" dirty="0" smtClean="0">
                <a:solidFill>
                  <a:srgbClr val="3366FF"/>
                </a:solidFill>
                <a:latin typeface="Optima"/>
                <a:cs typeface="Optima"/>
              </a:rPr>
              <a:t>Touschek scattering</a:t>
            </a:r>
          </a:p>
          <a:p>
            <a:r>
              <a:rPr lang="en-US" sz="1600" dirty="0" smtClean="0">
                <a:solidFill>
                  <a:srgbClr val="3366FF"/>
                </a:solidFill>
                <a:latin typeface="Optima"/>
                <a:cs typeface="Optima"/>
              </a:rPr>
              <a:t>Longitudinal Tails</a:t>
            </a:r>
            <a:endParaRPr lang="en-US" sz="1600" dirty="0">
              <a:solidFill>
                <a:srgbClr val="3366FF"/>
              </a:solidFill>
              <a:latin typeface="Optima"/>
              <a:cs typeface="Optima"/>
            </a:endParaRPr>
          </a:p>
          <a:p>
            <a:r>
              <a:rPr lang="en-US" sz="1600" dirty="0">
                <a:solidFill>
                  <a:srgbClr val="3366FF"/>
                </a:solidFill>
                <a:latin typeface="Optima"/>
                <a:cs typeface="Optima"/>
              </a:rPr>
              <a:t>Dark current tracking &amp; collimation</a:t>
            </a:r>
          </a:p>
          <a:p>
            <a:r>
              <a:rPr lang="en-US" sz="1600" dirty="0" smtClean="0">
                <a:solidFill>
                  <a:srgbClr val="FF6600"/>
                </a:solidFill>
                <a:latin typeface="Optima"/>
                <a:cs typeface="Optima"/>
              </a:rPr>
              <a:t>Ion trapping</a:t>
            </a:r>
          </a:p>
          <a:p>
            <a:r>
              <a:rPr lang="en-US" sz="1600" dirty="0">
                <a:solidFill>
                  <a:srgbClr val="008000"/>
                </a:solidFill>
                <a:latin typeface="Optima"/>
                <a:cs typeface="Optima"/>
              </a:rPr>
              <a:t>Realistic Splitter magnet </a:t>
            </a:r>
            <a:r>
              <a:rPr lang="en-US" sz="1600" dirty="0" smtClean="0">
                <a:solidFill>
                  <a:srgbClr val="008000"/>
                </a:solidFill>
                <a:latin typeface="Optima"/>
                <a:cs typeface="Optima"/>
              </a:rPr>
              <a:t>design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Optima"/>
                <a:cs typeface="Optima"/>
              </a:rPr>
              <a:t>Online model</a:t>
            </a:r>
          </a:p>
          <a:p>
            <a:endParaRPr lang="en-US" sz="1600" dirty="0">
              <a:latin typeface="Optima"/>
              <a:cs typeface="Optima"/>
            </a:endParaRPr>
          </a:p>
          <a:p>
            <a:r>
              <a:rPr lang="en-US" sz="1600" dirty="0">
                <a:solidFill>
                  <a:srgbClr val="FF0000"/>
                </a:solidFill>
                <a:latin typeface="Optima"/>
                <a:cs typeface="Optima"/>
              </a:rPr>
              <a:t>CSR 4-pass tracking, with longitudinal phasing/</a:t>
            </a:r>
            <a:r>
              <a:rPr lang="en-US" sz="1600" dirty="0" smtClean="0">
                <a:solidFill>
                  <a:srgbClr val="FF0000"/>
                </a:solidFill>
                <a:latin typeface="Optima"/>
                <a:cs typeface="Optima"/>
              </a:rPr>
              <a:t>shaping</a:t>
            </a:r>
          </a:p>
          <a:p>
            <a:r>
              <a:rPr lang="en-US" sz="1600" dirty="0" smtClean="0">
                <a:solidFill>
                  <a:srgbClr val="3366FF"/>
                </a:solidFill>
                <a:latin typeface="Optima"/>
                <a:cs typeface="Optima"/>
              </a:rPr>
              <a:t>Halo from cathode</a:t>
            </a:r>
          </a:p>
          <a:p>
            <a:r>
              <a:rPr lang="en-US" sz="1600" dirty="0" err="1" smtClean="0">
                <a:solidFill>
                  <a:srgbClr val="008000"/>
                </a:solidFill>
                <a:latin typeface="Optima"/>
                <a:cs typeface="Optima"/>
              </a:rPr>
              <a:t>microbunching</a:t>
            </a:r>
            <a:endParaRPr lang="en-US" sz="1600" dirty="0">
              <a:solidFill>
                <a:srgbClr val="008000"/>
              </a:solidFill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2303" y="897527"/>
            <a:ext cx="4108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Optima"/>
                <a:cs typeface="Optima"/>
              </a:rPr>
              <a:t>Well under control</a:t>
            </a:r>
          </a:p>
          <a:p>
            <a:r>
              <a:rPr lang="en-US" b="1" dirty="0" smtClean="0">
                <a:solidFill>
                  <a:srgbClr val="3366FF"/>
                </a:solidFill>
                <a:latin typeface="Optima"/>
                <a:cs typeface="Optima"/>
              </a:rPr>
              <a:t>Straightforward but not done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Optima"/>
                <a:cs typeface="Optima"/>
              </a:rPr>
              <a:t>Difficult</a:t>
            </a:r>
          </a:p>
          <a:p>
            <a:r>
              <a:rPr lang="en-US" b="1" dirty="0" smtClean="0">
                <a:solidFill>
                  <a:srgbClr val="FF6600"/>
                </a:solidFill>
                <a:latin typeface="Optima"/>
                <a:cs typeface="Optima"/>
              </a:rPr>
              <a:t>Caution</a:t>
            </a:r>
            <a:endParaRPr lang="en-US" b="1" dirty="0">
              <a:solidFill>
                <a:srgbClr val="FF66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51821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ETA_Halbach_perspective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 b="10542"/>
          <a:stretch/>
        </p:blipFill>
        <p:spPr>
          <a:xfrm>
            <a:off x="0" y="2334381"/>
            <a:ext cx="9144000" cy="4166810"/>
          </a:xfrm>
          <a:prstGeom prst="rect">
            <a:avLst/>
          </a:prstGeom>
        </p:spPr>
      </p:pic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Palatino"/>
                <a:cs typeface="Palatino"/>
              </a:rPr>
              <a:t>END</a:t>
            </a:r>
            <a:endParaRPr lang="en-US" sz="2400" b="1" dirty="0">
              <a:latin typeface="Palatino"/>
              <a:cs typeface="Palatin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95" y="970408"/>
            <a:ext cx="3738426" cy="136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3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"/>
                <a:cs typeface="Palatino"/>
              </a:rPr>
              <a:t>Splitter render</a:t>
            </a:r>
            <a:endParaRPr lang="en-US" sz="2800" dirty="0">
              <a:latin typeface="Palatino"/>
              <a:cs typeface="Palatin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800"/>
            <a:ext cx="8991600" cy="583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9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Start-to-End tracking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5" name="Picture 4" descr="LA_end_pass1_y_phase_space_histo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50" y="1128741"/>
            <a:ext cx="2991554" cy="2243665"/>
          </a:xfrm>
          <a:prstGeom prst="rect">
            <a:avLst/>
          </a:prstGeom>
        </p:spPr>
      </p:pic>
      <p:pic>
        <p:nvPicPr>
          <p:cNvPr id="7" name="Picture 6" descr="LA_end_pass1_t_phase_space_histo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47" y="1128741"/>
            <a:ext cx="2991554" cy="2243665"/>
          </a:xfrm>
          <a:prstGeom prst="rect">
            <a:avLst/>
          </a:prstGeom>
        </p:spPr>
      </p:pic>
      <p:pic>
        <p:nvPicPr>
          <p:cNvPr id="8" name="Picture 7" descr="LA_end_pass1_x_phase_space_histogr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8741"/>
            <a:ext cx="2991554" cy="2243665"/>
          </a:xfrm>
          <a:prstGeom prst="rect">
            <a:avLst/>
          </a:prstGeom>
        </p:spPr>
      </p:pic>
      <p:pic>
        <p:nvPicPr>
          <p:cNvPr id="9" name="Picture 8" descr="beam_4pas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71077"/>
            <a:ext cx="9143999" cy="26619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72284" y="844099"/>
            <a:ext cx="5577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100 </a:t>
            </a:r>
            <a:r>
              <a:rPr lang="en-US" dirty="0" err="1" smtClean="0">
                <a:latin typeface="Optima"/>
                <a:cs typeface="Optima"/>
              </a:rPr>
              <a:t>pC</a:t>
            </a:r>
            <a:r>
              <a:rPr lang="en-US" dirty="0" smtClean="0">
                <a:latin typeface="Optima"/>
                <a:cs typeface="Optima"/>
              </a:rPr>
              <a:t> bunch calculated from GPT with space charge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9122" y="3401745"/>
            <a:ext cx="366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Optima"/>
                <a:cs typeface="Optima"/>
              </a:rPr>
              <a:t>…</a:t>
            </a:r>
            <a:r>
              <a:rPr lang="en-US" dirty="0" smtClean="0">
                <a:latin typeface="Optima"/>
                <a:cs typeface="Optima"/>
              </a:rPr>
              <a:t>spliced into </a:t>
            </a:r>
            <a:r>
              <a:rPr lang="en-US" dirty="0" err="1" smtClean="0">
                <a:latin typeface="Optima"/>
                <a:cs typeface="Optima"/>
              </a:rPr>
              <a:t>Bmad</a:t>
            </a:r>
            <a:r>
              <a:rPr lang="en-US" dirty="0" smtClean="0">
                <a:latin typeface="Optima"/>
                <a:cs typeface="Optima"/>
              </a:rPr>
              <a:t> 4-pass model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49665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906471" y="49225"/>
            <a:ext cx="3660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Palatino"/>
                <a:cs typeface="Palatino"/>
              </a:rPr>
              <a:t>CBETA Layout in L0E</a:t>
            </a:r>
            <a:endParaRPr lang="en-US" sz="2800" dirty="0">
              <a:latin typeface="Palatino"/>
              <a:cs typeface="Palatino"/>
            </a:endParaRPr>
          </a:p>
        </p:txBody>
      </p:sp>
      <p:pic>
        <p:nvPicPr>
          <p:cNvPr id="2" name="Picture 1" descr="cbeta_layout_2016-10-04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/>
          <a:stretch/>
        </p:blipFill>
        <p:spPr>
          <a:xfrm>
            <a:off x="-1" y="964986"/>
            <a:ext cx="9170869" cy="5012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Palatino"/>
                <a:cs typeface="Palatino"/>
              </a:rPr>
              <a:t>Basic Parameters</a:t>
            </a:r>
            <a:endParaRPr lang="en-US" sz="2400" dirty="0">
              <a:latin typeface="Palatino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09" y="760691"/>
            <a:ext cx="8370563" cy="57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83" y="689633"/>
            <a:ext cx="6893731" cy="5707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5138" y="2834478"/>
            <a:ext cx="803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42 MeV</a:t>
            </a:r>
            <a:endParaRPr lang="en-US" sz="1400" dirty="0">
              <a:latin typeface="Optima"/>
              <a:cs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6838" y="2203701"/>
            <a:ext cx="803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78 MeV</a:t>
            </a:r>
            <a:endParaRPr lang="en-US" sz="1400" dirty="0"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3904" y="1675530"/>
            <a:ext cx="903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114 MeV</a:t>
            </a:r>
            <a:endParaRPr lang="en-US" sz="1400" dirty="0"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5138" y="879289"/>
            <a:ext cx="903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150 MeV</a:t>
            </a:r>
            <a:endParaRPr lang="en-US" sz="1400" dirty="0">
              <a:latin typeface="Optima"/>
              <a:cs typeface="Opti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4458" y="1571966"/>
            <a:ext cx="11470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u="sng" dirty="0" smtClean="0">
                <a:latin typeface="Optima"/>
                <a:cs typeface="Optima"/>
              </a:rPr>
              <a:t>QF</a:t>
            </a:r>
          </a:p>
          <a:p>
            <a:pPr algn="ctr"/>
            <a:r>
              <a:rPr lang="en-US" dirty="0">
                <a:latin typeface="Optima"/>
                <a:cs typeface="Optima"/>
              </a:rPr>
              <a:t>(</a:t>
            </a:r>
            <a:r>
              <a:rPr lang="en-US" dirty="0" smtClean="0">
                <a:latin typeface="Optima"/>
                <a:cs typeface="Optima"/>
              </a:rPr>
              <a:t>focusing)</a:t>
            </a:r>
            <a:endParaRPr lang="en-US" sz="1800" dirty="0" smtClean="0">
              <a:latin typeface="Optima"/>
              <a:cs typeface="Optima"/>
            </a:endParaRPr>
          </a:p>
          <a:p>
            <a:r>
              <a:rPr lang="en-US" sz="1400" dirty="0" smtClean="0">
                <a:latin typeface="Optima"/>
                <a:cs typeface="Optima"/>
              </a:rPr>
              <a:t>13.3 cm</a:t>
            </a:r>
          </a:p>
          <a:p>
            <a:r>
              <a:rPr lang="en-US" sz="1400" dirty="0" smtClean="0">
                <a:latin typeface="Optima"/>
                <a:cs typeface="Optima"/>
              </a:rPr>
              <a:t>-11.5 T/m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99131" y="2649184"/>
            <a:ext cx="155847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u="sng" dirty="0" smtClean="0">
                <a:latin typeface="Optima"/>
                <a:cs typeface="Optima"/>
              </a:rPr>
              <a:t>QD</a:t>
            </a:r>
          </a:p>
          <a:p>
            <a:pPr algn="ctr"/>
            <a:r>
              <a:rPr lang="en-US" dirty="0" smtClean="0">
                <a:latin typeface="Optima"/>
                <a:cs typeface="Optima"/>
              </a:rPr>
              <a:t>(defocusing)</a:t>
            </a:r>
            <a:endParaRPr lang="en-US" sz="1800" dirty="0" smtClean="0">
              <a:latin typeface="Optima"/>
              <a:cs typeface="Optima"/>
            </a:endParaRPr>
          </a:p>
          <a:p>
            <a:pPr algn="ctr"/>
            <a:r>
              <a:rPr lang="en-US" sz="1400" dirty="0" smtClean="0">
                <a:latin typeface="Optima"/>
                <a:cs typeface="Optima"/>
              </a:rPr>
              <a:t>12.2 cm</a:t>
            </a:r>
          </a:p>
          <a:p>
            <a:pPr algn="ctr"/>
            <a:r>
              <a:rPr lang="en-US" sz="1400" dirty="0" smtClean="0">
                <a:latin typeface="Optima"/>
                <a:cs typeface="Optima"/>
              </a:rPr>
              <a:t>11.0 T/m</a:t>
            </a:r>
          </a:p>
          <a:p>
            <a:pPr algn="ctr"/>
            <a:r>
              <a:rPr lang="en-US" sz="1400" dirty="0" smtClean="0">
                <a:latin typeface="Optima"/>
                <a:cs typeface="Optima"/>
              </a:rPr>
              <a:t>-0.311 T in center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991387" y="29780"/>
            <a:ext cx="3723237" cy="334963"/>
          </a:xfrm>
          <a:prstGeom prst="rect">
            <a:avLst/>
          </a:prstGeo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"/>
                <a:ea typeface="+mj-ea"/>
                <a:cs typeface="Palatino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  <a:ea typeface="ＭＳ Ｐゴシック" charset="0"/>
              </a:rPr>
              <a:t>FFAG Arc Cell (5 </a:t>
            </a:r>
            <a:r>
              <a:rPr lang="en-US" sz="2800" dirty="0" err="1" smtClean="0">
                <a:solidFill>
                  <a:schemeClr val="tx1"/>
                </a:solidFill>
                <a:ea typeface="ＭＳ Ｐゴシック" charset="0"/>
              </a:rPr>
              <a:t>deg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0"/>
              </a:rPr>
              <a:t>)</a:t>
            </a:r>
            <a:endParaRPr lang="en-US" sz="28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0862" y="5992857"/>
            <a:ext cx="55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BPM</a:t>
            </a:r>
            <a:endParaRPr lang="en-US" sz="1400" dirty="0">
              <a:latin typeface="Optima"/>
              <a:cs typeface="Opti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2978" y="606075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Optima"/>
                <a:cs typeface="Optima"/>
              </a:rPr>
              <a:t>QF</a:t>
            </a:r>
            <a:endParaRPr lang="en-US" sz="1800" dirty="0" smtClean="0">
              <a:latin typeface="Optima"/>
              <a:cs typeface="Opti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2929" y="6060751"/>
            <a:ext cx="55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Optima"/>
                <a:cs typeface="Optima"/>
              </a:rPr>
              <a:t>QD</a:t>
            </a:r>
            <a:endParaRPr lang="en-US" sz="1800" dirty="0" smtClean="0">
              <a:latin typeface="Optima"/>
              <a:cs typeface="Optim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21627" y="4012456"/>
            <a:ext cx="139186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latin typeface="Optima"/>
                <a:cs typeface="Optima"/>
              </a:rPr>
              <a:t>Short Drift</a:t>
            </a:r>
          </a:p>
          <a:p>
            <a:pPr algn="ctr"/>
            <a:r>
              <a:rPr lang="en-US" sz="1400" dirty="0" smtClean="0">
                <a:latin typeface="Optima"/>
                <a:cs typeface="Optima"/>
              </a:rPr>
              <a:t>7 cm</a:t>
            </a:r>
          </a:p>
          <a:p>
            <a:pPr algn="ctr"/>
            <a:r>
              <a:rPr lang="en-US" sz="1400" dirty="0" smtClean="0">
                <a:latin typeface="Optima"/>
                <a:cs typeface="Optima"/>
              </a:rPr>
              <a:t>BPM</a:t>
            </a:r>
          </a:p>
          <a:p>
            <a:pPr algn="ctr"/>
            <a:endParaRPr lang="en-US" dirty="0" smtClean="0">
              <a:latin typeface="Optima"/>
              <a:cs typeface="Optima"/>
            </a:endParaRPr>
          </a:p>
          <a:p>
            <a:pPr algn="ctr"/>
            <a:r>
              <a:rPr lang="en-US" u="sng" dirty="0" smtClean="0">
                <a:latin typeface="Optima"/>
                <a:cs typeface="Optima"/>
              </a:rPr>
              <a:t>Long Drift</a:t>
            </a:r>
          </a:p>
          <a:p>
            <a:pPr algn="ctr"/>
            <a:r>
              <a:rPr lang="en-US" sz="1400" dirty="0" smtClean="0">
                <a:latin typeface="Optima"/>
                <a:cs typeface="Optima"/>
              </a:rPr>
              <a:t>12 cm</a:t>
            </a:r>
          </a:p>
          <a:p>
            <a:pPr algn="ctr"/>
            <a:r>
              <a:rPr lang="en-US" sz="1400" dirty="0" smtClean="0">
                <a:latin typeface="Optima"/>
                <a:cs typeface="Optima"/>
              </a:rPr>
              <a:t>Pump or screen</a:t>
            </a:r>
          </a:p>
          <a:p>
            <a:pPr algn="ctr"/>
            <a:endParaRPr lang="en-US" u="sng" dirty="0">
              <a:latin typeface="Optima"/>
              <a:cs typeface="Optima"/>
            </a:endParaRPr>
          </a:p>
        </p:txBody>
      </p:sp>
      <p:pic>
        <p:nvPicPr>
          <p:cNvPr id="15" name="Picture 14" descr="cell_tracking_red_thick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48" y="29780"/>
            <a:ext cx="2350551" cy="11572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2377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16044"/>
          </a:xfrm>
          <a:prstGeom prst="rect">
            <a:avLst/>
          </a:prstGeom>
        </p:spPr>
      </p:pic>
      <p:pic>
        <p:nvPicPr>
          <p:cNvPr id="16" name="Picture 15" descr="CBETA_L0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3" t="27874" b="12658"/>
          <a:stretch/>
        </p:blipFill>
        <p:spPr>
          <a:xfrm>
            <a:off x="7309461" y="70694"/>
            <a:ext cx="1834539" cy="19171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05682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Designed FFAG Arc, transition, straight</a:t>
            </a:r>
            <a:endParaRPr lang="en-US" sz="2100" dirty="0">
              <a:latin typeface="Palatino"/>
              <a:cs typeface="Palatin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2386" y="873760"/>
            <a:ext cx="3310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Offsets, angles scaled by factor: 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26" y="1192347"/>
            <a:ext cx="2772954" cy="28131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2784960" y="5547360"/>
            <a:ext cx="0" cy="528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513680" y="5547360"/>
            <a:ext cx="0" cy="528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01471" y="6085840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Optima"/>
                <a:cs typeface="Optima"/>
              </a:rPr>
              <a:t>FA</a:t>
            </a:r>
            <a:endParaRPr lang="en-US" sz="2400" dirty="0">
              <a:latin typeface="Optima"/>
              <a:cs typeface="Optim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69791" y="608584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tima"/>
                <a:cs typeface="Optima"/>
              </a:rPr>
              <a:t>T</a:t>
            </a:r>
            <a:r>
              <a:rPr lang="en-US" sz="2400" dirty="0" smtClean="0">
                <a:latin typeface="Optima"/>
                <a:cs typeface="Optima"/>
              </a:rPr>
              <a:t>A</a:t>
            </a:r>
            <a:endParaRPr lang="en-US" sz="2400" dirty="0">
              <a:latin typeface="Optima"/>
              <a:cs typeface="Optim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19391" y="6085840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Optima"/>
                <a:cs typeface="Optima"/>
              </a:rPr>
              <a:t>ZA</a:t>
            </a:r>
            <a:endParaRPr lang="en-US" sz="2400" dirty="0">
              <a:latin typeface="Optima"/>
              <a:cs typeface="Optima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156311" y="576556"/>
            <a:ext cx="361678" cy="2870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449201" y="1589204"/>
            <a:ext cx="5120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07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3594937" y="98446"/>
            <a:ext cx="2570862" cy="33496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Palatino"/>
                <a:ea typeface="ＭＳ Ｐゴシック" charset="0"/>
                <a:cs typeface="Palatino"/>
              </a:rPr>
              <a:t>Full FFAG Arc</a:t>
            </a:r>
            <a:endParaRPr lang="en-US" sz="2800" dirty="0">
              <a:latin typeface="Palatino"/>
              <a:ea typeface="ＭＳ Ｐゴシック" charset="0"/>
              <a:cs typeface="Palatin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73" y="1432158"/>
            <a:ext cx="6408767" cy="5251290"/>
          </a:xfrm>
          <a:prstGeom prst="rect">
            <a:avLst/>
          </a:prstGeom>
        </p:spPr>
      </p:pic>
      <p:pic>
        <p:nvPicPr>
          <p:cNvPr id="5" name="Picture 4" descr="CBETA_L0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34994" r="6015" b="16878"/>
          <a:stretch/>
        </p:blipFill>
        <p:spPr>
          <a:xfrm>
            <a:off x="2735341" y="628867"/>
            <a:ext cx="3343878" cy="1044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5358292" y="603844"/>
            <a:ext cx="422959" cy="2324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135234" y="1507819"/>
            <a:ext cx="5120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92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Space Charge optimization through LA</a:t>
            </a:r>
            <a:endParaRPr lang="en-US" sz="2100" dirty="0">
              <a:latin typeface="Palatino"/>
              <a:cs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93" y="649800"/>
            <a:ext cx="8762116" cy="2393054"/>
          </a:xfrm>
          <a:prstGeom prst="rect">
            <a:avLst/>
          </a:prstGeom>
        </p:spPr>
      </p:pic>
      <p:pic>
        <p:nvPicPr>
          <p:cNvPr id="5" name="Picture 4" descr="IN_betax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r="8878"/>
          <a:stretch/>
        </p:blipFill>
        <p:spPr>
          <a:xfrm>
            <a:off x="389029" y="3173137"/>
            <a:ext cx="8327456" cy="2036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76" y="5548922"/>
            <a:ext cx="841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The beam is optimized with space charge using GPT to match specified beam sizes and divergence at the end of the first pass of the </a:t>
            </a:r>
            <a:r>
              <a:rPr lang="en-US" dirty="0" err="1" smtClean="0">
                <a:latin typeface="Optima"/>
                <a:cs typeface="Optima"/>
              </a:rPr>
              <a:t>Linac</a:t>
            </a:r>
            <a:r>
              <a:rPr lang="en-US" dirty="0" smtClean="0">
                <a:latin typeface="Optima"/>
                <a:cs typeface="Optima"/>
              </a:rPr>
              <a:t>. 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65426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BETA_Halbach6_S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"/>
          <a:stretch/>
        </p:blipFill>
        <p:spPr>
          <a:xfrm>
            <a:off x="-54953" y="993844"/>
            <a:ext cx="9265478" cy="2215063"/>
          </a:xfrm>
          <a:prstGeom prst="rect">
            <a:avLst/>
          </a:prstGeom>
        </p:spPr>
      </p:pic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Palatino"/>
                <a:cs typeface="Palatino"/>
              </a:rPr>
              <a:t>Splitters (SX, RX)</a:t>
            </a:r>
            <a:endParaRPr lang="en-US" sz="2100" dirty="0">
              <a:latin typeface="Palatino"/>
              <a:cs typeface="Palatin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5615" y="3631821"/>
            <a:ext cx="7032694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Receive beams on-axis from LA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Match each energy beam onto its stable orbit in FA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Match optics for each energy beam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Momentum compaction (r56) adjustment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Path lengths: (S1 + FA pass 1) = (S2 + FA pass 2) =(S3 + FA pass 3)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Allow path length adjustment by sliding joints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Dipole fields &lt; 0.6 T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tima"/>
                <a:cs typeface="Optima"/>
              </a:rPr>
              <a:t>Quad fields &lt; </a:t>
            </a:r>
            <a:r>
              <a:rPr lang="en-US" dirty="0" smtClean="0">
                <a:latin typeface="Optima"/>
                <a:cs typeface="Optima"/>
              </a:rPr>
              <a:t>4 </a:t>
            </a:r>
            <a:r>
              <a:rPr lang="en-US" dirty="0">
                <a:latin typeface="Optima"/>
                <a:cs typeface="Optima"/>
              </a:rPr>
              <a:t>T/</a:t>
            </a:r>
            <a:r>
              <a:rPr lang="en-US" dirty="0" smtClean="0">
                <a:latin typeface="Optima"/>
                <a:cs typeface="Optima"/>
              </a:rPr>
              <a:t>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Realistic transverse element sizes</a:t>
            </a:r>
            <a:endParaRPr lang="en-US" dirty="0">
              <a:latin typeface="Optima"/>
              <a:cs typeface="Optima"/>
            </a:endParaRPr>
          </a:p>
          <a:p>
            <a:endParaRPr lang="en-US" dirty="0">
              <a:latin typeface="Optima"/>
              <a:cs typeface="Opti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2479" y="2110619"/>
            <a:ext cx="873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B0307"/>
                </a:solidFill>
                <a:latin typeface="Optima"/>
                <a:cs typeface="Optima"/>
              </a:rPr>
              <a:t>c</a:t>
            </a:r>
            <a:r>
              <a:rPr lang="en-US" sz="1400" dirty="0" smtClean="0">
                <a:solidFill>
                  <a:srgbClr val="CB0307"/>
                </a:solidFill>
                <a:latin typeface="Optima"/>
                <a:cs typeface="Optima"/>
              </a:rPr>
              <a:t>ommon</a:t>
            </a:r>
          </a:p>
          <a:p>
            <a:r>
              <a:rPr lang="en-US" sz="1400" dirty="0" smtClean="0">
                <a:solidFill>
                  <a:srgbClr val="CB0307"/>
                </a:solidFill>
                <a:latin typeface="Optima"/>
                <a:cs typeface="Optima"/>
              </a:rPr>
              <a:t>dipole</a:t>
            </a:r>
            <a:endParaRPr lang="en-US" sz="1400" dirty="0">
              <a:solidFill>
                <a:srgbClr val="CB0307"/>
              </a:solidFill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3878" y="2250924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sliding</a:t>
            </a:r>
          </a:p>
          <a:p>
            <a:r>
              <a:rPr lang="en-US" sz="1400" dirty="0" smtClean="0">
                <a:latin typeface="Optima"/>
                <a:cs typeface="Optima"/>
              </a:rPr>
              <a:t>joints</a:t>
            </a:r>
            <a:endParaRPr lang="en-US" sz="1400" dirty="0">
              <a:latin typeface="Optima"/>
              <a:cs typeface="Opti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640" y="2171243"/>
            <a:ext cx="673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D0E17"/>
                </a:solidFill>
                <a:latin typeface="Optima"/>
                <a:cs typeface="Optima"/>
              </a:rPr>
              <a:t>dipole</a:t>
            </a:r>
            <a:endParaRPr lang="en-US" sz="1400" dirty="0">
              <a:solidFill>
                <a:srgbClr val="8D0E17"/>
              </a:solidFill>
              <a:latin typeface="Optima"/>
              <a:cs typeface="Opti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7980" y="2171243"/>
            <a:ext cx="573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quad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11454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5945</TotalTime>
  <Words>553</Words>
  <Application>Microsoft Macintosh PowerPoint</Application>
  <PresentationFormat>On-screen Show (4:3)</PresentationFormat>
  <Paragraphs>147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FFAG Arc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Accelerator Physics Topics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Christopher Mayes</cp:lastModifiedBy>
  <cp:revision>125</cp:revision>
  <cp:lastPrinted>2016-10-26T20:38:03Z</cp:lastPrinted>
  <dcterms:modified xsi:type="dcterms:W3CDTF">2017-01-25T15:28:50Z</dcterms:modified>
</cp:coreProperties>
</file>