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B0307"/>
    <a:srgbClr val="8D0E17"/>
    <a:srgbClr val="A94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9BDB-AF87-CC4D-8534-8DAE3D62298D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CE2C-5F8C-6148-9677-EEC8E38D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6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67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6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6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6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hyperlink" Target="mailto:christopher.mayes@cornell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/>
          <p:cNvSpPr/>
          <p:nvPr/>
        </p:nvSpPr>
        <p:spPr>
          <a:xfrm>
            <a:off x="8321040" y="6585120"/>
            <a:ext cx="13928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200">
                <a:solidFill>
                  <a:srgbClr val="000000"/>
                </a:solidFill>
                <a:latin typeface="Calibri"/>
              </a:rPr>
              <a:t>‹#›</a:t>
            </a:fld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/30</a:t>
            </a:r>
            <a:endParaRPr dirty="0"/>
          </a:p>
        </p:txBody>
      </p:sp>
      <p:sp>
        <p:nvSpPr>
          <p:cNvPr id="4" name="CustomShape 4"/>
          <p:cNvSpPr/>
          <p:nvPr/>
        </p:nvSpPr>
        <p:spPr>
          <a:xfrm>
            <a:off x="0" y="6614801"/>
            <a:ext cx="3597788" cy="2431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Optima"/>
                <a:cs typeface="Optima"/>
                <a:hlinkClick r:id="rId19"/>
              </a:rPr>
              <a:t>Georg.Hoffstaetter@</a:t>
            </a:r>
            <a:r>
              <a:rPr lang="en-US" sz="1200" dirty="0" smtClean="0">
                <a:solidFill>
                  <a:srgbClr val="000000"/>
                </a:solidFill>
                <a:latin typeface="Optima"/>
                <a:cs typeface="Optima"/>
                <a:hlinkClick r:id="rId19"/>
              </a:rPr>
              <a:t>cornell.edu</a:t>
            </a:r>
            <a:r>
              <a:rPr lang="en-US" sz="1200" baseline="0" dirty="0" smtClean="0">
                <a:solidFill>
                  <a:schemeClr val="tx1"/>
                </a:solidFill>
                <a:latin typeface="Optima"/>
                <a:cs typeface="Optima"/>
              </a:rPr>
              <a:t> -</a:t>
            </a: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</a:rPr>
              <a:t> January 30, </a:t>
            </a: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</a:rPr>
              <a:t>2017 – CBETA technology review</a:t>
            </a:r>
            <a:endParaRPr dirty="0">
              <a:latin typeface="Optima"/>
              <a:cs typeface="Optima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0" y="615305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>
                <a:latin typeface="Calibri"/>
              </a:rPr>
              <a:t>Click to edit the outline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400" dirty="0">
                <a:latin typeface="Calibri"/>
              </a:rPr>
              <a:t>Second Outline 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Third Outline 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n-US" sz="2000" dirty="0">
                <a:latin typeface="Calibri"/>
              </a:rPr>
              <a:t>Fourth Outline 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Fifth Outline 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Sixth Outline 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Seventh Outline Level</a:t>
            </a:r>
            <a:endParaRPr dirty="0"/>
          </a:p>
        </p:txBody>
      </p:sp>
      <p:pic>
        <p:nvPicPr>
          <p:cNvPr id="16" name="Picture 15" descr="Logo_Big-1.jp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96" y="0"/>
            <a:ext cx="1678103" cy="615305"/>
          </a:xfrm>
          <a:prstGeom prst="rect">
            <a:avLst/>
          </a:prstGeom>
        </p:spPr>
      </p:pic>
      <p:pic>
        <p:nvPicPr>
          <p:cNvPr id="5" name="Picture 4" descr="CULogo187_CLASSE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87355" cy="605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>
        <a:defRPr i="0">
          <a:latin typeface="Optima"/>
          <a:cs typeface="Optima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998" y="6752158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" y="-12420"/>
            <a:ext cx="9182100" cy="6859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0" y="6080760"/>
            <a:ext cx="3509237" cy="777240"/>
            <a:chOff x="-22" y="-2"/>
            <a:chExt cx="3733822" cy="826982"/>
          </a:xfrm>
        </p:grpSpPr>
        <p:pic>
          <p:nvPicPr>
            <p:cNvPr id="15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UCLASSE 3line White.pn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Screen Shot 2015-07-28 at 9.44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6611258"/>
            <a:ext cx="2628900" cy="246742"/>
          </a:xfrm>
          <a:prstGeom prst="rect">
            <a:avLst/>
          </a:prstGeom>
        </p:spPr>
      </p:pic>
      <p:pic>
        <p:nvPicPr>
          <p:cNvPr id="18" name="Picture 17" descr="Screen Shot 2015-07-28 at 9.36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6080760"/>
            <a:ext cx="3108960" cy="7772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6611112" y="4800600"/>
            <a:ext cx="2551176" cy="1828800"/>
          </a:xfrm>
          <a:prstGeom prst="rect">
            <a:avLst/>
          </a:prstGeom>
          <a:noFill/>
          <a:ln w="28575" cap="flat" cmpd="sng" algn="ctr">
            <a:solidFill>
              <a:srgbClr val="9616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0" y="228600"/>
            <a:ext cx="9144000" cy="13930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00"/>
                </a:solidFill>
                <a:ea typeface="ＭＳ Ｐゴシック" charset="0"/>
              </a:rPr>
              <a:t>The </a:t>
            </a:r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C</a:t>
            </a:r>
            <a:r>
              <a:rPr lang="en-US" sz="2800" dirty="0" smtClean="0">
                <a:solidFill>
                  <a:srgbClr val="FFFF00"/>
                </a:solidFill>
                <a:ea typeface="ＭＳ Ｐゴシック" charset="0"/>
              </a:rPr>
              <a:t>ornell/</a:t>
            </a:r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ea typeface="ＭＳ Ｐゴシック" charset="0"/>
              </a:rPr>
              <a:t>NL FFAG-</a:t>
            </a:r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E</a:t>
            </a:r>
            <a:r>
              <a:rPr lang="en-US" sz="2800" dirty="0" smtClean="0">
                <a:solidFill>
                  <a:srgbClr val="FFFF00"/>
                </a:solidFill>
                <a:ea typeface="ＭＳ Ｐゴシック" charset="0"/>
              </a:rPr>
              <a:t>RL </a:t>
            </a:r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T</a:t>
            </a:r>
            <a:r>
              <a:rPr lang="en-US" sz="2800" dirty="0" smtClean="0">
                <a:solidFill>
                  <a:srgbClr val="FFFF00"/>
                </a:solidFill>
                <a:ea typeface="ＭＳ Ｐゴシック" charset="0"/>
              </a:rPr>
              <a:t>est </a:t>
            </a:r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A</a:t>
            </a:r>
            <a:r>
              <a:rPr lang="en-US" sz="2800" dirty="0" smtClean="0">
                <a:solidFill>
                  <a:srgbClr val="FFFF00"/>
                </a:solidFill>
                <a:ea typeface="ＭＳ Ｐゴシック" charset="0"/>
              </a:rPr>
              <a:t>ccelerator: </a:t>
            </a:r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CBETA</a:t>
            </a:r>
          </a:p>
          <a:p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KPP and UPP strategy</a:t>
            </a:r>
            <a:endParaRPr lang="en-US" sz="2800" dirty="0">
              <a:solidFill>
                <a:srgbClr val="961612"/>
              </a:solidFill>
              <a:ea typeface="ＭＳ Ｐゴシック" charset="0"/>
            </a:endParaRPr>
          </a:p>
          <a:p>
            <a:r>
              <a:rPr lang="en-US" sz="2800" dirty="0" smtClean="0">
                <a:solidFill>
                  <a:srgbClr val="961612"/>
                </a:solidFill>
                <a:ea typeface="ＭＳ Ｐゴシック" charset="0"/>
              </a:rPr>
              <a:t>Goals for the first 42 months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97345" y="2060433"/>
            <a:ext cx="7772400" cy="470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Georg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Hoffstaetter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(Cornell)</a:t>
            </a:r>
            <a:endParaRPr lang="en-US" sz="2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CBETA_Halbach_ren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" y="2585774"/>
            <a:ext cx="6587017" cy="32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09861" y="45944"/>
            <a:ext cx="5340089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Questions to our 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goals</a:t>
            </a:r>
            <a:endParaRPr lang="en-US" sz="240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2622564"/>
            <a:ext cx="8991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b="0" dirty="0" smtClean="0">
                <a:latin typeface="+mn-lt"/>
              </a:rPr>
              <a:t>Questions?</a:t>
            </a:r>
          </a:p>
          <a:p>
            <a:pPr algn="ctr">
              <a:spcBef>
                <a:spcPts val="600"/>
              </a:spcBef>
            </a:pPr>
            <a:endParaRPr lang="en-US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286425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BETA_Halbach_ren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" y="2207449"/>
            <a:ext cx="9068982" cy="4466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68474" y="11232"/>
            <a:ext cx="5293294" cy="59433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test ERL in Cornell’s hall LOE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443" y="2223104"/>
            <a:ext cx="1005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Optima"/>
                <a:cs typeface="Optima"/>
              </a:rPr>
              <a:t>6 MeV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1431" y="2332864"/>
            <a:ext cx="1005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Optima"/>
                <a:cs typeface="Optima"/>
              </a:rPr>
              <a:t>6 MeV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842763"/>
            <a:ext cx="9171310" cy="141172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Helvetica" charset="0"/>
              </a:rPr>
              <a:t>Cornell DC gun</a:t>
            </a:r>
          </a:p>
          <a:p>
            <a:r>
              <a:rPr lang="en-US" sz="1800" dirty="0" smtClean="0">
                <a:latin typeface="Helvetica" charset="0"/>
              </a:rPr>
              <a:t>100mA, 6MeV SRF injector (ICM)</a:t>
            </a:r>
            <a:endParaRPr lang="en-US" sz="1800" dirty="0">
              <a:latin typeface="Helvetica" charset="0"/>
            </a:endParaRPr>
          </a:p>
          <a:p>
            <a:r>
              <a:rPr lang="en-US" sz="1800" dirty="0" smtClean="0">
                <a:latin typeface="Helvetica" charset="0"/>
              </a:rPr>
              <a:t>600kW beam dump</a:t>
            </a:r>
          </a:p>
          <a:p>
            <a:r>
              <a:rPr lang="en-US" sz="1800" dirty="0" smtClean="0">
                <a:latin typeface="Helvetica" charset="0"/>
              </a:rPr>
              <a:t>100mA, 6-cavity SRF CW </a:t>
            </a:r>
            <a:r>
              <a:rPr lang="en-US" sz="1800" dirty="0" err="1" smtClean="0">
                <a:latin typeface="Helvetica" charset="0"/>
              </a:rPr>
              <a:t>Linac</a:t>
            </a:r>
            <a:r>
              <a:rPr lang="en-US" sz="1800" dirty="0" smtClean="0">
                <a:latin typeface="Helvetica" charset="0"/>
              </a:rPr>
              <a:t> (MLC)</a:t>
            </a:r>
            <a:endParaRPr lang="en-US" sz="1800" dirty="0">
              <a:latin typeface="Helvetica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2853" y="2326709"/>
            <a:ext cx="1827553" cy="836915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20578" y="2913241"/>
            <a:ext cx="3225194" cy="560482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018" y="2250309"/>
            <a:ext cx="1080915" cy="560482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1767" y="2584625"/>
            <a:ext cx="865909" cy="560482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94893" y="3412603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Optima"/>
                <a:cs typeface="Optima"/>
              </a:rPr>
              <a:t>+/- 36 MeV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62404" y="4031650"/>
            <a:ext cx="7296727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FF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Electron Current 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up to 320mA in the </a:t>
            </a:r>
            <a:r>
              <a:rPr lang="en-US" sz="2000" dirty="0" err="1" smtClean="0">
                <a:latin typeface="Arial"/>
                <a:cs typeface="Arial"/>
              </a:rPr>
              <a:t>linac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Bunch </a:t>
            </a:r>
            <a:r>
              <a:rPr lang="en-US" sz="2000" dirty="0">
                <a:latin typeface="Arial"/>
                <a:cs typeface="Arial"/>
              </a:rPr>
              <a:t>charge Q </a:t>
            </a:r>
            <a:r>
              <a:rPr lang="en-US" sz="2000" dirty="0" smtClean="0">
                <a:latin typeface="Arial"/>
                <a:cs typeface="Arial"/>
              </a:rPr>
              <a:t>of up to 2nC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Bunch repetition rate </a:t>
            </a:r>
            <a:r>
              <a:rPr lang="en-US" sz="2000" dirty="0" smtClean="0">
                <a:latin typeface="Arial"/>
                <a:cs typeface="Arial"/>
              </a:rPr>
              <a:t>1.3GHz/N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Beams of 100mA for 1 turn and 40mA for 4 turns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1743" y="6027869"/>
            <a:ext cx="28905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Optima"/>
                <a:cs typeface="Optima"/>
              </a:rPr>
              <a:t>42, 78, 114, 150 MeV   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631874" y="1738853"/>
            <a:ext cx="3539436" cy="36542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Helvetica" charset="0"/>
              </a:rPr>
              <a:t>Existing components at Cornell</a:t>
            </a:r>
            <a:endParaRPr lang="en-US" sz="1800" dirty="0">
              <a:latin typeface="Helvetica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09645" y="1641324"/>
            <a:ext cx="865909" cy="560482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998" y="6752158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0" y="1295400"/>
            <a:ext cx="3201383" cy="2401037"/>
            <a:chOff x="800100" y="3543300"/>
            <a:chExt cx="4114800" cy="3086100"/>
          </a:xfrm>
        </p:grpSpPr>
        <p:pic>
          <p:nvPicPr>
            <p:cNvPr id="9" name="Picture 8" descr="Closed_orbit_1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100" y="3543300"/>
              <a:ext cx="4114800" cy="3086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2971800" y="4343400"/>
              <a:ext cx="1143918" cy="3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E=</a:t>
              </a:r>
              <a:r>
                <a:rPr lang="en-US" sz="10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18</a:t>
              </a:r>
              <a:r>
                <a:rPr lang="en-US" sz="1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.3 GeV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971800" y="5257799"/>
              <a:ext cx="1061503" cy="3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E=6.7 GeV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371601" y="3886200"/>
              <a:ext cx="1061503" cy="3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E=5.0 GeV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371601" y="5829300"/>
              <a:ext cx="1061503" cy="3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E=1.7 GeV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4114800" y="5829300"/>
              <a:ext cx="468260" cy="31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QF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3479268" y="5829300"/>
              <a:ext cx="475570" cy="31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BD</a:t>
              </a:r>
            </a:p>
          </p:txBody>
        </p:sp>
      </p:grpSp>
      <p:sp>
        <p:nvSpPr>
          <p:cNvPr id="16" name="Content Placeholder 1"/>
          <p:cNvSpPr txBox="1">
            <a:spLocks/>
          </p:cNvSpPr>
          <p:nvPr/>
        </p:nvSpPr>
        <p:spPr>
          <a:xfrm>
            <a:off x="2971800" y="838200"/>
            <a:ext cx="6248400" cy="121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eRHIC</a:t>
            </a:r>
            <a:r>
              <a:rPr lang="en-US" sz="1800" dirty="0" smtClean="0"/>
              <a:t> uses two FFAG </a:t>
            </a:r>
            <a:r>
              <a:rPr lang="en-US" sz="1800" dirty="0" err="1" smtClean="0"/>
              <a:t>beamlines</a:t>
            </a:r>
            <a:r>
              <a:rPr lang="en-US" sz="1800" dirty="0" smtClean="0"/>
              <a:t> to do multiple </a:t>
            </a:r>
            <a:r>
              <a:rPr lang="en-US" sz="1800" dirty="0" err="1" smtClean="0"/>
              <a:t>recirculations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 (FFAG-I: 1.7-5.0 </a:t>
            </a:r>
            <a:r>
              <a:rPr lang="en-US" sz="1800" dirty="0" err="1" smtClean="0"/>
              <a:t>GeV</a:t>
            </a:r>
            <a:r>
              <a:rPr lang="en-US" sz="1800" dirty="0" smtClean="0"/>
              <a:t>, FFAG-II: 6.7-18.3 </a:t>
            </a:r>
            <a:r>
              <a:rPr lang="en-US" sz="1800" dirty="0" err="1" smtClean="0"/>
              <a:t>GeV</a:t>
            </a:r>
            <a:r>
              <a:rPr lang="en-US" sz="1800" dirty="0" smtClean="0"/>
              <a:t>, 20 </a:t>
            </a:r>
            <a:r>
              <a:rPr lang="en-US" sz="1800" dirty="0" err="1" smtClean="0"/>
              <a:t>GeV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All sections of a FFAG </a:t>
            </a:r>
            <a:r>
              <a:rPr lang="en-US" sz="1800" dirty="0" err="1" smtClean="0"/>
              <a:t>beamline</a:t>
            </a:r>
            <a:r>
              <a:rPr lang="en-US" sz="1800" dirty="0" smtClean="0"/>
              <a:t> is formed using a same FODO cell. Required bending in different sections is arranged by proper selection of the offsets between cell magnets (or, alternatively, with dipole field correctors).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Permanent magnets can be used for the FFAG </a:t>
            </a:r>
            <a:r>
              <a:rPr lang="en-US" sz="1800" dirty="0" err="1" smtClean="0">
                <a:solidFill>
                  <a:srgbClr val="000000"/>
                </a:solidFill>
                <a:latin typeface="Helvetica" charset="0"/>
              </a:rPr>
              <a:t>beamline</a:t>
            </a: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 magnets (no need for power supplies/cables and cooling).</a:t>
            </a:r>
          </a:p>
          <a:p>
            <a:endParaRPr lang="en-US" sz="1800" dirty="0" smtClean="0"/>
          </a:p>
        </p:txBody>
      </p:sp>
      <p:pic>
        <p:nvPicPr>
          <p:cNvPr id="17" name="Picture 16" descr="WHOLEeRHIC-WithStraigh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3814830"/>
            <a:ext cx="5105400" cy="28145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699000" y="5193660"/>
            <a:ext cx="3759200" cy="1485900"/>
            <a:chOff x="5397500" y="5257800"/>
            <a:chExt cx="3759200" cy="14859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97500" y="5715000"/>
              <a:ext cx="3759200" cy="1028700"/>
              <a:chOff x="5397500" y="4572000"/>
              <a:chExt cx="3759200" cy="10287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7500" y="4572000"/>
                <a:ext cx="3759200" cy="914400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 bwMode="auto">
              <a:xfrm>
                <a:off x="5486400" y="5257800"/>
                <a:ext cx="914400" cy="3429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 bwMode="auto">
            <a:xfrm>
              <a:off x="6527800" y="5257800"/>
              <a:ext cx="25090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Orbits in Transition section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4572000" y="5600700"/>
            <a:ext cx="1143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 bwMode="auto">
          <a:xfrm>
            <a:off x="12700" y="6286500"/>
            <a:ext cx="480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Each of two eRHIC FFAGs contain 1066 FFAG cells</a:t>
            </a:r>
          </a:p>
        </p:txBody>
      </p:sp>
      <p:pic>
        <p:nvPicPr>
          <p:cNvPr id="25" name="Picture 24" descr="BYPas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81" y="3657600"/>
            <a:ext cx="5511219" cy="9416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 bwMode="auto">
          <a:xfrm>
            <a:off x="5181600" y="4419600"/>
            <a:ext cx="3028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Orbits in Detector bypass section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10200" y="4876800"/>
            <a:ext cx="3543300" cy="34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Quad offsets evolve adiabatically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" y="3886200"/>
            <a:ext cx="2410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@</a:t>
            </a:r>
            <a:r>
              <a:rPr lang="en-US" sz="1600" i="1" dirty="0" err="1" smtClean="0">
                <a:latin typeface="+mn-lt"/>
              </a:rPr>
              <a:t>S.Brooks</a:t>
            </a:r>
            <a:r>
              <a:rPr lang="en-US" sz="1600" i="1" dirty="0" smtClean="0">
                <a:latin typeface="+mn-lt"/>
              </a:rPr>
              <a:t>, </a:t>
            </a:r>
            <a:r>
              <a:rPr lang="en-US" sz="1600" i="1" dirty="0" err="1" smtClean="0">
                <a:latin typeface="+mn-lt"/>
              </a:rPr>
              <a:t>D.Trbojevic</a:t>
            </a:r>
            <a:endParaRPr lang="en-US" sz="1600" i="1" dirty="0">
              <a:latin typeface="+mn-lt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084438" y="51189"/>
            <a:ext cx="541197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Topics of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eRHIC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to be studied in CBETA</a:t>
            </a:r>
          </a:p>
        </p:txBody>
      </p:sp>
    </p:spTree>
    <p:extLst>
      <p:ext uri="{BB962C8B-B14F-4D97-AF65-F5344CB8AC3E}">
        <p14:creationId xmlns:p14="http://schemas.microsoft.com/office/powerpoint/2010/main" val="419201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40837" y="78357"/>
            <a:ext cx="529362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CBETA topics to support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eRHIC</a:t>
            </a:r>
            <a:endParaRPr lang="en-US" sz="240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41098" y="1004535"/>
            <a:ext cx="8877480" cy="46284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Helvetica" charset="0"/>
              </a:rPr>
              <a:t>CBETA study topics important for </a:t>
            </a:r>
            <a:r>
              <a:rPr lang="en-US" sz="2000" dirty="0" err="1" smtClean="0">
                <a:latin typeface="Helvetica" charset="0"/>
              </a:rPr>
              <a:t>eRHIC</a:t>
            </a:r>
            <a:r>
              <a:rPr lang="en-US" sz="2000" dirty="0" smtClean="0">
                <a:latin typeface="Helvetica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latin typeface="Helvetica" charset="0"/>
            </a:endParaRPr>
          </a:p>
          <a:p>
            <a:pPr marL="457200" indent="-457200"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  <a:latin typeface="Helvetica" charset="0"/>
              </a:rPr>
              <a:t>FFAG</a:t>
            </a:r>
            <a:r>
              <a:rPr lang="en-US" sz="2000" dirty="0" smtClean="0">
                <a:latin typeface="Helvetica" charset="0"/>
              </a:rPr>
              <a:t> loops with a factor of 4 in momentum </a:t>
            </a:r>
            <a:r>
              <a:rPr lang="en-US" sz="2000" b="1" dirty="0" smtClean="0">
                <a:solidFill>
                  <a:srgbClr val="FF0000"/>
                </a:solidFill>
                <a:latin typeface="Helvetica" charset="0"/>
              </a:rPr>
              <a:t>aperture</a:t>
            </a:r>
            <a:r>
              <a:rPr lang="en-US" sz="2000" dirty="0" smtClean="0"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dirty="0" smtClean="0">
                <a:latin typeface="Helvetica" charset="0"/>
              </a:rPr>
              <a:t>Precision, reproducibility, alignment during magnet and girder production.</a:t>
            </a:r>
          </a:p>
          <a:p>
            <a:pPr lvl="1" indent="-342900">
              <a:buAutoNum type="alphaLcParenR"/>
            </a:pPr>
            <a:r>
              <a:rPr lang="en-US" sz="1600" dirty="0" smtClean="0">
                <a:latin typeface="Helvetica" charset="0"/>
              </a:rPr>
              <a:t>Stability of magnetic fields in a radiation environment.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Matching</a:t>
            </a:r>
            <a:r>
              <a:rPr lang="en-US" sz="1600" dirty="0" smtClean="0">
                <a:latin typeface="Helvetica" charset="0"/>
              </a:rPr>
              <a:t> and correction of multiple simultaneous </a:t>
            </a: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orbits</a:t>
            </a:r>
            <a:r>
              <a:rPr lang="en-US" sz="1600" dirty="0" smtClean="0"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Matching</a:t>
            </a:r>
            <a:r>
              <a:rPr lang="en-US" sz="1600" dirty="0" smtClean="0">
                <a:latin typeface="Helvetica" charset="0"/>
              </a:rPr>
              <a:t> and correction of multiple simultaneous </a:t>
            </a: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optics</a:t>
            </a:r>
            <a:r>
              <a:rPr lang="en-US" sz="1600" dirty="0" smtClean="0"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Path length control </a:t>
            </a:r>
            <a:r>
              <a:rPr lang="en-US" sz="1600" dirty="0" smtClean="0">
                <a:latin typeface="Helvetica" charset="0"/>
              </a:rPr>
              <a:t>for all orbits.</a:t>
            </a:r>
          </a:p>
          <a:p>
            <a:pPr marL="400050" lvl="1" indent="0">
              <a:buNone/>
            </a:pPr>
            <a:endParaRPr lang="en-US" sz="1600" dirty="0" smtClean="0">
              <a:latin typeface="Helvetica" charset="0"/>
            </a:endParaRPr>
          </a:p>
          <a:p>
            <a:pPr marL="457200" indent="-457200">
              <a:buAutoNum type="arabicParenR"/>
            </a:pPr>
            <a:r>
              <a:rPr lang="en-US" sz="2000" dirty="0" smtClean="0">
                <a:latin typeface="Helvetica" charset="0"/>
              </a:rPr>
              <a:t>Multi-turn ERL operation with a large number of turns.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HOM damping.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BBU limits.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LLRF control and </a:t>
            </a:r>
            <a:r>
              <a:rPr lang="en-US" sz="1600" b="1" dirty="0" err="1" smtClean="0">
                <a:solidFill>
                  <a:srgbClr val="FF0000"/>
                </a:solidFill>
                <a:latin typeface="Helvetica" charset="0"/>
              </a:rPr>
              <a:t>microphonics</a:t>
            </a: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ERL startup from low-power beam.</a:t>
            </a:r>
            <a:endParaRPr lang="en-US" sz="1600" b="1" dirty="0">
              <a:solidFill>
                <a:srgbClr val="FF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8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2897" y="-89675"/>
            <a:ext cx="5297054" cy="7535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Key Performance Parameters and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Ultimate Performance Parameters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70048"/>
              </p:ext>
            </p:extLst>
          </p:nvPr>
        </p:nvGraphicFramePr>
        <p:xfrm>
          <a:off x="112542" y="964504"/>
          <a:ext cx="9031457" cy="5497646"/>
        </p:xfrm>
        <a:graphic>
          <a:graphicData uri="http://schemas.openxmlformats.org/drawingml/2006/table">
            <a:tbl>
              <a:tblPr/>
              <a:tblGrid>
                <a:gridCol w="3674373"/>
                <a:gridCol w="1568516"/>
                <a:gridCol w="1568516"/>
                <a:gridCol w="2220052"/>
              </a:tblGrid>
              <a:tr h="517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Parameter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KPP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UPP (Stretch)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Electron beam energy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Electron bunch charge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Gun current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Bunch repetition rate (gun)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RF frequency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Injector energy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RF operation mode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ERL turns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Energy aperture of arc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1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7408" y="-123920"/>
            <a:ext cx="5343519" cy="824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Cost estimate after value engineering and concentration on KPPs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95" y="1481459"/>
            <a:ext cx="8709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Staying </a:t>
            </a:r>
            <a:r>
              <a:rPr lang="en-US" sz="2400" dirty="0" smtClean="0"/>
              <a:t>in the financial frame requires concentration on the KPPs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Fund-limited decisions</a:t>
            </a:r>
          </a:p>
          <a:p>
            <a:endParaRPr lang="en-US" sz="2400" dirty="0"/>
          </a:p>
          <a:p>
            <a:r>
              <a:rPr lang="en-US" sz="2400" dirty="0" smtClean="0"/>
              <a:t>The commissioning time is 10 months.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/>
              <a:t>q</a:t>
            </a:r>
            <a:r>
              <a:rPr lang="en-US" sz="2400" dirty="0" err="1" smtClean="0"/>
              <a:t>uadrupole</a:t>
            </a:r>
            <a:r>
              <a:rPr lang="en-US" sz="2400" dirty="0" smtClean="0"/>
              <a:t> correctors for permanent magnets are not equipped with power supplied.</a:t>
            </a:r>
          </a:p>
          <a:p>
            <a:endParaRPr lang="en-US" sz="2400" dirty="0"/>
          </a:p>
          <a:p>
            <a:r>
              <a:rPr lang="en-US" sz="2400" dirty="0" smtClean="0"/>
              <a:t>Every other cell is equipped with BPM electronics, as backed up by orbit-correction studies.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394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7409" y="-36170"/>
            <a:ext cx="5312542" cy="59433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Congratulations: Path is free for CBETA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 descr="Screen Shot 2017-01-25 at 7.22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" y="956740"/>
            <a:ext cx="4100928" cy="5619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483814" y="956740"/>
            <a:ext cx="442110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plan spells out the KPPs and UPPs as well as the milestones for construction and commissioning of the project.</a:t>
            </a:r>
          </a:p>
          <a:p>
            <a:endParaRPr lang="en-US" sz="2400" dirty="0"/>
          </a:p>
          <a:p>
            <a:r>
              <a:rPr lang="en-US" sz="2400" dirty="0" smtClean="0"/>
              <a:t>It includes</a:t>
            </a:r>
          </a:p>
          <a:p>
            <a:pPr marL="457200" indent="-457200">
              <a:buFontTx/>
              <a:buAutoNum type="arabicParenR"/>
            </a:pPr>
            <a:r>
              <a:rPr lang="en-US" sz="2400" dirty="0" smtClean="0"/>
              <a:t>Commissioning to KPPs</a:t>
            </a:r>
          </a:p>
          <a:p>
            <a:pPr marL="457200" indent="-457200">
              <a:buFontTx/>
              <a:buAutoNum type="arabicParenR"/>
            </a:pPr>
            <a:r>
              <a:rPr lang="en-US" sz="2400" dirty="0" smtClean="0"/>
              <a:t>Construction </a:t>
            </a:r>
            <a:r>
              <a:rPr lang="en-US" sz="2400" dirty="0"/>
              <a:t>so that UPPs are not precluded by design decisions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Pushing beyond KPPs as much as possible.</a:t>
            </a:r>
          </a:p>
          <a:p>
            <a:pPr marL="457200" indent="-457200">
              <a:buFont typeface="Wingdings" charset="2"/>
              <a:buAutoNum type="arabicPlain" startAt="3"/>
            </a:pPr>
            <a:r>
              <a:rPr lang="en-US" sz="2400" dirty="0" smtClean="0"/>
              <a:t>The first push will be commissioning 4-turns with low current.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24916" y="5331169"/>
            <a:ext cx="42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46155" y="6271963"/>
            <a:ext cx="1003371" cy="24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7409" y="-36170"/>
            <a:ext cx="5312542" cy="59433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Congratulations: Path is free for CBETA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9723"/>
              </p:ext>
            </p:extLst>
          </p:nvPr>
        </p:nvGraphicFramePr>
        <p:xfrm>
          <a:off x="141101" y="972158"/>
          <a:ext cx="8873559" cy="5566369"/>
        </p:xfrm>
        <a:graphic>
          <a:graphicData uri="http://schemas.openxmlformats.org/drawingml/2006/table">
            <a:tbl>
              <a:tblPr/>
              <a:tblGrid>
                <a:gridCol w="548716"/>
                <a:gridCol w="5870455"/>
                <a:gridCol w="1227194"/>
                <a:gridCol w="1227194"/>
              </a:tblGrid>
              <a:tr h="660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#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NYSERDA </a:t>
                      </a:r>
                      <a:r>
                        <a:rPr lang="en-US" sz="1800" b="1" i="0" u="none" strike="noStrike" dirty="0" smtClean="0">
                          <a:effectLst/>
                          <a:latin typeface="Arial"/>
                        </a:rPr>
                        <a:t>milestone </a:t>
                      </a:r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(at the end of months)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"/>
                        </a:rPr>
                        <a:t>Baseline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NYSERDA funding start date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Oct-16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Engineering design documentation complete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Jan-17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Prototype girder assembled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Apr-17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Magnet production approved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Jun-17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Beam through Main </a:t>
                      </a:r>
                      <a:r>
                        <a:rPr lang="en-US" sz="1800" b="1" i="0" u="none" strike="noStrike" dirty="0" err="1">
                          <a:effectLst/>
                          <a:latin typeface="Arial"/>
                        </a:rPr>
                        <a:t>Linac</a:t>
                      </a:r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/>
                        </a:rPr>
                        <a:t>Cryomodule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"/>
                        </a:rPr>
                        <a:t>Aug-17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First production hybrid magnet tested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Dec-17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"/>
                        </a:rPr>
                        <a:t>Fractional Arc Test: beam through MLC &amp; girder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Apr-18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Girder production run complete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Nov-18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Final assembly &amp; pre-beam commissioning complete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Feb-19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Single pass beam with factor of 2 energy scan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Jun-18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Single pass beam with energy recovery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Oct-19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Four pass beam with energy recovery (low current)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Dec-19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Project complete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Apr-20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09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1919" y="62103"/>
            <a:ext cx="5343519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Things to learn with KPP+ approach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41098" y="1004535"/>
            <a:ext cx="8877480" cy="46284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Helvetica" charset="0"/>
              </a:rPr>
              <a:t>CBETA study topics important for </a:t>
            </a:r>
            <a:r>
              <a:rPr lang="en-US" sz="2000" dirty="0" err="1" smtClean="0">
                <a:latin typeface="Helvetica" charset="0"/>
              </a:rPr>
              <a:t>eRHIC</a:t>
            </a:r>
            <a:r>
              <a:rPr lang="en-US" sz="2000" dirty="0" smtClean="0">
                <a:latin typeface="Helvetica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latin typeface="Helvetica" charset="0"/>
            </a:endParaRPr>
          </a:p>
          <a:p>
            <a:pPr marL="457200" indent="-457200"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  <a:latin typeface="Helvetica" charset="0"/>
              </a:rPr>
              <a:t>FFAG</a:t>
            </a:r>
            <a:r>
              <a:rPr lang="en-US" sz="2000" dirty="0" smtClean="0">
                <a:latin typeface="Helvetica" charset="0"/>
              </a:rPr>
              <a:t> loops with a factor of 4 in momentum </a:t>
            </a:r>
            <a:r>
              <a:rPr lang="en-US" sz="2000" b="1" dirty="0" smtClean="0">
                <a:solidFill>
                  <a:srgbClr val="FF0000"/>
                </a:solidFill>
                <a:latin typeface="Helvetica" charset="0"/>
              </a:rPr>
              <a:t>aperture</a:t>
            </a:r>
            <a:r>
              <a:rPr lang="en-US" sz="2000" dirty="0" smtClean="0"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dirty="0" smtClean="0">
                <a:latin typeface="Helvetica" charset="0"/>
              </a:rPr>
              <a:t>Precision, reproducibility, alignment during magnet and girder production.</a:t>
            </a:r>
          </a:p>
          <a:p>
            <a:pPr lvl="1" indent="-342900">
              <a:buAutoNum type="alphaLcParenR"/>
            </a:pPr>
            <a:r>
              <a:rPr lang="en-US" sz="1600" dirty="0" smtClean="0">
                <a:latin typeface="Helvetica" charset="0"/>
              </a:rPr>
              <a:t>Stability of magnetic fields in a radiation environment.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Matching</a:t>
            </a:r>
            <a:r>
              <a:rPr lang="en-US" sz="1600" dirty="0" smtClean="0">
                <a:latin typeface="Helvetica" charset="0"/>
              </a:rPr>
              <a:t> and correction of multiple simultaneous </a:t>
            </a: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orbits</a:t>
            </a:r>
            <a:r>
              <a:rPr lang="en-US" sz="1600" dirty="0" smtClean="0"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Matching</a:t>
            </a:r>
            <a:r>
              <a:rPr lang="en-US" sz="1600" dirty="0" smtClean="0">
                <a:latin typeface="Helvetica" charset="0"/>
              </a:rPr>
              <a:t> and correction of multiple simultaneous </a:t>
            </a: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optics</a:t>
            </a:r>
            <a:r>
              <a:rPr lang="en-US" sz="1600" dirty="0" smtClean="0"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Path length control </a:t>
            </a:r>
            <a:r>
              <a:rPr lang="en-US" sz="1600" dirty="0" smtClean="0">
                <a:latin typeface="Helvetica" charset="0"/>
              </a:rPr>
              <a:t>for all orbits.</a:t>
            </a:r>
          </a:p>
          <a:p>
            <a:pPr marL="400050" lvl="1" indent="0">
              <a:buNone/>
            </a:pPr>
            <a:endParaRPr lang="en-US" sz="1600" dirty="0" smtClean="0">
              <a:latin typeface="Helvetica" charset="0"/>
            </a:endParaRPr>
          </a:p>
          <a:p>
            <a:pPr marL="457200" indent="-457200">
              <a:buAutoNum type="arabicParenR"/>
            </a:pPr>
            <a:r>
              <a:rPr lang="en-US" sz="2000" dirty="0" smtClean="0">
                <a:latin typeface="Helvetica" charset="0"/>
              </a:rPr>
              <a:t>Multi-turn ERL operation with a large number of turns.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HOM damping.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BBU limits.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LLRF control and </a:t>
            </a:r>
            <a:r>
              <a:rPr lang="en-US" sz="1600" b="1" dirty="0" err="1" smtClean="0">
                <a:solidFill>
                  <a:srgbClr val="FF0000"/>
                </a:solidFill>
                <a:latin typeface="Helvetica" charset="0"/>
              </a:rPr>
              <a:t>microphonics</a:t>
            </a: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.</a:t>
            </a:r>
          </a:p>
          <a:p>
            <a:pPr lvl="1" indent="-342900">
              <a:buAutoNum type="alphaLcParenR"/>
            </a:pPr>
            <a:r>
              <a:rPr lang="en-US" sz="1600" b="1" dirty="0" smtClean="0">
                <a:solidFill>
                  <a:srgbClr val="FF0000"/>
                </a:solidFill>
                <a:latin typeface="Helvetica" charset="0"/>
              </a:rPr>
              <a:t>ERL startup from low-power beam.</a:t>
            </a:r>
            <a:endParaRPr lang="en-US" sz="1600" b="1" dirty="0">
              <a:solidFill>
                <a:srgbClr val="FF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7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704</Words>
  <Application>Microsoft Macintosh PowerPoint</Application>
  <PresentationFormat>On-screen Show (4:3)</PresentationFormat>
  <Paragraphs>177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test ERL in Cornell’s hall LOE</vt:lpstr>
      <vt:lpstr>PowerPoint Presentation</vt:lpstr>
      <vt:lpstr>PowerPoint Presentation</vt:lpstr>
      <vt:lpstr>Key Performance Parameters and Ultimate Performance Parameters</vt:lpstr>
      <vt:lpstr>Cost estimate after value engineering and concentration on KPPs</vt:lpstr>
      <vt:lpstr>Congratulations: Path is free for CBETA</vt:lpstr>
      <vt:lpstr>Congratulations: Path is free for CBETA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 Hofstaetter</cp:lastModifiedBy>
  <cp:revision>126</cp:revision>
  <cp:lastPrinted>2016-10-26T20:38:03Z</cp:lastPrinted>
  <dcterms:modified xsi:type="dcterms:W3CDTF">2017-01-26T03:34:38Z</dcterms:modified>
</cp:coreProperties>
</file>