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1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49E917D-F7C8-48B3-807D-689F5950618F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19FB29-D6CD-414D-AD1B-AE08FAF9D3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371599"/>
          </a:xfrm>
        </p:spPr>
        <p:txBody>
          <a:bodyPr/>
          <a:lstStyle/>
          <a:p>
            <a:r>
              <a:rPr lang="en-US" dirty="0" smtClean="0"/>
              <a:t>CBETA Technical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1.11 Systems Integration</a:t>
            </a:r>
          </a:p>
          <a:p>
            <a:r>
              <a:rPr lang="en-US" dirty="0" smtClean="0"/>
              <a:t> </a:t>
            </a:r>
            <a:r>
              <a:rPr lang="en-US" dirty="0" smtClean="0"/>
              <a:t>January </a:t>
            </a:r>
            <a:r>
              <a:rPr lang="en-US" dirty="0" smtClean="0"/>
              <a:t>31</a:t>
            </a:r>
            <a:r>
              <a:rPr lang="en-US" dirty="0" smtClean="0"/>
              <a:t>, </a:t>
            </a:r>
            <a:r>
              <a:rPr lang="en-US" dirty="0" smtClean="0"/>
              <a:t>2017</a:t>
            </a:r>
          </a:p>
          <a:p>
            <a:r>
              <a:rPr lang="en-US" dirty="0" smtClean="0"/>
              <a:t>Richard E. Gallagher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Remove the Vacuum Lab Structure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South beamline goes 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8046154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Relocate Gun Development Lab to make room for Vacuum Lab move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88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19200"/>
            <a:ext cx="4572000" cy="3429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Reconfigure Cooling System: CESR-85F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667000"/>
            <a:ext cx="5207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Reconfigure Cooling System: CESR-85F</a:t>
            </a:r>
            <a:endParaRPr lang="en-US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2" y="1481138"/>
            <a:ext cx="774649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June 2017: Install new platforms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July 2017: Move pumps and DI tanks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August 2017: Instrumentation and controls</a:t>
            </a:r>
          </a:p>
          <a:p>
            <a:pPr marL="109728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September 2017: Fully operational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Schedule for CESR-85F modifications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76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Gun, ICM, klystrons, and existing beamline components are cooled by DI water systems.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Little capacity left on existing DI water systems</a:t>
            </a:r>
          </a:p>
          <a:p>
            <a:endParaRPr lang="en-US" dirty="0" smtClean="0"/>
          </a:p>
          <a:p>
            <a:r>
              <a:rPr lang="en-US" dirty="0" smtClean="0"/>
              <a:t>Dump cooling will require 75-gpm</a:t>
            </a:r>
          </a:p>
          <a:p>
            <a:endParaRPr lang="en-US" dirty="0" smtClean="0"/>
          </a:p>
          <a:p>
            <a:r>
              <a:rPr lang="en-US" dirty="0" smtClean="0"/>
              <a:t>Beamline </a:t>
            </a:r>
            <a:r>
              <a:rPr lang="en-US" dirty="0" err="1" smtClean="0"/>
              <a:t>Halbach</a:t>
            </a:r>
            <a:r>
              <a:rPr lang="en-US" dirty="0" smtClean="0"/>
              <a:t> and Splitter magnet requirements are not final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Plan is to install new closed loop heat exchangers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Campus Chilled Water will be extended to high bay area, but need flow-temp-DI requirements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Cooling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Chilled Water (CCW)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4762500" cy="31146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193107"/>
            <a:ext cx="4952999" cy="3100313"/>
          </a:xfrm>
        </p:spPr>
      </p:pic>
    </p:spTree>
    <p:extLst>
      <p:ext uri="{BB962C8B-B14F-4D97-AF65-F5344CB8AC3E}">
        <p14:creationId xmlns:p14="http://schemas.microsoft.com/office/powerpoint/2010/main" val="417227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design specifications for:</a:t>
            </a:r>
          </a:p>
          <a:p>
            <a:endParaRPr lang="en-US" dirty="0"/>
          </a:p>
          <a:p>
            <a:pPr lvl="1"/>
            <a:r>
              <a:rPr lang="en-US" dirty="0" smtClean="0"/>
              <a:t>Magnet PS</a:t>
            </a:r>
          </a:p>
          <a:p>
            <a:pPr lvl="1"/>
            <a:r>
              <a:rPr lang="en-US" dirty="0" smtClean="0"/>
              <a:t>Beamline components</a:t>
            </a:r>
          </a:p>
          <a:p>
            <a:pPr lvl="1"/>
            <a:r>
              <a:rPr lang="en-US" dirty="0" smtClean="0"/>
              <a:t>Instrumentation and controls</a:t>
            </a:r>
          </a:p>
          <a:p>
            <a:pPr lvl="1"/>
            <a:r>
              <a:rPr lang="en-US" dirty="0" smtClean="0"/>
              <a:t>MLC SSA and pump skids</a:t>
            </a:r>
          </a:p>
          <a:p>
            <a:pPr lvl="1"/>
            <a:r>
              <a:rPr lang="en-US" dirty="0" smtClean="0"/>
              <a:t>Cable trays and wire routes</a:t>
            </a:r>
          </a:p>
          <a:p>
            <a:pPr lvl="1"/>
            <a:r>
              <a:rPr lang="en-US" dirty="0" smtClean="0"/>
              <a:t>Lighting and convenience outlets</a:t>
            </a:r>
          </a:p>
          <a:p>
            <a:pPr lvl="1"/>
            <a:r>
              <a:rPr lang="en-US" dirty="0" smtClean="0"/>
              <a:t>Vacuum chamber bake-out </a:t>
            </a:r>
          </a:p>
          <a:p>
            <a:pPr lvl="1"/>
            <a:r>
              <a:rPr lang="en-US" dirty="0" smtClean="0"/>
              <a:t>Air cooling (fans) and local ventilation</a:t>
            </a:r>
          </a:p>
          <a:p>
            <a:pPr lvl="1"/>
            <a:r>
              <a:rPr lang="en-US" dirty="0" smtClean="0"/>
              <a:t>Metering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HVAC: temperature stability, humidity, air-flow and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62446"/>
            <a:ext cx="8229600" cy="436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2017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hardware</a:t>
            </a:r>
          </a:p>
          <a:p>
            <a:r>
              <a:rPr lang="en-US" dirty="0" smtClean="0"/>
              <a:t>Network capacities: wired and wireless</a:t>
            </a:r>
          </a:p>
          <a:p>
            <a:r>
              <a:rPr lang="en-US" dirty="0" smtClean="0"/>
              <a:t>Compressed air</a:t>
            </a:r>
          </a:p>
          <a:p>
            <a:r>
              <a:rPr lang="en-US" dirty="0" smtClean="0"/>
              <a:t>GN2</a:t>
            </a:r>
          </a:p>
          <a:p>
            <a:r>
              <a:rPr lang="en-US" dirty="0" smtClean="0"/>
              <a:t>Survey and Reference system</a:t>
            </a:r>
          </a:p>
          <a:p>
            <a:r>
              <a:rPr lang="en-US" dirty="0" smtClean="0"/>
              <a:t>Fire detection and alarm</a:t>
            </a:r>
          </a:p>
          <a:p>
            <a:r>
              <a:rPr lang="en-US" dirty="0" smtClean="0"/>
              <a:t>Overhead crane access</a:t>
            </a:r>
          </a:p>
          <a:p>
            <a:r>
              <a:rPr lang="en-US" dirty="0" smtClean="0"/>
              <a:t>Drainage</a:t>
            </a:r>
          </a:p>
          <a:p>
            <a:r>
              <a:rPr lang="en-US" dirty="0" smtClean="0"/>
              <a:t>Potable water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Utilities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Wall Modification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Wall Modifications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16279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164656" y="4589302"/>
            <a:ext cx="978408" cy="159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164656" y="3444440"/>
            <a:ext cx="978408" cy="183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4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February 2017: Finalize location and sizes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March 2017: </a:t>
            </a:r>
            <a:r>
              <a:rPr lang="en-US" dirty="0"/>
              <a:t>E</a:t>
            </a:r>
            <a:r>
              <a:rPr lang="en-US" dirty="0" smtClean="0"/>
              <a:t>ngineering review of concept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June 2017: Engineering design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August 2017: Contract bids and award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December 2017: Construction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January 2018: Start installation for Partial Arc Test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Wall Modification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Beamline System Integration </a:t>
            </a:r>
            <a:r>
              <a:rPr lang="en-US" sz="3600" dirty="0"/>
              <a:t>Installation and Assembly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8206"/>
            <a:ext cx="8229600" cy="44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Section 00-IN Gun and ICM are installed and operational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Section 01-LA is the MLC relocation, and is in progress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Section 02-SX Northeast merger in place February 2018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The subsequent installations after the CHESS-U CESR work (November 2018)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Beamline System Integration </a:t>
            </a:r>
            <a:r>
              <a:rPr lang="en-US" sz="3600" dirty="0" smtClean="0"/>
              <a:t>Installation and Assembly Sequence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26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Installation will be in a clock-wise sequence</a:t>
            </a:r>
          </a:p>
          <a:p>
            <a:r>
              <a:rPr lang="en-US" dirty="0" smtClean="0"/>
              <a:t>Sections 03-FA to 09-RX will be generally duplicate efforts</a:t>
            </a:r>
          </a:p>
          <a:p>
            <a:pPr lvl="1"/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Vacuum connections</a:t>
            </a:r>
          </a:p>
          <a:p>
            <a:pPr lvl="1"/>
            <a:r>
              <a:rPr lang="en-US" dirty="0" smtClean="0"/>
              <a:t>Magnet power,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ontrols and instrumentation</a:t>
            </a:r>
          </a:p>
          <a:p>
            <a:pPr lvl="1"/>
            <a:r>
              <a:rPr lang="en-US" dirty="0" smtClean="0"/>
              <a:t>Cooling</a:t>
            </a:r>
          </a:p>
          <a:p>
            <a:pPr lvl="1"/>
            <a:r>
              <a:rPr lang="en-US" dirty="0" smtClean="0"/>
              <a:t>Electrical</a:t>
            </a:r>
          </a:p>
          <a:p>
            <a:pPr lvl="1"/>
            <a:r>
              <a:rPr lang="en-US" dirty="0" smtClean="0"/>
              <a:t>Compressed air</a:t>
            </a:r>
          </a:p>
          <a:p>
            <a:pPr lvl="1"/>
            <a:r>
              <a:rPr lang="en-US" dirty="0" smtClean="0"/>
              <a:t>GN2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Beamline System Integration </a:t>
            </a:r>
            <a:r>
              <a:rPr lang="en-US" sz="3600" dirty="0"/>
              <a:t>Installation and Assembly Sequence</a:t>
            </a:r>
          </a:p>
        </p:txBody>
      </p:sp>
    </p:spTree>
    <p:extLst>
      <p:ext uri="{BB962C8B-B14F-4D97-AF65-F5344CB8AC3E}">
        <p14:creationId xmlns:p14="http://schemas.microsoft.com/office/powerpoint/2010/main" val="27041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Section 10-BS Beam stop will be a more involved installation:</a:t>
            </a:r>
          </a:p>
          <a:p>
            <a:pPr lvl="1"/>
            <a:r>
              <a:rPr lang="en-US" b="1" dirty="0" smtClean="0"/>
              <a:t>Alignment</a:t>
            </a:r>
          </a:p>
          <a:p>
            <a:pPr lvl="1"/>
            <a:r>
              <a:rPr lang="en-US" b="1" dirty="0" smtClean="0"/>
              <a:t>Magnets</a:t>
            </a:r>
          </a:p>
          <a:p>
            <a:pPr lvl="1"/>
            <a:r>
              <a:rPr lang="en-US" b="1" dirty="0" smtClean="0"/>
              <a:t>Beam pipes</a:t>
            </a:r>
          </a:p>
          <a:p>
            <a:pPr lvl="1"/>
            <a:r>
              <a:rPr lang="en-US" b="1" dirty="0" smtClean="0"/>
              <a:t>Vacuum connections</a:t>
            </a:r>
          </a:p>
          <a:p>
            <a:pPr lvl="1"/>
            <a:r>
              <a:rPr lang="en-US" b="1" dirty="0" smtClean="0"/>
              <a:t>Instrumentation</a:t>
            </a:r>
          </a:p>
          <a:p>
            <a:pPr lvl="1"/>
            <a:r>
              <a:rPr lang="en-US" b="1" dirty="0" smtClean="0"/>
              <a:t>Electrical</a:t>
            </a:r>
          </a:p>
          <a:p>
            <a:pPr lvl="1"/>
            <a:r>
              <a:rPr lang="en-US" b="1" dirty="0" smtClean="0"/>
              <a:t>Compressed air</a:t>
            </a:r>
          </a:p>
          <a:p>
            <a:pPr lvl="1"/>
            <a:r>
              <a:rPr lang="en-US" b="1" dirty="0" smtClean="0"/>
              <a:t>GN2</a:t>
            </a:r>
          </a:p>
          <a:p>
            <a:pPr lvl="1"/>
            <a:r>
              <a:rPr lang="en-US" b="1" dirty="0" smtClean="0"/>
              <a:t>Shielding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Beamline System Integration </a:t>
            </a:r>
            <a:r>
              <a:rPr lang="en-US" sz="3600" dirty="0"/>
              <a:t>Installation and Assembly Sequence</a:t>
            </a:r>
          </a:p>
        </p:txBody>
      </p:sp>
    </p:spTree>
    <p:extLst>
      <p:ext uri="{BB962C8B-B14F-4D97-AF65-F5344CB8AC3E}">
        <p14:creationId xmlns:p14="http://schemas.microsoft.com/office/powerpoint/2010/main" val="34120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</a:t>
            </a:r>
            <a:r>
              <a:rPr lang="en-US" dirty="0" smtClean="0"/>
              <a:t>perating accelerator and X-ray programs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Requires detailed planning and scheduling for utility work and movement of components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Competition for shared resources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Resource loaded schedules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Common resource pool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Weekly reviews to identify potential issues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Space Use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Documented use with strict time limits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3200" b="1" dirty="0" smtClean="0"/>
              <a:t>The End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1.11 Systems Integration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6781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0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85905"/>
            <a:ext cx="8229600" cy="451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" y="1483057"/>
            <a:ext cx="8042564" cy="45221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January 2017: 3 Major Move Actions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12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East-RF Power System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CBETA Beam-Stop goes here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51435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Since the system is essential to CESR-CHESS operations, a 2-part approach is necessary: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Re-route the RF waveguides to a new transmitter and modify controls</a:t>
            </a:r>
          </a:p>
          <a:p>
            <a:pPr marL="514350" indent="-514350">
              <a:buAutoNum type="arabicPeriod"/>
            </a:pPr>
            <a:r>
              <a:rPr lang="en-US" dirty="0" smtClean="0"/>
              <a:t>Re-create the East-RF system in the L0 Pit vacated by the CLEO Particle detector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East-RF Power System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785" y="1481138"/>
            <a:ext cx="758042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East-RF powered by different transmitter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78" y="1481138"/>
            <a:ext cx="6298444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RF move to L0 Pit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January 2017</a:t>
            </a:r>
            <a:r>
              <a:rPr lang="en-US" dirty="0" smtClean="0"/>
              <a:t>: Start installing waveguide, cable tray, cables and related modification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u="sng" dirty="0" smtClean="0"/>
              <a:t>August 2017</a:t>
            </a:r>
            <a:r>
              <a:rPr lang="en-US" dirty="0" smtClean="0"/>
              <a:t>: Power east SRF cavities with different transmitter (commissioning while CESR-CHESS is off-line)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u="sng" dirty="0" smtClean="0"/>
              <a:t>October 2017</a:t>
            </a:r>
            <a:r>
              <a:rPr lang="en-US" dirty="0" smtClean="0"/>
              <a:t>: East RF Pit Transmitter on-line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u="sng" dirty="0" smtClean="0"/>
              <a:t>November 2017</a:t>
            </a:r>
            <a:r>
              <a:rPr lang="en-US" dirty="0" smtClean="0"/>
              <a:t>: Remove East RF components to permit wall modifications (maybe sooner)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RF Move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568</Words>
  <Application>Microsoft Office PowerPoint</Application>
  <PresentationFormat>On-screen Show (4:3)</PresentationFormat>
  <Paragraphs>132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CBETA Technical Review</vt:lpstr>
      <vt:lpstr>January 2017 Layout</vt:lpstr>
      <vt:lpstr>2019 Layout</vt:lpstr>
      <vt:lpstr>January 2017: 3 Major Move Actions </vt:lpstr>
      <vt:lpstr>East-RF Power System CBETA Beam-Stop goes here</vt:lpstr>
      <vt:lpstr>East-RF Power System Move</vt:lpstr>
      <vt:lpstr>East-RF powered by different transmitter</vt:lpstr>
      <vt:lpstr>East RF move to L0 Pit</vt:lpstr>
      <vt:lpstr>East RF Move Schedule</vt:lpstr>
      <vt:lpstr>Remove the Vacuum Lab Structure South beamline goes here</vt:lpstr>
      <vt:lpstr>Relocate Gun Development Lab to make room for Vacuum Lab move</vt:lpstr>
      <vt:lpstr>Reconfigure Cooling System: CESR-85F</vt:lpstr>
      <vt:lpstr>Reconfigure Cooling System: CESR-85F</vt:lpstr>
      <vt:lpstr>Schedule for CESR-85F modifications</vt:lpstr>
      <vt:lpstr>Other Cooling Requirements</vt:lpstr>
      <vt:lpstr>Campus Chilled Water (CCW)</vt:lpstr>
      <vt:lpstr>Electrical Requirements</vt:lpstr>
      <vt:lpstr>Electrical Requirements</vt:lpstr>
      <vt:lpstr>HVAC: temperature stability, humidity, air-flow and control</vt:lpstr>
      <vt:lpstr>Other Utilities and Services</vt:lpstr>
      <vt:lpstr>East Wall Modification</vt:lpstr>
      <vt:lpstr>East Wall Modifications</vt:lpstr>
      <vt:lpstr>East Wall Modification Schedule</vt:lpstr>
      <vt:lpstr>Beamline System Integration Installation and Assembly</vt:lpstr>
      <vt:lpstr>Beamline System Integration Installation and Assembly Sequence</vt:lpstr>
      <vt:lpstr>Beamline System Integration Installation and Assembly Sequence</vt:lpstr>
      <vt:lpstr>Beamline System Integration Installation and Assembly Sequence</vt:lpstr>
      <vt:lpstr>Project Management</vt:lpstr>
      <vt:lpstr>1.11 Systems Integration</vt:lpstr>
    </vt:vector>
  </TitlesOfParts>
  <Company>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CBETA Tech Review</dc:title>
  <dc:creator>Richard E. Gallagher</dc:creator>
  <cp:lastModifiedBy>Richard E. Gallagher</cp:lastModifiedBy>
  <cp:revision>46</cp:revision>
  <dcterms:created xsi:type="dcterms:W3CDTF">2017-01-20T13:22:23Z</dcterms:created>
  <dcterms:modified xsi:type="dcterms:W3CDTF">2017-01-27T21:22:15Z</dcterms:modified>
</cp:coreProperties>
</file>