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1" r:id="rId2"/>
    <p:sldId id="392" r:id="rId3"/>
    <p:sldId id="376" r:id="rId4"/>
    <p:sldId id="374" r:id="rId5"/>
    <p:sldId id="396" r:id="rId6"/>
    <p:sldId id="404" r:id="rId7"/>
    <p:sldId id="388" r:id="rId8"/>
    <p:sldId id="393" r:id="rId9"/>
    <p:sldId id="381" r:id="rId10"/>
    <p:sldId id="372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5" r:id="rId19"/>
    <p:sldId id="406" r:id="rId20"/>
    <p:sldId id="394" r:id="rId21"/>
    <p:sldId id="385" r:id="rId22"/>
    <p:sldId id="386" r:id="rId23"/>
    <p:sldId id="395" r:id="rId24"/>
    <p:sldId id="391" r:id="rId25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2FF"/>
    <a:srgbClr val="00FF99"/>
    <a:srgbClr val="FF9933"/>
    <a:srgbClr val="CC3300"/>
    <a:srgbClr val="990000"/>
    <a:srgbClr val="CCECFF"/>
    <a:srgbClr val="FF3300"/>
    <a:srgbClr val="FF7C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9642" autoAdjust="0"/>
  </p:normalViewPr>
  <p:slideViewPr>
    <p:cSldViewPr snapToGrid="0">
      <p:cViewPr>
        <p:scale>
          <a:sx n="103" d="100"/>
          <a:sy n="103" d="100"/>
        </p:scale>
        <p:origin x="-696" y="-80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68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8" tIns="45255" rIns="90508" bIns="45255" numCol="1" anchor="t" anchorCtr="0" compatLnSpc="1">
            <a:prstTxWarp prst="textNoShape">
              <a:avLst/>
            </a:prstTxWarp>
          </a:bodyPr>
          <a:lstStyle>
            <a:lvl1pPr defTabSz="905232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28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8" tIns="45255" rIns="90508" bIns="45255" numCol="1" anchor="t" anchorCtr="0" compatLnSpc="1">
            <a:prstTxWarp prst="textNoShape">
              <a:avLst/>
            </a:prstTxWarp>
          </a:bodyPr>
          <a:lstStyle>
            <a:lvl1pPr algn="r" defTabSz="905232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4750"/>
            <a:ext cx="3028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8" tIns="45255" rIns="90508" bIns="45255" numCol="1" anchor="b" anchorCtr="0" compatLnSpc="1">
            <a:prstTxWarp prst="textNoShape">
              <a:avLst/>
            </a:prstTxWarp>
          </a:bodyPr>
          <a:lstStyle>
            <a:lvl1pPr defTabSz="905232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94750"/>
            <a:ext cx="3028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8" tIns="45255" rIns="90508" bIns="45255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charset="0"/>
              </a:defRPr>
            </a:lvl1pPr>
          </a:lstStyle>
          <a:p>
            <a:fld id="{0EAAC047-E93A-AD43-ABBE-CBA07C613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8" tIns="46020" rIns="92038" bIns="46020" numCol="1" anchor="t" anchorCtr="0" compatLnSpc="1">
            <a:prstTxWarp prst="textNoShape">
              <a:avLst/>
            </a:prstTxWarp>
          </a:bodyPr>
          <a:lstStyle>
            <a:lvl1pPr defTabSz="92194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8" tIns="46020" rIns="92038" bIns="46020" numCol="1" anchor="t" anchorCtr="0" compatLnSpc="1">
            <a:prstTxWarp prst="textNoShape">
              <a:avLst/>
            </a:prstTxWarp>
          </a:bodyPr>
          <a:lstStyle>
            <a:lvl1pPr algn="r" defTabSz="92194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3738"/>
            <a:ext cx="4611688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6263"/>
            <a:ext cx="5095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8" tIns="46020" rIns="92038" bIns="46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2525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8" tIns="46020" rIns="92038" bIns="4602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charset="0"/>
              </a:defRPr>
            </a:lvl1pPr>
          </a:lstStyle>
          <a:p>
            <a:fld id="{96EF1A42-579C-B24C-9049-30F3FA809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7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21E2B7-4419-BC4C-954E-B90C4D381E6A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0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6559" y="6583363"/>
            <a:ext cx="427441" cy="274637"/>
          </a:xfrm>
          <a:ln/>
        </p:spPr>
        <p:txBody>
          <a:bodyPr/>
          <a:lstStyle>
            <a:lvl1pPr>
              <a:defRPr/>
            </a:lvl1pPr>
          </a:lstStyle>
          <a:p>
            <a:fld id="{D512FFD4-98F4-8043-A761-E7B1061DA7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4379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E644-3F48-334B-AF8D-332B7F6A3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957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2A6DF-1768-434F-83C8-9F993DAC6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74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578" y="274638"/>
            <a:ext cx="7259053" cy="1143000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²"/>
              <a:defRPr sz="2800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400" b="0" i="1">
                <a:solidFill>
                  <a:srgbClr val="FF0000"/>
                </a:solidFill>
              </a:defRPr>
            </a:lvl2pPr>
            <a:lvl3pPr marL="1143000" indent="-228600">
              <a:buFont typeface="Wingdings" charset="2"/>
              <a:buChar char="Ø"/>
              <a:defRPr sz="1800">
                <a:solidFill>
                  <a:srgbClr val="0000FF"/>
                </a:solidFill>
              </a:defRPr>
            </a:lvl3pPr>
            <a:lvl4pPr>
              <a:defRPr sz="1600">
                <a:solidFill>
                  <a:srgbClr val="008000"/>
                </a:solidFill>
              </a:defRPr>
            </a:lvl4pPr>
            <a:lvl5pPr>
              <a:defRPr sz="1600">
                <a:solidFill>
                  <a:srgbClr val="008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7191" y="6585140"/>
            <a:ext cx="427441" cy="274637"/>
          </a:xfrm>
          <a:ln/>
        </p:spPr>
        <p:txBody>
          <a:bodyPr/>
          <a:lstStyle>
            <a:lvl1pPr>
              <a:defRPr sz="1400"/>
            </a:lvl1pPr>
          </a:lstStyle>
          <a:p>
            <a:fld id="{30D745CA-D4E5-9B4F-B3C7-51D019E71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89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4FF42-7D92-0E4A-8A9B-263A8ADFA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988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47FB5-5027-B54D-89D5-C8A244FE6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951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EC992-FC55-5F44-BA2D-9E09C0055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302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84F9A-05DD-A141-8651-8B9B15C97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746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C3A99-3EC1-6646-B87B-54439D531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2256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C88AA-B7B1-D940-A7B2-82A72C582A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278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D7D2A-B041-7E48-A48C-56DEDB898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7671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 userDrawn="1"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600">
              <a:latin typeface="Times New Roman" pitchFamily="18" charset="0"/>
              <a:ea typeface="+mn-ea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482030" y="6623050"/>
            <a:ext cx="2828099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00" dirty="0" smtClean="0">
                <a:latin typeface="Times New Roman" pitchFamily="18" charset="0"/>
                <a:ea typeface="+mn-ea"/>
              </a:rPr>
              <a:t>Heltsley</a:t>
            </a:r>
            <a:r>
              <a:rPr lang="en-US" sz="800" baseline="0" dirty="0" smtClean="0">
                <a:latin typeface="Times New Roman" pitchFamily="18" charset="0"/>
                <a:ea typeface="+mn-ea"/>
              </a:rPr>
              <a:t> Safety</a:t>
            </a:r>
            <a:r>
              <a:rPr lang="en-US" sz="800" dirty="0" smtClean="0">
                <a:latin typeface="Times New Roman" pitchFamily="18" charset="0"/>
                <a:ea typeface="+mn-ea"/>
              </a:rPr>
              <a:t> </a:t>
            </a:r>
            <a:r>
              <a:rPr lang="en-US" sz="800" dirty="0">
                <a:latin typeface="Times New Roman" pitchFamily="18" charset="0"/>
                <a:ea typeface="+mn-ea"/>
              </a:rPr>
              <a:t>Presentation </a:t>
            </a:r>
            <a:r>
              <a:rPr lang="en-US" sz="800" dirty="0" smtClean="0">
                <a:latin typeface="Times New Roman" pitchFamily="18" charset="0"/>
                <a:ea typeface="+mn-ea"/>
              </a:rPr>
              <a:t>– CBETA</a:t>
            </a:r>
            <a:r>
              <a:rPr lang="en-US" sz="800" baseline="0" dirty="0" smtClean="0">
                <a:latin typeface="Times New Roman" pitchFamily="18" charset="0"/>
                <a:ea typeface="+mn-ea"/>
              </a:rPr>
              <a:t> Review Jan 31, 2017</a:t>
            </a:r>
          </a:p>
        </p:txBody>
      </p:sp>
      <p:pic>
        <p:nvPicPr>
          <p:cNvPr id="1029" name="Picture 48" descr="nsf4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8733" y="6580869"/>
            <a:ext cx="42744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Times New Roman" charset="0"/>
              </a:defRPr>
            </a:lvl1pPr>
          </a:lstStyle>
          <a:p>
            <a:fld id="{F2C8D490-E675-DE41-B43F-B8A4736D8B8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33" name="Group 58"/>
          <p:cNvGrpSpPr>
            <a:grpSpLocks/>
          </p:cNvGrpSpPr>
          <p:nvPr userDrawn="1"/>
        </p:nvGrpSpPr>
        <p:grpSpPr bwMode="auto">
          <a:xfrm>
            <a:off x="265113" y="6478588"/>
            <a:ext cx="1765300" cy="360362"/>
            <a:chOff x="836" y="3121"/>
            <a:chExt cx="1112" cy="227"/>
          </a:xfrm>
        </p:grpSpPr>
        <p:pic>
          <p:nvPicPr>
            <p:cNvPr id="1034" name="Picture 54" descr="Picture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80"/>
              <a:ext cx="886" cy="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18288" bIns="18288">
              <a:spAutoFit/>
            </a:bodyPr>
            <a:lstStyle/>
            <a:p>
              <a:pPr>
                <a:lnSpc>
                  <a:spcPct val="75000"/>
                </a:lnSpc>
                <a:defRPr/>
              </a:pPr>
              <a:r>
                <a:rPr lang="en-US" sz="1000" b="1" dirty="0">
                  <a:solidFill>
                    <a:srgbClr val="CC3300"/>
                  </a:solidFill>
                  <a:ea typeface="+mn-ea"/>
                </a:rPr>
                <a:t>Cornell </a:t>
              </a:r>
              <a:r>
                <a:rPr lang="en-US" sz="1000" b="1" dirty="0" smtClean="0">
                  <a:solidFill>
                    <a:srgbClr val="CC3300"/>
                  </a:solidFill>
                  <a:ea typeface="+mn-ea"/>
                </a:rPr>
                <a:t>University</a:t>
              </a:r>
              <a:endParaRPr lang="en-US" sz="1000" b="1" dirty="0">
                <a:solidFill>
                  <a:srgbClr val="CC3300"/>
                </a:solidFill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microsoft.com/office/2007/relationships/hdphoto" Target="../media/hdphoto1.wdp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9CF27D-94ED-9246-B1E7-051FE370395D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242819" name="Rectangle 131"/>
          <p:cNvSpPr>
            <a:spLocks noGrp="1" noChangeArrowheads="1"/>
          </p:cNvSpPr>
          <p:nvPr>
            <p:ph type="ctrTitle"/>
          </p:nvPr>
        </p:nvSpPr>
        <p:spPr bwMode="auto">
          <a:xfrm>
            <a:off x="16282" y="1"/>
            <a:ext cx="8922166" cy="116786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CBETA Personnel Safety</a:t>
            </a:r>
            <a:b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1800" b="0" i="1" dirty="0">
                <a:solidFill>
                  <a:srgbClr val="FF0000"/>
                </a:solidFill>
                <a:cs typeface="Times New Roman" charset="0"/>
              </a:rPr>
              <a:t>Brian Heltsley, Senior Physicist &amp; CLASSE Safety </a:t>
            </a:r>
            <a:r>
              <a:rPr lang="en-US" sz="1800" b="0" i="1" dirty="0" smtClean="0">
                <a:solidFill>
                  <a:srgbClr val="FF0000"/>
                </a:solidFill>
                <a:cs typeface="Times New Roman" charset="0"/>
              </a:rPr>
              <a:t>Director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38697" y="1303209"/>
            <a:ext cx="8052930" cy="52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2"/>
              <a:buChar char="²"/>
            </a:pPr>
            <a:r>
              <a:rPr lang="en-US" sz="3200" dirty="0" smtClean="0"/>
              <a:t> Laboratory Safety Program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Philosophy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Administration &amp; Tools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Policies &amp; Practices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Resources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 CBETA-specifics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Personnel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 smtClean="0">
                <a:solidFill>
                  <a:srgbClr val="FF0000"/>
                </a:solidFill>
              </a:rPr>
              <a:t>lectrical, magnet safety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Radiation safety</a:t>
            </a:r>
          </a:p>
          <a:p>
            <a:pPr marL="1314450" lvl="2" indent="-457200">
              <a:buFont typeface="Wingdings" charset="2"/>
              <a:buChar char="Ø"/>
            </a:pPr>
            <a:r>
              <a:rPr lang="en-US" sz="2400" i="1" dirty="0" smtClean="0">
                <a:solidFill>
                  <a:srgbClr val="0000FF"/>
                </a:solidFill>
              </a:rPr>
              <a:t>Stage Review approach</a:t>
            </a:r>
          </a:p>
          <a:p>
            <a:pPr marL="1314450" lvl="2" indent="-457200">
              <a:buFont typeface="Wingdings" charset="2"/>
              <a:buChar char="Ø"/>
            </a:pPr>
            <a:r>
              <a:rPr lang="en-US" sz="2400" i="1" dirty="0" smtClean="0">
                <a:solidFill>
                  <a:srgbClr val="0000FF"/>
                </a:solidFill>
              </a:rPr>
              <a:t>Baseline shielding plan</a:t>
            </a:r>
          </a:p>
          <a:p>
            <a:pPr marL="1314450" lvl="2" indent="-457200">
              <a:buFont typeface="Wingdings" charset="2"/>
              <a:buChar char="Ø"/>
            </a:pPr>
            <a:r>
              <a:rPr lang="en-US" sz="2400" i="1" dirty="0" smtClean="0">
                <a:solidFill>
                  <a:srgbClr val="0000FF"/>
                </a:solidFill>
              </a:rPr>
              <a:t>Simulations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95" y="5284312"/>
            <a:ext cx="5243675" cy="1123761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69"/>
            <a:ext cx="8229600" cy="622829"/>
          </a:xfrm>
        </p:spPr>
        <p:txBody>
          <a:bodyPr/>
          <a:lstStyle/>
          <a:p>
            <a:r>
              <a:rPr lang="en-US" sz="4000" dirty="0" smtClean="0"/>
              <a:t>Radiation Permits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91764" y="1406505"/>
            <a:ext cx="3048000" cy="507831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lvl="2" indent="-285750">
              <a:buFont typeface="Wingdings" charset="2"/>
              <a:buChar char="²"/>
            </a:pPr>
            <a:r>
              <a:rPr lang="en-US" dirty="0" smtClean="0"/>
              <a:t>NYS is an </a:t>
            </a:r>
            <a:r>
              <a:rPr lang="en-US" i="1" dirty="0" smtClean="0"/>
              <a:t>NRC Agreement State</a:t>
            </a:r>
          </a:p>
          <a:p>
            <a:pPr marL="285750" lvl="2" indent="-285750">
              <a:buFont typeface="Wingdings" charset="2"/>
              <a:buChar char="²"/>
            </a:pPr>
            <a:r>
              <a:rPr lang="en-US" dirty="0" smtClean="0"/>
              <a:t>NYS </a:t>
            </a:r>
            <a:r>
              <a:rPr lang="en-US" dirty="0" err="1" smtClean="0"/>
              <a:t>DoH</a:t>
            </a:r>
            <a:r>
              <a:rPr lang="en-US" dirty="0" smtClean="0"/>
              <a:t> authorizes </a:t>
            </a:r>
            <a:r>
              <a:rPr lang="en-US" dirty="0"/>
              <a:t>possession/use of radioactive materials </a:t>
            </a:r>
            <a:r>
              <a:rPr lang="en-US" dirty="0" smtClean="0"/>
              <a:t>&amp; RPE </a:t>
            </a:r>
            <a:r>
              <a:rPr lang="en-US" dirty="0"/>
              <a:t>at </a:t>
            </a:r>
            <a:r>
              <a:rPr lang="en-US" dirty="0" smtClean="0"/>
              <a:t>Cornell, </a:t>
            </a:r>
            <a:r>
              <a:rPr lang="en-US" dirty="0"/>
              <a:t>requiring adherence to the N</a:t>
            </a:r>
            <a:r>
              <a:rPr lang="en-US" dirty="0" smtClean="0"/>
              <a:t>YS </a:t>
            </a:r>
            <a:r>
              <a:rPr lang="en-US" dirty="0"/>
              <a:t>Sanitary </a:t>
            </a:r>
            <a:r>
              <a:rPr lang="en-US" dirty="0" smtClean="0"/>
              <a:t>Code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relevant ANSI </a:t>
            </a:r>
            <a:r>
              <a:rPr lang="en-US" dirty="0" smtClean="0"/>
              <a:t>standards</a:t>
            </a:r>
            <a:endParaRPr lang="en-US" dirty="0"/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Via the Radiation Safety Committee (RSC), Cornell </a:t>
            </a:r>
            <a:r>
              <a:rPr lang="en-US" dirty="0"/>
              <a:t>restricts possession of radioactive material &amp;</a:t>
            </a:r>
            <a:r>
              <a:rPr lang="en-US" dirty="0" smtClean="0"/>
              <a:t> </a:t>
            </a:r>
            <a:r>
              <a:rPr lang="en-US" dirty="0"/>
              <a:t>RPE to specific individuals &amp;</a:t>
            </a:r>
            <a:r>
              <a:rPr lang="en-US" dirty="0" smtClean="0"/>
              <a:t> locations,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regulates their use with a system of </a:t>
            </a:r>
            <a:r>
              <a:rPr lang="en-US" i="1" dirty="0"/>
              <a:t>permits</a:t>
            </a:r>
            <a:r>
              <a:rPr lang="en-US" dirty="0"/>
              <a:t> &amp;</a:t>
            </a:r>
            <a:r>
              <a:rPr lang="en-US" dirty="0" smtClean="0"/>
              <a:t> </a:t>
            </a:r>
            <a:r>
              <a:rPr lang="en-US" i="1" dirty="0"/>
              <a:t>registrations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12" name="Oval 11"/>
          <p:cNvSpPr/>
          <p:nvPr/>
        </p:nvSpPr>
        <p:spPr bwMode="auto">
          <a:xfrm>
            <a:off x="4309960" y="3753825"/>
            <a:ext cx="1091516" cy="3213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54" y="4013200"/>
            <a:ext cx="5486849" cy="400110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CESR Permit: 1 of 7 RPE Permits for CLASSE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 bwMode="auto">
          <a:xfrm flipH="1" flipV="1">
            <a:off x="2935912" y="6144552"/>
            <a:ext cx="1203225" cy="23765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42" y="1240454"/>
            <a:ext cx="5626026" cy="401259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470989" y="6382205"/>
            <a:ext cx="3336295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Radiation Safety Officer (RSO)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85409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CBETA-specific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5" y="1242995"/>
            <a:ext cx="8229600" cy="5173460"/>
          </a:xfrm>
        </p:spPr>
        <p:txBody>
          <a:bodyPr/>
          <a:lstStyle/>
          <a:p>
            <a:r>
              <a:rPr lang="en-US" dirty="0" smtClean="0"/>
              <a:t>Brookhaven collaborators</a:t>
            </a:r>
          </a:p>
          <a:p>
            <a:pPr lvl="1"/>
            <a:r>
              <a:rPr lang="en-US" dirty="0" smtClean="0"/>
              <a:t>Short termers: observe only, or accompanied by staff</a:t>
            </a:r>
          </a:p>
          <a:p>
            <a:pPr lvl="1"/>
            <a:r>
              <a:rPr lang="en-US" dirty="0" smtClean="0"/>
              <a:t>Long-termers, repeat visitors: Visiting Scientist </a:t>
            </a:r>
            <a:r>
              <a:rPr lang="en-US" dirty="0" err="1" smtClean="0"/>
              <a:t>Appmt</a:t>
            </a:r>
            <a:endParaRPr lang="en-US" dirty="0" smtClean="0"/>
          </a:p>
          <a:p>
            <a:pPr lvl="2"/>
            <a:r>
              <a:rPr lang="en-US" dirty="0" smtClean="0"/>
              <a:t>Key card for building access</a:t>
            </a:r>
          </a:p>
          <a:p>
            <a:pPr lvl="2"/>
            <a:r>
              <a:rPr lang="en-US" dirty="0" err="1" smtClean="0"/>
              <a:t>NetId</a:t>
            </a:r>
            <a:r>
              <a:rPr lang="en-US" dirty="0" smtClean="0"/>
              <a:t> for access to safety training</a:t>
            </a:r>
          </a:p>
          <a:p>
            <a:pPr lvl="2"/>
            <a:r>
              <a:rPr lang="en-US" dirty="0" smtClean="0"/>
              <a:t>Training: identical to staff</a:t>
            </a:r>
          </a:p>
          <a:p>
            <a:r>
              <a:rPr lang="en-US" dirty="0" smtClean="0"/>
              <a:t>Electrical safety</a:t>
            </a:r>
          </a:p>
          <a:p>
            <a:pPr lvl="1"/>
            <a:r>
              <a:rPr lang="en-US" dirty="0" smtClean="0"/>
              <a:t>Subject to CLASSE Lock / Tag / Verify program</a:t>
            </a:r>
          </a:p>
          <a:p>
            <a:r>
              <a:rPr lang="en-US" dirty="0" smtClean="0"/>
              <a:t>Permanent Magnet Safety</a:t>
            </a:r>
          </a:p>
          <a:p>
            <a:pPr lvl="1"/>
            <a:r>
              <a:rPr lang="en-US" dirty="0" smtClean="0"/>
              <a:t>Need written Safety Plan: assembly, handling, etc.</a:t>
            </a:r>
          </a:p>
          <a:p>
            <a:pPr lvl="1"/>
            <a:r>
              <a:rPr lang="en-US" dirty="0" smtClean="0"/>
              <a:t>Restrictions on iron tools</a:t>
            </a:r>
          </a:p>
          <a:p>
            <a:pPr lvl="1"/>
            <a:r>
              <a:rPr lang="en-US" dirty="0"/>
              <a:t>Need in-situ field map, 5 Gauss line, </a:t>
            </a:r>
            <a:r>
              <a:rPr lang="en-US" dirty="0" smtClean="0"/>
              <a:t>signage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71409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processes &amp; equipment as elsewhere</a:t>
            </a:r>
          </a:p>
          <a:p>
            <a:r>
              <a:rPr lang="en-US" dirty="0" smtClean="0"/>
              <a:t>L0 &amp; L0E are controlled areas (badge </a:t>
            </a:r>
            <a:r>
              <a:rPr lang="en-US" dirty="0" err="1" smtClean="0"/>
              <a:t>req’d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Radiation monitors on perimeter will trip machine @ 2 </a:t>
            </a:r>
            <a:r>
              <a:rPr lang="en-US" dirty="0" err="1" smtClean="0"/>
              <a:t>mrem</a:t>
            </a:r>
            <a:r>
              <a:rPr lang="en-US" dirty="0" smtClean="0"/>
              <a:t>/h instantaneous</a:t>
            </a:r>
          </a:p>
          <a:p>
            <a:pPr lvl="1"/>
            <a:r>
              <a:rPr lang="en-US" dirty="0" smtClean="0"/>
              <a:t>Need to investigate exactly how long this takes!</a:t>
            </a:r>
          </a:p>
          <a:p>
            <a:r>
              <a:rPr lang="en-US" dirty="0" smtClean="0"/>
              <a:t>Goal for shielding is to have </a:t>
            </a:r>
            <a:r>
              <a:rPr lang="en-US" u="sng" dirty="0" smtClean="0">
                <a:solidFill>
                  <a:srgbClr val="008000"/>
                </a:solidFill>
              </a:rPr>
              <a:t>average</a:t>
            </a:r>
            <a:r>
              <a:rPr lang="en-US" dirty="0" smtClean="0"/>
              <a:t> levels just outside shielding &lt; 0.05 </a:t>
            </a:r>
            <a:r>
              <a:rPr lang="en-US" dirty="0" err="1" smtClean="0"/>
              <a:t>mrem</a:t>
            </a:r>
            <a:r>
              <a:rPr lang="en-US" dirty="0" smtClean="0"/>
              <a:t>/h</a:t>
            </a:r>
          </a:p>
          <a:p>
            <a:r>
              <a:rPr lang="en-US" dirty="0" smtClean="0"/>
              <a:t>CBETA operation subject to </a:t>
            </a:r>
            <a:r>
              <a:rPr lang="en-US" i="1" dirty="0" smtClean="0">
                <a:solidFill>
                  <a:srgbClr val="0000FF"/>
                </a:solidFill>
              </a:rPr>
              <a:t>Stage Review Process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98583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680"/>
            <a:ext cx="8229600" cy="5252844"/>
          </a:xfrm>
        </p:spPr>
        <p:txBody>
          <a:bodyPr/>
          <a:lstStyle/>
          <a:p>
            <a:r>
              <a:rPr lang="en-US" dirty="0" smtClean="0"/>
              <a:t>Followed w/ERL development for many years</a:t>
            </a:r>
          </a:p>
          <a:p>
            <a:r>
              <a:rPr lang="en-US" dirty="0" smtClean="0"/>
              <a:t>Committee approves operating envelope </a:t>
            </a:r>
            <a:r>
              <a:rPr lang="en-US" u="sng" dirty="0" smtClean="0">
                <a:solidFill>
                  <a:srgbClr val="0000FF"/>
                </a:solidFill>
              </a:rPr>
              <a:t>in stages</a:t>
            </a:r>
          </a:p>
          <a:p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Safety Director</a:t>
            </a:r>
          </a:p>
          <a:p>
            <a:pPr lvl="1"/>
            <a:r>
              <a:rPr lang="en-US" dirty="0" smtClean="0"/>
              <a:t>Facility Engineer</a:t>
            </a:r>
          </a:p>
          <a:p>
            <a:pPr lvl="1"/>
            <a:r>
              <a:rPr lang="en-US" dirty="0" smtClean="0"/>
              <a:t>CHESS Safety Officer</a:t>
            </a:r>
          </a:p>
          <a:p>
            <a:pPr lvl="1"/>
            <a:r>
              <a:rPr lang="en-US" dirty="0" smtClean="0"/>
              <a:t>CESR Technical Director</a:t>
            </a:r>
          </a:p>
          <a:p>
            <a:pPr lvl="1"/>
            <a:r>
              <a:rPr lang="en-US" dirty="0" smtClean="0"/>
              <a:t>Radiation Safety Specialist</a:t>
            </a:r>
          </a:p>
          <a:p>
            <a:r>
              <a:rPr lang="en-US" dirty="0" smtClean="0"/>
              <a:t>CBETA Permit Holder calls a meeting when needed for next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51037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Review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6520"/>
            <a:ext cx="8405701" cy="5133164"/>
          </a:xfrm>
        </p:spPr>
        <p:txBody>
          <a:bodyPr/>
          <a:lstStyle/>
          <a:p>
            <a:r>
              <a:rPr lang="en-US" dirty="0" smtClean="0"/>
              <a:t>New conditions explored evenings/weekends</a:t>
            </a:r>
          </a:p>
          <a:p>
            <a:pPr lvl="1"/>
            <a:r>
              <a:rPr lang="en-US" dirty="0" smtClean="0"/>
              <a:t>L0E roped off. Restricted entry.</a:t>
            </a:r>
          </a:p>
          <a:p>
            <a:pPr lvl="1"/>
            <a:r>
              <a:rPr lang="en-US" dirty="0" smtClean="0"/>
              <a:t>Complete radiation survey of L0E conducted</a:t>
            </a:r>
          </a:p>
          <a:p>
            <a:r>
              <a:rPr lang="en-US" dirty="0"/>
              <a:t>N</a:t>
            </a:r>
            <a:r>
              <a:rPr lang="en-US" dirty="0" smtClean="0"/>
              <a:t>ew operating envelope is proposed/justified</a:t>
            </a:r>
          </a:p>
          <a:p>
            <a:r>
              <a:rPr lang="en-US" dirty="0" smtClean="0"/>
              <a:t>Committee may decide to</a:t>
            </a:r>
          </a:p>
          <a:p>
            <a:pPr lvl="1"/>
            <a:r>
              <a:rPr lang="en-US" dirty="0" smtClean="0"/>
              <a:t>Require additional shielding &amp; new surveys to be done</a:t>
            </a:r>
          </a:p>
          <a:p>
            <a:pPr lvl="1"/>
            <a:r>
              <a:rPr lang="en-US" dirty="0" smtClean="0"/>
              <a:t>Put administrative limits on operations</a:t>
            </a:r>
          </a:p>
          <a:p>
            <a:pPr lvl="2"/>
            <a:r>
              <a:rPr lang="en-US" dirty="0" smtClean="0"/>
              <a:t>Current limit, energy limit, hours or days allowed</a:t>
            </a:r>
          </a:p>
          <a:p>
            <a:pPr lvl="1"/>
            <a:r>
              <a:rPr lang="en-US" dirty="0" smtClean="0"/>
              <a:t>Require engineering limits on operations</a:t>
            </a:r>
          </a:p>
          <a:p>
            <a:pPr lvl="1"/>
            <a:r>
              <a:rPr lang="en-US" dirty="0" smtClean="0"/>
              <a:t>Approve request as is</a:t>
            </a:r>
          </a:p>
          <a:p>
            <a:r>
              <a:rPr lang="en-US" dirty="0" smtClean="0"/>
              <a:t>Written record of request &amp; decisions kept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52626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Shielding</a:t>
            </a:r>
            <a:endParaRPr lang="en-US" dirty="0"/>
          </a:p>
        </p:txBody>
      </p:sp>
      <p:pic>
        <p:nvPicPr>
          <p:cNvPr id="5" name="Content Placeholder 4" descr="Shielding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6" b="-365"/>
          <a:stretch/>
        </p:blipFill>
        <p:spPr>
          <a:xfrm>
            <a:off x="457200" y="1380574"/>
            <a:ext cx="8229600" cy="49700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8418" y="1311194"/>
            <a:ext cx="1620957" cy="523220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First Try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9970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Shielding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3" y="1368065"/>
            <a:ext cx="8725803" cy="5309012"/>
          </a:xfrm>
        </p:spPr>
        <p:txBody>
          <a:bodyPr/>
          <a:lstStyle/>
          <a:p>
            <a:r>
              <a:rPr lang="en-US" dirty="0" smtClean="0"/>
              <a:t>Wall: heavy concrete blocks 2’x4’x4’</a:t>
            </a:r>
          </a:p>
          <a:p>
            <a:pPr lvl="1"/>
            <a:r>
              <a:rPr lang="en-US" dirty="0"/>
              <a:t>Space reserved just inside wall for supplementary </a:t>
            </a:r>
            <a:r>
              <a:rPr lang="en-US" dirty="0" err="1" smtClean="0"/>
              <a:t>Pb</a:t>
            </a:r>
            <a:r>
              <a:rPr lang="en-US" dirty="0" smtClean="0"/>
              <a:t>/Fe</a:t>
            </a:r>
          </a:p>
          <a:p>
            <a:r>
              <a:rPr lang="en-US" dirty="0" smtClean="0"/>
              <a:t>May require roof over ring of </a:t>
            </a:r>
            <a:r>
              <a:rPr lang="en-US" dirty="0" err="1" smtClean="0"/>
              <a:t>steel+concrete</a:t>
            </a:r>
            <a:endParaRPr lang="en-US" dirty="0" smtClean="0"/>
          </a:p>
          <a:p>
            <a:r>
              <a:rPr lang="en-US" dirty="0" smtClean="0"/>
              <a:t>Biggest concern: SW corner + West wall</a:t>
            </a:r>
          </a:p>
          <a:p>
            <a:r>
              <a:rPr lang="en-US" dirty="0" smtClean="0"/>
              <a:t>Preliminary conclusion from simulations</a:t>
            </a:r>
          </a:p>
          <a:p>
            <a:pPr lvl="1"/>
            <a:r>
              <a:rPr lang="en-US" dirty="0"/>
              <a:t>Existing beam dump shielding ok for 6 MeV @ 40 </a:t>
            </a:r>
            <a:r>
              <a:rPr lang="en-US" dirty="0" smtClean="0"/>
              <a:t>mA</a:t>
            </a:r>
          </a:p>
          <a:p>
            <a:pPr lvl="1"/>
            <a:r>
              <a:rPr lang="en-US" dirty="0" smtClean="0"/>
              <a:t>Using observed </a:t>
            </a:r>
            <a:r>
              <a:rPr lang="en-US" dirty="0" err="1" smtClean="0"/>
              <a:t>JLab</a:t>
            </a:r>
            <a:r>
              <a:rPr lang="en-US" dirty="0" smtClean="0"/>
              <a:t> losses of 1W/m @ 150 MeV</a:t>
            </a:r>
          </a:p>
          <a:p>
            <a:pPr lvl="2"/>
            <a:r>
              <a:rPr lang="en-US" dirty="0" smtClean="0"/>
              <a:t>We expect 20 </a:t>
            </a:r>
            <a:r>
              <a:rPr lang="en-US" dirty="0" err="1" smtClean="0"/>
              <a:t>mW</a:t>
            </a:r>
            <a:r>
              <a:rPr lang="en-US" dirty="0" smtClean="0"/>
              <a:t>/m losses in the 42 MeV / 1 mA machine</a:t>
            </a:r>
          </a:p>
          <a:p>
            <a:pPr lvl="3"/>
            <a:r>
              <a:rPr lang="en-US" dirty="0" smtClean="0"/>
              <a:t>2’ heavy concrete safely shields such continuous losses</a:t>
            </a:r>
          </a:p>
          <a:p>
            <a:pPr lvl="2"/>
            <a:r>
              <a:rPr lang="en-US" dirty="0" smtClean="0"/>
              <a:t>We expect 5 W/m losses for the 150 W / 40 mA machine</a:t>
            </a:r>
          </a:p>
          <a:p>
            <a:pPr lvl="3"/>
            <a:r>
              <a:rPr lang="en-US" dirty="0" smtClean="0"/>
              <a:t>4’ heavy concrete safely shields such continuous losses</a:t>
            </a:r>
          </a:p>
          <a:p>
            <a:pPr lvl="1"/>
            <a:r>
              <a:rPr lang="en-US" b="1" u="sng" dirty="0" smtClean="0"/>
              <a:t>Start with 2’ thick heavy concrete walls; allow for 4’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40991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40" y="1477305"/>
            <a:ext cx="8446124" cy="4735513"/>
          </a:xfrm>
        </p:spPr>
        <p:txBody>
          <a:bodyPr/>
          <a:lstStyle/>
          <a:p>
            <a:r>
              <a:rPr lang="en-US" dirty="0" smtClean="0"/>
              <a:t>MCNP6 is one of several standard tools</a:t>
            </a:r>
          </a:p>
          <a:p>
            <a:r>
              <a:rPr lang="en-US" dirty="0" smtClean="0"/>
              <a:t>VK has crosschecked for several standardized configurations against other such tools</a:t>
            </a:r>
          </a:p>
          <a:p>
            <a:r>
              <a:rPr lang="en-US" dirty="0" smtClean="0"/>
              <a:t>Simulations only as good as assumptions</a:t>
            </a:r>
          </a:p>
          <a:p>
            <a:pPr lvl="1"/>
            <a:r>
              <a:rPr lang="en-US" dirty="0" smtClean="0"/>
              <a:t>Magnets not used in geometry (so far)</a:t>
            </a:r>
          </a:p>
          <a:p>
            <a:pPr lvl="1"/>
            <a:r>
              <a:rPr lang="en-US" dirty="0" smtClean="0"/>
              <a:t>True magnitude of continuous or point losses as yet unknown for this machine</a:t>
            </a:r>
          </a:p>
          <a:p>
            <a:pPr lvl="1"/>
            <a:r>
              <a:rPr lang="en-US" dirty="0" smtClean="0"/>
              <a:t>Highlights crucial aspect of Stage Review Process</a:t>
            </a:r>
          </a:p>
          <a:p>
            <a:pPr lvl="2"/>
            <a:r>
              <a:rPr lang="en-US" dirty="0" smtClean="0"/>
              <a:t>Lowers dependence upon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73617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Shielding Simulations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4F9A-05DD-A141-8651-8B9B15C9789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gamma_du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70" y="1326680"/>
            <a:ext cx="7674337" cy="2499973"/>
          </a:xfrm>
          <a:prstGeom prst="rect">
            <a:avLst/>
          </a:prstGeom>
        </p:spPr>
      </p:pic>
      <p:pic>
        <p:nvPicPr>
          <p:cNvPr id="5" name="Picture 4" descr="hall_gam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250" y="4138799"/>
            <a:ext cx="4219519" cy="2360160"/>
          </a:xfrm>
          <a:prstGeom prst="rect">
            <a:avLst/>
          </a:prstGeom>
        </p:spPr>
      </p:pic>
      <p:pic>
        <p:nvPicPr>
          <p:cNvPr id="6" name="Picture 5" descr="hall_neu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86" y="4165493"/>
            <a:ext cx="4028345" cy="2364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20" y="1269874"/>
            <a:ext cx="3057247" cy="461665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Beam Dump, 6 MeV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8392581" y="2539747"/>
            <a:ext cx="5011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UP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8616560" y="1365455"/>
            <a:ext cx="13655" cy="1106019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 rot="16200000">
            <a:off x="8531327" y="5668840"/>
            <a:ext cx="5011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UP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8755306" y="4494548"/>
            <a:ext cx="13655" cy="1106019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638649" y="2744566"/>
            <a:ext cx="11336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87897" y="4235115"/>
            <a:ext cx="14249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Beam’s Eye </a:t>
            </a:r>
          </a:p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66961" y="5766636"/>
            <a:ext cx="11336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040893" y="5930476"/>
            <a:ext cx="5011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UP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4264872" y="4756184"/>
            <a:ext cx="13655" cy="1106019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69057" y="4169045"/>
            <a:ext cx="14249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Beam’s Eye </a:t>
            </a:r>
          </a:p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10987" y="2760420"/>
            <a:ext cx="1223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6055" y="3757203"/>
            <a:ext cx="5442516" cy="461665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Shielding Wall, Point Loss, 150 MeV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8462" y="5659585"/>
            <a:ext cx="11336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88858" y="5011222"/>
            <a:ext cx="1121296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43" y="4835912"/>
            <a:ext cx="1120957" cy="369332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Gammas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09636" y="3522877"/>
            <a:ext cx="2056556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MCNP6 plots by</a:t>
            </a:r>
          </a:p>
          <a:p>
            <a:pPr algn="ctr"/>
            <a:r>
              <a:rPr lang="en-US" sz="1600" dirty="0" smtClean="0"/>
              <a:t>Val </a:t>
            </a:r>
            <a:r>
              <a:rPr lang="en-US" sz="1600" dirty="0" err="1" smtClean="0"/>
              <a:t>Kostroun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7523448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40" y="1600200"/>
            <a:ext cx="8630215" cy="4958822"/>
          </a:xfrm>
        </p:spPr>
        <p:txBody>
          <a:bodyPr/>
          <a:lstStyle/>
          <a:p>
            <a:r>
              <a:rPr lang="en-US" dirty="0" smtClean="0"/>
              <a:t>CLASSE Safety Program well established</a:t>
            </a:r>
          </a:p>
          <a:p>
            <a:r>
              <a:rPr lang="en-US" dirty="0" smtClean="0"/>
              <a:t>Administration, procedures, practices in place</a:t>
            </a:r>
          </a:p>
          <a:p>
            <a:r>
              <a:rPr lang="en-US" dirty="0"/>
              <a:t>P</a:t>
            </a:r>
            <a:r>
              <a:rPr lang="en-US" dirty="0" smtClean="0"/>
              <a:t>ast practices augmented to deal with CBETA</a:t>
            </a:r>
          </a:p>
          <a:p>
            <a:pPr lvl="1"/>
            <a:r>
              <a:rPr lang="en-US" dirty="0" smtClean="0"/>
              <a:t>CBETA collaborators must provide safety plans for review for delivered equipment (magnets)</a:t>
            </a:r>
          </a:p>
          <a:p>
            <a:r>
              <a:rPr lang="en-US" dirty="0" smtClean="0"/>
              <a:t>Shielding studies need to mature. Appears </a:t>
            </a:r>
            <a:r>
              <a:rPr lang="en-US" dirty="0"/>
              <a:t>that for SW corner and West </a:t>
            </a:r>
            <a:r>
              <a:rPr lang="en-US" dirty="0" smtClean="0"/>
              <a:t>wall shielding </a:t>
            </a:r>
          </a:p>
          <a:p>
            <a:pPr lvl="1"/>
            <a:r>
              <a:rPr lang="en-US" dirty="0" smtClean="0"/>
              <a:t>2’ heavy concrete will suffice for a 42 MeV machine with 20 </a:t>
            </a:r>
            <a:r>
              <a:rPr lang="en-US" dirty="0" err="1" smtClean="0"/>
              <a:t>mW</a:t>
            </a:r>
            <a:r>
              <a:rPr lang="en-US" dirty="0" smtClean="0"/>
              <a:t>/m continuous losses</a:t>
            </a:r>
            <a:endParaRPr lang="en-US" dirty="0"/>
          </a:p>
          <a:p>
            <a:pPr lvl="1"/>
            <a:r>
              <a:rPr lang="en-US" dirty="0" smtClean="0"/>
              <a:t>4’ of heavy concrete needed for a 150 MeV machine with 5 W/m continuous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339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27"/>
          </a:xfrm>
        </p:spPr>
        <p:txBody>
          <a:bodyPr anchor="ctr"/>
          <a:lstStyle/>
          <a:p>
            <a:r>
              <a:rPr lang="en-US" sz="4000" dirty="0" smtClean="0"/>
              <a:t>Philosophy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099" y="1241381"/>
            <a:ext cx="8679997" cy="5275652"/>
          </a:xfrm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Health </a:t>
            </a:r>
            <a:r>
              <a:rPr lang="en-US" sz="2800" dirty="0">
                <a:solidFill>
                  <a:schemeClr val="tx1"/>
                </a:solidFill>
              </a:rPr>
              <a:t>&amp; safety woven into fabric of laboratory operation</a:t>
            </a:r>
          </a:p>
          <a:p>
            <a:pPr marL="804672" lvl="1" indent="-347472">
              <a:buFont typeface="Arial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Integrated approach found </a:t>
            </a:r>
            <a:r>
              <a:rPr lang="en-US" sz="2200" i="1" dirty="0" smtClean="0">
                <a:solidFill>
                  <a:srgbClr val="FF0000"/>
                </a:solidFill>
              </a:rPr>
              <a:t>effective: Culture of Safety</a:t>
            </a:r>
            <a:endParaRPr lang="en-US" sz="2200" i="1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rgbClr val="000000"/>
                </a:solidFill>
              </a:rPr>
              <a:t>Serve needs of a broad </a:t>
            </a:r>
            <a:r>
              <a:rPr lang="en-US" sz="2800" dirty="0">
                <a:solidFill>
                  <a:srgbClr val="000000"/>
                </a:solidFill>
              </a:rPr>
              <a:t>diversity of personnel</a:t>
            </a:r>
          </a:p>
          <a:p>
            <a:pPr marL="804672" lvl="1" indent="-347472">
              <a:buFont typeface="Arial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Faculty, staff, &amp; students</a:t>
            </a:r>
          </a:p>
          <a:p>
            <a:pPr marL="804672" lvl="1" indent="-347472">
              <a:buFont typeface="Arial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Users, mostly transient</a:t>
            </a:r>
          </a:p>
          <a:p>
            <a:pPr marL="804672" lvl="1" indent="-347472">
              <a:buFont typeface="Arial"/>
              <a:buChar char="•"/>
            </a:pPr>
            <a:r>
              <a:rPr lang="en-US" sz="2200" i="1" dirty="0" smtClean="0">
                <a:solidFill>
                  <a:srgbClr val="FF0000"/>
                </a:solidFill>
              </a:rPr>
              <a:t>Casual visitors </a:t>
            </a:r>
            <a:r>
              <a:rPr lang="en-US" sz="2200" i="1" dirty="0">
                <a:solidFill>
                  <a:srgbClr val="FF0000"/>
                </a:solidFill>
              </a:rPr>
              <a:t>here for tours &amp; </a:t>
            </a:r>
            <a:r>
              <a:rPr lang="en-US" sz="2200" i="1" dirty="0" smtClean="0">
                <a:solidFill>
                  <a:srgbClr val="FF0000"/>
                </a:solidFill>
              </a:rPr>
              <a:t>outreach</a:t>
            </a:r>
          </a:p>
          <a:p>
            <a:pPr marL="804672" lvl="1" indent="-347472">
              <a:buFont typeface="Arial"/>
              <a:buChar char="•"/>
            </a:pPr>
            <a:r>
              <a:rPr lang="en-US" sz="2200" i="1" dirty="0" smtClean="0">
                <a:solidFill>
                  <a:srgbClr val="FF0000"/>
                </a:solidFill>
              </a:rPr>
              <a:t>Visiting scientists</a:t>
            </a:r>
            <a:endParaRPr lang="en-US" sz="2200" i="1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rgbClr val="000000"/>
                </a:solidFill>
              </a:rPr>
              <a:t>Approach safety w/ </a:t>
            </a:r>
            <a:r>
              <a:rPr lang="en-US" sz="2800" dirty="0">
                <a:solidFill>
                  <a:srgbClr val="000000"/>
                </a:solidFill>
              </a:rPr>
              <a:t>3 overlapping components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Safe laboratory environment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Foster a positive culture of safety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Proactive management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07894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5400" dirty="0" smtClean="0"/>
              <a:t>Backup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2FFD4-98F4-8043-A761-E7B1061DA7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346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44"/>
            <a:ext cx="8229600" cy="774957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Positive Culture </a:t>
            </a:r>
            <a:r>
              <a:rPr lang="en-US" sz="4000" dirty="0">
                <a:solidFill>
                  <a:srgbClr val="000000"/>
                </a:solidFill>
              </a:rPr>
              <a:t>of S</a:t>
            </a:r>
            <a:r>
              <a:rPr lang="en-US" sz="4000" dirty="0" smtClean="0">
                <a:solidFill>
                  <a:srgbClr val="000000"/>
                </a:solidFill>
              </a:rPr>
              <a:t>afety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24" y="1321711"/>
            <a:ext cx="8229600" cy="2365019"/>
          </a:xfrm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en-US" sz="2000" b="0" dirty="0" smtClean="0">
                <a:solidFill>
                  <a:srgbClr val="000000"/>
                </a:solidFill>
              </a:rPr>
              <a:t>Growing recognition in last decade how necessary it is, especially in academic research setting</a:t>
            </a:r>
          </a:p>
          <a:p>
            <a:pPr>
              <a:buFont typeface="Wingdings" charset="2"/>
              <a:buChar char="²"/>
            </a:pPr>
            <a:r>
              <a:rPr lang="en-US" sz="2000" b="0" dirty="0" smtClean="0">
                <a:solidFill>
                  <a:srgbClr val="000000"/>
                </a:solidFill>
              </a:rPr>
              <a:t>Received attention a few years ago in </a:t>
            </a:r>
            <a:r>
              <a:rPr lang="en-US" sz="2000" b="0" i="1" dirty="0" smtClean="0">
                <a:solidFill>
                  <a:srgbClr val="000000"/>
                </a:solidFill>
              </a:rPr>
              <a:t>Chemical Safety Board </a:t>
            </a:r>
            <a:r>
              <a:rPr lang="en-US" sz="2000" b="0" dirty="0" smtClean="0">
                <a:solidFill>
                  <a:srgbClr val="000000"/>
                </a:solidFill>
              </a:rPr>
              <a:t>report on several serious / fatal accidents in University settings (UCLA, Texas Tech, Dartmouth)</a:t>
            </a:r>
          </a:p>
          <a:p>
            <a:pPr>
              <a:buFont typeface="Wingdings" charset="2"/>
              <a:buChar char="²"/>
            </a:pPr>
            <a:r>
              <a:rPr lang="en-US" sz="2000" b="0" dirty="0" smtClean="0">
                <a:solidFill>
                  <a:srgbClr val="000000"/>
                </a:solidFill>
              </a:rPr>
              <a:t>Nuclear </a:t>
            </a:r>
            <a:r>
              <a:rPr lang="en-US" sz="2000" b="0" dirty="0" err="1" smtClean="0">
                <a:solidFill>
                  <a:srgbClr val="000000"/>
                </a:solidFill>
              </a:rPr>
              <a:t>Regulartory</a:t>
            </a:r>
            <a:r>
              <a:rPr lang="en-US" sz="2000" b="0" dirty="0" smtClean="0">
                <a:solidFill>
                  <a:srgbClr val="000000"/>
                </a:solidFill>
              </a:rPr>
              <a:t> Commission issued its own statement in 2010 on its importance, defining it as:</a:t>
            </a:r>
            <a:endParaRPr lang="en-US" sz="2000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84824" y="3973613"/>
            <a:ext cx="7097949" cy="2473973"/>
            <a:chOff x="1184824" y="3823413"/>
            <a:chExt cx="7097949" cy="2473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4824" y="3823413"/>
              <a:ext cx="7097949" cy="2473973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3624529" y="5900493"/>
              <a:ext cx="3902321" cy="3836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37114" y="3843517"/>
              <a:ext cx="1778918" cy="33710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153660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386"/>
            <a:ext cx="8229600" cy="658335"/>
          </a:xfrm>
        </p:spPr>
        <p:txBody>
          <a:bodyPr/>
          <a:lstStyle/>
          <a:p>
            <a:r>
              <a:rPr lang="en-US" sz="3600" dirty="0" smtClean="0"/>
              <a:t>Positive Safety Culture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33" y="1224417"/>
            <a:ext cx="8639828" cy="5397099"/>
          </a:xfrm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en-US" sz="2400" b="0" dirty="0">
                <a:solidFill>
                  <a:srgbClr val="000000"/>
                </a:solidFill>
              </a:rPr>
              <a:t>Each of us takes responsibility for our own safety and that of people we work with, supervise, or </a:t>
            </a:r>
            <a:r>
              <a:rPr lang="en-US" sz="2400" b="0" dirty="0" smtClean="0">
                <a:solidFill>
                  <a:srgbClr val="000000"/>
                </a:solidFill>
              </a:rPr>
              <a:t>host</a:t>
            </a:r>
            <a:endParaRPr lang="en-US" sz="2400" b="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b="0" dirty="0">
                <a:solidFill>
                  <a:srgbClr val="000000"/>
                </a:solidFill>
              </a:rPr>
              <a:t>Safety is valued on par with (or above) scientific achievement and/or task </a:t>
            </a:r>
            <a:r>
              <a:rPr lang="en-US" sz="2400" b="0" dirty="0" smtClean="0">
                <a:solidFill>
                  <a:srgbClr val="000000"/>
                </a:solidFill>
              </a:rPr>
              <a:t>completion</a:t>
            </a:r>
            <a:endParaRPr lang="en-US" sz="2400" b="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b="0" dirty="0">
                <a:solidFill>
                  <a:srgbClr val="000000"/>
                </a:solidFill>
              </a:rPr>
              <a:t>Safety concerns are always taken seriously and </a:t>
            </a:r>
            <a:r>
              <a:rPr lang="en-US" sz="2400" b="0" dirty="0" smtClean="0">
                <a:solidFill>
                  <a:srgbClr val="000000"/>
                </a:solidFill>
              </a:rPr>
              <a:t>addressed</a:t>
            </a:r>
            <a:endParaRPr lang="en-US" sz="2400" b="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b="0" dirty="0">
                <a:solidFill>
                  <a:srgbClr val="000000"/>
                </a:solidFill>
              </a:rPr>
              <a:t>Safety challenges are approached with intellectual </a:t>
            </a:r>
            <a:r>
              <a:rPr lang="en-US" sz="2400" b="0" dirty="0" smtClean="0">
                <a:solidFill>
                  <a:srgbClr val="000000"/>
                </a:solidFill>
              </a:rPr>
              <a:t>rigor</a:t>
            </a:r>
            <a:endParaRPr lang="en-US" sz="2400" b="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b="0" dirty="0">
                <a:solidFill>
                  <a:srgbClr val="000000"/>
                </a:solidFill>
              </a:rPr>
              <a:t>New activities are planned from the start with safety in </a:t>
            </a:r>
            <a:r>
              <a:rPr lang="en-US" sz="2400" b="0" dirty="0" smtClean="0">
                <a:solidFill>
                  <a:srgbClr val="000000"/>
                </a:solidFill>
              </a:rPr>
              <a:t>mind</a:t>
            </a:r>
            <a:endParaRPr lang="en-US" sz="2400" b="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b="0" dirty="0">
                <a:solidFill>
                  <a:srgbClr val="000000"/>
                </a:solidFill>
              </a:rPr>
              <a:t>New participants receive relevant safety training immediately &amp; are inculcated with the values of a positive safety </a:t>
            </a:r>
            <a:r>
              <a:rPr lang="en-US" sz="2400" b="0" dirty="0" smtClean="0">
                <a:solidFill>
                  <a:srgbClr val="000000"/>
                </a:solidFill>
              </a:rPr>
              <a:t>culture</a:t>
            </a:r>
          </a:p>
          <a:p>
            <a:pPr>
              <a:buFont typeface="Wingdings" charset="2"/>
              <a:buChar char="²"/>
            </a:pPr>
            <a:r>
              <a:rPr lang="en-US" sz="2400" b="0" dirty="0" smtClean="0">
                <a:solidFill>
                  <a:srgbClr val="000000"/>
                </a:solidFill>
              </a:rPr>
              <a:t>Each of us is held accountable for our safety-related responsibilities &amp; behaviors</a:t>
            </a:r>
          </a:p>
          <a:p>
            <a:pPr marL="342900" lvl="1" indent="-342900">
              <a:buFont typeface="Wingdings" charset="2"/>
              <a:buChar char="²"/>
            </a:pPr>
            <a:r>
              <a:rPr lang="en-US" sz="2400" i="1" dirty="0" smtClean="0">
                <a:solidFill>
                  <a:srgbClr val="FF0000"/>
                </a:solidFill>
              </a:rPr>
              <a:t>Always </a:t>
            </a:r>
            <a:r>
              <a:rPr lang="en-US" sz="2400" i="1" dirty="0">
                <a:solidFill>
                  <a:srgbClr val="FF0000"/>
                </a:solidFill>
              </a:rPr>
              <a:t>striving for improvement</a:t>
            </a:r>
          </a:p>
          <a:p>
            <a:pPr>
              <a:buFont typeface="Wingdings" charset="2"/>
              <a:buChar char="²"/>
            </a:pPr>
            <a:endParaRPr lang="en-US" sz="2400" b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98101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2" y="274638"/>
            <a:ext cx="7863344" cy="968964"/>
          </a:xfrm>
        </p:spPr>
        <p:txBody>
          <a:bodyPr anchor="ctr"/>
          <a:lstStyle/>
          <a:p>
            <a:r>
              <a:rPr lang="en-US" sz="4400" dirty="0" smtClean="0"/>
              <a:t>Written Policies/Procedures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900"/>
            <a:ext cx="8379244" cy="5000866"/>
          </a:xfrm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Safety Committee (Charter)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Interlock wiring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Allowed radiation dose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Activated material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Working near stored energy (Lock/Tag/Verify)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Radiation Safety Signage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Non-radiation Safety Signage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Lead handling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Dozens of specific activity procedures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chemeClr val="tx1"/>
                </a:solidFill>
              </a:rPr>
              <a:t>Many more </a:t>
            </a:r>
            <a:r>
              <a:rPr lang="is-IS" sz="2800" dirty="0" smtClean="0">
                <a:solidFill>
                  <a:schemeClr val="tx1"/>
                </a:solidFill>
              </a:rPr>
              <a:t>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1847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209"/>
          </a:xfrm>
        </p:spPr>
        <p:txBody>
          <a:bodyPr/>
          <a:lstStyle/>
          <a:p>
            <a:r>
              <a:rPr lang="en-US" sz="4000" dirty="0" smtClean="0"/>
              <a:t>Accident Statistics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6781" y="6572182"/>
            <a:ext cx="427441" cy="274637"/>
          </a:xfrm>
        </p:spPr>
        <p:txBody>
          <a:bodyPr/>
          <a:lstStyle/>
          <a:p>
            <a:fld id="{30D745CA-D4E5-9B4F-B3C7-51D019E717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2845" y="1321712"/>
            <a:ext cx="856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TRC: # injuries per </a:t>
            </a:r>
            <a:r>
              <a:rPr lang="en-US" sz="2000" dirty="0"/>
              <a:t>100 </a:t>
            </a:r>
            <a:r>
              <a:rPr lang="en-US" sz="2000" dirty="0" smtClean="0"/>
              <a:t>workers that were </a:t>
            </a:r>
            <a:r>
              <a:rPr lang="en-US" sz="2000" i="1" dirty="0" smtClean="0">
                <a:solidFill>
                  <a:srgbClr val="FF0000"/>
                </a:solidFill>
              </a:rPr>
              <a:t>OSHA Recordable</a:t>
            </a:r>
            <a:r>
              <a:rPr lang="en-US" sz="2000" dirty="0" smtClean="0">
                <a:solidFill>
                  <a:srgbClr val="FF0000"/>
                </a:solidFill>
              </a:rPr>
              <a:t> (i.e. required treatment </a:t>
            </a:r>
            <a:r>
              <a:rPr lang="en-US" sz="2000" u="sng" dirty="0" smtClean="0">
                <a:solidFill>
                  <a:srgbClr val="FF0000"/>
                </a:solidFill>
              </a:rPr>
              <a:t>beyond</a:t>
            </a:r>
            <a:r>
              <a:rPr lang="en-US" sz="2000" dirty="0" smtClean="0">
                <a:solidFill>
                  <a:srgbClr val="FF0000"/>
                </a:solidFill>
              </a:rPr>
              <a:t> First Aid &amp;/or lost work time)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dirty="0" smtClean="0">
                <a:solidFill>
                  <a:srgbClr val="FF0000"/>
                </a:solidFill>
              </a:rPr>
              <a:t>Cornell campus-wide</a:t>
            </a:r>
            <a:r>
              <a:rPr lang="en-US" sz="2000" dirty="0" smtClean="0"/>
              <a:t> 3-yr (all US university) average is </a:t>
            </a:r>
            <a:r>
              <a:rPr lang="en-US" sz="2000" dirty="0" smtClean="0">
                <a:solidFill>
                  <a:srgbClr val="FF0000"/>
                </a:solidFill>
              </a:rPr>
              <a:t>~2 </a:t>
            </a:r>
            <a:r>
              <a:rPr lang="en-US" sz="2000" dirty="0" smtClean="0">
                <a:solidFill>
                  <a:srgbClr val="000000"/>
                </a:solidFill>
              </a:rPr>
              <a:t>(2.3)</a:t>
            </a:r>
          </a:p>
        </p:txBody>
      </p:sp>
      <p:pic>
        <p:nvPicPr>
          <p:cNvPr id="26" name="Picture 25" descr="TRCR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949" y="2401688"/>
            <a:ext cx="6377426" cy="41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83157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386"/>
            <a:ext cx="8229600" cy="684251"/>
          </a:xfrm>
        </p:spPr>
        <p:txBody>
          <a:bodyPr/>
          <a:lstStyle/>
          <a:p>
            <a:r>
              <a:rPr lang="en-US" sz="3600" dirty="0" smtClean="0"/>
              <a:t>Safety Administration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803441" y="1205090"/>
            <a:ext cx="6375692" cy="3382029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CLASSE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Safety Committee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(CSC):</a:t>
            </a:r>
          </a:p>
          <a:p>
            <a:pPr marL="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2"/>
                </a:solidFill>
              </a:rPr>
              <a:t>Lab Administrator</a:t>
            </a:r>
          </a:p>
          <a:p>
            <a:pPr marL="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Safety Director (Chair)</a:t>
            </a:r>
          </a:p>
          <a:p>
            <a:pPr marL="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2"/>
                </a:solidFill>
              </a:rPr>
              <a:t>CESR Tech Director</a:t>
            </a:r>
          </a:p>
          <a:p>
            <a:pPr marL="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2"/>
                </a:solidFill>
              </a:rPr>
              <a:t>CESR Operations Director</a:t>
            </a:r>
          </a:p>
          <a:p>
            <a:pPr marL="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2"/>
                </a:solidFill>
              </a:rPr>
              <a:t>CHESS Safety Officer</a:t>
            </a:r>
          </a:p>
          <a:p>
            <a:pPr marL="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2"/>
                </a:solidFill>
              </a:rPr>
              <a:t>CHESS Beamline Scientist</a:t>
            </a:r>
          </a:p>
          <a:p>
            <a:pPr marL="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Facility Engineer</a:t>
            </a:r>
          </a:p>
          <a:p>
            <a:pPr marL="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2"/>
                </a:solidFill>
              </a:rPr>
              <a:t>Head CESR Operator</a:t>
            </a:r>
          </a:p>
          <a:p>
            <a:pPr marL="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Radiation Safety Specialist</a:t>
            </a:r>
          </a:p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+ 4 others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35553" y="3848514"/>
            <a:ext cx="4354135" cy="25527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CHESS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User Safety Subcommittee </a:t>
            </a:r>
            <a:r>
              <a:rPr lang="en-US" b="1" baseline="0" dirty="0" smtClean="0">
                <a:solidFill>
                  <a:srgbClr val="FF0000"/>
                </a:solidFill>
              </a:rPr>
              <a:t>(CUSS):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3333CC"/>
                </a:solidFill>
                <a:effectLst/>
              </a:rPr>
              <a:t>CHESS Safety Officer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rgbClr val="3333CC"/>
                </a:solidFill>
              </a:rPr>
              <a:t>MacCHESS</a:t>
            </a:r>
            <a:r>
              <a:rPr lang="en-US" sz="1400" b="1" dirty="0" smtClean="0">
                <a:solidFill>
                  <a:srgbClr val="3333CC"/>
                </a:solidFill>
              </a:rPr>
              <a:t> </a:t>
            </a:r>
            <a:r>
              <a:rPr lang="en-US" sz="1400" b="1" dirty="0" err="1" smtClean="0">
                <a:solidFill>
                  <a:srgbClr val="3333CC"/>
                </a:solidFill>
              </a:rPr>
              <a:t>DIrector</a:t>
            </a:r>
            <a:endParaRPr kumimoji="0" lang="en-US" sz="1400" b="1" i="0" u="none" strike="noStrike" cap="none" normalizeH="0" dirty="0" smtClean="0">
              <a:ln>
                <a:noFill/>
              </a:ln>
              <a:solidFill>
                <a:srgbClr val="3333CC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baseline="0" dirty="0" smtClean="0">
                <a:solidFill>
                  <a:srgbClr val="3333CC"/>
                </a:solidFill>
              </a:rPr>
              <a:t>2 Staff Scientists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3333CC"/>
                </a:solidFill>
              </a:rPr>
              <a:t>Chemical Safety Officer</a:t>
            </a:r>
            <a:endParaRPr lang="en-US" sz="1400" b="1" baseline="0" dirty="0" smtClean="0">
              <a:solidFill>
                <a:srgbClr val="3333CC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3333CC"/>
                </a:solidFill>
                <a:effectLst/>
              </a:rPr>
              <a:t>CHESS Facility User Officer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4483" y="2112150"/>
            <a:ext cx="3356326" cy="1477328"/>
          </a:xfrm>
          <a:prstGeom prst="rect">
            <a:avLst/>
          </a:prstGeom>
          <a:solidFill>
            <a:srgbClr val="FF99CC"/>
          </a:solidFill>
          <a:ln w="28575" cmpd="sng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Oversees Safety Program</a:t>
            </a:r>
          </a:p>
          <a:p>
            <a:r>
              <a:rPr lang="en-US" dirty="0" smtClean="0"/>
              <a:t>Approves RPE Permit </a:t>
            </a:r>
            <a:r>
              <a:rPr lang="en-US" dirty="0" err="1" smtClean="0"/>
              <a:t>Applic’s</a:t>
            </a:r>
            <a:endParaRPr lang="en-US" dirty="0" smtClean="0"/>
          </a:p>
          <a:p>
            <a:r>
              <a:rPr lang="en-US" dirty="0" smtClean="0"/>
              <a:t>Vets new/modified policies</a:t>
            </a:r>
          </a:p>
          <a:p>
            <a:r>
              <a:rPr lang="en-US" dirty="0" smtClean="0"/>
              <a:t>Approves new Safety Plans</a:t>
            </a:r>
          </a:p>
          <a:p>
            <a:r>
              <a:rPr lang="en-US" dirty="0" smtClean="0"/>
              <a:t>Meets &gt;= 6 times</a:t>
            </a:r>
            <a:r>
              <a:rPr lang="en-US" dirty="0"/>
              <a:t> </a:t>
            </a:r>
            <a:r>
              <a:rPr lang="en-US" dirty="0" smtClean="0"/>
              <a:t>annually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50091" y="5179975"/>
            <a:ext cx="1914921" cy="923330"/>
          </a:xfrm>
          <a:prstGeom prst="rect">
            <a:avLst/>
          </a:prstGeom>
          <a:solidFill>
            <a:srgbClr val="FF99CC"/>
          </a:solidFill>
          <a:ln w="28575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Vets proposals for safety issues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311006" y="4703739"/>
            <a:ext cx="2708377" cy="1762283"/>
          </a:xfrm>
          <a:prstGeom prst="ellipse">
            <a:avLst/>
          </a:prstGeom>
          <a:solidFill>
            <a:srgbClr val="00FF99"/>
          </a:solidFill>
          <a:ln w="31750" cap="flat" cmpd="sng" algn="ctr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Cornell EH&amp;S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00FF"/>
                </a:solidFill>
              </a:rPr>
              <a:t>Provides resources, advice, &amp; oversight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 rot="19142471">
            <a:off x="1503228" y="4276126"/>
            <a:ext cx="1216152" cy="484632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91446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6470"/>
            <a:ext cx="7259903" cy="723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CLASSE Safety </a:t>
            </a:r>
            <a:r>
              <a:rPr lang="en-US" sz="3600" dirty="0" smtClean="0"/>
              <a:t>Accountability</a:t>
            </a:r>
            <a:endParaRPr lang="en-US" sz="3600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637191" y="6585140"/>
            <a:ext cx="42744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30D745CA-D4E5-9B4F-B3C7-51D019E71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78127" y="2689641"/>
            <a:ext cx="3132390" cy="44309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CLASSE Director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81325" y="3504084"/>
            <a:ext cx="2170024" cy="103310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</a:rPr>
              <a:t>CU Radiation Safety Committee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138" name="Straight Arrow Connector 137"/>
          <p:cNvCxnSpPr>
            <a:stCxn id="226" idx="0"/>
            <a:endCxn id="224" idx="2"/>
          </p:cNvCxnSpPr>
          <p:nvPr/>
        </p:nvCxnSpPr>
        <p:spPr bwMode="auto">
          <a:xfrm flipH="1" flipV="1">
            <a:off x="4363211" y="4869775"/>
            <a:ext cx="12986" cy="1008367"/>
          </a:xfrm>
          <a:prstGeom prst="straightConnector1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40" name="Rectangle 139"/>
          <p:cNvSpPr/>
          <p:nvPr/>
        </p:nvSpPr>
        <p:spPr bwMode="auto">
          <a:xfrm>
            <a:off x="2402107" y="1420707"/>
            <a:ext cx="3879484" cy="4430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CU </a:t>
            </a:r>
            <a:r>
              <a:rPr lang="en-US" b="1" dirty="0" err="1" smtClean="0">
                <a:solidFill>
                  <a:srgbClr val="FF0000"/>
                </a:solidFill>
              </a:rPr>
              <a:t>Sr</a:t>
            </a:r>
            <a:r>
              <a:rPr lang="en-US" b="1" dirty="0" smtClean="0">
                <a:solidFill>
                  <a:srgbClr val="FF0000"/>
                </a:solidFill>
              </a:rPr>
              <a:t> Vice Provost for Research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41" name="Straight Arrow Connector 140"/>
          <p:cNvCxnSpPr>
            <a:stCxn id="224" idx="0"/>
            <a:endCxn id="12" idx="2"/>
          </p:cNvCxnSpPr>
          <p:nvPr/>
        </p:nvCxnSpPr>
        <p:spPr bwMode="auto">
          <a:xfrm flipH="1" flipV="1">
            <a:off x="4344322" y="3132733"/>
            <a:ext cx="18889" cy="1293950"/>
          </a:xfrm>
          <a:prstGeom prst="straightConnector1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144" name="Straight Arrow Connector 143"/>
          <p:cNvCxnSpPr>
            <a:stCxn id="12" idx="0"/>
            <a:endCxn id="140" idx="2"/>
          </p:cNvCxnSpPr>
          <p:nvPr/>
        </p:nvCxnSpPr>
        <p:spPr bwMode="auto">
          <a:xfrm flipH="1" flipV="1">
            <a:off x="4341849" y="1863799"/>
            <a:ext cx="2473" cy="825842"/>
          </a:xfrm>
          <a:prstGeom prst="straightConnector1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224" name="Rectangle 223"/>
          <p:cNvSpPr/>
          <p:nvPr/>
        </p:nvSpPr>
        <p:spPr bwMode="auto">
          <a:xfrm>
            <a:off x="2797016" y="4426683"/>
            <a:ext cx="3132390" cy="44309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CLASSE Safety Director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225392" y="4152417"/>
            <a:ext cx="2000468" cy="99776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CLASSE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Safety Committee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26" name="Rectangle 225"/>
          <p:cNvSpPr/>
          <p:nvPr/>
        </p:nvSpPr>
        <p:spPr bwMode="auto">
          <a:xfrm>
            <a:off x="2255403" y="5878142"/>
            <a:ext cx="4241588" cy="44309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0000"/>
                </a:solidFill>
              </a:rPr>
              <a:t>CLASSE Staff, Students, Visitors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237" name="Straight Connector 236"/>
          <p:cNvCxnSpPr>
            <a:stCxn id="224" idx="1"/>
            <a:endCxn id="225" idx="6"/>
          </p:cNvCxnSpPr>
          <p:nvPr/>
        </p:nvCxnSpPr>
        <p:spPr bwMode="auto">
          <a:xfrm flipH="1">
            <a:off x="2225860" y="4648229"/>
            <a:ext cx="571156" cy="3070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41" name="Oval 240"/>
          <p:cNvSpPr/>
          <p:nvPr/>
        </p:nvSpPr>
        <p:spPr bwMode="auto">
          <a:xfrm>
            <a:off x="6883679" y="4671583"/>
            <a:ext cx="2069086" cy="75833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</a:rPr>
              <a:t>CU EHS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245" name="Straight Connector 244"/>
          <p:cNvCxnSpPr>
            <a:stCxn id="241" idx="2"/>
            <a:endCxn id="224" idx="3"/>
          </p:cNvCxnSpPr>
          <p:nvPr/>
        </p:nvCxnSpPr>
        <p:spPr bwMode="auto">
          <a:xfrm flipH="1" flipV="1">
            <a:off x="5929406" y="4648229"/>
            <a:ext cx="954273" cy="402519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6" name="Straight Connector 255"/>
          <p:cNvCxnSpPr>
            <a:stCxn id="23" idx="2"/>
            <a:endCxn id="224" idx="3"/>
          </p:cNvCxnSpPr>
          <p:nvPr/>
        </p:nvCxnSpPr>
        <p:spPr bwMode="auto">
          <a:xfrm flipH="1">
            <a:off x="5929406" y="4020638"/>
            <a:ext cx="851919" cy="627591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7643235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Practices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3" y="1336210"/>
            <a:ext cx="8602905" cy="5177012"/>
          </a:xfrm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Positive Safety Culture </a:t>
            </a:r>
            <a:r>
              <a:rPr lang="en-US" sz="2400" b="0" i="1" dirty="0" smtClean="0">
                <a:solidFill>
                  <a:srgbClr val="0000FF"/>
                </a:solidFill>
              </a:rPr>
              <a:t>(see backup slides)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New personnel fill out online safety onboarding form</a:t>
            </a:r>
          </a:p>
          <a:p>
            <a:pPr lvl="1">
              <a:buFont typeface="Arial"/>
              <a:buChar char="•"/>
            </a:pPr>
            <a:r>
              <a:rPr lang="en-US" b="0" i="1" dirty="0" smtClean="0">
                <a:solidFill>
                  <a:srgbClr val="FF0000"/>
                </a:solidFill>
              </a:rPr>
              <a:t>Encourages discussion of training needs with supervisor</a:t>
            </a: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New projects or especially hazardous new activities or equipment get written Safety Plans</a:t>
            </a:r>
          </a:p>
          <a:p>
            <a:pPr lvl="1">
              <a:buFont typeface="Arial"/>
              <a:buChar char="•"/>
            </a:pPr>
            <a:r>
              <a:rPr lang="en-US" b="0" i="1" dirty="0" smtClean="0">
                <a:solidFill>
                  <a:srgbClr val="FF0000"/>
                </a:solidFill>
              </a:rPr>
              <a:t>Encourages thoughtful consideration of hazard mitigation</a:t>
            </a:r>
          </a:p>
          <a:p>
            <a:pPr lvl="1">
              <a:buFont typeface="Arial"/>
              <a:buChar char="•"/>
            </a:pPr>
            <a:r>
              <a:rPr lang="en-US" b="0" i="1" dirty="0" smtClean="0">
                <a:solidFill>
                  <a:srgbClr val="FF0000"/>
                </a:solidFill>
              </a:rPr>
              <a:t>E.g. A new lab is set up; tricky rigging jobs; a new device</a:t>
            </a: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Short term visitors fill out online safety form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Stop Work Rule</a:t>
            </a:r>
          </a:p>
          <a:p>
            <a:pPr lvl="1">
              <a:buFont typeface="Wingdings" charset="2"/>
              <a:buChar char="²"/>
            </a:pPr>
            <a:r>
              <a:rPr lang="en-US" sz="2000" dirty="0"/>
              <a:t>A</a:t>
            </a:r>
            <a:r>
              <a:rPr lang="en-US" sz="2000" dirty="0" smtClean="0"/>
              <a:t>nyone can &amp; should stop work if they have a safety concern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Two-person rule for proximate hazards</a:t>
            </a:r>
          </a:p>
          <a:p>
            <a:pPr>
              <a:buFont typeface="Wingdings" charset="2"/>
              <a:buChar char="²"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Font typeface="Wingdings" charset="2"/>
              <a:buChar char="²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44248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Online Safety Handbook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4F9A-05DD-A141-8651-8B9B15C9789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30" y="2015273"/>
            <a:ext cx="8275175" cy="37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2796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218"/>
            <a:ext cx="8229600" cy="1031924"/>
          </a:xfrm>
        </p:spPr>
        <p:txBody>
          <a:bodyPr/>
          <a:lstStyle/>
          <a:p>
            <a:r>
              <a:rPr lang="en-US" sz="3200" dirty="0" smtClean="0"/>
              <a:t>Electronic Document </a:t>
            </a:r>
            <a:br>
              <a:rPr lang="en-US" sz="3200" dirty="0" smtClean="0"/>
            </a:br>
            <a:r>
              <a:rPr lang="en-US" sz="3200" dirty="0" smtClean="0"/>
              <a:t>Management System (EDMS)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16" y="1781613"/>
            <a:ext cx="8643870" cy="4472173"/>
          </a:xfrm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CLASSE uses the </a:t>
            </a:r>
            <a:r>
              <a:rPr lang="en-US" sz="2400" dirty="0" err="1" smtClean="0">
                <a:solidFill>
                  <a:srgbClr val="000000"/>
                </a:solidFill>
              </a:rPr>
              <a:t>Invenio</a:t>
            </a:r>
            <a:r>
              <a:rPr lang="en-US" sz="2400" dirty="0" smtClean="0">
                <a:solidFill>
                  <a:srgbClr val="000000"/>
                </a:solidFill>
              </a:rPr>
              <a:t> product, developed at CERN</a:t>
            </a:r>
          </a:p>
          <a:p>
            <a:pPr marL="742950" lvl="2" indent="-342900">
              <a:buFont typeface="Arial"/>
              <a:buChar char="•"/>
            </a:pPr>
            <a:r>
              <a:rPr lang="en-US" sz="2000" i="1" dirty="0" smtClean="0">
                <a:solidFill>
                  <a:srgbClr val="FF0000"/>
                </a:solidFill>
              </a:rPr>
              <a:t>Repository for </a:t>
            </a:r>
            <a:r>
              <a:rPr lang="en-US" sz="2000" i="1" dirty="0">
                <a:solidFill>
                  <a:srgbClr val="FF0000"/>
                </a:solidFill>
              </a:rPr>
              <a:t>institutional </a:t>
            </a:r>
            <a:r>
              <a:rPr lang="en-US" sz="2000" i="1" dirty="0" smtClean="0">
                <a:solidFill>
                  <a:srgbClr val="FF0000"/>
                </a:solidFill>
              </a:rPr>
              <a:t>memory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Safety meeting minutes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Radiation permit documents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Safety plans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Safety procedures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Safety presentations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Incident reports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Other reports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</a:rPr>
              <a:t>Linked to from Safety Handbook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33277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383"/>
          </a:xfrm>
        </p:spPr>
        <p:txBody>
          <a:bodyPr anchor="ctr"/>
          <a:lstStyle/>
          <a:p>
            <a:r>
              <a:rPr lang="en-US" sz="4400" dirty="0" smtClean="0"/>
              <a:t>Safety Training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 descr="sab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"/>
          <a:stretch/>
        </p:blipFill>
        <p:spPr>
          <a:xfrm>
            <a:off x="219091" y="1322982"/>
            <a:ext cx="8697950" cy="5159622"/>
          </a:xfrm>
        </p:spPr>
      </p:pic>
      <p:sp>
        <p:nvSpPr>
          <p:cNvPr id="6" name="TextBox 5"/>
          <p:cNvSpPr txBox="1"/>
          <p:nvPr/>
        </p:nvSpPr>
        <p:spPr>
          <a:xfrm>
            <a:off x="2437319" y="1785162"/>
            <a:ext cx="6465266" cy="2554545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University LMS is “</a:t>
            </a:r>
            <a:r>
              <a:rPr lang="en-US" sz="2000" dirty="0" err="1" smtClean="0"/>
              <a:t>CULearn</a:t>
            </a:r>
            <a:r>
              <a:rPr lang="en-US" sz="2000" dirty="0" smtClean="0"/>
              <a:t>”, recently adopted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Cloud-based system from Saba, a world leader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Holds training catalog, transcripts, online content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Tracks training assignments &amp; completions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Clear status for learners &amp; managers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Holds 36 internal CLASSE trainings (9 online)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Holds hundreds of Cornell EHS trainings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CLASSE workers take (on </a:t>
            </a:r>
            <a:r>
              <a:rPr lang="en-US" sz="2000" dirty="0" err="1" smtClean="0"/>
              <a:t>avg</a:t>
            </a:r>
            <a:r>
              <a:rPr lang="en-US" sz="2000" dirty="0" smtClean="0"/>
              <a:t>) 8 recurring trainings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7546492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708" y="274638"/>
            <a:ext cx="5688131" cy="736083"/>
          </a:xfrm>
        </p:spPr>
        <p:txBody>
          <a:bodyPr/>
          <a:lstStyle/>
          <a:p>
            <a:r>
              <a:rPr lang="en-US" sz="4400" dirty="0" smtClean="0"/>
              <a:t>Radiation Safety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62" y="1322801"/>
            <a:ext cx="6243540" cy="3519854"/>
          </a:xfrm>
          <a:noFill/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en-US" sz="1600" b="0" dirty="0" smtClean="0">
                <a:solidFill>
                  <a:schemeClr val="tx1"/>
                </a:solidFill>
              </a:rPr>
              <a:t>Multiple, redundant safety measures</a:t>
            </a:r>
          </a:p>
          <a:p>
            <a:pPr>
              <a:buFont typeface="Wingdings" charset="2"/>
              <a:buChar char="²"/>
            </a:pPr>
            <a:r>
              <a:rPr lang="en-US" sz="1600" b="0" dirty="0" smtClean="0">
                <a:solidFill>
                  <a:schemeClr val="tx1"/>
                </a:solidFill>
              </a:rPr>
              <a:t>Shielding </a:t>
            </a:r>
            <a:r>
              <a:rPr lang="en-US" sz="1600" b="0" dirty="0">
                <a:solidFill>
                  <a:schemeClr val="tx1"/>
                </a:solidFill>
              </a:rPr>
              <a:t>appropriate to location &amp; type of radiation</a:t>
            </a:r>
          </a:p>
          <a:p>
            <a:pPr>
              <a:buFont typeface="Wingdings" charset="2"/>
              <a:buChar char="²"/>
            </a:pPr>
            <a:r>
              <a:rPr lang="en-US" sz="1600" b="0" dirty="0">
                <a:solidFill>
                  <a:schemeClr val="tx1"/>
                </a:solidFill>
              </a:rPr>
              <a:t>Access control via signs, gates, </a:t>
            </a:r>
            <a:r>
              <a:rPr lang="en-US" sz="1600" b="0" dirty="0" smtClean="0">
                <a:solidFill>
                  <a:schemeClr val="tx1"/>
                </a:solidFill>
              </a:rPr>
              <a:t>interlocked keys, interlocked </a:t>
            </a:r>
            <a:r>
              <a:rPr lang="en-US" sz="1600" b="0" dirty="0">
                <a:solidFill>
                  <a:schemeClr val="tx1"/>
                </a:solidFill>
              </a:rPr>
              <a:t>light </a:t>
            </a:r>
            <a:r>
              <a:rPr lang="en-US" sz="1600" b="0" dirty="0" smtClean="0">
                <a:solidFill>
                  <a:schemeClr val="tx1"/>
                </a:solidFill>
              </a:rPr>
              <a:t>beams</a:t>
            </a:r>
            <a:endParaRPr lang="en-US" sz="1600" b="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600" b="0" dirty="0">
                <a:solidFill>
                  <a:schemeClr val="tx1"/>
                </a:solidFill>
              </a:rPr>
              <a:t>R</a:t>
            </a:r>
            <a:r>
              <a:rPr lang="en-US" sz="1600" b="0" dirty="0" smtClean="0">
                <a:solidFill>
                  <a:schemeClr val="tx1"/>
                </a:solidFill>
              </a:rPr>
              <a:t>adiation </a:t>
            </a:r>
            <a:r>
              <a:rPr lang="en-US" sz="1600" b="0" dirty="0">
                <a:solidFill>
                  <a:schemeClr val="tx1"/>
                </a:solidFill>
              </a:rPr>
              <a:t>monitors interlocked to beam </a:t>
            </a:r>
            <a:r>
              <a:rPr lang="en-US" sz="1600" b="0" dirty="0" smtClean="0">
                <a:solidFill>
                  <a:schemeClr val="tx1"/>
                </a:solidFill>
              </a:rPr>
              <a:t>power &amp; visual/audible alarms</a:t>
            </a:r>
            <a:endParaRPr lang="en-US" sz="1600" b="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600" b="0" dirty="0" smtClean="0">
                <a:solidFill>
                  <a:schemeClr val="tx1"/>
                </a:solidFill>
              </a:rPr>
              <a:t>Crash buttons for emergency</a:t>
            </a:r>
          </a:p>
          <a:p>
            <a:pPr>
              <a:buFont typeface="Wingdings" charset="2"/>
              <a:buChar char="²"/>
            </a:pPr>
            <a:r>
              <a:rPr lang="en-US" sz="1600" b="0" dirty="0" smtClean="0">
                <a:solidFill>
                  <a:schemeClr val="tx1"/>
                </a:solidFill>
              </a:rPr>
              <a:t>Portable meters available for surveys</a:t>
            </a:r>
          </a:p>
          <a:p>
            <a:pPr>
              <a:buFont typeface="Wingdings" charset="2"/>
              <a:buChar char="²"/>
            </a:pPr>
            <a:r>
              <a:rPr lang="en-US" sz="1600" b="0" dirty="0" smtClean="0">
                <a:solidFill>
                  <a:schemeClr val="tx1"/>
                </a:solidFill>
              </a:rPr>
              <a:t>Dosimeters available for tours &amp; special situations</a:t>
            </a:r>
          </a:p>
          <a:p>
            <a:pPr>
              <a:buFont typeface="Wingdings" charset="2"/>
              <a:buChar char="²"/>
            </a:pPr>
            <a:r>
              <a:rPr lang="en-US" sz="1600" b="0" dirty="0" smtClean="0">
                <a:solidFill>
                  <a:schemeClr val="tx1"/>
                </a:solidFill>
              </a:rPr>
              <a:t>Personal badge doses: keep below 100 </a:t>
            </a:r>
            <a:r>
              <a:rPr lang="en-US" sz="1600" b="0" dirty="0" err="1" smtClean="0">
                <a:solidFill>
                  <a:schemeClr val="tx1"/>
                </a:solidFill>
              </a:rPr>
              <a:t>mrem</a:t>
            </a:r>
            <a:r>
              <a:rPr lang="en-US" sz="1600" b="0" dirty="0" smtClean="0">
                <a:solidFill>
                  <a:schemeClr val="tx1"/>
                </a:solidFill>
              </a:rPr>
              <a:t>/year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Badge reports monitored by CLASSE &amp; Cornell EH&amp;S</a:t>
            </a:r>
          </a:p>
          <a:p>
            <a:pPr>
              <a:buFont typeface="Wingdings" charset="2"/>
              <a:buChar char="²"/>
            </a:pPr>
            <a:r>
              <a:rPr lang="en-US" sz="1600" b="0" dirty="0" smtClean="0">
                <a:solidFill>
                  <a:schemeClr val="tx1"/>
                </a:solidFill>
              </a:rPr>
              <a:t>Area badges give integrated doses for controlled areas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45CA-D4E5-9B4F-B3C7-51D019E71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Rad_monitor_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222" y="1294566"/>
            <a:ext cx="2135000" cy="284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94" y="184404"/>
            <a:ext cx="2100179" cy="1059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233" y="4835462"/>
            <a:ext cx="2345438" cy="1759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81" y="4167389"/>
            <a:ext cx="2200255" cy="744878"/>
          </a:xfrm>
          <a:prstGeom prst="rect">
            <a:avLst/>
          </a:prstGeom>
        </p:spPr>
      </p:pic>
      <p:pic>
        <p:nvPicPr>
          <p:cNvPr id="6" name="Picture 5" descr="image1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01" y="4787854"/>
            <a:ext cx="1623521" cy="1786501"/>
          </a:xfrm>
          <a:prstGeom prst="rect">
            <a:avLst/>
          </a:prstGeom>
        </p:spPr>
      </p:pic>
      <p:pic>
        <p:nvPicPr>
          <p:cNvPr id="14" name="Picture 13" descr="image2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777" y="4799705"/>
            <a:ext cx="2324273" cy="1719630"/>
          </a:xfrm>
          <a:prstGeom prst="rect">
            <a:avLst/>
          </a:prstGeom>
        </p:spPr>
      </p:pic>
      <p:pic>
        <p:nvPicPr>
          <p:cNvPr id="15" name="Picture 14" descr="image3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63865" y="4455147"/>
            <a:ext cx="2472243" cy="18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85575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47631</TotalTime>
  <Words>1448</Words>
  <Application>Microsoft Macintosh PowerPoint</Application>
  <PresentationFormat>On-screen Show (4:3)</PresentationFormat>
  <Paragraphs>255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CBETA Personnel Safety Brian Heltsley, Senior Physicist &amp; CLASSE Safety Director</vt:lpstr>
      <vt:lpstr>Philosophy</vt:lpstr>
      <vt:lpstr>Safety Administration</vt:lpstr>
      <vt:lpstr>PowerPoint Presentation</vt:lpstr>
      <vt:lpstr>Practices</vt:lpstr>
      <vt:lpstr>Online Safety Handbook</vt:lpstr>
      <vt:lpstr>Electronic Document  Management System (EDMS)</vt:lpstr>
      <vt:lpstr>Safety Training</vt:lpstr>
      <vt:lpstr>Radiation Safety</vt:lpstr>
      <vt:lpstr>Radiation Permits</vt:lpstr>
      <vt:lpstr>CBETA-specific matters</vt:lpstr>
      <vt:lpstr>Radiation Safety</vt:lpstr>
      <vt:lpstr>Stage Review Process</vt:lpstr>
      <vt:lpstr>Stage Review (cont’d)</vt:lpstr>
      <vt:lpstr>Baseline Shielding</vt:lpstr>
      <vt:lpstr>Baseline Shielding</vt:lpstr>
      <vt:lpstr>Simulations</vt:lpstr>
      <vt:lpstr>Shielding Simulations</vt:lpstr>
      <vt:lpstr>Conclusions</vt:lpstr>
      <vt:lpstr>Backup</vt:lpstr>
      <vt:lpstr>Positive Culture of Safety</vt:lpstr>
      <vt:lpstr>Positive Safety Culture</vt:lpstr>
      <vt:lpstr>Written Policies/Procedures</vt:lpstr>
      <vt:lpstr>Accident Statistics</vt:lpstr>
    </vt:vector>
  </TitlesOfParts>
  <Company>CHESS, 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 Renewal Site-Visit 2007</dc:title>
  <dc:creator>Sol Gruner</dc:creator>
  <cp:lastModifiedBy>Brian Heltsley</cp:lastModifiedBy>
  <cp:revision>1409</cp:revision>
  <cp:lastPrinted>2002-03-06T14:06:49Z</cp:lastPrinted>
  <dcterms:created xsi:type="dcterms:W3CDTF">1999-05-12T15:34:16Z</dcterms:created>
  <dcterms:modified xsi:type="dcterms:W3CDTF">2017-01-27T22:16:26Z</dcterms:modified>
</cp:coreProperties>
</file>