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303" r:id="rId3"/>
    <p:sldId id="278" r:id="rId4"/>
    <p:sldId id="298" r:id="rId5"/>
    <p:sldId id="291" r:id="rId6"/>
    <p:sldId id="290" r:id="rId7"/>
    <p:sldId id="289" r:id="rId8"/>
    <p:sldId id="302" r:id="rId9"/>
    <p:sldId id="300" r:id="rId10"/>
    <p:sldId id="301" r:id="rId11"/>
    <p:sldId id="307" r:id="rId12"/>
    <p:sldId id="308" r:id="rId13"/>
    <p:sldId id="288" r:id="rId14"/>
    <p:sldId id="287" r:id="rId15"/>
    <p:sldId id="306" r:id="rId16"/>
    <p:sldId id="305" r:id="rId17"/>
    <p:sldId id="309" r:id="rId18"/>
    <p:sldId id="310" r:id="rId19"/>
    <p:sldId id="311" r:id="rId20"/>
    <p:sldId id="312" r:id="rId21"/>
    <p:sldId id="279" r:id="rId22"/>
    <p:sldId id="293" r:id="rId23"/>
    <p:sldId id="299" r:id="rId24"/>
    <p:sldId id="313" r:id="rId25"/>
    <p:sldId id="297" r:id="rId26"/>
    <p:sldId id="304" r:id="rId27"/>
    <p:sldId id="294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 autoAdjust="0"/>
    <p:restoredTop sz="83793" autoAdjust="0"/>
  </p:normalViewPr>
  <p:slideViewPr>
    <p:cSldViewPr>
      <p:cViewPr varScale="1">
        <p:scale>
          <a:sx n="58" d="100"/>
          <a:sy n="58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2AAF-2C34-4B99-AC69-901888C2C74C}" type="datetimeFigureOut">
              <a:rPr lang="zh-TW" altLang="en-US" smtClean="0"/>
              <a:pPr/>
              <a:t>2017/1/30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9E603-307C-46A6-95AC-15BD78E3E4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31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6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valley</a:t>
            </a:r>
            <a:r>
              <a:rPr lang="en-US" altLang="zh-TW" baseline="0" dirty="0" smtClean="0"/>
              <a:t> location depends on which cavity has the most dominant HOM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60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Valley location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26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Nominal</a:t>
            </a:r>
            <a:r>
              <a:rPr lang="en-US" altLang="zh-TW" baseline="0" dirty="0" smtClean="0"/>
              <a:t> ( no coupling ) = 342mA</a:t>
            </a:r>
          </a:p>
          <a:p>
            <a:r>
              <a:rPr lang="en-US" altLang="zh-TW" baseline="0" dirty="0" smtClean="0"/>
              <a:t>(0,0) at 277mA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3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Before: 70 out of 300</a:t>
            </a:r>
            <a:endParaRPr lang="zh-TW" alt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11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Before: 33 out of 300</a:t>
            </a:r>
            <a:endParaRPr lang="zh-TW" alt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67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Location of the valley depends on which</a:t>
            </a:r>
            <a:r>
              <a:rPr lang="en-US" altLang="zh-TW" baseline="0" dirty="0" smtClean="0"/>
              <a:t> cavity has the most dominant HOM.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68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Nominal = 69mA</a:t>
            </a:r>
          </a:p>
          <a:p>
            <a:r>
              <a:rPr lang="en-US" altLang="zh-TW" dirty="0" smtClean="0"/>
              <a:t>(0,0) = 99mA</a:t>
            </a:r>
          </a:p>
          <a:p>
            <a:r>
              <a:rPr lang="en-US" altLang="zh-TW" dirty="0" smtClean="0"/>
              <a:t>Location of</a:t>
            </a:r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09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603-307C-46A6-95AC-15BD78E3E4D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13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7"/>
          <p:cNvSpPr>
            <a:spLocks noGrp="1"/>
          </p:cNvSpPr>
          <p:nvPr>
            <p:ph type="title"/>
          </p:nvPr>
        </p:nvSpPr>
        <p:spPr>
          <a:xfrm>
            <a:off x="2087355" y="1124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/>
          <a:p>
            <a:r>
              <a:rPr lang="en-US" altLang="zh-TW" smtClean="0">
                <a:latin typeface="Calibri"/>
              </a:rPr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A382CA-0483-4F24-927A-1D3B70B1AE2F}" type="datetimeFigureOut">
              <a:rPr lang="zh-TW" altLang="en-US" smtClean="0"/>
              <a:pPr/>
              <a:t>2017/1/30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2FF05-99DD-47C2-96BC-F37F05B5DC9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A382CA-0483-4F24-927A-1D3B70B1AE2F}" type="datetimeFigureOut">
              <a:rPr lang="zh-TW" altLang="en-US" smtClean="0"/>
              <a:pPr/>
              <a:t>2017/1/30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2FF05-99DD-47C2-96BC-F37F05B5DC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0800" y="6568920"/>
            <a:ext cx="18680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&lt;wl528@cornell.edu&gt;</a:t>
            </a:r>
            <a:endParaRPr dirty="0"/>
          </a:p>
        </p:txBody>
      </p:sp>
      <p:sp>
        <p:nvSpPr>
          <p:cNvPr id="3" name="CustomShape 3"/>
          <p:cNvSpPr/>
          <p:nvPr/>
        </p:nvSpPr>
        <p:spPr>
          <a:xfrm>
            <a:off x="8321040" y="6585120"/>
            <a:ext cx="13928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 smtClean="0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/22</a:t>
            </a:r>
            <a:endParaRPr dirty="0"/>
          </a:p>
        </p:txBody>
      </p:sp>
      <p:sp>
        <p:nvSpPr>
          <p:cNvPr id="4" name="CustomShape 4"/>
          <p:cNvSpPr/>
          <p:nvPr/>
        </p:nvSpPr>
        <p:spPr>
          <a:xfrm>
            <a:off x="3458520" y="6581160"/>
            <a:ext cx="23587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CBETA</a:t>
            </a:r>
            <a:r>
              <a:rPr lang="en-US" sz="1200" baseline="0" dirty="0" smtClean="0">
                <a:solidFill>
                  <a:srgbClr val="000000"/>
                </a:solidFill>
                <a:latin typeface="Calibri"/>
              </a:rPr>
              <a:t> Technical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Review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30 Jan 2016</a:t>
            </a:r>
            <a:endParaRPr dirty="0"/>
          </a:p>
        </p:txBody>
      </p:sp>
      <p:sp>
        <p:nvSpPr>
          <p:cNvPr id="9" name="CustomShape 6"/>
          <p:cNvSpPr/>
          <p:nvPr/>
        </p:nvSpPr>
        <p:spPr>
          <a:xfrm>
            <a:off x="0" y="615305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2087355" y="1124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pic>
        <p:nvPicPr>
          <p:cNvPr id="16" name="Picture 15" descr="Logo_Big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96" y="0"/>
            <a:ext cx="1678103" cy="615305"/>
          </a:xfrm>
          <a:prstGeom prst="rect">
            <a:avLst/>
          </a:prstGeom>
        </p:spPr>
      </p:pic>
      <p:pic>
        <p:nvPicPr>
          <p:cNvPr id="5" name="Picture 4" descr="CULogo187_CLASS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87355" cy="605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eaLnBrk="1" hangingPunct="1">
        <a:defRPr sz="2400" b="1" i="0" baseline="0">
          <a:latin typeface="+mn-lt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150" y="304800"/>
            <a:ext cx="5829300" cy="1470025"/>
          </a:xfrm>
        </p:spPr>
        <p:txBody>
          <a:bodyPr/>
          <a:lstStyle/>
          <a:p>
            <a:r>
              <a:rPr lang="en-US" altLang="zh-TW" sz="4800" dirty="0" smtClean="0"/>
              <a:t>BBU simulation</a:t>
            </a:r>
            <a:endParaRPr lang="zh-TW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837" y="5219700"/>
            <a:ext cx="7010400" cy="1752600"/>
          </a:xfrm>
        </p:spPr>
        <p:txBody>
          <a:bodyPr/>
          <a:lstStyle/>
          <a:p>
            <a:r>
              <a:rPr lang="en-US" altLang="zh-TW" sz="2800" dirty="0" smtClean="0"/>
              <a:t>William Lou</a:t>
            </a:r>
          </a:p>
          <a:p>
            <a:r>
              <a:rPr lang="en-US" altLang="zh-TW" sz="2800" dirty="0" smtClean="0"/>
              <a:t>Supervisor: Prof. Georg </a:t>
            </a:r>
            <a:r>
              <a:rPr lang="en-US" altLang="zh-TW" sz="2800" dirty="0" err="1" smtClean="0"/>
              <a:t>Hoffstaetter</a:t>
            </a:r>
            <a:endParaRPr lang="zh-TW" altLang="en-US" sz="2800" dirty="0" smtClean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447800"/>
            <a:ext cx="43084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113466"/>
            <a:ext cx="2971800" cy="14397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175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640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218 mA 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7055" y="152400"/>
            <a:ext cx="8077200" cy="904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1-pass </a:t>
            </a:r>
            <a:r>
              <a:rPr lang="en-US" altLang="zh-TW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decoupled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 with </a:t>
            </a:r>
            <a:r>
              <a:rPr lang="en-US" altLang="zh-TW" sz="3200" b="1" dirty="0">
                <a:latin typeface="+mj-lt"/>
                <a:ea typeface="+mj-ea"/>
                <a:cs typeface="+mj-cs"/>
              </a:rPr>
              <a:t>different HOM </a:t>
            </a: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assignments…</a:t>
            </a:r>
            <a:endParaRPr lang="en-US" altLang="zh-TW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7800" y="5113466"/>
            <a:ext cx="3200400" cy="13236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165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595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248 mA 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381050" cy="3894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55" y="1203960"/>
            <a:ext cx="4451126" cy="38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52737"/>
            <a:ext cx="762000" cy="611346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85800" y="5638800"/>
            <a:ext cx="7848600" cy="99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 smtClean="0">
                <a:latin typeface="+mj-lt"/>
                <a:ea typeface="+mj-ea"/>
                <a:cs typeface="+mj-cs"/>
              </a:rPr>
              <a:t>     results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</a:t>
            </a:r>
            <a:r>
              <a:rPr lang="en-US" altLang="zh-TW" sz="3600" dirty="0" smtClean="0">
                <a:latin typeface="+mj-lt"/>
                <a:ea typeface="+mj-ea"/>
                <a:cs typeface="+mj-cs"/>
              </a:rPr>
              <a:t>improve</a:t>
            </a:r>
            <a:r>
              <a:rPr lang="en-US" altLang="zh-TW" sz="3600" noProof="0" dirty="0" smtClean="0">
                <a:latin typeface="+mj-lt"/>
                <a:ea typeface="+mj-ea"/>
                <a:cs typeface="+mj-cs"/>
              </a:rPr>
              <a:t> significantly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0320" y="0"/>
            <a:ext cx="8991600" cy="1716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1-pass</a:t>
            </a:r>
          </a:p>
          <a:p>
            <a:r>
              <a:rPr lang="en-US" altLang="zh-TW" sz="3200" dirty="0" smtClean="0"/>
              <a:t>       with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x-y coupling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en-US" altLang="zh-TW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928440"/>
            <a:ext cx="685800" cy="55021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257657"/>
            <a:ext cx="5128260" cy="4525963"/>
          </a:xfr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10100" y="2616009"/>
            <a:ext cx="4744720" cy="216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0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4000" dirty="0" smtClean="0">
                <a:latin typeface="+mj-lt"/>
                <a:ea typeface="+mj-ea"/>
                <a:cs typeface="+mj-cs"/>
              </a:rPr>
              <a:t>140 </a:t>
            </a:r>
            <a:r>
              <a:rPr lang="en-US" altLang="zh-TW" sz="40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40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4000" dirty="0" smtClean="0">
                <a:latin typeface="+mj-lt"/>
                <a:ea typeface="+mj-ea"/>
                <a:cs typeface="+mj-cs"/>
              </a:rPr>
              <a:t>520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4000" dirty="0"/>
              <a:t>nominal </a:t>
            </a:r>
            <a:r>
              <a:rPr lang="en-US" altLang="zh-TW" sz="4000" dirty="0" smtClean="0"/>
              <a:t>= 342 mA</a:t>
            </a:r>
            <a:r>
              <a:rPr lang="en-US" altLang="zh-TW" sz="4000" dirty="0" smtClean="0">
                <a:latin typeface="+mj-lt"/>
                <a:ea typeface="+mj-ea"/>
                <a:cs typeface="+mj-cs"/>
              </a:rPr>
              <a:t> </a:t>
            </a:r>
            <a:endParaRPr lang="zh-TW" alt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27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098226"/>
            <a:ext cx="3048000" cy="14549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136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436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218 mA 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7055" y="152400"/>
            <a:ext cx="8077200" cy="904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1-pass 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coupled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 with </a:t>
            </a:r>
            <a:r>
              <a:rPr lang="en-US" altLang="zh-TW" sz="3200" b="1" dirty="0">
                <a:latin typeface="+mj-lt"/>
                <a:ea typeface="+mj-ea"/>
                <a:cs typeface="+mj-cs"/>
              </a:rPr>
              <a:t>different HOM </a:t>
            </a: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assignments…</a:t>
            </a:r>
            <a:endParaRPr lang="en-US" altLang="zh-TW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0" y="5227118"/>
            <a:ext cx="2971800" cy="12100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166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678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248 mA 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4228"/>
            <a:ext cx="4296766" cy="3863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55" y="1234228"/>
            <a:ext cx="4339745" cy="38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09600" y="53340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 smtClean="0">
                <a:latin typeface="+mj-lt"/>
                <a:ea typeface="+mj-ea"/>
                <a:cs typeface="+mj-cs"/>
              </a:rPr>
              <a:t>All         results above 10 </a:t>
            </a:r>
            <a:r>
              <a:rPr lang="en-US" altLang="zh-TW" sz="3200" dirty="0" err="1" smtClean="0">
                <a:latin typeface="+mj-lt"/>
                <a:ea typeface="+mj-ea"/>
                <a:cs typeface="+mj-cs"/>
              </a:rPr>
              <a:t>mA</a:t>
            </a:r>
            <a:endParaRPr lang="en-US" altLang="zh-TW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u="sng" noProof="0" dirty="0" smtClean="0">
                <a:latin typeface="+mj-lt"/>
                <a:ea typeface="+mj-ea"/>
                <a:cs typeface="+mj-cs"/>
              </a:rPr>
              <a:t>32</a:t>
            </a:r>
            <a:r>
              <a:rPr kumimoji="0" lang="en-US" altLang="zh-TW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out of </a:t>
            </a:r>
            <a:r>
              <a:rPr lang="en-US" altLang="zh-TW" sz="3200" u="sng" noProof="0" dirty="0" smtClean="0">
                <a:latin typeface="+mj-lt"/>
                <a:ea typeface="+mj-ea"/>
                <a:cs typeface="+mj-cs"/>
              </a:rPr>
              <a:t>5</a:t>
            </a:r>
            <a:r>
              <a:rPr lang="en-US" altLang="zh-TW" sz="3200" u="sng" dirty="0" smtClean="0">
                <a:latin typeface="+mj-lt"/>
                <a:ea typeface="+mj-ea"/>
                <a:cs typeface="+mj-cs"/>
              </a:rPr>
              <a:t>00</a:t>
            </a:r>
            <a:r>
              <a:rPr lang="en-US" altLang="zh-TW" sz="3200" u="sng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below </a:t>
            </a:r>
            <a:r>
              <a:rPr lang="en-US" altLang="zh-TW" sz="3200" dirty="0" smtClean="0">
                <a:latin typeface="+mj-lt"/>
                <a:ea typeface="+mj-ea"/>
                <a:cs typeface="+mj-cs"/>
              </a:rPr>
              <a:t>UPP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40mA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67800" cy="1588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4-pass</a:t>
            </a:r>
          </a:p>
          <a:p>
            <a:r>
              <a:rPr lang="en-US" altLang="zh-TW" sz="3200" dirty="0"/>
              <a:t>Cavity shape error: </a:t>
            </a:r>
            <a:r>
              <a:rPr lang="en-US" altLang="zh-TW" sz="3200" dirty="0" smtClean="0">
                <a:solidFill>
                  <a:srgbClr val="FF0000"/>
                </a:solidFill>
              </a:rPr>
              <a:t>125 </a:t>
            </a:r>
            <a:r>
              <a:rPr lang="el-GR" altLang="zh-TW" sz="3200" dirty="0">
                <a:solidFill>
                  <a:srgbClr val="FF0000"/>
                </a:solidFill>
              </a:rPr>
              <a:t>μ</a:t>
            </a:r>
            <a:r>
              <a:rPr lang="en-US" altLang="zh-TW" sz="3200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altLang="zh-TW" sz="3200" dirty="0" smtClean="0"/>
              <a:t>HOM assignment: </a:t>
            </a:r>
            <a:r>
              <a:rPr lang="en-US" altLang="zh-TW" sz="3200" dirty="0" smtClean="0">
                <a:solidFill>
                  <a:srgbClr val="FF0000"/>
                </a:solidFill>
              </a:rPr>
              <a:t>random</a:t>
            </a:r>
            <a:r>
              <a:rPr lang="en-US" altLang="zh-TW" sz="3200" dirty="0" smtClean="0"/>
              <a:t> (10 dipole/cavity)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562600"/>
            <a:ext cx="685800" cy="55021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24000"/>
            <a:ext cx="677376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-50227" y="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4-pass</a:t>
            </a:r>
          </a:p>
          <a:p>
            <a:r>
              <a:rPr lang="en-US" altLang="zh-TW" sz="3200" dirty="0"/>
              <a:t>Cavity shape error: </a:t>
            </a:r>
            <a:r>
              <a:rPr lang="en-US" altLang="zh-TW" sz="3200" dirty="0" smtClean="0">
                <a:solidFill>
                  <a:srgbClr val="FF0000"/>
                </a:solidFill>
              </a:rPr>
              <a:t>250 </a:t>
            </a:r>
            <a:r>
              <a:rPr lang="el-GR" altLang="zh-TW" sz="3200" dirty="0">
                <a:solidFill>
                  <a:srgbClr val="FF0000"/>
                </a:solidFill>
              </a:rPr>
              <a:t>μ</a:t>
            </a:r>
            <a:r>
              <a:rPr lang="en-US" altLang="zh-TW" sz="3200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altLang="zh-TW" sz="3200" dirty="0" smtClean="0"/>
              <a:t>HOM assignment: </a:t>
            </a:r>
            <a:r>
              <a:rPr lang="en-US" altLang="zh-TW" sz="3200" dirty="0" smtClean="0">
                <a:solidFill>
                  <a:srgbClr val="FF0000"/>
                </a:solidFill>
              </a:rPr>
              <a:t>random</a:t>
            </a:r>
            <a:r>
              <a:rPr lang="en-US" altLang="zh-TW" sz="3200" dirty="0" smtClean="0"/>
              <a:t> (10 dipole/cavity)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97473" y="54102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 smtClean="0">
                <a:latin typeface="+mj-lt"/>
                <a:ea typeface="+mj-ea"/>
                <a:cs typeface="+mj-cs"/>
              </a:rPr>
              <a:t>All        results above 10mA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u="sng" dirty="0" smtClean="0">
                <a:latin typeface="+mj-lt"/>
                <a:ea typeface="+mj-ea"/>
                <a:cs typeface="+mj-cs"/>
              </a:rPr>
              <a:t>23</a:t>
            </a:r>
            <a:r>
              <a:rPr kumimoji="0" lang="en-US" altLang="zh-TW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out of </a:t>
            </a:r>
            <a:r>
              <a:rPr lang="en-US" altLang="zh-TW" sz="3200" u="sng" noProof="0" dirty="0">
                <a:latin typeface="+mj-lt"/>
                <a:ea typeface="+mj-ea"/>
                <a:cs typeface="+mj-cs"/>
              </a:rPr>
              <a:t>5</a:t>
            </a:r>
            <a:r>
              <a:rPr lang="en-US" altLang="zh-TW" sz="3200" u="sng" dirty="0" smtClean="0">
                <a:latin typeface="+mj-lt"/>
                <a:ea typeface="+mj-ea"/>
                <a:cs typeface="+mj-cs"/>
              </a:rPr>
              <a:t>00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below </a:t>
            </a:r>
            <a:r>
              <a:rPr lang="en-US" altLang="zh-TW" sz="3200" dirty="0" smtClean="0">
                <a:latin typeface="+mj-lt"/>
                <a:ea typeface="+mj-ea"/>
                <a:cs typeface="+mj-cs"/>
              </a:rPr>
              <a:t>UPP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40mA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638800"/>
            <a:ext cx="685800" cy="550212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00200"/>
            <a:ext cx="6669164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33175"/>
            <a:ext cx="762000" cy="611346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85800" y="5638800"/>
            <a:ext cx="7848600" cy="99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 smtClean="0">
                <a:latin typeface="+mj-lt"/>
                <a:ea typeface="+mj-ea"/>
                <a:cs typeface="+mj-cs"/>
              </a:rPr>
              <a:t>     results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</a:t>
            </a:r>
            <a:r>
              <a:rPr lang="en-US" altLang="zh-TW" sz="3600" dirty="0" smtClean="0">
                <a:latin typeface="+mj-lt"/>
                <a:ea typeface="+mj-ea"/>
                <a:cs typeface="+mj-cs"/>
              </a:rPr>
              <a:t>improve</a:t>
            </a:r>
            <a:r>
              <a:rPr lang="en-US" altLang="zh-TW" sz="3600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0320" y="0"/>
            <a:ext cx="899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4-pass</a:t>
            </a:r>
          </a:p>
          <a:p>
            <a:r>
              <a:rPr lang="en-US" altLang="zh-TW" sz="3200" dirty="0" smtClean="0"/>
              <a:t>       </a:t>
            </a:r>
            <a:r>
              <a:rPr lang="en-US" altLang="zh-TW" sz="3200" dirty="0" err="1" smtClean="0"/>
              <a:t>v.s</a:t>
            </a:r>
            <a:r>
              <a:rPr lang="en-US" altLang="zh-TW" sz="3200" dirty="0" smtClean="0"/>
              <a:t> additional phase advances</a:t>
            </a:r>
            <a:br>
              <a:rPr lang="en-US" altLang="zh-TW" sz="3200" dirty="0" smtClean="0"/>
            </a:br>
            <a:r>
              <a:rPr lang="en-US" altLang="zh-TW" sz="3200" dirty="0" smtClean="0"/>
              <a:t>(</a:t>
            </a:r>
            <a:r>
              <a:rPr lang="en-US" altLang="zh-TW" sz="3200" dirty="0" smtClean="0">
                <a:solidFill>
                  <a:srgbClr val="00B050"/>
                </a:solidFill>
              </a:rPr>
              <a:t>decoupled optics</a:t>
            </a:r>
            <a:r>
              <a:rPr lang="en-US" altLang="zh-TW" sz="3200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959432"/>
            <a:ext cx="685800" cy="55021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5720" y="2743200"/>
            <a:ext cx="3982720" cy="187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4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4400" dirty="0" smtClean="0">
                <a:latin typeface="+mj-lt"/>
                <a:ea typeface="+mj-ea"/>
                <a:cs typeface="+mj-cs"/>
              </a:rPr>
              <a:t>61 mA</a:t>
            </a:r>
            <a:endParaRPr lang="en-US" altLang="zh-TW" sz="4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zh-TW" sz="44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4400" dirty="0" smtClean="0">
                <a:latin typeface="+mj-lt"/>
                <a:ea typeface="+mj-ea"/>
                <a:cs typeface="+mj-cs"/>
              </a:rPr>
              <a:t>193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Nominal = 69 mA </a:t>
            </a:r>
            <a:endParaRPr lang="zh-TW" alt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7360"/>
            <a:ext cx="5030567" cy="41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181600"/>
            <a:ext cx="2971800" cy="1234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37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176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 </a:t>
            </a:r>
            <a:endParaRPr lang="en-US" altLang="zh-TW" sz="3300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38 mA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8481" y="166899"/>
            <a:ext cx="8077200" cy="904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>
                <a:latin typeface="+mj-lt"/>
                <a:ea typeface="+mj-ea"/>
                <a:cs typeface="+mj-cs"/>
              </a:rPr>
              <a:t>4</a:t>
            </a: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-pass </a:t>
            </a:r>
            <a:r>
              <a:rPr lang="en-US" altLang="zh-TW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decoupled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with </a:t>
            </a:r>
            <a:r>
              <a:rPr lang="en-US" altLang="zh-TW" sz="3200" b="1" dirty="0">
                <a:latin typeface="+mj-lt"/>
                <a:ea typeface="+mj-ea"/>
                <a:cs typeface="+mj-cs"/>
              </a:rPr>
              <a:t>different HOM </a:t>
            </a: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assignments…</a:t>
            </a:r>
            <a:endParaRPr lang="en-US" altLang="zh-TW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86400" y="5181600"/>
            <a:ext cx="2971800" cy="1234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39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205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49 mA 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295400"/>
            <a:ext cx="4416077" cy="381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9" y="1358167"/>
            <a:ext cx="4368715" cy="36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26328"/>
            <a:ext cx="762000" cy="611346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85800" y="5638800"/>
            <a:ext cx="7848600" cy="99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 smtClean="0">
                <a:latin typeface="+mj-lt"/>
                <a:ea typeface="+mj-ea"/>
                <a:cs typeface="+mj-cs"/>
              </a:rPr>
              <a:t>   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results can </a:t>
            </a:r>
            <a:r>
              <a:rPr lang="en-US" altLang="zh-TW" sz="3600" dirty="0" smtClean="0">
                <a:latin typeface="+mj-lt"/>
                <a:ea typeface="+mj-ea"/>
                <a:cs typeface="+mj-cs"/>
              </a:rPr>
              <a:t>improve</a:t>
            </a:r>
            <a:r>
              <a:rPr lang="en-US" altLang="zh-TW" sz="3600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0" y="-274399"/>
            <a:ext cx="899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4-pass</a:t>
            </a:r>
          </a:p>
          <a:p>
            <a:r>
              <a:rPr lang="en-US" altLang="zh-TW" sz="3200" dirty="0" smtClean="0"/>
              <a:t>   with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x-y coupling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5200" y="5972636"/>
            <a:ext cx="685800" cy="55021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0" y="2819400"/>
            <a:ext cx="367792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4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4400" dirty="0" smtClean="0">
                <a:latin typeface="+mj-lt"/>
                <a:ea typeface="+mj-ea"/>
                <a:cs typeface="+mj-cs"/>
              </a:rPr>
              <a:t>89 mA</a:t>
            </a:r>
            <a:endParaRPr lang="en-US" altLang="zh-TW" sz="4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zh-TW" sz="44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4400" dirty="0" smtClean="0">
                <a:latin typeface="+mj-lt"/>
                <a:ea typeface="+mj-ea"/>
                <a:cs typeface="+mj-cs"/>
              </a:rPr>
              <a:t>131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Nominal = 69 mA </a:t>
            </a:r>
            <a:endParaRPr lang="zh-TW" alt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" y="1709174"/>
            <a:ext cx="5325300" cy="4068049"/>
          </a:xfrm>
        </p:spPr>
      </p:pic>
    </p:spTree>
    <p:extLst>
      <p:ext uri="{BB962C8B-B14F-4D97-AF65-F5344CB8AC3E}">
        <p14:creationId xmlns:p14="http://schemas.microsoft.com/office/powerpoint/2010/main" val="12400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5181600"/>
            <a:ext cx="2971800" cy="1234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47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100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 </a:t>
            </a:r>
            <a:endParaRPr lang="en-US" altLang="zh-TW" sz="3300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38 mA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8481" y="166899"/>
            <a:ext cx="8077200" cy="904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b="1" dirty="0">
                <a:latin typeface="+mj-lt"/>
                <a:ea typeface="+mj-ea"/>
                <a:cs typeface="+mj-cs"/>
              </a:rPr>
              <a:t>4</a:t>
            </a: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-pass 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coupled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with </a:t>
            </a:r>
            <a:r>
              <a:rPr lang="en-US" altLang="zh-TW" sz="3200" b="1" dirty="0">
                <a:latin typeface="+mj-lt"/>
                <a:ea typeface="+mj-ea"/>
                <a:cs typeface="+mj-cs"/>
              </a:rPr>
              <a:t>different HOM </a:t>
            </a:r>
            <a:r>
              <a:rPr lang="en-US" altLang="zh-TW" sz="3200" b="1" dirty="0" smtClean="0">
                <a:latin typeface="+mj-lt"/>
                <a:ea typeface="+mj-ea"/>
                <a:cs typeface="+mj-cs"/>
              </a:rPr>
              <a:t>assignments…</a:t>
            </a:r>
            <a:endParaRPr lang="en-US" altLang="zh-TW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86400" y="5181600"/>
            <a:ext cx="2971800" cy="1234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Min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= 57 </a:t>
            </a:r>
            <a:r>
              <a:rPr lang="en-US" altLang="zh-TW" sz="33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3300" dirty="0" smtClean="0">
                <a:latin typeface="+mj-lt"/>
                <a:ea typeface="+mj-ea"/>
                <a:cs typeface="+mj-cs"/>
              </a:rPr>
              <a:t>107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300" dirty="0" smtClean="0">
                <a:latin typeface="+mj-lt"/>
                <a:ea typeface="+mj-ea"/>
                <a:cs typeface="+mj-cs"/>
              </a:rPr>
              <a:t>Nominal = 49 mA </a:t>
            </a:r>
            <a:endParaRPr lang="zh-TW" altLang="en-US" sz="33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7609"/>
            <a:ext cx="4334593" cy="3689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97769"/>
            <a:ext cx="4418525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452375"/>
              </p:ext>
            </p:extLst>
          </p:nvPr>
        </p:nvGraphicFramePr>
        <p:xfrm>
          <a:off x="396240" y="1188720"/>
          <a:ext cx="829056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520"/>
                <a:gridCol w="2763520"/>
                <a:gridCol w="2763520"/>
              </a:tblGrid>
              <a:tr h="1661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Potential</a:t>
                      </a:r>
                      <a:r>
                        <a:rPr lang="en-US" altLang="zh-TW" sz="2000" baseline="0" dirty="0" smtClean="0"/>
                        <a:t> </a:t>
                      </a:r>
                      <a:r>
                        <a:rPr lang="en-US" altLang="zh-TW" sz="2000" dirty="0" smtClean="0"/>
                        <a:t>improvement </a:t>
                      </a:r>
                      <a:r>
                        <a:rPr lang="en-US" altLang="zh-TW" sz="2000" baseline="0" dirty="0" smtClean="0"/>
                        <a:t>on </a:t>
                      </a:r>
                      <a:r>
                        <a:rPr lang="en-US" altLang="zh-TW" sz="2000" baseline="0" dirty="0" err="1" smtClean="0"/>
                        <a:t>Ith</a:t>
                      </a:r>
                      <a:endParaRPr lang="en-US" altLang="zh-TW" sz="2000" baseline="0" dirty="0" smtClean="0"/>
                    </a:p>
                    <a:p>
                      <a:pPr algn="ctr"/>
                      <a:r>
                        <a:rPr lang="en-US" altLang="zh-TW" sz="2000" baseline="0" dirty="0" smtClean="0"/>
                        <a:t> from the current design (mA) 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Additional</a:t>
                      </a:r>
                      <a:r>
                        <a:rPr lang="en-US" altLang="zh-TW" sz="2000" baseline="0" dirty="0" smtClean="0"/>
                        <a:t> phase advances </a:t>
                      </a:r>
                    </a:p>
                    <a:p>
                      <a:pPr algn="ctr"/>
                      <a:r>
                        <a:rPr lang="en-US" altLang="zh-TW" sz="2000" baseline="0" dirty="0" smtClean="0"/>
                        <a:t>(decoupled optics)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x-y</a:t>
                      </a:r>
                      <a:r>
                        <a:rPr lang="en-US" altLang="zh-TW" sz="2000" baseline="0" dirty="0" smtClean="0"/>
                        <a:t> coupling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1661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1-pass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~ 200 mA</a:t>
                      </a:r>
                      <a:r>
                        <a:rPr lang="en-US" altLang="zh-TW" sz="4000" baseline="0" dirty="0" smtClean="0"/>
                        <a:t> to 400 mA 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dirty="0" smtClean="0"/>
                        <a:t>~ 200 mA</a:t>
                      </a:r>
                      <a:r>
                        <a:rPr lang="en-US" altLang="zh-TW" sz="4000" baseline="0" dirty="0" smtClean="0"/>
                        <a:t> to 400 mA </a:t>
                      </a:r>
                      <a:r>
                        <a:rPr lang="en-US" altLang="zh-TW" sz="4000" dirty="0" smtClean="0"/>
                        <a:t> </a:t>
                      </a:r>
                      <a:endParaRPr lang="zh-TW" altLang="en-US" sz="4000" dirty="0"/>
                    </a:p>
                  </a:txBody>
                  <a:tcPr anchor="ctr"/>
                </a:tc>
              </a:tr>
              <a:tr h="1661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4-pass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~150 mA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~ 60 mA</a:t>
                      </a:r>
                      <a:endParaRPr lang="zh-TW" altLang="en-US" sz="4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76200"/>
            <a:ext cx="3200400" cy="384175"/>
          </a:xfrm>
        </p:spPr>
        <p:txBody>
          <a:bodyPr/>
          <a:lstStyle/>
          <a:p>
            <a:r>
              <a:rPr lang="en-US" altLang="zh-TW" sz="3600" dirty="0" smtClean="0"/>
              <a:t>Outline</a:t>
            </a:r>
            <a:endParaRPr lang="zh-TW" alt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178560"/>
            <a:ext cx="8427720" cy="49476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514350" indent="-514350" algn="l">
              <a:buAutoNum type="arabicParenR"/>
            </a:pPr>
            <a:r>
              <a:rPr lang="en-US" altLang="zh-TW" sz="2800" b="1" kern="0" dirty="0" smtClean="0">
                <a:solidFill>
                  <a:schemeClr val="tx1"/>
                </a:solidFill>
              </a:rPr>
              <a:t>BBU overview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altLang="zh-TW" sz="2800" kern="0" dirty="0" smtClean="0">
                <a:solidFill>
                  <a:schemeClr val="tx1"/>
                </a:solidFill>
              </a:rPr>
              <a:t>Design current of CBETA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altLang="zh-TW" sz="2800" kern="0" dirty="0" err="1" smtClean="0">
                <a:solidFill>
                  <a:schemeClr val="tx1"/>
                </a:solidFill>
              </a:rPr>
              <a:t>Bmad</a:t>
            </a:r>
            <a:r>
              <a:rPr lang="en-US" altLang="zh-TW" sz="2800" kern="0" dirty="0" smtClean="0">
                <a:solidFill>
                  <a:schemeClr val="tx1"/>
                </a:solidFill>
              </a:rPr>
              <a:t> simulation</a:t>
            </a:r>
          </a:p>
          <a:p>
            <a:pPr lvl="1" algn="l"/>
            <a:endParaRPr lang="en-US" altLang="zh-TW" sz="2800" kern="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2800" b="1" kern="0" dirty="0" smtClean="0">
                <a:solidFill>
                  <a:schemeClr val="tx1"/>
                </a:solidFill>
              </a:rPr>
              <a:t>2)  1-pass results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TW" sz="2800" kern="0" dirty="0" smtClean="0">
                <a:solidFill>
                  <a:schemeClr val="tx1"/>
                </a:solidFill>
              </a:rPr>
              <a:t>       statistics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TW" sz="2800" kern="0" dirty="0" smtClean="0">
                <a:solidFill>
                  <a:schemeClr val="tx1"/>
                </a:solidFill>
              </a:rPr>
              <a:t>Results with </a:t>
            </a:r>
            <a:r>
              <a:rPr lang="en-US" altLang="zh-TW" sz="2800" kern="0" dirty="0" smtClean="0">
                <a:solidFill>
                  <a:srgbClr val="00B050"/>
                </a:solidFill>
              </a:rPr>
              <a:t>additional phase-advances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TW" sz="2800" kern="0" dirty="0" smtClean="0">
                <a:solidFill>
                  <a:schemeClr val="tx1"/>
                </a:solidFill>
              </a:rPr>
              <a:t>Results with </a:t>
            </a:r>
            <a:r>
              <a:rPr lang="en-US" altLang="zh-TW" sz="2800" kern="0" dirty="0" smtClean="0">
                <a:solidFill>
                  <a:schemeClr val="accent6">
                    <a:lumMod val="75000"/>
                  </a:schemeClr>
                </a:solidFill>
              </a:rPr>
              <a:t>x-y coupling</a:t>
            </a:r>
          </a:p>
          <a:p>
            <a:pPr lvl="1" algn="l"/>
            <a:endParaRPr lang="en-US" altLang="zh-TW" sz="2800" kern="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3"/>
            </a:pPr>
            <a:r>
              <a:rPr lang="en-US" altLang="zh-TW" sz="2800" b="1" kern="0" dirty="0" smtClean="0">
                <a:solidFill>
                  <a:schemeClr val="tx1"/>
                </a:solidFill>
              </a:rPr>
              <a:t>4-pass results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zh-TW" sz="2800" kern="0" dirty="0" smtClean="0">
                <a:solidFill>
                  <a:schemeClr val="tx1"/>
                </a:solidFill>
              </a:rPr>
              <a:t>(similar to 1-pass)</a:t>
            </a:r>
            <a:endParaRPr lang="zh-TW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352800"/>
            <a:ext cx="56986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For 1-pass, all simulated           are above the UPP (40mA) </a:t>
            </a:r>
          </a:p>
          <a:p>
            <a:pPr>
              <a:buFont typeface="Arial" pitchFamily="34" charset="0"/>
              <a:buChar char="•"/>
            </a:pPr>
            <a:endParaRPr lang="en-US" altLang="zh-TW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 For </a:t>
            </a:r>
            <a:r>
              <a:rPr lang="en-US" altLang="zh-TW" sz="2800" dirty="0"/>
              <a:t>4</a:t>
            </a:r>
            <a:r>
              <a:rPr lang="en-US" altLang="zh-TW" sz="2800" dirty="0" smtClean="0"/>
              <a:t>-pass, 93% simulated           are above the UPP (40mA)</a:t>
            </a:r>
          </a:p>
          <a:p>
            <a:pPr>
              <a:buFont typeface="Arial" pitchFamily="34" charset="0"/>
              <a:buChar char="•"/>
            </a:pPr>
            <a:endParaRPr lang="en-US" altLang="zh-TW" sz="2800" dirty="0"/>
          </a:p>
          <a:p>
            <a:pPr>
              <a:buFont typeface="Arial" pitchFamily="34" charset="0"/>
              <a:buChar char="•"/>
            </a:pPr>
            <a:r>
              <a:rPr lang="en-US" altLang="zh-TW" sz="2800" dirty="0"/>
              <a:t>  </a:t>
            </a:r>
            <a:r>
              <a:rPr lang="en-US" altLang="zh-TW" sz="2800" dirty="0" smtClean="0"/>
              <a:t>For 4-pass, introducing </a:t>
            </a:r>
            <a:r>
              <a:rPr lang="en-US" altLang="zh-TW" sz="2800" dirty="0" smtClean="0">
                <a:solidFill>
                  <a:srgbClr val="00B050"/>
                </a:solidFill>
              </a:rPr>
              <a:t>additional phase advances </a:t>
            </a:r>
            <a:r>
              <a:rPr lang="en-US" altLang="zh-TW" sz="2800" dirty="0" smtClean="0"/>
              <a:t>allows greater improvement in          than x-y coupling</a:t>
            </a:r>
          </a:p>
          <a:p>
            <a:pPr>
              <a:buFont typeface="Arial" pitchFamily="34" charset="0"/>
              <a:buChar char="•"/>
            </a:pPr>
            <a:endParaRPr lang="en-US" altLang="zh-TW" sz="2000" dirty="0"/>
          </a:p>
          <a:p>
            <a:pPr>
              <a:buFont typeface="Arial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6170497" cy="903160"/>
          </a:xfrm>
        </p:spPr>
        <p:txBody>
          <a:bodyPr/>
          <a:lstStyle/>
          <a:p>
            <a:r>
              <a:rPr lang="en-US" altLang="zh-TW" sz="4000" dirty="0" smtClean="0"/>
              <a:t>Summary</a:t>
            </a:r>
            <a:endParaRPr lang="zh-TW" alt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066799"/>
            <a:ext cx="838200" cy="6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362200"/>
            <a:ext cx="854802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785" y="4191000"/>
            <a:ext cx="7598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32944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 smtClean="0"/>
              <a:t>References</a:t>
            </a:r>
            <a:endParaRPr lang="zh-TW" alt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14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BBU papers by Georg and Ivan</a:t>
            </a:r>
          </a:p>
          <a:p>
            <a:r>
              <a:rPr lang="en-US" altLang="zh-TW" sz="2800" dirty="0" err="1" smtClean="0"/>
              <a:t>Bmad</a:t>
            </a:r>
            <a:r>
              <a:rPr lang="en-US" altLang="zh-TW" sz="2800" dirty="0" smtClean="0"/>
              <a:t> manual</a:t>
            </a:r>
          </a:p>
          <a:p>
            <a:r>
              <a:rPr lang="en-US" altLang="zh-TW" sz="2800" dirty="0" smtClean="0"/>
              <a:t>Nick Valles’s dissertation </a:t>
            </a:r>
            <a:endParaRPr lang="zh-TW" alt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76400" y="45770"/>
            <a:ext cx="5378542" cy="594335"/>
          </a:xfrm>
        </p:spPr>
        <p:txBody>
          <a:bodyPr/>
          <a:lstStyle/>
          <a:p>
            <a:r>
              <a:rPr lang="en-US" altLang="zh-TW" sz="3200" dirty="0"/>
              <a:t>Acknowledgment</a:t>
            </a:r>
            <a:endParaRPr lang="zh-TW" alt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1491075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 eaLnBrk="1" hangingPunct="1">
              <a:defRPr sz="2400" b="1" i="0" baseline="0">
                <a:latin typeface="+mn-lt"/>
              </a:defRPr>
            </a:lvl1pPr>
          </a:lstStyle>
          <a:p>
            <a:r>
              <a:rPr lang="en-US" altLang="zh-TW" kern="0" dirty="0" smtClean="0">
                <a:solidFill>
                  <a:sysClr val="windowText" lastClr="000000"/>
                </a:solidFill>
              </a:rPr>
              <a:t> </a:t>
            </a:r>
            <a:endParaRPr lang="zh-TW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770925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Special thanks to:</a:t>
            </a:r>
          </a:p>
          <a:p>
            <a:r>
              <a:rPr lang="en-US" altLang="zh-TW" sz="2800" dirty="0" smtClean="0"/>
              <a:t>	Prof. Georg </a:t>
            </a:r>
            <a:r>
              <a:rPr lang="en-US" altLang="zh-TW" sz="2800" dirty="0" err="1" smtClean="0"/>
              <a:t>Hoffstaetter</a:t>
            </a:r>
            <a:endParaRPr lang="en-US" altLang="zh-TW" sz="2800" dirty="0" smtClean="0"/>
          </a:p>
          <a:p>
            <a:r>
              <a:rPr lang="en-US" altLang="zh-TW" sz="2800" dirty="0" smtClean="0"/>
              <a:t>	Christopher Mayes</a:t>
            </a:r>
          </a:p>
          <a:p>
            <a:r>
              <a:rPr lang="en-US" altLang="zh-TW" sz="2800" dirty="0" smtClean="0"/>
              <a:t>	Nick Valles</a:t>
            </a:r>
          </a:p>
          <a:p>
            <a:r>
              <a:rPr lang="en-US" altLang="zh-TW" sz="2800" dirty="0" smtClean="0"/>
              <a:t>	David Sagan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10700" dirty="0"/>
              <a:t>THE END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7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0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43" y="4150690"/>
            <a:ext cx="8743950" cy="994172"/>
          </a:xfrm>
        </p:spPr>
        <p:txBody>
          <a:bodyPr/>
          <a:lstStyle/>
          <a:p>
            <a:pPr algn="l"/>
            <a:r>
              <a:rPr lang="en-US" altLang="zh-TW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 the critical </a:t>
            </a:r>
            <a:br>
              <a:rPr lang="en-US" altLang="zh-TW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zh-TW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gives the </a:t>
            </a:r>
            <a:r>
              <a:rPr lang="en-US" altLang="zh-TW" sz="3300" b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maximum real eigenvalue </a:t>
            </a:r>
            <a:r>
              <a:rPr lang="en-US" altLang="zh-TW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M </a:t>
            </a:r>
            <a:endParaRPr lang="zh-TW" altLang="en-US" sz="33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62183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300" dirty="0" smtClean="0">
                <a:latin typeface="+mn-lt"/>
              </a:rPr>
              <a:t>General </a:t>
            </a:r>
            <a:r>
              <a:rPr lang="en-US" altLang="zh-TW" sz="3300" dirty="0">
                <a:latin typeface="+mn-lt"/>
              </a:rPr>
              <a:t>analytic </a:t>
            </a:r>
            <a:r>
              <a:rPr lang="en-US" altLang="zh-TW" sz="3300" dirty="0" smtClean="0">
                <a:latin typeface="+mn-lt"/>
              </a:rPr>
              <a:t>formula for BBU </a:t>
            </a:r>
            <a:endParaRPr lang="zh-TW" altLang="en-US" sz="33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74" y="4076673"/>
            <a:ext cx="2465036" cy="65814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57250" y="5505607"/>
            <a:ext cx="7886700" cy="5621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51" y="5419797"/>
            <a:ext cx="717850" cy="729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413530"/>
            <a:ext cx="609600" cy="7575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17493" y="528031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300" dirty="0"/>
              <a:t>The corresponding           is </a:t>
            </a:r>
            <a:endParaRPr lang="zh-TW" altLang="en-US" sz="33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6" y="1469907"/>
            <a:ext cx="2690047" cy="986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46" y="2475621"/>
            <a:ext cx="7978693" cy="1240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8976" y="742619"/>
            <a:ext cx="838200" cy="672481"/>
          </a:xfrm>
          <a:prstGeom prst="rect">
            <a:avLst/>
          </a:prstGeom>
        </p:spPr>
      </p:pic>
      <p:sp>
        <p:nvSpPr>
          <p:cNvPr id="15" name="Title 7"/>
          <p:cNvSpPr txBox="1">
            <a:spLocks/>
          </p:cNvSpPr>
          <p:nvPr/>
        </p:nvSpPr>
        <p:spPr>
          <a:xfrm>
            <a:off x="1676400" y="4577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 eaLnBrk="1" hangingPunct="1">
              <a:defRPr sz="2400" b="1" i="0" baseline="0">
                <a:latin typeface="+mn-lt"/>
              </a:defRPr>
            </a:lvl1pPr>
          </a:lstStyle>
          <a:p>
            <a:r>
              <a:rPr lang="en-US" altLang="zh-TW" sz="3200" kern="0" dirty="0" smtClean="0">
                <a:solidFill>
                  <a:sysClr val="windowText" lastClr="000000"/>
                </a:solidFill>
              </a:rPr>
              <a:t>Helper Slide #1</a:t>
            </a:r>
            <a:endParaRPr lang="zh-TW" alt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8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71" y="442277"/>
            <a:ext cx="8229600" cy="1143000"/>
          </a:xfrm>
        </p:spPr>
        <p:txBody>
          <a:bodyPr/>
          <a:lstStyle/>
          <a:p>
            <a:r>
              <a:rPr lang="en-US" altLang="zh-TW" sz="3600" dirty="0" smtClean="0"/>
              <a:t>RFC cavity HOMs from Nick Valles</a:t>
            </a:r>
            <a:endParaRPr lang="zh-TW" altLang="en-US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1" y="1371600"/>
            <a:ext cx="75653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5486400"/>
            <a:ext cx="7543800" cy="124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676400" y="4577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 eaLnBrk="1" hangingPunct="1">
              <a:defRPr sz="2400" b="1" i="0" baseline="0">
                <a:latin typeface="+mn-lt"/>
              </a:defRPr>
            </a:lvl1pPr>
          </a:lstStyle>
          <a:p>
            <a:r>
              <a:rPr lang="en-US" altLang="zh-TW" sz="3200" kern="0" dirty="0" smtClean="0">
                <a:solidFill>
                  <a:sysClr val="windowText" lastClr="000000"/>
                </a:solidFill>
              </a:rPr>
              <a:t>Helper Slide #2</a:t>
            </a:r>
            <a:endParaRPr lang="zh-TW" alt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Aim for better  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P</a:t>
            </a:r>
            <a:r>
              <a:rPr lang="en-US" altLang="zh-TW" sz="3600" dirty="0" smtClean="0"/>
              <a:t>otential ways to improve       :</a:t>
            </a:r>
          </a:p>
          <a:p>
            <a:pPr marL="0" indent="0">
              <a:buNone/>
            </a:pPr>
            <a:r>
              <a:rPr lang="en-US" altLang="zh-TW" sz="3600" dirty="0" smtClean="0"/>
              <a:t>1) Change bunch frequency    </a:t>
            </a:r>
          </a:p>
          <a:p>
            <a:pPr marL="0" indent="0">
              <a:buNone/>
            </a:pPr>
            <a:r>
              <a:rPr lang="en-US" altLang="zh-TW" sz="3600" dirty="0" smtClean="0"/>
              <a:t>2) Vary phase advance</a:t>
            </a:r>
          </a:p>
          <a:p>
            <a:pPr marL="0" indent="0">
              <a:buNone/>
            </a:pPr>
            <a:r>
              <a:rPr lang="en-US" altLang="zh-TW" sz="3600" dirty="0" smtClean="0"/>
              <a:t>3) x-y coupling of beam optics     </a:t>
            </a:r>
            <a:endParaRPr lang="zh-TW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676400"/>
            <a:ext cx="685800" cy="550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685800"/>
            <a:ext cx="1066800" cy="855885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1676400" y="4577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 eaLnBrk="1" hangingPunct="1">
              <a:defRPr sz="2400" b="1" i="0" baseline="0">
                <a:latin typeface="+mn-lt"/>
              </a:defRPr>
            </a:lvl1pPr>
          </a:lstStyle>
          <a:p>
            <a:r>
              <a:rPr lang="en-US" altLang="zh-TW" sz="3200" kern="0" dirty="0" smtClean="0">
                <a:solidFill>
                  <a:sysClr val="windowText" lastClr="000000"/>
                </a:solidFill>
              </a:rPr>
              <a:t>Helper Slide #3</a:t>
            </a:r>
            <a:endParaRPr lang="zh-TW" alt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Does          vary with bunch frequency?</a:t>
            </a:r>
            <a:endParaRPr lang="zh-TW" alt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9364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fb / (1.3 GHz)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4-pass       </a:t>
                      </a:r>
                      <a:r>
                        <a:rPr lang="en-US" altLang="zh-TW" sz="3200" baseline="0" dirty="0" smtClean="0"/>
                        <a:t>   </a:t>
                      </a:r>
                      <a:r>
                        <a:rPr lang="en-US" altLang="zh-TW" sz="3200" dirty="0" smtClean="0"/>
                        <a:t> (mA)</a:t>
                      </a:r>
                      <a:endParaRPr lang="zh-TW" altLang="en-US" sz="3200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40.0</a:t>
                      </a:r>
                      <a:endParaRPr lang="zh-TW" altLang="en-US" sz="3200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1/2 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48.8</a:t>
                      </a:r>
                      <a:endParaRPr lang="zh-TW" altLang="en-US" sz="3200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1/4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49.5</a:t>
                      </a:r>
                      <a:endParaRPr lang="zh-TW" altLang="en-US" sz="3200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46.0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1/16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45.8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752600"/>
            <a:ext cx="685800" cy="550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685800"/>
            <a:ext cx="838200" cy="672481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1676400" y="45770"/>
            <a:ext cx="5378542" cy="594335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 lIns="0" tIns="0" rIns="0" bIns="0" anchor="ctr"/>
          <a:lstStyle>
            <a:lvl1pPr algn="ctr" eaLnBrk="1" hangingPunct="1">
              <a:defRPr sz="2400" b="1" i="0" baseline="0">
                <a:latin typeface="+mn-lt"/>
              </a:defRPr>
            </a:lvl1pPr>
          </a:lstStyle>
          <a:p>
            <a:r>
              <a:rPr lang="en-US" altLang="zh-TW" sz="3200" kern="0" dirty="0" smtClean="0">
                <a:solidFill>
                  <a:sysClr val="windowText" lastClr="000000"/>
                </a:solidFill>
              </a:rPr>
              <a:t>Helper Slide #4</a:t>
            </a:r>
            <a:endParaRPr lang="zh-TW" alt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altLang="zh-TW" sz="3200" dirty="0" smtClean="0"/>
              <a:t>Beam breakup Instability (BBU) </a:t>
            </a:r>
            <a:endParaRPr lang="zh-TW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Higher Order Modes (HOM) in the cavities give undesired kick.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Off-orbit bunch returns to the cavities and excite more HOMs…</a:t>
            </a:r>
          </a:p>
          <a:p>
            <a:endParaRPr lang="en-US" altLang="zh-TW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BBU limits the maximum achievable current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in an ERL                  threshold current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        decreases with # recirculation turns.</a:t>
            </a:r>
            <a:endParaRPr lang="zh-TW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267200"/>
            <a:ext cx="724424" cy="5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105400"/>
            <a:ext cx="685800" cy="550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267200"/>
            <a:ext cx="1362075" cy="5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5378542" cy="594335"/>
          </a:xfrm>
        </p:spPr>
        <p:txBody>
          <a:bodyPr/>
          <a:lstStyle/>
          <a:p>
            <a:r>
              <a:rPr lang="en-US" altLang="zh-TW" sz="3200" dirty="0" smtClean="0"/>
              <a:t>Design current of CBETA</a:t>
            </a:r>
            <a:endParaRPr lang="zh-TW" alt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269474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438400"/>
                <a:gridCol w="2438400"/>
              </a:tblGrid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Design current (mA)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KPP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UPP</a:t>
                      </a:r>
                      <a:endParaRPr lang="zh-TW" altLang="en-US" sz="4000" dirty="0"/>
                    </a:p>
                  </a:txBody>
                  <a:tcPr anchor="ctr"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1-pass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40</a:t>
                      </a:r>
                      <a:endParaRPr lang="zh-TW" altLang="en-US" sz="4000" dirty="0"/>
                    </a:p>
                  </a:txBody>
                  <a:tcPr anchor="ctr"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4-pass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-</a:t>
                      </a:r>
                      <a:endParaRPr lang="zh-TW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40</a:t>
                      </a:r>
                      <a:endParaRPr lang="zh-TW" altLang="en-US" sz="4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zh-TW" sz="3200" dirty="0" smtClean="0"/>
              <a:t>BBU simulation on </a:t>
            </a:r>
            <a:r>
              <a:rPr lang="en-US" altLang="zh-TW" sz="3200" dirty="0" err="1" smtClean="0"/>
              <a:t>Bmad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4958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en-US" altLang="zh-TW" sz="3000" dirty="0" smtClean="0"/>
              <a:t> </a:t>
            </a:r>
            <a:r>
              <a:rPr lang="en-US" altLang="zh-TW" sz="2800" dirty="0" smtClean="0"/>
              <a:t>Given a complete lattice with multi-pass cavities and HOMs assigned…</a:t>
            </a:r>
          </a:p>
          <a:p>
            <a:endParaRPr lang="en-US" altLang="zh-TW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Starts with a </a:t>
            </a:r>
            <a:r>
              <a:rPr lang="en-US" altLang="zh-TW" sz="2800" dirty="0"/>
              <a:t>test </a:t>
            </a:r>
            <a:r>
              <a:rPr lang="en-US" altLang="zh-TW" sz="2800" dirty="0" smtClean="0"/>
              <a:t>current…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tracks off-orbit bunches through lattice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computes bunch-HOM momentum exchanges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determines stability of all HOM voltages 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 Attempts different test currents to pin down 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105400"/>
            <a:ext cx="685800" cy="5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Simulated HOM data </a:t>
            </a:r>
            <a:br>
              <a:rPr lang="en-US" altLang="zh-TW" sz="3200" dirty="0" smtClean="0"/>
            </a:br>
            <a:r>
              <a:rPr lang="en-US" altLang="zh-TW" sz="3200" smtClean="0"/>
              <a:t>for one MLC cavity </a:t>
            </a:r>
            <a:endParaRPr lang="zh-TW" alt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391400" cy="304895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4419600"/>
            <a:ext cx="9157448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800" dirty="0" smtClean="0"/>
              <a:t>Cavity construction error: </a:t>
            </a:r>
            <a:r>
              <a:rPr lang="en-US" altLang="zh-TW" sz="2800" dirty="0"/>
              <a:t>± 125 </a:t>
            </a:r>
            <a:r>
              <a:rPr lang="el-GR" altLang="zh-TW" sz="2800" dirty="0"/>
              <a:t>μ</a:t>
            </a:r>
            <a:r>
              <a:rPr lang="en-US" altLang="zh-TW" sz="2800" dirty="0"/>
              <a:t>m, 250 </a:t>
            </a:r>
            <a:r>
              <a:rPr lang="el-GR" altLang="zh-TW" sz="2800" dirty="0"/>
              <a:t>μ</a:t>
            </a:r>
            <a:r>
              <a:rPr lang="en-US" altLang="zh-TW" sz="2800" dirty="0"/>
              <a:t>m</a:t>
            </a:r>
            <a:r>
              <a:rPr lang="en-US" altLang="zh-TW" sz="2800" dirty="0" smtClean="0"/>
              <a:t>…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2800" dirty="0" smtClean="0"/>
              <a:t>400 unique cavities provided per error case.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562600"/>
            <a:ext cx="2832848" cy="85997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562600"/>
            <a:ext cx="6324600" cy="1118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3200" dirty="0" smtClean="0"/>
              <a:t>    The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worst dipole HOMs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(large figure of merit)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provided per cavity</a:t>
            </a:r>
            <a:r>
              <a:rPr lang="en-US" altLang="zh-TW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96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991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1-pass</a:t>
            </a:r>
          </a:p>
          <a:p>
            <a:r>
              <a:rPr lang="en-US" altLang="zh-TW" sz="3200" dirty="0"/>
              <a:t>Cavity shape error: </a:t>
            </a:r>
            <a:r>
              <a:rPr lang="en-US" altLang="zh-TW" sz="3200" dirty="0" smtClean="0">
                <a:solidFill>
                  <a:srgbClr val="FF0000"/>
                </a:solidFill>
              </a:rPr>
              <a:t>125 </a:t>
            </a:r>
            <a:r>
              <a:rPr lang="el-GR" altLang="zh-TW" sz="3200" dirty="0">
                <a:solidFill>
                  <a:srgbClr val="FF0000"/>
                </a:solidFill>
              </a:rPr>
              <a:t>μ</a:t>
            </a:r>
            <a:r>
              <a:rPr lang="en-US" altLang="zh-TW" sz="3200" dirty="0" smtClean="0">
                <a:solidFill>
                  <a:srgbClr val="FF0000"/>
                </a:solidFill>
              </a:rPr>
              <a:t>m</a:t>
            </a:r>
          </a:p>
          <a:p>
            <a:r>
              <a:rPr lang="en-US" altLang="zh-TW" sz="3200" dirty="0" smtClean="0"/>
              <a:t>HOM assignment: </a:t>
            </a:r>
            <a:r>
              <a:rPr lang="en-US" altLang="zh-TW" sz="3200" dirty="0" smtClean="0">
                <a:solidFill>
                  <a:srgbClr val="FF0000"/>
                </a:solidFill>
              </a:rPr>
              <a:t>random</a:t>
            </a:r>
            <a:r>
              <a:rPr lang="en-US" altLang="zh-TW" sz="3200" dirty="0" smtClean="0"/>
              <a:t> (10 dipole/cavity)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648960"/>
            <a:ext cx="685800" cy="550212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71500" y="53340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3200" dirty="0">
                <a:latin typeface="+mj-lt"/>
                <a:ea typeface="+mj-ea"/>
                <a:cs typeface="+mj-cs"/>
              </a:rPr>
              <a:t>All        </a:t>
            </a:r>
            <a:r>
              <a:rPr lang="en-US" altLang="zh-TW" sz="3200" dirty="0" smtClean="0">
                <a:latin typeface="+mj-lt"/>
                <a:ea typeface="+mj-ea"/>
                <a:cs typeface="+mj-cs"/>
              </a:rPr>
              <a:t>results </a:t>
            </a:r>
            <a:r>
              <a:rPr lang="en-US" altLang="zh-TW" sz="3200" dirty="0">
                <a:latin typeface="+mj-lt"/>
                <a:ea typeface="+mj-ea"/>
                <a:cs typeface="+mj-cs"/>
              </a:rPr>
              <a:t>above KPP (</a:t>
            </a:r>
            <a:r>
              <a:rPr lang="en-US" altLang="zh-TW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1mA</a:t>
            </a:r>
            <a:r>
              <a:rPr lang="en-US" altLang="zh-TW" sz="3200" dirty="0">
                <a:latin typeface="+mj-lt"/>
                <a:ea typeface="+mj-ea"/>
                <a:cs typeface="+mj-cs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3200" dirty="0" smtClean="0">
                <a:latin typeface="+mj-lt"/>
                <a:ea typeface="+mj-ea"/>
                <a:cs typeface="+mj-cs"/>
              </a:rPr>
              <a:t>20 </a:t>
            </a:r>
            <a:r>
              <a:rPr lang="en-US" altLang="zh-TW" sz="3200" dirty="0">
                <a:latin typeface="+mj-lt"/>
                <a:ea typeface="+mj-ea"/>
                <a:cs typeface="+mj-cs"/>
              </a:rPr>
              <a:t>out of </a:t>
            </a:r>
            <a:r>
              <a:rPr lang="en-US" altLang="zh-TW" sz="3200" dirty="0" smtClean="0">
                <a:latin typeface="+mj-lt"/>
                <a:ea typeface="+mj-ea"/>
                <a:cs typeface="+mj-cs"/>
              </a:rPr>
              <a:t>500 </a:t>
            </a:r>
            <a:r>
              <a:rPr lang="en-US" altLang="zh-TW" sz="3200" dirty="0">
                <a:latin typeface="+mj-lt"/>
                <a:ea typeface="+mj-ea"/>
                <a:cs typeface="+mj-cs"/>
              </a:rPr>
              <a:t>below UPP (</a:t>
            </a:r>
            <a:r>
              <a:rPr lang="en-US" altLang="zh-TW" sz="3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40mA</a:t>
            </a:r>
            <a:r>
              <a:rPr lang="en-US" altLang="zh-TW" sz="3200" dirty="0">
                <a:latin typeface="+mj-lt"/>
                <a:ea typeface="+mj-ea"/>
                <a:cs typeface="+mj-cs"/>
              </a:rPr>
              <a:t>)</a:t>
            </a:r>
            <a:endParaRPr lang="zh-TW" alt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76400"/>
            <a:ext cx="6644749" cy="39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68" y="-17337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Vary the optics in </a:t>
            </a:r>
            <a:r>
              <a:rPr lang="en-US" altLang="zh-TW" sz="3200" dirty="0" err="1" smtClean="0"/>
              <a:t>Bmad</a:t>
            </a:r>
            <a:endParaRPr lang="zh-TW" alt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4800600"/>
            <a:ext cx="4876800" cy="150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noProof="0" dirty="0" smtClean="0">
                <a:latin typeface="+mj-lt"/>
                <a:ea typeface="+mj-ea"/>
                <a:cs typeface="+mj-cs"/>
              </a:rPr>
              <a:t>Introduce either T matrix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noProof="0" dirty="0" smtClean="0">
                <a:latin typeface="+mj-lt"/>
                <a:ea typeface="+mj-ea"/>
                <a:cs typeface="+mj-cs"/>
              </a:rPr>
              <a:t>at the end of LINAC 1</a:t>
            </a:r>
            <a:r>
              <a:rPr lang="en-US" altLang="zh-TW" sz="2800" baseline="30000" noProof="0" dirty="0" smtClean="0">
                <a:latin typeface="+mj-lt"/>
                <a:ea typeface="+mj-ea"/>
                <a:cs typeface="+mj-cs"/>
              </a:rPr>
              <a:t>st</a:t>
            </a:r>
            <a:r>
              <a:rPr lang="en-US" altLang="zh-TW" sz="2800" noProof="0" dirty="0" smtClean="0">
                <a:latin typeface="+mj-lt"/>
                <a:ea typeface="+mj-ea"/>
                <a:cs typeface="+mj-cs"/>
              </a:rPr>
              <a:t> pass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8781"/>
            <a:ext cx="4548554" cy="22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4800" y="2751080"/>
            <a:ext cx="2286000" cy="106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dirty="0" smtClean="0">
                <a:latin typeface="+mj-lt"/>
                <a:ea typeface="+mj-ea"/>
                <a:cs typeface="+mj-cs"/>
              </a:rPr>
              <a:t>Two cases:</a:t>
            </a:r>
            <a:endParaRPr lang="en-US" altLang="zh-TW" sz="4000" noProof="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29" y="943907"/>
            <a:ext cx="8934450" cy="116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4757" y="2340308"/>
            <a:ext cx="6447511" cy="18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33175"/>
            <a:ext cx="762000" cy="611346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85800" y="5638800"/>
            <a:ext cx="7848600" cy="99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 smtClean="0">
                <a:latin typeface="+mj-lt"/>
                <a:ea typeface="+mj-ea"/>
                <a:cs typeface="+mj-cs"/>
              </a:rPr>
              <a:t>     results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</a:t>
            </a:r>
            <a:r>
              <a:rPr lang="en-US" altLang="zh-TW" sz="3600" dirty="0" smtClean="0">
                <a:latin typeface="+mj-lt"/>
                <a:ea typeface="+mj-ea"/>
                <a:cs typeface="+mj-cs"/>
              </a:rPr>
              <a:t>improve</a:t>
            </a:r>
            <a:r>
              <a:rPr lang="en-US" altLang="zh-TW" sz="3600" noProof="0" dirty="0" smtClean="0">
                <a:latin typeface="+mj-lt"/>
                <a:ea typeface="+mj-ea"/>
                <a:cs typeface="+mj-cs"/>
              </a:rPr>
              <a:t> significantly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0320" y="0"/>
            <a:ext cx="8991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/>
              <a:t>CBETA 1-pass</a:t>
            </a:r>
          </a:p>
          <a:p>
            <a:r>
              <a:rPr lang="en-US" altLang="zh-TW" sz="3200" dirty="0" smtClean="0"/>
              <a:t>       </a:t>
            </a:r>
            <a:r>
              <a:rPr lang="en-US" altLang="zh-TW" sz="3200" dirty="0" err="1" smtClean="0"/>
              <a:t>v.s</a:t>
            </a:r>
            <a:r>
              <a:rPr lang="en-US" altLang="zh-TW" sz="3200" dirty="0" smtClean="0"/>
              <a:t> additional phase advances</a:t>
            </a:r>
            <a:br>
              <a:rPr lang="en-US" altLang="zh-TW" sz="3200" dirty="0" smtClean="0"/>
            </a:br>
            <a:r>
              <a:rPr lang="en-US" altLang="zh-TW" sz="3200" dirty="0" smtClean="0"/>
              <a:t>(</a:t>
            </a:r>
            <a:r>
              <a:rPr lang="en-US" altLang="zh-TW" sz="3200" dirty="0" smtClean="0">
                <a:solidFill>
                  <a:srgbClr val="00B050"/>
                </a:solidFill>
              </a:rPr>
              <a:t>decoupled optics</a:t>
            </a:r>
            <a:r>
              <a:rPr lang="en-US" altLang="zh-TW" sz="3200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928440"/>
            <a:ext cx="685800" cy="55021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9994"/>
            <a:ext cx="4800600" cy="4065483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10100" y="2514600"/>
            <a:ext cx="4744720" cy="216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000" dirty="0">
                <a:latin typeface="+mj-lt"/>
                <a:ea typeface="+mj-ea"/>
                <a:cs typeface="+mj-cs"/>
              </a:rPr>
              <a:t>Min = </a:t>
            </a:r>
            <a:r>
              <a:rPr lang="en-US" altLang="zh-TW" sz="4000" dirty="0" smtClean="0">
                <a:latin typeface="+mj-lt"/>
                <a:ea typeface="+mj-ea"/>
                <a:cs typeface="+mj-cs"/>
              </a:rPr>
              <a:t>140 </a:t>
            </a:r>
            <a:r>
              <a:rPr lang="en-US" altLang="zh-TW" sz="4000" dirty="0">
                <a:latin typeface="+mj-lt"/>
                <a:ea typeface="+mj-ea"/>
                <a:cs typeface="+mj-cs"/>
              </a:rPr>
              <a:t>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4000" dirty="0">
                <a:latin typeface="+mj-lt"/>
                <a:ea typeface="+mj-ea"/>
                <a:cs typeface="+mj-cs"/>
              </a:rPr>
              <a:t>Max = </a:t>
            </a:r>
            <a:r>
              <a:rPr lang="en-US" altLang="zh-TW" sz="4000" dirty="0" smtClean="0">
                <a:latin typeface="+mj-lt"/>
                <a:ea typeface="+mj-ea"/>
                <a:cs typeface="+mj-cs"/>
              </a:rPr>
              <a:t>611 mA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TW" sz="4000" dirty="0" smtClean="0"/>
              <a:t>nominal = 342 mA</a:t>
            </a:r>
            <a:r>
              <a:rPr lang="en-US" altLang="zh-TW" sz="4000" dirty="0" smtClean="0">
                <a:latin typeface="+mj-lt"/>
                <a:ea typeface="+mj-ea"/>
                <a:cs typeface="+mj-cs"/>
              </a:rPr>
              <a:t> </a:t>
            </a:r>
            <a:endParaRPr lang="zh-TW" altLang="en-U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ETA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CBETA_review_template</Template>
  <TotalTime>55936</TotalTime>
  <Words>787</Words>
  <Application>Microsoft Office PowerPoint</Application>
  <PresentationFormat>On-screen Show (4:3)</PresentationFormat>
  <Paragraphs>195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DejaVu Sans</vt:lpstr>
      <vt:lpstr>新細明體</vt:lpstr>
      <vt:lpstr>Arial</vt:lpstr>
      <vt:lpstr>Calibri</vt:lpstr>
      <vt:lpstr>CBETA_review_template</vt:lpstr>
      <vt:lpstr>BBU simulation</vt:lpstr>
      <vt:lpstr>Outline</vt:lpstr>
      <vt:lpstr>Beam breakup Instability (BBU) </vt:lpstr>
      <vt:lpstr>Design current of CBETA</vt:lpstr>
      <vt:lpstr>BBU simulation on Bmad </vt:lpstr>
      <vt:lpstr>Simulated HOM data  for one MLC cavity </vt:lpstr>
      <vt:lpstr>CBETA 1-pass Cavity shape error: 125 μm HOM assignment: random (10 dipole/cavity)</vt:lpstr>
      <vt:lpstr>Vary the optics in Bmad</vt:lpstr>
      <vt:lpstr>CBETA 1-pass        v.s additional phase advances (decoupled optics)</vt:lpstr>
      <vt:lpstr>PowerPoint Presentation</vt:lpstr>
      <vt:lpstr>CBETA 1-pass        with x-y coupling </vt:lpstr>
      <vt:lpstr>PowerPoint Presentation</vt:lpstr>
      <vt:lpstr>CBETA 4-pass Cavity shape error: 125 μm HOM assignment: random (10 dipole/cavity)</vt:lpstr>
      <vt:lpstr>CBETA 4-pass Cavity shape error: 250 μm HOM assignment: random (10 dipole/cavity)</vt:lpstr>
      <vt:lpstr>CBETA 4-pass        v.s additional phase advances (decoupled optics)</vt:lpstr>
      <vt:lpstr>PowerPoint Presentation</vt:lpstr>
      <vt:lpstr>CBETA 4-pass    with x-y coupling</vt:lpstr>
      <vt:lpstr>PowerPoint Presentation</vt:lpstr>
      <vt:lpstr>PowerPoint Presentation</vt:lpstr>
      <vt:lpstr>Summary</vt:lpstr>
      <vt:lpstr>Acknowledgment</vt:lpstr>
      <vt:lpstr>THE END </vt:lpstr>
      <vt:lpstr>PowerPoint Presentation</vt:lpstr>
      <vt:lpstr>Find the critical  which gives the maximum real eigenvalue of M </vt:lpstr>
      <vt:lpstr>RFC cavity HOMs from Nick Valles</vt:lpstr>
      <vt:lpstr>Aim for better  </vt:lpstr>
      <vt:lpstr>Does          vary with bunch frequency?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Cϐ modeling</dc:title>
  <dc:creator>user</dc:creator>
  <cp:lastModifiedBy>William Lou</cp:lastModifiedBy>
  <cp:revision>169</cp:revision>
  <dcterms:created xsi:type="dcterms:W3CDTF">2016-03-17T16:57:30Z</dcterms:created>
  <dcterms:modified xsi:type="dcterms:W3CDTF">2017-01-30T14:19:49Z</dcterms:modified>
</cp:coreProperties>
</file>