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5" r:id="rId15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1B"/>
    <a:srgbClr val="CA160F"/>
    <a:srgbClr val="FCF9F5"/>
    <a:srgbClr val="00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7"/>
    <p:restoredTop sz="55402"/>
  </p:normalViewPr>
  <p:slideViewPr>
    <p:cSldViewPr snapToGrid="0" snapToObjects="1">
      <p:cViewPr>
        <p:scale>
          <a:sx n="110" d="100"/>
          <a:sy n="110" d="100"/>
        </p:scale>
        <p:origin x="-74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49D1F-4BFB-DA44-9CC8-2311A855F8D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AA91-FF66-8943-BDDB-3642FC82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67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A92F63-6FBA-4020-892D-798E6EBAD170}" type="datetime1">
              <a:rPr lang="en-US" smtClean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CBeta Review July 27, 2016    Mahler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7A940F-755B-4809-9E0D-1B6E29388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1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hler@bnl.gov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/>
        </p:blipFill>
        <p:spPr>
          <a:xfrm>
            <a:off x="7038896" y="127591"/>
            <a:ext cx="1973348" cy="547913"/>
          </a:xfrm>
          <a:prstGeom prst="rect">
            <a:avLst/>
          </a:prstGeom>
        </p:spPr>
      </p:pic>
      <p:sp>
        <p:nvSpPr>
          <p:cNvPr id="8" name="CustomShape 2"/>
          <p:cNvSpPr/>
          <p:nvPr userDrawn="1"/>
        </p:nvSpPr>
        <p:spPr>
          <a:xfrm>
            <a:off x="64588" y="6515132"/>
            <a:ext cx="18680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i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hlinkClick r:id="rId5"/>
              </a:rPr>
              <a:t>Mahler@bnl.gov</a:t>
            </a:r>
            <a:endParaRPr lang="en-US" sz="1200" b="0" i="0" dirty="0" smtClean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CustomShape 4"/>
          <p:cNvSpPr/>
          <p:nvPr userDrawn="1"/>
        </p:nvSpPr>
        <p:spPr>
          <a:xfrm>
            <a:off x="3392640" y="6515132"/>
            <a:ext cx="23587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i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CBETA</a:t>
            </a:r>
            <a:r>
              <a:rPr lang="en-US" sz="1200" b="0" i="0" baseline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200" b="0" i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Review</a:t>
            </a:r>
            <a:r>
              <a:rPr lang="en-US" sz="1200" b="0" i="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1200" b="0" i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27 July 2016</a:t>
            </a:r>
            <a:endParaRPr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772434"/>
            <a:ext cx="9144000" cy="13447"/>
          </a:xfrm>
          <a:prstGeom prst="line">
            <a:avLst/>
          </a:prstGeom>
          <a:ln w="28575">
            <a:solidFill>
              <a:srgbClr val="B31B1B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stomShape 3"/>
          <p:cNvSpPr/>
          <p:nvPr userDrawn="1"/>
        </p:nvSpPr>
        <p:spPr>
          <a:xfrm>
            <a:off x="8551692" y="6449816"/>
            <a:ext cx="592308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200" b="0" i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‹#›</a:t>
            </a:fld>
            <a:endParaRPr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4588" y="241540"/>
            <a:ext cx="594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Engineering and Cost Estimates of </a:t>
            </a:r>
            <a:r>
              <a:rPr lang="en-US" b="1" dirty="0" err="1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Cbeta</a:t>
            </a:r>
            <a:r>
              <a:rPr lang="en-US" b="1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 Magnets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ctr">
        <a:defRPr sz="2400" b="1" i="0" baseline="0">
          <a:latin typeface="+mn-lt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23" y="885733"/>
            <a:ext cx="5042552" cy="1839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9847" y="38328"/>
            <a:ext cx="2173923" cy="68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0" b="12065"/>
          <a:stretch/>
        </p:blipFill>
        <p:spPr>
          <a:xfrm>
            <a:off x="0" y="2867196"/>
            <a:ext cx="9144000" cy="3497344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4341092" y="101546"/>
            <a:ext cx="4733638" cy="51767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George Mahler</a:t>
            </a:r>
            <a:endParaRPr sz="4000" b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42" y="830698"/>
            <a:ext cx="6477553" cy="5286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43" y="914400"/>
            <a:ext cx="6711950" cy="536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2" y="1360714"/>
            <a:ext cx="8240091" cy="402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42" y="808927"/>
            <a:ext cx="6629400" cy="527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" y="1385455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conventional magnets are less of an issue, as we have designed and built a large number over the years.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3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8200" y="1981200"/>
            <a:ext cx="7620000" cy="3416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urry Up" panose="02000400000000000000" pitchFamily="2" charset="0"/>
              </a:rPr>
              <a:t>Risk </a:t>
            </a:r>
            <a:r>
              <a:rPr lang="en-US" dirty="0" smtClean="0">
                <a:latin typeface="Hurry Up" panose="02000400000000000000" pitchFamily="2" charset="0"/>
              </a:rPr>
              <a:t>list:</a:t>
            </a:r>
          </a:p>
          <a:p>
            <a:endParaRPr lang="en-US" dirty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First Article permanent magnet assembly doesn’t work</a:t>
            </a:r>
          </a:p>
          <a:p>
            <a:endParaRPr lang="en-US" dirty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manpower limitations</a:t>
            </a:r>
          </a:p>
          <a:p>
            <a:endParaRPr lang="en-US" dirty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conventional magnet vendor delays</a:t>
            </a: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current cost estimate inaccurate</a:t>
            </a:r>
          </a:p>
          <a:p>
            <a:endParaRPr lang="en-US" dirty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procurement cycle delays</a:t>
            </a:r>
            <a:endParaRPr lang="en-US" dirty="0">
              <a:latin typeface="Hurry Up" panose="020004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63000" y="412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4915" y="1219200"/>
            <a:ext cx="7620000" cy="50783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Hurry Up" panose="02000400000000000000" pitchFamily="2" charset="0"/>
              </a:rPr>
              <a:t>“</a:t>
            </a:r>
            <a:r>
              <a:rPr lang="en-US" dirty="0" smtClean="0">
                <a:latin typeface="Hurry Up" panose="02000400000000000000" pitchFamily="2" charset="0"/>
              </a:rPr>
              <a:t>To do” list:</a:t>
            </a:r>
          </a:p>
          <a:p>
            <a:endParaRPr lang="en-US" dirty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Generate Cost </a:t>
            </a:r>
            <a:r>
              <a:rPr lang="en-US" dirty="0" smtClean="0">
                <a:latin typeface="Hurry Up" panose="02000400000000000000" pitchFamily="2" charset="0"/>
              </a:rPr>
              <a:t>Book</a:t>
            </a:r>
          </a:p>
          <a:p>
            <a:endParaRPr lang="en-US" dirty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Develop Project Files</a:t>
            </a:r>
          </a:p>
          <a:p>
            <a:endParaRPr lang="en-US" dirty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Engineering / Design </a:t>
            </a:r>
            <a:r>
              <a:rPr lang="en-US" dirty="0" smtClean="0">
                <a:latin typeface="Hurry Up" panose="02000400000000000000" pitchFamily="2" charset="0"/>
              </a:rPr>
              <a:t>work</a:t>
            </a: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</a:p>
          <a:p>
            <a:r>
              <a:rPr lang="en-US" dirty="0">
                <a:latin typeface="Hurry Up" panose="02000400000000000000" pitchFamily="2" charset="0"/>
              </a:rPr>
              <a:t>	Develop Drawing </a:t>
            </a:r>
            <a:r>
              <a:rPr lang="en-US" dirty="0" smtClean="0">
                <a:latin typeface="Hurry Up" panose="02000400000000000000" pitchFamily="2" charset="0"/>
              </a:rPr>
              <a:t>Files</a:t>
            </a:r>
          </a:p>
          <a:p>
            <a:endParaRPr lang="en-US" dirty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Build Prototype </a:t>
            </a:r>
            <a:r>
              <a:rPr lang="en-US" dirty="0" smtClean="0">
                <a:latin typeface="Hurry Up" panose="02000400000000000000" pitchFamily="2" charset="0"/>
              </a:rPr>
              <a:t>Magnet</a:t>
            </a:r>
          </a:p>
          <a:p>
            <a:endParaRPr lang="en-US" dirty="0" smtClean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Procurement Package</a:t>
            </a:r>
          </a:p>
          <a:p>
            <a:endParaRPr lang="en-US" dirty="0" smtClean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Assembly / Testing / Installation</a:t>
            </a:r>
          </a:p>
          <a:p>
            <a:endParaRPr lang="en-US" dirty="0" smtClean="0">
              <a:latin typeface="Hurry Up" panose="02000400000000000000" pitchFamily="2" charset="0"/>
            </a:endParaRPr>
          </a:p>
          <a:p>
            <a:r>
              <a:rPr lang="en-US" dirty="0">
                <a:latin typeface="Hurry Up" panose="02000400000000000000" pitchFamily="2" charset="0"/>
              </a:rPr>
              <a:t>	</a:t>
            </a:r>
            <a:r>
              <a:rPr lang="en-US" dirty="0" smtClean="0">
                <a:latin typeface="Hurry Up" panose="02000400000000000000" pitchFamily="2" charset="0"/>
              </a:rPr>
              <a:t>Commissioning</a:t>
            </a:r>
            <a:endParaRPr lang="en-US" dirty="0">
              <a:latin typeface="Hurry Up" panose="020004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7572" y="1346422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urry Up" panose="02000400000000000000" pitchFamily="2" charset="0"/>
              </a:rPr>
              <a:t>Initial demonstrator magnet build provides baseline cost estimates.</a:t>
            </a:r>
          </a:p>
          <a:p>
            <a:endParaRPr lang="en-US" sz="1600" dirty="0" smtClean="0">
              <a:latin typeface="Hurry Up" panose="02000400000000000000" pitchFamily="2" charset="0"/>
            </a:endParaRPr>
          </a:p>
          <a:p>
            <a:r>
              <a:rPr lang="en-US" sz="1600" dirty="0" smtClean="0">
                <a:latin typeface="Hurry Up" panose="02000400000000000000" pitchFamily="2" charset="0"/>
              </a:rPr>
              <a:t>Historical data on many conventional type magnets and </a:t>
            </a:r>
            <a:r>
              <a:rPr lang="en-US" sz="1600" dirty="0">
                <a:latin typeface="Hurry Up" panose="02000400000000000000" pitchFamily="2" charset="0"/>
              </a:rPr>
              <a:t>s</a:t>
            </a:r>
            <a:r>
              <a:rPr lang="en-US" sz="1600" dirty="0" smtClean="0">
                <a:latin typeface="Hurry Up" panose="02000400000000000000" pitchFamily="2" charset="0"/>
              </a:rPr>
              <a:t>imilar girder costs.</a:t>
            </a:r>
          </a:p>
          <a:p>
            <a:endParaRPr lang="en-US" sz="1600" dirty="0" smtClean="0">
              <a:latin typeface="Hurry Up" panose="02000400000000000000" pitchFamily="2" charset="0"/>
            </a:endParaRPr>
          </a:p>
          <a:p>
            <a:r>
              <a:rPr lang="en-US" sz="1600" dirty="0" smtClean="0">
                <a:latin typeface="Hurry Up" panose="02000400000000000000" pitchFamily="2" charset="0"/>
              </a:rPr>
              <a:t>Engineering estimates on girder assembly costs.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2843057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urry Up" panose="02000400000000000000" pitchFamily="2" charset="0"/>
              </a:rPr>
              <a:t>Substantial experience from an assortment of DOE sponsored projects at Collider Accelerator</a:t>
            </a:r>
            <a:endParaRPr lang="en-US" sz="1600" dirty="0">
              <a:latin typeface="Hurry Up" panose="02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0" y="3381666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urry Up" panose="02000400000000000000" pitchFamily="2" charset="0"/>
              </a:rPr>
              <a:t>Ongoing....and in some cases will run in parallel with initial tasks</a:t>
            </a:r>
            <a:endParaRPr lang="en-US" sz="1600" dirty="0">
              <a:latin typeface="Hurry Up" panose="02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767143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urry Up" panose="02000400000000000000" pitchFamily="2" charset="0"/>
              </a:rPr>
              <a:t>New hire in process to augment existing effort.</a:t>
            </a:r>
            <a:endParaRPr lang="en-US" sz="1600" dirty="0">
              <a:latin typeface="Hurry Up" panose="02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412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953000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urry Up" panose="02000400000000000000" pitchFamily="2" charset="0"/>
              </a:rPr>
              <a:t>Based on similar procurements.  Not complicated but can be Time adder.</a:t>
            </a:r>
            <a:endParaRPr lang="en-US" sz="1600" dirty="0">
              <a:latin typeface="Hurry Up" panose="02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855" y="2577528"/>
            <a:ext cx="802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Hurry Up" panose="02000400000000000000" pitchFamily="2" charset="0"/>
              </a:rPr>
              <a:t>Questions / Comments</a:t>
            </a:r>
            <a:endParaRPr lang="en-US" sz="4800" dirty="0">
              <a:latin typeface="Hurry Up" panose="02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133331"/>
            <a:ext cx="802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Hurry Up" panose="02000400000000000000" pitchFamily="2" charset="0"/>
              </a:rPr>
              <a:t>Thank you</a:t>
            </a:r>
            <a:endParaRPr lang="en-US" sz="4800" dirty="0">
              <a:latin typeface="Hurry Up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2" grpId="1" build="allAtOnce"/>
      <p:bldP spid="9" grpId="0" build="allAtOnce"/>
      <p:bldP spid="9" grpId="1" build="allAtOnce"/>
      <p:bldP spid="9" grpId="2" build="allAtOnce"/>
      <p:bldP spid="9" grpId="3" build="allAtOnce"/>
      <p:bldP spid="10" grpId="0" build="allAtOnce"/>
      <p:bldP spid="10" grpId="1" build="allAtOnce"/>
      <p:bldP spid="13" grpId="0"/>
      <p:bldP spid="13" grpId="1"/>
      <p:bldP spid="13" grpId="2"/>
      <p:bldP spid="8" grpId="0"/>
      <p:bldP spid="8" grpId="1"/>
      <p:bldP spid="8" grpId="2"/>
      <p:bldP spid="14" grpId="0"/>
      <p:bldP spid="14" grpId="1"/>
      <p:bldP spid="14" grpId="2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66294" y="208461"/>
            <a:ext cx="6000036" cy="51767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Title Headline Here</a:t>
            </a:r>
            <a:endParaRPr sz="4000" b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16" y="841584"/>
            <a:ext cx="6143769" cy="565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5732697"/>
            <a:ext cx="25962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110 Dipoles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110 Quadrupoles</a:t>
            </a:r>
          </a:p>
        </p:txBody>
      </p:sp>
    </p:spTree>
    <p:extLst>
      <p:ext uri="{BB962C8B-B14F-4D97-AF65-F5344CB8AC3E}">
        <p14:creationId xmlns:p14="http://schemas.microsoft.com/office/powerpoint/2010/main" val="7178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20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20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uiExpand="1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65" y="808927"/>
            <a:ext cx="7133558" cy="559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9058" y="5590888"/>
            <a:ext cx="64609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Higher Order Harmonics correction problematic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Difficult to assemble.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12" y="853502"/>
            <a:ext cx="5997461" cy="550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1371600"/>
            <a:ext cx="7876985" cy="477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11940000">
            <a:off x="3498868" y="5005237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793677" cy="545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-7680000">
            <a:off x="2044967" y="1679326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2880000">
            <a:off x="5998374" y="3828212"/>
            <a:ext cx="484632" cy="97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990600"/>
            <a:ext cx="7982511" cy="526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2057400" cy="800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877"/>
            <a:ext cx="838200" cy="796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" y="30334"/>
            <a:ext cx="2438400" cy="7785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28827" cy="528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50891" cy="444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8041"/>
            <a:ext cx="5859802" cy="551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25878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129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Mahler, George J</dc:creator>
  <cp:lastModifiedBy>Windows User</cp:lastModifiedBy>
  <cp:revision>44</cp:revision>
  <dcterms:modified xsi:type="dcterms:W3CDTF">2016-07-26T16:07:14Z</dcterms:modified>
</cp:coreProperties>
</file>