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76" r:id="rId7"/>
    <p:sldId id="277" r:id="rId8"/>
    <p:sldId id="279" r:id="rId9"/>
    <p:sldId id="278"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71C0"/>
    <a:srgbClr val="CA1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2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PlaceHolder 7"/>
          <p:cNvSpPr>
            <a:spLocks noGrp="1"/>
          </p:cNvSpPr>
          <p:nvPr>
            <p:ph type="title"/>
          </p:nvPr>
        </p:nvSpPr>
        <p:spPr>
          <a:xfrm>
            <a:off x="42889" y="8626"/>
            <a:ext cx="5378542" cy="594335"/>
          </a:xfrm>
          <a:prstGeom prst="rect">
            <a:avLst/>
          </a:prstGeom>
          <a:ln w="0">
            <a:solidFill>
              <a:schemeClr val="bg1"/>
            </a:solidFill>
          </a:ln>
        </p:spPr>
        <p:txBody>
          <a:bodyPr lIns="0" tIns="0" rIns="0" bIns="0" anchor="ctr"/>
          <a:lstStyle/>
          <a:p>
            <a:r>
              <a:rPr lang="en-US" dirty="0">
                <a:latin typeface="Calibri"/>
              </a:rPr>
              <a:t>Click to edit the title text format</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ustomShape 2"/>
          <p:cNvSpPr/>
          <p:nvPr/>
        </p:nvSpPr>
        <p:spPr>
          <a:xfrm>
            <a:off x="10800" y="6568920"/>
            <a:ext cx="1868040" cy="272880"/>
          </a:xfrm>
          <a:prstGeom prst="rect">
            <a:avLst/>
          </a:prstGeom>
          <a:noFill/>
          <a:ln>
            <a:noFill/>
          </a:ln>
        </p:spPr>
        <p:txBody>
          <a:bodyPr wrap="none" lIns="90000" tIns="45000" rIns="90000" bIns="45000"/>
          <a:lstStyle/>
          <a:p>
            <a:pPr>
              <a:lnSpc>
                <a:spcPct val="100000"/>
              </a:lnSpc>
            </a:pPr>
            <a:r>
              <a:rPr lang="en-US" sz="1200" dirty="0" smtClean="0">
                <a:solidFill>
                  <a:srgbClr val="000000"/>
                </a:solidFill>
                <a:latin typeface="Calibri"/>
              </a:rPr>
              <a:t>Yulin.Li@Cornell.edu</a:t>
            </a:r>
            <a:endParaRPr dirty="0"/>
          </a:p>
        </p:txBody>
      </p:sp>
      <p:sp>
        <p:nvSpPr>
          <p:cNvPr id="3" name="CustomShape 3"/>
          <p:cNvSpPr/>
          <p:nvPr/>
        </p:nvSpPr>
        <p:spPr>
          <a:xfrm>
            <a:off x="8551333" y="6585120"/>
            <a:ext cx="592308" cy="272880"/>
          </a:xfrm>
          <a:prstGeom prst="rect">
            <a:avLst/>
          </a:prstGeom>
          <a:noFill/>
          <a:ln>
            <a:noFill/>
          </a:ln>
        </p:spPr>
        <p:txBody>
          <a:bodyPr wrap="none" lIns="90000" tIns="45000" rIns="90000" bIns="45000"/>
          <a:lstStyle/>
          <a:p>
            <a:pPr>
              <a:lnSpc>
                <a:spcPct val="100000"/>
              </a:lnSpc>
            </a:pPr>
            <a:fld id="{8B6CE713-D777-4EC2-A412-BBD244B64F30}" type="slidenum">
              <a:rPr lang="en-US" sz="1200" smtClean="0">
                <a:solidFill>
                  <a:srgbClr val="000000"/>
                </a:solidFill>
                <a:latin typeface="Calibri"/>
              </a:rPr>
              <a:t>‹#›</a:t>
            </a:fld>
            <a:endParaRPr dirty="0"/>
          </a:p>
        </p:txBody>
      </p:sp>
      <p:sp>
        <p:nvSpPr>
          <p:cNvPr id="4" name="CustomShape 4"/>
          <p:cNvSpPr/>
          <p:nvPr/>
        </p:nvSpPr>
        <p:spPr>
          <a:xfrm>
            <a:off x="3458519" y="6581160"/>
            <a:ext cx="2527413" cy="272880"/>
          </a:xfrm>
          <a:prstGeom prst="rect">
            <a:avLst/>
          </a:prstGeom>
          <a:noFill/>
          <a:ln>
            <a:noFill/>
          </a:ln>
        </p:spPr>
        <p:txBody>
          <a:bodyPr wrap="none" lIns="90000" tIns="45000" rIns="90000" bIns="45000"/>
          <a:lstStyle/>
          <a:p>
            <a:pPr>
              <a:lnSpc>
                <a:spcPct val="100000"/>
              </a:lnSpc>
            </a:pPr>
            <a:r>
              <a:rPr lang="en-US" sz="1200" dirty="0" smtClean="0">
                <a:solidFill>
                  <a:srgbClr val="000000"/>
                </a:solidFill>
                <a:latin typeface="Calibri"/>
              </a:rPr>
              <a:t>CBETA</a:t>
            </a:r>
            <a:r>
              <a:rPr lang="en-US" sz="1200" baseline="0" dirty="0" smtClean="0">
                <a:solidFill>
                  <a:srgbClr val="000000"/>
                </a:solidFill>
                <a:latin typeface="Calibri"/>
              </a:rPr>
              <a:t> Director’s </a:t>
            </a:r>
            <a:r>
              <a:rPr lang="en-US" sz="1200" dirty="0" smtClean="0">
                <a:solidFill>
                  <a:srgbClr val="000000"/>
                </a:solidFill>
                <a:latin typeface="Calibri"/>
              </a:rPr>
              <a:t>Review</a:t>
            </a:r>
            <a:r>
              <a:rPr lang="en-US" sz="1200" dirty="0">
                <a:solidFill>
                  <a:srgbClr val="000000"/>
                </a:solidFill>
                <a:latin typeface="Calibri"/>
              </a:rPr>
              <a:t>, </a:t>
            </a:r>
            <a:r>
              <a:rPr lang="en-US" sz="1200" dirty="0" smtClean="0">
                <a:solidFill>
                  <a:srgbClr val="000000"/>
                </a:solidFill>
                <a:latin typeface="Calibri"/>
              </a:rPr>
              <a:t>27 July 2016</a:t>
            </a:r>
            <a:endParaRPr dirty="0"/>
          </a:p>
        </p:txBody>
      </p:sp>
      <p:sp>
        <p:nvSpPr>
          <p:cNvPr id="9" name="CustomShape 6"/>
          <p:cNvSpPr/>
          <p:nvPr/>
        </p:nvSpPr>
        <p:spPr>
          <a:xfrm>
            <a:off x="0" y="615305"/>
            <a:ext cx="9143640" cy="18000"/>
          </a:xfrm>
          <a:prstGeom prst="rect">
            <a:avLst/>
          </a:prstGeom>
          <a:solidFill>
            <a:srgbClr val="B21F22"/>
          </a:solidFill>
          <a:ln w="9360">
            <a:noFill/>
          </a:ln>
        </p:spPr>
      </p:sp>
      <p:sp>
        <p:nvSpPr>
          <p:cNvPr id="10" name="PlaceHolder 7"/>
          <p:cNvSpPr>
            <a:spLocks noGrp="1"/>
          </p:cNvSpPr>
          <p:nvPr>
            <p:ph type="title"/>
          </p:nvPr>
        </p:nvSpPr>
        <p:spPr>
          <a:xfrm>
            <a:off x="0" y="0"/>
            <a:ext cx="5378542" cy="594335"/>
          </a:xfrm>
          <a:prstGeom prst="rect">
            <a:avLst/>
          </a:prstGeom>
          <a:ln w="0">
            <a:solidFill>
              <a:schemeClr val="bg1"/>
            </a:solidFill>
          </a:ln>
        </p:spPr>
        <p:txBody>
          <a:bodyPr lIns="0" tIns="0" rIns="0" bIns="0" anchor="ctr"/>
          <a:lstStyle/>
          <a:p>
            <a:r>
              <a:rPr lang="en-US" dirty="0">
                <a:latin typeface="Calibri"/>
              </a:rPr>
              <a:t>Click to edit the title text format</a:t>
            </a:r>
            <a:endParaRPr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b="23899"/>
          <a:stretch/>
        </p:blipFill>
        <p:spPr>
          <a:xfrm>
            <a:off x="7125156" y="32705"/>
            <a:ext cx="1973348" cy="5479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a:defRPr sz="2400" b="1" i="0" baseline="0">
          <a:latin typeface="+mn-lt"/>
        </a:defRPr>
      </a:lvl1pPr>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1671" y="1468079"/>
            <a:ext cx="8130988" cy="2288133"/>
          </a:xfrm>
          <a:prstGeom prst="rect">
            <a:avLst/>
          </a:prstGeom>
          <a:ln w="0">
            <a:solidFill>
              <a:schemeClr val="bg1"/>
            </a:solidFill>
          </a:ln>
        </p:spPr>
        <p:txBody>
          <a:bodyPr lIns="0" tIns="0" rIns="0" bIns="0" anchor="ctr"/>
          <a:lstStyle>
            <a:lvl1pPr algn="ctr">
              <a:defRPr sz="2400" b="1" i="0" baseline="0">
                <a:latin typeface="+mn-lt"/>
              </a:defRPr>
            </a:lvl1pPr>
          </a:lstStyle>
          <a:p>
            <a:r>
              <a:rPr lang="en-US" sz="4400" b="0" i="1" dirty="0" smtClean="0">
                <a:solidFill>
                  <a:srgbClr val="00B050"/>
                </a:solidFill>
              </a:rPr>
              <a:t>CBETA Vacuum System </a:t>
            </a:r>
          </a:p>
          <a:p>
            <a:r>
              <a:rPr lang="en-US" sz="4400" b="0" i="1" dirty="0">
                <a:solidFill>
                  <a:srgbClr val="00B050"/>
                </a:solidFill>
              </a:rPr>
              <a:t>a</a:t>
            </a:r>
            <a:r>
              <a:rPr lang="en-US" sz="4400" b="0" i="1" dirty="0" smtClean="0">
                <a:solidFill>
                  <a:srgbClr val="00B050"/>
                </a:solidFill>
              </a:rPr>
              <a:t>nd Beam Stop</a:t>
            </a:r>
          </a:p>
          <a:p>
            <a:r>
              <a:rPr lang="en-US" sz="4000" b="0" i="1" dirty="0" smtClean="0">
                <a:solidFill>
                  <a:srgbClr val="00B050"/>
                </a:solidFill>
              </a:rPr>
              <a:t>(Conceptual Design)</a:t>
            </a:r>
          </a:p>
        </p:txBody>
      </p:sp>
      <p:sp>
        <p:nvSpPr>
          <p:cNvPr id="4" name="Subtitle 2"/>
          <p:cNvSpPr txBox="1">
            <a:spLocks/>
          </p:cNvSpPr>
          <p:nvPr/>
        </p:nvSpPr>
        <p:spPr>
          <a:xfrm>
            <a:off x="591671" y="4042920"/>
            <a:ext cx="8229240" cy="1084891"/>
          </a:xfrm>
          <a:prstGeom prst="rect">
            <a:avLst/>
          </a:prstGeom>
          <a:ln w="0">
            <a:solidFill>
              <a:schemeClr val="bg1"/>
            </a:solidFill>
          </a:ln>
        </p:spPr>
        <p:txBody>
          <a:bodyPr lIns="0" tIns="0" rIns="0" bIns="0" anchor="ctr"/>
          <a:lstStyle>
            <a:lvl1pPr algn="ctr">
              <a:defRPr sz="2400" b="1" i="0" baseline="0">
                <a:latin typeface="+mn-lt"/>
              </a:defRPr>
            </a:lvl1pPr>
          </a:lstStyle>
          <a:p>
            <a:r>
              <a:rPr lang="en-US" sz="3200" dirty="0" smtClean="0">
                <a:solidFill>
                  <a:srgbClr val="C00000"/>
                </a:solidFill>
              </a:rPr>
              <a:t>Yulin Li, CLASSE</a:t>
            </a:r>
          </a:p>
        </p:txBody>
      </p:sp>
    </p:spTree>
    <p:extLst>
      <p:ext uri="{BB962C8B-B14F-4D97-AF65-F5344CB8AC3E}">
        <p14:creationId xmlns:p14="http://schemas.microsoft.com/office/powerpoint/2010/main" val="124309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FFAG Arcs and Straight</a:t>
            </a:r>
            <a:endParaRPr lang="en-US" sz="3200" dirty="0">
              <a:solidFill>
                <a:srgbClr val="CA160F"/>
              </a:solidFill>
            </a:endParaRPr>
          </a:p>
        </p:txBody>
      </p:sp>
      <p:sp>
        <p:nvSpPr>
          <p:cNvPr id="3" name="Text Placeholder 4"/>
          <p:cNvSpPr txBox="1">
            <a:spLocks/>
          </p:cNvSpPr>
          <p:nvPr/>
        </p:nvSpPr>
        <p:spPr>
          <a:xfrm>
            <a:off x="152399" y="875326"/>
            <a:ext cx="8542867" cy="4983607"/>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In the FFAG arcs and straight, permanent magnets are arranged in more or less periodic double-magnet cells, with  relatively short drifts between magnets reserved as much as possible for vacuum pumping, beam instrumentation.</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Single-bore beampipe is through permanent magnets used in the FFAG sections to contain electron beams at all planned energies.  So the vacuum system here is to be designed as one-stage installation.</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Consideration has been taken in the lattice and magnet design to allow ‘kink-free’ beampipe with uniform apertures, for low fabrication cost and low beam impedance.</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it is efficient use of these drifts by constructing beampipe assembly through multiple FFAG magnet cells, reducing number of beampipe flanges. </a:t>
            </a:r>
          </a:p>
        </p:txBody>
      </p:sp>
    </p:spTree>
    <p:extLst>
      <p:ext uri="{BB962C8B-B14F-4D97-AF65-F5344CB8AC3E}">
        <p14:creationId xmlns:p14="http://schemas.microsoft.com/office/powerpoint/2010/main" val="1408876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387" y="1127868"/>
            <a:ext cx="9082212" cy="484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CA160F"/>
                </a:solidFill>
              </a:rPr>
              <a:t>Conceptual 4-Cell FFAG Beampipe</a:t>
            </a:r>
            <a:endParaRPr lang="en-US" dirty="0">
              <a:solidFill>
                <a:srgbClr val="CA160F"/>
              </a:solidFill>
            </a:endParaRPr>
          </a:p>
        </p:txBody>
      </p:sp>
      <p:sp>
        <p:nvSpPr>
          <p:cNvPr id="4" name="TextBox 3"/>
          <p:cNvSpPr txBox="1"/>
          <p:nvPr/>
        </p:nvSpPr>
        <p:spPr>
          <a:xfrm>
            <a:off x="168553" y="5119381"/>
            <a:ext cx="6396183" cy="1231106"/>
          </a:xfrm>
          <a:prstGeom prst="rect">
            <a:avLst/>
          </a:prstGeom>
          <a:noFill/>
        </p:spPr>
        <p:txBody>
          <a:bodyPr wrap="square" rtlCol="0">
            <a:spAutoFit/>
          </a:bodyPr>
          <a:lstStyle/>
          <a:p>
            <a:r>
              <a:rPr lang="en-US" sz="2000" i="1" dirty="0" smtClean="0">
                <a:solidFill>
                  <a:srgbClr val="0070C0"/>
                </a:solidFill>
              </a:rPr>
              <a:t>Beampipe made of extrusion w/ one smooth bend</a:t>
            </a:r>
            <a:br>
              <a:rPr lang="en-US" sz="2000" i="1" dirty="0" smtClean="0">
                <a:solidFill>
                  <a:srgbClr val="0070C0"/>
                </a:solidFill>
              </a:rPr>
            </a:br>
            <a:r>
              <a:rPr lang="en-US" i="1" dirty="0" smtClean="0">
                <a:solidFill>
                  <a:srgbClr val="0070C0"/>
                </a:solidFill>
              </a:rPr>
              <a:t>     </a:t>
            </a:r>
            <a:r>
              <a:rPr lang="en-US" i="1" dirty="0" smtClean="0">
                <a:solidFill>
                  <a:srgbClr val="0070C0"/>
                </a:solidFill>
                <a:sym typeface="Wingdings" panose="05000000000000000000" pitchFamily="2" charset="2"/>
              </a:rPr>
              <a:t> 1.78-m in length</a:t>
            </a:r>
            <a:br>
              <a:rPr lang="en-US" i="1" dirty="0" smtClean="0">
                <a:solidFill>
                  <a:srgbClr val="0070C0"/>
                </a:solidFill>
                <a:sym typeface="Wingdings" panose="05000000000000000000" pitchFamily="2" charset="2"/>
              </a:rPr>
            </a:br>
            <a:r>
              <a:rPr lang="en-US" i="1" dirty="0" smtClean="0">
                <a:solidFill>
                  <a:srgbClr val="0070C0"/>
                </a:solidFill>
                <a:sym typeface="Wingdings" panose="05000000000000000000" pitchFamily="2" charset="2"/>
              </a:rPr>
              <a:t>      5.09-m bending radius</a:t>
            </a:r>
            <a:br>
              <a:rPr lang="en-US" i="1" dirty="0" smtClean="0">
                <a:solidFill>
                  <a:srgbClr val="0070C0"/>
                </a:solidFill>
                <a:sym typeface="Wingdings" panose="05000000000000000000" pitchFamily="2" charset="2"/>
              </a:rPr>
            </a:br>
            <a:r>
              <a:rPr lang="en-US" i="1" dirty="0" smtClean="0">
                <a:solidFill>
                  <a:srgbClr val="0070C0"/>
                </a:solidFill>
                <a:sym typeface="Wingdings" panose="05000000000000000000" pitchFamily="2" charset="2"/>
              </a:rPr>
              <a:t>      20</a:t>
            </a:r>
            <a:r>
              <a:rPr lang="en-US" i="1" dirty="0" smtClean="0">
                <a:solidFill>
                  <a:srgbClr val="0070C0"/>
                </a:solidFill>
                <a:sym typeface="Symbol"/>
              </a:rPr>
              <a:t> bending angle for 4-cell</a:t>
            </a:r>
            <a:endParaRPr lang="en-US" i="1" dirty="0">
              <a:solidFill>
                <a:srgbClr val="0070C0"/>
              </a:solidFill>
            </a:endParaRPr>
          </a:p>
        </p:txBody>
      </p:sp>
      <p:grpSp>
        <p:nvGrpSpPr>
          <p:cNvPr id="5" name="Group 4"/>
          <p:cNvGrpSpPr/>
          <p:nvPr/>
        </p:nvGrpSpPr>
        <p:grpSpPr>
          <a:xfrm>
            <a:off x="980594" y="2032000"/>
            <a:ext cx="5584142" cy="1129342"/>
            <a:chOff x="980594" y="2015066"/>
            <a:chExt cx="5584142" cy="1129342"/>
          </a:xfrm>
        </p:grpSpPr>
        <p:cxnSp>
          <p:nvCxnSpPr>
            <p:cNvPr id="6" name="Straight Arrow Connector 5"/>
            <p:cNvCxnSpPr/>
            <p:nvPr/>
          </p:nvCxnSpPr>
          <p:spPr>
            <a:xfrm>
              <a:off x="3557541" y="2852020"/>
              <a:ext cx="3007195" cy="1028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 idx="0"/>
            </p:cNvCxnSpPr>
            <p:nvPr/>
          </p:nvCxnSpPr>
          <p:spPr>
            <a:xfrm flipV="1">
              <a:off x="2269068" y="2015066"/>
              <a:ext cx="440266" cy="5445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0594" y="2559633"/>
              <a:ext cx="2576947" cy="584775"/>
            </a:xfrm>
            <a:prstGeom prst="rect">
              <a:avLst/>
            </a:prstGeom>
            <a:solidFill>
              <a:srgbClr val="FF0000"/>
            </a:solidFill>
          </p:spPr>
          <p:txBody>
            <a:bodyPr wrap="square" rtlCol="0">
              <a:spAutoFit/>
            </a:bodyPr>
            <a:lstStyle/>
            <a:p>
              <a:pPr algn="ctr"/>
              <a:r>
                <a:rPr lang="en-US" sz="1600" dirty="0" smtClean="0">
                  <a:solidFill>
                    <a:schemeClr val="bg1"/>
                  </a:solidFill>
                </a:rPr>
                <a:t>Drifts for additional ports</a:t>
              </a:r>
            </a:p>
            <a:p>
              <a:pPr algn="ctr"/>
              <a:r>
                <a:rPr lang="en-US" sz="1600" dirty="0" smtClean="0">
                  <a:solidFill>
                    <a:schemeClr val="bg1"/>
                  </a:solidFill>
                </a:rPr>
                <a:t>(Beam diagnostics)</a:t>
              </a:r>
              <a:endParaRPr lang="en-US" sz="1600" dirty="0">
                <a:solidFill>
                  <a:schemeClr val="bg1"/>
                </a:solidFill>
              </a:endParaRPr>
            </a:p>
          </p:txBody>
        </p:sp>
      </p:grpSp>
      <p:grpSp>
        <p:nvGrpSpPr>
          <p:cNvPr id="9" name="Group 8"/>
          <p:cNvGrpSpPr/>
          <p:nvPr/>
        </p:nvGrpSpPr>
        <p:grpSpPr>
          <a:xfrm>
            <a:off x="3943917" y="1371615"/>
            <a:ext cx="1153016" cy="558800"/>
            <a:chOff x="6128318" y="1982791"/>
            <a:chExt cx="1153016" cy="558800"/>
          </a:xfrm>
        </p:grpSpPr>
        <p:cxnSp>
          <p:nvCxnSpPr>
            <p:cNvPr id="10" name="Straight Arrow Connector 9"/>
            <p:cNvCxnSpPr/>
            <p:nvPr/>
          </p:nvCxnSpPr>
          <p:spPr>
            <a:xfrm>
              <a:off x="6299191" y="2152068"/>
              <a:ext cx="982143" cy="3895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28318" y="1982791"/>
              <a:ext cx="872837" cy="338554"/>
            </a:xfrm>
            <a:prstGeom prst="rect">
              <a:avLst/>
            </a:prstGeom>
            <a:solidFill>
              <a:srgbClr val="FF0000"/>
            </a:solidFill>
          </p:spPr>
          <p:txBody>
            <a:bodyPr wrap="square" rtlCol="0">
              <a:spAutoFit/>
            </a:bodyPr>
            <a:lstStyle/>
            <a:p>
              <a:pPr algn="ctr"/>
              <a:r>
                <a:rPr lang="en-US" sz="1600" dirty="0" smtClean="0">
                  <a:solidFill>
                    <a:schemeClr val="bg1"/>
                  </a:solidFill>
                </a:rPr>
                <a:t>Pump</a:t>
              </a:r>
              <a:endParaRPr lang="en-US" sz="1600" dirty="0">
                <a:solidFill>
                  <a:schemeClr val="bg1"/>
                </a:solidFill>
              </a:endParaRPr>
            </a:p>
          </p:txBody>
        </p:sp>
      </p:gr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64736" y="800860"/>
            <a:ext cx="2247699" cy="1814040"/>
          </a:xfrm>
          <a:prstGeom prst="rect">
            <a:avLst/>
          </a:prstGeom>
          <a:noFill/>
          <a:ln w="19050">
            <a:solidFill>
              <a:srgbClr val="0071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915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A160F"/>
                </a:solidFill>
              </a:rPr>
              <a:t>Conceptual 4-Cell FFAG Assembly</a:t>
            </a:r>
            <a:endParaRPr lang="en-US" dirty="0">
              <a:solidFill>
                <a:srgbClr val="CA160F"/>
              </a:solidFill>
            </a:endParaRPr>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23164" y="3738012"/>
            <a:ext cx="3389746" cy="231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8758" y="882041"/>
            <a:ext cx="5878946" cy="273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021" y="3560981"/>
            <a:ext cx="4716511" cy="2785590"/>
          </a:xfrm>
          <a:prstGeom prst="rect">
            <a:avLst/>
          </a:prstGeom>
          <a:noFill/>
          <a:ln w="158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3118758" y="1486269"/>
            <a:ext cx="1915060" cy="11083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912407">
            <a:off x="3104313" y="2576501"/>
            <a:ext cx="276990" cy="98565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4444" y="1048217"/>
            <a:ext cx="3017158" cy="2246769"/>
          </a:xfrm>
          <a:prstGeom prst="rect">
            <a:avLst/>
          </a:prstGeom>
          <a:noFill/>
        </p:spPr>
        <p:txBody>
          <a:bodyPr wrap="square" rtlCol="0">
            <a:spAutoFit/>
          </a:bodyPr>
          <a:lstStyle/>
          <a:p>
            <a:pPr marL="285750" indent="-285750">
              <a:buFont typeface="Arial" panose="020B0604020202020204" pitchFamily="34" charset="0"/>
              <a:buChar char="•"/>
            </a:pPr>
            <a:r>
              <a:rPr lang="en-US" sz="2000" i="1" dirty="0" smtClean="0">
                <a:solidFill>
                  <a:srgbClr val="0070C0"/>
                </a:solidFill>
              </a:rPr>
              <a:t>Closest beam approach ~ 12-mm</a:t>
            </a:r>
            <a:br>
              <a:rPr lang="en-US" sz="2000" i="1" dirty="0" smtClean="0">
                <a:solidFill>
                  <a:srgbClr val="0070C0"/>
                </a:solidFill>
              </a:rPr>
            </a:br>
            <a:endParaRPr lang="en-US" sz="1000" i="1" dirty="0" smtClean="0">
              <a:solidFill>
                <a:srgbClr val="0070C0"/>
              </a:solidFill>
            </a:endParaRPr>
          </a:p>
          <a:p>
            <a:pPr marL="285750" indent="-285750">
              <a:buFont typeface="Arial" panose="020B0604020202020204" pitchFamily="34" charset="0"/>
              <a:buChar char="•"/>
            </a:pPr>
            <a:r>
              <a:rPr lang="en-US" sz="2000" i="1" dirty="0" smtClean="0">
                <a:solidFill>
                  <a:srgbClr val="0070C0"/>
                </a:solidFill>
              </a:rPr>
              <a:t>Clearance to magnet (QD) &gt;2.0mm</a:t>
            </a:r>
            <a:br>
              <a:rPr lang="en-US" sz="2000" i="1" dirty="0" smtClean="0">
                <a:solidFill>
                  <a:srgbClr val="0070C0"/>
                </a:solidFill>
              </a:rPr>
            </a:br>
            <a:endParaRPr lang="en-US" sz="1000" i="1" dirty="0" smtClean="0">
              <a:solidFill>
                <a:srgbClr val="0070C0"/>
              </a:solidFill>
            </a:endParaRPr>
          </a:p>
          <a:p>
            <a:pPr marL="285750" indent="-285750">
              <a:buFont typeface="Arial" panose="020B0604020202020204" pitchFamily="34" charset="0"/>
              <a:buChar char="•"/>
            </a:pPr>
            <a:r>
              <a:rPr lang="en-US" sz="2000" i="1" dirty="0" smtClean="0">
                <a:solidFill>
                  <a:srgbClr val="0070C0"/>
                </a:solidFill>
              </a:rPr>
              <a:t>Flat beampipe allows space for correctors</a:t>
            </a:r>
          </a:p>
        </p:txBody>
      </p:sp>
    </p:spTree>
    <p:extLst>
      <p:ext uri="{BB962C8B-B14F-4D97-AF65-F5344CB8AC3E}">
        <p14:creationId xmlns:p14="http://schemas.microsoft.com/office/powerpoint/2010/main" val="171310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Splitter Section</a:t>
            </a:r>
            <a:endParaRPr lang="en-US" sz="3200" dirty="0">
              <a:solidFill>
                <a:srgbClr val="CA160F"/>
              </a:solidFill>
            </a:endParaRPr>
          </a:p>
        </p:txBody>
      </p:sp>
      <p:sp>
        <p:nvSpPr>
          <p:cNvPr id="3" name="Text Placeholder 3"/>
          <p:cNvSpPr txBox="1">
            <a:spLocks/>
          </p:cNvSpPr>
          <p:nvPr/>
        </p:nvSpPr>
        <p:spPr>
          <a:xfrm>
            <a:off x="251641" y="805512"/>
            <a:ext cx="8542867" cy="3134664"/>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4 different energies beams will be split into four separated beampipes and then recombined into a single beampipe for optics and timing reasons. </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One of important features of this section is to provide beam path length adjustments for each of four energy electron beams.</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Various reconfigurations are expected during staged commissioning  (from 1-turn to 4-turn).  Low cost, non-RF shield components will be used for the initial low beam current stages.</a:t>
            </a:r>
          </a:p>
        </p:txBody>
      </p:sp>
      <p:grpSp>
        <p:nvGrpSpPr>
          <p:cNvPr id="4" name="Group 3"/>
          <p:cNvGrpSpPr/>
          <p:nvPr/>
        </p:nvGrpSpPr>
        <p:grpSpPr>
          <a:xfrm>
            <a:off x="251641" y="4323856"/>
            <a:ext cx="8702053" cy="1979567"/>
            <a:chOff x="212437" y="4478456"/>
            <a:chExt cx="8702053" cy="1979567"/>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8917" y="4478456"/>
              <a:ext cx="7228319" cy="197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111250">
              <a:off x="212437" y="5467926"/>
              <a:ext cx="816552" cy="369332"/>
            </a:xfrm>
            <a:prstGeom prst="rect">
              <a:avLst/>
            </a:prstGeom>
            <a:noFill/>
          </p:spPr>
          <p:txBody>
            <a:bodyPr wrap="square" rtlCol="0">
              <a:spAutoFit/>
            </a:bodyPr>
            <a:lstStyle/>
            <a:p>
              <a:pPr algn="ctr"/>
              <a:r>
                <a:rPr lang="en-US" dirty="0" smtClean="0">
                  <a:solidFill>
                    <a:srgbClr val="FF0000"/>
                  </a:solidFill>
                </a:rPr>
                <a:t>MLC</a:t>
              </a:r>
              <a:endParaRPr lang="en-US" dirty="0">
                <a:solidFill>
                  <a:srgbClr val="FF0000"/>
                </a:solidFill>
              </a:endParaRPr>
            </a:p>
          </p:txBody>
        </p:sp>
        <p:sp>
          <p:nvSpPr>
            <p:cNvPr id="7" name="TextBox 6"/>
            <p:cNvSpPr txBox="1"/>
            <p:nvPr/>
          </p:nvSpPr>
          <p:spPr>
            <a:xfrm rot="1325157">
              <a:off x="8097938" y="5359883"/>
              <a:ext cx="816552" cy="369332"/>
            </a:xfrm>
            <a:prstGeom prst="rect">
              <a:avLst/>
            </a:prstGeom>
            <a:noFill/>
          </p:spPr>
          <p:txBody>
            <a:bodyPr wrap="square" rtlCol="0">
              <a:spAutoFit/>
            </a:bodyPr>
            <a:lstStyle/>
            <a:p>
              <a:pPr algn="r"/>
              <a:r>
                <a:rPr lang="en-US" dirty="0" smtClean="0">
                  <a:solidFill>
                    <a:srgbClr val="FF0000"/>
                  </a:solidFill>
                </a:rPr>
                <a:t>FFAG</a:t>
              </a:r>
              <a:endParaRPr lang="en-US" dirty="0">
                <a:solidFill>
                  <a:srgbClr val="FF0000"/>
                </a:solidFill>
              </a:endParaRPr>
            </a:p>
          </p:txBody>
        </p:sp>
      </p:grpSp>
    </p:spTree>
    <p:extLst>
      <p:ext uri="{BB962C8B-B14F-4D97-AF65-F5344CB8AC3E}">
        <p14:creationId xmlns:p14="http://schemas.microsoft.com/office/powerpoint/2010/main" val="162081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Splitter Chambers</a:t>
            </a:r>
            <a:endParaRPr lang="en-US" sz="3200" dirty="0">
              <a:solidFill>
                <a:srgbClr val="CA160F"/>
              </a:solidFill>
            </a:endParaRPr>
          </a:p>
        </p:txBody>
      </p:sp>
      <p:sp>
        <p:nvSpPr>
          <p:cNvPr id="3" name="Text Placeholder 2"/>
          <p:cNvSpPr txBox="1">
            <a:spLocks/>
          </p:cNvSpPr>
          <p:nvPr/>
        </p:nvSpPr>
        <p:spPr>
          <a:xfrm>
            <a:off x="316440" y="725699"/>
            <a:ext cx="8542867" cy="1173607"/>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To keep low beam impedance, the beam splitting and combining vacuum chambers may be made of aluminum alloy (6061-T6) with smooth beam path transitions, as used in the ERL Photo-Cathode Injector</a:t>
            </a:r>
            <a:endParaRPr lang="en-US" sz="2000" b="0" dirty="0">
              <a:solidFill>
                <a:srgbClr val="0071C0"/>
              </a:solidFill>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14048" y="2269509"/>
            <a:ext cx="4267199" cy="1111324"/>
          </a:xfrm>
          <a:prstGeom prst="rect">
            <a:avLst/>
          </a:prstGeom>
          <a:noFill/>
          <a:ln w="190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16541" y="2475548"/>
            <a:ext cx="5342965" cy="3065556"/>
            <a:chOff x="116541" y="2608729"/>
            <a:chExt cx="5342965" cy="3065556"/>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541" y="2840187"/>
              <a:ext cx="4096871" cy="2834098"/>
            </a:xfrm>
            <a:prstGeom prst="rect">
              <a:avLst/>
            </a:prstGeom>
            <a:noFill/>
            <a:ln w="190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4814048" y="2608729"/>
              <a:ext cx="645458" cy="457200"/>
            </a:xfrm>
            <a:prstGeom prst="ellipse">
              <a:avLst/>
            </a:prstGeom>
            <a:solidFill>
              <a:srgbClr val="00B050">
                <a:alpha val="10000"/>
              </a:srgb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a:stCxn id="7" idx="2"/>
            </p:cNvCxnSpPr>
            <p:nvPr/>
          </p:nvCxnSpPr>
          <p:spPr>
            <a:xfrm flipH="1">
              <a:off x="4213412" y="2837329"/>
              <a:ext cx="600636" cy="298076"/>
            </a:xfrm>
            <a:prstGeom prst="straightConnector1">
              <a:avLst/>
            </a:prstGeom>
            <a:ln w="19050">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48649" y="3607555"/>
            <a:ext cx="4832600" cy="23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164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131" y="1593822"/>
            <a:ext cx="9001079" cy="390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CA160F"/>
                </a:solidFill>
              </a:rPr>
              <a:t>Beam Path Length Adjustments</a:t>
            </a:r>
            <a:endParaRPr lang="en-US" dirty="0">
              <a:solidFill>
                <a:srgbClr val="CA160F"/>
              </a:solidFill>
            </a:endParaRPr>
          </a:p>
        </p:txBody>
      </p:sp>
      <p:cxnSp>
        <p:nvCxnSpPr>
          <p:cNvPr id="4" name="Straight Arrow Connector 3"/>
          <p:cNvCxnSpPr/>
          <p:nvPr/>
        </p:nvCxnSpPr>
        <p:spPr>
          <a:xfrm flipH="1">
            <a:off x="1985820" y="2070875"/>
            <a:ext cx="2899946" cy="788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240306" y="2070875"/>
            <a:ext cx="1371600" cy="21824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11153" y="2070875"/>
            <a:ext cx="788894" cy="25907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03418" y="1116768"/>
            <a:ext cx="5985165" cy="954107"/>
          </a:xfrm>
          <a:prstGeom prst="rect">
            <a:avLst/>
          </a:prstGeom>
          <a:solidFill>
            <a:srgbClr val="FF0000"/>
          </a:solidFill>
        </p:spPr>
        <p:txBody>
          <a:bodyPr wrap="square" rtlCol="0">
            <a:spAutoFit/>
          </a:bodyPr>
          <a:lstStyle/>
          <a:p>
            <a:r>
              <a:rPr lang="en-US" sz="2000" dirty="0" smtClean="0">
                <a:solidFill>
                  <a:schemeClr val="bg1"/>
                </a:solidFill>
              </a:rPr>
              <a:t>Path Length Adjustment with 3 bellow sets.</a:t>
            </a:r>
            <a:br>
              <a:rPr lang="en-US" sz="2000" dirty="0" smtClean="0">
                <a:solidFill>
                  <a:schemeClr val="bg1"/>
                </a:solidFill>
              </a:rPr>
            </a:br>
            <a:r>
              <a:rPr lang="en-US" dirty="0" smtClean="0">
                <a:solidFill>
                  <a:schemeClr val="bg1"/>
                </a:solidFill>
              </a:rPr>
              <a:t>  </a:t>
            </a:r>
            <a:r>
              <a:rPr lang="en-US" dirty="0" smtClean="0">
                <a:solidFill>
                  <a:schemeClr val="bg1"/>
                </a:solidFill>
                <a:sym typeface="Wingdings" panose="05000000000000000000" pitchFamily="2" charset="2"/>
              </a:rPr>
              <a:t> Non-RF shielded for initial config. w/ large variation</a:t>
            </a:r>
            <a:br>
              <a:rPr lang="en-US" dirty="0" smtClean="0">
                <a:solidFill>
                  <a:schemeClr val="bg1"/>
                </a:solidFill>
                <a:sym typeface="Wingdings" panose="05000000000000000000" pitchFamily="2" charset="2"/>
              </a:rPr>
            </a:br>
            <a:r>
              <a:rPr lang="en-US" dirty="0" smtClean="0">
                <a:solidFill>
                  <a:schemeClr val="bg1"/>
                </a:solidFill>
                <a:sym typeface="Wingdings" panose="05000000000000000000" pitchFamily="2" charset="2"/>
              </a:rPr>
              <a:t>   RF-shielded for high beam current ops </a:t>
            </a:r>
            <a:endParaRPr lang="en-US" dirty="0">
              <a:solidFill>
                <a:schemeClr val="bg1"/>
              </a:solidFill>
            </a:endParaRPr>
          </a:p>
        </p:txBody>
      </p:sp>
      <p:sp>
        <p:nvSpPr>
          <p:cNvPr id="9" name="TextBox 8"/>
          <p:cNvSpPr txBox="1"/>
          <p:nvPr/>
        </p:nvSpPr>
        <p:spPr>
          <a:xfrm>
            <a:off x="213251" y="5618888"/>
            <a:ext cx="4027055" cy="338554"/>
          </a:xfrm>
          <a:prstGeom prst="rect">
            <a:avLst/>
          </a:prstGeom>
          <a:noFill/>
        </p:spPr>
        <p:txBody>
          <a:bodyPr wrap="square" rtlCol="0">
            <a:spAutoFit/>
          </a:bodyPr>
          <a:lstStyle/>
          <a:p>
            <a:r>
              <a:rPr lang="en-US" sz="1600" dirty="0" smtClean="0"/>
              <a:t>Courtesy of David Burke (CLASSE)</a:t>
            </a:r>
            <a:endParaRPr lang="en-US" sz="1600" dirty="0"/>
          </a:p>
        </p:txBody>
      </p:sp>
    </p:spTree>
    <p:extLst>
      <p:ext uri="{BB962C8B-B14F-4D97-AF65-F5344CB8AC3E}">
        <p14:creationId xmlns:p14="http://schemas.microsoft.com/office/powerpoint/2010/main" val="178531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RF-Shielded Bellows</a:t>
            </a:r>
            <a:endParaRPr lang="en-US" sz="3200" dirty="0">
              <a:solidFill>
                <a:srgbClr val="CA160F"/>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tretch>
            <a:fillRect/>
          </a:stretch>
        </p:blipFill>
        <p:spPr>
          <a:xfrm>
            <a:off x="336371" y="2028402"/>
            <a:ext cx="5934863" cy="3348977"/>
          </a:xfrm>
          <a:prstGeom prst="rect">
            <a:avLst/>
          </a:prstGeom>
        </p:spPr>
      </p:pic>
      <p:sp>
        <p:nvSpPr>
          <p:cNvPr id="4" name="TextBox 3"/>
          <p:cNvSpPr txBox="1"/>
          <p:nvPr/>
        </p:nvSpPr>
        <p:spPr>
          <a:xfrm>
            <a:off x="382551" y="5431576"/>
            <a:ext cx="2553845" cy="400110"/>
          </a:xfrm>
          <a:prstGeom prst="rect">
            <a:avLst/>
          </a:prstGeom>
          <a:noFill/>
        </p:spPr>
        <p:txBody>
          <a:bodyPr wrap="square" rtlCol="0">
            <a:spAutoFit/>
          </a:bodyPr>
          <a:lstStyle/>
          <a:p>
            <a:pPr algn="ctr"/>
            <a:r>
              <a:rPr lang="en-US" sz="2000" dirty="0" smtClean="0">
                <a:solidFill>
                  <a:srgbClr val="0070C0"/>
                </a:solidFill>
              </a:rPr>
              <a:t>A – CESR-Style</a:t>
            </a:r>
            <a:endParaRPr lang="en-US" sz="2000" dirty="0">
              <a:solidFill>
                <a:srgbClr val="0070C0"/>
              </a:solidFill>
            </a:endParaRPr>
          </a:p>
        </p:txBody>
      </p:sp>
      <p:sp>
        <p:nvSpPr>
          <p:cNvPr id="5" name="TextBox 4"/>
          <p:cNvSpPr txBox="1"/>
          <p:nvPr/>
        </p:nvSpPr>
        <p:spPr>
          <a:xfrm>
            <a:off x="3818962" y="5426268"/>
            <a:ext cx="4760853" cy="400110"/>
          </a:xfrm>
          <a:prstGeom prst="rect">
            <a:avLst/>
          </a:prstGeom>
          <a:noFill/>
        </p:spPr>
        <p:txBody>
          <a:bodyPr wrap="square" rtlCol="0">
            <a:spAutoFit/>
          </a:bodyPr>
          <a:lstStyle/>
          <a:p>
            <a:pPr algn="ctr"/>
            <a:r>
              <a:rPr lang="en-US" sz="2000" dirty="0">
                <a:solidFill>
                  <a:srgbClr val="0070C0"/>
                </a:solidFill>
              </a:rPr>
              <a:t>B</a:t>
            </a:r>
            <a:r>
              <a:rPr lang="en-US" sz="2000" dirty="0" smtClean="0">
                <a:solidFill>
                  <a:srgbClr val="0070C0"/>
                </a:solidFill>
              </a:rPr>
              <a:t> – KEKB-Style (Adapted at Injector)</a:t>
            </a:r>
            <a:endParaRPr lang="en-US" sz="2000" dirty="0">
              <a:solidFill>
                <a:srgbClr val="0070C0"/>
              </a:solidFill>
            </a:endParaRPr>
          </a:p>
        </p:txBody>
      </p:sp>
      <p:sp>
        <p:nvSpPr>
          <p:cNvPr id="6" name="TextBox 5"/>
          <p:cNvSpPr txBox="1"/>
          <p:nvPr/>
        </p:nvSpPr>
        <p:spPr>
          <a:xfrm>
            <a:off x="474128" y="862064"/>
            <a:ext cx="8197279" cy="707886"/>
          </a:xfrm>
          <a:prstGeom prst="rect">
            <a:avLst/>
          </a:prstGeom>
          <a:noFill/>
        </p:spPr>
        <p:txBody>
          <a:bodyPr wrap="square" rtlCol="0">
            <a:spAutoFit/>
          </a:bodyPr>
          <a:lstStyle/>
          <a:p>
            <a:r>
              <a:rPr lang="en-US" sz="2000" dirty="0">
                <a:solidFill>
                  <a:srgbClr val="0070C0"/>
                </a:solidFill>
              </a:rPr>
              <a:t>Bellows with RF shields are needed to provide adequate flexibility of the vacuum system in vacuum component installation and operations.</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5791163" y="2572093"/>
            <a:ext cx="3142643" cy="218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01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Ion Clearing Electrode</a:t>
            </a:r>
            <a:endParaRPr lang="en-US" sz="3200" dirty="0">
              <a:solidFill>
                <a:srgbClr val="CA160F"/>
              </a:solidFill>
            </a:endParaRPr>
          </a:p>
        </p:txBody>
      </p:sp>
      <p:sp>
        <p:nvSpPr>
          <p:cNvPr id="3" name="Text Placeholder 2"/>
          <p:cNvSpPr txBox="1">
            <a:spLocks/>
          </p:cNvSpPr>
          <p:nvPr/>
        </p:nvSpPr>
        <p:spPr>
          <a:xfrm>
            <a:off x="160867" y="664844"/>
            <a:ext cx="8923866" cy="1959825"/>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Ion trapping may not be avoidable without active clearing method, due to the nature of in the final CBETA CW beam operations.  </a:t>
            </a:r>
            <a:br>
              <a:rPr lang="en-US" sz="2000" b="0" dirty="0" smtClean="0">
                <a:solidFill>
                  <a:srgbClr val="0071C0"/>
                </a:solidFill>
              </a:rPr>
            </a:br>
            <a:endParaRPr lang="en-US" sz="800" b="0" dirty="0" smtClean="0">
              <a:solidFill>
                <a:srgbClr val="0071C0"/>
              </a:solidFill>
            </a:endParaRPr>
          </a:p>
          <a:p>
            <a:pPr marL="342900" indent="-342900" algn="l">
              <a:buFont typeface="Arial"/>
              <a:buChar char="•"/>
            </a:pPr>
            <a:r>
              <a:rPr lang="en-US" sz="2000" b="0" dirty="0" smtClean="0">
                <a:solidFill>
                  <a:srgbClr val="0071C0"/>
                </a:solidFill>
              </a:rPr>
              <a:t>Low impedance clearing electrodes may be deployed at various locations to reduce ill-effect from the ion trapping.  Thermal-spray thin electrodes have been successfully implemented in Super KEKB, CesrTA and ERL Injector.</a:t>
            </a:r>
            <a:endParaRPr lang="en-US" sz="2000" b="0" dirty="0">
              <a:solidFill>
                <a:srgbClr val="0071C0"/>
              </a:solidFill>
            </a:endParaRPr>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1523326" y="2743200"/>
            <a:ext cx="5876541" cy="3320472"/>
          </a:xfrm>
          <a:prstGeom prst="rect">
            <a:avLst/>
          </a:prstGeom>
        </p:spPr>
      </p:pic>
    </p:spTree>
    <p:extLst>
      <p:ext uri="{BB962C8B-B14F-4D97-AF65-F5344CB8AC3E}">
        <p14:creationId xmlns:p14="http://schemas.microsoft.com/office/powerpoint/2010/main" val="384549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A160F"/>
                </a:solidFill>
              </a:rPr>
              <a:t>Pumping and Instrumentation</a:t>
            </a:r>
            <a:endParaRPr lang="en-US" sz="2800" dirty="0">
              <a:solidFill>
                <a:srgbClr val="CA160F"/>
              </a:solidFill>
            </a:endParaRPr>
          </a:p>
        </p:txBody>
      </p:sp>
      <p:sp>
        <p:nvSpPr>
          <p:cNvPr id="4" name="Text Placeholder 2"/>
          <p:cNvSpPr txBox="1">
            <a:spLocks/>
          </p:cNvSpPr>
          <p:nvPr/>
        </p:nvSpPr>
        <p:spPr>
          <a:xfrm>
            <a:off x="279398" y="805169"/>
            <a:ext cx="8542867" cy="1580598"/>
          </a:xfrm>
          <a:prstGeom prst="rect">
            <a:avLst/>
          </a:prstGeom>
          <a:ln w="0">
            <a:solidFill>
              <a:schemeClr val="bg1"/>
            </a:solidFill>
          </a:ln>
        </p:spPr>
        <p:txBody>
          <a:bodyPr lIns="0" tIns="0" rIns="0" bIns="0" anchor="ctr"/>
          <a:lstStyle>
            <a:lvl1pPr algn="ctr">
              <a:defRPr sz="2400" b="1" i="0" baseline="0">
                <a:latin typeface="+mn-lt"/>
              </a:defRPr>
            </a:lvl1pPr>
          </a:lstStyle>
          <a:p>
            <a:pPr marL="571500" indent="-571500" algn="l">
              <a:buFont typeface="Arial"/>
              <a:buChar char="•"/>
            </a:pPr>
            <a:r>
              <a:rPr lang="en-US" b="0" dirty="0" smtClean="0">
                <a:solidFill>
                  <a:srgbClr val="0071C0"/>
                </a:solidFill>
              </a:rPr>
              <a:t>Compact NEG/SIP pumps will be used.</a:t>
            </a:r>
          </a:p>
          <a:p>
            <a:pPr marL="571500" indent="-571500" algn="l">
              <a:buFont typeface="Arial"/>
              <a:buChar char="•"/>
            </a:pPr>
            <a:endParaRPr lang="en-US" sz="1000" b="0" dirty="0" smtClean="0">
              <a:solidFill>
                <a:srgbClr val="0071C0"/>
              </a:solidFill>
            </a:endParaRPr>
          </a:p>
          <a:p>
            <a:pPr marL="571500" indent="-571500" algn="l">
              <a:buFont typeface="Arial"/>
              <a:buChar char="•"/>
            </a:pPr>
            <a:r>
              <a:rPr lang="en-US" b="0" dirty="0" smtClean="0">
                <a:solidFill>
                  <a:srgbClr val="0071C0"/>
                </a:solidFill>
              </a:rPr>
              <a:t>Additional ion gauges and RGAs for monitoring and control</a:t>
            </a:r>
            <a:endParaRPr lang="en-US" b="0" dirty="0">
              <a:solidFill>
                <a:srgbClr val="0071C0"/>
              </a:solidFill>
            </a:endParaRPr>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449983" y="2697020"/>
            <a:ext cx="3583998" cy="3066472"/>
          </a:xfrm>
          <a:prstGeom prst="rect">
            <a:avLst/>
          </a:prstGeom>
        </p:spPr>
      </p:pic>
      <p:sp>
        <p:nvSpPr>
          <p:cNvPr id="6" name="TextBox 5"/>
          <p:cNvSpPr txBox="1"/>
          <p:nvPr/>
        </p:nvSpPr>
        <p:spPr>
          <a:xfrm>
            <a:off x="159327" y="5772730"/>
            <a:ext cx="4006273" cy="400110"/>
          </a:xfrm>
          <a:prstGeom prst="rect">
            <a:avLst/>
          </a:prstGeom>
          <a:noFill/>
        </p:spPr>
        <p:txBody>
          <a:bodyPr wrap="square" rtlCol="0">
            <a:spAutoFit/>
          </a:bodyPr>
          <a:lstStyle/>
          <a:p>
            <a:r>
              <a:rPr lang="en-US" sz="2000" dirty="0" smtClean="0">
                <a:solidFill>
                  <a:srgbClr val="00B050"/>
                </a:solidFill>
              </a:rPr>
              <a:t>Compact pumps fit in FFAG cells </a:t>
            </a:r>
            <a:endParaRPr lang="en-US" sz="2000" dirty="0">
              <a:solidFill>
                <a:srgbClr val="00B050"/>
              </a:solidFill>
            </a:endParaRPr>
          </a:p>
        </p:txBody>
      </p:sp>
      <p:pic>
        <p:nvPicPr>
          <p:cNvPr id="7" name="Picture 2" descr="Brooks Granville-Phillips 355 Micro Ion Gau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81" y="2697020"/>
            <a:ext cx="2523838" cy="15900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7378" y="4461159"/>
            <a:ext cx="3185935" cy="171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2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Vacuum Simulations</a:t>
            </a:r>
            <a:endParaRPr lang="en-US" sz="3200" dirty="0">
              <a:solidFill>
                <a:srgbClr val="CA160F"/>
              </a:solidFill>
            </a:endParaRPr>
          </a:p>
        </p:txBody>
      </p:sp>
      <p:sp>
        <p:nvSpPr>
          <p:cNvPr id="3" name="Text Placeholder 2"/>
          <p:cNvSpPr txBox="1">
            <a:spLocks/>
          </p:cNvSpPr>
          <p:nvPr/>
        </p:nvSpPr>
        <p:spPr>
          <a:xfrm>
            <a:off x="356202" y="882736"/>
            <a:ext cx="8542867" cy="1049782"/>
          </a:xfrm>
          <a:prstGeom prst="rect">
            <a:avLst/>
          </a:prstGeom>
          <a:ln w="0">
            <a:solidFill>
              <a:schemeClr val="bg1"/>
            </a:solidFill>
          </a:ln>
        </p:spPr>
        <p:txBody>
          <a:bodyPr lIns="0" tIns="0" rIns="0" bIns="0" anchor="ctr"/>
          <a:lstStyle>
            <a:lvl1pPr algn="ctr">
              <a:defRPr sz="2400" b="1" i="0" baseline="0">
                <a:latin typeface="+mn-lt"/>
              </a:defRPr>
            </a:lvl1pPr>
          </a:lstStyle>
          <a:p>
            <a:pPr algn="l"/>
            <a:r>
              <a:rPr lang="en-US" sz="2000" b="0" dirty="0" smtClean="0">
                <a:solidFill>
                  <a:srgbClr val="0071C0"/>
                </a:solidFill>
              </a:rPr>
              <a:t>3D Test-Particle Monte-Carlo program, MolFlow+, will be used to optimize vacuum pumping and to simulate vacuum performances of CBETA vacuum system.  For CBETA, only material thermal outgassing is considered. </a:t>
            </a:r>
            <a:endParaRPr lang="en-US" sz="2000" b="0" dirty="0">
              <a:solidFill>
                <a:srgbClr val="0071C0"/>
              </a:solidFill>
            </a:endParaRPr>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313608" y="2180728"/>
            <a:ext cx="4092136" cy="2500166"/>
          </a:xfrm>
          <a:prstGeom prst="rect">
            <a:avLst/>
          </a:prstGeom>
        </p:spPr>
      </p:pic>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4760191" y="2180728"/>
            <a:ext cx="4055558" cy="2478807"/>
          </a:xfrm>
          <a:prstGeom prst="rect">
            <a:avLst/>
          </a:prstGeom>
        </p:spPr>
      </p:pic>
      <p:sp>
        <p:nvSpPr>
          <p:cNvPr id="6" name="TextBox 5"/>
          <p:cNvSpPr txBox="1"/>
          <p:nvPr/>
        </p:nvSpPr>
        <p:spPr>
          <a:xfrm>
            <a:off x="720434" y="4862161"/>
            <a:ext cx="3685309" cy="646331"/>
          </a:xfrm>
          <a:prstGeom prst="rect">
            <a:avLst/>
          </a:prstGeom>
          <a:noFill/>
        </p:spPr>
        <p:txBody>
          <a:bodyPr wrap="square" rtlCol="0">
            <a:spAutoFit/>
          </a:bodyPr>
          <a:lstStyle/>
          <a:p>
            <a:r>
              <a:rPr lang="en-US" dirty="0" smtClean="0">
                <a:solidFill>
                  <a:srgbClr val="00B050"/>
                </a:solidFill>
              </a:rPr>
              <a:t>Simulation showed that one pump per 4 FFAG cells is sufficient</a:t>
            </a:r>
            <a:endParaRPr lang="en-US" dirty="0">
              <a:solidFill>
                <a:srgbClr val="00B050"/>
              </a:solidFill>
            </a:endParaRPr>
          </a:p>
        </p:txBody>
      </p:sp>
      <p:sp>
        <p:nvSpPr>
          <p:cNvPr id="7" name="TextBox 6"/>
          <p:cNvSpPr txBox="1"/>
          <p:nvPr/>
        </p:nvSpPr>
        <p:spPr>
          <a:xfrm>
            <a:off x="5130440" y="4876015"/>
            <a:ext cx="3685309" cy="646331"/>
          </a:xfrm>
          <a:prstGeom prst="rect">
            <a:avLst/>
          </a:prstGeom>
          <a:noFill/>
        </p:spPr>
        <p:txBody>
          <a:bodyPr wrap="square" rtlCol="0">
            <a:spAutoFit/>
          </a:bodyPr>
          <a:lstStyle/>
          <a:p>
            <a:r>
              <a:rPr lang="en-US" dirty="0" smtClean="0">
                <a:solidFill>
                  <a:srgbClr val="00B050"/>
                </a:solidFill>
              </a:rPr>
              <a:t>Simulated pressure evolutions in FFAG arcs</a:t>
            </a:r>
            <a:endParaRPr lang="en-US" dirty="0">
              <a:solidFill>
                <a:srgbClr val="00B050"/>
              </a:solidFill>
            </a:endParaRPr>
          </a:p>
        </p:txBody>
      </p:sp>
      <p:sp>
        <p:nvSpPr>
          <p:cNvPr id="8" name="Rounded Rectangle 7"/>
          <p:cNvSpPr/>
          <p:nvPr/>
        </p:nvSpPr>
        <p:spPr>
          <a:xfrm>
            <a:off x="313608" y="2100490"/>
            <a:ext cx="4175265" cy="3491346"/>
          </a:xfrm>
          <a:prstGeom prst="roundRect">
            <a:avLst>
              <a:gd name="adj" fmla="val 842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723804" y="2105113"/>
            <a:ext cx="4175265" cy="3486723"/>
          </a:xfrm>
          <a:prstGeom prst="roundRect">
            <a:avLst>
              <a:gd name="adj" fmla="val 842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7089" y="5702656"/>
            <a:ext cx="7934038" cy="338554"/>
          </a:xfrm>
          <a:prstGeom prst="rect">
            <a:avLst/>
          </a:prstGeom>
          <a:noFill/>
        </p:spPr>
        <p:txBody>
          <a:bodyPr wrap="square" rtlCol="0">
            <a:spAutoFit/>
          </a:bodyPr>
          <a:lstStyle/>
          <a:p>
            <a:r>
              <a:rPr lang="en-US" sz="1600" dirty="0" smtClean="0"/>
              <a:t>Courtesy of Cara Zhao (</a:t>
            </a:r>
            <a:r>
              <a:rPr lang="en-US" sz="1600" dirty="0"/>
              <a:t>Cornell </a:t>
            </a:r>
            <a:r>
              <a:rPr lang="en-US" sz="1600" dirty="0" smtClean="0"/>
              <a:t>Undergrad, Computer Science)</a:t>
            </a:r>
            <a:endParaRPr lang="en-US" sz="1600" dirty="0"/>
          </a:p>
        </p:txBody>
      </p:sp>
    </p:spTree>
    <p:extLst>
      <p:ext uri="{BB962C8B-B14F-4D97-AF65-F5344CB8AC3E}">
        <p14:creationId xmlns:p14="http://schemas.microsoft.com/office/powerpoint/2010/main" val="87320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A160F"/>
                </a:solidFill>
              </a:rPr>
              <a:t>Outline</a:t>
            </a:r>
            <a:endParaRPr lang="en-US" sz="3600" dirty="0">
              <a:solidFill>
                <a:srgbClr val="CA160F"/>
              </a:solidFill>
            </a:endParaRPr>
          </a:p>
        </p:txBody>
      </p:sp>
      <p:sp>
        <p:nvSpPr>
          <p:cNvPr id="4" name="Text Placeholder 6"/>
          <p:cNvSpPr txBox="1">
            <a:spLocks/>
          </p:cNvSpPr>
          <p:nvPr/>
        </p:nvSpPr>
        <p:spPr>
          <a:xfrm>
            <a:off x="457200" y="1325418"/>
            <a:ext cx="8104094" cy="4415281"/>
          </a:xfrm>
          <a:prstGeom prst="rect">
            <a:avLst/>
          </a:prstGeom>
          <a:ln w="0">
            <a:solidFill>
              <a:schemeClr val="bg1"/>
            </a:solidFill>
          </a:ln>
        </p:spPr>
        <p:txBody>
          <a:bodyPr lIns="0" tIns="0" rIns="0" bIns="0" anchor="ctr"/>
          <a:lstStyle>
            <a:lvl1pPr algn="ctr">
              <a:defRPr sz="2400" b="1" i="0" baseline="0">
                <a:latin typeface="+mn-lt"/>
              </a:defRPr>
            </a:lvl1pPr>
          </a:lstStyle>
          <a:p>
            <a:pPr marL="571500" indent="-571500" algn="l">
              <a:lnSpc>
                <a:spcPct val="150000"/>
              </a:lnSpc>
              <a:buFont typeface="Arial" panose="020B0604020202020204" pitchFamily="34" charset="0"/>
              <a:buChar char="•"/>
            </a:pPr>
            <a:r>
              <a:rPr lang="en-US" sz="2800" b="0" dirty="0" smtClean="0">
                <a:solidFill>
                  <a:srgbClr val="0070C0"/>
                </a:solidFill>
              </a:rPr>
              <a:t>Design Scope</a:t>
            </a:r>
          </a:p>
          <a:p>
            <a:pPr marL="571500" indent="-571500" algn="l">
              <a:lnSpc>
                <a:spcPct val="150000"/>
              </a:lnSpc>
              <a:buFont typeface="Arial" panose="020B0604020202020204" pitchFamily="34" charset="0"/>
              <a:buChar char="•"/>
            </a:pPr>
            <a:r>
              <a:rPr lang="en-US" sz="2800" b="0" dirty="0" smtClean="0">
                <a:solidFill>
                  <a:srgbClr val="0070C0"/>
                </a:solidFill>
              </a:rPr>
              <a:t>Requirement and </a:t>
            </a:r>
            <a:r>
              <a:rPr lang="en-US" sz="2800" b="0" dirty="0" smtClean="0">
                <a:solidFill>
                  <a:srgbClr val="0071C0"/>
                </a:solidFill>
              </a:rPr>
              <a:t>Considerations</a:t>
            </a:r>
          </a:p>
          <a:p>
            <a:pPr marL="571500" indent="-571500" algn="l">
              <a:lnSpc>
                <a:spcPct val="150000"/>
              </a:lnSpc>
              <a:buFont typeface="Arial" panose="020B0604020202020204" pitchFamily="34" charset="0"/>
              <a:buChar char="•"/>
            </a:pPr>
            <a:r>
              <a:rPr lang="en-US" sz="2800" b="0" dirty="0" smtClean="0">
                <a:solidFill>
                  <a:srgbClr val="0070C0"/>
                </a:solidFill>
              </a:rPr>
              <a:t>Vacuum System Layout and Sections</a:t>
            </a:r>
          </a:p>
          <a:p>
            <a:pPr marL="571500" indent="-571500" algn="l">
              <a:lnSpc>
                <a:spcPct val="150000"/>
              </a:lnSpc>
              <a:buFont typeface="Arial" panose="020B0604020202020204" pitchFamily="34" charset="0"/>
              <a:buChar char="•"/>
            </a:pPr>
            <a:r>
              <a:rPr lang="en-US" sz="2800" b="0" dirty="0" smtClean="0">
                <a:solidFill>
                  <a:srgbClr val="0070C0"/>
                </a:solidFill>
              </a:rPr>
              <a:t>Vacuum pumping and simulations</a:t>
            </a:r>
          </a:p>
          <a:p>
            <a:pPr marL="571500" indent="-571500" algn="l">
              <a:buFont typeface="Arial" panose="020B0604020202020204" pitchFamily="34" charset="0"/>
              <a:buChar char="•"/>
            </a:pPr>
            <a:r>
              <a:rPr lang="en-US" sz="2800" b="0" dirty="0" smtClean="0">
                <a:solidFill>
                  <a:srgbClr val="0070C0"/>
                </a:solidFill>
              </a:rPr>
              <a:t>Vacuum system construction, installation and operation</a:t>
            </a:r>
          </a:p>
          <a:p>
            <a:pPr marL="571500" indent="-571500" algn="l">
              <a:lnSpc>
                <a:spcPct val="150000"/>
              </a:lnSpc>
              <a:buFont typeface="Arial" panose="020B0604020202020204" pitchFamily="34" charset="0"/>
              <a:buChar char="•"/>
            </a:pPr>
            <a:endParaRPr lang="en-US" sz="2800" dirty="0" smtClean="0">
              <a:solidFill>
                <a:srgbClr val="0070C0"/>
              </a:solidFill>
            </a:endParaRPr>
          </a:p>
          <a:p>
            <a:pPr marL="571500" indent="-571500" algn="l">
              <a:lnSpc>
                <a:spcPct val="150000"/>
              </a:lnSpc>
              <a:buFont typeface="Arial" panose="020B0604020202020204" pitchFamily="34" charset="0"/>
              <a:buChar char="•"/>
            </a:pPr>
            <a:endParaRPr lang="en-US" sz="2800" dirty="0">
              <a:solidFill>
                <a:srgbClr val="0070C0"/>
              </a:solidFill>
            </a:endParaRPr>
          </a:p>
        </p:txBody>
      </p:sp>
    </p:spTree>
    <p:extLst>
      <p:ext uri="{BB962C8B-B14F-4D97-AF65-F5344CB8AC3E}">
        <p14:creationId xmlns:p14="http://schemas.microsoft.com/office/powerpoint/2010/main" val="298960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240"/>
            <a:ext cx="7095067" cy="594335"/>
          </a:xfrm>
        </p:spPr>
        <p:txBody>
          <a:bodyPr/>
          <a:lstStyle/>
          <a:p>
            <a:r>
              <a:rPr lang="en-US" sz="2800" dirty="0" smtClean="0">
                <a:solidFill>
                  <a:srgbClr val="CA160F"/>
                </a:solidFill>
              </a:rPr>
              <a:t>Fabrication &amp; Integration</a:t>
            </a:r>
            <a:endParaRPr lang="en-US" sz="2800" dirty="0">
              <a:solidFill>
                <a:srgbClr val="CA160F"/>
              </a:solidFill>
            </a:endParaRPr>
          </a:p>
        </p:txBody>
      </p:sp>
      <p:sp>
        <p:nvSpPr>
          <p:cNvPr id="3" name="Text Placeholder 2"/>
          <p:cNvSpPr txBox="1">
            <a:spLocks/>
          </p:cNvSpPr>
          <p:nvPr/>
        </p:nvSpPr>
        <p:spPr>
          <a:xfrm>
            <a:off x="372533" y="868976"/>
            <a:ext cx="8542867" cy="4974082"/>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All vacuum beampipes will be fabricated following stringent ultra-high vacuum (UHV) procedure and practice. </a:t>
            </a:r>
            <a:br>
              <a:rPr lang="en-US" sz="2000" b="0" dirty="0" smtClean="0">
                <a:solidFill>
                  <a:srgbClr val="0071C0"/>
                </a:solidFill>
              </a:rPr>
            </a:br>
            <a:endParaRPr lang="en-US" sz="1000" b="0" dirty="0" smtClean="0">
              <a:solidFill>
                <a:srgbClr val="0071C0"/>
              </a:solidFill>
            </a:endParaRPr>
          </a:p>
          <a:p>
            <a:pPr marL="342900" indent="-342900" algn="l">
              <a:buFont typeface="Arial"/>
              <a:buChar char="•"/>
            </a:pPr>
            <a:r>
              <a:rPr lang="en-US" sz="2000" b="0" dirty="0" smtClean="0">
                <a:solidFill>
                  <a:srgbClr val="0071C0"/>
                </a:solidFill>
              </a:rPr>
              <a:t>All beampipe assemblies will be certified to be leak-free, and will be baked in vacuum up to 150</a:t>
            </a:r>
            <a:r>
              <a:rPr lang="en-US" sz="2000" b="0" dirty="0" smtClean="0">
                <a:solidFill>
                  <a:srgbClr val="0071C0"/>
                </a:solidFill>
                <a:sym typeface="Symbol"/>
              </a:rPr>
              <a:t></a:t>
            </a:r>
            <a:r>
              <a:rPr lang="en-US" sz="2000" b="0" dirty="0" smtClean="0">
                <a:solidFill>
                  <a:srgbClr val="0071C0"/>
                </a:solidFill>
              </a:rPr>
              <a:t>C.</a:t>
            </a:r>
            <a:br>
              <a:rPr lang="en-US" sz="2000" b="0" dirty="0" smtClean="0">
                <a:solidFill>
                  <a:srgbClr val="0071C0"/>
                </a:solidFill>
              </a:rPr>
            </a:br>
            <a:endParaRPr lang="en-US" sz="1000" b="0" dirty="0" smtClean="0">
              <a:solidFill>
                <a:srgbClr val="0071C0"/>
              </a:solidFill>
            </a:endParaRPr>
          </a:p>
          <a:p>
            <a:pPr marL="342900" indent="-342900" algn="l">
              <a:buFont typeface="Arial"/>
              <a:buChar char="•"/>
            </a:pPr>
            <a:r>
              <a:rPr lang="en-US" sz="2000" b="0" dirty="0" smtClean="0">
                <a:solidFill>
                  <a:srgbClr val="0071C0"/>
                </a:solidFill>
              </a:rPr>
              <a:t>Most of the beampipes will be delivered to BNL to be assembled onto the girder units.</a:t>
            </a:r>
            <a:br>
              <a:rPr lang="en-US" sz="2000" b="0" dirty="0" smtClean="0">
                <a:solidFill>
                  <a:srgbClr val="0071C0"/>
                </a:solidFill>
              </a:rPr>
            </a:br>
            <a:endParaRPr lang="en-US" sz="1000" b="0" dirty="0" smtClean="0">
              <a:solidFill>
                <a:srgbClr val="0071C0"/>
              </a:solidFill>
            </a:endParaRPr>
          </a:p>
          <a:p>
            <a:pPr marL="342900" indent="-342900" algn="l">
              <a:buFont typeface="Arial"/>
              <a:buChar char="•"/>
            </a:pPr>
            <a:r>
              <a:rPr lang="en-US" sz="2000" b="0" dirty="0" smtClean="0">
                <a:solidFill>
                  <a:srgbClr val="0071C0"/>
                </a:solidFill>
              </a:rPr>
              <a:t>Chemically filtered N</a:t>
            </a:r>
            <a:r>
              <a:rPr lang="en-US" sz="2000" b="0" baseline="-25000" dirty="0" smtClean="0">
                <a:solidFill>
                  <a:srgbClr val="0071C0"/>
                </a:solidFill>
              </a:rPr>
              <a:t>2</a:t>
            </a:r>
            <a:r>
              <a:rPr lang="en-US" sz="2000" b="0" dirty="0" smtClean="0">
                <a:solidFill>
                  <a:srgbClr val="0071C0"/>
                </a:solidFill>
              </a:rPr>
              <a:t> will be used for venting and purging, during integration to girders at BNL and installation at L0E, so that </a:t>
            </a:r>
            <a:r>
              <a:rPr lang="en-US" sz="2000" b="0" i="1" dirty="0" smtClean="0">
                <a:solidFill>
                  <a:srgbClr val="0071C0"/>
                </a:solidFill>
              </a:rPr>
              <a:t>in situ</a:t>
            </a:r>
            <a:r>
              <a:rPr lang="en-US" sz="2000" b="0" dirty="0" smtClean="0">
                <a:solidFill>
                  <a:srgbClr val="0071C0"/>
                </a:solidFill>
              </a:rPr>
              <a:t> bakeout can be avoided.</a:t>
            </a:r>
            <a:br>
              <a:rPr lang="en-US" sz="2000" b="0" dirty="0" smtClean="0">
                <a:solidFill>
                  <a:srgbClr val="0071C0"/>
                </a:solidFill>
              </a:rPr>
            </a:br>
            <a:endParaRPr lang="en-US" sz="1000" b="0" dirty="0" smtClean="0">
              <a:solidFill>
                <a:srgbClr val="0071C0"/>
              </a:solidFill>
            </a:endParaRPr>
          </a:p>
          <a:p>
            <a:pPr marL="342900" indent="-342900" algn="l">
              <a:buFont typeface="Arial"/>
              <a:buChar char="•"/>
            </a:pPr>
            <a:r>
              <a:rPr lang="en-US" sz="2000" b="0" dirty="0" smtClean="0">
                <a:solidFill>
                  <a:srgbClr val="0071C0"/>
                </a:solidFill>
              </a:rPr>
              <a:t>During initial staged low current operations, regular UHV gate valves will be used.  Further cost/benefit analyses will determine the necessity of the RF-shielded valves.</a:t>
            </a:r>
          </a:p>
        </p:txBody>
      </p:sp>
    </p:spTree>
    <p:extLst>
      <p:ext uri="{BB962C8B-B14F-4D97-AF65-F5344CB8AC3E}">
        <p14:creationId xmlns:p14="http://schemas.microsoft.com/office/powerpoint/2010/main" val="388841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A160F"/>
                </a:solidFill>
              </a:rPr>
              <a:t>Example of Fast Pumpdown</a:t>
            </a:r>
            <a:endParaRPr lang="en-US" sz="2800" dirty="0">
              <a:solidFill>
                <a:srgbClr val="CA160F"/>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962" y="943684"/>
            <a:ext cx="6971918" cy="433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970743" y="1159922"/>
            <a:ext cx="1939635" cy="4288750"/>
            <a:chOff x="6526641" y="762000"/>
            <a:chExt cx="2723336" cy="5633772"/>
          </a:xfrm>
        </p:grpSpPr>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641" y="762000"/>
              <a:ext cx="2541159" cy="563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14330" y="1981200"/>
              <a:ext cx="639071" cy="485161"/>
            </a:xfrm>
            <a:prstGeom prst="rect">
              <a:avLst/>
            </a:prstGeom>
            <a:noFill/>
          </p:spPr>
          <p:txBody>
            <a:bodyPr wrap="square" rtlCol="0">
              <a:spAutoFit/>
            </a:bodyPr>
            <a:lstStyle/>
            <a:p>
              <a:r>
                <a:rPr lang="en-US" dirty="0" smtClean="0">
                  <a:solidFill>
                    <a:schemeClr val="bg1"/>
                  </a:solidFill>
                </a:rPr>
                <a:t>V</a:t>
              </a:r>
              <a:r>
                <a:rPr lang="en-US" baseline="-25000" dirty="0" smtClean="0">
                  <a:solidFill>
                    <a:schemeClr val="bg1"/>
                  </a:solidFill>
                </a:rPr>
                <a:t>1</a:t>
              </a:r>
              <a:endParaRPr lang="en-US" baseline="-25000" dirty="0">
                <a:solidFill>
                  <a:schemeClr val="bg1"/>
                </a:solidFill>
              </a:endParaRPr>
            </a:p>
          </p:txBody>
        </p:sp>
        <p:sp>
          <p:nvSpPr>
            <p:cNvPr id="7" name="TextBox 6"/>
            <p:cNvSpPr txBox="1"/>
            <p:nvPr/>
          </p:nvSpPr>
          <p:spPr>
            <a:xfrm>
              <a:off x="7480010" y="4755470"/>
              <a:ext cx="793081" cy="499799"/>
            </a:xfrm>
            <a:prstGeom prst="rect">
              <a:avLst/>
            </a:prstGeom>
            <a:noFill/>
          </p:spPr>
          <p:txBody>
            <a:bodyPr wrap="square" rtlCol="0">
              <a:spAutoFit/>
            </a:bodyPr>
            <a:lstStyle/>
            <a:p>
              <a:r>
                <a:rPr lang="en-US" dirty="0" smtClean="0">
                  <a:solidFill>
                    <a:schemeClr val="bg1"/>
                  </a:solidFill>
                </a:rPr>
                <a:t>V</a:t>
              </a:r>
              <a:r>
                <a:rPr lang="en-US" baseline="-25000" dirty="0">
                  <a:solidFill>
                    <a:schemeClr val="bg1"/>
                  </a:solidFill>
                </a:rPr>
                <a:t>2</a:t>
              </a:r>
            </a:p>
          </p:txBody>
        </p:sp>
        <p:sp>
          <p:nvSpPr>
            <p:cNvPr id="8" name="TextBox 7"/>
            <p:cNvSpPr txBox="1"/>
            <p:nvPr/>
          </p:nvSpPr>
          <p:spPr>
            <a:xfrm>
              <a:off x="7162800" y="3059669"/>
              <a:ext cx="634421" cy="485161"/>
            </a:xfrm>
            <a:prstGeom prst="rect">
              <a:avLst/>
            </a:prstGeom>
            <a:noFill/>
          </p:spPr>
          <p:txBody>
            <a:bodyPr wrap="square" rtlCol="0">
              <a:spAutoFit/>
            </a:bodyPr>
            <a:lstStyle/>
            <a:p>
              <a:r>
                <a:rPr lang="en-US" dirty="0" smtClean="0">
                  <a:solidFill>
                    <a:schemeClr val="bg1"/>
                  </a:solidFill>
                </a:rPr>
                <a:t>V</a:t>
              </a:r>
              <a:r>
                <a:rPr lang="en-US" baseline="-25000" dirty="0" smtClean="0">
                  <a:solidFill>
                    <a:schemeClr val="bg1"/>
                  </a:solidFill>
                </a:rPr>
                <a:t>3</a:t>
              </a:r>
              <a:endParaRPr lang="en-US" baseline="-25000" dirty="0">
                <a:solidFill>
                  <a:schemeClr val="bg1"/>
                </a:solidFill>
              </a:endParaRPr>
            </a:p>
          </p:txBody>
        </p:sp>
        <p:cxnSp>
          <p:nvCxnSpPr>
            <p:cNvPr id="9" name="Straight Arrow Connector 8"/>
            <p:cNvCxnSpPr/>
            <p:nvPr/>
          </p:nvCxnSpPr>
          <p:spPr>
            <a:xfrm>
              <a:off x="8584041" y="1066800"/>
              <a:ext cx="0" cy="6096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598" y="1459469"/>
              <a:ext cx="639379" cy="485161"/>
            </a:xfrm>
            <a:prstGeom prst="rect">
              <a:avLst/>
            </a:prstGeom>
            <a:noFill/>
          </p:spPr>
          <p:txBody>
            <a:bodyPr wrap="square" rtlCol="0">
              <a:spAutoFit/>
            </a:bodyPr>
            <a:lstStyle/>
            <a:p>
              <a:r>
                <a:rPr lang="en-US" dirty="0" smtClean="0">
                  <a:solidFill>
                    <a:srgbClr val="FF0000"/>
                  </a:solidFill>
                </a:rPr>
                <a:t>N</a:t>
              </a:r>
              <a:r>
                <a:rPr lang="en-US" baseline="-25000" dirty="0">
                  <a:solidFill>
                    <a:srgbClr val="FF0000"/>
                  </a:solidFill>
                </a:rPr>
                <a:t>2</a:t>
              </a:r>
            </a:p>
          </p:txBody>
        </p:sp>
      </p:grpSp>
      <p:sp>
        <p:nvSpPr>
          <p:cNvPr id="11" name="TextBox 10"/>
          <p:cNvSpPr txBox="1"/>
          <p:nvPr/>
        </p:nvSpPr>
        <p:spPr>
          <a:xfrm>
            <a:off x="6724213" y="5467721"/>
            <a:ext cx="2253748" cy="584775"/>
          </a:xfrm>
          <a:prstGeom prst="rect">
            <a:avLst/>
          </a:prstGeom>
          <a:noFill/>
        </p:spPr>
        <p:txBody>
          <a:bodyPr wrap="square" rtlCol="0">
            <a:spAutoFit/>
          </a:bodyPr>
          <a:lstStyle/>
          <a:p>
            <a:r>
              <a:rPr lang="en-US" sz="1600" dirty="0" smtClean="0">
                <a:solidFill>
                  <a:srgbClr val="00B050"/>
                </a:solidFill>
              </a:rPr>
              <a:t>NANOCHEM</a:t>
            </a:r>
            <a:r>
              <a:rPr lang="en-US" sz="1600" baseline="30000" dirty="0" smtClean="0">
                <a:solidFill>
                  <a:srgbClr val="00B050"/>
                </a:solidFill>
                <a:sym typeface="Symbol"/>
              </a:rPr>
              <a:t></a:t>
            </a:r>
            <a:r>
              <a:rPr lang="en-US" sz="1600" dirty="0" smtClean="0">
                <a:solidFill>
                  <a:srgbClr val="00B050"/>
                </a:solidFill>
              </a:rPr>
              <a:t> Filter</a:t>
            </a:r>
            <a:br>
              <a:rPr lang="en-US" sz="1600" dirty="0" smtClean="0">
                <a:solidFill>
                  <a:srgbClr val="00B050"/>
                </a:solidFill>
              </a:rPr>
            </a:br>
            <a:r>
              <a:rPr lang="en-US" sz="1600" dirty="0" smtClean="0">
                <a:solidFill>
                  <a:srgbClr val="00B050"/>
                </a:solidFill>
              </a:rPr>
              <a:t>    </a:t>
            </a:r>
            <a:r>
              <a:rPr lang="en-US" sz="1600" dirty="0" smtClean="0">
                <a:solidFill>
                  <a:srgbClr val="FF0000"/>
                </a:solidFill>
              </a:rPr>
              <a:t>H</a:t>
            </a:r>
            <a:r>
              <a:rPr lang="en-US" sz="1600" baseline="-25000" dirty="0" smtClean="0">
                <a:solidFill>
                  <a:srgbClr val="FF0000"/>
                </a:solidFill>
              </a:rPr>
              <a:t>2</a:t>
            </a:r>
            <a:r>
              <a:rPr lang="en-US" sz="1600" dirty="0" smtClean="0">
                <a:solidFill>
                  <a:srgbClr val="FF0000"/>
                </a:solidFill>
              </a:rPr>
              <a:t>O/THC ~ 0.1 ppb!</a:t>
            </a:r>
            <a:endParaRPr lang="en-US" sz="1600" dirty="0">
              <a:solidFill>
                <a:srgbClr val="FF0000"/>
              </a:solidFill>
            </a:endParaRPr>
          </a:p>
        </p:txBody>
      </p:sp>
      <p:grpSp>
        <p:nvGrpSpPr>
          <p:cNvPr id="12" name="Group 11"/>
          <p:cNvGrpSpPr/>
          <p:nvPr/>
        </p:nvGrpSpPr>
        <p:grpSpPr>
          <a:xfrm rot="5400000">
            <a:off x="4700692" y="4423213"/>
            <a:ext cx="791895" cy="2673790"/>
            <a:chOff x="149422" y="3296454"/>
            <a:chExt cx="960921" cy="3031906"/>
          </a:xfrm>
        </p:grpSpPr>
        <p:pic>
          <p:nvPicPr>
            <p:cNvPr id="1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200000">
              <a:off x="-704088" y="4513929"/>
              <a:ext cx="3031906" cy="59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rot="16200000">
              <a:off x="-1085785" y="4664208"/>
              <a:ext cx="2778192" cy="307777"/>
            </a:xfrm>
            <a:prstGeom prst="rect">
              <a:avLst/>
            </a:prstGeom>
            <a:noFill/>
          </p:spPr>
          <p:txBody>
            <a:bodyPr wrap="square" rtlCol="0">
              <a:spAutoFit/>
            </a:bodyPr>
            <a:lstStyle/>
            <a:p>
              <a:pPr algn="ctr"/>
              <a:r>
                <a:rPr lang="en-US" sz="1400" dirty="0" smtClean="0"/>
                <a:t>Self-Sealed Quick Connects</a:t>
              </a:r>
              <a:endParaRPr lang="en-US" sz="1400" dirty="0"/>
            </a:p>
          </p:txBody>
        </p:sp>
        <p:sp>
          <p:nvSpPr>
            <p:cNvPr id="15" name="Rounded Rectangle 14"/>
            <p:cNvSpPr/>
            <p:nvPr/>
          </p:nvSpPr>
          <p:spPr>
            <a:xfrm>
              <a:off x="149422" y="3296454"/>
              <a:ext cx="960921" cy="3026644"/>
            </a:xfrm>
            <a:prstGeom prst="round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Arrow Connector 15"/>
          <p:cNvCxnSpPr>
            <a:stCxn id="11" idx="0"/>
          </p:cNvCxnSpPr>
          <p:nvPr/>
        </p:nvCxnSpPr>
        <p:spPr>
          <a:xfrm flipV="1">
            <a:off x="7851087" y="3551755"/>
            <a:ext cx="363526" cy="191596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91250" y="1541980"/>
            <a:ext cx="1938116" cy="382218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1557867" y="1207287"/>
            <a:ext cx="4875668" cy="369332"/>
          </a:xfrm>
          <a:prstGeom prst="rect">
            <a:avLst/>
          </a:prstGeom>
          <a:noFill/>
        </p:spPr>
        <p:txBody>
          <a:bodyPr wrap="square" rtlCol="0">
            <a:spAutoFit/>
          </a:bodyPr>
          <a:lstStyle/>
          <a:p>
            <a:pPr algn="ctr"/>
            <a:r>
              <a:rPr lang="en-US" i="1" dirty="0" smtClean="0">
                <a:solidFill>
                  <a:srgbClr val="FF0000"/>
                </a:solidFill>
              </a:rPr>
              <a:t>CESR LINAC Gun Cathode Replacement</a:t>
            </a:r>
            <a:endParaRPr lang="en-US" i="1" dirty="0">
              <a:solidFill>
                <a:srgbClr val="FF0000"/>
              </a:solidFill>
            </a:endParaRPr>
          </a:p>
        </p:txBody>
      </p:sp>
    </p:spTree>
    <p:extLst>
      <p:ext uri="{BB962C8B-B14F-4D97-AF65-F5344CB8AC3E}">
        <p14:creationId xmlns:p14="http://schemas.microsoft.com/office/powerpoint/2010/main" val="264322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A160F"/>
                </a:solidFill>
              </a:rPr>
              <a:t>Conclusion</a:t>
            </a:r>
            <a:endParaRPr lang="en-US" sz="3600" dirty="0">
              <a:solidFill>
                <a:srgbClr val="CA160F"/>
              </a:solidFill>
            </a:endParaRPr>
          </a:p>
        </p:txBody>
      </p:sp>
      <p:sp>
        <p:nvSpPr>
          <p:cNvPr id="3" name="Text Placeholder 3"/>
          <p:cNvSpPr txBox="1">
            <a:spLocks/>
          </p:cNvSpPr>
          <p:nvPr/>
        </p:nvSpPr>
        <p:spPr>
          <a:xfrm>
            <a:off x="279398" y="901784"/>
            <a:ext cx="8542867" cy="4415281"/>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b="0" dirty="0" smtClean="0">
                <a:solidFill>
                  <a:srgbClr val="0071C0"/>
                </a:solidFill>
              </a:rPr>
              <a:t>A conceptual vacuum design presented to meet the physics requirements of the CBETA project.</a:t>
            </a:r>
            <a:br>
              <a:rPr lang="en-US" b="0" dirty="0" smtClean="0">
                <a:solidFill>
                  <a:srgbClr val="0071C0"/>
                </a:solidFill>
              </a:rPr>
            </a:br>
            <a:endParaRPr lang="en-US" b="0" dirty="0" smtClean="0">
              <a:solidFill>
                <a:srgbClr val="0071C0"/>
              </a:solidFill>
            </a:endParaRPr>
          </a:p>
          <a:p>
            <a:pPr marL="342900" indent="-342900" algn="l">
              <a:buFont typeface="Arial"/>
              <a:buChar char="•"/>
            </a:pPr>
            <a:r>
              <a:rPr lang="en-US" b="0" dirty="0" smtClean="0">
                <a:solidFill>
                  <a:srgbClr val="0071C0"/>
                </a:solidFill>
              </a:rPr>
              <a:t>Vacuum designs will draw our experiences from the Cornell Prototype Photo-Cathode Injector project, as well from CESR operations.</a:t>
            </a:r>
            <a:br>
              <a:rPr lang="en-US" b="0" dirty="0" smtClean="0">
                <a:solidFill>
                  <a:srgbClr val="0071C0"/>
                </a:solidFill>
              </a:rPr>
            </a:br>
            <a:endParaRPr lang="en-US" b="0" dirty="0" smtClean="0">
              <a:solidFill>
                <a:srgbClr val="0071C0"/>
              </a:solidFill>
            </a:endParaRPr>
          </a:p>
          <a:p>
            <a:pPr marL="342900" indent="-342900" algn="l">
              <a:buFont typeface="Arial"/>
              <a:buChar char="•"/>
            </a:pPr>
            <a:r>
              <a:rPr lang="en-US" b="0" dirty="0" smtClean="0">
                <a:solidFill>
                  <a:srgbClr val="0071C0"/>
                </a:solidFill>
              </a:rPr>
              <a:t>A staged build up of CBETA vacuum system is expected.</a:t>
            </a:r>
            <a:br>
              <a:rPr lang="en-US" b="0" dirty="0" smtClean="0">
                <a:solidFill>
                  <a:srgbClr val="0071C0"/>
                </a:solidFill>
              </a:rPr>
            </a:br>
            <a:endParaRPr lang="en-US" b="0" dirty="0" smtClean="0">
              <a:solidFill>
                <a:srgbClr val="0071C0"/>
              </a:solidFill>
            </a:endParaRPr>
          </a:p>
          <a:p>
            <a:pPr marL="342900" indent="-342900" algn="l">
              <a:buFont typeface="Arial"/>
              <a:buChar char="•"/>
            </a:pPr>
            <a:r>
              <a:rPr lang="en-US" b="0" dirty="0" smtClean="0">
                <a:solidFill>
                  <a:srgbClr val="0071C0"/>
                </a:solidFill>
              </a:rPr>
              <a:t>Technical design of vacuum system can start as soon as the CBETA lattice and magnet design become mature (and checks written).</a:t>
            </a:r>
            <a:endParaRPr lang="en-US" b="0" dirty="0">
              <a:solidFill>
                <a:srgbClr val="0071C0"/>
              </a:solidFill>
            </a:endParaRPr>
          </a:p>
        </p:txBody>
      </p:sp>
    </p:spTree>
    <p:extLst>
      <p:ext uri="{BB962C8B-B14F-4D97-AF65-F5344CB8AC3E}">
        <p14:creationId xmlns:p14="http://schemas.microsoft.com/office/powerpoint/2010/main" val="3345014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9276" y="2438400"/>
            <a:ext cx="587692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481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 y="37850"/>
            <a:ext cx="6051964" cy="594335"/>
          </a:xfrm>
        </p:spPr>
        <p:txBody>
          <a:bodyPr/>
          <a:lstStyle/>
          <a:p>
            <a:r>
              <a:rPr lang="en-US" dirty="0" smtClean="0">
                <a:solidFill>
                  <a:srgbClr val="CA160F"/>
                </a:solidFill>
              </a:rPr>
              <a:t>Design Scope &amp; Requirement</a:t>
            </a:r>
            <a:endParaRPr lang="en-US" dirty="0">
              <a:solidFill>
                <a:srgbClr val="CA160F"/>
              </a:solidFill>
            </a:endParaRPr>
          </a:p>
        </p:txBody>
      </p:sp>
      <p:sp>
        <p:nvSpPr>
          <p:cNvPr id="3" name="Text Placeholder 2"/>
          <p:cNvSpPr txBox="1">
            <a:spLocks/>
          </p:cNvSpPr>
          <p:nvPr/>
        </p:nvSpPr>
        <p:spPr>
          <a:xfrm>
            <a:off x="137001" y="1152235"/>
            <a:ext cx="8795327" cy="4211781"/>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panose="020B0604020202020204" pitchFamily="34" charset="0"/>
              <a:buChar char="•"/>
            </a:pPr>
            <a:r>
              <a:rPr lang="en-US" sz="2000" b="0" dirty="0" smtClean="0">
                <a:solidFill>
                  <a:srgbClr val="0070C0"/>
                </a:solidFill>
              </a:rPr>
              <a:t>Provide vacuum beampipes for 4-turn ERL electron beams with sufficient aperture, while not interfere with beam transport magnets. </a:t>
            </a:r>
            <a:br>
              <a:rPr lang="en-US" sz="2000" b="0" dirty="0" smtClean="0">
                <a:solidFill>
                  <a:srgbClr val="0070C0"/>
                </a:solidFill>
              </a:rPr>
            </a:br>
            <a:endParaRPr lang="en-US" sz="2000" b="0" dirty="0" smtClean="0">
              <a:solidFill>
                <a:srgbClr val="0070C0"/>
              </a:solidFill>
            </a:endParaRPr>
          </a:p>
          <a:p>
            <a:pPr marL="342900" indent="-342900" algn="l">
              <a:buFont typeface="Arial" panose="020B0604020202020204" pitchFamily="34" charset="0"/>
              <a:buChar char="•"/>
            </a:pPr>
            <a:r>
              <a:rPr lang="en-US" sz="2000" b="0" dirty="0" smtClean="0">
                <a:solidFill>
                  <a:srgbClr val="0070C0"/>
                </a:solidFill>
              </a:rPr>
              <a:t>Through proper design, construction, installation and vacuum pumping, achieve adequate level of vacuum to minimize beam losses due to residual gas scattering.</a:t>
            </a:r>
            <a:br>
              <a:rPr lang="en-US" sz="2000" b="0" dirty="0" smtClean="0">
                <a:solidFill>
                  <a:srgbClr val="0070C0"/>
                </a:solidFill>
              </a:rPr>
            </a:br>
            <a:endParaRPr lang="en-US" sz="2000" b="0" dirty="0" smtClean="0">
              <a:solidFill>
                <a:srgbClr val="0070C0"/>
              </a:solidFill>
            </a:endParaRPr>
          </a:p>
          <a:p>
            <a:pPr marL="342900" indent="-342900" algn="l">
              <a:buFont typeface="Arial" panose="020B0604020202020204" pitchFamily="34" charset="0"/>
              <a:buChar char="•"/>
            </a:pPr>
            <a:r>
              <a:rPr lang="en-US" sz="2000" b="0" dirty="0" smtClean="0">
                <a:solidFill>
                  <a:srgbClr val="0070C0"/>
                </a:solidFill>
              </a:rPr>
              <a:t>Provide necessary flexibility to allow accelerator reconfiguration during CBETA commissioning and physics run.</a:t>
            </a:r>
            <a:br>
              <a:rPr lang="en-US" sz="2000" b="0" dirty="0" smtClean="0">
                <a:solidFill>
                  <a:srgbClr val="0070C0"/>
                </a:solidFill>
              </a:rPr>
            </a:br>
            <a:endParaRPr lang="en-US" sz="2000" b="0" dirty="0" smtClean="0">
              <a:solidFill>
                <a:srgbClr val="0070C0"/>
              </a:solidFill>
            </a:endParaRPr>
          </a:p>
          <a:p>
            <a:pPr marL="342900" indent="-342900" algn="l">
              <a:buFont typeface="Arial" panose="020B0604020202020204" pitchFamily="34" charset="0"/>
              <a:buChar char="•"/>
            </a:pPr>
            <a:r>
              <a:rPr lang="en-US" sz="2000" b="0" dirty="0" smtClean="0">
                <a:solidFill>
                  <a:srgbClr val="0070C0"/>
                </a:solidFill>
              </a:rPr>
              <a:t>Integrate required beam instrumentation and diagnostics, such as BPMs.</a:t>
            </a:r>
          </a:p>
        </p:txBody>
      </p:sp>
    </p:spTree>
    <p:extLst>
      <p:ext uri="{BB962C8B-B14F-4D97-AF65-F5344CB8AC3E}">
        <p14:creationId xmlns:p14="http://schemas.microsoft.com/office/powerpoint/2010/main" val="416471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A160F"/>
                </a:solidFill>
              </a:rPr>
              <a:t>Design Considerations</a:t>
            </a:r>
            <a:endParaRPr lang="en-US" sz="2800" dirty="0">
              <a:solidFill>
                <a:srgbClr val="CA160F"/>
              </a:solidFill>
            </a:endParaRPr>
          </a:p>
        </p:txBody>
      </p:sp>
      <p:sp>
        <p:nvSpPr>
          <p:cNvPr id="3" name="Text Placeholder 2"/>
          <p:cNvSpPr txBox="1">
            <a:spLocks/>
          </p:cNvSpPr>
          <p:nvPr/>
        </p:nvSpPr>
        <p:spPr>
          <a:xfrm>
            <a:off x="279398" y="1217168"/>
            <a:ext cx="8542867" cy="4415281"/>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a:buChar char="•"/>
            </a:pPr>
            <a:r>
              <a:rPr lang="en-US" sz="2000" b="0" dirty="0" smtClean="0">
                <a:solidFill>
                  <a:srgbClr val="0071C0"/>
                </a:solidFill>
              </a:rPr>
              <a:t>Beampipe materials: Aluminum (6061) preferred for good electric and thermal properties, non-magnetic and no residual radioactivity.</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Provide sufficient large beam apertures, while allowing magnets position adjustments.</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For high beam current </a:t>
            </a:r>
            <a:r>
              <a:rPr lang="en-US" sz="2000" b="0" smtClean="0">
                <a:solidFill>
                  <a:srgbClr val="0071C0"/>
                </a:solidFill>
              </a:rPr>
              <a:t>(40x7=280 </a:t>
            </a:r>
            <a:r>
              <a:rPr lang="en-US" sz="2000" b="0" dirty="0" smtClean="0">
                <a:solidFill>
                  <a:srgbClr val="0071C0"/>
                </a:solidFill>
              </a:rPr>
              <a:t>mA in FFAG sections) operations, design efforts will be made to keep low beam impedance, including smooth beampipe inner profiles, RF shielded bellows and gate valves, gentle transitions between different beampipe cross sections, etc.</a:t>
            </a:r>
            <a:br>
              <a:rPr lang="en-US" sz="2000" b="0" dirty="0" smtClean="0">
                <a:solidFill>
                  <a:srgbClr val="0071C0"/>
                </a:solidFill>
              </a:rPr>
            </a:br>
            <a:endParaRPr lang="en-US" sz="2000" b="0" dirty="0" smtClean="0">
              <a:solidFill>
                <a:srgbClr val="0071C0"/>
              </a:solidFill>
            </a:endParaRPr>
          </a:p>
          <a:p>
            <a:pPr marL="342900" indent="-342900" algn="l">
              <a:buFont typeface="Arial"/>
              <a:buChar char="•"/>
            </a:pPr>
            <a:r>
              <a:rPr lang="en-US" sz="2000" b="0" dirty="0" smtClean="0">
                <a:solidFill>
                  <a:srgbClr val="0071C0"/>
                </a:solidFill>
              </a:rPr>
              <a:t>Draw experiences from CESR and ERL Photo-Cathode injector designs to minimize needs for vacuum R&amp;D efforts.</a:t>
            </a:r>
          </a:p>
        </p:txBody>
      </p:sp>
    </p:spTree>
    <p:extLst>
      <p:ext uri="{BB962C8B-B14F-4D97-AF65-F5344CB8AC3E}">
        <p14:creationId xmlns:p14="http://schemas.microsoft.com/office/powerpoint/2010/main" val="385034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Layout and Sections</a:t>
            </a:r>
            <a:endParaRPr lang="en-US" sz="3200" dirty="0">
              <a:solidFill>
                <a:srgbClr val="CA160F"/>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tretch>
            <a:fillRect/>
          </a:stretch>
        </p:blipFill>
        <p:spPr>
          <a:xfrm>
            <a:off x="1125566" y="743515"/>
            <a:ext cx="6926234" cy="4091709"/>
          </a:xfrm>
          <a:prstGeom prst="rect">
            <a:avLst/>
          </a:prstGeom>
        </p:spPr>
      </p:pic>
      <p:sp>
        <p:nvSpPr>
          <p:cNvPr id="4" name="Subtitle 4"/>
          <p:cNvSpPr txBox="1">
            <a:spLocks/>
          </p:cNvSpPr>
          <p:nvPr/>
        </p:nvSpPr>
        <p:spPr>
          <a:xfrm>
            <a:off x="143573" y="4958077"/>
            <a:ext cx="8881894" cy="1278381"/>
          </a:xfrm>
          <a:prstGeom prst="rect">
            <a:avLst/>
          </a:prstGeom>
          <a:ln w="0">
            <a:solidFill>
              <a:schemeClr val="bg1"/>
            </a:solidFill>
          </a:ln>
        </p:spPr>
        <p:txBody>
          <a:bodyPr lIns="0" tIns="0" rIns="0" bIns="0" anchor="ctr"/>
          <a:lstStyle>
            <a:lvl1pPr algn="ctr">
              <a:defRPr sz="2400" b="1" i="0" baseline="0">
                <a:latin typeface="+mn-lt"/>
              </a:defRPr>
            </a:lvl1pPr>
          </a:lstStyle>
          <a:p>
            <a:pPr marL="342900" indent="-342900" algn="l">
              <a:buFont typeface="Arial" panose="020B0604020202020204" pitchFamily="34" charset="0"/>
              <a:buChar char="•"/>
            </a:pPr>
            <a:r>
              <a:rPr lang="en-US" sz="2000" b="0" dirty="0" smtClean="0">
                <a:solidFill>
                  <a:srgbClr val="0070C0"/>
                </a:solidFill>
              </a:rPr>
              <a:t>Photo-Injector and dump beamline to be re-used with minor modifications</a:t>
            </a:r>
            <a:br>
              <a:rPr lang="en-US" sz="2000" b="0" dirty="0" smtClean="0">
                <a:solidFill>
                  <a:srgbClr val="0070C0"/>
                </a:solidFill>
              </a:rPr>
            </a:br>
            <a:endParaRPr lang="en-US" sz="1000" b="0" dirty="0" smtClean="0">
              <a:solidFill>
                <a:srgbClr val="0070C0"/>
              </a:solidFill>
            </a:endParaRPr>
          </a:p>
          <a:p>
            <a:pPr marL="342900" indent="-342900" algn="l">
              <a:buFont typeface="Arial" panose="020B0604020202020204" pitchFamily="34" charset="0"/>
              <a:buChar char="•"/>
            </a:pPr>
            <a:r>
              <a:rPr lang="en-US" sz="2000" b="0" dirty="0" smtClean="0">
                <a:solidFill>
                  <a:srgbClr val="0070C0"/>
                </a:solidFill>
              </a:rPr>
              <a:t>MLC is a self-contained component, only need vacuum pumping through beamline when warm.</a:t>
            </a:r>
            <a:endParaRPr lang="en-US" sz="2000" b="0" dirty="0">
              <a:solidFill>
                <a:srgbClr val="0070C0"/>
              </a:solidFill>
            </a:endParaRPr>
          </a:p>
        </p:txBody>
      </p:sp>
      <p:cxnSp>
        <p:nvCxnSpPr>
          <p:cNvPr id="6" name="Straight Arrow Connector 5"/>
          <p:cNvCxnSpPr>
            <a:stCxn id="7" idx="1"/>
          </p:cNvCxnSpPr>
          <p:nvPr/>
        </p:nvCxnSpPr>
        <p:spPr>
          <a:xfrm flipH="1">
            <a:off x="7599872" y="2293716"/>
            <a:ext cx="517586" cy="3028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17458" y="2001328"/>
            <a:ext cx="908010" cy="584775"/>
          </a:xfrm>
          <a:prstGeom prst="rect">
            <a:avLst/>
          </a:prstGeom>
          <a:noFill/>
        </p:spPr>
        <p:txBody>
          <a:bodyPr wrap="square" rtlCol="0">
            <a:spAutoFit/>
          </a:bodyPr>
          <a:lstStyle/>
          <a:p>
            <a:r>
              <a:rPr lang="en-US" sz="1600" dirty="0" smtClean="0">
                <a:solidFill>
                  <a:srgbClr val="FF0000"/>
                </a:solidFill>
              </a:rPr>
              <a:t>Gate Valve</a:t>
            </a:r>
            <a:endParaRPr lang="en-US" sz="1600" dirty="0">
              <a:solidFill>
                <a:srgbClr val="FF0000"/>
              </a:solidFill>
            </a:endParaRPr>
          </a:p>
        </p:txBody>
      </p:sp>
      <p:cxnSp>
        <p:nvCxnSpPr>
          <p:cNvPr id="10" name="Straight Arrow Connector 9"/>
          <p:cNvCxnSpPr>
            <a:stCxn id="7" idx="1"/>
          </p:cNvCxnSpPr>
          <p:nvPr/>
        </p:nvCxnSpPr>
        <p:spPr>
          <a:xfrm flipH="1">
            <a:off x="6556075" y="2293716"/>
            <a:ext cx="1561383" cy="23127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7556" y="1848856"/>
            <a:ext cx="908010" cy="584775"/>
          </a:xfrm>
          <a:prstGeom prst="rect">
            <a:avLst/>
          </a:prstGeom>
          <a:noFill/>
        </p:spPr>
        <p:txBody>
          <a:bodyPr wrap="square" rtlCol="0">
            <a:spAutoFit/>
          </a:bodyPr>
          <a:lstStyle/>
          <a:p>
            <a:pPr algn="r"/>
            <a:r>
              <a:rPr lang="en-US" sz="1600" dirty="0" smtClean="0">
                <a:solidFill>
                  <a:srgbClr val="FF0000"/>
                </a:solidFill>
              </a:rPr>
              <a:t>Gate Valve</a:t>
            </a:r>
            <a:endParaRPr lang="en-US" sz="1600" dirty="0">
              <a:solidFill>
                <a:srgbClr val="FF0000"/>
              </a:solidFill>
            </a:endParaRPr>
          </a:p>
        </p:txBody>
      </p:sp>
      <p:cxnSp>
        <p:nvCxnSpPr>
          <p:cNvPr id="14" name="Straight Arrow Connector 13"/>
          <p:cNvCxnSpPr/>
          <p:nvPr/>
        </p:nvCxnSpPr>
        <p:spPr>
          <a:xfrm>
            <a:off x="1125566" y="2141243"/>
            <a:ext cx="588215" cy="4438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p:cNvCxnSpPr>
          <p:nvPr/>
        </p:nvCxnSpPr>
        <p:spPr>
          <a:xfrm>
            <a:off x="1125566" y="2141244"/>
            <a:ext cx="1649264" cy="24652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88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The Injector</a:t>
            </a:r>
            <a:endParaRPr lang="en-US" sz="3200" dirty="0">
              <a:solidFill>
                <a:srgbClr val="CA160F"/>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tretch>
            <a:fillRect/>
          </a:stretch>
        </p:blipFill>
        <p:spPr>
          <a:xfrm>
            <a:off x="63855" y="724259"/>
            <a:ext cx="3786844" cy="2323741"/>
          </a:xfrm>
          <a:prstGeom prst="rect">
            <a:avLst/>
          </a:prstGeom>
        </p:spPr>
      </p:pic>
      <p:grpSp>
        <p:nvGrpSpPr>
          <p:cNvPr id="6" name="Group 5"/>
          <p:cNvGrpSpPr/>
          <p:nvPr/>
        </p:nvGrpSpPr>
        <p:grpSpPr>
          <a:xfrm>
            <a:off x="447181" y="952278"/>
            <a:ext cx="8154961" cy="5524722"/>
            <a:chOff x="447181" y="952278"/>
            <a:chExt cx="8154961" cy="5524722"/>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181" y="3141637"/>
              <a:ext cx="8154961" cy="3335363"/>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5" name="Right Arrow 4"/>
            <p:cNvSpPr/>
            <p:nvPr/>
          </p:nvSpPr>
          <p:spPr>
            <a:xfrm rot="3086198" flipV="1">
              <a:off x="430629" y="2125083"/>
              <a:ext cx="2745017" cy="399408"/>
            </a:xfrm>
            <a:prstGeom prst="right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76101" y="855077"/>
            <a:ext cx="52086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CC"/>
                </a:solidFill>
              </a:rPr>
              <a:t>ERL photo-injector (including the photo-cathode electron gun and the super-conducting cavity cryo-module, ICM) performed very well for the Cornell ERL prototype injector project.</a:t>
            </a:r>
          </a:p>
          <a:p>
            <a:pPr marL="285750" indent="-285750">
              <a:buFont typeface="Arial" panose="020B0604020202020204" pitchFamily="34" charset="0"/>
              <a:buChar char="•"/>
            </a:pPr>
            <a:r>
              <a:rPr lang="en-US" sz="1600" dirty="0" smtClean="0">
                <a:solidFill>
                  <a:srgbClr val="0033CC"/>
                </a:solidFill>
              </a:rPr>
              <a:t>The photo-injector has been relocated in the CBETA area (L0E) to serve as the CBETA injector.</a:t>
            </a:r>
          </a:p>
          <a:p>
            <a:pPr marL="285750" indent="-285750">
              <a:buFont typeface="Arial" panose="020B0604020202020204" pitchFamily="34" charset="0"/>
              <a:buChar char="•"/>
            </a:pPr>
            <a:r>
              <a:rPr lang="en-US" sz="1600" dirty="0" smtClean="0">
                <a:solidFill>
                  <a:srgbClr val="0033CC"/>
                </a:solidFill>
              </a:rPr>
              <a:t>Only minor modification (mainly the merger) is expected.  </a:t>
            </a:r>
            <a:endParaRPr lang="en-US" sz="1600" dirty="0">
              <a:solidFill>
                <a:srgbClr val="0033CC"/>
              </a:solidFill>
            </a:endParaRPr>
          </a:p>
        </p:txBody>
      </p:sp>
      <p:sp>
        <p:nvSpPr>
          <p:cNvPr id="4" name="TextBox 3"/>
          <p:cNvSpPr txBox="1"/>
          <p:nvPr/>
        </p:nvSpPr>
        <p:spPr>
          <a:xfrm>
            <a:off x="7366007" y="5630333"/>
            <a:ext cx="702733" cy="338554"/>
          </a:xfrm>
          <a:prstGeom prst="rect">
            <a:avLst/>
          </a:prstGeom>
          <a:solidFill>
            <a:srgbClr val="00B050"/>
          </a:solidFill>
        </p:spPr>
        <p:txBody>
          <a:bodyPr wrap="square" rtlCol="0">
            <a:spAutoFit/>
          </a:bodyPr>
          <a:lstStyle/>
          <a:p>
            <a:pPr algn="ctr"/>
            <a:r>
              <a:rPr lang="en-US" sz="1600" dirty="0" smtClean="0">
                <a:solidFill>
                  <a:schemeClr val="bg1"/>
                </a:solidFill>
              </a:rPr>
              <a:t>Gun</a:t>
            </a:r>
            <a:endParaRPr lang="en-US" sz="1600" dirty="0">
              <a:solidFill>
                <a:schemeClr val="bg1"/>
              </a:solidFill>
            </a:endParaRPr>
          </a:p>
        </p:txBody>
      </p:sp>
      <p:cxnSp>
        <p:nvCxnSpPr>
          <p:cNvPr id="9" name="Straight Arrow Connector 8"/>
          <p:cNvCxnSpPr>
            <a:stCxn id="4" idx="0"/>
          </p:cNvCxnSpPr>
          <p:nvPr/>
        </p:nvCxnSpPr>
        <p:spPr>
          <a:xfrm flipV="1">
            <a:off x="7717374" y="5063067"/>
            <a:ext cx="0" cy="56726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4140" y="5499100"/>
            <a:ext cx="1473193" cy="523220"/>
          </a:xfrm>
          <a:prstGeom prst="rect">
            <a:avLst/>
          </a:prstGeom>
          <a:solidFill>
            <a:srgbClr val="00B050"/>
          </a:solidFill>
        </p:spPr>
        <p:txBody>
          <a:bodyPr wrap="square" rtlCol="0">
            <a:spAutoFit/>
          </a:bodyPr>
          <a:lstStyle/>
          <a:p>
            <a:pPr algn="ctr"/>
            <a:r>
              <a:rPr lang="en-US" sz="1400" dirty="0" smtClean="0">
                <a:solidFill>
                  <a:schemeClr val="bg1"/>
                </a:solidFill>
              </a:rPr>
              <a:t>Laser Entrance, Buncher, etc.</a:t>
            </a:r>
            <a:endParaRPr lang="en-US" sz="1400" dirty="0">
              <a:solidFill>
                <a:schemeClr val="bg1"/>
              </a:solidFill>
            </a:endParaRPr>
          </a:p>
        </p:txBody>
      </p:sp>
      <p:cxnSp>
        <p:nvCxnSpPr>
          <p:cNvPr id="12" name="Straight Arrow Connector 11"/>
          <p:cNvCxnSpPr>
            <a:stCxn id="11" idx="0"/>
          </p:cNvCxnSpPr>
          <p:nvPr/>
        </p:nvCxnSpPr>
        <p:spPr>
          <a:xfrm flipV="1">
            <a:off x="6290737" y="4445000"/>
            <a:ext cx="380996" cy="10541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98322" y="5520325"/>
            <a:ext cx="702733" cy="338554"/>
          </a:xfrm>
          <a:prstGeom prst="rect">
            <a:avLst/>
          </a:prstGeom>
          <a:solidFill>
            <a:srgbClr val="00B050"/>
          </a:solidFill>
        </p:spPr>
        <p:txBody>
          <a:bodyPr wrap="square" rtlCol="0">
            <a:spAutoFit/>
          </a:bodyPr>
          <a:lstStyle/>
          <a:p>
            <a:pPr algn="ctr"/>
            <a:r>
              <a:rPr lang="en-US" sz="1600" dirty="0" smtClean="0">
                <a:solidFill>
                  <a:schemeClr val="bg1"/>
                </a:solidFill>
              </a:rPr>
              <a:t>ICM</a:t>
            </a:r>
            <a:endParaRPr lang="en-US" sz="1600" dirty="0">
              <a:solidFill>
                <a:schemeClr val="bg1"/>
              </a:solidFill>
            </a:endParaRPr>
          </a:p>
        </p:txBody>
      </p:sp>
      <p:cxnSp>
        <p:nvCxnSpPr>
          <p:cNvPr id="16" name="Straight Arrow Connector 15"/>
          <p:cNvCxnSpPr>
            <a:stCxn id="15" idx="0"/>
          </p:cNvCxnSpPr>
          <p:nvPr/>
        </p:nvCxnSpPr>
        <p:spPr>
          <a:xfrm flipV="1">
            <a:off x="4049689" y="4953059"/>
            <a:ext cx="0" cy="56726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84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Electron Beam Stops</a:t>
            </a:r>
            <a:endParaRPr lang="en-US" sz="3200" dirty="0">
              <a:solidFill>
                <a:srgbClr val="CA160F"/>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tretch>
            <a:fillRect/>
          </a:stretch>
        </p:blipFill>
        <p:spPr>
          <a:xfrm>
            <a:off x="63855" y="724259"/>
            <a:ext cx="3786844" cy="2323741"/>
          </a:xfrm>
          <a:prstGeom prst="rect">
            <a:avLst/>
          </a:prstGeom>
        </p:spPr>
      </p:pic>
      <p:grpSp>
        <p:nvGrpSpPr>
          <p:cNvPr id="4" name="Group 3"/>
          <p:cNvGrpSpPr/>
          <p:nvPr/>
        </p:nvGrpSpPr>
        <p:grpSpPr>
          <a:xfrm>
            <a:off x="287867" y="1145642"/>
            <a:ext cx="8475133" cy="5308251"/>
            <a:chOff x="287867" y="1145642"/>
            <a:chExt cx="8475133" cy="5308251"/>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867" y="3149600"/>
              <a:ext cx="8475133" cy="3304293"/>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5" name="Right Arrow 4"/>
            <p:cNvSpPr/>
            <p:nvPr/>
          </p:nvSpPr>
          <p:spPr>
            <a:xfrm rot="6998463" flipV="1">
              <a:off x="957040" y="2375445"/>
              <a:ext cx="2904978" cy="445372"/>
            </a:xfrm>
            <a:prstGeom prst="right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50699" y="724259"/>
            <a:ext cx="520863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CC"/>
                </a:solidFill>
              </a:rPr>
              <a:t>An aluminum 600-kW beam stop was constructed and performed very well for the Cornell ERL prototype injector project.</a:t>
            </a:r>
          </a:p>
          <a:p>
            <a:pPr marL="285750" indent="-285750">
              <a:buFont typeface="Arial" panose="020B0604020202020204" pitchFamily="34" charset="0"/>
              <a:buChar char="•"/>
            </a:pPr>
            <a:r>
              <a:rPr lang="en-US" sz="1600" dirty="0" smtClean="0">
                <a:solidFill>
                  <a:srgbClr val="0033CC"/>
                </a:solidFill>
              </a:rPr>
              <a:t>This main beam stop, together with its protection setup, has been relocated into the L0E area for CBETA project.  </a:t>
            </a:r>
          </a:p>
          <a:p>
            <a:pPr marL="285750" indent="-285750">
              <a:buFont typeface="Arial" panose="020B0604020202020204" pitchFamily="34" charset="0"/>
              <a:buChar char="•"/>
            </a:pPr>
            <a:r>
              <a:rPr lang="en-US" sz="1600" dirty="0" smtClean="0">
                <a:solidFill>
                  <a:srgbClr val="0033CC"/>
                </a:solidFill>
              </a:rPr>
              <a:t>Many low power beam stops were also constructed and performed well, and can provide flexibility in staged commissioning of CBETA.</a:t>
            </a:r>
            <a:endParaRPr lang="en-US" sz="1600" dirty="0">
              <a:solidFill>
                <a:srgbClr val="0033CC"/>
              </a:solidFill>
            </a:endParaRPr>
          </a:p>
        </p:txBody>
      </p:sp>
      <p:sp>
        <p:nvSpPr>
          <p:cNvPr id="8" name="TextBox 7"/>
          <p:cNvSpPr txBox="1"/>
          <p:nvPr/>
        </p:nvSpPr>
        <p:spPr>
          <a:xfrm>
            <a:off x="628010" y="5181596"/>
            <a:ext cx="2209800" cy="646331"/>
          </a:xfrm>
          <a:prstGeom prst="rect">
            <a:avLst/>
          </a:prstGeom>
          <a:solidFill>
            <a:srgbClr val="00B050"/>
          </a:solidFill>
        </p:spPr>
        <p:txBody>
          <a:bodyPr wrap="square" rtlCol="0">
            <a:spAutoFit/>
          </a:bodyPr>
          <a:lstStyle/>
          <a:p>
            <a:pPr algn="ctr"/>
            <a:r>
              <a:rPr lang="en-US" dirty="0" smtClean="0">
                <a:solidFill>
                  <a:schemeClr val="bg1"/>
                </a:solidFill>
              </a:rPr>
              <a:t>600-kW Aluminum Main Beam Stop</a:t>
            </a:r>
            <a:endParaRPr lang="en-US" dirty="0">
              <a:solidFill>
                <a:schemeClr val="bg1"/>
              </a:solidFill>
            </a:endParaRPr>
          </a:p>
        </p:txBody>
      </p:sp>
      <p:sp>
        <p:nvSpPr>
          <p:cNvPr id="11" name="TextBox 10"/>
          <p:cNvSpPr txBox="1"/>
          <p:nvPr/>
        </p:nvSpPr>
        <p:spPr>
          <a:xfrm>
            <a:off x="3979333" y="4900876"/>
            <a:ext cx="1735667" cy="830997"/>
          </a:xfrm>
          <a:prstGeom prst="rect">
            <a:avLst/>
          </a:prstGeom>
          <a:solidFill>
            <a:srgbClr val="00B050"/>
          </a:solidFill>
        </p:spPr>
        <p:txBody>
          <a:bodyPr wrap="square" rtlCol="0">
            <a:spAutoFit/>
          </a:bodyPr>
          <a:lstStyle/>
          <a:p>
            <a:pPr algn="ctr"/>
            <a:r>
              <a:rPr lang="en-US" sz="1600" dirty="0" smtClean="0">
                <a:solidFill>
                  <a:schemeClr val="bg1"/>
                </a:solidFill>
              </a:rPr>
              <a:t>Low Power Beam Stops</a:t>
            </a:r>
            <a:br>
              <a:rPr lang="en-US" sz="1600" dirty="0" smtClean="0">
                <a:solidFill>
                  <a:schemeClr val="bg1"/>
                </a:solidFill>
              </a:rPr>
            </a:br>
            <a:r>
              <a:rPr lang="en-US" sz="1600" dirty="0" smtClean="0">
                <a:solidFill>
                  <a:schemeClr val="bg1"/>
                </a:solidFill>
              </a:rPr>
              <a:t>(Faraday-Cup)</a:t>
            </a:r>
            <a:endParaRPr lang="en-US" sz="1600" dirty="0">
              <a:solidFill>
                <a:schemeClr val="bg1"/>
              </a:solidFill>
            </a:endParaRPr>
          </a:p>
        </p:txBody>
      </p:sp>
      <p:cxnSp>
        <p:nvCxnSpPr>
          <p:cNvPr id="10" name="Straight Arrow Connector 9"/>
          <p:cNvCxnSpPr/>
          <p:nvPr/>
        </p:nvCxnSpPr>
        <p:spPr>
          <a:xfrm flipH="1" flipV="1">
            <a:off x="3259869" y="3522133"/>
            <a:ext cx="1710064" cy="13663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82533" y="3420533"/>
            <a:ext cx="787400" cy="14679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rot="10800000">
            <a:off x="1499920" y="4698999"/>
            <a:ext cx="528166" cy="49426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036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600-kW Beam Stop</a:t>
            </a:r>
            <a:endParaRPr lang="en-US" sz="3200" dirty="0">
              <a:solidFill>
                <a:srgbClr val="CA160F"/>
              </a:solidFill>
            </a:endParaRPr>
          </a:p>
        </p:txBody>
      </p:sp>
      <p:sp>
        <p:nvSpPr>
          <p:cNvPr id="7" name="TextBox 6"/>
          <p:cNvSpPr txBox="1"/>
          <p:nvPr/>
        </p:nvSpPr>
        <p:spPr>
          <a:xfrm>
            <a:off x="4646498" y="897468"/>
            <a:ext cx="4343399"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CC"/>
                </a:solidFill>
              </a:rPr>
              <a:t>Detail of the beam stop design is described in: X. Liu, </a:t>
            </a:r>
            <a:r>
              <a:rPr lang="en-US" sz="1600" i="1" dirty="0" smtClean="0">
                <a:solidFill>
                  <a:srgbClr val="0033CC"/>
                </a:solidFill>
              </a:rPr>
              <a:t>et al</a:t>
            </a:r>
            <a:r>
              <a:rPr lang="en-US" sz="1600" dirty="0" smtClean="0">
                <a:solidFill>
                  <a:srgbClr val="0033CC"/>
                </a:solidFill>
              </a:rPr>
              <a:t>, NIM A 709 (2013) 37-43.</a:t>
            </a:r>
            <a:br>
              <a:rPr lang="en-US" sz="1600" dirty="0" smtClean="0">
                <a:solidFill>
                  <a:srgbClr val="0033CC"/>
                </a:solidFill>
              </a:rPr>
            </a:br>
            <a:endParaRPr lang="en-US" sz="800" dirty="0" smtClean="0">
              <a:solidFill>
                <a:srgbClr val="0033CC"/>
              </a:solidFill>
            </a:endParaRPr>
          </a:p>
          <a:p>
            <a:pPr marL="285750" indent="-285750">
              <a:buFont typeface="Arial" panose="020B0604020202020204" pitchFamily="34" charset="0"/>
              <a:buChar char="•"/>
            </a:pPr>
            <a:r>
              <a:rPr lang="en-US" sz="1600" dirty="0" smtClean="0">
                <a:solidFill>
                  <a:srgbClr val="0033CC"/>
                </a:solidFill>
              </a:rPr>
              <a:t>Aluminum alloy was chosen for its good thermal and mechanical properties, and higher photo-neutron production threshold (13.1 MeV, comparing to 9.9 MeV for Cu)</a:t>
            </a:r>
            <a:br>
              <a:rPr lang="en-US" sz="1600" dirty="0" smtClean="0">
                <a:solidFill>
                  <a:srgbClr val="0033CC"/>
                </a:solidFill>
              </a:rPr>
            </a:br>
            <a:endParaRPr lang="en-US" sz="800" dirty="0" smtClean="0">
              <a:solidFill>
                <a:srgbClr val="0033CC"/>
              </a:solidFill>
            </a:endParaRPr>
          </a:p>
          <a:p>
            <a:pPr marL="285750" indent="-285750">
              <a:buFont typeface="Arial" panose="020B0604020202020204" pitchFamily="34" charset="0"/>
              <a:buChar char="•"/>
            </a:pPr>
            <a:r>
              <a:rPr lang="en-US" sz="1600" dirty="0" smtClean="0">
                <a:solidFill>
                  <a:srgbClr val="0033CC"/>
                </a:solidFill>
              </a:rPr>
              <a:t>Main body is made of two solid aluminum (6061-T6) ingots, jointed via E-beam welded.  Machined fins and cooling jacket promote uniform and efficient cooling.</a:t>
            </a:r>
            <a:br>
              <a:rPr lang="en-US" sz="1600" dirty="0" smtClean="0">
                <a:solidFill>
                  <a:srgbClr val="0033CC"/>
                </a:solidFill>
              </a:rPr>
            </a:br>
            <a:endParaRPr lang="en-US" sz="800" dirty="0" smtClean="0">
              <a:solidFill>
                <a:srgbClr val="0033CC"/>
              </a:solidFill>
            </a:endParaRPr>
          </a:p>
          <a:p>
            <a:pPr marL="285750" indent="-285750">
              <a:buFont typeface="Arial" panose="020B0604020202020204" pitchFamily="34" charset="0"/>
              <a:buChar char="•"/>
            </a:pPr>
            <a:r>
              <a:rPr lang="en-US" sz="1600" dirty="0" smtClean="0">
                <a:solidFill>
                  <a:srgbClr val="0033CC"/>
                </a:solidFill>
              </a:rPr>
              <a:t>GEANT4 was used to simulate electron scattering and power deposition profile, and to optimized the beam stop geometry.</a:t>
            </a:r>
            <a:br>
              <a:rPr lang="en-US" sz="1600" dirty="0" smtClean="0">
                <a:solidFill>
                  <a:srgbClr val="0033CC"/>
                </a:solidFill>
              </a:rPr>
            </a:br>
            <a:endParaRPr lang="en-US" sz="800" dirty="0" smtClean="0">
              <a:solidFill>
                <a:srgbClr val="0033CC"/>
              </a:solidFill>
            </a:endParaRPr>
          </a:p>
          <a:p>
            <a:pPr marL="285750" indent="-285750">
              <a:buFont typeface="Arial" panose="020B0604020202020204" pitchFamily="34" charset="0"/>
              <a:buChar char="•"/>
            </a:pPr>
            <a:r>
              <a:rPr lang="en-US" sz="1600" dirty="0" smtClean="0">
                <a:solidFill>
                  <a:srgbClr val="0033CC"/>
                </a:solidFill>
              </a:rPr>
              <a:t>ANSYS calculations verified adequate safety margin for 600-kW operation. </a:t>
            </a:r>
            <a:br>
              <a:rPr lang="en-US" sz="1600" dirty="0" smtClean="0">
                <a:solidFill>
                  <a:srgbClr val="0033CC"/>
                </a:solidFill>
              </a:rPr>
            </a:br>
            <a:endParaRPr lang="en-US" sz="800" dirty="0" smtClean="0">
              <a:solidFill>
                <a:srgbClr val="0033CC"/>
              </a:solidFill>
            </a:endParaRPr>
          </a:p>
          <a:p>
            <a:pPr marL="285750" indent="-285750">
              <a:buFont typeface="Arial" panose="020B0604020202020204" pitchFamily="34" charset="0"/>
              <a:buChar char="•"/>
            </a:pPr>
            <a:r>
              <a:rPr lang="en-US" sz="1600" dirty="0" smtClean="0">
                <a:solidFill>
                  <a:srgbClr val="0033CC"/>
                </a:solidFill>
              </a:rPr>
              <a:t>The beam stop performed as expected up to 70 mA electron beam current.</a:t>
            </a:r>
          </a:p>
        </p:txBody>
      </p:sp>
      <p:grpSp>
        <p:nvGrpSpPr>
          <p:cNvPr id="9" name="Group 8"/>
          <p:cNvGrpSpPr/>
          <p:nvPr/>
        </p:nvGrpSpPr>
        <p:grpSpPr>
          <a:xfrm>
            <a:off x="33868" y="702733"/>
            <a:ext cx="4682064" cy="5698067"/>
            <a:chOff x="33868" y="702733"/>
            <a:chExt cx="4682064" cy="5698067"/>
          </a:xfrm>
        </p:grpSpPr>
        <p:grpSp>
          <p:nvGrpSpPr>
            <p:cNvPr id="5" name="Group 4"/>
            <p:cNvGrpSpPr/>
            <p:nvPr/>
          </p:nvGrpSpPr>
          <p:grpSpPr>
            <a:xfrm>
              <a:off x="33868" y="702733"/>
              <a:ext cx="4682064" cy="5698067"/>
              <a:chOff x="33868" y="702733"/>
              <a:chExt cx="4682064" cy="5698067"/>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5468" y="811486"/>
                <a:ext cx="4511030" cy="490850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3868" y="5745390"/>
                <a:ext cx="4682064" cy="646331"/>
              </a:xfrm>
              <a:prstGeom prst="rect">
                <a:avLst/>
              </a:prstGeom>
              <a:noFill/>
            </p:spPr>
            <p:txBody>
              <a:bodyPr wrap="square" rtlCol="0">
                <a:spAutoFit/>
              </a:bodyPr>
              <a:lstStyle/>
              <a:p>
                <a:r>
                  <a:rPr lang="en-US" sz="1200" dirty="0"/>
                  <a:t> (a) cross-section view of the beam </a:t>
                </a:r>
                <a:r>
                  <a:rPr lang="en-US" sz="1200" dirty="0" smtClean="0"/>
                  <a:t>dump; </a:t>
                </a:r>
                <a:r>
                  <a:rPr lang="en-US" sz="1200" dirty="0"/>
                  <a:t>(b) cut-away </a:t>
                </a:r>
                <a:r>
                  <a:rPr lang="en-US" sz="1200" dirty="0" smtClean="0"/>
                  <a:t>view of the </a:t>
                </a:r>
                <a:r>
                  <a:rPr lang="en-US" sz="1200" dirty="0"/>
                  <a:t>water channels; (</a:t>
                </a:r>
                <a:r>
                  <a:rPr lang="en-US" sz="1200" dirty="0" smtClean="0"/>
                  <a:t>c)the </a:t>
                </a:r>
                <a:r>
                  <a:rPr lang="en-US" sz="1200" dirty="0"/>
                  <a:t>water channels and </a:t>
                </a:r>
                <a:r>
                  <a:rPr lang="en-US" sz="1200" dirty="0" smtClean="0"/>
                  <a:t>E-beam </a:t>
                </a:r>
                <a:r>
                  <a:rPr lang="en-US" sz="1200" dirty="0"/>
                  <a:t>welds; (</a:t>
                </a:r>
                <a:r>
                  <a:rPr lang="en-US" sz="1200" dirty="0" smtClean="0"/>
                  <a:t>d)the </a:t>
                </a:r>
                <a:r>
                  <a:rPr lang="en-US" sz="1200" dirty="0"/>
                  <a:t>ﬂexible joint; and (</a:t>
                </a:r>
                <a:r>
                  <a:rPr lang="en-US" sz="1200" dirty="0" smtClean="0"/>
                  <a:t>e)the water </a:t>
                </a:r>
                <a:r>
                  <a:rPr lang="en-US" sz="1200" dirty="0"/>
                  <a:t>channel in the cylindrical section.</a:t>
                </a:r>
              </a:p>
            </p:txBody>
          </p:sp>
          <p:sp>
            <p:nvSpPr>
              <p:cNvPr id="4" name="Rectangle 3"/>
              <p:cNvSpPr/>
              <p:nvPr/>
            </p:nvSpPr>
            <p:spPr>
              <a:xfrm>
                <a:off x="59269" y="702733"/>
                <a:ext cx="4588931" cy="5698067"/>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a:off x="59269" y="5719991"/>
              <a:ext cx="4587229"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5017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A160F"/>
                </a:solidFill>
              </a:rPr>
              <a:t>Main Beam Stop Beamline</a:t>
            </a:r>
            <a:endParaRPr lang="en-US" sz="3200" dirty="0">
              <a:solidFill>
                <a:srgbClr val="CA160F"/>
              </a:solidFill>
            </a:endParaRPr>
          </a:p>
        </p:txBody>
      </p:sp>
      <p:sp>
        <p:nvSpPr>
          <p:cNvPr id="7" name="TextBox 6"/>
          <p:cNvSpPr txBox="1"/>
          <p:nvPr/>
        </p:nvSpPr>
        <p:spPr>
          <a:xfrm>
            <a:off x="105110" y="5198867"/>
            <a:ext cx="888153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CC"/>
                </a:solidFill>
              </a:rPr>
              <a:t>To dilute power density, a pair quads expand the electron beam, and a raster magnet orbits the expanded beam at 60 Hz.  </a:t>
            </a:r>
          </a:p>
          <a:p>
            <a:pPr marL="285750" indent="-285750">
              <a:buFont typeface="Arial" panose="020B0604020202020204" pitchFamily="34" charset="0"/>
              <a:buChar char="•"/>
            </a:pPr>
            <a:r>
              <a:rPr lang="en-US" sz="1600" dirty="0" smtClean="0">
                <a:solidFill>
                  <a:srgbClr val="0033CC"/>
                </a:solidFill>
              </a:rPr>
              <a:t>A pair of BPMs and a quad-detector monitor beam trajectory and envelop.  </a:t>
            </a:r>
          </a:p>
          <a:p>
            <a:pPr marL="285750" indent="-285750">
              <a:buFont typeface="Arial" panose="020B0604020202020204" pitchFamily="34" charset="0"/>
              <a:buChar char="•"/>
            </a:pPr>
            <a:r>
              <a:rPr lang="en-US" sz="1600" dirty="0">
                <a:solidFill>
                  <a:srgbClr val="0033CC"/>
                </a:solidFill>
              </a:rPr>
              <a:t>T</a:t>
            </a:r>
            <a:r>
              <a:rPr lang="en-US" sz="1600" dirty="0" smtClean="0">
                <a:solidFill>
                  <a:srgbClr val="0033CC"/>
                </a:solidFill>
              </a:rPr>
              <a:t>wo large ion pumps and three </a:t>
            </a:r>
            <a:r>
              <a:rPr lang="en-US" sz="1600" dirty="0" err="1" smtClean="0">
                <a:solidFill>
                  <a:srgbClr val="0033CC"/>
                </a:solidFill>
              </a:rPr>
              <a:t>TiSPs</a:t>
            </a:r>
            <a:r>
              <a:rPr lang="en-US" sz="1600" dirty="0" smtClean="0">
                <a:solidFill>
                  <a:srgbClr val="0033CC"/>
                </a:solidFill>
              </a:rPr>
              <a:t> handle high gas </a:t>
            </a:r>
            <a:r>
              <a:rPr lang="en-US" sz="1600" dirty="0">
                <a:solidFill>
                  <a:srgbClr val="0033CC"/>
                </a:solidFill>
              </a:rPr>
              <a:t>load </a:t>
            </a:r>
            <a:r>
              <a:rPr lang="en-US" sz="1600" dirty="0" smtClean="0">
                <a:solidFill>
                  <a:srgbClr val="0033CC"/>
                </a:solidFill>
              </a:rPr>
              <a:t>from electron-induced desorption.</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6907" y="711970"/>
            <a:ext cx="8012609" cy="4447571"/>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Group 12"/>
          <p:cNvGrpSpPr/>
          <p:nvPr/>
        </p:nvGrpSpPr>
        <p:grpSpPr>
          <a:xfrm>
            <a:off x="5130799" y="2918732"/>
            <a:ext cx="812801" cy="637268"/>
            <a:chOff x="5130799" y="2918732"/>
            <a:chExt cx="812801" cy="637268"/>
          </a:xfrm>
        </p:grpSpPr>
        <p:sp>
          <p:nvSpPr>
            <p:cNvPr id="6" name="TextBox 5"/>
            <p:cNvSpPr txBox="1"/>
            <p:nvPr/>
          </p:nvSpPr>
          <p:spPr>
            <a:xfrm>
              <a:off x="5130799" y="2918732"/>
              <a:ext cx="812801" cy="307777"/>
            </a:xfrm>
            <a:prstGeom prst="rect">
              <a:avLst/>
            </a:prstGeom>
            <a:solidFill>
              <a:srgbClr val="00B050"/>
            </a:solidFill>
          </p:spPr>
          <p:txBody>
            <a:bodyPr wrap="square" rtlCol="0">
              <a:spAutoFit/>
            </a:bodyPr>
            <a:lstStyle/>
            <a:p>
              <a:pPr algn="ctr"/>
              <a:r>
                <a:rPr lang="en-US" sz="1400" dirty="0" smtClean="0">
                  <a:solidFill>
                    <a:schemeClr val="bg1"/>
                  </a:solidFill>
                </a:rPr>
                <a:t>Quad 2</a:t>
              </a:r>
              <a:endParaRPr lang="en-US" sz="1400" dirty="0">
                <a:solidFill>
                  <a:schemeClr val="bg1"/>
                </a:solidFill>
              </a:endParaRPr>
            </a:p>
          </p:txBody>
        </p:sp>
        <p:cxnSp>
          <p:nvCxnSpPr>
            <p:cNvPr id="12" name="Straight Arrow Connector 11"/>
            <p:cNvCxnSpPr/>
            <p:nvPr/>
          </p:nvCxnSpPr>
          <p:spPr>
            <a:xfrm flipH="1">
              <a:off x="5418667" y="3226509"/>
              <a:ext cx="118532" cy="32949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498062" y="2907875"/>
            <a:ext cx="812801" cy="808992"/>
            <a:chOff x="5130799" y="2918732"/>
            <a:chExt cx="812801" cy="808992"/>
          </a:xfrm>
        </p:grpSpPr>
        <p:sp>
          <p:nvSpPr>
            <p:cNvPr id="19" name="TextBox 18"/>
            <p:cNvSpPr txBox="1"/>
            <p:nvPr/>
          </p:nvSpPr>
          <p:spPr>
            <a:xfrm>
              <a:off x="5130799" y="2918732"/>
              <a:ext cx="812801" cy="307777"/>
            </a:xfrm>
            <a:prstGeom prst="rect">
              <a:avLst/>
            </a:prstGeom>
            <a:solidFill>
              <a:srgbClr val="00B050"/>
            </a:solidFill>
          </p:spPr>
          <p:txBody>
            <a:bodyPr wrap="square" rtlCol="0">
              <a:spAutoFit/>
            </a:bodyPr>
            <a:lstStyle/>
            <a:p>
              <a:pPr algn="ctr"/>
              <a:r>
                <a:rPr lang="en-US" sz="1400" dirty="0" smtClean="0">
                  <a:solidFill>
                    <a:schemeClr val="bg1"/>
                  </a:solidFill>
                </a:rPr>
                <a:t>Quad 1</a:t>
              </a:r>
              <a:endParaRPr lang="en-US" sz="1400" dirty="0">
                <a:solidFill>
                  <a:schemeClr val="bg1"/>
                </a:solidFill>
              </a:endParaRPr>
            </a:p>
          </p:txBody>
        </p:sp>
        <p:cxnSp>
          <p:nvCxnSpPr>
            <p:cNvPr id="20" name="Straight Arrow Connector 19"/>
            <p:cNvCxnSpPr/>
            <p:nvPr/>
          </p:nvCxnSpPr>
          <p:spPr>
            <a:xfrm flipH="1">
              <a:off x="5418667" y="3226509"/>
              <a:ext cx="118532" cy="50121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113658" y="4318000"/>
            <a:ext cx="812801" cy="711129"/>
            <a:chOff x="5184961" y="2667000"/>
            <a:chExt cx="812801" cy="711129"/>
          </a:xfrm>
        </p:grpSpPr>
        <p:sp>
          <p:nvSpPr>
            <p:cNvPr id="23" name="TextBox 22"/>
            <p:cNvSpPr txBox="1"/>
            <p:nvPr/>
          </p:nvSpPr>
          <p:spPr>
            <a:xfrm>
              <a:off x="5184961" y="3070352"/>
              <a:ext cx="812801" cy="307777"/>
            </a:xfrm>
            <a:prstGeom prst="rect">
              <a:avLst/>
            </a:prstGeom>
            <a:solidFill>
              <a:srgbClr val="00B050"/>
            </a:solidFill>
          </p:spPr>
          <p:txBody>
            <a:bodyPr wrap="square" rtlCol="0">
              <a:spAutoFit/>
            </a:bodyPr>
            <a:lstStyle/>
            <a:p>
              <a:pPr algn="ctr"/>
              <a:r>
                <a:rPr lang="en-US" sz="1400" dirty="0" smtClean="0">
                  <a:solidFill>
                    <a:schemeClr val="bg1"/>
                  </a:solidFill>
                </a:rPr>
                <a:t>Raster</a:t>
              </a:r>
              <a:endParaRPr lang="en-US" sz="1400" dirty="0">
                <a:solidFill>
                  <a:schemeClr val="bg1"/>
                </a:solidFill>
              </a:endParaRPr>
            </a:p>
          </p:txBody>
        </p:sp>
        <p:cxnSp>
          <p:nvCxnSpPr>
            <p:cNvPr id="24" name="Straight Arrow Connector 23"/>
            <p:cNvCxnSpPr/>
            <p:nvPr/>
          </p:nvCxnSpPr>
          <p:spPr>
            <a:xfrm flipH="1" flipV="1">
              <a:off x="5477933" y="2667000"/>
              <a:ext cx="59266" cy="55950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051" name="Group 2050"/>
          <p:cNvGrpSpPr/>
          <p:nvPr/>
        </p:nvGrpSpPr>
        <p:grpSpPr>
          <a:xfrm>
            <a:off x="7061404" y="1720208"/>
            <a:ext cx="1168196" cy="792820"/>
            <a:chOff x="7113658" y="1755044"/>
            <a:chExt cx="1168196" cy="792820"/>
          </a:xfrm>
        </p:grpSpPr>
        <p:sp>
          <p:nvSpPr>
            <p:cNvPr id="27" name="TextBox 26"/>
            <p:cNvSpPr txBox="1"/>
            <p:nvPr/>
          </p:nvSpPr>
          <p:spPr>
            <a:xfrm>
              <a:off x="7328291" y="2240087"/>
              <a:ext cx="812801" cy="307777"/>
            </a:xfrm>
            <a:prstGeom prst="rect">
              <a:avLst/>
            </a:prstGeom>
            <a:solidFill>
              <a:srgbClr val="00B050"/>
            </a:solidFill>
          </p:spPr>
          <p:txBody>
            <a:bodyPr wrap="square" rtlCol="0">
              <a:spAutoFit/>
            </a:bodyPr>
            <a:lstStyle/>
            <a:p>
              <a:pPr algn="ctr"/>
              <a:r>
                <a:rPr lang="en-US" sz="1400" dirty="0" smtClean="0">
                  <a:solidFill>
                    <a:schemeClr val="bg1"/>
                  </a:solidFill>
                </a:rPr>
                <a:t>BPMs</a:t>
              </a:r>
              <a:endParaRPr lang="en-US" sz="1400" dirty="0">
                <a:solidFill>
                  <a:schemeClr val="bg1"/>
                </a:solidFill>
              </a:endParaRPr>
            </a:p>
          </p:txBody>
        </p:sp>
        <p:cxnSp>
          <p:nvCxnSpPr>
            <p:cNvPr id="28" name="Straight Arrow Connector 27"/>
            <p:cNvCxnSpPr>
              <a:stCxn id="27" idx="0"/>
            </p:cNvCxnSpPr>
            <p:nvPr/>
          </p:nvCxnSpPr>
          <p:spPr>
            <a:xfrm flipH="1" flipV="1">
              <a:off x="7113658" y="1755044"/>
              <a:ext cx="621034" cy="48504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0"/>
            </p:cNvCxnSpPr>
            <p:nvPr/>
          </p:nvCxnSpPr>
          <p:spPr>
            <a:xfrm flipV="1">
              <a:off x="7734692" y="1755044"/>
              <a:ext cx="547162" cy="48504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056" name="Group 2055"/>
          <p:cNvGrpSpPr/>
          <p:nvPr/>
        </p:nvGrpSpPr>
        <p:grpSpPr>
          <a:xfrm>
            <a:off x="636353" y="2103644"/>
            <a:ext cx="4231980" cy="1993620"/>
            <a:chOff x="636353" y="2103644"/>
            <a:chExt cx="4231980" cy="199362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6353" y="2103644"/>
              <a:ext cx="1234779" cy="1608462"/>
            </a:xfrm>
            <a:prstGeom prst="rect">
              <a:avLst/>
            </a:prstGeom>
            <a:noFill/>
            <a:ln w="15875">
              <a:solidFill>
                <a:srgbClr val="0033CC"/>
              </a:solidFill>
              <a:miter lim="800000"/>
              <a:headEnd/>
              <a:tailEnd/>
            </a:ln>
            <a:extLst>
              <a:ext uri="{909E8E84-426E-40DD-AFC4-6F175D3DCCD1}">
                <a14:hiddenFill xmlns:a14="http://schemas.microsoft.com/office/drawing/2010/main">
                  <a:solidFill>
                    <a:schemeClr val="accent1"/>
                  </a:solidFill>
                </a14:hiddenFill>
              </a:ext>
            </a:extLst>
          </p:spPr>
        </p:pic>
        <p:cxnSp>
          <p:nvCxnSpPr>
            <p:cNvPr id="2053" name="Straight Arrow Connector 2052"/>
            <p:cNvCxnSpPr>
              <a:stCxn id="3075" idx="3"/>
            </p:cNvCxnSpPr>
            <p:nvPr/>
          </p:nvCxnSpPr>
          <p:spPr>
            <a:xfrm>
              <a:off x="1871132" y="2907875"/>
              <a:ext cx="2997201" cy="1096858"/>
            </a:xfrm>
            <a:prstGeom prst="straightConnector1">
              <a:avLst/>
            </a:prstGeom>
            <a:ln w="158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636353" y="3789487"/>
              <a:ext cx="1371600" cy="307777"/>
            </a:xfrm>
            <a:prstGeom prst="rect">
              <a:avLst/>
            </a:prstGeom>
            <a:solidFill>
              <a:srgbClr val="0033CC">
                <a:alpha val="80000"/>
              </a:srgbClr>
            </a:solidFill>
          </p:spPr>
          <p:txBody>
            <a:bodyPr wrap="square" rtlCol="0">
              <a:spAutoFit/>
            </a:bodyPr>
            <a:lstStyle/>
            <a:p>
              <a:pPr algn="ctr"/>
              <a:r>
                <a:rPr lang="en-US" sz="1400" dirty="0" smtClean="0">
                  <a:solidFill>
                    <a:schemeClr val="bg1"/>
                  </a:solidFill>
                </a:rPr>
                <a:t>Quad Detector</a:t>
              </a:r>
              <a:endParaRPr lang="en-US" sz="1400" dirty="0">
                <a:solidFill>
                  <a:schemeClr val="bg1"/>
                </a:solidFill>
              </a:endParaRPr>
            </a:p>
          </p:txBody>
        </p:sp>
      </p:grpSp>
      <p:sp>
        <p:nvSpPr>
          <p:cNvPr id="2058" name="TextBox 2057"/>
          <p:cNvSpPr txBox="1"/>
          <p:nvPr/>
        </p:nvSpPr>
        <p:spPr>
          <a:xfrm>
            <a:off x="1050188" y="4515924"/>
            <a:ext cx="2074333" cy="523220"/>
          </a:xfrm>
          <a:prstGeom prst="rect">
            <a:avLst/>
          </a:prstGeom>
          <a:solidFill>
            <a:srgbClr val="FF0000"/>
          </a:solidFill>
        </p:spPr>
        <p:txBody>
          <a:bodyPr wrap="square" rtlCol="0">
            <a:spAutoFit/>
          </a:bodyPr>
          <a:lstStyle/>
          <a:p>
            <a:r>
              <a:rPr lang="en-US" sz="1400" dirty="0" smtClean="0">
                <a:solidFill>
                  <a:schemeClr val="bg1"/>
                </a:solidFill>
              </a:rPr>
              <a:t>80 TCs map beam stop body temperature</a:t>
            </a:r>
            <a:endParaRPr lang="en-US" sz="1400" dirty="0">
              <a:solidFill>
                <a:schemeClr val="bg1"/>
              </a:solidFill>
            </a:endParaRPr>
          </a:p>
        </p:txBody>
      </p:sp>
    </p:spTree>
    <p:extLst>
      <p:ext uri="{BB962C8B-B14F-4D97-AF65-F5344CB8AC3E}">
        <p14:creationId xmlns:p14="http://schemas.microsoft.com/office/powerpoint/2010/main" val="2723416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TotalTime>
  <Words>751</Words>
  <Application>Microsoft Office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Outline</vt:lpstr>
      <vt:lpstr>Design Scope &amp; Requirement</vt:lpstr>
      <vt:lpstr>Design Considerations</vt:lpstr>
      <vt:lpstr>Layout and Sections</vt:lpstr>
      <vt:lpstr>The Injector</vt:lpstr>
      <vt:lpstr>Electron Beam Stops</vt:lpstr>
      <vt:lpstr>600-kW Beam Stop</vt:lpstr>
      <vt:lpstr>Main Beam Stop Beamline</vt:lpstr>
      <vt:lpstr>FFAG Arcs and Straight</vt:lpstr>
      <vt:lpstr>Conceptual 4-Cell FFAG Beampipe</vt:lpstr>
      <vt:lpstr>Conceptual 4-Cell FFAG Assembly</vt:lpstr>
      <vt:lpstr>Splitter Section</vt:lpstr>
      <vt:lpstr>Splitter Chambers</vt:lpstr>
      <vt:lpstr>Beam Path Length Adjustments</vt:lpstr>
      <vt:lpstr>RF-Shielded Bellows</vt:lpstr>
      <vt:lpstr>Ion Clearing Electrode</vt:lpstr>
      <vt:lpstr>Pumping and Instrumentation</vt:lpstr>
      <vt:lpstr>Vacuum Simulations</vt:lpstr>
      <vt:lpstr>Fabrication &amp; Integration</vt:lpstr>
      <vt:lpstr>Example of Fast Pumpdown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Yulin Li</dc:creator>
  <cp:lastModifiedBy>Yulin Li</cp:lastModifiedBy>
  <cp:revision>64</cp:revision>
  <cp:lastPrinted>2016-07-25T12:09:05Z</cp:lastPrinted>
  <dcterms:modified xsi:type="dcterms:W3CDTF">2016-07-26T16:42:58Z</dcterms:modified>
</cp:coreProperties>
</file>