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2"/>
  </p:notesMasterIdLst>
  <p:sldIdLst>
    <p:sldId id="26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1B1B"/>
    <a:srgbClr val="CA160F"/>
    <a:srgbClr val="FCF9F5"/>
    <a:srgbClr val="00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7"/>
    <p:restoredTop sz="55402"/>
  </p:normalViewPr>
  <p:slideViewPr>
    <p:cSldViewPr snapToGrid="0" snapToObjects="1">
      <p:cViewPr varScale="1">
        <p:scale>
          <a:sx n="89" d="100"/>
          <a:sy n="89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Personal%20Files\Science\eRHIC\magnet\2016-05-12_cbetaMagnetUpdate\Copy%20of%20TX65_100G%20B(H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lger\AppData\Local\Temp\eM%20Client%20temporary%20files\n5gkhswa\nife_t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888657779993803"/>
          <c:y val="3.0567729041190525E-2"/>
          <c:w val="0.72863710516508617"/>
          <c:h val="0.81514988524040466"/>
        </c:manualLayout>
      </c:layout>
      <c:scatterChart>
        <c:scatterStyle val="lineMarker"/>
        <c:varyColors val="0"/>
        <c:ser>
          <c:idx val="0"/>
          <c:order val="0"/>
          <c:tx>
            <c:v>3A/cm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strip'!$C$22:$C$28</c:f>
              <c:numCache>
                <c:formatCode>General</c:formatCode>
                <c:ptCount val="7"/>
                <c:pt idx="0">
                  <c:v>193</c:v>
                </c:pt>
                <c:pt idx="1">
                  <c:v>182</c:v>
                </c:pt>
                <c:pt idx="2">
                  <c:v>161</c:v>
                </c:pt>
                <c:pt idx="3">
                  <c:v>120</c:v>
                </c:pt>
                <c:pt idx="4">
                  <c:v>72</c:v>
                </c:pt>
                <c:pt idx="5">
                  <c:v>34</c:v>
                </c:pt>
                <c:pt idx="6">
                  <c:v>12</c:v>
                </c:pt>
              </c:numCache>
            </c:numRef>
          </c:yVal>
          <c:smooth val="0"/>
        </c:ser>
        <c:ser>
          <c:idx val="1"/>
          <c:order val="1"/>
          <c:tx>
            <c:v>10A/cm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strip'!$E$22:$E$28</c:f>
              <c:numCache>
                <c:formatCode>General</c:formatCode>
                <c:ptCount val="7"/>
                <c:pt idx="0">
                  <c:v>359</c:v>
                </c:pt>
                <c:pt idx="1">
                  <c:v>301</c:v>
                </c:pt>
                <c:pt idx="2">
                  <c:v>236</c:v>
                </c:pt>
                <c:pt idx="3">
                  <c:v>166</c:v>
                </c:pt>
                <c:pt idx="4">
                  <c:v>101</c:v>
                </c:pt>
                <c:pt idx="5">
                  <c:v>52</c:v>
                </c:pt>
                <c:pt idx="6">
                  <c:v>22</c:v>
                </c:pt>
              </c:numCache>
            </c:numRef>
          </c:yVal>
          <c:smooth val="0"/>
        </c:ser>
        <c:ser>
          <c:idx val="2"/>
          <c:order val="2"/>
          <c:tx>
            <c:v>50A/cm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strip'!$G$22:$G$28</c:f>
              <c:numCache>
                <c:formatCode>General</c:formatCode>
                <c:ptCount val="7"/>
                <c:pt idx="0">
                  <c:v>391</c:v>
                </c:pt>
                <c:pt idx="1">
                  <c:v>328</c:v>
                </c:pt>
                <c:pt idx="2">
                  <c:v>261</c:v>
                </c:pt>
                <c:pt idx="3">
                  <c:v>192</c:v>
                </c:pt>
                <c:pt idx="4">
                  <c:v>127</c:v>
                </c:pt>
                <c:pt idx="5">
                  <c:v>73</c:v>
                </c:pt>
                <c:pt idx="6">
                  <c:v>37</c:v>
                </c:pt>
              </c:numCache>
            </c:numRef>
          </c:yVal>
          <c:smooth val="0"/>
        </c:ser>
        <c:ser>
          <c:idx val="3"/>
          <c:order val="3"/>
          <c:tx>
            <c:v>80A/cm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strip'!$I$22:$I$28</c:f>
              <c:numCache>
                <c:formatCode>General</c:formatCode>
                <c:ptCount val="7"/>
                <c:pt idx="0">
                  <c:v>396</c:v>
                </c:pt>
                <c:pt idx="1">
                  <c:v>335</c:v>
                </c:pt>
                <c:pt idx="2">
                  <c:v>269</c:v>
                </c:pt>
                <c:pt idx="3">
                  <c:v>202</c:v>
                </c:pt>
                <c:pt idx="4">
                  <c:v>137</c:v>
                </c:pt>
                <c:pt idx="5">
                  <c:v>82</c:v>
                </c:pt>
                <c:pt idx="6">
                  <c:v>44</c:v>
                </c:pt>
              </c:numCache>
            </c:numRef>
          </c:yVal>
          <c:smooth val="0"/>
        </c:ser>
        <c:ser>
          <c:idx val="4"/>
          <c:order val="4"/>
          <c:tx>
            <c:v>200A/cm</c:v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strip'!$K$22:$K$28</c:f>
              <c:numCache>
                <c:formatCode>General</c:formatCode>
                <c:ptCount val="7"/>
                <c:pt idx="0">
                  <c:v>407</c:v>
                </c:pt>
                <c:pt idx="1">
                  <c:v>350</c:v>
                </c:pt>
                <c:pt idx="2">
                  <c:v>289</c:v>
                </c:pt>
                <c:pt idx="3">
                  <c:v>225</c:v>
                </c:pt>
                <c:pt idx="4">
                  <c:v>163</c:v>
                </c:pt>
                <c:pt idx="5">
                  <c:v>108</c:v>
                </c:pt>
                <c:pt idx="6">
                  <c:v>65</c:v>
                </c:pt>
              </c:numCache>
            </c:numRef>
          </c:yVal>
          <c:smooth val="0"/>
        </c:ser>
        <c:ser>
          <c:idx val="5"/>
          <c:order val="5"/>
          <c:spPr>
            <a:ln w="25400">
              <a:solidFill>
                <a:srgbClr val="00FFFF"/>
              </a:solidFill>
              <a:prstDash val="lgDash"/>
            </a:ln>
          </c:spPr>
          <c:marker>
            <c:symbol val="none"/>
          </c:marker>
          <c:xVal>
            <c:numRef>
              <c:f>'65_100G strip'!$A$24:$A$29</c:f>
              <c:numCache>
                <c:formatCode>General</c:formatCode>
                <c:ptCount val="6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</c:numCache>
            </c:numRef>
          </c:xVal>
          <c:yVal>
            <c:numRef>
              <c:f>'65_100G strip'!$H$24:$H$29</c:f>
              <c:numCache>
                <c:formatCode>General</c:formatCode>
                <c:ptCount val="6"/>
                <c:pt idx="0">
                  <c:v>269</c:v>
                </c:pt>
                <c:pt idx="1">
                  <c:v>202</c:v>
                </c:pt>
                <c:pt idx="2">
                  <c:v>135</c:v>
                </c:pt>
                <c:pt idx="3">
                  <c:v>68</c:v>
                </c:pt>
                <c:pt idx="4">
                  <c:v>1</c:v>
                </c:pt>
                <c:pt idx="5">
                  <c:v>-66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203336"/>
        <c:axId val="487772480"/>
      </c:scatterChart>
      <c:valAx>
        <c:axId val="419203336"/>
        <c:scaling>
          <c:orientation val="minMax"/>
          <c:max val="8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Temperature in °C</a:t>
                </a:r>
              </a:p>
            </c:rich>
          </c:tx>
          <c:layout>
            <c:manualLayout>
              <c:xMode val="edge"/>
              <c:yMode val="edge"/>
              <c:x val="0.35272244747417492"/>
              <c:y val="0.9004976452026595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7772480"/>
        <c:crosses val="autoZero"/>
        <c:crossBetween val="midCat"/>
        <c:majorUnit val="10"/>
      </c:valAx>
      <c:valAx>
        <c:axId val="487772480"/>
        <c:scaling>
          <c:orientation val="minMax"/>
          <c:max val="5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Magnetic flux density ( B - H ) in mT</a:t>
                </a:r>
              </a:p>
            </c:rich>
          </c:tx>
          <c:layout>
            <c:manualLayout>
              <c:xMode val="edge"/>
              <c:yMode val="edge"/>
              <c:x val="8.1833060556464818E-3"/>
              <c:y val="0.2780208369150362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9203336"/>
        <c:crossesAt val="-20"/>
        <c:crossBetween val="midCat"/>
        <c:majorUnit val="5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20130944854412611"/>
          <c:y val="0.94389914892192917"/>
          <c:w val="0.73981727835042299"/>
          <c:h val="4.087742721125903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'VAC 745TP'!$A$2:$B$2</c:f>
              <c:strCache>
                <c:ptCount val="2"/>
                <c:pt idx="0">
                  <c:v>0</c:v>
                </c:pt>
                <c:pt idx="1">
                  <c:v>T_Room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745TP'!$C$2:$J$2</c:f>
              <c:numCache>
                <c:formatCode>General</c:formatCode>
                <c:ptCount val="8"/>
                <c:pt idx="0">
                  <c:v>-0.2155</c:v>
                </c:pt>
                <c:pt idx="1">
                  <c:v>-0.215</c:v>
                </c:pt>
                <c:pt idx="2">
                  <c:v>-0.2152</c:v>
                </c:pt>
                <c:pt idx="3">
                  <c:v>-0.2152</c:v>
                </c:pt>
                <c:pt idx="4">
                  <c:v>-0.219</c:v>
                </c:pt>
                <c:pt idx="5">
                  <c:v>-0.21920000000000001</c:v>
                </c:pt>
                <c:pt idx="6">
                  <c:v>-0.219</c:v>
                </c:pt>
                <c:pt idx="7">
                  <c:v>-0.21870000000000001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'VAC 745TP'!$A$3:$B$3</c:f>
              <c:strCache>
                <c:ptCount val="2"/>
                <c:pt idx="0">
                  <c:v>0</c:v>
                </c:pt>
                <c:pt idx="1">
                  <c:v>T_Fridge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745TP'!$C$3:$J$3</c:f>
              <c:numCache>
                <c:formatCode>General</c:formatCode>
                <c:ptCount val="8"/>
                <c:pt idx="0">
                  <c:v>-0.2177</c:v>
                </c:pt>
                <c:pt idx="1">
                  <c:v>-0.2172</c:v>
                </c:pt>
                <c:pt idx="2">
                  <c:v>-0.21729999999999999</c:v>
                </c:pt>
                <c:pt idx="3">
                  <c:v>-0.2177</c:v>
                </c:pt>
                <c:pt idx="4">
                  <c:v>-0.22170000000000001</c:v>
                </c:pt>
                <c:pt idx="5">
                  <c:v>-0.2215</c:v>
                </c:pt>
                <c:pt idx="6">
                  <c:v>-0.2218</c:v>
                </c:pt>
                <c:pt idx="7">
                  <c:v>-0.22159999999999999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'VAC 745TP'!$A$4:$B$4</c:f>
              <c:strCache>
                <c:ptCount val="2"/>
                <c:pt idx="0">
                  <c:v>24</c:v>
                </c:pt>
                <c:pt idx="1">
                  <c:v>T_Room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745TP'!$C$4:$J$4</c:f>
              <c:numCache>
                <c:formatCode>General</c:formatCode>
                <c:ptCount val="8"/>
                <c:pt idx="0">
                  <c:v>-0.20319999999999999</c:v>
                </c:pt>
                <c:pt idx="1">
                  <c:v>-0.2029</c:v>
                </c:pt>
                <c:pt idx="2">
                  <c:v>-0.20300000000000001</c:v>
                </c:pt>
                <c:pt idx="3">
                  <c:v>-0.20319999999999999</c:v>
                </c:pt>
                <c:pt idx="4">
                  <c:v>-0.20649999999999999</c:v>
                </c:pt>
                <c:pt idx="5">
                  <c:v>-0.20669999999999999</c:v>
                </c:pt>
                <c:pt idx="6">
                  <c:v>-0.20669999999999999</c:v>
                </c:pt>
                <c:pt idx="7">
                  <c:v>-0.20669999999999999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'VAC 745TP'!$A$5:$B$5</c:f>
              <c:strCache>
                <c:ptCount val="2"/>
                <c:pt idx="0">
                  <c:v>24</c:v>
                </c:pt>
                <c:pt idx="1">
                  <c:v>T_Fridge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745TP'!$C$5:$J$5</c:f>
              <c:numCache>
                <c:formatCode>General</c:formatCode>
                <c:ptCount val="8"/>
                <c:pt idx="0">
                  <c:v>-0.20319999999999999</c:v>
                </c:pt>
                <c:pt idx="1">
                  <c:v>-0.2029</c:v>
                </c:pt>
                <c:pt idx="2">
                  <c:v>-0.20300000000000001</c:v>
                </c:pt>
                <c:pt idx="3">
                  <c:v>-0.20319999999999999</c:v>
                </c:pt>
                <c:pt idx="4">
                  <c:v>-0.20669999999999999</c:v>
                </c:pt>
                <c:pt idx="5">
                  <c:v>-0.2069</c:v>
                </c:pt>
                <c:pt idx="6">
                  <c:v>-0.20669999999999999</c:v>
                </c:pt>
                <c:pt idx="7">
                  <c:v>-0.20680000000000001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101144"/>
        <c:axId val="487772872"/>
      </c:lineChart>
      <c:catAx>
        <c:axId val="479101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7772872"/>
        <c:crosses val="autoZero"/>
        <c:auto val="1"/>
        <c:lblAlgn val="ctr"/>
        <c:lblOffset val="100"/>
        <c:noMultiLvlLbl val="0"/>
      </c:catAx>
      <c:valAx>
        <c:axId val="487772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9101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0.44073</cdr:x>
      <cdr:y>0.12848</cdr:y>
    </cdr:from>
    <cdr:to>
      <cdr:x>0.76099</cdr:x>
      <cdr:y>0.16983</cdr:y>
    </cdr:to>
    <cdr:sp macro="" textlink="">
      <cdr:nvSpPr>
        <cdr:cNvPr id="552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75387" y="552854"/>
          <a:ext cx="999434" cy="177949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miter lim="800000"/>
          <a:headEnd/>
          <a:tailEnd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de-DE" sz="12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Tc</a:t>
          </a:r>
          <a:r>
            <a:rPr lang="de-DE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= 60 °C</a:t>
          </a:r>
          <a:endParaRPr lang="de-D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49D1F-4BFB-DA44-9CC8-2311A855F8D9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1AA91-FF66-8943-BDDB-3642FC82A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3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67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544616"/>
          </a:xfrm>
          <a:prstGeom prst="rect">
            <a:avLst/>
          </a:prstGeom>
        </p:spPr>
        <p:txBody>
          <a:bodyPr/>
          <a:lstStyle>
            <a:lvl1pPr marL="168275" indent="-168275">
              <a:defRPr>
                <a:solidFill>
                  <a:schemeClr val="tx1"/>
                </a:solidFill>
              </a:defRPr>
            </a:lvl1pPr>
            <a:lvl2pPr marL="346075" indent="-177800">
              <a:defRPr>
                <a:solidFill>
                  <a:schemeClr val="tx1"/>
                </a:solidFill>
              </a:defRPr>
            </a:lvl2pPr>
            <a:lvl3pPr marL="568325" indent="-168275">
              <a:defRPr>
                <a:solidFill>
                  <a:schemeClr val="tx1"/>
                </a:solidFill>
              </a:defRPr>
            </a:lvl3pPr>
            <a:lvl4pPr marL="798513" indent="-168275">
              <a:defRPr>
                <a:solidFill>
                  <a:schemeClr val="tx1"/>
                </a:solidFill>
              </a:defRPr>
            </a:lvl4pPr>
            <a:lvl5pPr marL="968375" indent="-169863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7" y="122451"/>
            <a:ext cx="6752753" cy="59433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47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10094"/>
            <a:ext cx="6814536" cy="59433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3387" cy="566868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461963" indent="-177800">
              <a:defRPr sz="2400"/>
            </a:lvl2pPr>
            <a:lvl3pPr marL="630238" indent="-168275">
              <a:defRPr sz="2000"/>
            </a:lvl3pPr>
            <a:lvl4pPr marL="860425" indent="-114300">
              <a:defRPr sz="1800"/>
            </a:lvl4pPr>
            <a:lvl5pPr marL="1314450" indent="-23177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175" y="928670"/>
            <a:ext cx="4244975" cy="566868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568325" indent="-222250">
              <a:defRPr sz="2400"/>
            </a:lvl2pPr>
            <a:lvl3pPr marL="914400" indent="-230188">
              <a:defRPr sz="2000"/>
            </a:lvl3pPr>
            <a:lvl4pPr marL="1082675" indent="-114300">
              <a:defRPr sz="1800"/>
            </a:lvl4pPr>
            <a:lvl5pPr marL="1376363" indent="-115888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460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9"/>
          <a:stretch/>
        </p:blipFill>
        <p:spPr>
          <a:xfrm>
            <a:off x="7038896" y="127591"/>
            <a:ext cx="1973348" cy="547913"/>
          </a:xfrm>
          <a:prstGeom prst="rect">
            <a:avLst/>
          </a:prstGeom>
        </p:spPr>
      </p:pic>
      <p:sp>
        <p:nvSpPr>
          <p:cNvPr id="8" name="CustomShape 2"/>
          <p:cNvSpPr/>
          <p:nvPr userDrawn="1"/>
        </p:nvSpPr>
        <p:spPr>
          <a:xfrm>
            <a:off x="64588" y="6515132"/>
            <a:ext cx="18680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hwitte@bnl.gov</a:t>
            </a:r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CustomShape 4"/>
          <p:cNvSpPr/>
          <p:nvPr userDrawn="1"/>
        </p:nvSpPr>
        <p:spPr>
          <a:xfrm>
            <a:off x="3392640" y="6515132"/>
            <a:ext cx="235872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CBETA</a:t>
            </a:r>
            <a:r>
              <a:rPr lang="en-US" sz="1200" b="0" i="0" baseline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Review</a:t>
            </a:r>
            <a:r>
              <a:rPr lang="en-US" sz="1200" b="0" i="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, </a:t>
            </a: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27 July 2016</a:t>
            </a:r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772434"/>
            <a:ext cx="9144000" cy="13447"/>
          </a:xfrm>
          <a:prstGeom prst="line">
            <a:avLst/>
          </a:prstGeom>
          <a:ln w="28575">
            <a:solidFill>
              <a:srgbClr val="B31B1B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3"/>
          <p:cNvSpPr/>
          <p:nvPr userDrawn="1"/>
        </p:nvSpPr>
        <p:spPr>
          <a:xfrm>
            <a:off x="8551692" y="6449816"/>
            <a:ext cx="592308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b="0" i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‹#›</a:t>
            </a:fld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ctr">
        <a:defRPr sz="2400" b="1" i="0" baseline="0">
          <a:latin typeface="+mn-lt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2"/>
          <p:cNvSpPr/>
          <p:nvPr/>
        </p:nvSpPr>
        <p:spPr>
          <a:xfrm>
            <a:off x="46180" y="107122"/>
            <a:ext cx="6591288" cy="52252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Physics Design of CBETA Quadrupoles</a:t>
            </a:r>
            <a:endParaRPr sz="3600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23" y="885733"/>
            <a:ext cx="5042552" cy="1839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9847" y="38328"/>
            <a:ext cx="2173923" cy="687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b="12065"/>
          <a:stretch/>
        </p:blipFill>
        <p:spPr>
          <a:xfrm>
            <a:off x="0" y="2867196"/>
            <a:ext cx="9144000" cy="3497344"/>
          </a:xfrm>
          <a:prstGeom prst="rect">
            <a:avLst/>
          </a:prstGeom>
        </p:spPr>
      </p:pic>
      <p:sp>
        <p:nvSpPr>
          <p:cNvPr id="7" name="CustomShape 2"/>
          <p:cNvSpPr/>
          <p:nvPr/>
        </p:nvSpPr>
        <p:spPr>
          <a:xfrm>
            <a:off x="4341092" y="101546"/>
            <a:ext cx="4733638" cy="51767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Holger Witte</a:t>
            </a:r>
            <a:endParaRPr sz="3600" b="1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Test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928670"/>
            <a:ext cx="5319507" cy="25329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Material: VAC 745TP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Temperature coefficient (%/K)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uncompensated: -0.103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Compensated</a:t>
            </a:r>
            <a:r>
              <a:rPr lang="en-US" dirty="0"/>
              <a:t>: </a:t>
            </a:r>
            <a:r>
              <a:rPr lang="en-US" dirty="0" smtClean="0"/>
              <a:t>&lt;-0.003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6" r="19144"/>
          <a:stretch/>
        </p:blipFill>
        <p:spPr>
          <a:xfrm>
            <a:off x="5319507" y="824167"/>
            <a:ext cx="3546092" cy="3593268"/>
          </a:xfr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8666" b="12607"/>
          <a:stretch/>
        </p:blipFill>
        <p:spPr bwMode="auto">
          <a:xfrm>
            <a:off x="5041107" y="4387552"/>
            <a:ext cx="410289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204626" y="3243464"/>
          <a:ext cx="45720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31971" y="338545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NiFe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769429" y="2764971"/>
            <a:ext cx="500742" cy="620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2"/>
          </p:cNvCxnSpPr>
          <p:nvPr/>
        </p:nvCxnSpPr>
        <p:spPr>
          <a:xfrm>
            <a:off x="5767961" y="3754789"/>
            <a:ext cx="780610" cy="1873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4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388" y="835022"/>
            <a:ext cx="8640762" cy="55446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Sources of </a:t>
            </a:r>
            <a:r>
              <a:rPr lang="en-US" sz="2800" dirty="0" smtClean="0"/>
              <a:t>error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Soft </a:t>
            </a:r>
            <a:r>
              <a:rPr lang="en-US" sz="2800" dirty="0"/>
              <a:t>iron (spec this so that this is not an issue) </a:t>
            </a:r>
            <a:endParaRPr lang="en-US" sz="2800" dirty="0" smtClean="0"/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Geometry 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Geometry: get it right from the </a:t>
            </a:r>
            <a:r>
              <a:rPr lang="en-US" sz="2800" dirty="0" smtClean="0"/>
              <a:t>beginning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Aim: after assembly </a:t>
            </a:r>
            <a:r>
              <a:rPr lang="en-US" sz="2800" dirty="0"/>
              <a:t>no modification required </a:t>
            </a:r>
            <a:endParaRPr lang="en-US" sz="2800" dirty="0" smtClean="0"/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Poles </a:t>
            </a:r>
            <a:r>
              <a:rPr lang="en-US" sz="2800" dirty="0"/>
              <a:t>are far </a:t>
            </a:r>
            <a:r>
              <a:rPr lang="en-US" sz="2800" dirty="0" smtClean="0"/>
              <a:t>out - </a:t>
            </a:r>
            <a:r>
              <a:rPr lang="en-US" sz="2800" dirty="0" smtClean="0"/>
              <a:t>possible </a:t>
            </a:r>
            <a:r>
              <a:rPr lang="en-US" sz="2800" dirty="0"/>
              <a:t>to meet </a:t>
            </a:r>
            <a:r>
              <a:rPr lang="en-US" sz="2800" dirty="0" smtClean="0"/>
              <a:t>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PMs only </a:t>
            </a:r>
            <a:r>
              <a:rPr lang="en-US" sz="2800" dirty="0"/>
              <a:t>source of error: imbalanced </a:t>
            </a:r>
            <a:r>
              <a:rPr lang="en-US" sz="2800" dirty="0" smtClean="0"/>
              <a:t>quadrants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Measure </a:t>
            </a:r>
            <a:r>
              <a:rPr lang="en-US" sz="2800" dirty="0"/>
              <a:t>PMs </a:t>
            </a:r>
            <a:endParaRPr lang="en-US" sz="2800" dirty="0" smtClean="0"/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PMs </a:t>
            </a:r>
            <a:r>
              <a:rPr lang="en-US" sz="2800" dirty="0"/>
              <a:t>can get damaged during assembly, </a:t>
            </a:r>
            <a:r>
              <a:rPr lang="en-US" sz="2800" dirty="0" smtClean="0"/>
              <a:t>…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Approach</a:t>
            </a:r>
            <a:r>
              <a:rPr lang="en-US" sz="2800" dirty="0"/>
              <a:t>: correct with shunts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/ Field Quality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3720" r="15210" b="2162"/>
          <a:stretch/>
        </p:blipFill>
        <p:spPr>
          <a:xfrm>
            <a:off x="74616" y="1344479"/>
            <a:ext cx="4401001" cy="4277897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Pole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Pole </a:t>
            </a:r>
            <a:r>
              <a:rPr lang="en-US" dirty="0" smtClean="0"/>
              <a:t>shape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Distances / tilt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Identical to other quadrupoles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</a:t>
            </a:r>
            <a:r>
              <a:rPr lang="en-US" dirty="0" smtClean="0"/>
              <a:t>pole to back yoke</a:t>
            </a:r>
          </a:p>
          <a:p>
            <a:pPr marL="854075" lvl="1" indent="-285750">
              <a:buFont typeface="Arial" panose="020B0604020202020204" pitchFamily="34" charset="0"/>
              <a:buChar char="•"/>
            </a:pPr>
            <a:r>
              <a:rPr lang="en-US" dirty="0" err="1"/>
              <a:t>N</a:t>
            </a:r>
            <a:r>
              <a:rPr lang="en-US" dirty="0" err="1" smtClean="0"/>
              <a:t>dFeB</a:t>
            </a:r>
            <a:r>
              <a:rPr lang="en-US" dirty="0" smtClean="0"/>
              <a:t>: </a:t>
            </a:r>
            <a:r>
              <a:rPr lang="el-GR" dirty="0" smtClean="0"/>
              <a:t>μ</a:t>
            </a:r>
            <a:r>
              <a:rPr lang="en-US" baseline="-25000" dirty="0" smtClean="0"/>
              <a:t>r</a:t>
            </a:r>
            <a:r>
              <a:rPr lang="en-US" dirty="0" smtClean="0"/>
              <a:t>≈1</a:t>
            </a:r>
          </a:p>
          <a:p>
            <a:pPr marL="854075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Adds to air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Engineering: George’s talk</a:t>
            </a:r>
            <a:endParaRPr lang="en-US" dirty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17917" y="2922815"/>
            <a:ext cx="1012371" cy="1012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82690" y="1828800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80460" y="1828800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71809" y="4767943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69579" y="4767943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46718" y="2596244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6718" y="4229102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29350" y="2607126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29350" y="4239984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04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Tolerance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5175" y="846470"/>
            <a:ext cx="4436850" cy="575088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Required pole accuracy?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Start with ideal pole and add error function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Amplitude +/-50um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(easily achievable with stamping)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Benchmarking 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3D tracking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Look at orbit distortion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Result: no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Choose worst </a:t>
            </a:r>
            <a:r>
              <a:rPr lang="en-US" dirty="0" smtClean="0"/>
              <a:t>error function</a:t>
            </a:r>
            <a:endParaRPr lang="en-US" dirty="0"/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Increase </a:t>
            </a:r>
            <a:r>
              <a:rPr lang="en-US" dirty="0"/>
              <a:t>tolerance </a:t>
            </a:r>
            <a:r>
              <a:rPr lang="en-US" dirty="0" smtClean="0"/>
              <a:t>to 100 </a:t>
            </a:r>
            <a:r>
              <a:rPr lang="en-US" dirty="0"/>
              <a:t>and 150 </a:t>
            </a:r>
            <a:r>
              <a:rPr lang="en-US" dirty="0" smtClean="0"/>
              <a:t>um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Orbit distortion </a:t>
            </a:r>
            <a:br>
              <a:rPr lang="en-US" dirty="0" smtClean="0"/>
            </a:br>
            <a:r>
              <a:rPr lang="en-US" dirty="0" smtClean="0"/>
              <a:t>&lt; 0.3mm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Pole shape very robust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025525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" y="846470"/>
            <a:ext cx="3624740" cy="2899792"/>
          </a:xfrm>
        </p:spPr>
      </p:pic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/>
          <a:stretch/>
        </p:blipFill>
        <p:spPr>
          <a:xfrm>
            <a:off x="179389" y="3836709"/>
            <a:ext cx="3897172" cy="27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Permanent Magnets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13792" y="1551370"/>
            <a:ext cx="1347126" cy="1036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78828" y="740229"/>
            <a:ext cx="4041321" cy="55952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Distance </a:t>
            </a:r>
            <a:r>
              <a:rPr lang="en-US" sz="2400" i="1" dirty="0" smtClean="0"/>
              <a:t>d</a:t>
            </a:r>
            <a:r>
              <a:rPr lang="en-US" sz="2400" dirty="0" smtClean="0"/>
              <a:t> needs to be identical for each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Permanent Magnets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Magnetization 3%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Magnetization </a:t>
            </a:r>
            <a:r>
              <a:rPr lang="en-US" sz="2000" dirty="0"/>
              <a:t>angle </a:t>
            </a:r>
            <a:r>
              <a:rPr lang="en-US" sz="2000" dirty="0" smtClean="0"/>
              <a:t>3-5</a:t>
            </a:r>
            <a:r>
              <a:rPr lang="en-US" sz="2000" dirty="0" smtClean="0">
                <a:latin typeface="Arial"/>
                <a:cs typeface="Arial"/>
              </a:rPr>
              <a:t>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Important for design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Flux through surface perpendicular to pole piece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Can be measured using Helmholtz Coil</a:t>
            </a:r>
            <a:endParaRPr lang="en-US" sz="2000" dirty="0">
              <a:latin typeface="Arial"/>
              <a:cs typeface="Arial"/>
            </a:endParaRPr>
          </a:p>
          <a:p>
            <a:pPr marL="4635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65583" y="1129556"/>
            <a:ext cx="416359" cy="962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65583" y="2091577"/>
            <a:ext cx="4163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65583" y="1129556"/>
            <a:ext cx="0" cy="962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4286" y="1412584"/>
            <a:ext cx="33963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286" y="955384"/>
            <a:ext cx="68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Yoke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98712" y="2805955"/>
            <a:ext cx="33963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74885" y="28545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81942" y="9553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2087819" y="2069805"/>
            <a:ext cx="50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r,x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1915226" y="814652"/>
            <a:ext cx="50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r,y</a:t>
            </a:r>
            <a:endParaRPr lang="en-US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450771" y="1412584"/>
            <a:ext cx="0" cy="1393371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37857" y="18806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513634"/>
            <a:ext cx="3709305" cy="2967444"/>
          </a:xfrm>
          <a:prstGeom prst="rect">
            <a:avLst/>
          </a:prstGeom>
        </p:spPr>
      </p:pic>
      <p:pic>
        <p:nvPicPr>
          <p:cNvPr id="37" name="Content Placeholder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9" y="4180486"/>
            <a:ext cx="1616250" cy="2155000"/>
          </a:xfrm>
          <a:prstGeom prst="rect">
            <a:avLst/>
          </a:prstGeom>
        </p:spPr>
      </p:pic>
      <p:pic>
        <p:nvPicPr>
          <p:cNvPr id="38" name="Content Placeholder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3"/>
          <a:stretch/>
        </p:blipFill>
        <p:spPr>
          <a:xfrm>
            <a:off x="5627913" y="4250838"/>
            <a:ext cx="1292955" cy="20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95" y="866290"/>
            <a:ext cx="7136557" cy="53524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Measurements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41774" y="186698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</a:t>
            </a:r>
            <a:r>
              <a:rPr lang="en-US" dirty="0" err="1" smtClean="0"/>
              <a:t>Qf</a:t>
            </a:r>
            <a:endParaRPr lang="en-US" dirty="0" smtClean="0"/>
          </a:p>
          <a:p>
            <a:r>
              <a:rPr lang="en-US" dirty="0" smtClean="0"/>
              <a:t>Green: </a:t>
            </a:r>
            <a:r>
              <a:rPr lang="en-US" dirty="0" err="1" smtClean="0"/>
              <a:t>Qd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939872"/>
            <a:ext cx="1422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Qd</a:t>
            </a:r>
            <a:r>
              <a:rPr lang="en-US" dirty="0" smtClean="0"/>
              <a:t>: +/-0.5%</a:t>
            </a:r>
          </a:p>
          <a:p>
            <a:r>
              <a:rPr lang="en-US" dirty="0" err="1" smtClean="0"/>
              <a:t>Qf</a:t>
            </a:r>
            <a:r>
              <a:rPr lang="en-US" dirty="0" smtClean="0"/>
              <a:t>: +/-1%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0881" y="751903"/>
            <a:ext cx="515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smaller spread than expected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 smaller than expected (but within +/-5% spec)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1" y="6042309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Matching (iterative): error &lt; 1x10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7" y="801921"/>
            <a:ext cx="4606993" cy="579543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lattice</a:t>
            </a:r>
          </a:p>
          <a:p>
            <a:pPr marL="747713" lvl="1" indent="-285750">
              <a:buFont typeface="Arial" panose="020B0604020202020204" pitchFamily="34" charset="0"/>
              <a:buChar char="•"/>
            </a:pPr>
            <a:r>
              <a:rPr lang="en-US" dirty="0"/>
              <a:t>Higher gradients </a:t>
            </a:r>
            <a:br>
              <a:rPr lang="en-US" dirty="0"/>
            </a:br>
            <a:r>
              <a:rPr lang="en-US" dirty="0"/>
              <a:t>(28 &amp; 41T/m)</a:t>
            </a:r>
          </a:p>
          <a:p>
            <a:pPr marL="747713" lvl="1" indent="-285750">
              <a:buFont typeface="Arial" panose="020B0604020202020204" pitchFamily="34" charset="0"/>
              <a:buChar char="•"/>
            </a:pPr>
            <a:r>
              <a:rPr lang="en-US" dirty="0"/>
              <a:t>Smaller apertures </a:t>
            </a:r>
            <a:br>
              <a:rPr lang="en-US" dirty="0"/>
            </a:br>
            <a:r>
              <a:rPr lang="en-US" dirty="0"/>
              <a:t>(IR 16 &amp; 22 mm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freeze </a:t>
            </a:r>
            <a:br>
              <a:rPr lang="en-US" dirty="0" smtClean="0"/>
            </a:br>
            <a:r>
              <a:rPr lang="en-US" dirty="0" smtClean="0"/>
              <a:t>September 2015</a:t>
            </a:r>
          </a:p>
          <a:p>
            <a:pPr marL="747713" lvl="1" indent="-285750">
              <a:buFont typeface="Arial" panose="020B0604020202020204" pitchFamily="34" charset="0"/>
              <a:buChar char="•"/>
            </a:pPr>
            <a:r>
              <a:rPr lang="en-US" dirty="0"/>
              <a:t>Not all </a:t>
            </a:r>
            <a:r>
              <a:rPr lang="en-US" dirty="0" smtClean="0"/>
              <a:t>necessary simulation </a:t>
            </a:r>
            <a:r>
              <a:rPr lang="en-US" dirty="0"/>
              <a:t>work carried out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‘Aggressive’ design</a:t>
            </a:r>
          </a:p>
          <a:p>
            <a:pPr marL="747713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Sensitive to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Assembled without tooling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Harmonics measurement</a:t>
            </a:r>
          </a:p>
          <a:p>
            <a:pPr marL="747713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12 units out (of 10000)</a:t>
            </a:r>
            <a:endParaRPr lang="en-US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26" y="801921"/>
            <a:ext cx="4118501" cy="2600960"/>
          </a:xfrm>
        </p:spPr>
      </p:pic>
      <p:sp>
        <p:nvSpPr>
          <p:cNvPr id="11" name="TextBox 10"/>
          <p:cNvSpPr txBox="1"/>
          <p:nvPr/>
        </p:nvSpPr>
        <p:spPr>
          <a:xfrm>
            <a:off x="5228875" y="277499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78419" y="82149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99942" y="2650026"/>
            <a:ext cx="434898" cy="132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640504">
            <a:off x="6466510" y="235761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 mm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715981" y="2127580"/>
            <a:ext cx="606362" cy="204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626551">
            <a:off x="7419864" y="1867996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 mm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28875" y="3724886"/>
            <a:ext cx="3481278" cy="278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14400"/>
            <a:ext cx="4773612" cy="568295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Actual geometry + spacer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Use existing PMs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Come measured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Smaller than what we need (gradient lower)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Performance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Gradient about 5.8T/m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Harmonics identical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/>
              <a:t>Upgrade to correct PMs </a:t>
            </a:r>
            <a:r>
              <a:rPr lang="en-US" dirty="0" smtClean="0"/>
              <a:t>later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Tests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Improved geometry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pole shape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assembly procedure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Splitting magnet</a:t>
            </a:r>
          </a:p>
          <a:p>
            <a:pPr marL="1651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 estimate: 1 month?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r="12042"/>
          <a:stretch/>
        </p:blipFill>
        <p:spPr>
          <a:xfrm>
            <a:off x="5029200" y="1371600"/>
            <a:ext cx="3733800" cy="4041338"/>
          </a:xfrm>
        </p:spPr>
      </p:pic>
      <p:sp>
        <p:nvSpPr>
          <p:cNvPr id="6" name="TextBox 5"/>
          <p:cNvSpPr txBox="1"/>
          <p:nvPr/>
        </p:nvSpPr>
        <p:spPr>
          <a:xfrm>
            <a:off x="5715000" y="11430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96000" y="1524000"/>
            <a:ext cx="22860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1512332"/>
            <a:ext cx="1524000" cy="18799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Girder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/>
          <a:stretch/>
        </p:blipFill>
        <p:spPr>
          <a:xfrm>
            <a:off x="4890750" y="839244"/>
            <a:ext cx="4129816" cy="3231428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Assembly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Integration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Test with beam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Cornell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40/80 MeV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Test of BPMs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First test of beam dynamics</a:t>
            </a:r>
            <a:endParaRPr lang="en-US" dirty="0"/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11503"/>
          <a:stretch/>
        </p:blipFill>
        <p:spPr>
          <a:xfrm>
            <a:off x="4777179" y="4020425"/>
            <a:ext cx="4243387" cy="24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Corrector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4" y="1835072"/>
            <a:ext cx="4243387" cy="339470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26" y="1834437"/>
            <a:ext cx="4244975" cy="3395979"/>
          </a:xfrm>
        </p:spPr>
      </p:pic>
      <p:sp>
        <p:nvSpPr>
          <p:cNvPr id="9" name="TextBox 8"/>
          <p:cNvSpPr txBox="1"/>
          <p:nvPr/>
        </p:nvSpPr>
        <p:spPr>
          <a:xfrm>
            <a:off x="457200" y="579120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Coil: 8x10mm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J = 1A/mm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918676" y="266485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+/-4%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1707" y="5819596"/>
            <a:ext cx="48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quality unaffected by quad corrector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07768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air-cooled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43250" y="3466439"/>
            <a:ext cx="13442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G/G</a:t>
            </a:r>
            <a:r>
              <a:rPr lang="en-US" baseline="-25000" dirty="0" smtClean="0"/>
              <a:t>0,nominal</a:t>
            </a: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8538777" y="470858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1.04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624502" y="418470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624502" y="357465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0.96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712483" y="5133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Lattice and Magnet Requirements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General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Physics Requirements 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Plans for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Correctors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Skew Dipole Corrector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7406" y="1001486"/>
            <a:ext cx="5083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Skew dipole=590 </a:t>
            </a:r>
            <a:r>
              <a:rPr lang="en-US" dirty="0" err="1" smtClean="0"/>
              <a:t>Gcm</a:t>
            </a:r>
            <a:endParaRPr lang="en-US" dirty="0" smtClean="0"/>
          </a:p>
          <a:p>
            <a:r>
              <a:rPr lang="en-US" dirty="0" smtClean="0"/>
              <a:t>Four outermost conductors 4.5A/mm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Increase area to lower current density</a:t>
            </a:r>
          </a:p>
          <a:p>
            <a:r>
              <a:rPr lang="en-US" dirty="0" smtClean="0"/>
              <a:t>(otherwise 1A/mm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>
                <a:sym typeface="Symbol"/>
              </a:rPr>
              <a:t>B/B~8x10</a:t>
            </a:r>
            <a:r>
              <a:rPr lang="en-US" baseline="30000" dirty="0">
                <a:sym typeface="Symbol"/>
              </a:rPr>
              <a:t>-3</a:t>
            </a:r>
            <a:endParaRPr lang="en-US" dirty="0"/>
          </a:p>
        </p:txBody>
      </p:sp>
      <p:pic>
        <p:nvPicPr>
          <p:cNvPr id="9" name="Picture 3" descr="C:\This_laptop\Projects_Start_Oct-2015\CAD_Projects\Cornel_FFAG\CBETA_Design_Report\ffag_magnets\figures\irondominated\Skew_Dipole\3D_skew_Corr_zoom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26804"/>
            <a:ext cx="3097623" cy="18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11" y="2971800"/>
            <a:ext cx="5441859" cy="326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388" y="5812971"/>
            <a:ext cx="257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Courtesy of N. </a:t>
            </a:r>
            <a:r>
              <a:rPr lang="en-US" dirty="0" err="1" smtClean="0">
                <a:solidFill>
                  <a:srgbClr val="00B050"/>
                </a:solidFill>
              </a:rPr>
              <a:t>Tsoupas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</a:t>
            </a:r>
            <a:r>
              <a:rPr lang="en-US" dirty="0"/>
              <a:t>Corrector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24" y="832441"/>
            <a:ext cx="4243387" cy="221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765" y="3655929"/>
            <a:ext cx="314183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Dipole </a:t>
            </a:r>
            <a:r>
              <a:rPr lang="en-US" dirty="0" smtClean="0"/>
              <a:t>347.26 Gauss.cm</a:t>
            </a:r>
          </a:p>
          <a:p>
            <a:r>
              <a:rPr lang="en-US" dirty="0" smtClean="0"/>
              <a:t>Current: cos(</a:t>
            </a:r>
            <a:r>
              <a:rPr lang="el-GR" dirty="0" smtClean="0"/>
              <a:t>Θ</a:t>
            </a:r>
            <a:r>
              <a:rPr lang="en-US" dirty="0" smtClean="0"/>
              <a:t>) distribution (max J&lt;1A/mm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with </a:t>
            </a:r>
            <a:r>
              <a:rPr lang="en-US" dirty="0">
                <a:sym typeface="Symbol"/>
              </a:rPr>
              <a:t>B/B~</a:t>
            </a:r>
            <a:r>
              <a:rPr lang="en-US" dirty="0" smtClean="0">
                <a:sym typeface="Symbol"/>
              </a:rPr>
              <a:t>5x10</a:t>
            </a:r>
            <a:r>
              <a:rPr lang="en-US" baseline="30000" dirty="0" smtClean="0">
                <a:sym typeface="Symbol"/>
              </a:rPr>
              <a:t>-3</a:t>
            </a:r>
            <a:br>
              <a:rPr lang="en-US" baseline="30000" dirty="0" smtClean="0">
                <a:sym typeface="Symbol"/>
              </a:rPr>
            </a:br>
            <a:endParaRPr lang="en-US" baseline="30000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Can be air-cooled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60" y="3487166"/>
            <a:ext cx="4244975" cy="25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16864" y="4634251"/>
            <a:ext cx="165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-38.5 Gauss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27751" y="3854225"/>
            <a:ext cx="170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-38.4 Gauss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05978" y="5479805"/>
            <a:ext cx="16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-38.6 Gauss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9388" y="5812971"/>
            <a:ext cx="257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Courtesy of N. </a:t>
            </a:r>
            <a:r>
              <a:rPr lang="en-US" dirty="0" err="1" smtClean="0">
                <a:solidFill>
                  <a:srgbClr val="00B050"/>
                </a:solidFill>
              </a:rPr>
              <a:t>Tsoupas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65" y="872586"/>
            <a:ext cx="4531179" cy="266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810705"/>
            <a:ext cx="8640762" cy="57866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Concept: iron dominated magnets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Factors affecting field quality understood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Large aperture magnets: pole and alignment tolerances not challenging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Laminations: small magnet-to-magnet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Temperature compensation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Concept shown to work at FNAL /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Prototype </a:t>
            </a:r>
            <a:r>
              <a:rPr lang="en-US" sz="2800" dirty="0" smtClean="0"/>
              <a:t>magnet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Tests pole shape, improved assembly procedure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Prototype girder: assembly, integration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Test with beam: BPMs, beam dynamics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Concept for correctors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856648"/>
            <a:ext cx="4787248" cy="5740704"/>
          </a:xfrm>
        </p:spPr>
        <p:txBody>
          <a:bodyPr/>
          <a:lstStyle/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 smtClean="0"/>
              <a:t>Iron</a:t>
            </a:r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 smtClean="0"/>
              <a:t>Low carbon steel</a:t>
            </a:r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 smtClean="0"/>
              <a:t>JFE-EFE: procured recently for large magnetic </a:t>
            </a:r>
            <a:r>
              <a:rPr lang="en-US" dirty="0" err="1" smtClean="0"/>
              <a:t>shiedling</a:t>
            </a:r>
            <a:r>
              <a:rPr lang="en-US" dirty="0" smtClean="0"/>
              <a:t> project</a:t>
            </a:r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 smtClean="0"/>
              <a:t>BH curves for as delivered, machined, </a:t>
            </a:r>
            <a:r>
              <a:rPr lang="en-US" dirty="0" err="1" smtClean="0"/>
              <a:t>machined+annealed</a:t>
            </a:r>
            <a:endParaRPr lang="en-US" dirty="0" smtClean="0"/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SiFe</a:t>
            </a:r>
            <a:r>
              <a:rPr lang="en-US" dirty="0"/>
              <a:t> no change in gradient or quality)</a:t>
            </a:r>
            <a:endParaRPr lang="en-US" dirty="0" smtClean="0"/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 smtClean="0"/>
              <a:t>Permanent Magnet</a:t>
            </a:r>
          </a:p>
          <a:p>
            <a:pPr marL="750888" lvl="1" indent="-288925">
              <a:buFont typeface="Arial" panose="020B0604020202020204" pitchFamily="34" charset="0"/>
              <a:buChar char="•"/>
            </a:pPr>
            <a:r>
              <a:rPr lang="en-US" dirty="0" smtClean="0"/>
              <a:t>Grade: N49</a:t>
            </a:r>
          </a:p>
          <a:p>
            <a:pPr marL="750888" lvl="1" indent="-28892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50888" lvl="1" indent="-288925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2" indent="-28892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r="5063"/>
          <a:stretch/>
        </p:blipFill>
        <p:spPr>
          <a:xfrm>
            <a:off x="4815574" y="756404"/>
            <a:ext cx="4030043" cy="29976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64" y="3861102"/>
            <a:ext cx="3753853" cy="25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Magnetization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065814"/>
            <a:ext cx="4243387" cy="339470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2065179"/>
            <a:ext cx="4244975" cy="3395979"/>
          </a:xfrm>
        </p:spPr>
      </p:pic>
      <p:sp>
        <p:nvSpPr>
          <p:cNvPr id="9" name="TextBox 8"/>
          <p:cNvSpPr txBox="1"/>
          <p:nvPr/>
        </p:nvSpPr>
        <p:spPr>
          <a:xfrm>
            <a:off x="914400" y="1600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52633" y="1600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 MeV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267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9318" y="4267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594360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stringent requirements on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8" y="1052513"/>
            <a:ext cx="6931421" cy="55451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Quality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4419600"/>
            <a:ext cx="48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quality unaffected by quad corrector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Temperature Compensation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075215"/>
            <a:ext cx="3837583" cy="3070066"/>
          </a:xfrm>
        </p:spPr>
      </p:pic>
      <p:sp>
        <p:nvSpPr>
          <p:cNvPr id="6" name="TextBox 5"/>
          <p:cNvSpPr txBox="1"/>
          <p:nvPr/>
        </p:nvSpPr>
        <p:spPr>
          <a:xfrm>
            <a:off x="520512" y="25908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NiFe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65186" y="1956816"/>
            <a:ext cx="1335470" cy="585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65186" y="1956816"/>
            <a:ext cx="945326" cy="5917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56501" y="1956816"/>
            <a:ext cx="566692" cy="5992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426" y="41640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(m)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313211" y="22857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dB(T)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0416" y="4657344"/>
            <a:ext cx="8570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Required cross-sectional area of </a:t>
            </a:r>
            <a:r>
              <a:rPr lang="en-US" dirty="0" err="1" smtClean="0"/>
              <a:t>NiFe</a:t>
            </a:r>
            <a:r>
              <a:rPr lang="en-US" dirty="0" smtClean="0"/>
              <a:t> can be determined in 2D simulation</a:t>
            </a:r>
          </a:p>
          <a:p>
            <a:r>
              <a:rPr lang="en-US" dirty="0" smtClean="0"/>
              <a:t>Result translates from 2D linear → </a:t>
            </a:r>
            <a:r>
              <a:rPr lang="en-US" dirty="0"/>
              <a:t>2D </a:t>
            </a:r>
            <a:r>
              <a:rPr lang="en-US" dirty="0" smtClean="0"/>
              <a:t>non-linear </a:t>
            </a:r>
            <a:r>
              <a:rPr lang="en-US" dirty="0"/>
              <a:t>→ </a:t>
            </a:r>
            <a:r>
              <a:rPr lang="en-US" dirty="0" smtClean="0"/>
              <a:t>3D linear </a:t>
            </a:r>
            <a:r>
              <a:rPr lang="en-US" dirty="0"/>
              <a:t>→ 3D </a:t>
            </a:r>
            <a:r>
              <a:rPr lang="en-US" dirty="0" smtClean="0"/>
              <a:t>non-linear </a:t>
            </a:r>
          </a:p>
          <a:p>
            <a:endParaRPr lang="en-US" dirty="0"/>
          </a:p>
          <a:p>
            <a:r>
              <a:rPr lang="en-US" dirty="0" smtClean="0"/>
              <a:t>Linear relationship between compensation performance and </a:t>
            </a:r>
            <a:r>
              <a:rPr lang="en-US" dirty="0" err="1" smtClean="0"/>
              <a:t>NiFe</a:t>
            </a:r>
            <a:r>
              <a:rPr lang="en-US" dirty="0" smtClean="0"/>
              <a:t> fraction</a:t>
            </a:r>
            <a:endParaRPr lang="en-US" dirty="0"/>
          </a:p>
        </p:txBody>
      </p:sp>
      <p:pic>
        <p:nvPicPr>
          <p:cNvPr id="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4006" r="1401" b="2985"/>
          <a:stretch/>
        </p:blipFill>
        <p:spPr bwMode="auto">
          <a:xfrm>
            <a:off x="4898571" y="954169"/>
            <a:ext cx="3952821" cy="32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5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6488"/>
          <a:stretch/>
        </p:blipFill>
        <p:spPr>
          <a:xfrm>
            <a:off x="315682" y="2168683"/>
            <a:ext cx="4158343" cy="3534100"/>
          </a:xfrm>
        </p:spPr>
      </p:pic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r="6732"/>
          <a:stretch/>
        </p:blipFill>
        <p:spPr>
          <a:xfrm>
            <a:off x="4680855" y="2176684"/>
            <a:ext cx="4234543" cy="35793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of Magnetization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6388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566556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Qd</a:t>
            </a:r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961722" y="1183492"/>
            <a:ext cx="838200" cy="609600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1226419" y="954892"/>
            <a:ext cx="290361" cy="3048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88926" y="81416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81000" y="928090"/>
            <a:ext cx="0" cy="1169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" y="1917908"/>
            <a:ext cx="13643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8600" y="1602962"/>
            <a:ext cx="456161" cy="4187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69647" y="17760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2596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081" y="8141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81" y="61722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Angle: </a:t>
            </a:r>
            <a:r>
              <a:rPr lang="el-GR" dirty="0" smtClean="0"/>
              <a:t>γ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17357" y="866660"/>
            <a:ext cx="657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Angle of magnetization not important for this type of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Helmholtz Coil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171899"/>
            <a:ext cx="4243387" cy="318254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45" y="933186"/>
            <a:ext cx="4244975" cy="5659966"/>
          </a:xfrm>
        </p:spPr>
      </p:pic>
      <p:sp>
        <p:nvSpPr>
          <p:cNvPr id="9" name="TextBox 8"/>
          <p:cNvSpPr txBox="1"/>
          <p:nvPr/>
        </p:nvSpPr>
        <p:spPr>
          <a:xfrm>
            <a:off x="179388" y="5715000"/>
            <a:ext cx="4216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Toshiya Tanabe &amp; Chris </a:t>
            </a:r>
            <a:r>
              <a:rPr lang="en-US" dirty="0" err="1" smtClean="0"/>
              <a:t>Eng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BNL Insertion Devices </a:t>
            </a:r>
            <a:r>
              <a:rPr lang="en-US" dirty="0" smtClean="0"/>
              <a:t>Group)</a:t>
            </a:r>
          </a:p>
          <a:p>
            <a:r>
              <a:rPr lang="en-US" dirty="0" smtClean="0"/>
              <a:t>Mike Anerella, Jesse, Ray + Mike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388" y="772998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Variation in permanent magnets: </a:t>
            </a:r>
            <a:br>
              <a:rPr lang="en-US" dirty="0" smtClean="0"/>
            </a:br>
            <a:r>
              <a:rPr lang="en-US" dirty="0"/>
              <a:t>Match PMs to deliver same amount of </a:t>
            </a:r>
            <a:r>
              <a:rPr lang="en-US" dirty="0" smtClean="0"/>
              <a:t>flux</a:t>
            </a:r>
            <a:br>
              <a:rPr lang="en-US" dirty="0" smtClean="0"/>
            </a:br>
            <a:r>
              <a:rPr lang="en-US" dirty="0" smtClean="0"/>
              <a:t>to each 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3605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EMMA: the first non-scaling FFAG </a:t>
            </a:r>
            <a:r>
              <a:rPr lang="en-US" sz="3200" dirty="0" smtClean="0"/>
              <a:t>built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Magnet-to-magnet field variation contributed to 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Significant </a:t>
            </a:r>
            <a:r>
              <a:rPr lang="en-US" sz="3200" dirty="0"/>
              <a:t>closed orbit distortion, which </a:t>
            </a:r>
            <a:endParaRPr lang="en-US" sz="3200" dirty="0" smtClean="0"/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Ultimately </a:t>
            </a:r>
            <a:r>
              <a:rPr lang="en-US" sz="3200"/>
              <a:t>limited </a:t>
            </a:r>
            <a:r>
              <a:rPr lang="en-US" sz="3200" smtClean="0"/>
              <a:t>the energy </a:t>
            </a:r>
            <a:r>
              <a:rPr lang="en-US" sz="3200" dirty="0"/>
              <a:t>range at the </a:t>
            </a:r>
            <a:r>
              <a:rPr lang="en-US" sz="3200" dirty="0" smtClean="0"/>
              <a:t>low energy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Correctors 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Improved </a:t>
            </a:r>
            <a:r>
              <a:rPr lang="en-US" sz="3200" dirty="0"/>
              <a:t>the </a:t>
            </a:r>
            <a:r>
              <a:rPr lang="en-US" sz="3200" dirty="0" smtClean="0"/>
              <a:t>situation</a:t>
            </a:r>
          </a:p>
          <a:p>
            <a:pPr marL="4635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Never fully </a:t>
            </a:r>
            <a:r>
              <a:rPr lang="en-US" sz="3200" dirty="0"/>
              <a:t>eliminated the orbit </a:t>
            </a:r>
            <a:r>
              <a:rPr lang="en-US" sz="3200" dirty="0" smtClean="0"/>
              <a:t>distortion</a:t>
            </a:r>
            <a:endParaRPr lang="en-US" sz="3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and Magnets</a:t>
            </a:r>
          </a:p>
        </p:txBody>
      </p:sp>
    </p:spTree>
    <p:extLst>
      <p:ext uri="{BB962C8B-B14F-4D97-AF65-F5344CB8AC3E}">
        <p14:creationId xmlns:p14="http://schemas.microsoft.com/office/powerpoint/2010/main" val="21685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Shunting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684856"/>
            <a:ext cx="4243387" cy="267192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1684356"/>
            <a:ext cx="4244975" cy="2672929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1752600" y="1233085"/>
            <a:ext cx="1905000" cy="13773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1233085"/>
            <a:ext cx="2971800" cy="1682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88917" y="7912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Shunt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4514059"/>
            <a:ext cx="73917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strip of soft iron – locally shunts fraction of magnetic flux</a:t>
            </a:r>
          </a:p>
          <a:p>
            <a:endParaRPr lang="en-US" dirty="0" smtClean="0"/>
          </a:p>
          <a:p>
            <a:r>
              <a:rPr lang="en-US" dirty="0" smtClean="0"/>
              <a:t>Shunted flux depends on width, length and material</a:t>
            </a:r>
          </a:p>
          <a:p>
            <a:endParaRPr lang="en-US" dirty="0"/>
          </a:p>
          <a:p>
            <a:r>
              <a:rPr lang="en-US" dirty="0" smtClean="0"/>
              <a:t>Attractive, because this can be done while coil on measurement </a:t>
            </a:r>
            <a:r>
              <a:rPr lang="en-US" dirty="0" smtClean="0"/>
              <a:t>bench</a:t>
            </a:r>
          </a:p>
          <a:p>
            <a:endParaRPr lang="en-US" dirty="0"/>
          </a:p>
          <a:p>
            <a:r>
              <a:rPr lang="en-US" dirty="0" smtClean="0"/>
              <a:t>Affects harmonics up to </a:t>
            </a:r>
            <a:r>
              <a:rPr lang="en-US" dirty="0" err="1" smtClean="0"/>
              <a:t>sextupole</a:t>
            </a:r>
            <a:r>
              <a:rPr lang="en-US" dirty="0" smtClean="0"/>
              <a:t> (skew and normal)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275708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30"/>
          <a:stretch/>
        </p:blipFill>
        <p:spPr>
          <a:xfrm>
            <a:off x="1063215" y="946673"/>
            <a:ext cx="7023141" cy="50193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694" y="5196825"/>
            <a:ext cx="5463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r>
              <a:rPr lang="en-US" dirty="0" smtClean="0"/>
              <a:t>/</a:t>
            </a:r>
            <a:r>
              <a:rPr lang="en-US" dirty="0" err="1" smtClean="0"/>
              <a:t>Qd</a:t>
            </a:r>
            <a:r>
              <a:rPr lang="en-US" dirty="0" smtClean="0"/>
              <a:t>: identical gradient / aperture (different length)</a:t>
            </a:r>
          </a:p>
          <a:p>
            <a:r>
              <a:rPr lang="en-US" dirty="0" smtClean="0"/>
              <a:t>Beam excursion: +/- 31mm</a:t>
            </a:r>
          </a:p>
          <a:p>
            <a:endParaRPr lang="en-US" dirty="0"/>
          </a:p>
          <a:p>
            <a:r>
              <a:rPr lang="en-US" dirty="0" smtClean="0"/>
              <a:t>Design: tracking with 3D field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Concept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48480" y="3742539"/>
            <a:ext cx="3299381" cy="291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7546" y="3484407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8.25’’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9388" y="806050"/>
            <a:ext cx="5476565" cy="579130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Based on permanent magnet design at </a:t>
            </a:r>
            <a:r>
              <a:rPr lang="en-US" dirty="0" err="1" smtClean="0"/>
              <a:t>Fermilab</a:t>
            </a:r>
            <a:r>
              <a:rPr lang="en-US" dirty="0" smtClean="0"/>
              <a:t> (recycler)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Advantages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(Largely) conventional approach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Field quality determined by pole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Laminations</a:t>
            </a:r>
          </a:p>
          <a:p>
            <a:pPr marL="1087438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Small magnet to magnet variation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Permanent magnet tolerances  easier to handle</a:t>
            </a:r>
          </a:p>
          <a:p>
            <a:pPr marL="1087438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Magnetization 3%</a:t>
            </a:r>
          </a:p>
          <a:p>
            <a:pPr marL="1087438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Magnetization angle 3-5</a:t>
            </a:r>
            <a:r>
              <a:rPr lang="en-US" dirty="0" smtClean="0">
                <a:latin typeface="Arial"/>
                <a:cs typeface="Arial"/>
              </a:rPr>
              <a:t>º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Scheme for temperature compensation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Adopted for CBETA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/>
              <a:t>Material </a:t>
            </a:r>
            <a:r>
              <a:rPr lang="en-US" dirty="0" err="1" smtClean="0"/>
              <a:t>NdFeB</a:t>
            </a:r>
            <a:r>
              <a:rPr lang="en-US" dirty="0" smtClean="0"/>
              <a:t> (not ferrite)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Higher gradient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Fermilab</a:t>
            </a:r>
            <a:r>
              <a:rPr lang="en-US" dirty="0" smtClean="0"/>
              <a:t>: 2.6 T/m)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654" y="806050"/>
            <a:ext cx="2761726" cy="27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1" y="813022"/>
            <a:ext cx="6931421" cy="55451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Geometry </a:t>
            </a:r>
            <a:r>
              <a:rPr lang="en-US" dirty="0" err="1" smtClean="0"/>
              <a:t>Qf</a:t>
            </a:r>
            <a:r>
              <a:rPr lang="en-US" dirty="0" smtClean="0"/>
              <a:t>/</a:t>
            </a:r>
            <a:r>
              <a:rPr lang="en-US" dirty="0" err="1" smtClean="0"/>
              <a:t>Qd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2" y="241875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80% PM (N49M)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86202" y="2197450"/>
            <a:ext cx="0" cy="603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75970" y="2418758"/>
            <a:ext cx="2434432" cy="1611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62602" y="2720641"/>
            <a:ext cx="1422379" cy="10784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2" y="227510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178623" y="4246100"/>
            <a:ext cx="6877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2" y="38767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5202" y="5767268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magnets: driven by beam pipe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8" y="1052513"/>
            <a:ext cx="6931421" cy="5545137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quality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9273" y="56388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excursion: 31mm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4478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Hump: orbit compression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4407679" y="5823466"/>
            <a:ext cx="17707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4268" y="69758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Requested: 1%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202784" y="329837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G/G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1594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052736"/>
            <a:ext cx="5782500" cy="48481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NdFeB</a:t>
            </a:r>
            <a:r>
              <a:rPr lang="en-US" sz="2400" dirty="0"/>
              <a:t>: (∆B/B)/∆</a:t>
            </a:r>
            <a:r>
              <a:rPr lang="en-US" sz="2400" dirty="0" smtClean="0"/>
              <a:t>T≈-1.1x10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/K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Compensation scheme: 30-32% </a:t>
            </a:r>
            <a:r>
              <a:rPr lang="en-US" sz="2400" dirty="0" smtClean="0"/>
              <a:t>Ni-Fe</a:t>
            </a:r>
          </a:p>
          <a:p>
            <a:pPr marL="454025" lvl="1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Pioneered by </a:t>
            </a:r>
            <a:r>
              <a:rPr lang="en-US" sz="2400" dirty="0" err="1" smtClean="0"/>
              <a:t>Fermilab</a:t>
            </a:r>
            <a:endParaRPr lang="en-US" sz="2400" dirty="0" smtClean="0"/>
          </a:p>
          <a:p>
            <a:pPr marL="454025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Curie temperature of </a:t>
            </a:r>
            <a:r>
              <a:rPr lang="en-US" sz="2400" dirty="0" smtClean="0"/>
              <a:t>60°C</a:t>
            </a:r>
          </a:p>
          <a:p>
            <a:pPr marL="454025" lvl="1" indent="-285750">
              <a:buFont typeface="Courier New" panose="02070309020205020404" pitchFamily="49" charset="0"/>
              <a:buChar char="o"/>
            </a:pPr>
            <a:r>
              <a:rPr lang="en-US" sz="2400" dirty="0" err="1" smtClean="0"/>
              <a:t>B</a:t>
            </a:r>
            <a:r>
              <a:rPr lang="en-US" sz="2400" baseline="-25000" dirty="0" err="1" smtClean="0"/>
              <a:t>sat</a:t>
            </a:r>
            <a:r>
              <a:rPr lang="en-US" sz="2400" dirty="0" smtClean="0"/>
              <a:t>=0.3-0.1 T (20-45°C)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Required Ni-Fe: about 20% of PM</a:t>
            </a:r>
          </a:p>
          <a:p>
            <a:pPr marL="454025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Temperature Compensation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71500" y="42056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NdFeB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409700" y="4205686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8300" y="42056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6500" y="4205686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05100" y="42056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" y="51962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9700" y="5196286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38300" y="51962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76500" y="5196286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05100" y="51962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1500" y="4967686"/>
            <a:ext cx="29718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NiFe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4224048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5214648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38600" y="4986048"/>
            <a:ext cx="838200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191000" y="4452648"/>
            <a:ext cx="5334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191000" y="5443248"/>
            <a:ext cx="5334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38300" y="6069830"/>
            <a:ext cx="55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14800" y="60528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79849" y="508455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Diagramm 7"/>
          <p:cNvGraphicFramePr>
            <a:graphicFrameLocks/>
          </p:cNvGraphicFramePr>
          <p:nvPr>
            <p:extLst/>
          </p:nvPr>
        </p:nvGraphicFramePr>
        <p:xfrm>
          <a:off x="5963636" y="2034168"/>
          <a:ext cx="3120703" cy="457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444343" y="1578429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Thermoflux</a:t>
            </a:r>
            <a:r>
              <a:rPr lang="en-US" dirty="0" smtClean="0"/>
              <a:t> TX65/100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>
          <a:xfrm>
            <a:off x="4538474" y="1566672"/>
            <a:ext cx="4505997" cy="386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3D </a:t>
            </a:r>
            <a:r>
              <a:rPr lang="en-US" sz="2400" dirty="0" err="1" smtClean="0"/>
              <a:t>NiFe</a:t>
            </a:r>
            <a:r>
              <a:rPr lang="en-US" sz="2400" dirty="0" smtClean="0"/>
              <a:t> Temperature Compensation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68334" y="751475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shown: same for </a:t>
            </a:r>
            <a:r>
              <a:rPr lang="en-US" dirty="0" err="1" smtClean="0"/>
              <a:t>Qd</a:t>
            </a:r>
            <a:r>
              <a:rPr lang="en-US" dirty="0" smtClean="0"/>
              <a:t> / individual magnets</a:t>
            </a:r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" y="1566672"/>
            <a:ext cx="4513262" cy="3610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064" y="105300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r>
              <a:rPr lang="en-US" dirty="0" smtClean="0"/>
              <a:t>, field at outermost aperture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7288" y="2702713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20ºC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68919" y="351686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30ºC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626" y="5925760"/>
            <a:ext cx="5406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Margin: 9.2% (approx. 4mm gaps in long. direction)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434099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0.368T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063" y="270271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0.3681T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7626" y="517728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55080" y="1566672"/>
            <a:ext cx="708660" cy="37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NiFe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27371" y="1943100"/>
            <a:ext cx="78378" cy="14793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766560" y="1943100"/>
            <a:ext cx="275997" cy="1406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1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</TotalTime>
  <Words>953</Words>
  <Application>Microsoft Office PowerPoint</Application>
  <PresentationFormat>On-screen Show (4:3)</PresentationFormat>
  <Paragraphs>265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DejaVu Sans</vt:lpstr>
      <vt:lpstr>Gill Sans</vt:lpstr>
      <vt:lpstr>Symbol</vt:lpstr>
      <vt:lpstr>2_Office Theme</vt:lpstr>
      <vt:lpstr>PowerPoint Presentation</vt:lpstr>
      <vt:lpstr>Outline</vt:lpstr>
      <vt:lpstr>Lattice and Magnets</vt:lpstr>
      <vt:lpstr>Cell</vt:lpstr>
      <vt:lpstr>Magnet Concept</vt:lpstr>
      <vt:lpstr>2D Geometry Qf/Qd</vt:lpstr>
      <vt:lpstr>Gradient quality</vt:lpstr>
      <vt:lpstr>Temperature Compensation</vt:lpstr>
      <vt:lpstr>3D NiFe Temperature Compensation</vt:lpstr>
      <vt:lpstr>Bench Test</vt:lpstr>
      <vt:lpstr>Manufacturing</vt:lpstr>
      <vt:lpstr>Geometry / Field Quality</vt:lpstr>
      <vt:lpstr>Pole Tolerance</vt:lpstr>
      <vt:lpstr>Permanent Magnets</vt:lpstr>
      <vt:lpstr>Block Measurements</vt:lpstr>
      <vt:lpstr>Demonstrator</vt:lpstr>
      <vt:lpstr>Prototype Magnet</vt:lpstr>
      <vt:lpstr>Prototype Girder</vt:lpstr>
      <vt:lpstr>Quad Corrector</vt:lpstr>
      <vt:lpstr>Skew Dipole Corrector</vt:lpstr>
      <vt:lpstr>Dipole Corrector</vt:lpstr>
      <vt:lpstr>Conclusion</vt:lpstr>
      <vt:lpstr>Additional Slides</vt:lpstr>
      <vt:lpstr>Materials</vt:lpstr>
      <vt:lpstr>Magnetization</vt:lpstr>
      <vt:lpstr>Gradient Quality</vt:lpstr>
      <vt:lpstr>Temperature Compensation</vt:lpstr>
      <vt:lpstr>Angle of Magnetization</vt:lpstr>
      <vt:lpstr>Helmholtz Coil</vt:lpstr>
      <vt:lpstr>Shunting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Holger</dc:creator>
  <cp:lastModifiedBy>Holger Witte</cp:lastModifiedBy>
  <cp:revision>57</cp:revision>
  <dcterms:modified xsi:type="dcterms:W3CDTF">2016-07-26T15:38:21Z</dcterms:modified>
</cp:coreProperties>
</file>