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25"/>
  </p:notesMasterIdLst>
  <p:handoutMasterIdLst>
    <p:handoutMasterId r:id="rId26"/>
  </p:handoutMasterIdLst>
  <p:sldIdLst>
    <p:sldId id="265" r:id="rId2"/>
    <p:sldId id="269" r:id="rId3"/>
    <p:sldId id="270" r:id="rId4"/>
    <p:sldId id="271" r:id="rId5"/>
    <p:sldId id="272" r:id="rId6"/>
    <p:sldId id="273" r:id="rId7"/>
    <p:sldId id="274" r:id="rId8"/>
    <p:sldId id="275" r:id="rId9"/>
    <p:sldId id="276" r:id="rId10"/>
    <p:sldId id="290" r:id="rId11"/>
    <p:sldId id="291" r:id="rId12"/>
    <p:sldId id="292" r:id="rId13"/>
    <p:sldId id="279" r:id="rId14"/>
    <p:sldId id="280" r:id="rId15"/>
    <p:sldId id="281" r:id="rId16"/>
    <p:sldId id="282" r:id="rId17"/>
    <p:sldId id="283" r:id="rId18"/>
    <p:sldId id="284" r:id="rId19"/>
    <p:sldId id="285" r:id="rId20"/>
    <p:sldId id="288" r:id="rId21"/>
    <p:sldId id="295" r:id="rId22"/>
    <p:sldId id="293" r:id="rId23"/>
    <p:sldId id="294" r:id="rId24"/>
  </p:sldIdLst>
  <p:sldSz cx="9144000" cy="6858000" type="screen4x3"/>
  <p:notesSz cx="7772400" cy="10058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1B1B"/>
    <a:srgbClr val="CA160F"/>
    <a:srgbClr val="FCF9F5"/>
    <a:srgbClr val="0071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47"/>
    <p:restoredTop sz="96992" autoAdjust="0"/>
  </p:normalViewPr>
  <p:slideViewPr>
    <p:cSldViewPr snapToGrid="0" snapToObjects="1">
      <p:cViewPr>
        <p:scale>
          <a:sx n="76" d="100"/>
          <a:sy n="76" d="100"/>
        </p:scale>
        <p:origin x="-1816" y="-5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EB1D27-C844-3847-ACE4-D6C69533E8D4}" type="doc">
      <dgm:prSet loTypeId="urn:microsoft.com/office/officeart/2005/8/layout/hierarchy2" loCatId="" qsTypeId="urn:microsoft.com/office/officeart/2005/8/quickstyle/simple4" qsCatId="simple" csTypeId="urn:microsoft.com/office/officeart/2005/8/colors/colorful1" csCatId="colorful" phldr="1"/>
      <dgm:spPr/>
      <dgm:t>
        <a:bodyPr/>
        <a:lstStyle/>
        <a:p>
          <a:endParaRPr lang="en-US"/>
        </a:p>
      </dgm:t>
    </dgm:pt>
    <dgm:pt modelId="{343D605E-BE52-5847-8E0E-DB7ECAB3E604}">
      <dgm:prSet phldrT="[Text]" custT="1"/>
      <dgm:spPr>
        <a:solidFill>
          <a:srgbClr val="DBFFF4">
            <a:alpha val="12000"/>
          </a:srgbClr>
        </a:solidFill>
        <a:ln w="12700" cmpd="sng">
          <a:solidFill>
            <a:srgbClr val="000090"/>
          </a:solidFill>
        </a:ln>
      </dgm:spPr>
      <dgm:t>
        <a:bodyPr/>
        <a:lstStyle/>
        <a:p>
          <a:pPr algn="ctr"/>
          <a:r>
            <a:rPr lang="en-US" sz="2800" dirty="0" smtClean="0">
              <a:solidFill>
                <a:srgbClr val="000090"/>
              </a:solidFill>
              <a:latin typeface="Optima"/>
              <a:cs typeface="Optima"/>
            </a:rPr>
            <a:t>C-Beta Project and eRHIC Development</a:t>
          </a:r>
          <a:endParaRPr lang="en-US" sz="2800" b="1" i="0" dirty="0" smtClean="0">
            <a:solidFill>
              <a:srgbClr val="000090"/>
            </a:solidFill>
            <a:latin typeface="Optima"/>
            <a:cs typeface="Optima"/>
          </a:endParaRPr>
        </a:p>
      </dgm:t>
    </dgm:pt>
    <dgm:pt modelId="{AA661057-8C1C-F041-B46E-88DD9E68EA27}" type="sibTrans" cxnId="{2597C39F-3592-534A-AECA-5286DB5C8716}">
      <dgm:prSet/>
      <dgm:spPr/>
      <dgm:t>
        <a:bodyPr/>
        <a:lstStyle/>
        <a:p>
          <a:endParaRPr lang="en-US"/>
        </a:p>
      </dgm:t>
    </dgm:pt>
    <dgm:pt modelId="{1A409AA4-92DC-414A-A3C4-8D2398772B34}" type="parTrans" cxnId="{2597C39F-3592-534A-AECA-5286DB5C8716}">
      <dgm:prSet/>
      <dgm:spPr/>
      <dgm:t>
        <a:bodyPr/>
        <a:lstStyle/>
        <a:p>
          <a:endParaRPr lang="en-US"/>
        </a:p>
      </dgm:t>
    </dgm:pt>
    <dgm:pt modelId="{CD8898F3-BDA4-4D4D-A4EC-7887469E9F21}">
      <dgm:prSet phldrT="[Text]"/>
      <dgm:spPr>
        <a:solidFill>
          <a:srgbClr val="DBFFF4"/>
        </a:solidFill>
        <a:ln w="12700" cmpd="sng">
          <a:solidFill>
            <a:srgbClr val="000090"/>
          </a:solidFill>
        </a:ln>
        <a:effectLst/>
      </dgm:spPr>
      <dgm:t>
        <a:bodyPr/>
        <a:lstStyle/>
        <a:p>
          <a:r>
            <a:rPr lang="en-US" b="0" i="0" dirty="0" smtClean="0">
              <a:solidFill>
                <a:srgbClr val="000090"/>
              </a:solidFill>
              <a:effectLst/>
              <a:latin typeface="Optima"/>
              <a:cs typeface="Optima"/>
            </a:rPr>
            <a:t>EIC at RHIC</a:t>
          </a:r>
          <a:endParaRPr lang="en-US" b="0" i="0" baseline="-25000" dirty="0">
            <a:solidFill>
              <a:srgbClr val="000090"/>
            </a:solidFill>
            <a:effectLst/>
            <a:latin typeface="Optima"/>
            <a:cs typeface="Optima"/>
          </a:endParaRPr>
        </a:p>
      </dgm:t>
    </dgm:pt>
    <dgm:pt modelId="{F1232702-0F70-4C42-BAE0-1105AB11E9FB}" type="parTrans" cxnId="{C8A3C186-8EB8-E946-818D-572639C8F191}">
      <dgm:prSet/>
      <dgm:spPr/>
      <dgm:t>
        <a:bodyPr/>
        <a:lstStyle/>
        <a:p>
          <a:endParaRPr lang="en-US"/>
        </a:p>
      </dgm:t>
    </dgm:pt>
    <dgm:pt modelId="{344948F6-97B5-5A4A-B530-2F0475E4DF39}" type="sibTrans" cxnId="{C8A3C186-8EB8-E946-818D-572639C8F191}">
      <dgm:prSet/>
      <dgm:spPr/>
      <dgm:t>
        <a:bodyPr/>
        <a:lstStyle/>
        <a:p>
          <a:endParaRPr lang="en-US"/>
        </a:p>
      </dgm:t>
    </dgm:pt>
    <dgm:pt modelId="{0BBD4FFF-B5B4-A340-9E3D-5D91B31E502E}">
      <dgm:prSet phldrT="[Text]"/>
      <dgm:spPr>
        <a:solidFill>
          <a:srgbClr val="DBFFF4"/>
        </a:solidFill>
        <a:ln w="12700" cmpd="sng">
          <a:solidFill>
            <a:srgbClr val="000090"/>
          </a:solidFill>
        </a:ln>
        <a:effectLst/>
      </dgm:spPr>
      <dgm:t>
        <a:bodyPr/>
        <a:lstStyle/>
        <a:p>
          <a:r>
            <a:rPr lang="en-US" b="0" i="0" dirty="0" smtClean="0">
              <a:solidFill>
                <a:srgbClr val="000090"/>
              </a:solidFill>
              <a:effectLst/>
              <a:latin typeface="Optima"/>
              <a:cs typeface="Optima"/>
            </a:rPr>
            <a:t> eRHIC ERL proposal and risks </a:t>
          </a:r>
          <a:endParaRPr lang="en-US" b="0" i="0" baseline="-25000" dirty="0">
            <a:solidFill>
              <a:srgbClr val="000090"/>
            </a:solidFill>
            <a:effectLst/>
            <a:latin typeface="Optima"/>
            <a:cs typeface="Optima"/>
          </a:endParaRPr>
        </a:p>
      </dgm:t>
    </dgm:pt>
    <dgm:pt modelId="{BDD4F807-7641-4045-BE11-8FEA76B07FD0}" type="parTrans" cxnId="{C793C36F-19B2-C946-A3A8-50D66DB08637}">
      <dgm:prSet/>
      <dgm:spPr/>
      <dgm:t>
        <a:bodyPr/>
        <a:lstStyle/>
        <a:p>
          <a:endParaRPr lang="en-US"/>
        </a:p>
      </dgm:t>
    </dgm:pt>
    <dgm:pt modelId="{0D64D0F8-C12E-AE41-9EF6-EF986D36BB6A}" type="sibTrans" cxnId="{C793C36F-19B2-C946-A3A8-50D66DB08637}">
      <dgm:prSet/>
      <dgm:spPr/>
      <dgm:t>
        <a:bodyPr/>
        <a:lstStyle/>
        <a:p>
          <a:endParaRPr lang="en-US"/>
        </a:p>
      </dgm:t>
    </dgm:pt>
    <dgm:pt modelId="{DDB49EFE-5D3D-6048-8CD8-3A015079B240}">
      <dgm:prSet phldrT="[Text]"/>
      <dgm:spPr>
        <a:solidFill>
          <a:srgbClr val="DBFFF4"/>
        </a:solidFill>
        <a:ln w="12700" cmpd="sng">
          <a:solidFill>
            <a:srgbClr val="000090"/>
          </a:solidFill>
        </a:ln>
        <a:effectLst/>
      </dgm:spPr>
      <dgm:t>
        <a:bodyPr/>
        <a:lstStyle/>
        <a:p>
          <a:r>
            <a:rPr lang="en-US" b="0" i="0" dirty="0" smtClean="0">
              <a:solidFill>
                <a:srgbClr val="000090"/>
              </a:solidFill>
              <a:effectLst/>
              <a:latin typeface="Optima"/>
              <a:cs typeface="Optima"/>
            </a:rPr>
            <a:t> What is Non-Scaling FFAG</a:t>
          </a:r>
          <a:endParaRPr lang="en-US" b="0" i="0" baseline="-25000" dirty="0">
            <a:solidFill>
              <a:srgbClr val="000090"/>
            </a:solidFill>
            <a:effectLst/>
            <a:latin typeface="Optima"/>
            <a:cs typeface="Optima"/>
          </a:endParaRPr>
        </a:p>
      </dgm:t>
    </dgm:pt>
    <dgm:pt modelId="{7C2D43C0-C0E7-FB41-9110-276B74DE0C7D}" type="parTrans" cxnId="{9A80D3C3-B04A-EC4D-B7FF-BEA273411493}">
      <dgm:prSet/>
      <dgm:spPr/>
      <dgm:t>
        <a:bodyPr/>
        <a:lstStyle/>
        <a:p>
          <a:endParaRPr lang="en-US"/>
        </a:p>
      </dgm:t>
    </dgm:pt>
    <dgm:pt modelId="{DF9B8D0B-209A-D448-B688-0761B7E56C27}" type="sibTrans" cxnId="{9A80D3C3-B04A-EC4D-B7FF-BEA273411493}">
      <dgm:prSet/>
      <dgm:spPr/>
      <dgm:t>
        <a:bodyPr/>
        <a:lstStyle/>
        <a:p>
          <a:endParaRPr lang="en-US"/>
        </a:p>
      </dgm:t>
    </dgm:pt>
    <dgm:pt modelId="{715ED059-D665-0849-AD3B-220976B5AC8B}">
      <dgm:prSet phldrT="[Text]"/>
      <dgm:spPr>
        <a:solidFill>
          <a:srgbClr val="DBFFF4"/>
        </a:solidFill>
        <a:ln w="12700" cmpd="sng">
          <a:solidFill>
            <a:srgbClr val="000090"/>
          </a:solidFill>
        </a:ln>
        <a:effectLst/>
      </dgm:spPr>
      <dgm:t>
        <a:bodyPr/>
        <a:lstStyle/>
        <a:p>
          <a:r>
            <a:rPr lang="en-US" b="0" i="0" dirty="0" smtClean="0">
              <a:solidFill>
                <a:srgbClr val="000090"/>
              </a:solidFill>
              <a:effectLst/>
              <a:latin typeface="Optima"/>
              <a:cs typeface="Optima"/>
            </a:rPr>
            <a:t> NS-FFAG eRHIC Design</a:t>
          </a:r>
          <a:endParaRPr lang="en-US" b="0" i="0" baseline="-25000" dirty="0">
            <a:solidFill>
              <a:srgbClr val="000090"/>
            </a:solidFill>
            <a:effectLst/>
            <a:latin typeface="Optima"/>
            <a:cs typeface="Optima"/>
          </a:endParaRPr>
        </a:p>
      </dgm:t>
    </dgm:pt>
    <dgm:pt modelId="{0393A5F5-A505-BF4D-8540-03635A9290C4}" type="parTrans" cxnId="{76A974A2-389B-3F4B-BF13-75778B2D344E}">
      <dgm:prSet/>
      <dgm:spPr/>
      <dgm:t>
        <a:bodyPr/>
        <a:lstStyle/>
        <a:p>
          <a:endParaRPr lang="en-US"/>
        </a:p>
      </dgm:t>
    </dgm:pt>
    <dgm:pt modelId="{3442C813-2A30-5648-B2C8-E1516390BDBC}" type="sibTrans" cxnId="{76A974A2-389B-3F4B-BF13-75778B2D344E}">
      <dgm:prSet/>
      <dgm:spPr/>
      <dgm:t>
        <a:bodyPr/>
        <a:lstStyle/>
        <a:p>
          <a:endParaRPr lang="en-US"/>
        </a:p>
      </dgm:t>
    </dgm:pt>
    <dgm:pt modelId="{BE326100-BB24-F141-9EC7-A6CCB7A363E8}">
      <dgm:prSet phldrT="[Text]"/>
      <dgm:spPr>
        <a:solidFill>
          <a:srgbClr val="DBFFF4"/>
        </a:solidFill>
        <a:ln w="12700" cmpd="sng">
          <a:solidFill>
            <a:srgbClr val="000090"/>
          </a:solidFill>
        </a:ln>
        <a:effectLst/>
      </dgm:spPr>
      <dgm:t>
        <a:bodyPr/>
        <a:lstStyle/>
        <a:p>
          <a:r>
            <a:rPr lang="en-US" b="0" i="0" dirty="0" smtClean="0">
              <a:solidFill>
                <a:srgbClr val="000090"/>
              </a:solidFill>
              <a:effectLst/>
              <a:latin typeface="Optima"/>
              <a:cs typeface="Optima"/>
            </a:rPr>
            <a:t> Estimated Cost of the Ultimate eRHIC</a:t>
          </a:r>
          <a:endParaRPr lang="en-US" b="0" i="0" baseline="-25000" dirty="0">
            <a:solidFill>
              <a:srgbClr val="000090"/>
            </a:solidFill>
            <a:effectLst/>
            <a:latin typeface="Optima"/>
            <a:cs typeface="Optima"/>
          </a:endParaRPr>
        </a:p>
      </dgm:t>
    </dgm:pt>
    <dgm:pt modelId="{79F19FC6-1ACB-524C-A6C8-64B76860A463}" type="parTrans" cxnId="{16FE56A5-63FE-F943-8F4B-DD1116415C99}">
      <dgm:prSet/>
      <dgm:spPr/>
      <dgm:t>
        <a:bodyPr/>
        <a:lstStyle/>
        <a:p>
          <a:endParaRPr lang="en-US"/>
        </a:p>
      </dgm:t>
    </dgm:pt>
    <dgm:pt modelId="{A671A58E-722A-0A4E-B69B-91012F75441D}" type="sibTrans" cxnId="{16FE56A5-63FE-F943-8F4B-DD1116415C99}">
      <dgm:prSet/>
      <dgm:spPr/>
      <dgm:t>
        <a:bodyPr/>
        <a:lstStyle/>
        <a:p>
          <a:endParaRPr lang="en-US"/>
        </a:p>
      </dgm:t>
    </dgm:pt>
    <dgm:pt modelId="{130820C4-FEB6-E248-B107-8A2926F16C05}">
      <dgm:prSet phldrT="[Text]"/>
      <dgm:spPr>
        <a:solidFill>
          <a:srgbClr val="DBFFF4"/>
        </a:solidFill>
        <a:ln w="12700" cmpd="sng">
          <a:solidFill>
            <a:srgbClr val="000090"/>
          </a:solidFill>
        </a:ln>
        <a:effectLst/>
      </dgm:spPr>
      <dgm:t>
        <a:bodyPr/>
        <a:lstStyle/>
        <a:p>
          <a:r>
            <a:rPr lang="en-US" b="0" i="0" dirty="0" smtClean="0">
              <a:solidFill>
                <a:srgbClr val="000090"/>
              </a:solidFill>
              <a:effectLst/>
              <a:latin typeface="Optima"/>
              <a:cs typeface="Optima"/>
            </a:rPr>
            <a:t> Expected Deliverables from CBETA</a:t>
          </a:r>
          <a:endParaRPr lang="en-US" b="0" i="0" baseline="-25000" dirty="0">
            <a:solidFill>
              <a:srgbClr val="000090"/>
            </a:solidFill>
            <a:effectLst/>
            <a:latin typeface="Optima"/>
            <a:cs typeface="Optima"/>
          </a:endParaRPr>
        </a:p>
      </dgm:t>
    </dgm:pt>
    <dgm:pt modelId="{5BD99D4B-C70E-5140-A968-9842363FAED8}" type="parTrans" cxnId="{B383399A-F823-C24C-B7E4-9C64EA4A6F96}">
      <dgm:prSet/>
      <dgm:spPr/>
      <dgm:t>
        <a:bodyPr/>
        <a:lstStyle/>
        <a:p>
          <a:endParaRPr lang="en-US"/>
        </a:p>
      </dgm:t>
    </dgm:pt>
    <dgm:pt modelId="{84CDC31B-D441-704A-94B2-EE4A2821DE3B}" type="sibTrans" cxnId="{B383399A-F823-C24C-B7E4-9C64EA4A6F96}">
      <dgm:prSet/>
      <dgm:spPr/>
      <dgm:t>
        <a:bodyPr/>
        <a:lstStyle/>
        <a:p>
          <a:endParaRPr lang="en-US"/>
        </a:p>
      </dgm:t>
    </dgm:pt>
    <dgm:pt modelId="{BAA76BA9-8ACE-5A4B-A9BB-7730E5446554}" type="pres">
      <dgm:prSet presAssocID="{E4EB1D27-C844-3847-ACE4-D6C69533E8D4}" presName="diagram" presStyleCnt="0">
        <dgm:presLayoutVars>
          <dgm:chPref val="1"/>
          <dgm:dir/>
          <dgm:animOne val="branch"/>
          <dgm:animLvl val="lvl"/>
          <dgm:resizeHandles val="exact"/>
        </dgm:presLayoutVars>
      </dgm:prSet>
      <dgm:spPr/>
      <dgm:t>
        <a:bodyPr/>
        <a:lstStyle/>
        <a:p>
          <a:endParaRPr lang="en-US"/>
        </a:p>
      </dgm:t>
    </dgm:pt>
    <dgm:pt modelId="{F680F563-BB8E-8943-9004-48AA6DC3B098}" type="pres">
      <dgm:prSet presAssocID="{343D605E-BE52-5847-8E0E-DB7ECAB3E604}" presName="root1" presStyleCnt="0"/>
      <dgm:spPr/>
    </dgm:pt>
    <dgm:pt modelId="{8CBDB487-64DF-CF42-BE8C-BFB12F5A182A}" type="pres">
      <dgm:prSet presAssocID="{343D605E-BE52-5847-8E0E-DB7ECAB3E604}" presName="LevelOneTextNode" presStyleLbl="node0" presStyleIdx="0" presStyleCnt="1" custScaleX="166063" custScaleY="144015" custLinFactNeighborX="-22726" custLinFactNeighborY="-58563">
        <dgm:presLayoutVars>
          <dgm:chPref val="3"/>
        </dgm:presLayoutVars>
      </dgm:prSet>
      <dgm:spPr/>
      <dgm:t>
        <a:bodyPr/>
        <a:lstStyle/>
        <a:p>
          <a:endParaRPr lang="en-US"/>
        </a:p>
      </dgm:t>
    </dgm:pt>
    <dgm:pt modelId="{C407E47F-CE73-994D-9744-51B2D9014D2A}" type="pres">
      <dgm:prSet presAssocID="{343D605E-BE52-5847-8E0E-DB7ECAB3E604}" presName="level2hierChild" presStyleCnt="0"/>
      <dgm:spPr/>
    </dgm:pt>
    <dgm:pt modelId="{E6863C8F-020C-234F-A0FD-4994476D2D4E}" type="pres">
      <dgm:prSet presAssocID="{F1232702-0F70-4C42-BAE0-1105AB11E9FB}" presName="conn2-1" presStyleLbl="parChTrans1D2" presStyleIdx="0" presStyleCnt="6"/>
      <dgm:spPr/>
      <dgm:t>
        <a:bodyPr/>
        <a:lstStyle/>
        <a:p>
          <a:endParaRPr lang="en-US"/>
        </a:p>
      </dgm:t>
    </dgm:pt>
    <dgm:pt modelId="{829E2271-6C92-6842-B3DA-3BDC5644B7D8}" type="pres">
      <dgm:prSet presAssocID="{F1232702-0F70-4C42-BAE0-1105AB11E9FB}" presName="connTx" presStyleLbl="parChTrans1D2" presStyleIdx="0" presStyleCnt="6"/>
      <dgm:spPr/>
      <dgm:t>
        <a:bodyPr/>
        <a:lstStyle/>
        <a:p>
          <a:endParaRPr lang="en-US"/>
        </a:p>
      </dgm:t>
    </dgm:pt>
    <dgm:pt modelId="{A979ADD9-5078-2347-800F-C2F342C7DAAF}" type="pres">
      <dgm:prSet presAssocID="{CD8898F3-BDA4-4D4D-A4EC-7887469E9F21}" presName="root2" presStyleCnt="0"/>
      <dgm:spPr/>
    </dgm:pt>
    <dgm:pt modelId="{34A27CF3-7CF8-2D40-9099-04D1F421A7F7}" type="pres">
      <dgm:prSet presAssocID="{CD8898F3-BDA4-4D4D-A4EC-7887469E9F21}" presName="LevelTwoTextNode" presStyleLbl="node2" presStyleIdx="0" presStyleCnt="6" custScaleX="122293" custScaleY="57022" custLinFactNeighborX="35115" custLinFactNeighborY="-12534">
        <dgm:presLayoutVars>
          <dgm:chPref val="3"/>
        </dgm:presLayoutVars>
      </dgm:prSet>
      <dgm:spPr/>
      <dgm:t>
        <a:bodyPr/>
        <a:lstStyle/>
        <a:p>
          <a:endParaRPr lang="en-US"/>
        </a:p>
      </dgm:t>
    </dgm:pt>
    <dgm:pt modelId="{63AF98AB-032A-0747-80B8-18F5804748EA}" type="pres">
      <dgm:prSet presAssocID="{CD8898F3-BDA4-4D4D-A4EC-7887469E9F21}" presName="level3hierChild" presStyleCnt="0"/>
      <dgm:spPr/>
    </dgm:pt>
    <dgm:pt modelId="{5BDEF28F-7578-C044-B953-9811D11ED977}" type="pres">
      <dgm:prSet presAssocID="{BDD4F807-7641-4045-BE11-8FEA76B07FD0}" presName="conn2-1" presStyleLbl="parChTrans1D2" presStyleIdx="1" presStyleCnt="6"/>
      <dgm:spPr/>
      <dgm:t>
        <a:bodyPr/>
        <a:lstStyle/>
        <a:p>
          <a:endParaRPr lang="en-US"/>
        </a:p>
      </dgm:t>
    </dgm:pt>
    <dgm:pt modelId="{CA5CF245-4D3A-794D-8539-F8CEFC845EE2}" type="pres">
      <dgm:prSet presAssocID="{BDD4F807-7641-4045-BE11-8FEA76B07FD0}" presName="connTx" presStyleLbl="parChTrans1D2" presStyleIdx="1" presStyleCnt="6"/>
      <dgm:spPr/>
      <dgm:t>
        <a:bodyPr/>
        <a:lstStyle/>
        <a:p>
          <a:endParaRPr lang="en-US"/>
        </a:p>
      </dgm:t>
    </dgm:pt>
    <dgm:pt modelId="{F0551050-2627-2045-A046-AA1D5C8AF22E}" type="pres">
      <dgm:prSet presAssocID="{0BBD4FFF-B5B4-A340-9E3D-5D91B31E502E}" presName="root2" presStyleCnt="0"/>
      <dgm:spPr/>
    </dgm:pt>
    <dgm:pt modelId="{7E181B3A-9148-314A-B173-0BF3611ACC3E}" type="pres">
      <dgm:prSet presAssocID="{0BBD4FFF-B5B4-A340-9E3D-5D91B31E502E}" presName="LevelTwoTextNode" presStyleLbl="node2" presStyleIdx="1" presStyleCnt="6" custScaleX="182953" custScaleY="57022" custLinFactNeighborX="38728" custLinFactNeighborY="-4717">
        <dgm:presLayoutVars>
          <dgm:chPref val="3"/>
        </dgm:presLayoutVars>
      </dgm:prSet>
      <dgm:spPr/>
      <dgm:t>
        <a:bodyPr/>
        <a:lstStyle/>
        <a:p>
          <a:endParaRPr lang="en-US"/>
        </a:p>
      </dgm:t>
    </dgm:pt>
    <dgm:pt modelId="{6A471A6A-144C-4D40-99E9-4ADAE4CB87DB}" type="pres">
      <dgm:prSet presAssocID="{0BBD4FFF-B5B4-A340-9E3D-5D91B31E502E}" presName="level3hierChild" presStyleCnt="0"/>
      <dgm:spPr/>
    </dgm:pt>
    <dgm:pt modelId="{1622C280-EBCA-9F4A-B3E9-6CB1789E9F68}" type="pres">
      <dgm:prSet presAssocID="{7C2D43C0-C0E7-FB41-9110-276B74DE0C7D}" presName="conn2-1" presStyleLbl="parChTrans1D2" presStyleIdx="2" presStyleCnt="6"/>
      <dgm:spPr/>
      <dgm:t>
        <a:bodyPr/>
        <a:lstStyle/>
        <a:p>
          <a:endParaRPr lang="en-US"/>
        </a:p>
      </dgm:t>
    </dgm:pt>
    <dgm:pt modelId="{FD08B386-8710-6A41-9F14-2EAC5C29B7D8}" type="pres">
      <dgm:prSet presAssocID="{7C2D43C0-C0E7-FB41-9110-276B74DE0C7D}" presName="connTx" presStyleLbl="parChTrans1D2" presStyleIdx="2" presStyleCnt="6"/>
      <dgm:spPr/>
      <dgm:t>
        <a:bodyPr/>
        <a:lstStyle/>
        <a:p>
          <a:endParaRPr lang="en-US"/>
        </a:p>
      </dgm:t>
    </dgm:pt>
    <dgm:pt modelId="{90255D43-B803-324B-9244-99E454E992DB}" type="pres">
      <dgm:prSet presAssocID="{DDB49EFE-5D3D-6048-8CD8-3A015079B240}" presName="root2" presStyleCnt="0"/>
      <dgm:spPr/>
    </dgm:pt>
    <dgm:pt modelId="{0660CD9B-EA52-4641-BAAD-50DAF007844A}" type="pres">
      <dgm:prSet presAssocID="{DDB49EFE-5D3D-6048-8CD8-3A015079B240}" presName="LevelTwoTextNode" presStyleLbl="node2" presStyleIdx="2" presStyleCnt="6" custScaleX="169837" custScaleY="57022" custLinFactNeighborX="38334" custLinFactNeighborY="9656">
        <dgm:presLayoutVars>
          <dgm:chPref val="3"/>
        </dgm:presLayoutVars>
      </dgm:prSet>
      <dgm:spPr/>
      <dgm:t>
        <a:bodyPr/>
        <a:lstStyle/>
        <a:p>
          <a:endParaRPr lang="en-US"/>
        </a:p>
      </dgm:t>
    </dgm:pt>
    <dgm:pt modelId="{52A04AE2-5262-D246-8991-555BB2A9BF17}" type="pres">
      <dgm:prSet presAssocID="{DDB49EFE-5D3D-6048-8CD8-3A015079B240}" presName="level3hierChild" presStyleCnt="0"/>
      <dgm:spPr/>
    </dgm:pt>
    <dgm:pt modelId="{9D7AA36C-1C4F-9540-B25D-792EB7B9189B}" type="pres">
      <dgm:prSet presAssocID="{0393A5F5-A505-BF4D-8540-03635A9290C4}" presName="conn2-1" presStyleLbl="parChTrans1D2" presStyleIdx="3" presStyleCnt="6"/>
      <dgm:spPr/>
      <dgm:t>
        <a:bodyPr/>
        <a:lstStyle/>
        <a:p>
          <a:endParaRPr lang="en-US"/>
        </a:p>
      </dgm:t>
    </dgm:pt>
    <dgm:pt modelId="{41544EB7-1201-FE4B-B355-C1D4D93B719A}" type="pres">
      <dgm:prSet presAssocID="{0393A5F5-A505-BF4D-8540-03635A9290C4}" presName="connTx" presStyleLbl="parChTrans1D2" presStyleIdx="3" presStyleCnt="6"/>
      <dgm:spPr/>
      <dgm:t>
        <a:bodyPr/>
        <a:lstStyle/>
        <a:p>
          <a:endParaRPr lang="en-US"/>
        </a:p>
      </dgm:t>
    </dgm:pt>
    <dgm:pt modelId="{D871BE5A-9DC6-DD4C-B6DF-D53CE57A0B9B}" type="pres">
      <dgm:prSet presAssocID="{715ED059-D665-0849-AD3B-220976B5AC8B}" presName="root2" presStyleCnt="0"/>
      <dgm:spPr/>
    </dgm:pt>
    <dgm:pt modelId="{CF1B0C92-C1C3-2C48-B2F3-F63F3F0CD98F}" type="pres">
      <dgm:prSet presAssocID="{715ED059-D665-0849-AD3B-220976B5AC8B}" presName="LevelTwoTextNode" presStyleLbl="node2" presStyleIdx="3" presStyleCnt="6" custScaleX="160423" custScaleY="57022" custLinFactNeighborX="21746" custLinFactNeighborY="25880">
        <dgm:presLayoutVars>
          <dgm:chPref val="3"/>
        </dgm:presLayoutVars>
      </dgm:prSet>
      <dgm:spPr/>
      <dgm:t>
        <a:bodyPr/>
        <a:lstStyle/>
        <a:p>
          <a:endParaRPr lang="en-US"/>
        </a:p>
      </dgm:t>
    </dgm:pt>
    <dgm:pt modelId="{417F5D83-D71C-154C-94AA-A8444643AE06}" type="pres">
      <dgm:prSet presAssocID="{715ED059-D665-0849-AD3B-220976B5AC8B}" presName="level3hierChild" presStyleCnt="0"/>
      <dgm:spPr/>
    </dgm:pt>
    <dgm:pt modelId="{7C5B237A-28DE-A44A-802A-AD701EC129BA}" type="pres">
      <dgm:prSet presAssocID="{79F19FC6-1ACB-524C-A6C8-64B76860A463}" presName="conn2-1" presStyleLbl="parChTrans1D2" presStyleIdx="4" presStyleCnt="6"/>
      <dgm:spPr/>
      <dgm:t>
        <a:bodyPr/>
        <a:lstStyle/>
        <a:p>
          <a:endParaRPr lang="en-US"/>
        </a:p>
      </dgm:t>
    </dgm:pt>
    <dgm:pt modelId="{CFCB5ED3-F784-3143-82A4-F68AD6B1E012}" type="pres">
      <dgm:prSet presAssocID="{79F19FC6-1ACB-524C-A6C8-64B76860A463}" presName="connTx" presStyleLbl="parChTrans1D2" presStyleIdx="4" presStyleCnt="6"/>
      <dgm:spPr/>
      <dgm:t>
        <a:bodyPr/>
        <a:lstStyle/>
        <a:p>
          <a:endParaRPr lang="en-US"/>
        </a:p>
      </dgm:t>
    </dgm:pt>
    <dgm:pt modelId="{DE36BDA2-73F6-D14F-9322-620BC862CEDB}" type="pres">
      <dgm:prSet presAssocID="{BE326100-BB24-F141-9EC7-A6CCB7A363E8}" presName="root2" presStyleCnt="0"/>
      <dgm:spPr/>
    </dgm:pt>
    <dgm:pt modelId="{658233C7-F38D-9448-96F2-22E8F9BCBFB3}" type="pres">
      <dgm:prSet presAssocID="{BE326100-BB24-F141-9EC7-A6CCB7A363E8}" presName="LevelTwoTextNode" presStyleLbl="node2" presStyleIdx="4" presStyleCnt="6" custScaleX="212290" custScaleY="57022" custLinFactNeighborX="9606" custLinFactNeighborY="41522">
        <dgm:presLayoutVars>
          <dgm:chPref val="3"/>
        </dgm:presLayoutVars>
      </dgm:prSet>
      <dgm:spPr/>
      <dgm:t>
        <a:bodyPr/>
        <a:lstStyle/>
        <a:p>
          <a:endParaRPr lang="en-US"/>
        </a:p>
      </dgm:t>
    </dgm:pt>
    <dgm:pt modelId="{C87186F3-E24D-E146-A31D-20586857192D}" type="pres">
      <dgm:prSet presAssocID="{BE326100-BB24-F141-9EC7-A6CCB7A363E8}" presName="level3hierChild" presStyleCnt="0"/>
      <dgm:spPr/>
    </dgm:pt>
    <dgm:pt modelId="{DEFD2ECB-4CFB-FF47-B18D-3CF5FDEEDB9F}" type="pres">
      <dgm:prSet presAssocID="{5BD99D4B-C70E-5140-A968-9842363FAED8}" presName="conn2-1" presStyleLbl="parChTrans1D2" presStyleIdx="5" presStyleCnt="6"/>
      <dgm:spPr/>
      <dgm:t>
        <a:bodyPr/>
        <a:lstStyle/>
        <a:p>
          <a:endParaRPr lang="en-US"/>
        </a:p>
      </dgm:t>
    </dgm:pt>
    <dgm:pt modelId="{17D1F96C-494B-644B-A17F-09E8CF141FA5}" type="pres">
      <dgm:prSet presAssocID="{5BD99D4B-C70E-5140-A968-9842363FAED8}" presName="connTx" presStyleLbl="parChTrans1D2" presStyleIdx="5" presStyleCnt="6"/>
      <dgm:spPr/>
      <dgm:t>
        <a:bodyPr/>
        <a:lstStyle/>
        <a:p>
          <a:endParaRPr lang="en-US"/>
        </a:p>
      </dgm:t>
    </dgm:pt>
    <dgm:pt modelId="{62B0E47E-F021-9B41-ADC7-400E8DDFC35C}" type="pres">
      <dgm:prSet presAssocID="{130820C4-FEB6-E248-B107-8A2926F16C05}" presName="root2" presStyleCnt="0"/>
      <dgm:spPr/>
    </dgm:pt>
    <dgm:pt modelId="{D507EE74-EE45-2A4F-9713-D0C945629065}" type="pres">
      <dgm:prSet presAssocID="{130820C4-FEB6-E248-B107-8A2926F16C05}" presName="LevelTwoTextNode" presStyleLbl="node2" presStyleIdx="5" presStyleCnt="6" custScaleX="227295" custScaleY="57022" custLinFactNeighborX="-5399" custLinFactNeighborY="47796">
        <dgm:presLayoutVars>
          <dgm:chPref val="3"/>
        </dgm:presLayoutVars>
      </dgm:prSet>
      <dgm:spPr/>
      <dgm:t>
        <a:bodyPr/>
        <a:lstStyle/>
        <a:p>
          <a:endParaRPr lang="en-US"/>
        </a:p>
      </dgm:t>
    </dgm:pt>
    <dgm:pt modelId="{E2DBB9C5-CBCE-694C-A620-7797F5D457AE}" type="pres">
      <dgm:prSet presAssocID="{130820C4-FEB6-E248-B107-8A2926F16C05}" presName="level3hierChild" presStyleCnt="0"/>
      <dgm:spPr/>
    </dgm:pt>
  </dgm:ptLst>
  <dgm:cxnLst>
    <dgm:cxn modelId="{BFDA1FD4-E7B0-E54A-B1C3-09C71159E129}" type="presOf" srcId="{DDB49EFE-5D3D-6048-8CD8-3A015079B240}" destId="{0660CD9B-EA52-4641-BAAD-50DAF007844A}" srcOrd="0" destOrd="0" presId="urn:microsoft.com/office/officeart/2005/8/layout/hierarchy2"/>
    <dgm:cxn modelId="{D9E82FF6-B4F6-FC44-B75B-65368CF09CFC}" type="presOf" srcId="{0BBD4FFF-B5B4-A340-9E3D-5D91B31E502E}" destId="{7E181B3A-9148-314A-B173-0BF3611ACC3E}" srcOrd="0" destOrd="0" presId="urn:microsoft.com/office/officeart/2005/8/layout/hierarchy2"/>
    <dgm:cxn modelId="{C8A3C186-8EB8-E946-818D-572639C8F191}" srcId="{343D605E-BE52-5847-8E0E-DB7ECAB3E604}" destId="{CD8898F3-BDA4-4D4D-A4EC-7887469E9F21}" srcOrd="0" destOrd="0" parTransId="{F1232702-0F70-4C42-BAE0-1105AB11E9FB}" sibTransId="{344948F6-97B5-5A4A-B530-2F0475E4DF39}"/>
    <dgm:cxn modelId="{76A974A2-389B-3F4B-BF13-75778B2D344E}" srcId="{343D605E-BE52-5847-8E0E-DB7ECAB3E604}" destId="{715ED059-D665-0849-AD3B-220976B5AC8B}" srcOrd="3" destOrd="0" parTransId="{0393A5F5-A505-BF4D-8540-03635A9290C4}" sibTransId="{3442C813-2A30-5648-B2C8-E1516390BDBC}"/>
    <dgm:cxn modelId="{C288F6CB-8217-CF46-B4AD-5526E7BFA050}" type="presOf" srcId="{0393A5F5-A505-BF4D-8540-03635A9290C4}" destId="{41544EB7-1201-FE4B-B355-C1D4D93B719A}" srcOrd="1" destOrd="0" presId="urn:microsoft.com/office/officeart/2005/8/layout/hierarchy2"/>
    <dgm:cxn modelId="{16FE56A5-63FE-F943-8F4B-DD1116415C99}" srcId="{343D605E-BE52-5847-8E0E-DB7ECAB3E604}" destId="{BE326100-BB24-F141-9EC7-A6CCB7A363E8}" srcOrd="4" destOrd="0" parTransId="{79F19FC6-1ACB-524C-A6C8-64B76860A463}" sibTransId="{A671A58E-722A-0A4E-B69B-91012F75441D}"/>
    <dgm:cxn modelId="{6F455812-E088-644F-A83A-389DC19E28D3}" type="presOf" srcId="{715ED059-D665-0849-AD3B-220976B5AC8B}" destId="{CF1B0C92-C1C3-2C48-B2F3-F63F3F0CD98F}" srcOrd="0" destOrd="0" presId="urn:microsoft.com/office/officeart/2005/8/layout/hierarchy2"/>
    <dgm:cxn modelId="{59BB7DD1-AED4-6A47-AEBB-46289DA3B995}" type="presOf" srcId="{7C2D43C0-C0E7-FB41-9110-276B74DE0C7D}" destId="{FD08B386-8710-6A41-9F14-2EAC5C29B7D8}" srcOrd="1" destOrd="0" presId="urn:microsoft.com/office/officeart/2005/8/layout/hierarchy2"/>
    <dgm:cxn modelId="{34DADABB-BFBF-DC4A-A33B-B8DF55EDEF7B}" type="presOf" srcId="{F1232702-0F70-4C42-BAE0-1105AB11E9FB}" destId="{829E2271-6C92-6842-B3DA-3BDC5644B7D8}" srcOrd="1" destOrd="0" presId="urn:microsoft.com/office/officeart/2005/8/layout/hierarchy2"/>
    <dgm:cxn modelId="{AE02050A-E728-0C4A-8950-D495BEFEB337}" type="presOf" srcId="{130820C4-FEB6-E248-B107-8A2926F16C05}" destId="{D507EE74-EE45-2A4F-9713-D0C945629065}" srcOrd="0" destOrd="0" presId="urn:microsoft.com/office/officeart/2005/8/layout/hierarchy2"/>
    <dgm:cxn modelId="{AEE15296-484C-1B40-95BC-DBAD70FD5B43}" type="presOf" srcId="{5BD99D4B-C70E-5140-A968-9842363FAED8}" destId="{DEFD2ECB-4CFB-FF47-B18D-3CF5FDEEDB9F}" srcOrd="0" destOrd="0" presId="urn:microsoft.com/office/officeart/2005/8/layout/hierarchy2"/>
    <dgm:cxn modelId="{C793C36F-19B2-C946-A3A8-50D66DB08637}" srcId="{343D605E-BE52-5847-8E0E-DB7ECAB3E604}" destId="{0BBD4FFF-B5B4-A340-9E3D-5D91B31E502E}" srcOrd="1" destOrd="0" parTransId="{BDD4F807-7641-4045-BE11-8FEA76B07FD0}" sibTransId="{0D64D0F8-C12E-AE41-9EF6-EF986D36BB6A}"/>
    <dgm:cxn modelId="{B383399A-F823-C24C-B7E4-9C64EA4A6F96}" srcId="{343D605E-BE52-5847-8E0E-DB7ECAB3E604}" destId="{130820C4-FEB6-E248-B107-8A2926F16C05}" srcOrd="5" destOrd="0" parTransId="{5BD99D4B-C70E-5140-A968-9842363FAED8}" sibTransId="{84CDC31B-D441-704A-94B2-EE4A2821DE3B}"/>
    <dgm:cxn modelId="{FE384CB9-813D-DD4F-AD78-86D8960B2FD6}" type="presOf" srcId="{F1232702-0F70-4C42-BAE0-1105AB11E9FB}" destId="{E6863C8F-020C-234F-A0FD-4994476D2D4E}" srcOrd="0" destOrd="0" presId="urn:microsoft.com/office/officeart/2005/8/layout/hierarchy2"/>
    <dgm:cxn modelId="{6FB3D324-B812-1748-9449-39A073D0CF0B}" type="presOf" srcId="{0393A5F5-A505-BF4D-8540-03635A9290C4}" destId="{9D7AA36C-1C4F-9540-B25D-792EB7B9189B}" srcOrd="0" destOrd="0" presId="urn:microsoft.com/office/officeart/2005/8/layout/hierarchy2"/>
    <dgm:cxn modelId="{3B806581-3D32-5441-A7B4-6FB5F8E8C731}" type="presOf" srcId="{79F19FC6-1ACB-524C-A6C8-64B76860A463}" destId="{7C5B237A-28DE-A44A-802A-AD701EC129BA}" srcOrd="0" destOrd="0" presId="urn:microsoft.com/office/officeart/2005/8/layout/hierarchy2"/>
    <dgm:cxn modelId="{365EE966-E0AA-E449-9E37-676FA2A63D39}" type="presOf" srcId="{BE326100-BB24-F141-9EC7-A6CCB7A363E8}" destId="{658233C7-F38D-9448-96F2-22E8F9BCBFB3}" srcOrd="0" destOrd="0" presId="urn:microsoft.com/office/officeart/2005/8/layout/hierarchy2"/>
    <dgm:cxn modelId="{D34194CD-87AB-794B-A3F2-AE105DF98A22}" type="presOf" srcId="{343D605E-BE52-5847-8E0E-DB7ECAB3E604}" destId="{8CBDB487-64DF-CF42-BE8C-BFB12F5A182A}" srcOrd="0" destOrd="0" presId="urn:microsoft.com/office/officeart/2005/8/layout/hierarchy2"/>
    <dgm:cxn modelId="{EFB555EE-79AA-4A42-90C1-482F8DAEC5AA}" type="presOf" srcId="{7C2D43C0-C0E7-FB41-9110-276B74DE0C7D}" destId="{1622C280-EBCA-9F4A-B3E9-6CB1789E9F68}" srcOrd="0" destOrd="0" presId="urn:microsoft.com/office/officeart/2005/8/layout/hierarchy2"/>
    <dgm:cxn modelId="{9A80D3C3-B04A-EC4D-B7FF-BEA273411493}" srcId="{343D605E-BE52-5847-8E0E-DB7ECAB3E604}" destId="{DDB49EFE-5D3D-6048-8CD8-3A015079B240}" srcOrd="2" destOrd="0" parTransId="{7C2D43C0-C0E7-FB41-9110-276B74DE0C7D}" sibTransId="{DF9B8D0B-209A-D448-B688-0761B7E56C27}"/>
    <dgm:cxn modelId="{09DB2D87-AADF-FB49-949D-6666E36F90B9}" type="presOf" srcId="{79F19FC6-1ACB-524C-A6C8-64B76860A463}" destId="{CFCB5ED3-F784-3143-82A4-F68AD6B1E012}" srcOrd="1" destOrd="0" presId="urn:microsoft.com/office/officeart/2005/8/layout/hierarchy2"/>
    <dgm:cxn modelId="{B9D0B8F4-06E3-0143-9F20-C87E36184D4C}" type="presOf" srcId="{5BD99D4B-C70E-5140-A968-9842363FAED8}" destId="{17D1F96C-494B-644B-A17F-09E8CF141FA5}" srcOrd="1" destOrd="0" presId="urn:microsoft.com/office/officeart/2005/8/layout/hierarchy2"/>
    <dgm:cxn modelId="{328D37BE-D5A7-6640-B26F-6E56EC6BA03F}" type="presOf" srcId="{E4EB1D27-C844-3847-ACE4-D6C69533E8D4}" destId="{BAA76BA9-8ACE-5A4B-A9BB-7730E5446554}" srcOrd="0" destOrd="0" presId="urn:microsoft.com/office/officeart/2005/8/layout/hierarchy2"/>
    <dgm:cxn modelId="{7E5AE947-003D-3A44-9422-29329AD4328E}" type="presOf" srcId="{CD8898F3-BDA4-4D4D-A4EC-7887469E9F21}" destId="{34A27CF3-7CF8-2D40-9099-04D1F421A7F7}" srcOrd="0" destOrd="0" presId="urn:microsoft.com/office/officeart/2005/8/layout/hierarchy2"/>
    <dgm:cxn modelId="{1A21C397-9488-6E4A-BF00-4B68BA4167D7}" type="presOf" srcId="{BDD4F807-7641-4045-BE11-8FEA76B07FD0}" destId="{CA5CF245-4D3A-794D-8539-F8CEFC845EE2}" srcOrd="1" destOrd="0" presId="urn:microsoft.com/office/officeart/2005/8/layout/hierarchy2"/>
    <dgm:cxn modelId="{096D34F3-21FF-1945-9108-0F8084CDE3F4}" type="presOf" srcId="{BDD4F807-7641-4045-BE11-8FEA76B07FD0}" destId="{5BDEF28F-7578-C044-B953-9811D11ED977}" srcOrd="0" destOrd="0" presId="urn:microsoft.com/office/officeart/2005/8/layout/hierarchy2"/>
    <dgm:cxn modelId="{2597C39F-3592-534A-AECA-5286DB5C8716}" srcId="{E4EB1D27-C844-3847-ACE4-D6C69533E8D4}" destId="{343D605E-BE52-5847-8E0E-DB7ECAB3E604}" srcOrd="0" destOrd="0" parTransId="{1A409AA4-92DC-414A-A3C4-8D2398772B34}" sibTransId="{AA661057-8C1C-F041-B46E-88DD9E68EA27}"/>
    <dgm:cxn modelId="{FB826948-7506-AD46-A975-682D2C2E080C}" type="presParOf" srcId="{BAA76BA9-8ACE-5A4B-A9BB-7730E5446554}" destId="{F680F563-BB8E-8943-9004-48AA6DC3B098}" srcOrd="0" destOrd="0" presId="urn:microsoft.com/office/officeart/2005/8/layout/hierarchy2"/>
    <dgm:cxn modelId="{1474C03D-0E90-8D4E-9A0E-02BBDF0BA45B}" type="presParOf" srcId="{F680F563-BB8E-8943-9004-48AA6DC3B098}" destId="{8CBDB487-64DF-CF42-BE8C-BFB12F5A182A}" srcOrd="0" destOrd="0" presId="urn:microsoft.com/office/officeart/2005/8/layout/hierarchy2"/>
    <dgm:cxn modelId="{FAC608EE-3A77-C44D-90F0-01851B15F9BD}" type="presParOf" srcId="{F680F563-BB8E-8943-9004-48AA6DC3B098}" destId="{C407E47F-CE73-994D-9744-51B2D9014D2A}" srcOrd="1" destOrd="0" presId="urn:microsoft.com/office/officeart/2005/8/layout/hierarchy2"/>
    <dgm:cxn modelId="{1BCB2AA6-2383-F342-B18F-9EE952D296B5}" type="presParOf" srcId="{C407E47F-CE73-994D-9744-51B2D9014D2A}" destId="{E6863C8F-020C-234F-A0FD-4994476D2D4E}" srcOrd="0" destOrd="0" presId="urn:microsoft.com/office/officeart/2005/8/layout/hierarchy2"/>
    <dgm:cxn modelId="{179888B5-EC66-8045-A10B-1EDC8BC04BE2}" type="presParOf" srcId="{E6863C8F-020C-234F-A0FD-4994476D2D4E}" destId="{829E2271-6C92-6842-B3DA-3BDC5644B7D8}" srcOrd="0" destOrd="0" presId="urn:microsoft.com/office/officeart/2005/8/layout/hierarchy2"/>
    <dgm:cxn modelId="{6D3DE7D0-E779-104D-8DB9-D0E5414C78C3}" type="presParOf" srcId="{C407E47F-CE73-994D-9744-51B2D9014D2A}" destId="{A979ADD9-5078-2347-800F-C2F342C7DAAF}" srcOrd="1" destOrd="0" presId="urn:microsoft.com/office/officeart/2005/8/layout/hierarchy2"/>
    <dgm:cxn modelId="{A6D86357-BF18-2340-8E25-9A21BD07DB1F}" type="presParOf" srcId="{A979ADD9-5078-2347-800F-C2F342C7DAAF}" destId="{34A27CF3-7CF8-2D40-9099-04D1F421A7F7}" srcOrd="0" destOrd="0" presId="urn:microsoft.com/office/officeart/2005/8/layout/hierarchy2"/>
    <dgm:cxn modelId="{9E6A6A6A-BF23-A249-B79B-913985456BB6}" type="presParOf" srcId="{A979ADD9-5078-2347-800F-C2F342C7DAAF}" destId="{63AF98AB-032A-0747-80B8-18F5804748EA}" srcOrd="1" destOrd="0" presId="urn:microsoft.com/office/officeart/2005/8/layout/hierarchy2"/>
    <dgm:cxn modelId="{3B98FDF4-003A-2C49-B837-1D3E5CEF5146}" type="presParOf" srcId="{C407E47F-CE73-994D-9744-51B2D9014D2A}" destId="{5BDEF28F-7578-C044-B953-9811D11ED977}" srcOrd="2" destOrd="0" presId="urn:microsoft.com/office/officeart/2005/8/layout/hierarchy2"/>
    <dgm:cxn modelId="{1A0CB6CA-E92F-0247-99CA-6F6D7838CAA1}" type="presParOf" srcId="{5BDEF28F-7578-C044-B953-9811D11ED977}" destId="{CA5CF245-4D3A-794D-8539-F8CEFC845EE2}" srcOrd="0" destOrd="0" presId="urn:microsoft.com/office/officeart/2005/8/layout/hierarchy2"/>
    <dgm:cxn modelId="{1BEA363B-2AE9-0F40-8DDF-07D6710D7978}" type="presParOf" srcId="{C407E47F-CE73-994D-9744-51B2D9014D2A}" destId="{F0551050-2627-2045-A046-AA1D5C8AF22E}" srcOrd="3" destOrd="0" presId="urn:microsoft.com/office/officeart/2005/8/layout/hierarchy2"/>
    <dgm:cxn modelId="{FAAC5988-D29D-424F-A1F9-54F99C5DA936}" type="presParOf" srcId="{F0551050-2627-2045-A046-AA1D5C8AF22E}" destId="{7E181B3A-9148-314A-B173-0BF3611ACC3E}" srcOrd="0" destOrd="0" presId="urn:microsoft.com/office/officeart/2005/8/layout/hierarchy2"/>
    <dgm:cxn modelId="{851ADB0D-FE83-4943-84AD-89BB629897AB}" type="presParOf" srcId="{F0551050-2627-2045-A046-AA1D5C8AF22E}" destId="{6A471A6A-144C-4D40-99E9-4ADAE4CB87DB}" srcOrd="1" destOrd="0" presId="urn:microsoft.com/office/officeart/2005/8/layout/hierarchy2"/>
    <dgm:cxn modelId="{47D8A3A5-9F42-E24D-BBBE-308C4F5AABE3}" type="presParOf" srcId="{C407E47F-CE73-994D-9744-51B2D9014D2A}" destId="{1622C280-EBCA-9F4A-B3E9-6CB1789E9F68}" srcOrd="4" destOrd="0" presId="urn:microsoft.com/office/officeart/2005/8/layout/hierarchy2"/>
    <dgm:cxn modelId="{E2BE187D-ABF5-494A-8FD0-897842F3363B}" type="presParOf" srcId="{1622C280-EBCA-9F4A-B3E9-6CB1789E9F68}" destId="{FD08B386-8710-6A41-9F14-2EAC5C29B7D8}" srcOrd="0" destOrd="0" presId="urn:microsoft.com/office/officeart/2005/8/layout/hierarchy2"/>
    <dgm:cxn modelId="{C11ADF54-2162-EA48-87A1-068A737F4702}" type="presParOf" srcId="{C407E47F-CE73-994D-9744-51B2D9014D2A}" destId="{90255D43-B803-324B-9244-99E454E992DB}" srcOrd="5" destOrd="0" presId="urn:microsoft.com/office/officeart/2005/8/layout/hierarchy2"/>
    <dgm:cxn modelId="{8E80FB6B-B273-1349-937E-63EC9FBC1246}" type="presParOf" srcId="{90255D43-B803-324B-9244-99E454E992DB}" destId="{0660CD9B-EA52-4641-BAAD-50DAF007844A}" srcOrd="0" destOrd="0" presId="urn:microsoft.com/office/officeart/2005/8/layout/hierarchy2"/>
    <dgm:cxn modelId="{C057A315-8232-8342-A804-6622B45D1DD5}" type="presParOf" srcId="{90255D43-B803-324B-9244-99E454E992DB}" destId="{52A04AE2-5262-D246-8991-555BB2A9BF17}" srcOrd="1" destOrd="0" presId="urn:microsoft.com/office/officeart/2005/8/layout/hierarchy2"/>
    <dgm:cxn modelId="{0BF457A7-7392-EA49-868E-E3B5C06D165A}" type="presParOf" srcId="{C407E47F-CE73-994D-9744-51B2D9014D2A}" destId="{9D7AA36C-1C4F-9540-B25D-792EB7B9189B}" srcOrd="6" destOrd="0" presId="urn:microsoft.com/office/officeart/2005/8/layout/hierarchy2"/>
    <dgm:cxn modelId="{28896AC9-137E-C947-AB6C-7AB3A5921D02}" type="presParOf" srcId="{9D7AA36C-1C4F-9540-B25D-792EB7B9189B}" destId="{41544EB7-1201-FE4B-B355-C1D4D93B719A}" srcOrd="0" destOrd="0" presId="urn:microsoft.com/office/officeart/2005/8/layout/hierarchy2"/>
    <dgm:cxn modelId="{4D5E808D-E7CB-024B-BB9E-EC4660BA2BF3}" type="presParOf" srcId="{C407E47F-CE73-994D-9744-51B2D9014D2A}" destId="{D871BE5A-9DC6-DD4C-B6DF-D53CE57A0B9B}" srcOrd="7" destOrd="0" presId="urn:microsoft.com/office/officeart/2005/8/layout/hierarchy2"/>
    <dgm:cxn modelId="{74621975-246D-3642-B14B-B328EB124CFA}" type="presParOf" srcId="{D871BE5A-9DC6-DD4C-B6DF-D53CE57A0B9B}" destId="{CF1B0C92-C1C3-2C48-B2F3-F63F3F0CD98F}" srcOrd="0" destOrd="0" presId="urn:microsoft.com/office/officeart/2005/8/layout/hierarchy2"/>
    <dgm:cxn modelId="{486FF452-BCDE-9349-AA4E-55760FC2E8C7}" type="presParOf" srcId="{D871BE5A-9DC6-DD4C-B6DF-D53CE57A0B9B}" destId="{417F5D83-D71C-154C-94AA-A8444643AE06}" srcOrd="1" destOrd="0" presId="urn:microsoft.com/office/officeart/2005/8/layout/hierarchy2"/>
    <dgm:cxn modelId="{0DA6AC04-BB75-A444-992C-12BD9E9BA504}" type="presParOf" srcId="{C407E47F-CE73-994D-9744-51B2D9014D2A}" destId="{7C5B237A-28DE-A44A-802A-AD701EC129BA}" srcOrd="8" destOrd="0" presId="urn:microsoft.com/office/officeart/2005/8/layout/hierarchy2"/>
    <dgm:cxn modelId="{196DC611-D417-4940-8047-962CDB495363}" type="presParOf" srcId="{7C5B237A-28DE-A44A-802A-AD701EC129BA}" destId="{CFCB5ED3-F784-3143-82A4-F68AD6B1E012}" srcOrd="0" destOrd="0" presId="urn:microsoft.com/office/officeart/2005/8/layout/hierarchy2"/>
    <dgm:cxn modelId="{A8ECCA04-2C46-1849-A766-6C9C295BC2A4}" type="presParOf" srcId="{C407E47F-CE73-994D-9744-51B2D9014D2A}" destId="{DE36BDA2-73F6-D14F-9322-620BC862CEDB}" srcOrd="9" destOrd="0" presId="urn:microsoft.com/office/officeart/2005/8/layout/hierarchy2"/>
    <dgm:cxn modelId="{C386E15E-58FF-D34A-9A89-995605653401}" type="presParOf" srcId="{DE36BDA2-73F6-D14F-9322-620BC862CEDB}" destId="{658233C7-F38D-9448-96F2-22E8F9BCBFB3}" srcOrd="0" destOrd="0" presId="urn:microsoft.com/office/officeart/2005/8/layout/hierarchy2"/>
    <dgm:cxn modelId="{F0B4E18A-D903-7F43-A9CD-8C82F48346AA}" type="presParOf" srcId="{DE36BDA2-73F6-D14F-9322-620BC862CEDB}" destId="{C87186F3-E24D-E146-A31D-20586857192D}" srcOrd="1" destOrd="0" presId="urn:microsoft.com/office/officeart/2005/8/layout/hierarchy2"/>
    <dgm:cxn modelId="{09B71580-0676-FB40-80EE-20925A4A209A}" type="presParOf" srcId="{C407E47F-CE73-994D-9744-51B2D9014D2A}" destId="{DEFD2ECB-4CFB-FF47-B18D-3CF5FDEEDB9F}" srcOrd="10" destOrd="0" presId="urn:microsoft.com/office/officeart/2005/8/layout/hierarchy2"/>
    <dgm:cxn modelId="{518570B2-AF37-1E4A-91FE-D0F7219E5A43}" type="presParOf" srcId="{DEFD2ECB-4CFB-FF47-B18D-3CF5FDEEDB9F}" destId="{17D1F96C-494B-644B-A17F-09E8CF141FA5}" srcOrd="0" destOrd="0" presId="urn:microsoft.com/office/officeart/2005/8/layout/hierarchy2"/>
    <dgm:cxn modelId="{08C5A8A9-B07B-9D4D-BE12-9F9BB0CA9307}" type="presParOf" srcId="{C407E47F-CE73-994D-9744-51B2D9014D2A}" destId="{62B0E47E-F021-9B41-ADC7-400E8DDFC35C}" srcOrd="11" destOrd="0" presId="urn:microsoft.com/office/officeart/2005/8/layout/hierarchy2"/>
    <dgm:cxn modelId="{6D90FF29-A648-2544-BB78-BBBBF1ACF436}" type="presParOf" srcId="{62B0E47E-F021-9B41-ADC7-400E8DDFC35C}" destId="{D507EE74-EE45-2A4F-9713-D0C945629065}" srcOrd="0" destOrd="0" presId="urn:microsoft.com/office/officeart/2005/8/layout/hierarchy2"/>
    <dgm:cxn modelId="{C1E60EAA-3E1C-9B46-9202-EF33122AC199}" type="presParOf" srcId="{62B0E47E-F021-9B41-ADC7-400E8DDFC35C}" destId="{E2DBB9C5-CBCE-694C-A620-7797F5D457A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BBB52D-86B1-3941-A452-80EE21E56417}" type="doc">
      <dgm:prSet loTypeId="urn:microsoft.com/office/officeart/2009/3/layout/HorizontalOrganizationChart" loCatId="" qsTypeId="urn:microsoft.com/office/officeart/2005/8/quickstyle/simple4" qsCatId="simple" csTypeId="urn:microsoft.com/office/officeart/2005/8/colors/accent1_2" csCatId="accent1" phldr="1"/>
      <dgm:spPr/>
      <dgm:t>
        <a:bodyPr/>
        <a:lstStyle/>
        <a:p>
          <a:endParaRPr lang="en-US"/>
        </a:p>
      </dgm:t>
    </dgm:pt>
    <dgm:pt modelId="{4F6E5ED8-AC5D-FF4C-A6CF-200665C72FFD}">
      <dgm:prSet phldrT="[Text]"/>
      <dgm:spPr>
        <a:solidFill>
          <a:srgbClr val="E1FFCD"/>
        </a:solidFill>
        <a:ln w="12700" cmpd="sng">
          <a:solidFill>
            <a:srgbClr val="000090"/>
          </a:solidFill>
        </a:ln>
        <a:effectLst>
          <a:glow rad="165100">
            <a:srgbClr val="3366FF">
              <a:alpha val="89000"/>
            </a:srgbClr>
          </a:glow>
          <a:outerShdw blurRad="50800" dist="38100" dir="2700000" algn="tl" rotWithShape="0">
            <a:srgbClr val="000000">
              <a:alpha val="43000"/>
            </a:srgbClr>
          </a:outerShdw>
          <a:softEdge rad="12700"/>
        </a:effectLst>
      </dgm:spPr>
      <dgm:t>
        <a:bodyPr/>
        <a:lstStyle/>
        <a:p>
          <a:r>
            <a:rPr lang="en-US" dirty="0" smtClean="0">
              <a:solidFill>
                <a:srgbClr val="FF0000"/>
              </a:solidFill>
              <a:latin typeface="Optima"/>
              <a:cs typeface="Optima"/>
            </a:rPr>
            <a:t>NS-FFAG ARCS with ERL</a:t>
          </a:r>
          <a:endParaRPr lang="en-US" dirty="0">
            <a:latin typeface="Optima"/>
            <a:cs typeface="Optima"/>
          </a:endParaRPr>
        </a:p>
      </dgm:t>
    </dgm:pt>
    <dgm:pt modelId="{7AE2DD54-C412-C541-8030-C605BAFD442A}" type="parTrans" cxnId="{DD442FE0-185E-CB4E-B4BC-D514E442C79B}">
      <dgm:prSet/>
      <dgm:spPr/>
      <dgm:t>
        <a:bodyPr/>
        <a:lstStyle/>
        <a:p>
          <a:endParaRPr lang="en-US"/>
        </a:p>
      </dgm:t>
    </dgm:pt>
    <dgm:pt modelId="{D88548B2-9550-A942-9D68-DFA671074EC3}" type="sibTrans" cxnId="{DD442FE0-185E-CB4E-B4BC-D514E442C79B}">
      <dgm:prSet/>
      <dgm:spPr/>
      <dgm:t>
        <a:bodyPr/>
        <a:lstStyle/>
        <a:p>
          <a:endParaRPr lang="en-US"/>
        </a:p>
      </dgm:t>
    </dgm:pt>
    <dgm:pt modelId="{3D1E0A57-4DED-E84A-96F0-3DDD9B75681B}">
      <dgm:prSet phldrT="[Text]"/>
      <dgm:spPr>
        <a:solidFill>
          <a:srgbClr val="E1FFCD"/>
        </a:solidFill>
        <a:ln w="12700" cmpd="sng">
          <a:solidFill>
            <a:srgbClr val="000090"/>
          </a:solidFill>
        </a:ln>
        <a:effectLst>
          <a:glow rad="165100">
            <a:srgbClr val="3366FF">
              <a:alpha val="89000"/>
            </a:srgbClr>
          </a:glow>
          <a:outerShdw blurRad="111125" dist="38100" dir="2700000" algn="tl" rotWithShape="0">
            <a:srgbClr val="000000">
              <a:alpha val="63000"/>
            </a:srgbClr>
          </a:outerShdw>
          <a:softEdge rad="12700"/>
        </a:effectLst>
      </dgm:spPr>
      <dgm:t>
        <a:bodyPr/>
        <a:lstStyle/>
        <a:p>
          <a:pPr algn="l"/>
          <a:r>
            <a:rPr lang="en-US" dirty="0" smtClean="0">
              <a:solidFill>
                <a:srgbClr val="000090"/>
              </a:solidFill>
            </a:rPr>
            <a:t>  Advantages:</a:t>
          </a:r>
        </a:p>
        <a:p>
          <a:pPr algn="l"/>
          <a:r>
            <a:rPr lang="en-US" dirty="0" smtClean="0">
              <a:solidFill>
                <a:srgbClr val="000090"/>
              </a:solidFill>
            </a:rPr>
            <a:t>- Significantly Reduces a number of beam lines </a:t>
          </a:r>
        </a:p>
        <a:p>
          <a:pPr algn="l"/>
          <a:r>
            <a:rPr lang="en-US" dirty="0" smtClean="0">
              <a:solidFill>
                <a:srgbClr val="000090"/>
              </a:solidFill>
            </a:rPr>
            <a:t>- Permanent magnets reduce the operating cost</a:t>
          </a:r>
        </a:p>
        <a:p>
          <a:pPr algn="l"/>
          <a:r>
            <a:rPr lang="en-US" dirty="0" smtClean="0">
              <a:solidFill>
                <a:srgbClr val="000090"/>
              </a:solidFill>
            </a:rPr>
            <a:t>- Reduction of the linac energy from initial 6 GeV</a:t>
          </a:r>
        </a:p>
        <a:p>
          <a:pPr algn="l"/>
          <a:r>
            <a:rPr lang="en-US" dirty="0" smtClean="0">
              <a:solidFill>
                <a:srgbClr val="000090"/>
              </a:solidFill>
            </a:rPr>
            <a:t>- Reduction of overall cost</a:t>
          </a:r>
        </a:p>
      </dgm:t>
    </dgm:pt>
    <dgm:pt modelId="{7EB6DBBF-EA43-294C-8092-ECC558EB57A5}" type="parTrans" cxnId="{E7F92B47-5392-4146-B195-ADA4C4D12E4F}">
      <dgm:prSet/>
      <dgm:spPr/>
      <dgm:t>
        <a:bodyPr/>
        <a:lstStyle/>
        <a:p>
          <a:endParaRPr lang="en-US"/>
        </a:p>
      </dgm:t>
    </dgm:pt>
    <dgm:pt modelId="{A7B1B1B2-5782-B540-AE67-474DA3EB4E6B}" type="sibTrans" cxnId="{E7F92B47-5392-4146-B195-ADA4C4D12E4F}">
      <dgm:prSet/>
      <dgm:spPr/>
      <dgm:t>
        <a:bodyPr/>
        <a:lstStyle/>
        <a:p>
          <a:endParaRPr lang="en-US"/>
        </a:p>
      </dgm:t>
    </dgm:pt>
    <dgm:pt modelId="{0F7A2CBB-904E-9D4F-8017-47C015874901}">
      <dgm:prSet phldrT="[Text]"/>
      <dgm:spPr>
        <a:solidFill>
          <a:srgbClr val="E1FFCD"/>
        </a:solidFill>
        <a:ln w="12700" cmpd="sng">
          <a:solidFill>
            <a:srgbClr val="000090"/>
          </a:solidFill>
        </a:ln>
        <a:effectLst>
          <a:glow rad="165100">
            <a:srgbClr val="3366FF">
              <a:alpha val="89000"/>
            </a:srgbClr>
          </a:glow>
          <a:outerShdw blurRad="111125" dist="38100" dir="2700000" algn="tl" rotWithShape="0">
            <a:srgbClr val="000000">
              <a:alpha val="63000"/>
            </a:srgbClr>
          </a:outerShdw>
          <a:softEdge rad="12700"/>
        </a:effectLst>
      </dgm:spPr>
      <dgm:t>
        <a:bodyPr/>
        <a:lstStyle/>
        <a:p>
          <a:pPr algn="l"/>
          <a:r>
            <a:rPr lang="en-US" dirty="0" smtClean="0">
              <a:solidFill>
                <a:srgbClr val="000090"/>
              </a:solidFill>
            </a:rPr>
            <a:t> Disadvantages:</a:t>
          </a:r>
        </a:p>
        <a:p>
          <a:pPr marL="173038" indent="-173038" algn="l"/>
          <a:r>
            <a:rPr lang="en-US" dirty="0" smtClean="0">
              <a:solidFill>
                <a:srgbClr val="000090"/>
              </a:solidFill>
            </a:rPr>
            <a:t>- At low energy transport high chromaticity induces emittance growth</a:t>
          </a:r>
        </a:p>
        <a:p>
          <a:pPr marL="173038" indent="-173038" algn="l"/>
          <a:r>
            <a:rPr lang="en-US" dirty="0" smtClean="0">
              <a:solidFill>
                <a:srgbClr val="000090"/>
              </a:solidFill>
            </a:rPr>
            <a:t>- Only one example “EMMA” of NS-FFAG has been built</a:t>
          </a:r>
        </a:p>
        <a:p>
          <a:pPr algn="l"/>
          <a:r>
            <a:rPr lang="en-US" dirty="0" smtClean="0">
              <a:solidFill>
                <a:srgbClr val="000090"/>
              </a:solidFill>
            </a:rPr>
            <a:t>- No FFAG  ERL has ever been built</a:t>
          </a:r>
          <a:endParaRPr lang="en-US" dirty="0">
            <a:solidFill>
              <a:srgbClr val="000090"/>
            </a:solidFill>
          </a:endParaRPr>
        </a:p>
      </dgm:t>
    </dgm:pt>
    <dgm:pt modelId="{FB644A9A-73F9-6D4A-A03E-B1DA89FE2E6D}" type="parTrans" cxnId="{C0984F83-AB59-2845-88F6-32A512FDC4BD}">
      <dgm:prSet/>
      <dgm:spPr/>
      <dgm:t>
        <a:bodyPr/>
        <a:lstStyle/>
        <a:p>
          <a:endParaRPr lang="en-US"/>
        </a:p>
      </dgm:t>
    </dgm:pt>
    <dgm:pt modelId="{91BB1E41-C3C4-454B-899E-A9434CF433AE}" type="sibTrans" cxnId="{C0984F83-AB59-2845-88F6-32A512FDC4BD}">
      <dgm:prSet/>
      <dgm:spPr/>
      <dgm:t>
        <a:bodyPr/>
        <a:lstStyle/>
        <a:p>
          <a:endParaRPr lang="en-US"/>
        </a:p>
      </dgm:t>
    </dgm:pt>
    <dgm:pt modelId="{1102B502-45CD-3546-B96E-5DC662FDAE30}" type="pres">
      <dgm:prSet presAssocID="{AABBB52D-86B1-3941-A452-80EE21E56417}" presName="hierChild1" presStyleCnt="0">
        <dgm:presLayoutVars>
          <dgm:orgChart val="1"/>
          <dgm:chPref val="1"/>
          <dgm:dir/>
          <dgm:animOne val="branch"/>
          <dgm:animLvl val="lvl"/>
          <dgm:resizeHandles/>
        </dgm:presLayoutVars>
      </dgm:prSet>
      <dgm:spPr/>
      <dgm:t>
        <a:bodyPr/>
        <a:lstStyle/>
        <a:p>
          <a:endParaRPr lang="en-US"/>
        </a:p>
      </dgm:t>
    </dgm:pt>
    <dgm:pt modelId="{DD8B0898-2AB8-BA4E-8662-EBF190FA2318}" type="pres">
      <dgm:prSet presAssocID="{4F6E5ED8-AC5D-FF4C-A6CF-200665C72FFD}" presName="hierRoot1" presStyleCnt="0">
        <dgm:presLayoutVars>
          <dgm:hierBranch val="init"/>
        </dgm:presLayoutVars>
      </dgm:prSet>
      <dgm:spPr/>
    </dgm:pt>
    <dgm:pt modelId="{36CFE934-4587-E749-9035-6D541E0B46E9}" type="pres">
      <dgm:prSet presAssocID="{4F6E5ED8-AC5D-FF4C-A6CF-200665C72FFD}" presName="rootComposite1" presStyleCnt="0"/>
      <dgm:spPr/>
    </dgm:pt>
    <dgm:pt modelId="{91EE0AC5-D432-EB45-B116-38134C7731B6}" type="pres">
      <dgm:prSet presAssocID="{4F6E5ED8-AC5D-FF4C-A6CF-200665C72FFD}" presName="rootText1" presStyleLbl="node0" presStyleIdx="0" presStyleCnt="1" custScaleY="371301" custLinFactNeighborX="-62" custLinFactNeighborY="45824">
        <dgm:presLayoutVars>
          <dgm:chPref val="3"/>
        </dgm:presLayoutVars>
      </dgm:prSet>
      <dgm:spPr/>
      <dgm:t>
        <a:bodyPr/>
        <a:lstStyle/>
        <a:p>
          <a:endParaRPr lang="en-US"/>
        </a:p>
      </dgm:t>
    </dgm:pt>
    <dgm:pt modelId="{D6C42B65-2010-B04C-9E47-61F44AE98263}" type="pres">
      <dgm:prSet presAssocID="{4F6E5ED8-AC5D-FF4C-A6CF-200665C72FFD}" presName="rootConnector1" presStyleLbl="node1" presStyleIdx="0" presStyleCnt="0"/>
      <dgm:spPr/>
      <dgm:t>
        <a:bodyPr/>
        <a:lstStyle/>
        <a:p>
          <a:endParaRPr lang="en-US"/>
        </a:p>
      </dgm:t>
    </dgm:pt>
    <dgm:pt modelId="{FF6F073B-0C17-2249-90A2-8DCD80B412F4}" type="pres">
      <dgm:prSet presAssocID="{4F6E5ED8-AC5D-FF4C-A6CF-200665C72FFD}" presName="hierChild2" presStyleCnt="0"/>
      <dgm:spPr/>
    </dgm:pt>
    <dgm:pt modelId="{802F374A-F097-9E48-A0C3-A05E5A556C91}" type="pres">
      <dgm:prSet presAssocID="{7EB6DBBF-EA43-294C-8092-ECC558EB57A5}" presName="Name64" presStyleLbl="parChTrans1D2" presStyleIdx="0" presStyleCnt="2"/>
      <dgm:spPr/>
      <dgm:t>
        <a:bodyPr/>
        <a:lstStyle/>
        <a:p>
          <a:endParaRPr lang="en-US"/>
        </a:p>
      </dgm:t>
    </dgm:pt>
    <dgm:pt modelId="{0DA5038A-0BD1-9043-8E69-02EE0CBBF0A2}" type="pres">
      <dgm:prSet presAssocID="{3D1E0A57-4DED-E84A-96F0-3DDD9B75681B}" presName="hierRoot2" presStyleCnt="0">
        <dgm:presLayoutVars>
          <dgm:hierBranch val="init"/>
        </dgm:presLayoutVars>
      </dgm:prSet>
      <dgm:spPr/>
    </dgm:pt>
    <dgm:pt modelId="{2B9E2BA7-EBD8-F04F-8AC5-ABA54252BA30}" type="pres">
      <dgm:prSet presAssocID="{3D1E0A57-4DED-E84A-96F0-3DDD9B75681B}" presName="rootComposite" presStyleCnt="0"/>
      <dgm:spPr/>
    </dgm:pt>
    <dgm:pt modelId="{199A8C66-D4A4-0A4D-A2E0-E62CF79A969B}" type="pres">
      <dgm:prSet presAssocID="{3D1E0A57-4DED-E84A-96F0-3DDD9B75681B}" presName="rootText" presStyleLbl="node2" presStyleIdx="0" presStyleCnt="2" custScaleX="406794" custScaleY="545624" custLinFactNeighborX="61" custLinFactNeighborY="-36293">
        <dgm:presLayoutVars>
          <dgm:chPref val="3"/>
        </dgm:presLayoutVars>
      </dgm:prSet>
      <dgm:spPr/>
      <dgm:t>
        <a:bodyPr/>
        <a:lstStyle/>
        <a:p>
          <a:endParaRPr lang="en-US"/>
        </a:p>
      </dgm:t>
    </dgm:pt>
    <dgm:pt modelId="{E9883092-4B25-F04F-9D0B-7C1B01A811F8}" type="pres">
      <dgm:prSet presAssocID="{3D1E0A57-4DED-E84A-96F0-3DDD9B75681B}" presName="rootConnector" presStyleLbl="node2" presStyleIdx="0" presStyleCnt="2"/>
      <dgm:spPr/>
      <dgm:t>
        <a:bodyPr/>
        <a:lstStyle/>
        <a:p>
          <a:endParaRPr lang="en-US"/>
        </a:p>
      </dgm:t>
    </dgm:pt>
    <dgm:pt modelId="{3A82EA3F-AEC8-EF4D-8BE3-BEBB3585872C}" type="pres">
      <dgm:prSet presAssocID="{3D1E0A57-4DED-E84A-96F0-3DDD9B75681B}" presName="hierChild4" presStyleCnt="0"/>
      <dgm:spPr/>
    </dgm:pt>
    <dgm:pt modelId="{E4705A4D-CCB2-814F-9C26-54A562910C69}" type="pres">
      <dgm:prSet presAssocID="{3D1E0A57-4DED-E84A-96F0-3DDD9B75681B}" presName="hierChild5" presStyleCnt="0"/>
      <dgm:spPr/>
    </dgm:pt>
    <dgm:pt modelId="{9787B8FD-22B9-1B42-91CA-6C76A68597AB}" type="pres">
      <dgm:prSet presAssocID="{FB644A9A-73F9-6D4A-A03E-B1DA89FE2E6D}" presName="Name64" presStyleLbl="parChTrans1D2" presStyleIdx="1" presStyleCnt="2"/>
      <dgm:spPr/>
      <dgm:t>
        <a:bodyPr/>
        <a:lstStyle/>
        <a:p>
          <a:endParaRPr lang="en-US"/>
        </a:p>
      </dgm:t>
    </dgm:pt>
    <dgm:pt modelId="{96A789F2-0A9F-274A-8340-B430E9C8F366}" type="pres">
      <dgm:prSet presAssocID="{0F7A2CBB-904E-9D4F-8017-47C015874901}" presName="hierRoot2" presStyleCnt="0">
        <dgm:presLayoutVars>
          <dgm:hierBranch val="init"/>
        </dgm:presLayoutVars>
      </dgm:prSet>
      <dgm:spPr/>
    </dgm:pt>
    <dgm:pt modelId="{47C54F4D-7E8E-8B4E-92BF-C4E55BF4E4E4}" type="pres">
      <dgm:prSet presAssocID="{0F7A2CBB-904E-9D4F-8017-47C015874901}" presName="rootComposite" presStyleCnt="0"/>
      <dgm:spPr/>
    </dgm:pt>
    <dgm:pt modelId="{F2746BE0-DD7F-F840-9736-F4AE2D307E8E}" type="pres">
      <dgm:prSet presAssocID="{0F7A2CBB-904E-9D4F-8017-47C015874901}" presName="rootText" presStyleLbl="node2" presStyleIdx="1" presStyleCnt="2" custScaleX="407541" custScaleY="540691" custLinFactNeighborX="62" custLinFactNeighborY="22564">
        <dgm:presLayoutVars>
          <dgm:chPref val="3"/>
        </dgm:presLayoutVars>
      </dgm:prSet>
      <dgm:spPr/>
      <dgm:t>
        <a:bodyPr/>
        <a:lstStyle/>
        <a:p>
          <a:endParaRPr lang="en-US"/>
        </a:p>
      </dgm:t>
    </dgm:pt>
    <dgm:pt modelId="{68FFAB40-CBE5-554C-B4C0-C8E31D631954}" type="pres">
      <dgm:prSet presAssocID="{0F7A2CBB-904E-9D4F-8017-47C015874901}" presName="rootConnector" presStyleLbl="node2" presStyleIdx="1" presStyleCnt="2"/>
      <dgm:spPr/>
      <dgm:t>
        <a:bodyPr/>
        <a:lstStyle/>
        <a:p>
          <a:endParaRPr lang="en-US"/>
        </a:p>
      </dgm:t>
    </dgm:pt>
    <dgm:pt modelId="{97F69D71-4715-784B-9A93-7C8D2D99E17F}" type="pres">
      <dgm:prSet presAssocID="{0F7A2CBB-904E-9D4F-8017-47C015874901}" presName="hierChild4" presStyleCnt="0"/>
      <dgm:spPr/>
    </dgm:pt>
    <dgm:pt modelId="{4581691D-3B20-3D49-B8E9-009D3AD3FA38}" type="pres">
      <dgm:prSet presAssocID="{0F7A2CBB-904E-9D4F-8017-47C015874901}" presName="hierChild5" presStyleCnt="0"/>
      <dgm:spPr/>
    </dgm:pt>
    <dgm:pt modelId="{AA8C3B4A-8A9A-9945-8ACE-0188DED48114}" type="pres">
      <dgm:prSet presAssocID="{4F6E5ED8-AC5D-FF4C-A6CF-200665C72FFD}" presName="hierChild3" presStyleCnt="0"/>
      <dgm:spPr/>
    </dgm:pt>
  </dgm:ptLst>
  <dgm:cxnLst>
    <dgm:cxn modelId="{8AEC3E4E-C549-C64B-A123-2636ECDC33BA}" type="presOf" srcId="{4F6E5ED8-AC5D-FF4C-A6CF-200665C72FFD}" destId="{D6C42B65-2010-B04C-9E47-61F44AE98263}" srcOrd="1" destOrd="0" presId="urn:microsoft.com/office/officeart/2009/3/layout/HorizontalOrganizationChart"/>
    <dgm:cxn modelId="{DD442FE0-185E-CB4E-B4BC-D514E442C79B}" srcId="{AABBB52D-86B1-3941-A452-80EE21E56417}" destId="{4F6E5ED8-AC5D-FF4C-A6CF-200665C72FFD}" srcOrd="0" destOrd="0" parTransId="{7AE2DD54-C412-C541-8030-C605BAFD442A}" sibTransId="{D88548B2-9550-A942-9D68-DFA671074EC3}"/>
    <dgm:cxn modelId="{2C30D8B0-0670-C948-A593-69584D6FF295}" type="presOf" srcId="{0F7A2CBB-904E-9D4F-8017-47C015874901}" destId="{F2746BE0-DD7F-F840-9736-F4AE2D307E8E}" srcOrd="0" destOrd="0" presId="urn:microsoft.com/office/officeart/2009/3/layout/HorizontalOrganizationChart"/>
    <dgm:cxn modelId="{D321F8DB-B85A-0D4D-AB60-2C72769B3C2B}" type="presOf" srcId="{4F6E5ED8-AC5D-FF4C-A6CF-200665C72FFD}" destId="{91EE0AC5-D432-EB45-B116-38134C7731B6}" srcOrd="0" destOrd="0" presId="urn:microsoft.com/office/officeart/2009/3/layout/HorizontalOrganizationChart"/>
    <dgm:cxn modelId="{21619F29-888F-C444-9A54-9831F4F71092}" type="presOf" srcId="{0F7A2CBB-904E-9D4F-8017-47C015874901}" destId="{68FFAB40-CBE5-554C-B4C0-C8E31D631954}" srcOrd="1" destOrd="0" presId="urn:microsoft.com/office/officeart/2009/3/layout/HorizontalOrganizationChart"/>
    <dgm:cxn modelId="{1CD990E5-46A1-3F4C-9AA7-2AA9C414F869}" type="presOf" srcId="{FB644A9A-73F9-6D4A-A03E-B1DA89FE2E6D}" destId="{9787B8FD-22B9-1B42-91CA-6C76A68597AB}" srcOrd="0" destOrd="0" presId="urn:microsoft.com/office/officeart/2009/3/layout/HorizontalOrganizationChart"/>
    <dgm:cxn modelId="{88562E31-74BE-1B4C-896B-A8F028577CC0}" type="presOf" srcId="{AABBB52D-86B1-3941-A452-80EE21E56417}" destId="{1102B502-45CD-3546-B96E-5DC662FDAE30}" srcOrd="0" destOrd="0" presId="urn:microsoft.com/office/officeart/2009/3/layout/HorizontalOrganizationChart"/>
    <dgm:cxn modelId="{AD9DA785-4D13-3943-80EB-DBD5DC408CFA}" type="presOf" srcId="{7EB6DBBF-EA43-294C-8092-ECC558EB57A5}" destId="{802F374A-F097-9E48-A0C3-A05E5A556C91}" srcOrd="0" destOrd="0" presId="urn:microsoft.com/office/officeart/2009/3/layout/HorizontalOrganizationChart"/>
    <dgm:cxn modelId="{C0984F83-AB59-2845-88F6-32A512FDC4BD}" srcId="{4F6E5ED8-AC5D-FF4C-A6CF-200665C72FFD}" destId="{0F7A2CBB-904E-9D4F-8017-47C015874901}" srcOrd="1" destOrd="0" parTransId="{FB644A9A-73F9-6D4A-A03E-B1DA89FE2E6D}" sibTransId="{91BB1E41-C3C4-454B-899E-A9434CF433AE}"/>
    <dgm:cxn modelId="{E7F92B47-5392-4146-B195-ADA4C4D12E4F}" srcId="{4F6E5ED8-AC5D-FF4C-A6CF-200665C72FFD}" destId="{3D1E0A57-4DED-E84A-96F0-3DDD9B75681B}" srcOrd="0" destOrd="0" parTransId="{7EB6DBBF-EA43-294C-8092-ECC558EB57A5}" sibTransId="{A7B1B1B2-5782-B540-AE67-474DA3EB4E6B}"/>
    <dgm:cxn modelId="{F2A0BCF7-90DC-A045-982B-92E45A9D821A}" type="presOf" srcId="{3D1E0A57-4DED-E84A-96F0-3DDD9B75681B}" destId="{E9883092-4B25-F04F-9D0B-7C1B01A811F8}" srcOrd="1" destOrd="0" presId="urn:microsoft.com/office/officeart/2009/3/layout/HorizontalOrganizationChart"/>
    <dgm:cxn modelId="{78F83AA5-365A-1847-A794-B078C499AD2D}" type="presOf" srcId="{3D1E0A57-4DED-E84A-96F0-3DDD9B75681B}" destId="{199A8C66-D4A4-0A4D-A2E0-E62CF79A969B}" srcOrd="0" destOrd="0" presId="urn:microsoft.com/office/officeart/2009/3/layout/HorizontalOrganizationChart"/>
    <dgm:cxn modelId="{A39F4BB9-31B3-A74D-8E42-AD82BD6DC5D5}" type="presParOf" srcId="{1102B502-45CD-3546-B96E-5DC662FDAE30}" destId="{DD8B0898-2AB8-BA4E-8662-EBF190FA2318}" srcOrd="0" destOrd="0" presId="urn:microsoft.com/office/officeart/2009/3/layout/HorizontalOrganizationChart"/>
    <dgm:cxn modelId="{A76DBC09-45C0-8949-A784-0744ED4A5DB1}" type="presParOf" srcId="{DD8B0898-2AB8-BA4E-8662-EBF190FA2318}" destId="{36CFE934-4587-E749-9035-6D541E0B46E9}" srcOrd="0" destOrd="0" presId="urn:microsoft.com/office/officeart/2009/3/layout/HorizontalOrganizationChart"/>
    <dgm:cxn modelId="{59D45B3A-DD3C-394A-BDB9-0CF6AF70BDE6}" type="presParOf" srcId="{36CFE934-4587-E749-9035-6D541E0B46E9}" destId="{91EE0AC5-D432-EB45-B116-38134C7731B6}" srcOrd="0" destOrd="0" presId="urn:microsoft.com/office/officeart/2009/3/layout/HorizontalOrganizationChart"/>
    <dgm:cxn modelId="{65C8443A-858D-6E4E-A4C7-357360C3504E}" type="presParOf" srcId="{36CFE934-4587-E749-9035-6D541E0B46E9}" destId="{D6C42B65-2010-B04C-9E47-61F44AE98263}" srcOrd="1" destOrd="0" presId="urn:microsoft.com/office/officeart/2009/3/layout/HorizontalOrganizationChart"/>
    <dgm:cxn modelId="{8A0498D8-9AE6-5E45-A50B-910F03943278}" type="presParOf" srcId="{DD8B0898-2AB8-BA4E-8662-EBF190FA2318}" destId="{FF6F073B-0C17-2249-90A2-8DCD80B412F4}" srcOrd="1" destOrd="0" presId="urn:microsoft.com/office/officeart/2009/3/layout/HorizontalOrganizationChart"/>
    <dgm:cxn modelId="{59D3E33E-0492-EE44-B9E6-3591ADD1B9C4}" type="presParOf" srcId="{FF6F073B-0C17-2249-90A2-8DCD80B412F4}" destId="{802F374A-F097-9E48-A0C3-A05E5A556C91}" srcOrd="0" destOrd="0" presId="urn:microsoft.com/office/officeart/2009/3/layout/HorizontalOrganizationChart"/>
    <dgm:cxn modelId="{1A957358-CFC0-F347-B0E7-6DF88C4DB46E}" type="presParOf" srcId="{FF6F073B-0C17-2249-90A2-8DCD80B412F4}" destId="{0DA5038A-0BD1-9043-8E69-02EE0CBBF0A2}" srcOrd="1" destOrd="0" presId="urn:microsoft.com/office/officeart/2009/3/layout/HorizontalOrganizationChart"/>
    <dgm:cxn modelId="{90700068-3F78-8447-AC6B-2AFFF51A8B44}" type="presParOf" srcId="{0DA5038A-0BD1-9043-8E69-02EE0CBBF0A2}" destId="{2B9E2BA7-EBD8-F04F-8AC5-ABA54252BA30}" srcOrd="0" destOrd="0" presId="urn:microsoft.com/office/officeart/2009/3/layout/HorizontalOrganizationChart"/>
    <dgm:cxn modelId="{FF1A4FF3-8A9B-C040-9911-A877928FB14C}" type="presParOf" srcId="{2B9E2BA7-EBD8-F04F-8AC5-ABA54252BA30}" destId="{199A8C66-D4A4-0A4D-A2E0-E62CF79A969B}" srcOrd="0" destOrd="0" presId="urn:microsoft.com/office/officeart/2009/3/layout/HorizontalOrganizationChart"/>
    <dgm:cxn modelId="{5770D0D5-6061-F540-BE54-67469913AEC2}" type="presParOf" srcId="{2B9E2BA7-EBD8-F04F-8AC5-ABA54252BA30}" destId="{E9883092-4B25-F04F-9D0B-7C1B01A811F8}" srcOrd="1" destOrd="0" presId="urn:microsoft.com/office/officeart/2009/3/layout/HorizontalOrganizationChart"/>
    <dgm:cxn modelId="{F88DAA89-2236-324E-90D6-AC1F9FB84520}" type="presParOf" srcId="{0DA5038A-0BD1-9043-8E69-02EE0CBBF0A2}" destId="{3A82EA3F-AEC8-EF4D-8BE3-BEBB3585872C}" srcOrd="1" destOrd="0" presId="urn:microsoft.com/office/officeart/2009/3/layout/HorizontalOrganizationChart"/>
    <dgm:cxn modelId="{67DA623F-F37F-5844-8CD1-AE6D61EA1574}" type="presParOf" srcId="{0DA5038A-0BD1-9043-8E69-02EE0CBBF0A2}" destId="{E4705A4D-CCB2-814F-9C26-54A562910C69}" srcOrd="2" destOrd="0" presId="urn:microsoft.com/office/officeart/2009/3/layout/HorizontalOrganizationChart"/>
    <dgm:cxn modelId="{2E41A688-9CEE-3E4A-B00B-1F9A282AC9C5}" type="presParOf" srcId="{FF6F073B-0C17-2249-90A2-8DCD80B412F4}" destId="{9787B8FD-22B9-1B42-91CA-6C76A68597AB}" srcOrd="2" destOrd="0" presId="urn:microsoft.com/office/officeart/2009/3/layout/HorizontalOrganizationChart"/>
    <dgm:cxn modelId="{F698ED66-4DCA-5F47-B57B-CF70E2555BF2}" type="presParOf" srcId="{FF6F073B-0C17-2249-90A2-8DCD80B412F4}" destId="{96A789F2-0A9F-274A-8340-B430E9C8F366}" srcOrd="3" destOrd="0" presId="urn:microsoft.com/office/officeart/2009/3/layout/HorizontalOrganizationChart"/>
    <dgm:cxn modelId="{30F477C2-6AB6-FF4A-81B9-6C73AD5DDAB4}" type="presParOf" srcId="{96A789F2-0A9F-274A-8340-B430E9C8F366}" destId="{47C54F4D-7E8E-8B4E-92BF-C4E55BF4E4E4}" srcOrd="0" destOrd="0" presId="urn:microsoft.com/office/officeart/2009/3/layout/HorizontalOrganizationChart"/>
    <dgm:cxn modelId="{FAD41750-532B-BC48-837F-0418FE28E841}" type="presParOf" srcId="{47C54F4D-7E8E-8B4E-92BF-C4E55BF4E4E4}" destId="{F2746BE0-DD7F-F840-9736-F4AE2D307E8E}" srcOrd="0" destOrd="0" presId="urn:microsoft.com/office/officeart/2009/3/layout/HorizontalOrganizationChart"/>
    <dgm:cxn modelId="{2C1CCA95-44AC-3249-968B-4DFDAB6DF02C}" type="presParOf" srcId="{47C54F4D-7E8E-8B4E-92BF-C4E55BF4E4E4}" destId="{68FFAB40-CBE5-554C-B4C0-C8E31D631954}" srcOrd="1" destOrd="0" presId="urn:microsoft.com/office/officeart/2009/3/layout/HorizontalOrganizationChart"/>
    <dgm:cxn modelId="{4FFDF6A5-C7DB-B340-8F2B-764880DE0F9C}" type="presParOf" srcId="{96A789F2-0A9F-274A-8340-B430E9C8F366}" destId="{97F69D71-4715-784B-9A93-7C8D2D99E17F}" srcOrd="1" destOrd="0" presId="urn:microsoft.com/office/officeart/2009/3/layout/HorizontalOrganizationChart"/>
    <dgm:cxn modelId="{EC31A00D-7B51-2A4C-8440-EA3FDC82A618}" type="presParOf" srcId="{96A789F2-0A9F-274A-8340-B430E9C8F366}" destId="{4581691D-3B20-3D49-B8E9-009D3AD3FA38}" srcOrd="2" destOrd="0" presId="urn:microsoft.com/office/officeart/2009/3/layout/HorizontalOrganizationChart"/>
    <dgm:cxn modelId="{82CBBD07-5EEA-464C-BD7D-BB9C6C48FB52}" type="presParOf" srcId="{DD8B0898-2AB8-BA4E-8662-EBF190FA2318}" destId="{AA8C3B4A-8A9A-9945-8ACE-0188DED48114}"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DB487-64DF-CF42-BE8C-BFB12F5A182A}">
      <dsp:nvSpPr>
        <dsp:cNvPr id="0" name=""/>
        <dsp:cNvSpPr/>
      </dsp:nvSpPr>
      <dsp:spPr>
        <a:xfrm>
          <a:off x="0" y="1899379"/>
          <a:ext cx="3449336" cy="1495685"/>
        </a:xfrm>
        <a:prstGeom prst="roundRect">
          <a:avLst>
            <a:gd name="adj" fmla="val 10000"/>
          </a:avLst>
        </a:prstGeom>
        <a:solidFill>
          <a:srgbClr val="DBFFF4">
            <a:alpha val="12000"/>
          </a:srgbClr>
        </a:solidFill>
        <a:ln w="12700" cmpd="sng">
          <a:solidFill>
            <a:srgbClr val="00009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solidFill>
                <a:srgbClr val="000090"/>
              </a:solidFill>
              <a:latin typeface="Optima"/>
              <a:cs typeface="Optima"/>
            </a:rPr>
            <a:t>C-Beta Project and eRHIC Development</a:t>
          </a:r>
          <a:endParaRPr lang="en-US" sz="2800" b="1" i="0" kern="1200" dirty="0" smtClean="0">
            <a:solidFill>
              <a:srgbClr val="000090"/>
            </a:solidFill>
            <a:latin typeface="Optima"/>
            <a:cs typeface="Optima"/>
          </a:endParaRPr>
        </a:p>
      </dsp:txBody>
      <dsp:txXfrm>
        <a:off x="43807" y="1943186"/>
        <a:ext cx="3361722" cy="1408071"/>
      </dsp:txXfrm>
    </dsp:sp>
    <dsp:sp modelId="{E6863C8F-020C-234F-A0FD-4994476D2D4E}">
      <dsp:nvSpPr>
        <dsp:cNvPr id="0" name=""/>
        <dsp:cNvSpPr/>
      </dsp:nvSpPr>
      <dsp:spPr>
        <a:xfrm rot="19102237">
          <a:off x="3184756" y="1936894"/>
          <a:ext cx="2095324" cy="28712"/>
        </a:xfrm>
        <a:custGeom>
          <a:avLst/>
          <a:gdLst/>
          <a:ahLst/>
          <a:cxnLst/>
          <a:rect l="0" t="0" r="0" b="0"/>
          <a:pathLst>
            <a:path>
              <a:moveTo>
                <a:pt x="0" y="14356"/>
              </a:moveTo>
              <a:lnTo>
                <a:pt x="2095324" y="14356"/>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4180035" y="1898867"/>
        <a:ext cx="104766" cy="104766"/>
      </dsp:txXfrm>
    </dsp:sp>
    <dsp:sp modelId="{34A27CF3-7CF8-2D40-9099-04D1F421A7F7}">
      <dsp:nvSpPr>
        <dsp:cNvPr id="0" name=""/>
        <dsp:cNvSpPr/>
      </dsp:nvSpPr>
      <dsp:spPr>
        <a:xfrm>
          <a:off x="5015501" y="959174"/>
          <a:ext cx="2540178" cy="592209"/>
        </a:xfrm>
        <a:prstGeom prst="roundRect">
          <a:avLst>
            <a:gd name="adj" fmla="val 10000"/>
          </a:avLst>
        </a:prstGeom>
        <a:solidFill>
          <a:srgbClr val="DBFFF4"/>
        </a:solidFill>
        <a:ln w="12700" cmpd="sng">
          <a:solidFill>
            <a:srgbClr val="00009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0" i="0" kern="1200" dirty="0" smtClean="0">
              <a:solidFill>
                <a:srgbClr val="000090"/>
              </a:solidFill>
              <a:effectLst/>
              <a:latin typeface="Optima"/>
              <a:cs typeface="Optima"/>
            </a:rPr>
            <a:t>EIC at RHIC</a:t>
          </a:r>
          <a:endParaRPr lang="en-US" sz="2000" b="0" i="0" kern="1200" baseline="-25000" dirty="0">
            <a:solidFill>
              <a:srgbClr val="000090"/>
            </a:solidFill>
            <a:effectLst/>
            <a:latin typeface="Optima"/>
            <a:cs typeface="Optima"/>
          </a:endParaRPr>
        </a:p>
      </dsp:txBody>
      <dsp:txXfrm>
        <a:off x="5032846" y="976519"/>
        <a:ext cx="2505488" cy="557519"/>
      </dsp:txXfrm>
    </dsp:sp>
    <dsp:sp modelId="{5BDEF28F-7578-C044-B953-9811D11ED977}">
      <dsp:nvSpPr>
        <dsp:cNvPr id="0" name=""/>
        <dsp:cNvSpPr/>
      </dsp:nvSpPr>
      <dsp:spPr>
        <a:xfrm rot="20464400">
          <a:off x="3402433" y="2351483"/>
          <a:ext cx="1735016" cy="28712"/>
        </a:xfrm>
        <a:custGeom>
          <a:avLst/>
          <a:gdLst/>
          <a:ahLst/>
          <a:cxnLst/>
          <a:rect l="0" t="0" r="0" b="0"/>
          <a:pathLst>
            <a:path>
              <a:moveTo>
                <a:pt x="0" y="14356"/>
              </a:moveTo>
              <a:lnTo>
                <a:pt x="1735016" y="14356"/>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4226566" y="2322464"/>
        <a:ext cx="86750" cy="86750"/>
      </dsp:txXfrm>
    </dsp:sp>
    <dsp:sp modelId="{7E181B3A-9148-314A-B173-0BF3611ACC3E}">
      <dsp:nvSpPr>
        <dsp:cNvPr id="0" name=""/>
        <dsp:cNvSpPr/>
      </dsp:nvSpPr>
      <dsp:spPr>
        <a:xfrm>
          <a:off x="5090548" y="1788352"/>
          <a:ext cx="3800162" cy="592209"/>
        </a:xfrm>
        <a:prstGeom prst="roundRect">
          <a:avLst>
            <a:gd name="adj" fmla="val 10000"/>
          </a:avLst>
        </a:prstGeom>
        <a:solidFill>
          <a:srgbClr val="DBFFF4"/>
        </a:solidFill>
        <a:ln w="12700" cmpd="sng">
          <a:solidFill>
            <a:srgbClr val="00009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0" i="0" kern="1200" dirty="0" smtClean="0">
              <a:solidFill>
                <a:srgbClr val="000090"/>
              </a:solidFill>
              <a:effectLst/>
              <a:latin typeface="Optima"/>
              <a:cs typeface="Optima"/>
            </a:rPr>
            <a:t> eRHIC ERL proposal and risks </a:t>
          </a:r>
          <a:endParaRPr lang="en-US" sz="2000" b="0" i="0" kern="1200" baseline="-25000" dirty="0">
            <a:solidFill>
              <a:srgbClr val="000090"/>
            </a:solidFill>
            <a:effectLst/>
            <a:latin typeface="Optima"/>
            <a:cs typeface="Optima"/>
          </a:endParaRPr>
        </a:p>
      </dsp:txBody>
      <dsp:txXfrm>
        <a:off x="5107893" y="1805697"/>
        <a:ext cx="3765472" cy="557519"/>
      </dsp:txXfrm>
    </dsp:sp>
    <dsp:sp modelId="{1622C280-EBCA-9F4A-B3E9-6CB1789E9F68}">
      <dsp:nvSpPr>
        <dsp:cNvPr id="0" name=""/>
        <dsp:cNvSpPr/>
      </dsp:nvSpPr>
      <dsp:spPr>
        <a:xfrm rot="694561">
          <a:off x="3432382" y="2800116"/>
          <a:ext cx="1666934" cy="28712"/>
        </a:xfrm>
        <a:custGeom>
          <a:avLst/>
          <a:gdLst/>
          <a:ahLst/>
          <a:cxnLst/>
          <a:rect l="0" t="0" r="0" b="0"/>
          <a:pathLst>
            <a:path>
              <a:moveTo>
                <a:pt x="0" y="14356"/>
              </a:moveTo>
              <a:lnTo>
                <a:pt x="1666934" y="14356"/>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24176" y="2772799"/>
        <a:ext cx="83346" cy="83346"/>
      </dsp:txXfrm>
    </dsp:sp>
    <dsp:sp modelId="{0660CD9B-EA52-4641-BAAD-50DAF007844A}">
      <dsp:nvSpPr>
        <dsp:cNvPr id="0" name=""/>
        <dsp:cNvSpPr/>
      </dsp:nvSpPr>
      <dsp:spPr>
        <a:xfrm>
          <a:off x="5082364" y="2685618"/>
          <a:ext cx="3527726" cy="592209"/>
        </a:xfrm>
        <a:prstGeom prst="roundRect">
          <a:avLst>
            <a:gd name="adj" fmla="val 10000"/>
          </a:avLst>
        </a:prstGeom>
        <a:solidFill>
          <a:srgbClr val="DBFFF4"/>
        </a:solidFill>
        <a:ln w="12700" cmpd="sng">
          <a:solidFill>
            <a:srgbClr val="00009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0" i="0" kern="1200" dirty="0" smtClean="0">
              <a:solidFill>
                <a:srgbClr val="000090"/>
              </a:solidFill>
              <a:effectLst/>
              <a:latin typeface="Optima"/>
              <a:cs typeface="Optima"/>
            </a:rPr>
            <a:t> What is Non-Scaling FFAG</a:t>
          </a:r>
          <a:endParaRPr lang="en-US" sz="2000" b="0" i="0" kern="1200" baseline="-25000" dirty="0">
            <a:solidFill>
              <a:srgbClr val="000090"/>
            </a:solidFill>
            <a:effectLst/>
            <a:latin typeface="Optima"/>
            <a:cs typeface="Optima"/>
          </a:endParaRPr>
        </a:p>
      </dsp:txBody>
      <dsp:txXfrm>
        <a:off x="5099709" y="2702963"/>
        <a:ext cx="3493036" cy="557519"/>
      </dsp:txXfrm>
    </dsp:sp>
    <dsp:sp modelId="{9D7AA36C-1C4F-9540-B25D-792EB7B9189B}">
      <dsp:nvSpPr>
        <dsp:cNvPr id="0" name=""/>
        <dsp:cNvSpPr/>
      </dsp:nvSpPr>
      <dsp:spPr>
        <a:xfrm rot="2649259">
          <a:off x="3195639" y="3258361"/>
          <a:ext cx="1795868" cy="28712"/>
        </a:xfrm>
        <a:custGeom>
          <a:avLst/>
          <a:gdLst/>
          <a:ahLst/>
          <a:cxnLst/>
          <a:rect l="0" t="0" r="0" b="0"/>
          <a:pathLst>
            <a:path>
              <a:moveTo>
                <a:pt x="0" y="14356"/>
              </a:moveTo>
              <a:lnTo>
                <a:pt x="1795868" y="14356"/>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4048676" y="3227820"/>
        <a:ext cx="89793" cy="89793"/>
      </dsp:txXfrm>
    </dsp:sp>
    <dsp:sp modelId="{CF1B0C92-C1C3-2C48-B2F3-F63F3F0CD98F}">
      <dsp:nvSpPr>
        <dsp:cNvPr id="0" name=""/>
        <dsp:cNvSpPr/>
      </dsp:nvSpPr>
      <dsp:spPr>
        <a:xfrm>
          <a:off x="4737811" y="3602108"/>
          <a:ext cx="3332186" cy="592209"/>
        </a:xfrm>
        <a:prstGeom prst="roundRect">
          <a:avLst>
            <a:gd name="adj" fmla="val 10000"/>
          </a:avLst>
        </a:prstGeom>
        <a:solidFill>
          <a:srgbClr val="DBFFF4"/>
        </a:solidFill>
        <a:ln w="12700" cmpd="sng">
          <a:solidFill>
            <a:srgbClr val="00009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0" i="0" kern="1200" dirty="0" smtClean="0">
              <a:solidFill>
                <a:srgbClr val="000090"/>
              </a:solidFill>
              <a:effectLst/>
              <a:latin typeface="Optima"/>
              <a:cs typeface="Optima"/>
            </a:rPr>
            <a:t> NS-FFAG eRHIC Design</a:t>
          </a:r>
          <a:endParaRPr lang="en-US" sz="2000" b="0" i="0" kern="1200" baseline="-25000" dirty="0">
            <a:solidFill>
              <a:srgbClr val="000090"/>
            </a:solidFill>
            <a:effectLst/>
            <a:latin typeface="Optima"/>
            <a:cs typeface="Optima"/>
          </a:endParaRPr>
        </a:p>
      </dsp:txBody>
      <dsp:txXfrm>
        <a:off x="4755156" y="3619453"/>
        <a:ext cx="3297496" cy="557519"/>
      </dsp:txXfrm>
    </dsp:sp>
    <dsp:sp modelId="{7C5B237A-28DE-A44A-802A-AD701EC129BA}">
      <dsp:nvSpPr>
        <dsp:cNvPr id="0" name=""/>
        <dsp:cNvSpPr/>
      </dsp:nvSpPr>
      <dsp:spPr>
        <a:xfrm rot="3863062">
          <a:off x="2768977" y="3713584"/>
          <a:ext cx="2397028" cy="28712"/>
        </a:xfrm>
        <a:custGeom>
          <a:avLst/>
          <a:gdLst/>
          <a:ahLst/>
          <a:cxnLst/>
          <a:rect l="0" t="0" r="0" b="0"/>
          <a:pathLst>
            <a:path>
              <a:moveTo>
                <a:pt x="0" y="14356"/>
              </a:moveTo>
              <a:lnTo>
                <a:pt x="2397028" y="14356"/>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3907566" y="3668014"/>
        <a:ext cx="119851" cy="119851"/>
      </dsp:txXfrm>
    </dsp:sp>
    <dsp:sp modelId="{658233C7-F38D-9448-96F2-22E8F9BCBFB3}">
      <dsp:nvSpPr>
        <dsp:cNvPr id="0" name=""/>
        <dsp:cNvSpPr/>
      </dsp:nvSpPr>
      <dsp:spPr>
        <a:xfrm>
          <a:off x="4485648" y="4512553"/>
          <a:ext cx="4409528" cy="592209"/>
        </a:xfrm>
        <a:prstGeom prst="roundRect">
          <a:avLst>
            <a:gd name="adj" fmla="val 10000"/>
          </a:avLst>
        </a:prstGeom>
        <a:solidFill>
          <a:srgbClr val="DBFFF4"/>
        </a:solidFill>
        <a:ln w="12700" cmpd="sng">
          <a:solidFill>
            <a:srgbClr val="00009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0" i="0" kern="1200" dirty="0" smtClean="0">
              <a:solidFill>
                <a:srgbClr val="000090"/>
              </a:solidFill>
              <a:effectLst/>
              <a:latin typeface="Optima"/>
              <a:cs typeface="Optima"/>
            </a:rPr>
            <a:t> Estimated Cost of the Ultimate eRHIC</a:t>
          </a:r>
          <a:endParaRPr lang="en-US" sz="2000" b="0" i="0" kern="1200" baseline="-25000" dirty="0">
            <a:solidFill>
              <a:srgbClr val="000090"/>
            </a:solidFill>
            <a:effectLst/>
            <a:latin typeface="Optima"/>
            <a:cs typeface="Optima"/>
          </a:endParaRPr>
        </a:p>
      </dsp:txBody>
      <dsp:txXfrm>
        <a:off x="4502993" y="4529898"/>
        <a:ext cx="4374838" cy="557519"/>
      </dsp:txXfrm>
    </dsp:sp>
    <dsp:sp modelId="{DEFD2ECB-4CFB-FF47-B18D-3CF5FDEEDB9F}">
      <dsp:nvSpPr>
        <dsp:cNvPr id="0" name=""/>
        <dsp:cNvSpPr/>
      </dsp:nvSpPr>
      <dsp:spPr>
        <a:xfrm rot="4578531">
          <a:off x="2280865" y="4120160"/>
          <a:ext cx="3061581" cy="28712"/>
        </a:xfrm>
        <a:custGeom>
          <a:avLst/>
          <a:gdLst/>
          <a:ahLst/>
          <a:cxnLst/>
          <a:rect l="0" t="0" r="0" b="0"/>
          <a:pathLst>
            <a:path>
              <a:moveTo>
                <a:pt x="0" y="14356"/>
              </a:moveTo>
              <a:lnTo>
                <a:pt x="3061581" y="14356"/>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3735116" y="4057977"/>
        <a:ext cx="153079" cy="153079"/>
      </dsp:txXfrm>
    </dsp:sp>
    <dsp:sp modelId="{D507EE74-EE45-2A4F-9713-D0C945629065}">
      <dsp:nvSpPr>
        <dsp:cNvPr id="0" name=""/>
        <dsp:cNvSpPr/>
      </dsp:nvSpPr>
      <dsp:spPr>
        <a:xfrm>
          <a:off x="4173975" y="5325706"/>
          <a:ext cx="4721201" cy="592209"/>
        </a:xfrm>
        <a:prstGeom prst="roundRect">
          <a:avLst>
            <a:gd name="adj" fmla="val 10000"/>
          </a:avLst>
        </a:prstGeom>
        <a:solidFill>
          <a:srgbClr val="DBFFF4"/>
        </a:solidFill>
        <a:ln w="12700" cmpd="sng">
          <a:solidFill>
            <a:srgbClr val="00009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0" i="0" kern="1200" dirty="0" smtClean="0">
              <a:solidFill>
                <a:srgbClr val="000090"/>
              </a:solidFill>
              <a:effectLst/>
              <a:latin typeface="Optima"/>
              <a:cs typeface="Optima"/>
            </a:rPr>
            <a:t> Expected Deliverables from CBETA</a:t>
          </a:r>
          <a:endParaRPr lang="en-US" sz="2000" b="0" i="0" kern="1200" baseline="-25000" dirty="0">
            <a:solidFill>
              <a:srgbClr val="000090"/>
            </a:solidFill>
            <a:effectLst/>
            <a:latin typeface="Optima"/>
            <a:cs typeface="Optima"/>
          </a:endParaRPr>
        </a:p>
      </dsp:txBody>
      <dsp:txXfrm>
        <a:off x="4191320" y="5343051"/>
        <a:ext cx="4686511" cy="557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7B8FD-22B9-1B42-91CA-6C76A68597AB}">
      <dsp:nvSpPr>
        <dsp:cNvPr id="0" name=""/>
        <dsp:cNvSpPr/>
      </dsp:nvSpPr>
      <dsp:spPr>
        <a:xfrm>
          <a:off x="1649083" y="3504951"/>
          <a:ext cx="331861" cy="1358240"/>
        </a:xfrm>
        <a:custGeom>
          <a:avLst/>
          <a:gdLst/>
          <a:ahLst/>
          <a:cxnLst/>
          <a:rect l="0" t="0" r="0" b="0"/>
          <a:pathLst>
            <a:path>
              <a:moveTo>
                <a:pt x="0" y="0"/>
              </a:moveTo>
              <a:lnTo>
                <a:pt x="166953" y="0"/>
              </a:lnTo>
              <a:lnTo>
                <a:pt x="166953" y="1358240"/>
              </a:lnTo>
              <a:lnTo>
                <a:pt x="331861" y="135824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02F374A-F097-9E48-A0C3-A05E5A556C91}">
      <dsp:nvSpPr>
        <dsp:cNvPr id="0" name=""/>
        <dsp:cNvSpPr/>
      </dsp:nvSpPr>
      <dsp:spPr>
        <a:xfrm>
          <a:off x="1649083" y="1629102"/>
          <a:ext cx="331844" cy="1875849"/>
        </a:xfrm>
        <a:custGeom>
          <a:avLst/>
          <a:gdLst/>
          <a:ahLst/>
          <a:cxnLst/>
          <a:rect l="0" t="0" r="0" b="0"/>
          <a:pathLst>
            <a:path>
              <a:moveTo>
                <a:pt x="0" y="1875849"/>
              </a:moveTo>
              <a:lnTo>
                <a:pt x="166936" y="1875849"/>
              </a:lnTo>
              <a:lnTo>
                <a:pt x="166936" y="0"/>
              </a:lnTo>
              <a:lnTo>
                <a:pt x="331844"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1EE0AC5-D432-EB45-B116-38134C7731B6}">
      <dsp:nvSpPr>
        <dsp:cNvPr id="0" name=""/>
        <dsp:cNvSpPr/>
      </dsp:nvSpPr>
      <dsp:spPr>
        <a:xfrm>
          <a:off x="0" y="2571184"/>
          <a:ext cx="1649082" cy="1867533"/>
        </a:xfrm>
        <a:prstGeom prst="rect">
          <a:avLst/>
        </a:prstGeom>
        <a:solidFill>
          <a:srgbClr val="E1FFCD"/>
        </a:solidFill>
        <a:ln w="12700" cmpd="sng">
          <a:solidFill>
            <a:srgbClr val="000090"/>
          </a:solidFill>
        </a:ln>
        <a:effectLst>
          <a:glow rad="165100">
            <a:srgbClr val="3366FF">
              <a:alpha val="89000"/>
            </a:srgbClr>
          </a:glow>
          <a:outerShdw blurRad="50800" dist="38100" dir="2700000" algn="tl" rotWithShape="0">
            <a:srgbClr val="000000">
              <a:alpha val="43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solidFill>
                <a:srgbClr val="FF0000"/>
              </a:solidFill>
              <a:latin typeface="Optima"/>
              <a:cs typeface="Optima"/>
            </a:rPr>
            <a:t>NS-FFAG ARCS with ERL</a:t>
          </a:r>
          <a:endParaRPr lang="en-US" sz="2400" kern="1200" dirty="0">
            <a:latin typeface="Optima"/>
            <a:cs typeface="Optima"/>
          </a:endParaRPr>
        </a:p>
      </dsp:txBody>
      <dsp:txXfrm>
        <a:off x="0" y="2571184"/>
        <a:ext cx="1649082" cy="1867533"/>
      </dsp:txXfrm>
    </dsp:sp>
    <dsp:sp modelId="{199A8C66-D4A4-0A4D-A2E0-E62CF79A969B}">
      <dsp:nvSpPr>
        <dsp:cNvPr id="0" name=""/>
        <dsp:cNvSpPr/>
      </dsp:nvSpPr>
      <dsp:spPr>
        <a:xfrm>
          <a:off x="1980928" y="256939"/>
          <a:ext cx="6708370" cy="2744326"/>
        </a:xfrm>
        <a:prstGeom prst="rect">
          <a:avLst/>
        </a:prstGeom>
        <a:solidFill>
          <a:srgbClr val="E1FFCD"/>
        </a:solidFill>
        <a:ln w="12700" cmpd="sng">
          <a:solidFill>
            <a:srgbClr val="000090"/>
          </a:solidFill>
        </a:ln>
        <a:effectLst>
          <a:glow rad="165100">
            <a:srgbClr val="3366FF">
              <a:alpha val="89000"/>
            </a:srgbClr>
          </a:glow>
          <a:outerShdw blurRad="111125" dist="38100" dir="2700000" algn="tl" rotWithShape="0">
            <a:srgbClr val="000000">
              <a:alpha val="63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l" defTabSz="1066800">
            <a:lnSpc>
              <a:spcPct val="90000"/>
            </a:lnSpc>
            <a:spcBef>
              <a:spcPct val="0"/>
            </a:spcBef>
            <a:spcAft>
              <a:spcPct val="35000"/>
            </a:spcAft>
          </a:pPr>
          <a:r>
            <a:rPr lang="en-US" sz="2400" kern="1200" dirty="0" smtClean="0">
              <a:solidFill>
                <a:srgbClr val="000090"/>
              </a:solidFill>
            </a:rPr>
            <a:t>  Advantages:</a:t>
          </a:r>
        </a:p>
        <a:p>
          <a:pPr lvl="0" algn="l" defTabSz="1066800">
            <a:lnSpc>
              <a:spcPct val="90000"/>
            </a:lnSpc>
            <a:spcBef>
              <a:spcPct val="0"/>
            </a:spcBef>
            <a:spcAft>
              <a:spcPct val="35000"/>
            </a:spcAft>
          </a:pPr>
          <a:r>
            <a:rPr lang="en-US" sz="2400" kern="1200" dirty="0" smtClean="0">
              <a:solidFill>
                <a:srgbClr val="000090"/>
              </a:solidFill>
            </a:rPr>
            <a:t>- Significantly Reduces a number of beam lines </a:t>
          </a:r>
        </a:p>
        <a:p>
          <a:pPr lvl="0" algn="l" defTabSz="1066800">
            <a:lnSpc>
              <a:spcPct val="90000"/>
            </a:lnSpc>
            <a:spcBef>
              <a:spcPct val="0"/>
            </a:spcBef>
            <a:spcAft>
              <a:spcPct val="35000"/>
            </a:spcAft>
          </a:pPr>
          <a:r>
            <a:rPr lang="en-US" sz="2400" kern="1200" dirty="0" smtClean="0">
              <a:solidFill>
                <a:srgbClr val="000090"/>
              </a:solidFill>
            </a:rPr>
            <a:t>- Permanent magnets reduce the operating cost</a:t>
          </a:r>
        </a:p>
        <a:p>
          <a:pPr lvl="0" algn="l" defTabSz="1066800">
            <a:lnSpc>
              <a:spcPct val="90000"/>
            </a:lnSpc>
            <a:spcBef>
              <a:spcPct val="0"/>
            </a:spcBef>
            <a:spcAft>
              <a:spcPct val="35000"/>
            </a:spcAft>
          </a:pPr>
          <a:r>
            <a:rPr lang="en-US" sz="2400" kern="1200" dirty="0" smtClean="0">
              <a:solidFill>
                <a:srgbClr val="000090"/>
              </a:solidFill>
            </a:rPr>
            <a:t>- Reduction of the linac energy from initial 6 GeV</a:t>
          </a:r>
        </a:p>
        <a:p>
          <a:pPr lvl="0" algn="l" defTabSz="1066800">
            <a:lnSpc>
              <a:spcPct val="90000"/>
            </a:lnSpc>
            <a:spcBef>
              <a:spcPct val="0"/>
            </a:spcBef>
            <a:spcAft>
              <a:spcPct val="35000"/>
            </a:spcAft>
          </a:pPr>
          <a:r>
            <a:rPr lang="en-US" sz="2400" kern="1200" dirty="0" smtClean="0">
              <a:solidFill>
                <a:srgbClr val="000090"/>
              </a:solidFill>
            </a:rPr>
            <a:t>- Reduction of overall cost</a:t>
          </a:r>
        </a:p>
      </dsp:txBody>
      <dsp:txXfrm>
        <a:off x="1980928" y="256939"/>
        <a:ext cx="6708370" cy="2744326"/>
      </dsp:txXfrm>
    </dsp:sp>
    <dsp:sp modelId="{F2746BE0-DD7F-F840-9736-F4AE2D307E8E}">
      <dsp:nvSpPr>
        <dsp:cNvPr id="0" name=""/>
        <dsp:cNvSpPr/>
      </dsp:nvSpPr>
      <dsp:spPr>
        <a:xfrm>
          <a:off x="1980944" y="3503434"/>
          <a:ext cx="6720688" cy="2719514"/>
        </a:xfrm>
        <a:prstGeom prst="rect">
          <a:avLst/>
        </a:prstGeom>
        <a:solidFill>
          <a:srgbClr val="E1FFCD"/>
        </a:solidFill>
        <a:ln w="12700" cmpd="sng">
          <a:solidFill>
            <a:srgbClr val="000090"/>
          </a:solidFill>
        </a:ln>
        <a:effectLst>
          <a:glow rad="165100">
            <a:srgbClr val="3366FF">
              <a:alpha val="89000"/>
            </a:srgbClr>
          </a:glow>
          <a:outerShdw blurRad="111125" dist="38100" dir="2700000" algn="tl" rotWithShape="0">
            <a:srgbClr val="000000">
              <a:alpha val="63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l" defTabSz="1066800">
            <a:lnSpc>
              <a:spcPct val="90000"/>
            </a:lnSpc>
            <a:spcBef>
              <a:spcPct val="0"/>
            </a:spcBef>
            <a:spcAft>
              <a:spcPct val="35000"/>
            </a:spcAft>
          </a:pPr>
          <a:r>
            <a:rPr lang="en-US" sz="2400" kern="1200" dirty="0" smtClean="0">
              <a:solidFill>
                <a:srgbClr val="000090"/>
              </a:solidFill>
            </a:rPr>
            <a:t> Disadvantages:</a:t>
          </a:r>
        </a:p>
        <a:p>
          <a:pPr marL="173038" lvl="0" indent="-173038" algn="l" defTabSz="1066800">
            <a:lnSpc>
              <a:spcPct val="90000"/>
            </a:lnSpc>
            <a:spcBef>
              <a:spcPct val="0"/>
            </a:spcBef>
            <a:spcAft>
              <a:spcPct val="35000"/>
            </a:spcAft>
          </a:pPr>
          <a:r>
            <a:rPr lang="en-US" sz="2400" kern="1200" dirty="0" smtClean="0">
              <a:solidFill>
                <a:srgbClr val="000090"/>
              </a:solidFill>
            </a:rPr>
            <a:t>- At low energy transport high chromaticity induces emittance growth</a:t>
          </a:r>
        </a:p>
        <a:p>
          <a:pPr marL="173038" lvl="0" indent="-173038" algn="l" defTabSz="1066800">
            <a:lnSpc>
              <a:spcPct val="90000"/>
            </a:lnSpc>
            <a:spcBef>
              <a:spcPct val="0"/>
            </a:spcBef>
            <a:spcAft>
              <a:spcPct val="35000"/>
            </a:spcAft>
          </a:pPr>
          <a:r>
            <a:rPr lang="en-US" sz="2400" kern="1200" dirty="0" smtClean="0">
              <a:solidFill>
                <a:srgbClr val="000090"/>
              </a:solidFill>
            </a:rPr>
            <a:t>- Only one example “EMMA” of NS-FFAG has been built</a:t>
          </a:r>
        </a:p>
        <a:p>
          <a:pPr lvl="0" algn="l" defTabSz="1066800">
            <a:lnSpc>
              <a:spcPct val="90000"/>
            </a:lnSpc>
            <a:spcBef>
              <a:spcPct val="0"/>
            </a:spcBef>
            <a:spcAft>
              <a:spcPct val="35000"/>
            </a:spcAft>
          </a:pPr>
          <a:r>
            <a:rPr lang="en-US" sz="2400" kern="1200" dirty="0" smtClean="0">
              <a:solidFill>
                <a:srgbClr val="000090"/>
              </a:solidFill>
            </a:rPr>
            <a:t>- No FFAG  ERL has ever been built</a:t>
          </a:r>
          <a:endParaRPr lang="en-US" sz="2400" kern="1200" dirty="0">
            <a:solidFill>
              <a:srgbClr val="000090"/>
            </a:solidFill>
          </a:endParaRPr>
        </a:p>
      </dsp:txBody>
      <dsp:txXfrm>
        <a:off x="1980944" y="3503434"/>
        <a:ext cx="6720688" cy="271951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32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402138" y="0"/>
            <a:ext cx="3368675" cy="503238"/>
          </a:xfrm>
          <a:prstGeom prst="rect">
            <a:avLst/>
          </a:prstGeom>
        </p:spPr>
        <p:txBody>
          <a:bodyPr vert="horz" lIns="91440" tIns="45720" rIns="91440" bIns="45720" rtlCol="0"/>
          <a:lstStyle>
            <a:lvl1pPr algn="r">
              <a:defRPr sz="1200"/>
            </a:lvl1pPr>
          </a:lstStyle>
          <a:p>
            <a:fld id="{22DE4B2E-C842-0344-BC98-EBB0F712B932}" type="datetimeFigureOut">
              <a:rPr lang="en-US" smtClean="0"/>
              <a:t>7/27/16</a:t>
            </a:fld>
            <a:endParaRPr lang="en-US"/>
          </a:p>
        </p:txBody>
      </p:sp>
      <p:sp>
        <p:nvSpPr>
          <p:cNvPr id="4" name="Footer Placeholder 3"/>
          <p:cNvSpPr>
            <a:spLocks noGrp="1"/>
          </p:cNvSpPr>
          <p:nvPr>
            <p:ph type="ftr" sz="quarter" idx="2"/>
          </p:nvPr>
        </p:nvSpPr>
        <p:spPr>
          <a:xfrm>
            <a:off x="0" y="9553575"/>
            <a:ext cx="3368675" cy="5032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402138" y="9553575"/>
            <a:ext cx="3368675" cy="503238"/>
          </a:xfrm>
          <a:prstGeom prst="rect">
            <a:avLst/>
          </a:prstGeom>
        </p:spPr>
        <p:txBody>
          <a:bodyPr vert="horz" lIns="91440" tIns="45720" rIns="91440" bIns="45720" rtlCol="0" anchor="b"/>
          <a:lstStyle>
            <a:lvl1pPr algn="r">
              <a:defRPr sz="1200"/>
            </a:lvl1pPr>
          </a:lstStyle>
          <a:p>
            <a:fld id="{3875A0C8-D628-5447-8DC1-B2F5AFC59406}" type="slidenum">
              <a:rPr lang="en-US" smtClean="0"/>
              <a:t>‹#›</a:t>
            </a:fld>
            <a:endParaRPr lang="en-US"/>
          </a:p>
        </p:txBody>
      </p:sp>
    </p:spTree>
    <p:extLst>
      <p:ext uri="{BB962C8B-B14F-4D97-AF65-F5344CB8AC3E}">
        <p14:creationId xmlns:p14="http://schemas.microsoft.com/office/powerpoint/2010/main" val="14183964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32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402138" y="0"/>
            <a:ext cx="3368675" cy="503238"/>
          </a:xfrm>
          <a:prstGeom prst="rect">
            <a:avLst/>
          </a:prstGeom>
        </p:spPr>
        <p:txBody>
          <a:bodyPr vert="horz" lIns="91440" tIns="45720" rIns="91440" bIns="45720" rtlCol="0"/>
          <a:lstStyle>
            <a:lvl1pPr algn="r">
              <a:defRPr sz="1200"/>
            </a:lvl1pPr>
          </a:lstStyle>
          <a:p>
            <a:fld id="{9D549D1F-4BFB-DA44-9CC8-2311A855F8D9}" type="datetimeFigureOut">
              <a:rPr lang="en-US" smtClean="0"/>
              <a:t>7/27/16</a:t>
            </a:fld>
            <a:endParaRPr lang="en-US"/>
          </a:p>
        </p:txBody>
      </p:sp>
      <p:sp>
        <p:nvSpPr>
          <p:cNvPr id="4" name="Slide Image Placeholder 3"/>
          <p:cNvSpPr>
            <a:spLocks noGrp="1" noRot="1" noChangeAspect="1"/>
          </p:cNvSpPr>
          <p:nvPr>
            <p:ph type="sldImg" idx="2"/>
          </p:nvPr>
        </p:nvSpPr>
        <p:spPr>
          <a:xfrm>
            <a:off x="1371600" y="754063"/>
            <a:ext cx="5029200" cy="3771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77875" y="4778375"/>
            <a:ext cx="6216650" cy="45259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553575"/>
            <a:ext cx="3368675" cy="5032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402138" y="9553575"/>
            <a:ext cx="3368675" cy="503238"/>
          </a:xfrm>
          <a:prstGeom prst="rect">
            <a:avLst/>
          </a:prstGeom>
        </p:spPr>
        <p:txBody>
          <a:bodyPr vert="horz" lIns="91440" tIns="45720" rIns="91440" bIns="45720" rtlCol="0" anchor="b"/>
          <a:lstStyle>
            <a:lvl1pPr algn="r">
              <a:defRPr sz="1200"/>
            </a:lvl1pPr>
          </a:lstStyle>
          <a:p>
            <a:fld id="{5EE1AA91-FF66-8943-BDDB-3642FC82AC4A}" type="slidenum">
              <a:rPr lang="en-US" smtClean="0"/>
              <a:t>‹#›</a:t>
            </a:fld>
            <a:endParaRPr lang="en-US"/>
          </a:p>
        </p:txBody>
      </p:sp>
    </p:spTree>
    <p:extLst>
      <p:ext uri="{BB962C8B-B14F-4D97-AF65-F5344CB8AC3E}">
        <p14:creationId xmlns:p14="http://schemas.microsoft.com/office/powerpoint/2010/main" val="302623590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p:spPr>
        <p:txBody>
          <a:bodyPr/>
          <a:lstStyle/>
          <a:p>
            <a:pPr eaLnBrk="1" hangingPunct="1"/>
            <a:endParaRPr lang="en-US">
              <a:latin typeface="Arial Unicode MS" pitchFamily="-106" charset="0"/>
              <a:ea typeface="ＭＳ Ｐゴシック" pitchFamily="-106" charset="-128"/>
              <a:cs typeface="ＭＳ Ｐゴシック" pitchFamily="-106"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4BC7BF-1FF5-6249-98ED-8673119734B8}" type="slidenum">
              <a:rPr lang="en-US" smtClean="0"/>
              <a:t>11</a:t>
            </a:fld>
            <a:endParaRPr lang="en-US" dirty="0"/>
          </a:p>
        </p:txBody>
      </p:sp>
    </p:spTree>
    <p:extLst>
      <p:ext uri="{BB962C8B-B14F-4D97-AF65-F5344CB8AC3E}">
        <p14:creationId xmlns:p14="http://schemas.microsoft.com/office/powerpoint/2010/main" val="3895060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4BC7BF-1FF5-6249-98ED-8673119734B8}" type="slidenum">
              <a:rPr lang="en-US" smtClean="0"/>
              <a:t>22</a:t>
            </a:fld>
            <a:endParaRPr lang="en-US" dirty="0"/>
          </a:p>
        </p:txBody>
      </p:sp>
    </p:spTree>
    <p:extLst>
      <p:ext uri="{BB962C8B-B14F-4D97-AF65-F5344CB8AC3E}">
        <p14:creationId xmlns:p14="http://schemas.microsoft.com/office/powerpoint/2010/main" val="3895060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4BC7BF-1FF5-6249-98ED-8673119734B8}" type="slidenum">
              <a:rPr lang="en-US" smtClean="0"/>
              <a:t>23</a:t>
            </a:fld>
            <a:endParaRPr lang="en-US" dirty="0"/>
          </a:p>
        </p:txBody>
      </p:sp>
    </p:spTree>
    <p:extLst>
      <p:ext uri="{BB962C8B-B14F-4D97-AF65-F5344CB8AC3E}">
        <p14:creationId xmlns:p14="http://schemas.microsoft.com/office/powerpoint/2010/main" val="3895060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677418"/>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628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815975"/>
            <a:ext cx="8677275" cy="5699125"/>
          </a:xfrm>
          <a:prstGeom prst="rect">
            <a:avLst/>
          </a:prstGeo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4"/>
          <p:cNvSpPr>
            <a:spLocks noGrp="1"/>
          </p:cNvSpPr>
          <p:nvPr>
            <p:ph type="title"/>
          </p:nvPr>
        </p:nvSpPr>
        <p:spPr>
          <a:xfrm>
            <a:off x="342901" y="0"/>
            <a:ext cx="8458200" cy="719137"/>
          </a:xfrm>
          <a:prstGeom prst="rect">
            <a:avLst/>
          </a:prstGeom>
        </p:spPr>
        <p:txBody>
          <a:bodyPr/>
          <a:lstStyle/>
          <a:p>
            <a:r>
              <a:rPr lang="en-US" smtClean="0"/>
              <a:t>Click to edit Master title style</a:t>
            </a:r>
            <a:endParaRPr lang="en-US" dirty="0"/>
          </a:p>
        </p:txBody>
      </p:sp>
    </p:spTree>
    <p:extLst>
      <p:ext uri="{BB962C8B-B14F-4D97-AF65-F5344CB8AC3E}">
        <p14:creationId xmlns:p14="http://schemas.microsoft.com/office/powerpoint/2010/main" val="3223165809"/>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2901" y="96838"/>
            <a:ext cx="8458200" cy="719137"/>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490756"/>
            <a:ext cx="21336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2655504" y="6547407"/>
            <a:ext cx="4603464" cy="281306"/>
          </a:xfrm>
          <a:prstGeom prst="rect">
            <a:avLst/>
          </a:prstGeom>
        </p:spPr>
        <p:txBody>
          <a:bodyPr/>
          <a:lstStyle/>
          <a:p>
            <a:endParaRPr lang="en-US" dirty="0"/>
          </a:p>
        </p:txBody>
      </p:sp>
      <p:sp>
        <p:nvSpPr>
          <p:cNvPr id="5" name="Slide Number Placeholder 4"/>
          <p:cNvSpPr>
            <a:spLocks noGrp="1"/>
          </p:cNvSpPr>
          <p:nvPr>
            <p:ph type="sldNum" sz="quarter" idx="12"/>
          </p:nvPr>
        </p:nvSpPr>
        <p:spPr>
          <a:xfrm>
            <a:off x="8028461" y="6563745"/>
            <a:ext cx="1102932" cy="278552"/>
          </a:xfrm>
          <a:prstGeom prst="rect">
            <a:avLst/>
          </a:prstGeom>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10143159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342901" y="96838"/>
            <a:ext cx="8458200" cy="719137"/>
          </a:xfrm>
          <a:prstGeom prst="rect">
            <a:avLst/>
          </a:prstGeom>
        </p:spPr>
        <p:txBody>
          <a:bodyPr/>
          <a:lstStyle/>
          <a:p>
            <a:r>
              <a:rPr lang="en-US" smtClean="0"/>
              <a:t>Click to edit Master title style</a:t>
            </a:r>
            <a:endParaRPr lang="en-US" dirty="0"/>
          </a:p>
        </p:txBody>
      </p:sp>
      <p:sp>
        <p:nvSpPr>
          <p:cNvPr id="4" name="Rectangle 4"/>
          <p:cNvSpPr>
            <a:spLocks noGrp="1" noChangeArrowheads="1"/>
          </p:cNvSpPr>
          <p:nvPr>
            <p:ph idx="1"/>
          </p:nvPr>
        </p:nvSpPr>
        <p:spPr bwMode="auto">
          <a:xfrm>
            <a:off x="266700" y="815975"/>
            <a:ext cx="8677275"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926838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366715"/>
      </p:ext>
    </p:extLst>
  </p:cSld>
  <p:clrMapOvr>
    <a:masterClrMapping/>
  </p:clrMapOvr>
  <mc:AlternateContent xmlns:mc="http://schemas.openxmlformats.org/markup-compatibility/2006" xmlns:p14="http://schemas.microsoft.com/office/powerpoint/2010/main">
    <mc:Choice Requires="p14">
      <p:transition spd="slow" p14:dur="1800">
        <p14:prism isContent="1"/>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42050"/>
      </p:ext>
    </p:extLst>
  </p:cSld>
  <p:clrMapOvr>
    <a:masterClrMapping/>
  </p:clrMapOvr>
  <mc:AlternateContent xmlns:mc="http://schemas.openxmlformats.org/markup-compatibility/2006" xmlns:p14="http://schemas.microsoft.com/office/powerpoint/2010/main">
    <mc:Choice Requires="p14">
      <p:transition spd="slow" p14:dur="1800">
        <p14:prism isContent="1"/>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9" cstate="print">
            <a:extLst>
              <a:ext uri="{28A0092B-C50C-407E-A947-70E740481C1C}">
                <a14:useLocalDpi xmlns:a14="http://schemas.microsoft.com/office/drawing/2010/main" val="0"/>
              </a:ext>
            </a:extLst>
          </a:blip>
          <a:srcRect b="23899"/>
          <a:stretch/>
        </p:blipFill>
        <p:spPr>
          <a:xfrm>
            <a:off x="7038896" y="127591"/>
            <a:ext cx="1973348" cy="547913"/>
          </a:xfrm>
          <a:prstGeom prst="rect">
            <a:avLst/>
          </a:prstGeom>
        </p:spPr>
      </p:pic>
      <p:sp>
        <p:nvSpPr>
          <p:cNvPr id="8" name="CustomShape 2"/>
          <p:cNvSpPr/>
          <p:nvPr userDrawn="1"/>
        </p:nvSpPr>
        <p:spPr>
          <a:xfrm>
            <a:off x="64588" y="6515132"/>
            <a:ext cx="1868040" cy="272880"/>
          </a:xfrm>
          <a:prstGeom prst="rect">
            <a:avLst/>
          </a:prstGeom>
          <a:noFill/>
          <a:ln>
            <a:noFill/>
          </a:ln>
        </p:spPr>
        <p:txBody>
          <a:bodyPr wrap="none" lIns="90000" tIns="45000" rIns="90000" bIns="45000"/>
          <a:lstStyle/>
          <a:p>
            <a:pPr>
              <a:lnSpc>
                <a:spcPct val="100000"/>
              </a:lnSpc>
            </a:pPr>
            <a:r>
              <a:rPr lang="en-US" sz="1200" b="0" i="0" dirty="0" err="1" smtClean="0">
                <a:solidFill>
                  <a:srgbClr val="000000"/>
                </a:solidFill>
                <a:latin typeface="Gill Sans" charset="0"/>
                <a:ea typeface="Gill Sans" charset="0"/>
                <a:cs typeface="Gill Sans" charset="0"/>
              </a:rPr>
              <a:t>dejan@bnl.gov</a:t>
            </a:r>
            <a:endParaRPr b="0" i="0" dirty="0">
              <a:latin typeface="Gill Sans" charset="0"/>
              <a:ea typeface="Gill Sans" charset="0"/>
              <a:cs typeface="Gill Sans" charset="0"/>
            </a:endParaRPr>
          </a:p>
        </p:txBody>
      </p:sp>
      <p:sp>
        <p:nvSpPr>
          <p:cNvPr id="15" name="CustomShape 4"/>
          <p:cNvSpPr/>
          <p:nvPr userDrawn="1"/>
        </p:nvSpPr>
        <p:spPr>
          <a:xfrm>
            <a:off x="3392640" y="6515132"/>
            <a:ext cx="2358720" cy="272880"/>
          </a:xfrm>
          <a:prstGeom prst="rect">
            <a:avLst/>
          </a:prstGeom>
          <a:noFill/>
          <a:ln>
            <a:noFill/>
          </a:ln>
        </p:spPr>
        <p:txBody>
          <a:bodyPr wrap="none" lIns="90000" tIns="45000" rIns="90000" bIns="45000"/>
          <a:lstStyle/>
          <a:p>
            <a:pPr algn="ctr">
              <a:lnSpc>
                <a:spcPct val="100000"/>
              </a:lnSpc>
            </a:pPr>
            <a:r>
              <a:rPr lang="en-US" sz="1200" b="0" i="0" dirty="0" smtClean="0">
                <a:solidFill>
                  <a:srgbClr val="000000"/>
                </a:solidFill>
                <a:latin typeface="Gill Sans" charset="0"/>
                <a:ea typeface="Gill Sans" charset="0"/>
                <a:cs typeface="Gill Sans" charset="0"/>
              </a:rPr>
              <a:t>CBETA</a:t>
            </a:r>
            <a:r>
              <a:rPr lang="en-US" sz="1200" b="0" i="0" baseline="0" dirty="0" smtClean="0">
                <a:solidFill>
                  <a:srgbClr val="000000"/>
                </a:solidFill>
                <a:latin typeface="Gill Sans" charset="0"/>
                <a:ea typeface="Gill Sans" charset="0"/>
                <a:cs typeface="Gill Sans" charset="0"/>
              </a:rPr>
              <a:t> </a:t>
            </a:r>
            <a:r>
              <a:rPr lang="en-US" sz="1200" b="0" i="0" dirty="0" smtClean="0">
                <a:solidFill>
                  <a:srgbClr val="000000"/>
                </a:solidFill>
                <a:latin typeface="Gill Sans" charset="0"/>
                <a:ea typeface="Gill Sans" charset="0"/>
                <a:cs typeface="Gill Sans" charset="0"/>
              </a:rPr>
              <a:t>Review</a:t>
            </a:r>
            <a:r>
              <a:rPr lang="en-US" sz="1200" b="0" i="0" dirty="0">
                <a:solidFill>
                  <a:srgbClr val="000000"/>
                </a:solidFill>
                <a:latin typeface="Gill Sans" charset="0"/>
                <a:ea typeface="Gill Sans" charset="0"/>
                <a:cs typeface="Gill Sans" charset="0"/>
              </a:rPr>
              <a:t>, </a:t>
            </a:r>
            <a:r>
              <a:rPr lang="en-US" sz="1200" b="0" i="0" dirty="0" smtClean="0">
                <a:solidFill>
                  <a:srgbClr val="000000"/>
                </a:solidFill>
                <a:latin typeface="Gill Sans" charset="0"/>
                <a:ea typeface="Gill Sans" charset="0"/>
                <a:cs typeface="Gill Sans" charset="0"/>
              </a:rPr>
              <a:t>27 July 2016</a:t>
            </a:r>
            <a:endParaRPr b="0" i="0" dirty="0">
              <a:latin typeface="Gill Sans" charset="0"/>
              <a:ea typeface="Gill Sans" charset="0"/>
              <a:cs typeface="Gill Sans" charset="0"/>
            </a:endParaRPr>
          </a:p>
        </p:txBody>
      </p:sp>
      <p:cxnSp>
        <p:nvCxnSpPr>
          <p:cNvPr id="16" name="Straight Connector 15"/>
          <p:cNvCxnSpPr/>
          <p:nvPr userDrawn="1"/>
        </p:nvCxnSpPr>
        <p:spPr>
          <a:xfrm>
            <a:off x="0" y="772434"/>
            <a:ext cx="9144000" cy="13447"/>
          </a:xfrm>
          <a:prstGeom prst="line">
            <a:avLst/>
          </a:prstGeom>
          <a:ln w="28575">
            <a:solidFill>
              <a:srgbClr val="B31B1B"/>
            </a:solidFill>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7" name="CustomShape 3"/>
          <p:cNvSpPr/>
          <p:nvPr userDrawn="1"/>
        </p:nvSpPr>
        <p:spPr>
          <a:xfrm>
            <a:off x="8551692" y="6449816"/>
            <a:ext cx="592308" cy="272880"/>
          </a:xfrm>
          <a:prstGeom prst="rect">
            <a:avLst/>
          </a:prstGeom>
          <a:noFill/>
          <a:ln>
            <a:noFill/>
          </a:ln>
        </p:spPr>
        <p:txBody>
          <a:bodyPr wrap="none" lIns="90000" tIns="45000" rIns="90000" bIns="45000"/>
          <a:lstStyle/>
          <a:p>
            <a:pPr>
              <a:lnSpc>
                <a:spcPct val="100000"/>
              </a:lnSpc>
            </a:pPr>
            <a:fld id="{8B6CE713-D777-4EC2-A412-BBD244B64F30}" type="slidenum">
              <a:rPr lang="en-US" sz="1200" b="0" i="0" smtClean="0">
                <a:solidFill>
                  <a:srgbClr val="000000"/>
                </a:solidFill>
                <a:latin typeface="Gill Sans" charset="0"/>
                <a:ea typeface="Gill Sans" charset="0"/>
                <a:cs typeface="Gill Sans" charset="0"/>
              </a:rPr>
              <a:t>‹#›</a:t>
            </a:fld>
            <a:endParaRPr b="0" i="0" dirty="0">
              <a:latin typeface="Gill Sans" charset="0"/>
              <a:ea typeface="Gill Sans" charset="0"/>
              <a:cs typeface="Gill Sans" charset="0"/>
            </a:endParaRPr>
          </a:p>
        </p:txBody>
      </p:sp>
    </p:spTree>
    <p:extLst>
      <p:ext uri="{BB962C8B-B14F-4D97-AF65-F5344CB8AC3E}">
        <p14:creationId xmlns:p14="http://schemas.microsoft.com/office/powerpoint/2010/main" val="331016259"/>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Lst>
  <p:timing>
    <p:tnLst>
      <p:par>
        <p:cTn xmlns:p14="http://schemas.microsoft.com/office/powerpoint/2010/main" id="1" dur="indefinite" restart="never" nodeType="tmRoot"/>
      </p:par>
    </p:tnLst>
  </p:timing>
  <p:hf sldNum="0" hdr="0" ftr="0" dt="0"/>
  <p:txStyles>
    <p:titleStyle>
      <a:lvl1pPr algn="ctr">
        <a:defRPr sz="2400" b="1" i="0" baseline="0">
          <a:latin typeface="+mn-lt"/>
        </a:defRPr>
      </a:lvl1pPr>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jpeg"/><Relationship Id="rId3"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22.png"/><Relationship Id="rId1" Type="http://schemas.microsoft.com/office/2007/relationships/media" Target="../media/media1.gif"/><Relationship Id="rId2" Type="http://schemas.openxmlformats.org/officeDocument/2006/relationships/video" Target="../media/media1.gif"/></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4" Type="http://schemas.microsoft.com/office/2007/relationships/hdphoto" Target="../media/hdphoto5.wdp"/><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3.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emf"/><Relationship Id="rId13"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image" Target="../media/image10.jpeg"/><Relationship Id="rId4" Type="http://schemas.microsoft.com/office/2007/relationships/hdphoto" Target="../media/hdphoto2.wdp"/><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2"/>
          <p:cNvSpPr/>
          <p:nvPr/>
        </p:nvSpPr>
        <p:spPr>
          <a:xfrm>
            <a:off x="92359" y="11545"/>
            <a:ext cx="5969005" cy="958273"/>
          </a:xfrm>
          <a:prstGeom prst="rect">
            <a:avLst/>
          </a:prstGeom>
          <a:noFill/>
          <a:ln>
            <a:noFill/>
          </a:ln>
        </p:spPr>
        <p:txBody>
          <a:bodyPr wrap="none" lIns="90000" tIns="45000" rIns="90000" bIns="45000"/>
          <a:lstStyle/>
          <a:p>
            <a:pPr>
              <a:lnSpc>
                <a:spcPct val="100000"/>
              </a:lnSpc>
            </a:pPr>
            <a:r>
              <a:rPr lang="en-US" sz="2400" b="1" dirty="0" smtClean="0">
                <a:solidFill>
                  <a:srgbClr val="000000"/>
                </a:solidFill>
                <a:latin typeface="Gill Sans" charset="0"/>
                <a:ea typeface="Gill Sans" charset="0"/>
                <a:cs typeface="Gill Sans" charset="0"/>
              </a:rPr>
              <a:t>CBETA Project and </a:t>
            </a:r>
          </a:p>
          <a:p>
            <a:pPr>
              <a:lnSpc>
                <a:spcPct val="100000"/>
              </a:lnSpc>
            </a:pPr>
            <a:r>
              <a:rPr lang="en-US" sz="2400" b="1" dirty="0" smtClean="0">
                <a:solidFill>
                  <a:srgbClr val="000000"/>
                </a:solidFill>
                <a:latin typeface="Gill Sans" charset="0"/>
                <a:ea typeface="Gill Sans" charset="0"/>
                <a:cs typeface="Gill Sans" charset="0"/>
              </a:rPr>
              <a:t>eRHIC Development</a:t>
            </a:r>
            <a:endParaRPr sz="2400" b="1" dirty="0">
              <a:latin typeface="Gill Sans" charset="0"/>
              <a:ea typeface="Gill Sans" charset="0"/>
              <a:cs typeface="Gill Sans"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0723" y="885733"/>
            <a:ext cx="5042552" cy="1839786"/>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9940" b="12065"/>
          <a:stretch/>
        </p:blipFill>
        <p:spPr>
          <a:xfrm>
            <a:off x="0" y="2867196"/>
            <a:ext cx="9144000" cy="3497344"/>
          </a:xfrm>
          <a:prstGeom prst="rect">
            <a:avLst/>
          </a:prstGeom>
        </p:spPr>
      </p:pic>
      <p:sp>
        <p:nvSpPr>
          <p:cNvPr id="6" name="CustomShape 2"/>
          <p:cNvSpPr/>
          <p:nvPr/>
        </p:nvSpPr>
        <p:spPr>
          <a:xfrm>
            <a:off x="6095993" y="11545"/>
            <a:ext cx="3059551" cy="751542"/>
          </a:xfrm>
          <a:prstGeom prst="rect">
            <a:avLst/>
          </a:prstGeom>
          <a:solidFill>
            <a:schemeClr val="bg1"/>
          </a:solidFill>
          <a:ln>
            <a:noFill/>
          </a:ln>
        </p:spPr>
        <p:txBody>
          <a:bodyPr wrap="none" lIns="90000" tIns="45000" rIns="90000" bIns="45000"/>
          <a:lstStyle/>
          <a:p>
            <a:pPr algn="r">
              <a:lnSpc>
                <a:spcPct val="100000"/>
              </a:lnSpc>
            </a:pPr>
            <a:r>
              <a:rPr lang="en-US" sz="2800" b="1" dirty="0" smtClean="0">
                <a:solidFill>
                  <a:srgbClr val="000000"/>
                </a:solidFill>
                <a:latin typeface="Gill Sans" charset="0"/>
                <a:ea typeface="Gill Sans" charset="0"/>
                <a:cs typeface="Gill Sans" charset="0"/>
              </a:rPr>
              <a:t>Dejan Trbojevic</a:t>
            </a:r>
            <a:endParaRPr sz="4000" b="1" dirty="0">
              <a:latin typeface="Gill Sans" charset="0"/>
              <a:ea typeface="Gill Sans" charset="0"/>
              <a:cs typeface="Gill Sans" charset="0"/>
            </a:endParaRPr>
          </a:p>
        </p:txBody>
      </p:sp>
    </p:spTree>
    <p:extLst>
      <p:ext uri="{BB962C8B-B14F-4D97-AF65-F5344CB8AC3E}">
        <p14:creationId xmlns:p14="http://schemas.microsoft.com/office/powerpoint/2010/main" val="29024927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8443"/>
            <a:ext cx="9144000" cy="719137"/>
          </a:xfrm>
        </p:spPr>
        <p:txBody>
          <a:bodyPr/>
          <a:lstStyle/>
          <a:p>
            <a:pPr algn="l"/>
            <a:r>
              <a:rPr lang="en-US" sz="3200" dirty="0" smtClean="0">
                <a:solidFill>
                  <a:srgbClr val="000090"/>
                </a:solidFill>
                <a:latin typeface="Optima"/>
                <a:cs typeface="Optima"/>
              </a:rPr>
              <a:t>eRHIC cost</a:t>
            </a:r>
            <a:endParaRPr lang="en-US" sz="3200" dirty="0">
              <a:solidFill>
                <a:srgbClr val="000090"/>
              </a:solidFill>
              <a:latin typeface="Optima"/>
              <a:cs typeface="Optima"/>
            </a:endParaRPr>
          </a:p>
        </p:txBody>
      </p:sp>
      <p:pic>
        <p:nvPicPr>
          <p:cNvPr id="239" name="Picture 238"/>
          <p:cNvPicPr>
            <a:picLocks noChangeAspect="1"/>
          </p:cNvPicPr>
          <p:nvPr/>
        </p:nvPicPr>
        <p:blipFill>
          <a:blip r:embed="rId2"/>
          <a:stretch>
            <a:fillRect/>
          </a:stretch>
        </p:blipFill>
        <p:spPr>
          <a:xfrm>
            <a:off x="108634" y="1728797"/>
            <a:ext cx="8943560" cy="3769931"/>
          </a:xfrm>
          <a:prstGeom prst="rect">
            <a:avLst/>
          </a:prstGeom>
        </p:spPr>
      </p:pic>
    </p:spTree>
    <p:extLst>
      <p:ext uri="{BB962C8B-B14F-4D97-AF65-F5344CB8AC3E}">
        <p14:creationId xmlns:p14="http://schemas.microsoft.com/office/powerpoint/2010/main" val="2059194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Block Arc 42"/>
          <p:cNvSpPr>
            <a:spLocks noChangeAspect="1"/>
          </p:cNvSpPr>
          <p:nvPr/>
        </p:nvSpPr>
        <p:spPr>
          <a:xfrm rot="14555445">
            <a:off x="2028446" y="1552044"/>
            <a:ext cx="3838007" cy="3840479"/>
          </a:xfrm>
          <a:prstGeom prst="blockArc">
            <a:avLst>
              <a:gd name="adj1" fmla="val 16225369"/>
              <a:gd name="adj2" fmla="val 19690942"/>
              <a:gd name="adj3" fmla="val 3887"/>
            </a:avLst>
          </a:prstGeom>
          <a:solidFill>
            <a:srgbClr val="FFFFFF">
              <a:alpha val="93000"/>
            </a:srgb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03" name="Straight Arrow Connector 402"/>
          <p:cNvCxnSpPr/>
          <p:nvPr/>
        </p:nvCxnSpPr>
        <p:spPr>
          <a:xfrm>
            <a:off x="9746065" y="236675"/>
            <a:ext cx="0" cy="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94" name="Title 1"/>
          <p:cNvSpPr txBox="1">
            <a:spLocks/>
          </p:cNvSpPr>
          <p:nvPr/>
        </p:nvSpPr>
        <p:spPr>
          <a:xfrm>
            <a:off x="-17107" y="-3288"/>
            <a:ext cx="9144000" cy="772102"/>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3200" kern="1200">
                <a:solidFill>
                  <a:srgbClr val="000090"/>
                </a:solidFill>
                <a:latin typeface="Arial"/>
                <a:ea typeface="+mj-ea"/>
                <a:cs typeface="Arial"/>
              </a:defRPr>
            </a:lvl1pPr>
          </a:lstStyle>
          <a:p>
            <a:r>
              <a:rPr lang="en-US" sz="5100" b="1" dirty="0" smtClean="0"/>
              <a:t> </a:t>
            </a:r>
            <a:r>
              <a:rPr lang="en-US" sz="3500" b="1" dirty="0" smtClean="0">
                <a:latin typeface="Optima"/>
                <a:cs typeface="Optima"/>
              </a:rPr>
              <a:t>eRHIC Layout</a:t>
            </a:r>
            <a:endParaRPr lang="en-US" sz="3500" b="1" dirty="0">
              <a:latin typeface="Optima"/>
              <a:cs typeface="Optima"/>
            </a:endParaRPr>
          </a:p>
        </p:txBody>
      </p:sp>
      <p:sp>
        <p:nvSpPr>
          <p:cNvPr id="84" name="Arc 83"/>
          <p:cNvSpPr>
            <a:spLocks noChangeAspect="1"/>
          </p:cNvSpPr>
          <p:nvPr/>
        </p:nvSpPr>
        <p:spPr>
          <a:xfrm rot="10800000">
            <a:off x="3651429" y="2559921"/>
            <a:ext cx="3566160" cy="3566160"/>
          </a:xfrm>
          <a:prstGeom prst="arc">
            <a:avLst>
              <a:gd name="adj1" fmla="val 12710007"/>
              <a:gd name="adj2" fmla="val 16203390"/>
            </a:avLst>
          </a:prstGeom>
          <a:ln w="38100" cmpd="sng">
            <a:solidFill>
              <a:srgbClr val="FFDB0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ectangle 2"/>
          <p:cNvSpPr/>
          <p:nvPr/>
        </p:nvSpPr>
        <p:spPr>
          <a:xfrm>
            <a:off x="3365722" y="3606145"/>
            <a:ext cx="1269959" cy="10539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433118" y="2488580"/>
            <a:ext cx="1246441" cy="4789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394029" y="2900308"/>
            <a:ext cx="1241652" cy="378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rc 7"/>
          <p:cNvSpPr>
            <a:spLocks noChangeAspect="1"/>
          </p:cNvSpPr>
          <p:nvPr/>
        </p:nvSpPr>
        <p:spPr>
          <a:xfrm>
            <a:off x="3666294" y="1257498"/>
            <a:ext cx="3474720" cy="3474720"/>
          </a:xfrm>
          <a:prstGeom prst="arc">
            <a:avLst>
              <a:gd name="adj1" fmla="val 16223566"/>
              <a:gd name="adj2" fmla="val 19714709"/>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Arc 53"/>
          <p:cNvSpPr>
            <a:spLocks noChangeAspect="1"/>
          </p:cNvSpPr>
          <p:nvPr/>
        </p:nvSpPr>
        <p:spPr>
          <a:xfrm rot="5400000">
            <a:off x="4026591" y="1890293"/>
            <a:ext cx="3566160" cy="3566160"/>
          </a:xfrm>
          <a:prstGeom prst="arc">
            <a:avLst>
              <a:gd name="adj1" fmla="val 14339452"/>
              <a:gd name="adj2" fmla="val 17990384"/>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Arc 56"/>
          <p:cNvSpPr>
            <a:spLocks noChangeAspect="1"/>
          </p:cNvSpPr>
          <p:nvPr/>
        </p:nvSpPr>
        <p:spPr>
          <a:xfrm>
            <a:off x="2818286" y="1204073"/>
            <a:ext cx="3566160" cy="3566160"/>
          </a:xfrm>
          <a:prstGeom prst="arc">
            <a:avLst>
              <a:gd name="adj1" fmla="val 12608644"/>
              <a:gd name="adj2" fmla="val 16222976"/>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Arc 59"/>
          <p:cNvSpPr>
            <a:spLocks noChangeAspect="1"/>
          </p:cNvSpPr>
          <p:nvPr/>
        </p:nvSpPr>
        <p:spPr>
          <a:xfrm rot="10800000">
            <a:off x="2832066" y="2558367"/>
            <a:ext cx="3566160" cy="3566160"/>
          </a:xfrm>
          <a:prstGeom prst="arc">
            <a:avLst>
              <a:gd name="adj1" fmla="val 16207127"/>
              <a:gd name="adj2" fmla="val 19763554"/>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Arc 61"/>
          <p:cNvSpPr>
            <a:spLocks noChangeAspect="1"/>
          </p:cNvSpPr>
          <p:nvPr/>
        </p:nvSpPr>
        <p:spPr>
          <a:xfrm rot="10800000">
            <a:off x="3691678" y="2600219"/>
            <a:ext cx="3474720" cy="3474720"/>
          </a:xfrm>
          <a:prstGeom prst="arc">
            <a:avLst>
              <a:gd name="adj1" fmla="val 12655200"/>
              <a:gd name="adj2" fmla="val 16210481"/>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Arc 67"/>
          <p:cNvSpPr>
            <a:spLocks noChangeAspect="1"/>
          </p:cNvSpPr>
          <p:nvPr/>
        </p:nvSpPr>
        <p:spPr>
          <a:xfrm>
            <a:off x="3625513" y="1210335"/>
            <a:ext cx="3566160" cy="3566160"/>
          </a:xfrm>
          <a:prstGeom prst="arc">
            <a:avLst>
              <a:gd name="adj1" fmla="val 16195829"/>
              <a:gd name="adj2" fmla="val 19728941"/>
            </a:avLst>
          </a:prstGeom>
          <a:ln w="38100" cmpd="sng">
            <a:solidFill>
              <a:srgbClr val="FFDB0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Arc 69"/>
          <p:cNvSpPr>
            <a:spLocks noChangeAspect="1"/>
          </p:cNvSpPr>
          <p:nvPr/>
        </p:nvSpPr>
        <p:spPr>
          <a:xfrm rot="5400000">
            <a:off x="4069776" y="1932578"/>
            <a:ext cx="3474720" cy="3474720"/>
          </a:xfrm>
          <a:prstGeom prst="arc">
            <a:avLst>
              <a:gd name="adj1" fmla="val 14378594"/>
              <a:gd name="adj2" fmla="val 17981823"/>
            </a:avLst>
          </a:prstGeom>
          <a:ln w="38100" cmpd="sng">
            <a:solidFill>
              <a:srgbClr val="FFDB0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Arc 70"/>
          <p:cNvSpPr>
            <a:spLocks noChangeAspect="1"/>
          </p:cNvSpPr>
          <p:nvPr/>
        </p:nvSpPr>
        <p:spPr>
          <a:xfrm rot="10800000">
            <a:off x="2881793" y="2592523"/>
            <a:ext cx="3474720" cy="3474720"/>
          </a:xfrm>
          <a:prstGeom prst="arc">
            <a:avLst>
              <a:gd name="adj1" fmla="val 16191398"/>
              <a:gd name="adj2" fmla="val 19779021"/>
            </a:avLst>
          </a:prstGeom>
          <a:ln w="38100" cmpd="sng">
            <a:solidFill>
              <a:srgbClr val="FFDB0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Arc 72"/>
          <p:cNvSpPr>
            <a:spLocks noChangeAspect="1"/>
          </p:cNvSpPr>
          <p:nvPr/>
        </p:nvSpPr>
        <p:spPr>
          <a:xfrm>
            <a:off x="2863275" y="1265082"/>
            <a:ext cx="3474720" cy="3474720"/>
          </a:xfrm>
          <a:prstGeom prst="arc">
            <a:avLst>
              <a:gd name="adj1" fmla="val 12653906"/>
              <a:gd name="adj2" fmla="val 16221429"/>
            </a:avLst>
          </a:prstGeom>
          <a:ln w="38100" cmpd="sng">
            <a:solidFill>
              <a:srgbClr val="FFDB0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2" name="Straight Connector 21"/>
          <p:cNvCxnSpPr/>
          <p:nvPr/>
        </p:nvCxnSpPr>
        <p:spPr>
          <a:xfrm>
            <a:off x="4594877" y="1237740"/>
            <a:ext cx="822960" cy="0"/>
          </a:xfrm>
          <a:prstGeom prst="line">
            <a:avLst/>
          </a:prstGeom>
          <a:ln w="1016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6706674" y="2423780"/>
            <a:ext cx="822960" cy="0"/>
          </a:xfrm>
          <a:prstGeom prst="line">
            <a:avLst/>
          </a:prstGeom>
          <a:ln w="101600" cmpd="sng">
            <a:solidFill>
              <a:srgbClr val="008000"/>
            </a:solidFill>
          </a:ln>
          <a:effectLst/>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sp>
        <p:nvSpPr>
          <p:cNvPr id="85" name="Arc 84"/>
          <p:cNvSpPr>
            <a:spLocks noChangeAspect="1"/>
          </p:cNvSpPr>
          <p:nvPr/>
        </p:nvSpPr>
        <p:spPr>
          <a:xfrm rot="16200000" flipH="1">
            <a:off x="2487891" y="1929533"/>
            <a:ext cx="3474720" cy="3474720"/>
          </a:xfrm>
          <a:prstGeom prst="arc">
            <a:avLst>
              <a:gd name="adj1" fmla="val 14416299"/>
              <a:gd name="adj2" fmla="val 17965888"/>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6" name="Arc 85"/>
          <p:cNvSpPr>
            <a:spLocks noChangeAspect="1"/>
          </p:cNvSpPr>
          <p:nvPr/>
        </p:nvSpPr>
        <p:spPr>
          <a:xfrm rot="16200000" flipH="1">
            <a:off x="2435089" y="1881751"/>
            <a:ext cx="3566160" cy="3566160"/>
          </a:xfrm>
          <a:prstGeom prst="arc">
            <a:avLst>
              <a:gd name="adj1" fmla="val 14411602"/>
              <a:gd name="adj2" fmla="val 18063304"/>
            </a:avLst>
          </a:prstGeom>
          <a:ln w="38100" cmpd="sng">
            <a:solidFill>
              <a:srgbClr val="FFDB0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3" name="Straight Connector 82"/>
          <p:cNvCxnSpPr/>
          <p:nvPr/>
        </p:nvCxnSpPr>
        <p:spPr>
          <a:xfrm rot="5400000">
            <a:off x="6729534" y="4907750"/>
            <a:ext cx="822960" cy="0"/>
          </a:xfrm>
          <a:prstGeom prst="line">
            <a:avLst/>
          </a:prstGeom>
          <a:ln w="101600" cmpd="sng">
            <a:solidFill>
              <a:srgbClr val="008000"/>
            </a:solidFill>
          </a:ln>
          <a:effectLst/>
          <a:scene3d>
            <a:camera prst="orthographicFront">
              <a:rot lat="0" lon="0" rev="90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2482123" y="2437814"/>
            <a:ext cx="822960" cy="0"/>
          </a:xfrm>
          <a:prstGeom prst="line">
            <a:avLst/>
          </a:prstGeom>
          <a:ln w="101600" cmpd="sng">
            <a:solidFill>
              <a:srgbClr val="008000"/>
            </a:solidFill>
          </a:ln>
          <a:effectLst/>
          <a:scene3d>
            <a:camera prst="orthographicFront">
              <a:rot lat="0" lon="0" rev="36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330" name="Straight Connector 329"/>
          <p:cNvCxnSpPr>
            <a:cxnSpLocks noChangeAspect="1"/>
          </p:cNvCxnSpPr>
          <p:nvPr/>
        </p:nvCxnSpPr>
        <p:spPr>
          <a:xfrm>
            <a:off x="3255340" y="4739802"/>
            <a:ext cx="0" cy="0"/>
          </a:xfrm>
          <a:prstGeom prst="line">
            <a:avLst/>
          </a:prstGeom>
          <a:ln w="28575" cmpd="sng">
            <a:solidFill>
              <a:srgbClr val="97CFFF"/>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4610372" y="6099906"/>
            <a:ext cx="822959" cy="0"/>
          </a:xfrm>
          <a:prstGeom prst="line">
            <a:avLst/>
          </a:prstGeom>
          <a:ln w="1016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50" name="Rectangle 449"/>
          <p:cNvSpPr>
            <a:spLocks noChangeAspect="1"/>
          </p:cNvSpPr>
          <p:nvPr/>
        </p:nvSpPr>
        <p:spPr>
          <a:xfrm>
            <a:off x="4840708" y="5927258"/>
            <a:ext cx="346723" cy="347152"/>
          </a:xfrm>
          <a:prstGeom prst="rect">
            <a:avLst/>
          </a:prstGeom>
          <a:solidFill>
            <a:srgbClr val="FF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1" name="Straight Connector 80"/>
          <p:cNvCxnSpPr/>
          <p:nvPr/>
        </p:nvCxnSpPr>
        <p:spPr>
          <a:xfrm>
            <a:off x="2479996" y="4878027"/>
            <a:ext cx="822960" cy="0"/>
          </a:xfrm>
          <a:prstGeom prst="line">
            <a:avLst/>
          </a:prstGeom>
          <a:ln w="101600" cmpd="sng">
            <a:solidFill>
              <a:srgbClr val="008000"/>
            </a:solidFill>
          </a:ln>
          <a:effectLst/>
          <a:scene3d>
            <a:camera prst="orthographicFront">
              <a:rot lat="0" lon="0" rev="18000000"/>
            </a:camera>
            <a:lightRig rig="threePt" dir="t"/>
          </a:scene3d>
        </p:spPr>
        <p:style>
          <a:lnRef idx="2">
            <a:schemeClr val="accent1"/>
          </a:lnRef>
          <a:fillRef idx="0">
            <a:schemeClr val="accent1"/>
          </a:fillRef>
          <a:effectRef idx="1">
            <a:schemeClr val="accent1"/>
          </a:effectRef>
          <a:fontRef idx="minor">
            <a:schemeClr val="tx1"/>
          </a:fontRef>
        </p:style>
      </p:cxnSp>
      <p:sp>
        <p:nvSpPr>
          <p:cNvPr id="441" name="Rectangle 440"/>
          <p:cNvSpPr>
            <a:spLocks noChangeAspect="1"/>
          </p:cNvSpPr>
          <p:nvPr/>
        </p:nvSpPr>
        <p:spPr>
          <a:xfrm rot="3559742">
            <a:off x="2703405" y="4686474"/>
            <a:ext cx="346723" cy="347152"/>
          </a:xfrm>
          <a:prstGeom prst="rect">
            <a:avLst/>
          </a:prstGeom>
          <a:solidFill>
            <a:srgbClr val="FF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9" name="Rectangle 308"/>
          <p:cNvSpPr/>
          <p:nvPr/>
        </p:nvSpPr>
        <p:spPr>
          <a:xfrm>
            <a:off x="3103291" y="3678236"/>
            <a:ext cx="3960925" cy="10539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000090"/>
                </a:solidFill>
                <a:latin typeface="Optima"/>
                <a:cs typeface="Optima"/>
              </a:rPr>
              <a:t>1.665  GeV LINAC</a:t>
            </a:r>
          </a:p>
          <a:p>
            <a:pPr algn="ctr"/>
            <a:r>
              <a:rPr lang="en-US" sz="2800" b="1" dirty="0" smtClean="0">
                <a:solidFill>
                  <a:srgbClr val="000090"/>
                </a:solidFill>
                <a:latin typeface="Optima"/>
                <a:cs typeface="Optima"/>
              </a:rPr>
              <a:t>Injector 20 MeV</a:t>
            </a:r>
            <a:endParaRPr lang="en-US" sz="2800" b="1" dirty="0">
              <a:solidFill>
                <a:srgbClr val="000090"/>
              </a:solidFill>
              <a:latin typeface="Optima"/>
              <a:cs typeface="Optima"/>
            </a:endParaRPr>
          </a:p>
        </p:txBody>
      </p:sp>
      <p:grpSp>
        <p:nvGrpSpPr>
          <p:cNvPr id="19" name="Group 18"/>
          <p:cNvGrpSpPr/>
          <p:nvPr/>
        </p:nvGrpSpPr>
        <p:grpSpPr>
          <a:xfrm>
            <a:off x="1809543" y="0"/>
            <a:ext cx="7342733" cy="7215306"/>
            <a:chOff x="1809543" y="0"/>
            <a:chExt cx="7342733" cy="7215306"/>
          </a:xfrm>
        </p:grpSpPr>
        <p:grpSp>
          <p:nvGrpSpPr>
            <p:cNvPr id="34" name="Group 33"/>
            <p:cNvGrpSpPr/>
            <p:nvPr/>
          </p:nvGrpSpPr>
          <p:grpSpPr>
            <a:xfrm>
              <a:off x="1809543" y="1021186"/>
              <a:ext cx="5970511" cy="6194120"/>
              <a:chOff x="2106236" y="1031900"/>
              <a:chExt cx="5970511" cy="6194120"/>
            </a:xfrm>
          </p:grpSpPr>
          <p:grpSp>
            <p:nvGrpSpPr>
              <p:cNvPr id="429" name="Group 428"/>
              <p:cNvGrpSpPr/>
              <p:nvPr/>
            </p:nvGrpSpPr>
            <p:grpSpPr>
              <a:xfrm rot="17997400">
                <a:off x="4590227" y="5585851"/>
                <a:ext cx="1651558" cy="1628780"/>
                <a:chOff x="2521531" y="4565610"/>
                <a:chExt cx="1647451" cy="1629743"/>
              </a:xfrm>
            </p:grpSpPr>
            <p:grpSp>
              <p:nvGrpSpPr>
                <p:cNvPr id="431" name="Group 430"/>
                <p:cNvGrpSpPr/>
                <p:nvPr/>
              </p:nvGrpSpPr>
              <p:grpSpPr>
                <a:xfrm>
                  <a:off x="2521531" y="4565610"/>
                  <a:ext cx="1647451" cy="1003387"/>
                  <a:chOff x="880476" y="4069165"/>
                  <a:chExt cx="1647451" cy="1003387"/>
                </a:xfrm>
              </p:grpSpPr>
              <p:sp>
                <p:nvSpPr>
                  <p:cNvPr id="433" name="Block Arc 432"/>
                  <p:cNvSpPr>
                    <a:spLocks noChangeAspect="1"/>
                  </p:cNvSpPr>
                  <p:nvPr/>
                </p:nvSpPr>
                <p:spPr>
                  <a:xfrm rot="14319383">
                    <a:off x="1523315" y="4067940"/>
                    <a:ext cx="1003387" cy="1005837"/>
                  </a:xfrm>
                  <a:prstGeom prst="blockArc">
                    <a:avLst>
                      <a:gd name="adj1" fmla="val 13997474"/>
                      <a:gd name="adj2" fmla="val 18227928"/>
                      <a:gd name="adj3" fmla="val 4827"/>
                    </a:avLst>
                  </a:prstGeom>
                  <a:solidFill>
                    <a:srgbClr val="FF6600"/>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5" name="Block Arc 434"/>
                  <p:cNvSpPr/>
                  <p:nvPr/>
                </p:nvSpPr>
                <p:spPr>
                  <a:xfrm rot="14402600">
                    <a:off x="848298" y="4122822"/>
                    <a:ext cx="753356" cy="688999"/>
                  </a:xfrm>
                  <a:prstGeom prst="blockArc">
                    <a:avLst>
                      <a:gd name="adj1" fmla="val 5431096"/>
                      <a:gd name="adj2" fmla="val 8046571"/>
                      <a:gd name="adj3" fmla="val 7247"/>
                    </a:avLst>
                  </a:prstGeom>
                  <a:solidFill>
                    <a:srgbClr val="FF6600"/>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432" name="Block Arc 431"/>
                <p:cNvSpPr/>
                <p:nvPr/>
              </p:nvSpPr>
              <p:spPr>
                <a:xfrm rot="20389578">
                  <a:off x="2961592" y="5451092"/>
                  <a:ext cx="740815" cy="744261"/>
                </a:xfrm>
                <a:prstGeom prst="blockArc">
                  <a:avLst>
                    <a:gd name="adj1" fmla="val 18987437"/>
                    <a:gd name="adj2" fmla="val 20805857"/>
                    <a:gd name="adj3" fmla="val 6832"/>
                  </a:avLst>
                </a:prstGeom>
                <a:solidFill>
                  <a:srgbClr val="FF6600"/>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grpSp>
            <p:nvGrpSpPr>
              <p:cNvPr id="33" name="Group 32"/>
              <p:cNvGrpSpPr/>
              <p:nvPr/>
            </p:nvGrpSpPr>
            <p:grpSpPr>
              <a:xfrm>
                <a:off x="2106236" y="1031900"/>
                <a:ext cx="5970511" cy="5348424"/>
                <a:chOff x="2106236" y="1031900"/>
                <a:chExt cx="5970511" cy="5348424"/>
              </a:xfrm>
            </p:grpSpPr>
            <p:sp>
              <p:nvSpPr>
                <p:cNvPr id="425" name="Rectangle 424"/>
                <p:cNvSpPr/>
                <p:nvPr/>
              </p:nvSpPr>
              <p:spPr>
                <a:xfrm>
                  <a:off x="4892759" y="1034417"/>
                  <a:ext cx="834345" cy="45719"/>
                </a:xfrm>
                <a:prstGeom prst="rect">
                  <a:avLst/>
                </a:prstGeom>
                <a:solidFill>
                  <a:srgbClr val="FF6600"/>
                </a:solidFill>
                <a:ln w="12700" cmpd="sng">
                  <a:solidFill>
                    <a:srgbClr val="000090"/>
                  </a:solidFill>
                </a:ln>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2106236" y="1031900"/>
                  <a:ext cx="5970511" cy="5348424"/>
                  <a:chOff x="2106236" y="1031900"/>
                  <a:chExt cx="5970511" cy="5348424"/>
                </a:xfrm>
              </p:grpSpPr>
              <p:grpSp>
                <p:nvGrpSpPr>
                  <p:cNvPr id="24" name="Group 23"/>
                  <p:cNvGrpSpPr/>
                  <p:nvPr/>
                </p:nvGrpSpPr>
                <p:grpSpPr>
                  <a:xfrm>
                    <a:off x="2106236" y="1031900"/>
                    <a:ext cx="5970511" cy="5348424"/>
                    <a:chOff x="2106236" y="1031900"/>
                    <a:chExt cx="5970511" cy="5348424"/>
                  </a:xfrm>
                </p:grpSpPr>
                <p:sp>
                  <p:nvSpPr>
                    <p:cNvPr id="419" name="Block Arc 418"/>
                    <p:cNvSpPr>
                      <a:spLocks noChangeAspect="1"/>
                    </p:cNvSpPr>
                    <p:nvPr/>
                  </p:nvSpPr>
                  <p:spPr>
                    <a:xfrm rot="10800000">
                      <a:off x="2930128" y="2373959"/>
                      <a:ext cx="3926997" cy="3941639"/>
                    </a:xfrm>
                    <a:prstGeom prst="blockArc">
                      <a:avLst>
                        <a:gd name="adj1" fmla="val 16330921"/>
                        <a:gd name="adj2" fmla="val 19645627"/>
                        <a:gd name="adj3" fmla="val 1317"/>
                      </a:avLst>
                    </a:prstGeom>
                    <a:solidFill>
                      <a:srgbClr val="FF6600"/>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5" name="Rectangle 414"/>
                    <p:cNvSpPr/>
                    <p:nvPr/>
                  </p:nvSpPr>
                  <p:spPr>
                    <a:xfrm rot="7197917">
                      <a:off x="7148788" y="4981777"/>
                      <a:ext cx="874832" cy="45719"/>
                    </a:xfrm>
                    <a:prstGeom prst="rect">
                      <a:avLst/>
                    </a:prstGeom>
                    <a:solidFill>
                      <a:srgbClr val="FF6600"/>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6" name="Block Arc 415"/>
                    <p:cNvSpPr>
                      <a:spLocks noChangeAspect="1"/>
                    </p:cNvSpPr>
                    <p:nvPr/>
                  </p:nvSpPr>
                  <p:spPr>
                    <a:xfrm rot="14319383">
                      <a:off x="2793205" y="4296829"/>
                      <a:ext cx="1005885" cy="1005244"/>
                    </a:xfrm>
                    <a:prstGeom prst="blockArc">
                      <a:avLst>
                        <a:gd name="adj1" fmla="val 14054602"/>
                        <a:gd name="adj2" fmla="val 18316930"/>
                        <a:gd name="adj3" fmla="val 4920"/>
                      </a:avLst>
                    </a:prstGeom>
                    <a:solidFill>
                      <a:srgbClr val="FF6600"/>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8" name="Block Arc 417"/>
                    <p:cNvSpPr/>
                    <p:nvPr/>
                  </p:nvSpPr>
                  <p:spPr>
                    <a:xfrm rot="20389578">
                      <a:off x="2585338" y="5180745"/>
                      <a:ext cx="740378" cy="746114"/>
                    </a:xfrm>
                    <a:prstGeom prst="blockArc">
                      <a:avLst>
                        <a:gd name="adj1" fmla="val 19003317"/>
                        <a:gd name="adj2" fmla="val 21010197"/>
                        <a:gd name="adj3" fmla="val 6594"/>
                      </a:avLst>
                    </a:prstGeom>
                    <a:solidFill>
                      <a:srgbClr val="FF6600"/>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20" name="Block Arc 419"/>
                    <p:cNvSpPr>
                      <a:spLocks noChangeAspect="1"/>
                    </p:cNvSpPr>
                    <p:nvPr/>
                  </p:nvSpPr>
                  <p:spPr>
                    <a:xfrm rot="10800000" flipH="1">
                      <a:off x="3765668" y="2368282"/>
                      <a:ext cx="3926998" cy="3941640"/>
                    </a:xfrm>
                    <a:prstGeom prst="blockArc">
                      <a:avLst>
                        <a:gd name="adj1" fmla="val 16249240"/>
                        <a:gd name="adj2" fmla="val 19656556"/>
                        <a:gd name="adj3" fmla="val 1222"/>
                      </a:avLst>
                    </a:prstGeom>
                    <a:solidFill>
                      <a:srgbClr val="FF6600"/>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21" name="Block Arc 420"/>
                    <p:cNvSpPr>
                      <a:spLocks noChangeAspect="1"/>
                    </p:cNvSpPr>
                    <p:nvPr/>
                  </p:nvSpPr>
                  <p:spPr>
                    <a:xfrm rot="10800000" flipH="1" flipV="1">
                      <a:off x="3768087" y="1031900"/>
                      <a:ext cx="3926998" cy="3941639"/>
                    </a:xfrm>
                    <a:prstGeom prst="blockArc">
                      <a:avLst>
                        <a:gd name="adj1" fmla="val 16195623"/>
                        <a:gd name="adj2" fmla="val 19595766"/>
                        <a:gd name="adj3" fmla="val 1233"/>
                      </a:avLst>
                    </a:prstGeom>
                    <a:solidFill>
                      <a:srgbClr val="FF6600"/>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22" name="Block Arc 421"/>
                    <p:cNvSpPr>
                      <a:spLocks noChangeAspect="1"/>
                    </p:cNvSpPr>
                    <p:nvPr/>
                  </p:nvSpPr>
                  <p:spPr>
                    <a:xfrm rot="10800000" flipV="1">
                      <a:off x="2937548" y="1032310"/>
                      <a:ext cx="3926998" cy="3941639"/>
                    </a:xfrm>
                    <a:prstGeom prst="blockArc">
                      <a:avLst>
                        <a:gd name="adj1" fmla="val 16203781"/>
                        <a:gd name="adj2" fmla="val 19706199"/>
                        <a:gd name="adj3" fmla="val 1177"/>
                      </a:avLst>
                    </a:prstGeom>
                    <a:solidFill>
                      <a:srgbClr val="FF6600"/>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23" name="Block Arc 422"/>
                    <p:cNvSpPr>
                      <a:spLocks noChangeAspect="1"/>
                    </p:cNvSpPr>
                    <p:nvPr/>
                  </p:nvSpPr>
                  <p:spPr>
                    <a:xfrm rot="5400000" flipH="1">
                      <a:off x="4142432" y="1711118"/>
                      <a:ext cx="3939097" cy="3929532"/>
                    </a:xfrm>
                    <a:prstGeom prst="blockArc">
                      <a:avLst>
                        <a:gd name="adj1" fmla="val 14436711"/>
                        <a:gd name="adj2" fmla="val 17854293"/>
                        <a:gd name="adj3" fmla="val 1262"/>
                      </a:avLst>
                    </a:prstGeom>
                    <a:solidFill>
                      <a:srgbClr val="FF6600"/>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24" name="Block Arc 423"/>
                    <p:cNvSpPr>
                      <a:spLocks noChangeAspect="1"/>
                    </p:cNvSpPr>
                    <p:nvPr/>
                  </p:nvSpPr>
                  <p:spPr>
                    <a:xfrm rot="16200000">
                      <a:off x="2547701" y="1706568"/>
                      <a:ext cx="3939097" cy="3929532"/>
                    </a:xfrm>
                    <a:prstGeom prst="blockArc">
                      <a:avLst>
                        <a:gd name="adj1" fmla="val 14474389"/>
                        <a:gd name="adj2" fmla="val 17936411"/>
                        <a:gd name="adj3" fmla="val 1197"/>
                      </a:avLst>
                    </a:prstGeom>
                    <a:solidFill>
                      <a:srgbClr val="FF6600"/>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26" name="Rectangle 425"/>
                    <p:cNvSpPr/>
                    <p:nvPr/>
                  </p:nvSpPr>
                  <p:spPr>
                    <a:xfrm>
                      <a:off x="2607144" y="2337733"/>
                      <a:ext cx="843911" cy="45719"/>
                    </a:xfrm>
                    <a:prstGeom prst="rect">
                      <a:avLst/>
                    </a:prstGeom>
                    <a:solidFill>
                      <a:srgbClr val="FF6600"/>
                    </a:solidFill>
                    <a:ln w="12700" cmpd="sng">
                      <a:solidFill>
                        <a:srgbClr val="000090"/>
                      </a:solidFill>
                    </a:ln>
                    <a:effectLst/>
                    <a:scene3d>
                      <a:camera prst="orthographicFront">
                        <a:rot lat="0" lon="0" rev="36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0" name="Block Arc 429"/>
                    <p:cNvSpPr/>
                    <p:nvPr/>
                  </p:nvSpPr>
                  <p:spPr>
                    <a:xfrm rot="15009210">
                      <a:off x="2106817" y="4337089"/>
                      <a:ext cx="742659" cy="743822"/>
                    </a:xfrm>
                    <a:prstGeom prst="blockArc">
                      <a:avLst>
                        <a:gd name="adj1" fmla="val 5402839"/>
                        <a:gd name="adj2" fmla="val 7225679"/>
                        <a:gd name="adj3" fmla="val 6745"/>
                      </a:avLst>
                    </a:prstGeom>
                    <a:solidFill>
                      <a:srgbClr val="FF6600"/>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129" name="Group 128"/>
                    <p:cNvGrpSpPr>
                      <a:grpSpLocks noChangeAspect="1"/>
                    </p:cNvGrpSpPr>
                    <p:nvPr/>
                  </p:nvGrpSpPr>
                  <p:grpSpPr>
                    <a:xfrm rot="7239332" flipH="1">
                      <a:off x="7249501" y="1928254"/>
                      <a:ext cx="364903" cy="291017"/>
                      <a:chOff x="8202438" y="1425896"/>
                      <a:chExt cx="704647" cy="561966"/>
                    </a:xfrm>
                  </p:grpSpPr>
                  <p:sp>
                    <p:nvSpPr>
                      <p:cNvPr id="648" name="Rectangle 647"/>
                      <p:cNvSpPr/>
                      <p:nvPr/>
                    </p:nvSpPr>
                    <p:spPr>
                      <a:xfrm rot="3209523" flipH="1">
                        <a:off x="8703455" y="1561021"/>
                        <a:ext cx="14716" cy="23057"/>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9" name="Rectangle 648"/>
                      <p:cNvSpPr/>
                      <p:nvPr/>
                    </p:nvSpPr>
                    <p:spPr>
                      <a:xfrm rot="2850142" flipH="1">
                        <a:off x="8681417" y="1530979"/>
                        <a:ext cx="14716" cy="2655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0" name="Rectangle 649"/>
                      <p:cNvSpPr/>
                      <p:nvPr/>
                    </p:nvSpPr>
                    <p:spPr>
                      <a:xfrm rot="3103084" flipH="1">
                        <a:off x="8726070" y="1586760"/>
                        <a:ext cx="13974" cy="23242"/>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1" name="Trapezoid 650"/>
                      <p:cNvSpPr/>
                      <p:nvPr/>
                    </p:nvSpPr>
                    <p:spPr>
                      <a:xfrm rot="12901071" flipH="1">
                        <a:off x="8647912" y="1503197"/>
                        <a:ext cx="39602" cy="28862"/>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52" name="Straight Arrow Connector 651"/>
                      <p:cNvCxnSpPr>
                        <a:stCxn id="659" idx="2"/>
                      </p:cNvCxnSpPr>
                      <p:nvPr/>
                    </p:nvCxnSpPr>
                    <p:spPr>
                      <a:xfrm rot="3074218">
                        <a:off x="8635756" y="1622892"/>
                        <a:ext cx="213036" cy="329623"/>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53" name="Straight Arrow Connector 652"/>
                      <p:cNvCxnSpPr/>
                      <p:nvPr/>
                    </p:nvCxnSpPr>
                    <p:spPr>
                      <a:xfrm rot="3074218" flipV="1">
                        <a:off x="8366618" y="1322028"/>
                        <a:ext cx="204149" cy="411886"/>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654" name="Rectangle 653"/>
                      <p:cNvSpPr/>
                      <p:nvPr/>
                    </p:nvSpPr>
                    <p:spPr>
                      <a:xfrm rot="3209523" flipH="1">
                        <a:off x="8766498" y="1568468"/>
                        <a:ext cx="14716" cy="23057"/>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 name="Rectangle 654"/>
                      <p:cNvSpPr/>
                      <p:nvPr/>
                    </p:nvSpPr>
                    <p:spPr>
                      <a:xfrm rot="2850142" flipH="1">
                        <a:off x="8714761" y="1499681"/>
                        <a:ext cx="14716" cy="2655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6" name="Rectangle 655"/>
                      <p:cNvSpPr/>
                      <p:nvPr/>
                    </p:nvSpPr>
                    <p:spPr>
                      <a:xfrm rot="3103084" flipH="1">
                        <a:off x="8739073" y="1533552"/>
                        <a:ext cx="13974" cy="23242"/>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57" name="Straight Arrow Connector 656"/>
                      <p:cNvCxnSpPr/>
                      <p:nvPr/>
                    </p:nvCxnSpPr>
                    <p:spPr>
                      <a:xfrm rot="3074218" flipV="1">
                        <a:off x="8642480" y="1572503"/>
                        <a:ext cx="137839" cy="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58" name="Straight Arrow Connector 657"/>
                      <p:cNvCxnSpPr/>
                      <p:nvPr/>
                    </p:nvCxnSpPr>
                    <p:spPr>
                      <a:xfrm rot="3074218">
                        <a:off x="8665701" y="1543689"/>
                        <a:ext cx="153472" cy="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659" name="Trapezoid 658"/>
                      <p:cNvSpPr/>
                      <p:nvPr/>
                    </p:nvSpPr>
                    <p:spPr>
                      <a:xfrm rot="14791203" flipH="1">
                        <a:off x="8771057" y="1592777"/>
                        <a:ext cx="39602" cy="28862"/>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0" name="Trapezoid 659"/>
                      <p:cNvSpPr/>
                      <p:nvPr/>
                    </p:nvSpPr>
                    <p:spPr>
                      <a:xfrm rot="12901071" flipH="1">
                        <a:off x="8673975" y="1467373"/>
                        <a:ext cx="39602" cy="28862"/>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1" name="Straight Arrow Connector 660"/>
                      <p:cNvCxnSpPr/>
                      <p:nvPr/>
                    </p:nvCxnSpPr>
                    <p:spPr>
                      <a:xfrm rot="3074218">
                        <a:off x="8605743" y="1662355"/>
                        <a:ext cx="221379" cy="281498"/>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47" name="Straight Arrow Connector 646"/>
                      <p:cNvCxnSpPr/>
                      <p:nvPr/>
                    </p:nvCxnSpPr>
                    <p:spPr>
                      <a:xfrm rot="3074218" flipV="1">
                        <a:off x="8339314" y="1367985"/>
                        <a:ext cx="209887" cy="354767"/>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664" name="Trapezoid 663"/>
                      <p:cNvSpPr/>
                      <p:nvPr/>
                    </p:nvSpPr>
                    <p:spPr>
                      <a:xfrm rot="14791203" flipH="1">
                        <a:off x="8732963" y="1617101"/>
                        <a:ext cx="39602" cy="28862"/>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6" name="Trapezoid 725"/>
                      <p:cNvSpPr/>
                      <p:nvPr/>
                    </p:nvSpPr>
                    <p:spPr>
                      <a:xfrm rot="3074218" flipH="1">
                        <a:off x="8221342" y="1521883"/>
                        <a:ext cx="45719" cy="83527"/>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7" name="Trapezoid 726"/>
                      <p:cNvSpPr/>
                      <p:nvPr/>
                    </p:nvSpPr>
                    <p:spPr>
                      <a:xfrm rot="3074218">
                        <a:off x="8662829" y="1923239"/>
                        <a:ext cx="45719" cy="83527"/>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50" name="Group 849"/>
                    <p:cNvGrpSpPr>
                      <a:grpSpLocks noChangeAspect="1"/>
                    </p:cNvGrpSpPr>
                    <p:nvPr/>
                  </p:nvGrpSpPr>
                  <p:grpSpPr>
                    <a:xfrm rot="279739">
                      <a:off x="7574962" y="2505751"/>
                      <a:ext cx="364903" cy="291017"/>
                      <a:chOff x="8202438" y="1425896"/>
                      <a:chExt cx="704647" cy="561966"/>
                    </a:xfrm>
                  </p:grpSpPr>
                  <p:sp>
                    <p:nvSpPr>
                      <p:cNvPr id="851" name="Rectangle 850"/>
                      <p:cNvSpPr/>
                      <p:nvPr/>
                    </p:nvSpPr>
                    <p:spPr>
                      <a:xfrm rot="3209523" flipH="1">
                        <a:off x="8703455" y="1561021"/>
                        <a:ext cx="14716" cy="23057"/>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2" name="Rectangle 851"/>
                      <p:cNvSpPr/>
                      <p:nvPr/>
                    </p:nvSpPr>
                    <p:spPr>
                      <a:xfrm rot="2850142" flipH="1">
                        <a:off x="8681417" y="1530979"/>
                        <a:ext cx="14716" cy="2655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3" name="Rectangle 852"/>
                      <p:cNvSpPr/>
                      <p:nvPr/>
                    </p:nvSpPr>
                    <p:spPr>
                      <a:xfrm rot="3103084" flipH="1">
                        <a:off x="8726070" y="1586760"/>
                        <a:ext cx="13974" cy="23242"/>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4" name="Trapezoid 853"/>
                      <p:cNvSpPr/>
                      <p:nvPr/>
                    </p:nvSpPr>
                    <p:spPr>
                      <a:xfrm rot="12901071" flipH="1">
                        <a:off x="8647912" y="1503197"/>
                        <a:ext cx="39602" cy="28862"/>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55" name="Straight Arrow Connector 854"/>
                      <p:cNvCxnSpPr>
                        <a:stCxn id="862" idx="2"/>
                      </p:cNvCxnSpPr>
                      <p:nvPr/>
                    </p:nvCxnSpPr>
                    <p:spPr>
                      <a:xfrm rot="3074218">
                        <a:off x="8635756" y="1622892"/>
                        <a:ext cx="213036" cy="329623"/>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56" name="Straight Arrow Connector 855"/>
                      <p:cNvCxnSpPr/>
                      <p:nvPr/>
                    </p:nvCxnSpPr>
                    <p:spPr>
                      <a:xfrm rot="3074218" flipV="1">
                        <a:off x="8366618" y="1322028"/>
                        <a:ext cx="204149" cy="411886"/>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857" name="Rectangle 856"/>
                      <p:cNvSpPr/>
                      <p:nvPr/>
                    </p:nvSpPr>
                    <p:spPr>
                      <a:xfrm rot="3209523" flipH="1">
                        <a:off x="8766498" y="1568468"/>
                        <a:ext cx="14716" cy="23057"/>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8" name="Rectangle 857"/>
                      <p:cNvSpPr/>
                      <p:nvPr/>
                    </p:nvSpPr>
                    <p:spPr>
                      <a:xfrm rot="2850142" flipH="1">
                        <a:off x="8714761" y="1499681"/>
                        <a:ext cx="14716" cy="2655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9" name="Rectangle 858"/>
                      <p:cNvSpPr/>
                      <p:nvPr/>
                    </p:nvSpPr>
                    <p:spPr>
                      <a:xfrm rot="3103084" flipH="1">
                        <a:off x="8739073" y="1533552"/>
                        <a:ext cx="13974" cy="23242"/>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60" name="Straight Arrow Connector 859"/>
                      <p:cNvCxnSpPr/>
                      <p:nvPr/>
                    </p:nvCxnSpPr>
                    <p:spPr>
                      <a:xfrm rot="3074218" flipV="1">
                        <a:off x="8642480" y="1572503"/>
                        <a:ext cx="137839" cy="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61" name="Straight Arrow Connector 860"/>
                      <p:cNvCxnSpPr/>
                      <p:nvPr/>
                    </p:nvCxnSpPr>
                    <p:spPr>
                      <a:xfrm rot="3074218">
                        <a:off x="8665701" y="1543689"/>
                        <a:ext cx="153472" cy="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862" name="Trapezoid 861"/>
                      <p:cNvSpPr/>
                      <p:nvPr/>
                    </p:nvSpPr>
                    <p:spPr>
                      <a:xfrm rot="14791203" flipH="1">
                        <a:off x="8771057" y="1592777"/>
                        <a:ext cx="39602" cy="28862"/>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3" name="Trapezoid 862"/>
                      <p:cNvSpPr/>
                      <p:nvPr/>
                    </p:nvSpPr>
                    <p:spPr>
                      <a:xfrm rot="12901071" flipH="1">
                        <a:off x="8673975" y="1467373"/>
                        <a:ext cx="39602" cy="28862"/>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64" name="Straight Arrow Connector 863"/>
                      <p:cNvCxnSpPr/>
                      <p:nvPr/>
                    </p:nvCxnSpPr>
                    <p:spPr>
                      <a:xfrm rot="3074218">
                        <a:off x="8605743" y="1662355"/>
                        <a:ext cx="221379" cy="281498"/>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65" name="Straight Arrow Connector 864"/>
                      <p:cNvCxnSpPr/>
                      <p:nvPr/>
                    </p:nvCxnSpPr>
                    <p:spPr>
                      <a:xfrm rot="3074218" flipV="1">
                        <a:off x="8339314" y="1367985"/>
                        <a:ext cx="209887" cy="354767"/>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866" name="Trapezoid 865"/>
                      <p:cNvSpPr/>
                      <p:nvPr/>
                    </p:nvSpPr>
                    <p:spPr>
                      <a:xfrm rot="14791203" flipH="1">
                        <a:off x="8732963" y="1617101"/>
                        <a:ext cx="39602" cy="28862"/>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7" name="Trapezoid 866"/>
                      <p:cNvSpPr/>
                      <p:nvPr/>
                    </p:nvSpPr>
                    <p:spPr>
                      <a:xfrm rot="3074218" flipH="1">
                        <a:off x="8221342" y="1521883"/>
                        <a:ext cx="45719" cy="83527"/>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8" name="Trapezoid 867"/>
                      <p:cNvSpPr/>
                      <p:nvPr/>
                    </p:nvSpPr>
                    <p:spPr>
                      <a:xfrm rot="3074218">
                        <a:off x="8662829" y="1923239"/>
                        <a:ext cx="45719" cy="83527"/>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266" name="Straight Connector 265"/>
                    <p:cNvCxnSpPr>
                      <a:cxnSpLocks noChangeAspect="1"/>
                    </p:cNvCxnSpPr>
                    <p:nvPr/>
                  </p:nvCxnSpPr>
                  <p:spPr>
                    <a:xfrm>
                      <a:off x="5584308" y="6328558"/>
                      <a:ext cx="21624" cy="34043"/>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69" name="Straight Connector 268"/>
                    <p:cNvCxnSpPr>
                      <a:cxnSpLocks/>
                    </p:cNvCxnSpPr>
                    <p:nvPr/>
                  </p:nvCxnSpPr>
                  <p:spPr>
                    <a:xfrm>
                      <a:off x="5756806" y="6266329"/>
                      <a:ext cx="0" cy="3657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74" name="Straight Connector 273"/>
                    <p:cNvCxnSpPr>
                      <a:cxnSpLocks noChangeAspect="1"/>
                    </p:cNvCxnSpPr>
                    <p:nvPr/>
                  </p:nvCxnSpPr>
                  <p:spPr>
                    <a:xfrm flipH="1">
                      <a:off x="4813844" y="6270443"/>
                      <a:ext cx="3887" cy="3657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91" name="Straight Connector 290"/>
                    <p:cNvCxnSpPr>
                      <a:cxnSpLocks noChangeAspect="1"/>
                    </p:cNvCxnSpPr>
                    <p:nvPr/>
                  </p:nvCxnSpPr>
                  <p:spPr>
                    <a:xfrm>
                      <a:off x="7354272" y="5366544"/>
                      <a:ext cx="29248" cy="18873"/>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95" name="Straight Connector 294"/>
                    <p:cNvCxnSpPr>
                      <a:cxnSpLocks noChangeAspect="1"/>
                    </p:cNvCxnSpPr>
                    <p:nvPr/>
                  </p:nvCxnSpPr>
                  <p:spPr>
                    <a:xfrm>
                      <a:off x="5731705" y="1039037"/>
                      <a:ext cx="0" cy="3657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47" name="Straight Connector 346"/>
                    <p:cNvCxnSpPr>
                      <a:cxnSpLocks noChangeAspect="1"/>
                    </p:cNvCxnSpPr>
                    <p:nvPr/>
                  </p:nvCxnSpPr>
                  <p:spPr>
                    <a:xfrm flipH="1" flipV="1">
                      <a:off x="2804425" y="4764195"/>
                      <a:ext cx="34349" cy="6038"/>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50" name="Straight Connector 349"/>
                    <p:cNvCxnSpPr>
                      <a:cxnSpLocks noChangeAspect="1"/>
                    </p:cNvCxnSpPr>
                    <p:nvPr/>
                  </p:nvCxnSpPr>
                  <p:spPr>
                    <a:xfrm flipH="1">
                      <a:off x="3100393" y="5223774"/>
                      <a:ext cx="18850" cy="3657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56" name="Straight Connector 355"/>
                    <p:cNvCxnSpPr>
                      <a:cxnSpLocks noChangeAspect="1"/>
                    </p:cNvCxnSpPr>
                    <p:nvPr/>
                  </p:nvCxnSpPr>
                  <p:spPr>
                    <a:xfrm flipH="1">
                      <a:off x="3237653" y="5372307"/>
                      <a:ext cx="37076" cy="24494"/>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60" name="Straight Connector 359"/>
                    <p:cNvCxnSpPr>
                      <a:cxnSpLocks noChangeAspect="1"/>
                    </p:cNvCxnSpPr>
                    <p:nvPr/>
                  </p:nvCxnSpPr>
                  <p:spPr>
                    <a:xfrm flipH="1">
                      <a:off x="2788948" y="4581172"/>
                      <a:ext cx="29209" cy="10693"/>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65" name="Straight Connector 364"/>
                    <p:cNvCxnSpPr>
                      <a:cxnSpLocks noChangeAspect="1"/>
                    </p:cNvCxnSpPr>
                    <p:nvPr/>
                  </p:nvCxnSpPr>
                  <p:spPr>
                    <a:xfrm flipH="1" flipV="1">
                      <a:off x="2804425" y="2718646"/>
                      <a:ext cx="29241" cy="1625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69" name="Straight Connector 368"/>
                    <p:cNvCxnSpPr>
                      <a:cxnSpLocks noChangeAspect="1"/>
                    </p:cNvCxnSpPr>
                    <p:nvPr/>
                  </p:nvCxnSpPr>
                  <p:spPr>
                    <a:xfrm flipH="1" flipV="1">
                      <a:off x="3229028" y="1982084"/>
                      <a:ext cx="29241" cy="1625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68" name="Straight Connector 267"/>
                    <p:cNvCxnSpPr>
                      <a:cxnSpLocks noChangeAspect="1"/>
                    </p:cNvCxnSpPr>
                    <p:nvPr/>
                  </p:nvCxnSpPr>
                  <p:spPr>
                    <a:xfrm flipH="1">
                      <a:off x="5035626" y="6349703"/>
                      <a:ext cx="21123" cy="30621"/>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06" name="Straight Connector 305"/>
                    <p:cNvCxnSpPr>
                      <a:cxnSpLocks noChangeAspect="1"/>
                    </p:cNvCxnSpPr>
                    <p:nvPr/>
                  </p:nvCxnSpPr>
                  <p:spPr>
                    <a:xfrm flipH="1" flipV="1">
                      <a:off x="4900098" y="1039831"/>
                      <a:ext cx="1" cy="3227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grpSp>
              <p:cxnSp>
                <p:nvCxnSpPr>
                  <p:cNvPr id="296" name="Straight Connector 295"/>
                  <p:cNvCxnSpPr>
                    <a:cxnSpLocks noChangeAspect="1"/>
                  </p:cNvCxnSpPr>
                  <p:nvPr/>
                </p:nvCxnSpPr>
                <p:spPr>
                  <a:xfrm flipH="1" flipV="1">
                    <a:off x="7781223" y="4622807"/>
                    <a:ext cx="36576" cy="2067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grpSp>
          </p:grpSp>
        </p:grpSp>
        <p:sp>
          <p:nvSpPr>
            <p:cNvPr id="399" name="TextBox 398"/>
            <p:cNvSpPr txBox="1"/>
            <p:nvPr/>
          </p:nvSpPr>
          <p:spPr>
            <a:xfrm>
              <a:off x="6999998" y="0"/>
              <a:ext cx="2152278" cy="1569660"/>
            </a:xfrm>
            <a:prstGeom prst="rect">
              <a:avLst/>
            </a:prstGeom>
            <a:solidFill>
              <a:schemeClr val="bg1"/>
            </a:solidFill>
          </p:spPr>
          <p:txBody>
            <a:bodyPr wrap="none" rtlCol="0">
              <a:spAutoFit/>
            </a:bodyPr>
            <a:lstStyle/>
            <a:p>
              <a:r>
                <a:rPr lang="en-US" sz="2400" b="1" dirty="0" smtClean="0">
                  <a:solidFill>
                    <a:srgbClr val="D53E22"/>
                  </a:solidFill>
                  <a:latin typeface="Optima"/>
                  <a:cs typeface="Optima"/>
                </a:rPr>
                <a:t>	Energy </a:t>
              </a:r>
            </a:p>
            <a:p>
              <a:r>
                <a:rPr lang="en-US" sz="2400" b="1" dirty="0" smtClean="0">
                  <a:solidFill>
                    <a:srgbClr val="D53E22"/>
                  </a:solidFill>
                  <a:latin typeface="Optima"/>
                  <a:cs typeface="Optima"/>
                </a:rPr>
                <a:t>#</a:t>
              </a:r>
              <a:r>
                <a:rPr lang="en-US" sz="2400" b="1" dirty="0">
                  <a:solidFill>
                    <a:srgbClr val="D53E22"/>
                  </a:solidFill>
                  <a:latin typeface="Optima"/>
                  <a:cs typeface="Optima"/>
                </a:rPr>
                <a:t>1</a:t>
              </a:r>
              <a:r>
                <a:rPr lang="en-US" sz="2400" b="1" dirty="0" smtClean="0">
                  <a:solidFill>
                    <a:srgbClr val="D53E22"/>
                  </a:solidFill>
                  <a:latin typeface="Optima"/>
                  <a:cs typeface="Optima"/>
                </a:rPr>
                <a:t>  1.685 GeV</a:t>
              </a:r>
            </a:p>
            <a:p>
              <a:r>
                <a:rPr lang="en-US" sz="2400" b="1" dirty="0" smtClean="0">
                  <a:solidFill>
                    <a:srgbClr val="D53E22"/>
                  </a:solidFill>
                  <a:latin typeface="Optima"/>
                  <a:cs typeface="Optima"/>
                </a:rPr>
                <a:t>#2  3.350 GeV</a:t>
              </a:r>
            </a:p>
            <a:p>
              <a:r>
                <a:rPr lang="en-US" sz="2400" b="1" dirty="0" smtClean="0">
                  <a:solidFill>
                    <a:srgbClr val="D53E22"/>
                  </a:solidFill>
                  <a:latin typeface="Optima"/>
                  <a:cs typeface="Optima"/>
                </a:rPr>
                <a:t>#3  5.015 GeV</a:t>
              </a:r>
            </a:p>
          </p:txBody>
        </p:sp>
        <p:cxnSp>
          <p:nvCxnSpPr>
            <p:cNvPr id="312" name="Straight Arrow Connector 311"/>
            <p:cNvCxnSpPr/>
            <p:nvPr/>
          </p:nvCxnSpPr>
          <p:spPr>
            <a:xfrm flipH="1">
              <a:off x="5486400" y="686920"/>
              <a:ext cx="1556914" cy="341780"/>
            </a:xfrm>
            <a:prstGeom prst="straightConnector1">
              <a:avLst/>
            </a:prstGeom>
            <a:solidFill>
              <a:schemeClr val="bg1"/>
            </a:solidFill>
            <a:ln w="28575" cmpd="sng">
              <a:solidFill>
                <a:srgbClr val="D53E22"/>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313" name="TextBox 312"/>
            <p:cNvSpPr txBox="1"/>
            <p:nvPr/>
          </p:nvSpPr>
          <p:spPr>
            <a:xfrm>
              <a:off x="7775005" y="1600200"/>
              <a:ext cx="1254695" cy="523220"/>
            </a:xfrm>
            <a:prstGeom prst="rect">
              <a:avLst/>
            </a:prstGeom>
            <a:noFill/>
            <a:ln>
              <a:solidFill>
                <a:srgbClr val="0000FF"/>
              </a:solidFill>
            </a:ln>
          </p:spPr>
          <p:txBody>
            <a:bodyPr wrap="none" rtlCol="0">
              <a:spAutoFit/>
            </a:bodyPr>
            <a:lstStyle/>
            <a:p>
              <a:r>
                <a:rPr lang="en-US" sz="2800" b="1" dirty="0"/>
                <a:t>x</a:t>
              </a:r>
              <a:r>
                <a:rPr lang="en-US" sz="2800" b="1" dirty="0" smtClean="0"/>
                <a:t> 2.976</a:t>
              </a:r>
              <a:endParaRPr lang="en-US" sz="2800" b="1" dirty="0"/>
            </a:p>
          </p:txBody>
        </p:sp>
      </p:grpSp>
      <p:grpSp>
        <p:nvGrpSpPr>
          <p:cNvPr id="27" name="Group 26"/>
          <p:cNvGrpSpPr/>
          <p:nvPr/>
        </p:nvGrpSpPr>
        <p:grpSpPr>
          <a:xfrm>
            <a:off x="0" y="0"/>
            <a:ext cx="7692556" cy="7056694"/>
            <a:chOff x="0" y="0"/>
            <a:chExt cx="7692556" cy="7056694"/>
          </a:xfrm>
        </p:grpSpPr>
        <p:cxnSp>
          <p:nvCxnSpPr>
            <p:cNvPr id="18" name="Straight Arrow Connector 17"/>
            <p:cNvCxnSpPr/>
            <p:nvPr/>
          </p:nvCxnSpPr>
          <p:spPr>
            <a:xfrm>
              <a:off x="4412971" y="711289"/>
              <a:ext cx="0" cy="444373"/>
            </a:xfrm>
            <a:prstGeom prst="straightConnector1">
              <a:avLst/>
            </a:prstGeom>
            <a:solidFill>
              <a:schemeClr val="bg1"/>
            </a:solidFill>
            <a:ln w="28575" cmpd="sng">
              <a:solidFill>
                <a:srgbClr val="0000FF"/>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398" name="TextBox 397"/>
            <p:cNvSpPr txBox="1"/>
            <p:nvPr/>
          </p:nvSpPr>
          <p:spPr>
            <a:xfrm>
              <a:off x="0" y="0"/>
              <a:ext cx="2316259" cy="3046988"/>
            </a:xfrm>
            <a:prstGeom prst="rect">
              <a:avLst/>
            </a:prstGeom>
            <a:solidFill>
              <a:schemeClr val="bg1"/>
            </a:solidFill>
          </p:spPr>
          <p:txBody>
            <a:bodyPr wrap="none" rtlCol="0">
              <a:spAutoFit/>
            </a:bodyPr>
            <a:lstStyle/>
            <a:p>
              <a:pPr algn="ctr"/>
              <a:r>
                <a:rPr lang="en-US" sz="2400" b="1" dirty="0" smtClean="0">
                  <a:solidFill>
                    <a:srgbClr val="0000FF"/>
                  </a:solidFill>
                </a:rPr>
                <a:t>50 mA </a:t>
              </a:r>
            </a:p>
            <a:p>
              <a:r>
                <a:rPr lang="en-US" sz="2400" b="1" dirty="0" smtClean="0">
                  <a:solidFill>
                    <a:srgbClr val="0000FF"/>
                  </a:solidFill>
                </a:rPr>
                <a:t>Linac 1.67 GeV</a:t>
              </a:r>
            </a:p>
            <a:p>
              <a:r>
                <a:rPr lang="en-US" sz="2400" b="1" dirty="0">
                  <a:solidFill>
                    <a:srgbClr val="0000FF"/>
                  </a:solidFill>
                </a:rPr>
                <a:t>#1     </a:t>
              </a:r>
              <a:r>
                <a:rPr lang="en-US" sz="2400" b="1" dirty="0" smtClean="0">
                  <a:solidFill>
                    <a:srgbClr val="0000FF"/>
                  </a:solidFill>
                </a:rPr>
                <a:t>6.680  </a:t>
              </a:r>
              <a:r>
                <a:rPr lang="en-US" sz="2400" b="1" dirty="0">
                  <a:solidFill>
                    <a:srgbClr val="0000FF"/>
                  </a:solidFill>
                </a:rPr>
                <a:t>GeV</a:t>
              </a:r>
            </a:p>
            <a:p>
              <a:r>
                <a:rPr lang="en-US" sz="2400" b="1" dirty="0" smtClean="0">
                  <a:solidFill>
                    <a:srgbClr val="0000FF"/>
                  </a:solidFill>
                </a:rPr>
                <a:t>#</a:t>
              </a:r>
              <a:r>
                <a:rPr lang="en-US" sz="2400" b="1" dirty="0">
                  <a:solidFill>
                    <a:srgbClr val="0000FF"/>
                  </a:solidFill>
                </a:rPr>
                <a:t>2 </a:t>
              </a:r>
              <a:r>
                <a:rPr lang="en-US" dirty="0">
                  <a:solidFill>
                    <a:srgbClr val="0000FF"/>
                  </a:solidFill>
                </a:rPr>
                <a:t> </a:t>
              </a:r>
              <a:r>
                <a:rPr lang="en-US" dirty="0" smtClean="0">
                  <a:solidFill>
                    <a:srgbClr val="0000FF"/>
                  </a:solidFill>
                </a:rPr>
                <a:t>   </a:t>
              </a:r>
              <a:r>
                <a:rPr lang="en-US" sz="2400" b="1" dirty="0" smtClean="0">
                  <a:solidFill>
                    <a:srgbClr val="0000FF"/>
                  </a:solidFill>
                </a:rPr>
                <a:t>8.345  </a:t>
              </a:r>
              <a:r>
                <a:rPr lang="en-US" sz="2400" b="1" dirty="0">
                  <a:solidFill>
                    <a:srgbClr val="0000FF"/>
                  </a:solidFill>
                </a:rPr>
                <a:t>GeV</a:t>
              </a:r>
            </a:p>
            <a:p>
              <a:r>
                <a:rPr lang="en-US" sz="2400" b="1" dirty="0">
                  <a:solidFill>
                    <a:srgbClr val="0000FF"/>
                  </a:solidFill>
                </a:rPr>
                <a:t>#3 </a:t>
              </a:r>
              <a:r>
                <a:rPr lang="en-US" dirty="0">
                  <a:solidFill>
                    <a:srgbClr val="0000FF"/>
                  </a:solidFill>
                </a:rPr>
                <a:t> </a:t>
              </a:r>
              <a:r>
                <a:rPr lang="en-US" dirty="0" smtClean="0">
                  <a:solidFill>
                    <a:srgbClr val="0000FF"/>
                  </a:solidFill>
                </a:rPr>
                <a:t> </a:t>
              </a:r>
              <a:r>
                <a:rPr lang="en-US" sz="2400" b="1" dirty="0" smtClean="0">
                  <a:solidFill>
                    <a:srgbClr val="0000FF"/>
                  </a:solidFill>
                </a:rPr>
                <a:t>10.010  </a:t>
              </a:r>
              <a:r>
                <a:rPr lang="en-US" sz="2400" b="1" dirty="0">
                  <a:solidFill>
                    <a:srgbClr val="0000FF"/>
                  </a:solidFill>
                </a:rPr>
                <a:t>GeV</a:t>
              </a:r>
            </a:p>
            <a:p>
              <a:r>
                <a:rPr lang="en-US" sz="2400" b="1" dirty="0">
                  <a:solidFill>
                    <a:srgbClr val="0000FF"/>
                  </a:solidFill>
                </a:rPr>
                <a:t>#4   </a:t>
              </a:r>
              <a:r>
                <a:rPr lang="en-US" sz="2400" b="1" dirty="0" smtClean="0">
                  <a:solidFill>
                    <a:srgbClr val="0000FF"/>
                  </a:solidFill>
                </a:rPr>
                <a:t>11.675  GeV</a:t>
              </a:r>
              <a:endParaRPr lang="en-US" sz="2400" b="1" dirty="0">
                <a:solidFill>
                  <a:srgbClr val="0000FF"/>
                </a:solidFill>
              </a:endParaRPr>
            </a:p>
            <a:p>
              <a:r>
                <a:rPr lang="en-US" sz="2400" b="1" dirty="0">
                  <a:solidFill>
                    <a:srgbClr val="0000FF"/>
                  </a:solidFill>
                </a:rPr>
                <a:t>#5   </a:t>
              </a:r>
              <a:r>
                <a:rPr lang="en-US" sz="2400" b="1" dirty="0" smtClean="0">
                  <a:solidFill>
                    <a:srgbClr val="0000FF"/>
                  </a:solidFill>
                </a:rPr>
                <a:t>13.340  GeV</a:t>
              </a:r>
              <a:endParaRPr lang="en-US" sz="2400" b="1" dirty="0">
                <a:solidFill>
                  <a:srgbClr val="0000FF"/>
                </a:solidFill>
              </a:endParaRPr>
            </a:p>
            <a:p>
              <a:r>
                <a:rPr lang="en-US" sz="2400" b="1" dirty="0">
                  <a:solidFill>
                    <a:srgbClr val="0000FF"/>
                  </a:solidFill>
                </a:rPr>
                <a:t>#6   </a:t>
              </a:r>
              <a:r>
                <a:rPr lang="en-US" sz="2400" b="1" dirty="0" smtClean="0">
                  <a:solidFill>
                    <a:srgbClr val="0000FF"/>
                  </a:solidFill>
                </a:rPr>
                <a:t>15.005  </a:t>
              </a:r>
              <a:r>
                <a:rPr lang="en-US" sz="2400" b="1" dirty="0">
                  <a:solidFill>
                    <a:srgbClr val="0000FF"/>
                  </a:solidFill>
                </a:rPr>
                <a:t>GeV</a:t>
              </a:r>
            </a:p>
          </p:txBody>
        </p:sp>
        <p:sp>
          <p:nvSpPr>
            <p:cNvPr id="404" name="TextBox 403"/>
            <p:cNvSpPr txBox="1"/>
            <p:nvPr/>
          </p:nvSpPr>
          <p:spPr>
            <a:xfrm>
              <a:off x="3086100" y="276880"/>
              <a:ext cx="3215990" cy="523220"/>
            </a:xfrm>
            <a:prstGeom prst="rect">
              <a:avLst/>
            </a:prstGeom>
            <a:solidFill>
              <a:schemeClr val="bg1"/>
            </a:solidFill>
            <a:ln>
              <a:noFill/>
            </a:ln>
          </p:spPr>
          <p:txBody>
            <a:bodyPr wrap="square" rtlCol="0">
              <a:spAutoFit/>
            </a:bodyPr>
            <a:lstStyle/>
            <a:p>
              <a:r>
                <a:rPr lang="en-US" sz="2800" b="1" dirty="0" smtClean="0">
                  <a:solidFill>
                    <a:srgbClr val="0000FF"/>
                  </a:solidFill>
                </a:rPr>
                <a:t>6.685 – 15.005 GeV  </a:t>
              </a:r>
              <a:endParaRPr lang="en-US" sz="2800" b="1" dirty="0">
                <a:solidFill>
                  <a:srgbClr val="0000FF"/>
                </a:solidFill>
              </a:endParaRPr>
            </a:p>
          </p:txBody>
        </p:sp>
        <p:grpSp>
          <p:nvGrpSpPr>
            <p:cNvPr id="140" name="Group 139"/>
            <p:cNvGrpSpPr/>
            <p:nvPr/>
          </p:nvGrpSpPr>
          <p:grpSpPr>
            <a:xfrm>
              <a:off x="1906334" y="1105255"/>
              <a:ext cx="5786222" cy="5951439"/>
              <a:chOff x="11773476" y="832686"/>
              <a:chExt cx="5786222" cy="5951439"/>
            </a:xfrm>
          </p:grpSpPr>
          <p:sp>
            <p:nvSpPr>
              <p:cNvPr id="443" name="Block Arc 442"/>
              <p:cNvSpPr>
                <a:spLocks noChangeAspect="1"/>
              </p:cNvSpPr>
              <p:nvPr/>
            </p:nvSpPr>
            <p:spPr>
              <a:xfrm rot="600961">
                <a:off x="12087943" y="4563549"/>
                <a:ext cx="841424" cy="837554"/>
              </a:xfrm>
              <a:prstGeom prst="blockArc">
                <a:avLst>
                  <a:gd name="adj1" fmla="val 18771912"/>
                  <a:gd name="adj2" fmla="val 20951699"/>
                  <a:gd name="adj3" fmla="val 6411"/>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139" name="Group 138"/>
              <p:cNvGrpSpPr/>
              <p:nvPr/>
            </p:nvGrpSpPr>
            <p:grpSpPr>
              <a:xfrm>
                <a:off x="11773476" y="832686"/>
                <a:ext cx="5786222" cy="5951439"/>
                <a:chOff x="2207546" y="1109274"/>
                <a:chExt cx="5786222" cy="5951439"/>
              </a:xfrm>
            </p:grpSpPr>
            <p:grpSp>
              <p:nvGrpSpPr>
                <p:cNvPr id="138" name="Group 137"/>
                <p:cNvGrpSpPr/>
                <p:nvPr/>
              </p:nvGrpSpPr>
              <p:grpSpPr>
                <a:xfrm>
                  <a:off x="7247993" y="1973318"/>
                  <a:ext cx="129053" cy="114488"/>
                  <a:chOff x="7247993" y="1973318"/>
                  <a:chExt cx="129053" cy="114488"/>
                </a:xfrm>
              </p:grpSpPr>
              <p:cxnSp>
                <p:nvCxnSpPr>
                  <p:cNvPr id="741" name="Straight Arrow Connector 740"/>
                  <p:cNvCxnSpPr/>
                  <p:nvPr/>
                </p:nvCxnSpPr>
                <p:spPr>
                  <a:xfrm rot="821207" flipH="1" flipV="1">
                    <a:off x="7256140" y="2001904"/>
                    <a:ext cx="88139" cy="85902"/>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42" name="Straight Arrow Connector 741"/>
                  <p:cNvCxnSpPr/>
                  <p:nvPr/>
                </p:nvCxnSpPr>
                <p:spPr>
                  <a:xfrm rot="821207" flipH="1" flipV="1">
                    <a:off x="7257779" y="2004636"/>
                    <a:ext cx="104008" cy="74422"/>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44" name="Straight Arrow Connector 743"/>
                  <p:cNvCxnSpPr/>
                  <p:nvPr/>
                </p:nvCxnSpPr>
                <p:spPr>
                  <a:xfrm rot="821207" flipH="1" flipV="1">
                    <a:off x="7260962" y="2007541"/>
                    <a:ext cx="116084" cy="60233"/>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788" name="Trapezoid 787"/>
                  <p:cNvSpPr/>
                  <p:nvPr/>
                </p:nvSpPr>
                <p:spPr>
                  <a:xfrm rot="3855532">
                    <a:off x="7278811" y="1942500"/>
                    <a:ext cx="20307" cy="81944"/>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36" name="Group 135"/>
                <p:cNvGrpSpPr/>
                <p:nvPr/>
              </p:nvGrpSpPr>
              <p:grpSpPr>
                <a:xfrm>
                  <a:off x="2207546" y="1109274"/>
                  <a:ext cx="5786222" cy="5951439"/>
                  <a:chOff x="2210971" y="1108360"/>
                  <a:chExt cx="5786222" cy="5951439"/>
                </a:xfrm>
              </p:grpSpPr>
              <p:grpSp>
                <p:nvGrpSpPr>
                  <p:cNvPr id="135" name="Group 134"/>
                  <p:cNvGrpSpPr/>
                  <p:nvPr/>
                </p:nvGrpSpPr>
                <p:grpSpPr>
                  <a:xfrm>
                    <a:off x="7262374" y="2009508"/>
                    <a:ext cx="222416" cy="265477"/>
                    <a:chOff x="7262374" y="2009508"/>
                    <a:chExt cx="222416" cy="265477"/>
                  </a:xfrm>
                </p:grpSpPr>
                <p:cxnSp>
                  <p:nvCxnSpPr>
                    <p:cNvPr id="729" name="Straight Arrow Connector 728"/>
                    <p:cNvCxnSpPr/>
                    <p:nvPr/>
                  </p:nvCxnSpPr>
                  <p:spPr>
                    <a:xfrm rot="821207" flipH="1" flipV="1">
                      <a:off x="7434050" y="2045594"/>
                      <a:ext cx="50740" cy="5430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731" name="Trapezoid 730"/>
                    <p:cNvSpPr/>
                    <p:nvPr/>
                  </p:nvSpPr>
                  <p:spPr>
                    <a:xfrm rot="13738547">
                      <a:off x="7432741" y="2031518"/>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32" name="Straight Arrow Connector 731"/>
                    <p:cNvCxnSpPr/>
                    <p:nvPr/>
                  </p:nvCxnSpPr>
                  <p:spPr>
                    <a:xfrm rot="821207" flipH="1" flipV="1">
                      <a:off x="7394901" y="2260103"/>
                      <a:ext cx="12987" cy="14882"/>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33" name="Straight Arrow Connector 732"/>
                    <p:cNvCxnSpPr/>
                    <p:nvPr/>
                  </p:nvCxnSpPr>
                  <p:spPr>
                    <a:xfrm rot="821207" flipV="1">
                      <a:off x="7416473" y="2108618"/>
                      <a:ext cx="23256" cy="156078"/>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34" name="Straight Arrow Connector 733"/>
                    <p:cNvCxnSpPr/>
                    <p:nvPr/>
                  </p:nvCxnSpPr>
                  <p:spPr>
                    <a:xfrm rot="821207" flipV="1">
                      <a:off x="7415859" y="2118126"/>
                      <a:ext cx="8088" cy="144727"/>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35" name="Straight Arrow Connector 734"/>
                    <p:cNvCxnSpPr/>
                    <p:nvPr/>
                  </p:nvCxnSpPr>
                  <p:spPr>
                    <a:xfrm rot="821207" flipH="1" flipV="1">
                      <a:off x="7418035" y="2057039"/>
                      <a:ext cx="45609" cy="52117"/>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36" name="Straight Arrow Connector 735"/>
                    <p:cNvCxnSpPr/>
                    <p:nvPr/>
                  </p:nvCxnSpPr>
                  <p:spPr>
                    <a:xfrm rot="821207" flipH="1" flipV="1">
                      <a:off x="7398695" y="2064491"/>
                      <a:ext cx="48982" cy="53733"/>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37" name="Straight Arrow Connector 736"/>
                    <p:cNvCxnSpPr/>
                    <p:nvPr/>
                  </p:nvCxnSpPr>
                  <p:spPr>
                    <a:xfrm rot="821207" flipH="1" flipV="1">
                      <a:off x="7378405" y="2074759"/>
                      <a:ext cx="45609" cy="5023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38" name="Straight Arrow Connector 737"/>
                    <p:cNvCxnSpPr/>
                    <p:nvPr/>
                  </p:nvCxnSpPr>
                  <p:spPr>
                    <a:xfrm rot="821207" flipH="1" flipV="1">
                      <a:off x="7361419" y="2084529"/>
                      <a:ext cx="43722" cy="5023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39" name="Straight Arrow Connector 738"/>
                    <p:cNvCxnSpPr>
                      <a:stCxn id="785" idx="1"/>
                    </p:cNvCxnSpPr>
                    <p:nvPr/>
                  </p:nvCxnSpPr>
                  <p:spPr>
                    <a:xfrm rot="821207" flipH="1" flipV="1">
                      <a:off x="7345001" y="2092317"/>
                      <a:ext cx="42669" cy="48986"/>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40" name="Straight Arrow Connector 739"/>
                    <p:cNvCxnSpPr/>
                    <p:nvPr/>
                  </p:nvCxnSpPr>
                  <p:spPr>
                    <a:xfrm rot="821207" flipH="1" flipV="1">
                      <a:off x="7326460" y="2101342"/>
                      <a:ext cx="42470" cy="49039"/>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43" name="Straight Arrow Connector 742"/>
                    <p:cNvCxnSpPr/>
                    <p:nvPr/>
                  </p:nvCxnSpPr>
                  <p:spPr>
                    <a:xfrm rot="821207" flipH="1" flipV="1">
                      <a:off x="7263251" y="2016418"/>
                      <a:ext cx="180128" cy="3673"/>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45" name="Straight Arrow Connector 744"/>
                    <p:cNvCxnSpPr/>
                    <p:nvPr/>
                  </p:nvCxnSpPr>
                  <p:spPr>
                    <a:xfrm rot="821207" flipH="1" flipV="1">
                      <a:off x="7262374" y="2009508"/>
                      <a:ext cx="131064" cy="46499"/>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46" name="Straight Arrow Connector 745"/>
                    <p:cNvCxnSpPr/>
                    <p:nvPr/>
                  </p:nvCxnSpPr>
                  <p:spPr>
                    <a:xfrm rot="821207" flipH="1" flipV="1">
                      <a:off x="7263942" y="2012238"/>
                      <a:ext cx="146782" cy="3005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47" name="Straight Arrow Connector 746"/>
                    <p:cNvCxnSpPr>
                      <a:stCxn id="777" idx="3"/>
                    </p:cNvCxnSpPr>
                    <p:nvPr/>
                  </p:nvCxnSpPr>
                  <p:spPr>
                    <a:xfrm rot="821207" flipH="1" flipV="1">
                      <a:off x="7265074" y="2015687"/>
                      <a:ext cx="163476" cy="1586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48" name="Straight Arrow Connector 747"/>
                    <p:cNvCxnSpPr/>
                    <p:nvPr/>
                  </p:nvCxnSpPr>
                  <p:spPr>
                    <a:xfrm rot="821207" flipH="1" flipV="1">
                      <a:off x="7349853" y="2159094"/>
                      <a:ext cx="59224" cy="94791"/>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49" name="Straight Arrow Connector 748"/>
                    <p:cNvCxnSpPr/>
                    <p:nvPr/>
                  </p:nvCxnSpPr>
                  <p:spPr>
                    <a:xfrm rot="821207" flipH="1" flipV="1">
                      <a:off x="7366956" y="2149715"/>
                      <a:ext cx="44109" cy="10913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50" name="Straight Arrow Connector 749"/>
                    <p:cNvCxnSpPr/>
                    <p:nvPr/>
                  </p:nvCxnSpPr>
                  <p:spPr>
                    <a:xfrm rot="821207" flipV="1">
                      <a:off x="7417504" y="2101397"/>
                      <a:ext cx="39038" cy="16738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51" name="Straight Arrow Connector 750"/>
                    <p:cNvCxnSpPr/>
                    <p:nvPr/>
                  </p:nvCxnSpPr>
                  <p:spPr>
                    <a:xfrm rot="821207" flipH="1" flipV="1">
                      <a:off x="7401600" y="2130338"/>
                      <a:ext cx="12415" cy="132449"/>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52" name="Straight Arrow Connector 751"/>
                    <p:cNvCxnSpPr/>
                    <p:nvPr/>
                  </p:nvCxnSpPr>
                  <p:spPr>
                    <a:xfrm rot="821207" flipH="1" flipV="1">
                      <a:off x="7382885" y="2141667"/>
                      <a:ext cx="29771" cy="118874"/>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753" name="Rectangle 752"/>
                    <p:cNvSpPr/>
                    <p:nvPr/>
                  </p:nvSpPr>
                  <p:spPr>
                    <a:xfrm rot="3720227">
                      <a:off x="7446128" y="2051848"/>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4" name="Rectangle 753"/>
                    <p:cNvSpPr/>
                    <p:nvPr/>
                  </p:nvSpPr>
                  <p:spPr>
                    <a:xfrm rot="3720227">
                      <a:off x="7391171" y="2080941"/>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5" name="Rectangle 754"/>
                    <p:cNvSpPr/>
                    <p:nvPr/>
                  </p:nvSpPr>
                  <p:spPr>
                    <a:xfrm rot="3720227">
                      <a:off x="7428509" y="2059349"/>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6" name="Rectangle 755"/>
                    <p:cNvSpPr/>
                    <p:nvPr/>
                  </p:nvSpPr>
                  <p:spPr>
                    <a:xfrm rot="3720227">
                      <a:off x="7410308" y="2070259"/>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7" name="Rectangle 756"/>
                    <p:cNvSpPr/>
                    <p:nvPr/>
                  </p:nvSpPr>
                  <p:spPr>
                    <a:xfrm rot="3720227">
                      <a:off x="7373464" y="2092431"/>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8" name="Rectangle 757"/>
                    <p:cNvSpPr/>
                    <p:nvPr/>
                  </p:nvSpPr>
                  <p:spPr>
                    <a:xfrm rot="3720227">
                      <a:off x="7357478" y="2100918"/>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9" name="Rectangle 758"/>
                    <p:cNvSpPr/>
                    <p:nvPr/>
                  </p:nvSpPr>
                  <p:spPr>
                    <a:xfrm rot="3720227">
                      <a:off x="7339635" y="2110358"/>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0" name="Rectangle 759"/>
                    <p:cNvSpPr/>
                    <p:nvPr/>
                  </p:nvSpPr>
                  <p:spPr>
                    <a:xfrm rot="4079608">
                      <a:off x="7349201" y="2129221"/>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1" name="Rectangle 760"/>
                    <p:cNvSpPr/>
                    <p:nvPr/>
                  </p:nvSpPr>
                  <p:spPr>
                    <a:xfrm rot="4079608">
                      <a:off x="7386970" y="2115525"/>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2" name="Rectangle 761"/>
                    <p:cNvSpPr/>
                    <p:nvPr/>
                  </p:nvSpPr>
                  <p:spPr>
                    <a:xfrm rot="4079608">
                      <a:off x="7406090" y="2107875"/>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3" name="Rectangle 762"/>
                    <p:cNvSpPr/>
                    <p:nvPr/>
                  </p:nvSpPr>
                  <p:spPr>
                    <a:xfrm rot="4079608">
                      <a:off x="7426487" y="2099244"/>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4" name="Rectangle 763"/>
                    <p:cNvSpPr/>
                    <p:nvPr/>
                  </p:nvSpPr>
                  <p:spPr>
                    <a:xfrm rot="4079608">
                      <a:off x="7445375" y="2092090"/>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5" name="Rectangle 764"/>
                    <p:cNvSpPr/>
                    <p:nvPr/>
                  </p:nvSpPr>
                  <p:spPr>
                    <a:xfrm rot="4079608">
                      <a:off x="7463779" y="2085679"/>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6" name="Rectangle 765"/>
                    <p:cNvSpPr/>
                    <p:nvPr/>
                  </p:nvSpPr>
                  <p:spPr>
                    <a:xfrm rot="4079608">
                      <a:off x="7368171" y="2122075"/>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7" name="Rectangle 766"/>
                    <p:cNvSpPr/>
                    <p:nvPr/>
                  </p:nvSpPr>
                  <p:spPr>
                    <a:xfrm rot="3826666">
                      <a:off x="7455175" y="2068884"/>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8" name="Rectangle 767"/>
                    <p:cNvSpPr/>
                    <p:nvPr/>
                  </p:nvSpPr>
                  <p:spPr>
                    <a:xfrm rot="3826666">
                      <a:off x="7436511" y="2075233"/>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9" name="Rectangle 768"/>
                    <p:cNvSpPr/>
                    <p:nvPr/>
                  </p:nvSpPr>
                  <p:spPr>
                    <a:xfrm rot="3826666">
                      <a:off x="7418998" y="2084768"/>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0" name="Rectangle 769"/>
                    <p:cNvSpPr/>
                    <p:nvPr/>
                  </p:nvSpPr>
                  <p:spPr>
                    <a:xfrm rot="3826666">
                      <a:off x="7397635" y="2093768"/>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1" name="Rectangle 770"/>
                    <p:cNvSpPr/>
                    <p:nvPr/>
                  </p:nvSpPr>
                  <p:spPr>
                    <a:xfrm rot="3826666">
                      <a:off x="7379990" y="2104206"/>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2" name="Rectangle 771"/>
                    <p:cNvSpPr/>
                    <p:nvPr/>
                  </p:nvSpPr>
                  <p:spPr>
                    <a:xfrm rot="3826666">
                      <a:off x="7363214" y="2111384"/>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3" name="Rectangle 772"/>
                    <p:cNvSpPr/>
                    <p:nvPr/>
                  </p:nvSpPr>
                  <p:spPr>
                    <a:xfrm rot="3826666">
                      <a:off x="7344041" y="2120242"/>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4" name="Trapezoid 773"/>
                    <p:cNvSpPr/>
                    <p:nvPr/>
                  </p:nvSpPr>
                  <p:spPr>
                    <a:xfrm rot="14613083">
                      <a:off x="7322175" y="2091812"/>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5" name="Trapezoid 774"/>
                    <p:cNvSpPr/>
                    <p:nvPr/>
                  </p:nvSpPr>
                  <p:spPr>
                    <a:xfrm rot="14562416">
                      <a:off x="7340908" y="2081964"/>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6" name="Trapezoid 775"/>
                    <p:cNvSpPr/>
                    <p:nvPr/>
                  </p:nvSpPr>
                  <p:spPr>
                    <a:xfrm rot="14623791">
                      <a:off x="7357989" y="2073782"/>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7" name="Trapezoid 776"/>
                    <p:cNvSpPr/>
                    <p:nvPr/>
                  </p:nvSpPr>
                  <p:spPr>
                    <a:xfrm rot="13744976">
                      <a:off x="7413198" y="2044085"/>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8" name="Trapezoid 777"/>
                    <p:cNvSpPr/>
                    <p:nvPr/>
                  </p:nvSpPr>
                  <p:spPr>
                    <a:xfrm rot="13689594">
                      <a:off x="7394645" y="2053003"/>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9" name="Trapezoid 778"/>
                    <p:cNvSpPr/>
                    <p:nvPr/>
                  </p:nvSpPr>
                  <p:spPr>
                    <a:xfrm rot="14461431">
                      <a:off x="7374311" y="2064855"/>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0" name="Trapezoid 779"/>
                    <p:cNvSpPr/>
                    <p:nvPr/>
                  </p:nvSpPr>
                  <p:spPr>
                    <a:xfrm rot="15628679">
                      <a:off x="7464641" y="2100999"/>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1" name="Trapezoid 780"/>
                    <p:cNvSpPr/>
                    <p:nvPr/>
                  </p:nvSpPr>
                  <p:spPr>
                    <a:xfrm rot="15628679">
                      <a:off x="7446376" y="2106840"/>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2" name="Trapezoid 781"/>
                    <p:cNvSpPr/>
                    <p:nvPr/>
                  </p:nvSpPr>
                  <p:spPr>
                    <a:xfrm rot="15628679">
                      <a:off x="7428542" y="2114429"/>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3" name="Trapezoid 782"/>
                    <p:cNvSpPr/>
                    <p:nvPr/>
                  </p:nvSpPr>
                  <p:spPr>
                    <a:xfrm rot="15465005">
                      <a:off x="7408126" y="2122063"/>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4" name="Trapezoid 783"/>
                    <p:cNvSpPr/>
                    <p:nvPr/>
                  </p:nvSpPr>
                  <p:spPr>
                    <a:xfrm rot="15304572">
                      <a:off x="7388312" y="2129966"/>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5" name="Trapezoid 784"/>
                    <p:cNvSpPr/>
                    <p:nvPr/>
                  </p:nvSpPr>
                  <p:spPr>
                    <a:xfrm rot="15304572">
                      <a:off x="7371304" y="2136623"/>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6" name="Trapezoid 785"/>
                    <p:cNvSpPr/>
                    <p:nvPr/>
                  </p:nvSpPr>
                  <p:spPr>
                    <a:xfrm rot="15142423">
                      <a:off x="7349262" y="2144077"/>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7" name="Trapezoid 786"/>
                    <p:cNvSpPr/>
                    <p:nvPr/>
                  </p:nvSpPr>
                  <p:spPr>
                    <a:xfrm rot="3855532">
                      <a:off x="7388526" y="2239021"/>
                      <a:ext cx="20307" cy="42831"/>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34" name="Group 133"/>
                  <p:cNvGrpSpPr/>
                  <p:nvPr/>
                </p:nvGrpSpPr>
                <p:grpSpPr>
                  <a:xfrm>
                    <a:off x="2210971" y="1108360"/>
                    <a:ext cx="5786222" cy="5951439"/>
                    <a:chOff x="2210971" y="1108360"/>
                    <a:chExt cx="5786222" cy="5951439"/>
                  </a:xfrm>
                </p:grpSpPr>
                <p:grpSp>
                  <p:nvGrpSpPr>
                    <p:cNvPr id="133" name="Group 132"/>
                    <p:cNvGrpSpPr/>
                    <p:nvPr/>
                  </p:nvGrpSpPr>
                  <p:grpSpPr>
                    <a:xfrm>
                      <a:off x="7561597" y="2546603"/>
                      <a:ext cx="247228" cy="282637"/>
                      <a:chOff x="7561597" y="2546603"/>
                      <a:chExt cx="247228" cy="282637"/>
                    </a:xfrm>
                  </p:grpSpPr>
                  <p:cxnSp>
                    <p:nvCxnSpPr>
                      <p:cNvPr id="790" name="Straight Arrow Connector 789"/>
                      <p:cNvCxnSpPr/>
                      <p:nvPr/>
                    </p:nvCxnSpPr>
                    <p:spPr>
                      <a:xfrm rot="6381149" flipV="1">
                        <a:off x="7750528" y="2575819"/>
                        <a:ext cx="50740" cy="5430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91" name="Straight Arrow Connector 790"/>
                      <p:cNvCxnSpPr/>
                      <p:nvPr/>
                    </p:nvCxnSpPr>
                    <p:spPr>
                      <a:xfrm rot="272606" flipH="1" flipV="1">
                        <a:off x="7751931" y="2810201"/>
                        <a:ext cx="17296" cy="19039"/>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792" name="Trapezoid 791"/>
                      <p:cNvSpPr/>
                      <p:nvPr/>
                    </p:nvSpPr>
                    <p:spPr>
                      <a:xfrm rot="15063809" flipH="1">
                        <a:off x="7786757" y="2626812"/>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3" name="Straight Arrow Connector 792"/>
                      <p:cNvCxnSpPr/>
                      <p:nvPr/>
                    </p:nvCxnSpPr>
                    <p:spPr>
                      <a:xfrm rot="6381149" flipV="1">
                        <a:off x="7571725" y="2548247"/>
                        <a:ext cx="12987" cy="14882"/>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94" name="Straight Arrow Connector 793"/>
                      <p:cNvCxnSpPr/>
                      <p:nvPr/>
                    </p:nvCxnSpPr>
                    <p:spPr>
                      <a:xfrm rot="6381149" flipH="1" flipV="1">
                        <a:off x="7649982" y="2495022"/>
                        <a:ext cx="23256" cy="156078"/>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95" name="Straight Arrow Connector 794"/>
                      <p:cNvCxnSpPr/>
                      <p:nvPr/>
                    </p:nvCxnSpPr>
                    <p:spPr>
                      <a:xfrm rot="6381149" flipH="1" flipV="1">
                        <a:off x="7650145" y="2505876"/>
                        <a:ext cx="8088" cy="144727"/>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96" name="Straight Arrow Connector 795"/>
                      <p:cNvCxnSpPr/>
                      <p:nvPr/>
                    </p:nvCxnSpPr>
                    <p:spPr>
                      <a:xfrm rot="6381149" flipV="1">
                        <a:off x="7734832" y="2587817"/>
                        <a:ext cx="45609" cy="52117"/>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97" name="Straight Arrow Connector 796"/>
                      <p:cNvCxnSpPr/>
                      <p:nvPr/>
                    </p:nvCxnSpPr>
                    <p:spPr>
                      <a:xfrm rot="6381149" flipV="1">
                        <a:off x="7717158" y="2598155"/>
                        <a:ext cx="48982" cy="53733"/>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98" name="Straight Arrow Connector 797"/>
                      <p:cNvCxnSpPr/>
                      <p:nvPr/>
                    </p:nvCxnSpPr>
                    <p:spPr>
                      <a:xfrm rot="6381149" flipV="1">
                        <a:off x="7700470" y="2614668"/>
                        <a:ext cx="45609" cy="5023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99" name="Straight Arrow Connector 798"/>
                      <p:cNvCxnSpPr/>
                      <p:nvPr/>
                    </p:nvCxnSpPr>
                    <p:spPr>
                      <a:xfrm rot="6381149" flipV="1">
                        <a:off x="7683981" y="2625299"/>
                        <a:ext cx="43722" cy="5023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00" name="Straight Arrow Connector 799"/>
                      <p:cNvCxnSpPr>
                        <a:stCxn id="846" idx="1"/>
                      </p:cNvCxnSpPr>
                      <p:nvPr/>
                    </p:nvCxnSpPr>
                    <p:spPr>
                      <a:xfrm rot="6381149" flipV="1">
                        <a:off x="7669822" y="2637002"/>
                        <a:ext cx="42669" cy="48986"/>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01" name="Straight Arrow Connector 800"/>
                      <p:cNvCxnSpPr/>
                      <p:nvPr/>
                    </p:nvCxnSpPr>
                    <p:spPr>
                      <a:xfrm rot="6381149" flipV="1">
                        <a:off x="7652754" y="2648582"/>
                        <a:ext cx="42470" cy="49039"/>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02" name="Straight Arrow Connector 801"/>
                      <p:cNvCxnSpPr/>
                      <p:nvPr/>
                    </p:nvCxnSpPr>
                    <p:spPr>
                      <a:xfrm rot="6381149" flipV="1">
                        <a:off x="7676275" y="2711808"/>
                        <a:ext cx="88139" cy="85902"/>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03" name="Straight Arrow Connector 802"/>
                      <p:cNvCxnSpPr/>
                      <p:nvPr/>
                    </p:nvCxnSpPr>
                    <p:spPr>
                      <a:xfrm rot="6381149" flipV="1">
                        <a:off x="7675736" y="2710767"/>
                        <a:ext cx="104008" cy="74422"/>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04" name="Straight Arrow Connector 803"/>
                      <p:cNvCxnSpPr/>
                      <p:nvPr/>
                    </p:nvCxnSpPr>
                    <p:spPr>
                      <a:xfrm rot="6381149" flipV="1">
                        <a:off x="7679892" y="2720267"/>
                        <a:ext cx="180128" cy="3673"/>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05" name="Straight Arrow Connector 804"/>
                      <p:cNvCxnSpPr/>
                      <p:nvPr/>
                    </p:nvCxnSpPr>
                    <p:spPr>
                      <a:xfrm rot="6381149" flipV="1">
                        <a:off x="7677941" y="2711976"/>
                        <a:ext cx="116084" cy="60233"/>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06" name="Straight Arrow Connector 805"/>
                      <p:cNvCxnSpPr/>
                      <p:nvPr/>
                    </p:nvCxnSpPr>
                    <p:spPr>
                      <a:xfrm rot="6381149" flipV="1">
                        <a:off x="7679149" y="2713590"/>
                        <a:ext cx="131064" cy="46499"/>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07" name="Straight Arrow Connector 806"/>
                      <p:cNvCxnSpPr/>
                      <p:nvPr/>
                    </p:nvCxnSpPr>
                    <p:spPr>
                      <a:xfrm rot="6381149" flipV="1">
                        <a:off x="7680764" y="2716401"/>
                        <a:ext cx="146782" cy="3005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08" name="Straight Arrow Connector 807"/>
                      <p:cNvCxnSpPr>
                        <a:stCxn id="838" idx="3"/>
                      </p:cNvCxnSpPr>
                      <p:nvPr/>
                    </p:nvCxnSpPr>
                    <p:spPr>
                      <a:xfrm rot="6381149" flipV="1">
                        <a:off x="7680320" y="2717119"/>
                        <a:ext cx="163476" cy="1586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09" name="Straight Arrow Connector 808"/>
                      <p:cNvCxnSpPr/>
                      <p:nvPr/>
                    </p:nvCxnSpPr>
                    <p:spPr>
                      <a:xfrm rot="6381149" flipV="1">
                        <a:off x="7590483" y="2557841"/>
                        <a:ext cx="59224" cy="94791"/>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10" name="Straight Arrow Connector 809"/>
                      <p:cNvCxnSpPr/>
                      <p:nvPr/>
                    </p:nvCxnSpPr>
                    <p:spPr>
                      <a:xfrm rot="6381149" flipV="1">
                        <a:off x="7604730" y="2543510"/>
                        <a:ext cx="44109" cy="10913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11" name="Straight Arrow Connector 810"/>
                      <p:cNvCxnSpPr/>
                      <p:nvPr/>
                    </p:nvCxnSpPr>
                    <p:spPr>
                      <a:xfrm rot="6381149" flipH="1" flipV="1">
                        <a:off x="7647914" y="2482429"/>
                        <a:ext cx="39038" cy="16738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12" name="Straight Arrow Connector 811"/>
                      <p:cNvCxnSpPr/>
                      <p:nvPr/>
                    </p:nvCxnSpPr>
                    <p:spPr>
                      <a:xfrm rot="6381149" flipV="1">
                        <a:off x="7636669" y="2519445"/>
                        <a:ext cx="12415" cy="132449"/>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13" name="Straight Arrow Connector 812"/>
                      <p:cNvCxnSpPr/>
                      <p:nvPr/>
                    </p:nvCxnSpPr>
                    <p:spPr>
                      <a:xfrm rot="6381149" flipV="1">
                        <a:off x="7619036" y="2532648"/>
                        <a:ext cx="29771" cy="118874"/>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814" name="Rectangle 813"/>
                      <p:cNvSpPr/>
                      <p:nvPr/>
                    </p:nvSpPr>
                    <p:spPr>
                      <a:xfrm rot="3482129" flipH="1">
                        <a:off x="7780334" y="2612803"/>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5" name="Rectangle 814"/>
                      <p:cNvSpPr/>
                      <p:nvPr/>
                    </p:nvSpPr>
                    <p:spPr>
                      <a:xfrm rot="3482129" flipH="1">
                        <a:off x="7727638" y="2645814"/>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6" name="Rectangle 815"/>
                      <p:cNvSpPr/>
                      <p:nvPr/>
                    </p:nvSpPr>
                    <p:spPr>
                      <a:xfrm rot="3482129" flipH="1">
                        <a:off x="7765021" y="2624300"/>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7" name="Rectangle 816"/>
                      <p:cNvSpPr/>
                      <p:nvPr/>
                    </p:nvSpPr>
                    <p:spPr>
                      <a:xfrm rot="3482129" flipH="1">
                        <a:off x="7746465" y="2634595"/>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8" name="Rectangle 817"/>
                      <p:cNvSpPr/>
                      <p:nvPr/>
                    </p:nvSpPr>
                    <p:spPr>
                      <a:xfrm rot="3482129" flipH="1">
                        <a:off x="7708827" y="2655390"/>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9" name="Rectangle 818"/>
                      <p:cNvSpPr/>
                      <p:nvPr/>
                    </p:nvSpPr>
                    <p:spPr>
                      <a:xfrm rot="3482129" flipH="1">
                        <a:off x="7693478" y="2664981"/>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0" name="Rectangle 819"/>
                      <p:cNvSpPr/>
                      <p:nvPr/>
                    </p:nvSpPr>
                    <p:spPr>
                      <a:xfrm rot="3482129" flipH="1">
                        <a:off x="7676374" y="2675702"/>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1" name="Rectangle 820"/>
                      <p:cNvSpPr/>
                      <p:nvPr/>
                    </p:nvSpPr>
                    <p:spPr>
                      <a:xfrm rot="3122748" flipH="1">
                        <a:off x="7664056" y="2656631"/>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2" name="Rectangle 821"/>
                      <p:cNvSpPr/>
                      <p:nvPr/>
                    </p:nvSpPr>
                    <p:spPr>
                      <a:xfrm rot="3122748" flipH="1">
                        <a:off x="7694819" y="2630791"/>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3" name="Rectangle 822"/>
                      <p:cNvSpPr/>
                      <p:nvPr/>
                    </p:nvSpPr>
                    <p:spPr>
                      <a:xfrm rot="3122748" flipH="1">
                        <a:off x="7711013" y="2618068"/>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4" name="Rectangle 823"/>
                      <p:cNvSpPr/>
                      <p:nvPr/>
                    </p:nvSpPr>
                    <p:spPr>
                      <a:xfrm rot="3122748" flipH="1">
                        <a:off x="7728695" y="2604732"/>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5" name="Rectangle 824"/>
                      <p:cNvSpPr/>
                      <p:nvPr/>
                    </p:nvSpPr>
                    <p:spPr>
                      <a:xfrm rot="3122748" flipH="1">
                        <a:off x="7744343" y="2591962"/>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6" name="Rectangle 825"/>
                      <p:cNvSpPr/>
                      <p:nvPr/>
                    </p:nvSpPr>
                    <p:spPr>
                      <a:xfrm rot="3122748" flipH="1">
                        <a:off x="7759106" y="2579239"/>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7" name="Rectangle 826"/>
                      <p:cNvSpPr/>
                      <p:nvPr/>
                    </p:nvSpPr>
                    <p:spPr>
                      <a:xfrm rot="3122748" flipH="1">
                        <a:off x="7679738" y="2643786"/>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8" name="Rectangle 827"/>
                      <p:cNvSpPr/>
                      <p:nvPr/>
                    </p:nvSpPr>
                    <p:spPr>
                      <a:xfrm rot="3375690" flipH="1">
                        <a:off x="7770169" y="2596536"/>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9" name="Rectangle 828"/>
                      <p:cNvSpPr/>
                      <p:nvPr/>
                    </p:nvSpPr>
                    <p:spPr>
                      <a:xfrm rot="3375690" flipH="1">
                        <a:off x="7755330" y="2609515"/>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0" name="Rectangle 829"/>
                      <p:cNvSpPr/>
                      <p:nvPr/>
                    </p:nvSpPr>
                    <p:spPr>
                      <a:xfrm rot="3375690" flipH="1">
                        <a:off x="7738309" y="2619903"/>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1" name="Rectangle 830"/>
                      <p:cNvSpPr/>
                      <p:nvPr/>
                    </p:nvSpPr>
                    <p:spPr>
                      <a:xfrm rot="3375690" flipH="1">
                        <a:off x="7719824" y="2633891"/>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2" name="Rectangle 831"/>
                      <p:cNvSpPr/>
                      <p:nvPr/>
                    </p:nvSpPr>
                    <p:spPr>
                      <a:xfrm rot="3375690" flipH="1">
                        <a:off x="7701954" y="2643941"/>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3" name="Rectangle 832"/>
                      <p:cNvSpPr/>
                      <p:nvPr/>
                    </p:nvSpPr>
                    <p:spPr>
                      <a:xfrm rot="3375690" flipH="1">
                        <a:off x="7687343" y="2654870"/>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4" name="Rectangle 833"/>
                      <p:cNvSpPr/>
                      <p:nvPr/>
                    </p:nvSpPr>
                    <p:spPr>
                      <a:xfrm rot="3375690" flipH="1">
                        <a:off x="7670077" y="2667034"/>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5" name="Trapezoid 834"/>
                      <p:cNvSpPr/>
                      <p:nvPr/>
                    </p:nvSpPr>
                    <p:spPr>
                      <a:xfrm rot="14189273" flipH="1">
                        <a:off x="7679213" y="2692343"/>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6" name="Trapezoid 835"/>
                      <p:cNvSpPr/>
                      <p:nvPr/>
                    </p:nvSpPr>
                    <p:spPr>
                      <a:xfrm rot="14239940" flipH="1">
                        <a:off x="7697117" y="2681057"/>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7" name="Trapezoid 836"/>
                      <p:cNvSpPr/>
                      <p:nvPr/>
                    </p:nvSpPr>
                    <p:spPr>
                      <a:xfrm rot="14178565" flipH="1">
                        <a:off x="7712750" y="2670366"/>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8" name="Trapezoid 837"/>
                      <p:cNvSpPr/>
                      <p:nvPr/>
                    </p:nvSpPr>
                    <p:spPr>
                      <a:xfrm rot="15057380" flipH="1">
                        <a:off x="7766095" y="2637438"/>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9" name="Trapezoid 838"/>
                      <p:cNvSpPr/>
                      <p:nvPr/>
                    </p:nvSpPr>
                    <p:spPr>
                      <a:xfrm rot="15112762" flipH="1">
                        <a:off x="7749088" y="2649036"/>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0" name="Trapezoid 839"/>
                      <p:cNvSpPr/>
                      <p:nvPr/>
                    </p:nvSpPr>
                    <p:spPr>
                      <a:xfrm rot="14340925" flipH="1">
                        <a:off x="7728649" y="2660705"/>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1" name="Trapezoid 840"/>
                      <p:cNvSpPr/>
                      <p:nvPr/>
                    </p:nvSpPr>
                    <p:spPr>
                      <a:xfrm rot="13173677" flipH="1">
                        <a:off x="7742578" y="2564414"/>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2" name="Trapezoid 841"/>
                      <p:cNvSpPr/>
                      <p:nvPr/>
                    </p:nvSpPr>
                    <p:spPr>
                      <a:xfrm rot="13173677" flipH="1">
                        <a:off x="7728378" y="2577302"/>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3" name="Trapezoid 842"/>
                      <p:cNvSpPr/>
                      <p:nvPr/>
                    </p:nvSpPr>
                    <p:spPr>
                      <a:xfrm rot="13173677" flipH="1">
                        <a:off x="7712881" y="2588942"/>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4" name="Trapezoid 843"/>
                      <p:cNvSpPr/>
                      <p:nvPr/>
                    </p:nvSpPr>
                    <p:spPr>
                      <a:xfrm rot="13337351" flipH="1">
                        <a:off x="7696052" y="2602794"/>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5" name="Trapezoid 844"/>
                      <p:cNvSpPr/>
                      <p:nvPr/>
                    </p:nvSpPr>
                    <p:spPr>
                      <a:xfrm rot="13497784" flipH="1">
                        <a:off x="7679291" y="2615990"/>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6" name="Trapezoid 845"/>
                      <p:cNvSpPr/>
                      <p:nvPr/>
                    </p:nvSpPr>
                    <p:spPr>
                      <a:xfrm rot="13497784" flipH="1">
                        <a:off x="7665015" y="2627381"/>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7" name="Trapezoid 846"/>
                      <p:cNvSpPr/>
                      <p:nvPr/>
                    </p:nvSpPr>
                    <p:spPr>
                      <a:xfrm rot="13659933" flipH="1">
                        <a:off x="7647528" y="2642731"/>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8" name="Trapezoid 847"/>
                      <p:cNvSpPr/>
                      <p:nvPr/>
                    </p:nvSpPr>
                    <p:spPr>
                      <a:xfrm rot="3346824" flipH="1">
                        <a:off x="7572859" y="2540181"/>
                        <a:ext cx="20307" cy="42831"/>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9" name="Trapezoid 848"/>
                      <p:cNvSpPr/>
                      <p:nvPr/>
                    </p:nvSpPr>
                    <p:spPr>
                      <a:xfrm rot="3346824" flipH="1">
                        <a:off x="7757699" y="2754250"/>
                        <a:ext cx="20307" cy="81944"/>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32" name="Group 131"/>
                    <p:cNvGrpSpPr/>
                    <p:nvPr/>
                  </p:nvGrpSpPr>
                  <p:grpSpPr>
                    <a:xfrm>
                      <a:off x="2210971" y="1108360"/>
                      <a:ext cx="5786222" cy="5951439"/>
                      <a:chOff x="2210971" y="1108360"/>
                      <a:chExt cx="5786222" cy="5951439"/>
                    </a:xfrm>
                  </p:grpSpPr>
                  <p:grpSp>
                    <p:nvGrpSpPr>
                      <p:cNvPr id="131" name="Group 130"/>
                      <p:cNvGrpSpPr/>
                      <p:nvPr/>
                    </p:nvGrpSpPr>
                    <p:grpSpPr>
                      <a:xfrm>
                        <a:off x="2210971" y="1108360"/>
                        <a:ext cx="5786222" cy="5951439"/>
                        <a:chOff x="2210970" y="1108446"/>
                        <a:chExt cx="5786222" cy="5951439"/>
                      </a:xfrm>
                    </p:grpSpPr>
                    <p:grpSp>
                      <p:nvGrpSpPr>
                        <p:cNvPr id="92" name="Group 91"/>
                        <p:cNvGrpSpPr/>
                        <p:nvPr/>
                      </p:nvGrpSpPr>
                      <p:grpSpPr>
                        <a:xfrm>
                          <a:off x="2210970" y="1108446"/>
                          <a:ext cx="5786222" cy="5951439"/>
                          <a:chOff x="2210970" y="1108446"/>
                          <a:chExt cx="5786222" cy="5951439"/>
                        </a:xfrm>
                      </p:grpSpPr>
                      <p:grpSp>
                        <p:nvGrpSpPr>
                          <p:cNvPr id="87" name="Group 86"/>
                          <p:cNvGrpSpPr/>
                          <p:nvPr/>
                        </p:nvGrpSpPr>
                        <p:grpSpPr>
                          <a:xfrm>
                            <a:off x="2210970" y="1108446"/>
                            <a:ext cx="5786222" cy="5951439"/>
                            <a:chOff x="2210970" y="1108446"/>
                            <a:chExt cx="5786222" cy="5951439"/>
                          </a:xfrm>
                        </p:grpSpPr>
                        <p:grpSp>
                          <p:nvGrpSpPr>
                            <p:cNvPr id="82" name="Group 81"/>
                            <p:cNvGrpSpPr/>
                            <p:nvPr/>
                          </p:nvGrpSpPr>
                          <p:grpSpPr>
                            <a:xfrm>
                              <a:off x="2210970" y="1108446"/>
                              <a:ext cx="5786222" cy="5951439"/>
                              <a:chOff x="2210970" y="1108446"/>
                              <a:chExt cx="5786222" cy="5951439"/>
                            </a:xfrm>
                          </p:grpSpPr>
                          <p:grpSp>
                            <p:nvGrpSpPr>
                              <p:cNvPr id="76" name="Group 75"/>
                              <p:cNvGrpSpPr/>
                              <p:nvPr/>
                            </p:nvGrpSpPr>
                            <p:grpSpPr>
                              <a:xfrm>
                                <a:off x="2210970" y="1108446"/>
                                <a:ext cx="5786222" cy="5951439"/>
                                <a:chOff x="2210969" y="1108446"/>
                                <a:chExt cx="5786222" cy="5951439"/>
                              </a:xfrm>
                            </p:grpSpPr>
                            <p:grpSp>
                              <p:nvGrpSpPr>
                                <p:cNvPr id="69" name="Group 68"/>
                                <p:cNvGrpSpPr/>
                                <p:nvPr/>
                              </p:nvGrpSpPr>
                              <p:grpSpPr>
                                <a:xfrm>
                                  <a:off x="2210969" y="1108446"/>
                                  <a:ext cx="5786222" cy="5951439"/>
                                  <a:chOff x="2206433" y="1106000"/>
                                  <a:chExt cx="5786222" cy="5951439"/>
                                </a:xfrm>
                              </p:grpSpPr>
                              <p:grpSp>
                                <p:nvGrpSpPr>
                                  <p:cNvPr id="56" name="Group 55"/>
                                  <p:cNvGrpSpPr/>
                                  <p:nvPr/>
                                </p:nvGrpSpPr>
                                <p:grpSpPr>
                                  <a:xfrm>
                                    <a:off x="2206433" y="1106000"/>
                                    <a:ext cx="5786222" cy="5951439"/>
                                    <a:chOff x="2206433" y="1109175"/>
                                    <a:chExt cx="5786222" cy="5951439"/>
                                  </a:xfrm>
                                </p:grpSpPr>
                                <p:sp>
                                  <p:nvSpPr>
                                    <p:cNvPr id="454" name="Block Arc 453"/>
                                    <p:cNvSpPr>
                                      <a:spLocks noChangeAspect="1"/>
                                    </p:cNvSpPr>
                                    <p:nvPr/>
                                  </p:nvSpPr>
                                  <p:spPr>
                                    <a:xfrm flipH="1">
                                      <a:off x="4719432" y="6065510"/>
                                      <a:ext cx="841424" cy="837554"/>
                                    </a:xfrm>
                                    <a:prstGeom prst="blockArc">
                                      <a:avLst>
                                        <a:gd name="adj1" fmla="val 16185934"/>
                                        <a:gd name="adj2" fmla="val 18119087"/>
                                        <a:gd name="adj3" fmla="val 6012"/>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53" name="Group 52"/>
                                    <p:cNvGrpSpPr/>
                                    <p:nvPr/>
                                  </p:nvGrpSpPr>
                                  <p:grpSpPr>
                                    <a:xfrm>
                                      <a:off x="2206433" y="1109175"/>
                                      <a:ext cx="5786222" cy="5951439"/>
                                      <a:chOff x="2206433" y="1109175"/>
                                      <a:chExt cx="5786222" cy="5951439"/>
                                    </a:xfrm>
                                  </p:grpSpPr>
                                  <p:sp>
                                    <p:nvSpPr>
                                      <p:cNvPr id="452" name="Block Arc 451"/>
                                      <p:cNvSpPr>
                                        <a:spLocks noChangeAspect="1"/>
                                      </p:cNvSpPr>
                                      <p:nvPr/>
                                    </p:nvSpPr>
                                    <p:spPr>
                                      <a:xfrm rot="10420819">
                                        <a:off x="5487584" y="5403768"/>
                                        <a:ext cx="823052" cy="819266"/>
                                      </a:xfrm>
                                      <a:prstGeom prst="blockArc">
                                        <a:avLst>
                                          <a:gd name="adj1" fmla="val 16757216"/>
                                          <a:gd name="adj2" fmla="val 18354246"/>
                                          <a:gd name="adj3" fmla="val 5558"/>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52" name="Group 51"/>
                                      <p:cNvGrpSpPr/>
                                      <p:nvPr/>
                                    </p:nvGrpSpPr>
                                    <p:grpSpPr>
                                      <a:xfrm>
                                        <a:off x="2206433" y="1109175"/>
                                        <a:ext cx="5786222" cy="5951439"/>
                                        <a:chOff x="2210969" y="1118247"/>
                                        <a:chExt cx="5786222" cy="5951439"/>
                                      </a:xfrm>
                                    </p:grpSpPr>
                                    <p:sp>
                                      <p:nvSpPr>
                                        <p:cNvPr id="270" name="Block Arc 269"/>
                                        <p:cNvSpPr>
                                          <a:spLocks noChangeAspect="1"/>
                                        </p:cNvSpPr>
                                        <p:nvPr/>
                                      </p:nvSpPr>
                                      <p:spPr>
                                        <a:xfrm rot="10800000">
                                          <a:off x="4878729" y="5534754"/>
                                          <a:ext cx="858204" cy="857659"/>
                                        </a:xfrm>
                                        <a:prstGeom prst="blockArc">
                                          <a:avLst>
                                            <a:gd name="adj1" fmla="val 13931882"/>
                                            <a:gd name="adj2" fmla="val 18428526"/>
                                            <a:gd name="adj3" fmla="val 5785"/>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50" name="Group 49"/>
                                        <p:cNvGrpSpPr/>
                                        <p:nvPr/>
                                      </p:nvGrpSpPr>
                                      <p:grpSpPr>
                                        <a:xfrm>
                                          <a:off x="2210969" y="1118247"/>
                                          <a:ext cx="5786222" cy="5951439"/>
                                          <a:chOff x="2210969" y="1118247"/>
                                          <a:chExt cx="5786222" cy="5951439"/>
                                        </a:xfrm>
                                      </p:grpSpPr>
                                      <p:sp>
                                        <p:nvSpPr>
                                          <p:cNvPr id="455" name="Block Arc 454"/>
                                          <p:cNvSpPr>
                                            <a:spLocks noChangeAspect="1"/>
                                          </p:cNvSpPr>
                                          <p:nvPr/>
                                        </p:nvSpPr>
                                        <p:spPr>
                                          <a:xfrm rot="11648838" flipH="1">
                                            <a:off x="4352950" y="5401843"/>
                                            <a:ext cx="823052" cy="819266"/>
                                          </a:xfrm>
                                          <a:prstGeom prst="blockArc">
                                            <a:avLst>
                                              <a:gd name="adj1" fmla="val 16420286"/>
                                              <a:gd name="adj2" fmla="val 18611628"/>
                                              <a:gd name="adj3" fmla="val 6151"/>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49" name="Group 48"/>
                                          <p:cNvGrpSpPr/>
                                          <p:nvPr/>
                                        </p:nvGrpSpPr>
                                        <p:grpSpPr>
                                          <a:xfrm>
                                            <a:off x="2210969" y="1118247"/>
                                            <a:ext cx="5786222" cy="5951439"/>
                                            <a:chOff x="2210969" y="1118247"/>
                                            <a:chExt cx="5786222" cy="5951439"/>
                                          </a:xfrm>
                                        </p:grpSpPr>
                                        <p:sp>
                                          <p:nvSpPr>
                                            <p:cNvPr id="453" name="Block Arc 452"/>
                                            <p:cNvSpPr>
                                              <a:spLocks noChangeAspect="1"/>
                                            </p:cNvSpPr>
                                            <p:nvPr/>
                                          </p:nvSpPr>
                                          <p:spPr>
                                            <a:xfrm>
                                              <a:off x="5069330" y="6068685"/>
                                              <a:ext cx="841424" cy="837554"/>
                                            </a:xfrm>
                                            <a:prstGeom prst="blockArc">
                                              <a:avLst>
                                                <a:gd name="adj1" fmla="val 16185934"/>
                                                <a:gd name="adj2" fmla="val 18280756"/>
                                                <a:gd name="adj3" fmla="val 5565"/>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48" name="Group 47"/>
                                            <p:cNvGrpSpPr/>
                                            <p:nvPr/>
                                          </p:nvGrpSpPr>
                                          <p:grpSpPr>
                                            <a:xfrm>
                                              <a:off x="2210969" y="1118247"/>
                                              <a:ext cx="5786222" cy="5951439"/>
                                              <a:chOff x="2210969" y="1118247"/>
                                              <a:chExt cx="5786222" cy="5951439"/>
                                            </a:xfrm>
                                          </p:grpSpPr>
                                          <p:sp>
                                            <p:nvSpPr>
                                              <p:cNvPr id="444" name="Block Arc 443"/>
                                              <p:cNvSpPr>
                                                <a:spLocks noChangeAspect="1"/>
                                              </p:cNvSpPr>
                                              <p:nvPr/>
                                            </p:nvSpPr>
                                            <p:spPr>
                                              <a:xfrm rot="11186912">
                                                <a:off x="3317371" y="4833668"/>
                                                <a:ext cx="823052" cy="819266"/>
                                              </a:xfrm>
                                              <a:prstGeom prst="blockArc">
                                                <a:avLst>
                                                  <a:gd name="adj1" fmla="val 18716467"/>
                                                  <a:gd name="adj2" fmla="val 21064333"/>
                                                  <a:gd name="adj3" fmla="val 6311"/>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48" name="Block Arc 447"/>
                                              <p:cNvSpPr>
                                                <a:spLocks noChangeAspect="1"/>
                                              </p:cNvSpPr>
                                              <p:nvPr/>
                                            </p:nvSpPr>
                                            <p:spPr>
                                              <a:xfrm rot="9697712">
                                                <a:off x="2769336" y="3870092"/>
                                                <a:ext cx="823052" cy="819266"/>
                                              </a:xfrm>
                                              <a:prstGeom prst="blockArc">
                                                <a:avLst>
                                                  <a:gd name="adj1" fmla="val 19641188"/>
                                                  <a:gd name="adj2" fmla="val 21542748"/>
                                                  <a:gd name="adj3" fmla="val 5542"/>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47" name="Group 46"/>
                                              <p:cNvGrpSpPr/>
                                              <p:nvPr/>
                                            </p:nvGrpSpPr>
                                            <p:grpSpPr>
                                              <a:xfrm>
                                                <a:off x="2210969" y="1118247"/>
                                                <a:ext cx="5786222" cy="5951439"/>
                                                <a:chOff x="2201897" y="1109175"/>
                                                <a:chExt cx="5786222" cy="5951439"/>
                                              </a:xfrm>
                                            </p:grpSpPr>
                                            <p:grpSp>
                                              <p:nvGrpSpPr>
                                                <p:cNvPr id="46" name="Group 45"/>
                                                <p:cNvGrpSpPr/>
                                                <p:nvPr/>
                                              </p:nvGrpSpPr>
                                              <p:grpSpPr>
                                                <a:xfrm>
                                                  <a:off x="2201897" y="1109175"/>
                                                  <a:ext cx="5786222" cy="5951439"/>
                                                  <a:chOff x="2201897" y="1109175"/>
                                                  <a:chExt cx="5786222" cy="5951439"/>
                                                </a:xfrm>
                                              </p:grpSpPr>
                                              <p:grpSp>
                                                <p:nvGrpSpPr>
                                                  <p:cNvPr id="45" name="Group 44"/>
                                                  <p:cNvGrpSpPr/>
                                                  <p:nvPr/>
                                                </p:nvGrpSpPr>
                                                <p:grpSpPr>
                                                  <a:xfrm>
                                                    <a:off x="2201897" y="1109175"/>
                                                    <a:ext cx="5786222" cy="5951439"/>
                                                    <a:chOff x="2210969" y="1109175"/>
                                                    <a:chExt cx="5786222" cy="5951439"/>
                                                  </a:xfrm>
                                                </p:grpSpPr>
                                                <p:sp>
                                                  <p:nvSpPr>
                                                    <p:cNvPr id="447" name="Block Arc 446"/>
                                                    <p:cNvSpPr>
                                                      <a:spLocks noChangeAspect="1"/>
                                                    </p:cNvSpPr>
                                                    <p:nvPr/>
                                                  </p:nvSpPr>
                                                  <p:spPr>
                                                    <a:xfrm rot="19740642">
                                                      <a:off x="2326427" y="4509903"/>
                                                      <a:ext cx="841424" cy="837554"/>
                                                    </a:xfrm>
                                                    <a:prstGeom prst="blockArc">
                                                      <a:avLst>
                                                        <a:gd name="adj1" fmla="val 19660515"/>
                                                        <a:gd name="adj2" fmla="val 21486090"/>
                                                        <a:gd name="adj3" fmla="val 6241"/>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261" name="Straight Connector 260"/>
                                                    <p:cNvCxnSpPr>
                                                      <a:cxnSpLocks/>
                                                    </p:cNvCxnSpPr>
                                                    <p:nvPr/>
                                                  </p:nvCxnSpPr>
                                                  <p:spPr>
                                                    <a:xfrm flipH="1">
                                                      <a:off x="3323419" y="5245237"/>
                                                      <a:ext cx="36576" cy="0"/>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2210969" y="1109175"/>
                                                      <a:ext cx="5786222" cy="5951439"/>
                                                      <a:chOff x="2213341" y="1110899"/>
                                                      <a:chExt cx="5786222" cy="5951439"/>
                                                    </a:xfrm>
                                                    <a:solidFill>
                                                      <a:srgbClr val="97CFFF"/>
                                                    </a:solidFill>
                                                  </p:grpSpPr>
                                                  <p:grpSp>
                                                    <p:nvGrpSpPr>
                                                      <p:cNvPr id="237" name="Group 236"/>
                                                      <p:cNvGrpSpPr>
                                                        <a:grpSpLocks noChangeAspect="1"/>
                                                      </p:cNvGrpSpPr>
                                                      <p:nvPr/>
                                                    </p:nvGrpSpPr>
                                                    <p:grpSpPr>
                                                      <a:xfrm>
                                                        <a:off x="2213341" y="1110899"/>
                                                        <a:ext cx="5786222" cy="5951439"/>
                                                        <a:chOff x="-6431992" y="392026"/>
                                                        <a:chExt cx="5960199" cy="6111543"/>
                                                      </a:xfrm>
                                                      <a:grpFill/>
                                                    </p:grpSpPr>
                                                    <p:sp>
                                                      <p:nvSpPr>
                                                        <p:cNvPr id="66" name="Rectangle 65"/>
                                                        <p:cNvSpPr/>
                                                        <p:nvPr/>
                                                      </p:nvSpPr>
                                                      <p:spPr>
                                                        <a:xfrm rot="7197917">
                                                          <a:off x="-1388027" y="4313901"/>
                                                          <a:ext cx="872660" cy="47094"/>
                                                        </a:xfrm>
                                                        <a:prstGeom prst="rect">
                                                          <a:avLst/>
                                                        </a:prstGeom>
                                                        <a:grp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Block Arc 66"/>
                                                        <p:cNvSpPr>
                                                          <a:spLocks noChangeAspect="1"/>
                                                        </p:cNvSpPr>
                                                        <p:nvPr/>
                                                      </p:nvSpPr>
                                                      <p:spPr>
                                                        <a:xfrm rot="14319383">
                                                          <a:off x="-5750646" y="3635835"/>
                                                          <a:ext cx="1003387" cy="1005837"/>
                                                        </a:xfrm>
                                                        <a:prstGeom prst="blockArc">
                                                          <a:avLst>
                                                            <a:gd name="adj1" fmla="val 13900978"/>
                                                            <a:gd name="adj2" fmla="val 18124146"/>
                                                            <a:gd name="adj3" fmla="val 5023"/>
                                                          </a:avLst>
                                                        </a:prstGeom>
                                                        <a:grp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 name="Block Arc 43"/>
                                                        <p:cNvSpPr/>
                                                        <p:nvPr/>
                                                      </p:nvSpPr>
                                                      <p:spPr>
                                                        <a:xfrm rot="20389578">
                                                          <a:off x="-5961080" y="4515132"/>
                                                          <a:ext cx="740815" cy="744261"/>
                                                        </a:xfrm>
                                                        <a:prstGeom prst="blockArc">
                                                          <a:avLst>
                                                            <a:gd name="adj1" fmla="val 19135583"/>
                                                            <a:gd name="adj2" fmla="val 21039929"/>
                                                            <a:gd name="adj3" fmla="val 6808"/>
                                                          </a:avLst>
                                                        </a:prstGeom>
                                                        <a:grp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51" name="Block Arc 50"/>
                                                        <p:cNvSpPr>
                                                          <a:spLocks noChangeAspect="1"/>
                                                        </p:cNvSpPr>
                                                        <p:nvPr/>
                                                      </p:nvSpPr>
                                                      <p:spPr>
                                                        <a:xfrm rot="10800000">
                                                          <a:off x="-5620881" y="1708726"/>
                                                          <a:ext cx="3929315" cy="3931852"/>
                                                        </a:xfrm>
                                                        <a:prstGeom prst="blockArc">
                                                          <a:avLst>
                                                            <a:gd name="adj1" fmla="val 16250512"/>
                                                            <a:gd name="adj2" fmla="val 19650437"/>
                                                            <a:gd name="adj3" fmla="val 1360"/>
                                                          </a:avLst>
                                                        </a:prstGeom>
                                                        <a:grp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5" name="Block Arc 154"/>
                                                        <p:cNvSpPr>
                                                          <a:spLocks noChangeAspect="1"/>
                                                        </p:cNvSpPr>
                                                        <p:nvPr/>
                                                      </p:nvSpPr>
                                                      <p:spPr>
                                                        <a:xfrm rot="10800000" flipH="1">
                                                          <a:off x="-4778823" y="1715568"/>
                                                          <a:ext cx="3929316" cy="3931853"/>
                                                        </a:xfrm>
                                                        <a:prstGeom prst="blockArc">
                                                          <a:avLst>
                                                            <a:gd name="adj1" fmla="val 16249241"/>
                                                            <a:gd name="adj2" fmla="val 19656556"/>
                                                            <a:gd name="adj3" fmla="val 1222"/>
                                                          </a:avLst>
                                                        </a:prstGeom>
                                                        <a:grp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6" name="Block Arc 155"/>
                                                        <p:cNvSpPr>
                                                          <a:spLocks noChangeAspect="1"/>
                                                        </p:cNvSpPr>
                                                        <p:nvPr/>
                                                      </p:nvSpPr>
                                                      <p:spPr>
                                                        <a:xfrm rot="10800000" flipH="1" flipV="1">
                                                          <a:off x="-4792017" y="392026"/>
                                                          <a:ext cx="3929316" cy="3931852"/>
                                                        </a:xfrm>
                                                        <a:prstGeom prst="blockArc">
                                                          <a:avLst>
                                                            <a:gd name="adj1" fmla="val 16212234"/>
                                                            <a:gd name="adj2" fmla="val 19612337"/>
                                                            <a:gd name="adj3" fmla="val 1299"/>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7" name="Block Arc 156"/>
                                                        <p:cNvSpPr>
                                                          <a:spLocks noChangeAspect="1"/>
                                                        </p:cNvSpPr>
                                                        <p:nvPr/>
                                                      </p:nvSpPr>
                                                      <p:spPr>
                                                        <a:xfrm rot="10800000" flipV="1">
                                                          <a:off x="-5607396" y="393279"/>
                                                          <a:ext cx="3929316" cy="3931852"/>
                                                        </a:xfrm>
                                                        <a:prstGeom prst="blockArc">
                                                          <a:avLst>
                                                            <a:gd name="adj1" fmla="val 16282808"/>
                                                            <a:gd name="adj2" fmla="val 19729125"/>
                                                            <a:gd name="adj3" fmla="val 1278"/>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9" name="Block Arc 158"/>
                                                        <p:cNvSpPr>
                                                          <a:spLocks noChangeAspect="1"/>
                                                        </p:cNvSpPr>
                                                        <p:nvPr/>
                                                      </p:nvSpPr>
                                                      <p:spPr>
                                                        <a:xfrm rot="5400000" flipH="1">
                                                          <a:off x="-4402377" y="1058644"/>
                                                          <a:ext cx="3929316" cy="3931852"/>
                                                        </a:xfrm>
                                                        <a:prstGeom prst="blockArc">
                                                          <a:avLst>
                                                            <a:gd name="adj1" fmla="val 14466964"/>
                                                            <a:gd name="adj2" fmla="val 17822626"/>
                                                            <a:gd name="adj3" fmla="val 1195"/>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0" name="Block Arc 159"/>
                                                        <p:cNvSpPr>
                                                          <a:spLocks noChangeAspect="1"/>
                                                        </p:cNvSpPr>
                                                        <p:nvPr/>
                                                      </p:nvSpPr>
                                                      <p:spPr>
                                                        <a:xfrm rot="16200000">
                                                          <a:off x="-5986196" y="1050526"/>
                                                          <a:ext cx="3929316" cy="3931852"/>
                                                        </a:xfrm>
                                                        <a:prstGeom prst="blockArc">
                                                          <a:avLst>
                                                            <a:gd name="adj1" fmla="val 14474389"/>
                                                            <a:gd name="adj2" fmla="val 17936411"/>
                                                            <a:gd name="adj3" fmla="val 1197"/>
                                                          </a:avLst>
                                                        </a:prstGeom>
                                                        <a:grp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2" name="Rectangle 161"/>
                                                        <p:cNvSpPr/>
                                                        <p:nvPr/>
                                                      </p:nvSpPr>
                                                      <p:spPr>
                                                        <a:xfrm>
                                                          <a:off x="-3700670" y="394744"/>
                                                          <a:ext cx="890129" cy="47304"/>
                                                        </a:xfrm>
                                                        <a:prstGeom prst="rect">
                                                          <a:avLst/>
                                                        </a:prstGeom>
                                                        <a:solidFill>
                                                          <a:srgbClr val="97CFFF"/>
                                                        </a:solidFill>
                                                        <a:ln w="12700" cmpd="sng">
                                                          <a:solidFill>
                                                            <a:srgbClr val="000090"/>
                                                          </a:solidFill>
                                                        </a:ln>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Rectangle 162"/>
                                                        <p:cNvSpPr/>
                                                        <p:nvPr/>
                                                      </p:nvSpPr>
                                                      <p:spPr>
                                                        <a:xfrm>
                                                          <a:off x="-5931916" y="1687397"/>
                                                          <a:ext cx="844409" cy="47304"/>
                                                        </a:xfrm>
                                                        <a:prstGeom prst="rect">
                                                          <a:avLst/>
                                                        </a:prstGeom>
                                                        <a:grpFill/>
                                                        <a:ln w="12700" cmpd="sng">
                                                          <a:solidFill>
                                                            <a:srgbClr val="000090"/>
                                                          </a:solidFill>
                                                        </a:ln>
                                                        <a:effectLst/>
                                                        <a:scene3d>
                                                          <a:camera prst="orthographicFront">
                                                            <a:rot lat="0" lon="0" rev="36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0" name="Group 279"/>
                                                        <p:cNvGrpSpPr/>
                                                        <p:nvPr/>
                                                      </p:nvGrpSpPr>
                                                      <p:grpSpPr>
                                                        <a:xfrm rot="17997400">
                                                          <a:off x="-3776716" y="5174952"/>
                                                          <a:ext cx="1126694" cy="1530539"/>
                                                          <a:chOff x="2579466" y="4673742"/>
                                                          <a:chExt cx="1126694" cy="1530539"/>
                                                        </a:xfrm>
                                                        <a:grpFill/>
                                                      </p:grpSpPr>
                                                      <p:sp>
                                                        <p:nvSpPr>
                                                          <p:cNvPr id="278" name="Block Arc 277"/>
                                                          <p:cNvSpPr>
                                                            <a:spLocks noChangeAspect="1"/>
                                                          </p:cNvSpPr>
                                                          <p:nvPr/>
                                                        </p:nvSpPr>
                                                        <p:spPr>
                                                          <a:xfrm rot="14859794">
                                                            <a:off x="2581013" y="4672195"/>
                                                            <a:ext cx="665463" cy="668558"/>
                                                          </a:xfrm>
                                                          <a:prstGeom prst="blockArc">
                                                            <a:avLst>
                                                              <a:gd name="adj1" fmla="val 5133811"/>
                                                              <a:gd name="adj2" fmla="val 7486658"/>
                                                              <a:gd name="adj3" fmla="val 7861"/>
                                                            </a:avLst>
                                                          </a:prstGeom>
                                                          <a:grp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79" name="Block Arc 278"/>
                                                          <p:cNvSpPr/>
                                                          <p:nvPr/>
                                                        </p:nvSpPr>
                                                        <p:spPr>
                                                          <a:xfrm rot="20389578">
                                                            <a:off x="2965345" y="5460020"/>
                                                            <a:ext cx="740815" cy="744261"/>
                                                          </a:xfrm>
                                                          <a:prstGeom prst="blockArc">
                                                            <a:avLst>
                                                              <a:gd name="adj1" fmla="val 18737170"/>
                                                              <a:gd name="adj2" fmla="val 21013659"/>
                                                              <a:gd name="adj3" fmla="val 6897"/>
                                                            </a:avLst>
                                                          </a:prstGeom>
                                                          <a:grp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58" name="Block Arc 57"/>
                                                        <p:cNvSpPr/>
                                                        <p:nvPr/>
                                                      </p:nvSpPr>
                                                      <p:spPr>
                                                        <a:xfrm rot="15009210">
                                                          <a:off x="-6430269" y="3673229"/>
                                                          <a:ext cx="740815" cy="744261"/>
                                                        </a:xfrm>
                                                        <a:prstGeom prst="blockArc">
                                                          <a:avLst>
                                                            <a:gd name="adj1" fmla="val 5513313"/>
                                                            <a:gd name="adj2" fmla="val 7463698"/>
                                                            <a:gd name="adj3" fmla="val 7124"/>
                                                          </a:avLst>
                                                        </a:prstGeom>
                                                        <a:grp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cxnSp>
                                                    <p:nvCxnSpPr>
                                                      <p:cNvPr id="282" name="Straight Connector 281"/>
                                                      <p:cNvCxnSpPr>
                                                        <a:cxnSpLocks noChangeAspect="1"/>
                                                      </p:cNvCxnSpPr>
                                                      <p:nvPr/>
                                                    </p:nvCxnSpPr>
                                                    <p:spPr>
                                                      <a:xfrm>
                                                        <a:off x="7309127" y="5311551"/>
                                                        <a:ext cx="27432" cy="20215"/>
                                                      </a:xfrm>
                                                      <a:prstGeom prst="line">
                                                        <a:avLst/>
                                                      </a:prstGeom>
                                                      <a:grpFill/>
                                                      <a:ln>
                                                        <a:solidFill>
                                                          <a:srgbClr val="97CFFF"/>
                                                        </a:solidFill>
                                                      </a:ln>
                                                      <a:effectLst/>
                                                    </p:spPr>
                                                    <p:style>
                                                      <a:lnRef idx="2">
                                                        <a:schemeClr val="accent1"/>
                                                      </a:lnRef>
                                                      <a:fillRef idx="0">
                                                        <a:schemeClr val="accent1"/>
                                                      </a:fillRef>
                                                      <a:effectRef idx="1">
                                                        <a:schemeClr val="accent1"/>
                                                      </a:effectRef>
                                                      <a:fontRef idx="minor">
                                                        <a:schemeClr val="tx1"/>
                                                      </a:fontRef>
                                                    </p:style>
                                                  </p:cxnSp>
                                                  <p:cxnSp>
                                                    <p:nvCxnSpPr>
                                                      <p:cNvPr id="287" name="Straight Connector 286"/>
                                                      <p:cNvCxnSpPr>
                                                        <a:cxnSpLocks noChangeAspect="1"/>
                                                      </p:cNvCxnSpPr>
                                                      <p:nvPr/>
                                                    </p:nvCxnSpPr>
                                                    <p:spPr>
                                                      <a:xfrm>
                                                        <a:off x="7728377" y="4579978"/>
                                                        <a:ext cx="27432" cy="17133"/>
                                                      </a:xfrm>
                                                      <a:prstGeom prst="line">
                                                        <a:avLst/>
                                                      </a:prstGeom>
                                                      <a:grpFill/>
                                                      <a:ln>
                                                        <a:solidFill>
                                                          <a:srgbClr val="97CFFF"/>
                                                        </a:solidFill>
                                                      </a:ln>
                                                      <a:effectLst/>
                                                    </p:spPr>
                                                    <p:style>
                                                      <a:lnRef idx="2">
                                                        <a:schemeClr val="accent1"/>
                                                      </a:lnRef>
                                                      <a:fillRef idx="0">
                                                        <a:schemeClr val="accent1"/>
                                                      </a:fillRef>
                                                      <a:effectRef idx="1">
                                                        <a:schemeClr val="accent1"/>
                                                      </a:effectRef>
                                                      <a:fontRef idx="minor">
                                                        <a:schemeClr val="tx1"/>
                                                      </a:fontRef>
                                                    </p:style>
                                                  </p:cxnSp>
                                                </p:grpSp>
                                                <p:cxnSp>
                                                  <p:nvCxnSpPr>
                                                    <p:cNvPr id="316" name="Straight Connector 315"/>
                                                    <p:cNvCxnSpPr>
                                                      <a:cxnSpLocks noChangeAspect="1"/>
                                                    </p:cNvCxnSpPr>
                                                    <p:nvPr/>
                                                  </p:nvCxnSpPr>
                                                  <p:spPr>
                                                    <a:xfrm flipH="1" flipV="1">
                                                      <a:off x="2879885" y="4747760"/>
                                                      <a:ext cx="36576" cy="5446"/>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cxnSp>
                                                  <p:nvCxnSpPr>
                                                    <p:cNvPr id="336" name="Straight Connector 335"/>
                                                    <p:cNvCxnSpPr>
                                                      <a:cxnSpLocks noChangeAspect="1"/>
                                                    </p:cNvCxnSpPr>
                                                    <p:nvPr/>
                                                  </p:nvCxnSpPr>
                                                  <p:spPr>
                                                    <a:xfrm flipH="1">
                                                      <a:off x="3183698" y="5175015"/>
                                                      <a:ext cx="19383" cy="36576"/>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cxnSp>
                                                  <p:nvCxnSpPr>
                                                    <p:cNvPr id="344" name="Straight Connector 343"/>
                                                    <p:cNvCxnSpPr>
                                                      <a:cxnSpLocks noChangeAspect="1"/>
                                                    </p:cNvCxnSpPr>
                                                    <p:nvPr/>
                                                  </p:nvCxnSpPr>
                                                  <p:spPr>
                                                    <a:xfrm flipH="1">
                                                      <a:off x="3298213" y="5302857"/>
                                                      <a:ext cx="33704" cy="20163"/>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cxnSp>
                                                  <p:nvCxnSpPr>
                                                    <p:cNvPr id="311" name="Straight Connector 310"/>
                                                    <p:cNvCxnSpPr>
                                                      <a:cxnSpLocks noChangeAspect="1"/>
                                                    </p:cNvCxnSpPr>
                                                    <p:nvPr/>
                                                  </p:nvCxnSpPr>
                                                  <p:spPr>
                                                    <a:xfrm flipH="1">
                                                      <a:off x="2871878" y="4555510"/>
                                                      <a:ext cx="30322" cy="11757"/>
                                                    </a:xfrm>
                                                    <a:prstGeom prst="line">
                                                      <a:avLst/>
                                                    </a:prstGeom>
                                                    <a:ln w="28575" cmpd="sng">
                                                      <a:solidFill>
                                                        <a:srgbClr val="97CFFF"/>
                                                      </a:solidFill>
                                                    </a:ln>
                                                    <a:effectLst/>
                                                  </p:spPr>
                                                  <p:style>
                                                    <a:lnRef idx="2">
                                                      <a:schemeClr val="accent1"/>
                                                    </a:lnRef>
                                                    <a:fillRef idx="0">
                                                      <a:schemeClr val="accent1"/>
                                                    </a:fillRef>
                                                    <a:effectRef idx="1">
                                                      <a:schemeClr val="accent1"/>
                                                    </a:effectRef>
                                                    <a:fontRef idx="minor">
                                                      <a:schemeClr val="tx1"/>
                                                    </a:fontRef>
                                                  </p:style>
                                                </p:cxnSp>
                                              </p:grpSp>
                                              <p:cxnSp>
                                                <p:nvCxnSpPr>
                                                  <p:cNvPr id="322" name="Straight Connector 321"/>
                                                  <p:cNvCxnSpPr>
                                                    <a:cxnSpLocks noChangeAspect="1"/>
                                                  </p:cNvCxnSpPr>
                                                  <p:nvPr/>
                                                </p:nvCxnSpPr>
                                                <p:spPr>
                                                  <a:xfrm flipH="1" flipV="1">
                                                    <a:off x="2874345" y="2741141"/>
                                                    <a:ext cx="29165" cy="16225"/>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cxnSp>
                                                <p:nvCxnSpPr>
                                                  <p:cNvPr id="325" name="Straight Connector 324"/>
                                                  <p:cNvCxnSpPr>
                                                    <a:cxnSpLocks noChangeAspect="1"/>
                                                  </p:cNvCxnSpPr>
                                                  <p:nvPr/>
                                                </p:nvCxnSpPr>
                                                <p:spPr>
                                                  <a:xfrm flipH="1" flipV="1">
                                                    <a:off x="3288482" y="2025272"/>
                                                    <a:ext cx="29165" cy="16225"/>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grpSp>
                                            <p:cxnSp>
                                              <p:nvCxnSpPr>
                                                <p:cNvPr id="314" name="Straight Connector 313"/>
                                                <p:cNvCxnSpPr>
                                                  <a:cxnSpLocks noChangeAspect="1"/>
                                                </p:cNvCxnSpPr>
                                                <p:nvPr/>
                                              </p:nvCxnSpPr>
                                              <p:spPr>
                                                <a:xfrm flipV="1">
                                                  <a:off x="4850456" y="1115381"/>
                                                  <a:ext cx="0" cy="36576"/>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cxnSp>
                                              <p:nvCxnSpPr>
                                                <p:cNvPr id="310" name="Straight Connector 309"/>
                                                <p:cNvCxnSpPr>
                                                  <a:cxnSpLocks noChangeAspect="1"/>
                                                </p:cNvCxnSpPr>
                                                <p:nvPr/>
                                              </p:nvCxnSpPr>
                                              <p:spPr>
                                                <a:xfrm flipH="1" flipV="1">
                                                  <a:off x="5717605" y="1117963"/>
                                                  <a:ext cx="41" cy="36576"/>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grpSp>
                                        </p:grpSp>
                                      </p:grpSp>
                                    </p:grpSp>
                                  </p:grpSp>
                                </p:grpSp>
                              </p:grpSp>
                              <p:cxnSp>
                                <p:nvCxnSpPr>
                                  <p:cNvPr id="323" name="Straight Connector 322"/>
                                  <p:cNvCxnSpPr>
                                    <a:cxnSpLocks noChangeAspect="1"/>
                                  </p:cNvCxnSpPr>
                                  <p:nvPr/>
                                </p:nvCxnSpPr>
                                <p:spPr>
                                  <a:xfrm flipH="1">
                                    <a:off x="2918349" y="4548807"/>
                                    <a:ext cx="15026" cy="27432"/>
                                  </a:xfrm>
                                  <a:prstGeom prst="line">
                                    <a:avLst/>
                                  </a:prstGeom>
                                  <a:ln w="19050" cmpd="sng">
                                    <a:solidFill>
                                      <a:srgbClr val="97CFFF"/>
                                    </a:solidFill>
                                  </a:ln>
                                  <a:effectLst/>
                                </p:spPr>
                                <p:style>
                                  <a:lnRef idx="2">
                                    <a:schemeClr val="accent1"/>
                                  </a:lnRef>
                                  <a:fillRef idx="0">
                                    <a:schemeClr val="accent1"/>
                                  </a:fillRef>
                                  <a:effectRef idx="1">
                                    <a:schemeClr val="accent1"/>
                                  </a:effectRef>
                                  <a:fontRef idx="minor">
                                    <a:schemeClr val="tx1"/>
                                  </a:fontRef>
                                </p:style>
                              </p:cxnSp>
                            </p:grpSp>
                            <p:cxnSp>
                              <p:nvCxnSpPr>
                                <p:cNvPr id="267" name="Straight Connector 266"/>
                                <p:cNvCxnSpPr>
                                  <a:cxnSpLocks noChangeAspect="1"/>
                                </p:cNvCxnSpPr>
                                <p:nvPr/>
                              </p:nvCxnSpPr>
                              <p:spPr>
                                <a:xfrm flipH="1">
                                  <a:off x="5702729" y="6137258"/>
                                  <a:ext cx="16585" cy="27432"/>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grpSp>
                          <p:cxnSp>
                            <p:nvCxnSpPr>
                              <p:cNvPr id="281" name="Straight Connector 280"/>
                              <p:cNvCxnSpPr>
                                <a:cxnSpLocks noChangeAspect="1"/>
                              </p:cNvCxnSpPr>
                              <p:nvPr/>
                            </p:nvCxnSpPr>
                            <p:spPr>
                              <a:xfrm>
                                <a:off x="4928868" y="6130039"/>
                                <a:ext cx="14054" cy="36576"/>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grpSp>
                        <p:cxnSp>
                          <p:nvCxnSpPr>
                            <p:cNvPr id="376" name="Straight Connector 375"/>
                            <p:cNvCxnSpPr>
                              <a:cxnSpLocks noChangeAspect="1"/>
                            </p:cNvCxnSpPr>
                            <p:nvPr/>
                          </p:nvCxnSpPr>
                          <p:spPr>
                            <a:xfrm flipH="1" flipV="1">
                              <a:off x="4878729" y="6176451"/>
                              <a:ext cx="0" cy="36576"/>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grpSp>
                      <p:cxnSp>
                        <p:nvCxnSpPr>
                          <p:cNvPr id="337" name="Straight Connector 336"/>
                          <p:cNvCxnSpPr>
                            <a:cxnSpLocks noChangeAspect="1"/>
                          </p:cNvCxnSpPr>
                          <p:nvPr/>
                        </p:nvCxnSpPr>
                        <p:spPr>
                          <a:xfrm flipV="1">
                            <a:off x="5048659" y="6258982"/>
                            <a:ext cx="26327" cy="27432"/>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grpSp>
                    <p:cxnSp>
                      <p:nvCxnSpPr>
                        <p:cNvPr id="342" name="Straight Connector 341"/>
                        <p:cNvCxnSpPr>
                          <a:cxnSpLocks noChangeAspect="1"/>
                        </p:cNvCxnSpPr>
                        <p:nvPr/>
                      </p:nvCxnSpPr>
                      <p:spPr>
                        <a:xfrm flipH="1" flipV="1">
                          <a:off x="5544365" y="6257355"/>
                          <a:ext cx="23005" cy="36576"/>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grpSp>
                  <p:cxnSp>
                    <p:nvCxnSpPr>
                      <p:cNvPr id="348" name="Straight Connector 347"/>
                      <p:cNvCxnSpPr>
                        <a:cxnSpLocks noChangeAspect="1"/>
                      </p:cNvCxnSpPr>
                      <p:nvPr/>
                    </p:nvCxnSpPr>
                    <p:spPr>
                      <a:xfrm flipH="1" flipV="1">
                        <a:off x="5761380" y="6182840"/>
                        <a:ext cx="0" cy="36576"/>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grpSp>
              </p:grpSp>
            </p:grpSp>
          </p:grpSp>
        </p:grpSp>
        <p:sp>
          <p:nvSpPr>
            <p:cNvPr id="315" name="TextBox 314"/>
            <p:cNvSpPr txBox="1"/>
            <p:nvPr/>
          </p:nvSpPr>
          <p:spPr>
            <a:xfrm>
              <a:off x="392490" y="5291274"/>
              <a:ext cx="1072705" cy="523220"/>
            </a:xfrm>
            <a:prstGeom prst="rect">
              <a:avLst/>
            </a:prstGeom>
            <a:noFill/>
            <a:ln>
              <a:solidFill>
                <a:srgbClr val="0000FF"/>
              </a:solidFill>
            </a:ln>
          </p:spPr>
          <p:txBody>
            <a:bodyPr wrap="none" rtlCol="0">
              <a:spAutoFit/>
            </a:bodyPr>
            <a:lstStyle/>
            <a:p>
              <a:r>
                <a:rPr lang="en-US" sz="2800" b="1" dirty="0"/>
                <a:t>x</a:t>
              </a:r>
              <a:r>
                <a:rPr lang="en-US" sz="2800" b="1" dirty="0" smtClean="0"/>
                <a:t> 2.99</a:t>
              </a:r>
              <a:endParaRPr lang="en-US" sz="2800" b="1" dirty="0"/>
            </a:p>
          </p:txBody>
        </p:sp>
      </p:grpSp>
      <p:sp>
        <p:nvSpPr>
          <p:cNvPr id="4" name="TextBox 3"/>
          <p:cNvSpPr txBox="1"/>
          <p:nvPr/>
        </p:nvSpPr>
        <p:spPr>
          <a:xfrm>
            <a:off x="1472768" y="4728491"/>
            <a:ext cx="184666" cy="369332"/>
          </a:xfrm>
          <a:prstGeom prst="rect">
            <a:avLst/>
          </a:prstGeom>
          <a:noFill/>
        </p:spPr>
        <p:txBody>
          <a:bodyPr wrap="none" rtlCol="0">
            <a:spAutoFit/>
          </a:bodyPr>
          <a:lstStyle/>
          <a:p>
            <a:endParaRPr lang="en-US" dirty="0"/>
          </a:p>
        </p:txBody>
      </p:sp>
      <p:sp>
        <p:nvSpPr>
          <p:cNvPr id="5" name="TextBox 4"/>
          <p:cNvSpPr txBox="1"/>
          <p:nvPr/>
        </p:nvSpPr>
        <p:spPr>
          <a:xfrm>
            <a:off x="3325320" y="4860387"/>
            <a:ext cx="3482248" cy="954107"/>
          </a:xfrm>
          <a:prstGeom prst="rect">
            <a:avLst/>
          </a:prstGeom>
          <a:noFill/>
        </p:spPr>
        <p:txBody>
          <a:bodyPr wrap="square" rtlCol="0">
            <a:spAutoFit/>
          </a:bodyPr>
          <a:lstStyle/>
          <a:p>
            <a:pPr algn="ctr"/>
            <a:r>
              <a:rPr lang="en-US" sz="2800" b="1" dirty="0" smtClean="0">
                <a:solidFill>
                  <a:srgbClr val="FF0000"/>
                </a:solidFill>
              </a:rPr>
              <a:t>12 passes </a:t>
            </a:r>
            <a:r>
              <a:rPr lang="en-US" sz="2800" b="1" dirty="0" smtClean="0">
                <a:solidFill>
                  <a:srgbClr val="000090"/>
                </a:solidFill>
              </a:rPr>
              <a:t>through the Linac </a:t>
            </a:r>
            <a:endParaRPr lang="en-US" sz="2800" b="1" dirty="0">
              <a:solidFill>
                <a:srgbClr val="000090"/>
              </a:solidFill>
            </a:endParaRPr>
          </a:p>
        </p:txBody>
      </p:sp>
      <p:cxnSp>
        <p:nvCxnSpPr>
          <p:cNvPr id="17" name="Straight Arrow Connector 16"/>
          <p:cNvCxnSpPr/>
          <p:nvPr/>
        </p:nvCxnSpPr>
        <p:spPr>
          <a:xfrm flipH="1">
            <a:off x="7429500" y="2400300"/>
            <a:ext cx="116233" cy="5991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3679850">
            <a:off x="6770107" y="2074568"/>
            <a:ext cx="1891488" cy="400110"/>
          </a:xfrm>
          <a:prstGeom prst="rect">
            <a:avLst/>
          </a:prstGeom>
          <a:noFill/>
        </p:spPr>
        <p:txBody>
          <a:bodyPr wrap="none" rtlCol="0">
            <a:spAutoFit/>
          </a:bodyPr>
          <a:lstStyle/>
          <a:p>
            <a:pPr algn="ctr"/>
            <a:r>
              <a:rPr lang="en-US" sz="2000" b="1" dirty="0" smtClean="0">
                <a:solidFill>
                  <a:srgbClr val="000000"/>
                </a:solidFill>
              </a:rPr>
              <a:t>Injector </a:t>
            </a:r>
            <a:r>
              <a:rPr lang="en-US" sz="2000" b="1" dirty="0">
                <a:solidFill>
                  <a:srgbClr val="000000"/>
                </a:solidFill>
              </a:rPr>
              <a:t>2</a:t>
            </a:r>
            <a:r>
              <a:rPr lang="en-US" sz="2000" b="1" dirty="0" smtClean="0">
                <a:solidFill>
                  <a:srgbClr val="000000"/>
                </a:solidFill>
              </a:rPr>
              <a:t>0 </a:t>
            </a:r>
            <a:r>
              <a:rPr lang="en-US" sz="2000" b="1" dirty="0">
                <a:solidFill>
                  <a:srgbClr val="000000"/>
                </a:solidFill>
              </a:rPr>
              <a:t>M</a:t>
            </a:r>
            <a:r>
              <a:rPr lang="en-US" sz="2000" b="1" dirty="0" smtClean="0">
                <a:solidFill>
                  <a:srgbClr val="000000"/>
                </a:solidFill>
              </a:rPr>
              <a:t>eV</a:t>
            </a:r>
          </a:p>
        </p:txBody>
      </p:sp>
      <p:sp>
        <p:nvSpPr>
          <p:cNvPr id="161" name="Rectangle 160"/>
          <p:cNvSpPr>
            <a:spLocks noChangeAspect="1"/>
          </p:cNvSpPr>
          <p:nvPr/>
        </p:nvSpPr>
        <p:spPr>
          <a:xfrm>
            <a:off x="7022592" y="2368296"/>
            <a:ext cx="338327" cy="43755"/>
          </a:xfrm>
          <a:prstGeom prst="rect">
            <a:avLst/>
          </a:prstGeom>
          <a:solidFill>
            <a:srgbClr val="93CDDD"/>
          </a:solidFill>
          <a:ln w="12700" cmpd="sng">
            <a:solidFill>
              <a:srgbClr val="000090"/>
            </a:solidFill>
          </a:ln>
          <a:effectLst/>
          <a:scene3d>
            <a:camera prst="orthographicFront">
              <a:rot lat="0" lon="0" rev="7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rot="3613502">
            <a:off x="5530389" y="2542883"/>
            <a:ext cx="1877437" cy="400110"/>
          </a:xfrm>
          <a:prstGeom prst="rect">
            <a:avLst/>
          </a:prstGeom>
          <a:solidFill>
            <a:schemeClr val="bg1"/>
          </a:solidFill>
        </p:spPr>
        <p:txBody>
          <a:bodyPr wrap="none" rtlCol="0">
            <a:spAutoFit/>
          </a:bodyPr>
          <a:lstStyle/>
          <a:p>
            <a:pPr algn="ctr"/>
            <a:r>
              <a:rPr lang="en-US" sz="2000" b="1" dirty="0" smtClean="0">
                <a:solidFill>
                  <a:srgbClr val="000000"/>
                </a:solidFill>
              </a:rPr>
              <a:t>Linac 1.665 GeV</a:t>
            </a:r>
          </a:p>
        </p:txBody>
      </p:sp>
      <p:cxnSp>
        <p:nvCxnSpPr>
          <p:cNvPr id="271" name="Straight Arrow Connector 270"/>
          <p:cNvCxnSpPr/>
          <p:nvPr/>
        </p:nvCxnSpPr>
        <p:spPr>
          <a:xfrm flipV="1">
            <a:off x="6629400" y="2400300"/>
            <a:ext cx="571500" cy="228600"/>
          </a:xfrm>
          <a:prstGeom prst="straightConnector1">
            <a:avLst/>
          </a:prstGeom>
          <a:ln w="63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55" name="Block Arc 254"/>
          <p:cNvSpPr>
            <a:spLocks noChangeAspect="1"/>
          </p:cNvSpPr>
          <p:nvPr/>
        </p:nvSpPr>
        <p:spPr>
          <a:xfrm rot="3426572" flipH="1" flipV="1">
            <a:off x="7232904" y="2331720"/>
            <a:ext cx="295793" cy="289080"/>
          </a:xfrm>
          <a:prstGeom prst="blockArc">
            <a:avLst>
              <a:gd name="adj1" fmla="val 9128796"/>
              <a:gd name="adj2" fmla="val 16184015"/>
              <a:gd name="adj3" fmla="val 13956"/>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0" name="TextBox 399"/>
          <p:cNvSpPr txBox="1"/>
          <p:nvPr/>
        </p:nvSpPr>
        <p:spPr>
          <a:xfrm>
            <a:off x="0" y="-7881"/>
            <a:ext cx="2274982" cy="4524315"/>
          </a:xfrm>
          <a:prstGeom prst="rect">
            <a:avLst/>
          </a:prstGeom>
          <a:solidFill>
            <a:schemeClr val="bg1"/>
          </a:solidFill>
        </p:spPr>
        <p:txBody>
          <a:bodyPr wrap="none" rtlCol="0">
            <a:spAutoFit/>
          </a:bodyPr>
          <a:lstStyle/>
          <a:p>
            <a:r>
              <a:rPr lang="en-US" sz="2400" b="1" dirty="0" smtClean="0">
                <a:solidFill>
                  <a:srgbClr val="FF0000"/>
                </a:solidFill>
                <a:latin typeface="Optima"/>
                <a:cs typeface="Optima"/>
              </a:rPr>
              <a:t>Option #2</a:t>
            </a:r>
          </a:p>
          <a:p>
            <a:pPr algn="ctr"/>
            <a:r>
              <a:rPr lang="en-US" sz="2400" b="1" dirty="0" smtClean="0">
                <a:solidFill>
                  <a:srgbClr val="FF0000"/>
                </a:solidFill>
                <a:latin typeface="Optima"/>
                <a:cs typeface="Optima"/>
              </a:rPr>
              <a:t>	10 mA </a:t>
            </a:r>
          </a:p>
          <a:p>
            <a:r>
              <a:rPr lang="en-US" sz="2400" b="1" dirty="0" smtClean="0">
                <a:solidFill>
                  <a:srgbClr val="FF0000"/>
                </a:solidFill>
                <a:latin typeface="Optima"/>
                <a:cs typeface="Optima"/>
              </a:rPr>
              <a:t>Linac 1.67 GeV</a:t>
            </a:r>
          </a:p>
          <a:p>
            <a:r>
              <a:rPr lang="en-US" sz="2400" b="1" dirty="0" smtClean="0">
                <a:solidFill>
                  <a:srgbClr val="FF0000"/>
                </a:solidFill>
                <a:latin typeface="Optima"/>
                <a:cs typeface="Optima"/>
              </a:rPr>
              <a:t>#1   6.680 GeV</a:t>
            </a:r>
            <a:endParaRPr lang="en-US" sz="2400" b="1" dirty="0">
              <a:solidFill>
                <a:srgbClr val="FF0000"/>
              </a:solidFill>
              <a:latin typeface="Optima"/>
              <a:cs typeface="Optima"/>
            </a:endParaRPr>
          </a:p>
          <a:p>
            <a:r>
              <a:rPr lang="en-US" sz="2400" b="1" dirty="0" smtClean="0">
                <a:solidFill>
                  <a:srgbClr val="FF0000"/>
                </a:solidFill>
                <a:latin typeface="Optima"/>
                <a:cs typeface="Optima"/>
              </a:rPr>
              <a:t>#</a:t>
            </a:r>
            <a:r>
              <a:rPr lang="en-US" sz="2400" b="1" dirty="0">
                <a:solidFill>
                  <a:srgbClr val="FF0000"/>
                </a:solidFill>
                <a:latin typeface="Optima"/>
                <a:cs typeface="Optima"/>
              </a:rPr>
              <a:t>2</a:t>
            </a:r>
            <a:r>
              <a:rPr lang="en-US" sz="2400" b="1" dirty="0" smtClean="0">
                <a:solidFill>
                  <a:srgbClr val="FF0000"/>
                </a:solidFill>
                <a:latin typeface="Optima"/>
                <a:cs typeface="Optima"/>
              </a:rPr>
              <a:t> </a:t>
            </a:r>
            <a:r>
              <a:rPr lang="en-US" dirty="0">
                <a:solidFill>
                  <a:srgbClr val="FF0000"/>
                </a:solidFill>
                <a:latin typeface="Optima"/>
                <a:cs typeface="Optima"/>
              </a:rPr>
              <a:t> </a:t>
            </a:r>
            <a:r>
              <a:rPr lang="en-US" dirty="0" smtClean="0">
                <a:solidFill>
                  <a:srgbClr val="FF0000"/>
                </a:solidFill>
                <a:latin typeface="Optima"/>
                <a:cs typeface="Optima"/>
              </a:rPr>
              <a:t> </a:t>
            </a:r>
            <a:r>
              <a:rPr lang="en-US" sz="2400" b="1" dirty="0" smtClean="0">
                <a:solidFill>
                  <a:srgbClr val="FF0000"/>
                </a:solidFill>
                <a:latin typeface="Optima"/>
                <a:cs typeface="Optima"/>
              </a:rPr>
              <a:t>8.345 GeV</a:t>
            </a:r>
          </a:p>
          <a:p>
            <a:r>
              <a:rPr lang="en-US" sz="2400" b="1" dirty="0" smtClean="0">
                <a:solidFill>
                  <a:srgbClr val="FF0000"/>
                </a:solidFill>
                <a:latin typeface="Optima"/>
                <a:cs typeface="Optima"/>
              </a:rPr>
              <a:t>#3 10.010 GeV</a:t>
            </a:r>
          </a:p>
          <a:p>
            <a:r>
              <a:rPr lang="en-US" sz="2400" b="1" dirty="0" smtClean="0">
                <a:solidFill>
                  <a:srgbClr val="FF0000"/>
                </a:solidFill>
                <a:latin typeface="Optima"/>
                <a:cs typeface="Optima"/>
              </a:rPr>
              <a:t>#</a:t>
            </a:r>
            <a:r>
              <a:rPr lang="en-US" sz="2400" b="1" dirty="0">
                <a:solidFill>
                  <a:srgbClr val="FF0000"/>
                </a:solidFill>
                <a:latin typeface="Optima"/>
                <a:cs typeface="Optima"/>
              </a:rPr>
              <a:t>4</a:t>
            </a:r>
            <a:r>
              <a:rPr lang="en-US" sz="2400" b="1" dirty="0" smtClean="0">
                <a:solidFill>
                  <a:srgbClr val="FF0000"/>
                </a:solidFill>
                <a:latin typeface="Optima"/>
                <a:cs typeface="Optima"/>
              </a:rPr>
              <a:t> 11.675 GeV</a:t>
            </a:r>
          </a:p>
          <a:p>
            <a:r>
              <a:rPr lang="en-US" sz="2400" b="1" dirty="0" smtClean="0">
                <a:solidFill>
                  <a:srgbClr val="FF0000"/>
                </a:solidFill>
                <a:latin typeface="Optima"/>
                <a:cs typeface="Optima"/>
              </a:rPr>
              <a:t>#</a:t>
            </a:r>
            <a:r>
              <a:rPr lang="en-US" sz="2400" b="1" dirty="0">
                <a:solidFill>
                  <a:srgbClr val="FF0000"/>
                </a:solidFill>
                <a:latin typeface="Optima"/>
                <a:cs typeface="Optima"/>
              </a:rPr>
              <a:t>5</a:t>
            </a:r>
            <a:r>
              <a:rPr lang="en-US" sz="2400" b="1" dirty="0" smtClean="0">
                <a:solidFill>
                  <a:srgbClr val="FF0000"/>
                </a:solidFill>
                <a:latin typeface="Optima"/>
                <a:cs typeface="Optima"/>
              </a:rPr>
              <a:t> 13.340 GeV</a:t>
            </a:r>
          </a:p>
          <a:p>
            <a:r>
              <a:rPr lang="en-US" sz="2400" b="1" dirty="0" smtClean="0">
                <a:solidFill>
                  <a:srgbClr val="FF0000"/>
                </a:solidFill>
                <a:latin typeface="Optima"/>
                <a:cs typeface="Optima"/>
              </a:rPr>
              <a:t>#6 15.005 GeV</a:t>
            </a:r>
          </a:p>
          <a:p>
            <a:r>
              <a:rPr lang="en-US" sz="2400" b="1" dirty="0" smtClean="0">
                <a:solidFill>
                  <a:srgbClr val="FF0000"/>
                </a:solidFill>
                <a:latin typeface="Optima"/>
                <a:cs typeface="Optima"/>
              </a:rPr>
              <a:t>#7 16.670 GeV</a:t>
            </a:r>
          </a:p>
          <a:p>
            <a:r>
              <a:rPr lang="en-US" sz="2400" b="1" dirty="0" smtClean="0">
                <a:solidFill>
                  <a:srgbClr val="FF0000"/>
                </a:solidFill>
                <a:latin typeface="Optima"/>
                <a:cs typeface="Optima"/>
              </a:rPr>
              <a:t>#8 18.335 GeV</a:t>
            </a:r>
          </a:p>
          <a:p>
            <a:r>
              <a:rPr lang="en-US" sz="2400" b="1" dirty="0" smtClean="0">
                <a:solidFill>
                  <a:srgbClr val="FF0000"/>
                </a:solidFill>
                <a:latin typeface="Optima"/>
                <a:cs typeface="Optima"/>
              </a:rPr>
              <a:t>#9 20.000 GeV</a:t>
            </a:r>
          </a:p>
        </p:txBody>
      </p:sp>
    </p:spTree>
    <p:extLst>
      <p:ext uri="{BB962C8B-B14F-4D97-AF65-F5344CB8AC3E}">
        <p14:creationId xmlns:p14="http://schemas.microsoft.com/office/powerpoint/2010/main" val="1131598154"/>
      </p:ext>
    </p:extLst>
  </p:cSld>
  <p:clrMapOvr>
    <a:masterClrMapping/>
  </p:clrMapOvr>
  <mc:AlternateContent xmlns:mc="http://schemas.openxmlformats.org/markup-compatibility/2006" xmlns:p14="http://schemas.microsoft.com/office/powerpoint/2010/main">
    <mc:Choice Requires="p14">
      <p:transition spd="slow" p14:dur="18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1" grpId="0" animBg="1"/>
      <p:bldP spid="10" grpId="0" animBg="1"/>
      <p:bldP spid="255" grpId="0" animBg="1"/>
      <p:bldP spid="40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5746" y="125195"/>
            <a:ext cx="5769056" cy="523220"/>
          </a:xfrm>
          <a:prstGeom prst="rect">
            <a:avLst/>
          </a:prstGeom>
          <a:noFill/>
        </p:spPr>
        <p:txBody>
          <a:bodyPr wrap="square" rtlCol="0">
            <a:spAutoFit/>
          </a:bodyPr>
          <a:lstStyle/>
          <a:p>
            <a:r>
              <a:rPr lang="en-US" sz="2800" b="0" dirty="0" smtClean="0">
                <a:solidFill>
                  <a:srgbClr val="FF0000"/>
                </a:solidFill>
                <a:latin typeface="Optima"/>
                <a:cs typeface="Optima"/>
              </a:rPr>
              <a:t>High Energy  eRHIC NS-FFAG Cell</a:t>
            </a:r>
            <a:endParaRPr lang="en-US" sz="2800" b="0" dirty="0">
              <a:solidFill>
                <a:srgbClr val="FF0000"/>
              </a:solidFill>
              <a:latin typeface="Optima"/>
              <a:cs typeface="Optima"/>
            </a:endParaRPr>
          </a:p>
        </p:txBody>
      </p:sp>
      <p:pic>
        <p:nvPicPr>
          <p:cNvPr id="7" name="Picture 6" descr="Screen Shot 2016-01-04 at 3.58.35 PM.png"/>
          <p:cNvPicPr>
            <a:picLocks noChangeAspect="1"/>
          </p:cNvPicPr>
          <p:nvPr/>
        </p:nvPicPr>
        <p:blipFill>
          <a:blip r:embed="rId2">
            <a:extLst>
              <a:ext uri="{BEBA8EAE-BF5A-486C-A8C5-ECC9F3942E4B}">
                <a14:imgProps xmlns:a14="http://schemas.microsoft.com/office/drawing/2010/main">
                  <a14:imgLayer r:embed="rId3">
                    <a14:imgEffect>
                      <a14:sharpenSoften amount="85000"/>
                    </a14:imgEffect>
                  </a14:imgLayer>
                </a14:imgProps>
              </a:ext>
              <a:ext uri="{28A0092B-C50C-407E-A947-70E740481C1C}">
                <a14:useLocalDpi xmlns:a14="http://schemas.microsoft.com/office/drawing/2010/main" val="0"/>
              </a:ext>
            </a:extLst>
          </a:blip>
          <a:stretch>
            <a:fillRect/>
          </a:stretch>
        </p:blipFill>
        <p:spPr>
          <a:xfrm>
            <a:off x="894306" y="794484"/>
            <a:ext cx="7260333" cy="5371252"/>
          </a:xfrm>
          <a:prstGeom prst="rect">
            <a:avLst/>
          </a:prstGeom>
        </p:spPr>
      </p:pic>
      <p:cxnSp>
        <p:nvCxnSpPr>
          <p:cNvPr id="24" name="Straight Connector 23"/>
          <p:cNvCxnSpPr/>
          <p:nvPr/>
        </p:nvCxnSpPr>
        <p:spPr>
          <a:xfrm flipH="1">
            <a:off x="7187490" y="1637313"/>
            <a:ext cx="32980" cy="4454987"/>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458493" y="5676663"/>
            <a:ext cx="2719953" cy="338554"/>
          </a:xfrm>
          <a:prstGeom prst="rect">
            <a:avLst/>
          </a:prstGeom>
          <a:noFill/>
          <a:scene3d>
            <a:camera prst="orthographicFront">
              <a:rot lat="0" lon="0" rev="36000"/>
            </a:camera>
            <a:lightRig rig="threePt" dir="t"/>
          </a:scene3d>
        </p:spPr>
        <p:txBody>
          <a:bodyPr wrap="square" rtlCol="0">
            <a:spAutoFit/>
          </a:bodyPr>
          <a:lstStyle/>
          <a:p>
            <a:pPr algn="ctr"/>
            <a:r>
              <a:rPr lang="en-US" sz="1600" dirty="0" smtClean="0">
                <a:solidFill>
                  <a:srgbClr val="FF0000"/>
                </a:solidFill>
                <a:latin typeface="Optima"/>
                <a:cs typeface="Optima"/>
              </a:rPr>
              <a:t>1.187m</a:t>
            </a:r>
            <a:endParaRPr lang="en-US" sz="1600" dirty="0">
              <a:solidFill>
                <a:srgbClr val="FF0000"/>
              </a:solidFill>
              <a:latin typeface="Optima"/>
              <a:cs typeface="Optima"/>
            </a:endParaRPr>
          </a:p>
        </p:txBody>
      </p:sp>
      <p:cxnSp>
        <p:nvCxnSpPr>
          <p:cNvPr id="57" name="Straight Connector 56"/>
          <p:cNvCxnSpPr/>
          <p:nvPr/>
        </p:nvCxnSpPr>
        <p:spPr>
          <a:xfrm flipH="1">
            <a:off x="3981816" y="1623565"/>
            <a:ext cx="18286" cy="4428529"/>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1654244" y="5354228"/>
            <a:ext cx="2327572" cy="338554"/>
          </a:xfrm>
          <a:prstGeom prst="rect">
            <a:avLst/>
          </a:prstGeom>
          <a:noFill/>
        </p:spPr>
        <p:txBody>
          <a:bodyPr wrap="square" rtlCol="0">
            <a:spAutoFit/>
          </a:bodyPr>
          <a:lstStyle/>
          <a:p>
            <a:pPr algn="ctr"/>
            <a:r>
              <a:rPr lang="en-US" sz="1600" dirty="0" smtClean="0">
                <a:solidFill>
                  <a:srgbClr val="0000FF"/>
                </a:solidFill>
                <a:latin typeface="Optima"/>
                <a:cs typeface="Optima"/>
              </a:rPr>
              <a:t>θ</a:t>
            </a:r>
            <a:r>
              <a:rPr lang="en-US" sz="1600" baseline="-25000" dirty="0" smtClean="0">
                <a:solidFill>
                  <a:srgbClr val="0000FF"/>
                </a:solidFill>
                <a:latin typeface="Optima"/>
                <a:cs typeface="Optima"/>
              </a:rPr>
              <a:t>D</a:t>
            </a:r>
            <a:r>
              <a:rPr lang="en-US" sz="1600" dirty="0" smtClean="0">
                <a:solidFill>
                  <a:srgbClr val="0000FF"/>
                </a:solidFill>
                <a:latin typeface="Optima"/>
                <a:cs typeface="Optima"/>
              </a:rPr>
              <a:t>=3.366 mrad </a:t>
            </a:r>
            <a:endParaRPr lang="en-US" sz="1600" dirty="0">
              <a:solidFill>
                <a:srgbClr val="0000FF"/>
              </a:solidFill>
              <a:latin typeface="Optima"/>
              <a:cs typeface="Optima"/>
            </a:endParaRPr>
          </a:p>
        </p:txBody>
      </p:sp>
      <p:sp>
        <p:nvSpPr>
          <p:cNvPr id="54" name="TextBox 53"/>
          <p:cNvSpPr txBox="1"/>
          <p:nvPr/>
        </p:nvSpPr>
        <p:spPr>
          <a:xfrm>
            <a:off x="1652621" y="816025"/>
            <a:ext cx="1752264" cy="830997"/>
          </a:xfrm>
          <a:prstGeom prst="rect">
            <a:avLst/>
          </a:prstGeom>
          <a:noFill/>
        </p:spPr>
        <p:txBody>
          <a:bodyPr wrap="none" rtlCol="0">
            <a:spAutoFit/>
          </a:bodyPr>
          <a:lstStyle/>
          <a:p>
            <a:r>
              <a:rPr lang="en-US" sz="1600" dirty="0" smtClean="0">
                <a:solidFill>
                  <a:srgbClr val="0000FF"/>
                </a:solidFill>
                <a:latin typeface="Optima"/>
                <a:cs typeface="Optima"/>
              </a:rPr>
              <a:t>B</a:t>
            </a:r>
            <a:r>
              <a:rPr lang="en-US" sz="1600" baseline="-25000" dirty="0" smtClean="0">
                <a:solidFill>
                  <a:srgbClr val="0000FF"/>
                </a:solidFill>
                <a:latin typeface="Optima"/>
                <a:cs typeface="Optima"/>
              </a:rPr>
              <a:t>Do </a:t>
            </a:r>
            <a:r>
              <a:rPr lang="en-US" sz="1600" dirty="0" smtClean="0">
                <a:solidFill>
                  <a:srgbClr val="0000FF"/>
                </a:solidFill>
                <a:latin typeface="Optima"/>
                <a:cs typeface="Optima"/>
              </a:rPr>
              <a:t>= 0.181 T, </a:t>
            </a:r>
          </a:p>
          <a:p>
            <a:r>
              <a:rPr lang="en-US" sz="1600" dirty="0" smtClean="0">
                <a:solidFill>
                  <a:srgbClr val="0000FF"/>
                </a:solidFill>
                <a:latin typeface="Optima"/>
                <a:cs typeface="Optima"/>
              </a:rPr>
              <a:t>G</a:t>
            </a:r>
            <a:r>
              <a:rPr lang="en-US" sz="1600" baseline="-25000" dirty="0">
                <a:solidFill>
                  <a:srgbClr val="0000FF"/>
                </a:solidFill>
                <a:latin typeface="Optima"/>
                <a:cs typeface="Optima"/>
              </a:rPr>
              <a:t>D</a:t>
            </a:r>
            <a:r>
              <a:rPr lang="en-US" sz="1600" baseline="-25000" dirty="0" smtClean="0">
                <a:solidFill>
                  <a:srgbClr val="0000FF"/>
                </a:solidFill>
                <a:latin typeface="Optima"/>
                <a:cs typeface="Optima"/>
              </a:rPr>
              <a:t> </a:t>
            </a:r>
            <a:r>
              <a:rPr lang="en-US" sz="1600" dirty="0" smtClean="0">
                <a:solidFill>
                  <a:srgbClr val="0000FF"/>
                </a:solidFill>
                <a:latin typeface="Optima"/>
                <a:cs typeface="Optima"/>
              </a:rPr>
              <a:t>= </a:t>
            </a:r>
            <a:r>
              <a:rPr lang="en-US" sz="1600" dirty="0">
                <a:solidFill>
                  <a:srgbClr val="0000FF"/>
                </a:solidFill>
                <a:latin typeface="Optima"/>
                <a:cs typeface="Optima"/>
              </a:rPr>
              <a:t>-</a:t>
            </a:r>
            <a:r>
              <a:rPr lang="en-US" sz="1600" dirty="0" smtClean="0">
                <a:solidFill>
                  <a:srgbClr val="0000FF"/>
                </a:solidFill>
                <a:latin typeface="Optima"/>
                <a:cs typeface="Optima"/>
              </a:rPr>
              <a:t>34.42 T/m</a:t>
            </a:r>
          </a:p>
          <a:p>
            <a:r>
              <a:rPr lang="en-US" sz="1600" dirty="0" smtClean="0">
                <a:solidFill>
                  <a:srgbClr val="0000FF"/>
                </a:solidFill>
                <a:latin typeface="Optima"/>
                <a:cs typeface="Optima"/>
              </a:rPr>
              <a:t>x</a:t>
            </a:r>
            <a:r>
              <a:rPr lang="en-US" sz="1600" baseline="-25000" dirty="0" smtClean="0">
                <a:solidFill>
                  <a:srgbClr val="0000FF"/>
                </a:solidFill>
                <a:latin typeface="Optima"/>
                <a:cs typeface="Optima"/>
              </a:rPr>
              <a:t>Doffset</a:t>
            </a:r>
            <a:r>
              <a:rPr lang="en-US" sz="1600" dirty="0" smtClean="0">
                <a:solidFill>
                  <a:srgbClr val="0000FF"/>
                </a:solidFill>
                <a:latin typeface="Optima"/>
                <a:cs typeface="Optima"/>
              </a:rPr>
              <a:t>=+5.26 mm</a:t>
            </a:r>
            <a:endParaRPr lang="en-US" sz="1600" dirty="0">
              <a:solidFill>
                <a:srgbClr val="0000FF"/>
              </a:solidFill>
              <a:latin typeface="Optima"/>
              <a:cs typeface="Optima"/>
            </a:endParaRPr>
          </a:p>
        </p:txBody>
      </p:sp>
      <p:sp>
        <p:nvSpPr>
          <p:cNvPr id="41" name="TextBox 40"/>
          <p:cNvSpPr txBox="1"/>
          <p:nvPr/>
        </p:nvSpPr>
        <p:spPr>
          <a:xfrm>
            <a:off x="1654244" y="5035680"/>
            <a:ext cx="2327572" cy="338554"/>
          </a:xfrm>
          <a:prstGeom prst="rect">
            <a:avLst/>
          </a:prstGeom>
          <a:noFill/>
        </p:spPr>
        <p:txBody>
          <a:bodyPr wrap="square" rtlCol="0">
            <a:spAutoFit/>
          </a:bodyPr>
          <a:lstStyle/>
          <a:p>
            <a:pPr algn="ctr"/>
            <a:r>
              <a:rPr lang="en-US" sz="1600" dirty="0" smtClean="0">
                <a:solidFill>
                  <a:srgbClr val="0000FF"/>
                </a:solidFill>
                <a:latin typeface="Optima"/>
                <a:cs typeface="Optima"/>
              </a:rPr>
              <a:t>ρ</a:t>
            </a:r>
            <a:r>
              <a:rPr lang="en-US" sz="1600" baseline="-25000" dirty="0" smtClean="0">
                <a:solidFill>
                  <a:srgbClr val="0000FF"/>
                </a:solidFill>
                <a:latin typeface="Optima"/>
                <a:cs typeface="Optima"/>
              </a:rPr>
              <a:t>D</a:t>
            </a:r>
            <a:r>
              <a:rPr lang="en-US" sz="1600" dirty="0" smtClean="0">
                <a:solidFill>
                  <a:srgbClr val="0000FF"/>
                </a:solidFill>
                <a:latin typeface="Optima"/>
                <a:cs typeface="Optima"/>
              </a:rPr>
              <a:t>=300.01 m</a:t>
            </a:r>
            <a:endParaRPr lang="en-US" sz="1600" dirty="0">
              <a:solidFill>
                <a:srgbClr val="0000FF"/>
              </a:solidFill>
              <a:latin typeface="Optima"/>
              <a:cs typeface="Optima"/>
            </a:endParaRPr>
          </a:p>
        </p:txBody>
      </p:sp>
      <p:sp>
        <p:nvSpPr>
          <p:cNvPr id="8" name="TextBox 7"/>
          <p:cNvSpPr txBox="1"/>
          <p:nvPr/>
        </p:nvSpPr>
        <p:spPr>
          <a:xfrm>
            <a:off x="-26990" y="914400"/>
            <a:ext cx="1211333" cy="461665"/>
          </a:xfrm>
          <a:prstGeom prst="rect">
            <a:avLst/>
          </a:prstGeom>
          <a:noFill/>
        </p:spPr>
        <p:txBody>
          <a:bodyPr wrap="square" rtlCol="0">
            <a:spAutoFit/>
          </a:bodyPr>
          <a:lstStyle/>
          <a:p>
            <a:r>
              <a:rPr lang="en-US" b="0" dirty="0" smtClean="0"/>
              <a:t>x(mm)</a:t>
            </a:r>
            <a:endParaRPr lang="en-US" b="0" dirty="0"/>
          </a:p>
        </p:txBody>
      </p:sp>
      <p:sp>
        <p:nvSpPr>
          <p:cNvPr id="66" name="TextBox 65"/>
          <p:cNvSpPr txBox="1"/>
          <p:nvPr/>
        </p:nvSpPr>
        <p:spPr>
          <a:xfrm flipH="1">
            <a:off x="4458492" y="5376345"/>
            <a:ext cx="2730997" cy="338554"/>
          </a:xfrm>
          <a:prstGeom prst="rect">
            <a:avLst/>
          </a:prstGeom>
          <a:noFill/>
        </p:spPr>
        <p:txBody>
          <a:bodyPr wrap="square" rtlCol="0">
            <a:spAutoFit/>
          </a:bodyPr>
          <a:lstStyle/>
          <a:p>
            <a:pPr algn="ctr"/>
            <a:r>
              <a:rPr lang="en-US" sz="1600" dirty="0" smtClean="0">
                <a:solidFill>
                  <a:srgbClr val="FF0000"/>
                </a:solidFill>
                <a:latin typeface="Optima"/>
                <a:cs typeface="Optima"/>
              </a:rPr>
              <a:t>θ</a:t>
            </a:r>
            <a:r>
              <a:rPr lang="en-US" sz="1600" baseline="-25000" dirty="0">
                <a:solidFill>
                  <a:srgbClr val="FF0000"/>
                </a:solidFill>
                <a:latin typeface="Optima"/>
                <a:cs typeface="Optima"/>
              </a:rPr>
              <a:t>F</a:t>
            </a:r>
            <a:r>
              <a:rPr lang="en-US" sz="1600" dirty="0">
                <a:solidFill>
                  <a:srgbClr val="FF0000"/>
                </a:solidFill>
                <a:latin typeface="Optima"/>
                <a:cs typeface="Optima"/>
              </a:rPr>
              <a:t>=</a:t>
            </a:r>
            <a:r>
              <a:rPr lang="en-US" sz="1600" dirty="0" smtClean="0">
                <a:solidFill>
                  <a:srgbClr val="FF0000"/>
                </a:solidFill>
                <a:latin typeface="Optima"/>
                <a:cs typeface="Optima"/>
              </a:rPr>
              <a:t>3.927mrad</a:t>
            </a:r>
            <a:endParaRPr lang="en-US" sz="1600" dirty="0">
              <a:solidFill>
                <a:srgbClr val="FF0000"/>
              </a:solidFill>
              <a:latin typeface="Optima"/>
              <a:cs typeface="Optima"/>
            </a:endParaRPr>
          </a:p>
        </p:txBody>
      </p:sp>
      <p:sp>
        <p:nvSpPr>
          <p:cNvPr id="90" name="TextBox 89"/>
          <p:cNvSpPr txBox="1"/>
          <p:nvPr/>
        </p:nvSpPr>
        <p:spPr>
          <a:xfrm>
            <a:off x="4458493" y="5065793"/>
            <a:ext cx="2730997" cy="338554"/>
          </a:xfrm>
          <a:prstGeom prst="rect">
            <a:avLst/>
          </a:prstGeom>
          <a:noFill/>
        </p:spPr>
        <p:txBody>
          <a:bodyPr wrap="square" rtlCol="0">
            <a:spAutoFit/>
          </a:bodyPr>
          <a:lstStyle/>
          <a:p>
            <a:pPr algn="ctr"/>
            <a:r>
              <a:rPr lang="en-US" sz="1600" dirty="0" smtClean="0">
                <a:solidFill>
                  <a:srgbClr val="FF0000"/>
                </a:solidFill>
                <a:latin typeface="Optima"/>
                <a:cs typeface="Optima"/>
              </a:rPr>
              <a:t>ρ</a:t>
            </a:r>
            <a:r>
              <a:rPr lang="en-US" sz="1600" baseline="-25000" dirty="0">
                <a:solidFill>
                  <a:srgbClr val="FF0000"/>
                </a:solidFill>
                <a:latin typeface="Optima"/>
                <a:cs typeface="Optima"/>
              </a:rPr>
              <a:t>F</a:t>
            </a:r>
            <a:r>
              <a:rPr lang="en-US" sz="1600" dirty="0">
                <a:solidFill>
                  <a:srgbClr val="FF0000"/>
                </a:solidFill>
                <a:latin typeface="Optima"/>
                <a:cs typeface="Optima"/>
              </a:rPr>
              <a:t>= </a:t>
            </a:r>
            <a:r>
              <a:rPr lang="en-US" sz="1600" dirty="0" smtClean="0">
                <a:solidFill>
                  <a:srgbClr val="FF0000"/>
                </a:solidFill>
                <a:latin typeface="Optima"/>
                <a:cs typeface="Optima"/>
              </a:rPr>
              <a:t>302.3 m</a:t>
            </a:r>
            <a:endParaRPr lang="en-US" sz="1600" dirty="0">
              <a:solidFill>
                <a:srgbClr val="FF0000"/>
              </a:solidFill>
              <a:latin typeface="Optima"/>
              <a:cs typeface="Optima"/>
            </a:endParaRPr>
          </a:p>
        </p:txBody>
      </p:sp>
      <p:sp>
        <p:nvSpPr>
          <p:cNvPr id="91" name="TextBox 90"/>
          <p:cNvSpPr txBox="1"/>
          <p:nvPr/>
        </p:nvSpPr>
        <p:spPr>
          <a:xfrm>
            <a:off x="4054202" y="769203"/>
            <a:ext cx="1709108" cy="830997"/>
          </a:xfrm>
          <a:prstGeom prst="rect">
            <a:avLst/>
          </a:prstGeom>
          <a:noFill/>
        </p:spPr>
        <p:txBody>
          <a:bodyPr wrap="none" rtlCol="0">
            <a:spAutoFit/>
          </a:bodyPr>
          <a:lstStyle/>
          <a:p>
            <a:r>
              <a:rPr lang="en-US" sz="1600" dirty="0" smtClean="0">
                <a:solidFill>
                  <a:srgbClr val="FF0000"/>
                </a:solidFill>
                <a:latin typeface="Optima"/>
                <a:cs typeface="Optima"/>
              </a:rPr>
              <a:t>B</a:t>
            </a:r>
            <a:r>
              <a:rPr lang="en-US" sz="1600" baseline="-25000" dirty="0" smtClean="0">
                <a:solidFill>
                  <a:srgbClr val="FF0000"/>
                </a:solidFill>
                <a:latin typeface="Optima"/>
                <a:cs typeface="Optima"/>
              </a:rPr>
              <a:t>Fo</a:t>
            </a:r>
            <a:r>
              <a:rPr lang="en-US" sz="1600" dirty="0" smtClean="0">
                <a:solidFill>
                  <a:srgbClr val="FF0000"/>
                </a:solidFill>
                <a:latin typeface="Optima"/>
                <a:cs typeface="Optima"/>
              </a:rPr>
              <a:t>= </a:t>
            </a:r>
            <a:r>
              <a:rPr lang="en-US" sz="1600" dirty="0">
                <a:solidFill>
                  <a:srgbClr val="FF0000"/>
                </a:solidFill>
                <a:latin typeface="Optima"/>
                <a:cs typeface="Optima"/>
              </a:rPr>
              <a:t> </a:t>
            </a:r>
            <a:r>
              <a:rPr lang="en-US" sz="1600" dirty="0" smtClean="0">
                <a:solidFill>
                  <a:srgbClr val="FF0000"/>
                </a:solidFill>
                <a:latin typeface="Optima"/>
                <a:cs typeface="Optima"/>
              </a:rPr>
              <a:t>0.181 T,  </a:t>
            </a:r>
          </a:p>
          <a:p>
            <a:r>
              <a:rPr lang="en-US" sz="1600" dirty="0" smtClean="0">
                <a:solidFill>
                  <a:srgbClr val="FF0000"/>
                </a:solidFill>
                <a:latin typeface="Optima"/>
                <a:cs typeface="Optima"/>
              </a:rPr>
              <a:t>G</a:t>
            </a:r>
            <a:r>
              <a:rPr lang="en-US" sz="1600" baseline="-25000" dirty="0" smtClean="0">
                <a:solidFill>
                  <a:srgbClr val="FF0000"/>
                </a:solidFill>
                <a:latin typeface="Optima"/>
                <a:cs typeface="Optima"/>
              </a:rPr>
              <a:t>F</a:t>
            </a:r>
            <a:r>
              <a:rPr lang="en-US" sz="1600" dirty="0" smtClean="0">
                <a:solidFill>
                  <a:srgbClr val="FF0000"/>
                </a:solidFill>
                <a:latin typeface="Optima"/>
                <a:cs typeface="Optima"/>
              </a:rPr>
              <a:t>= 34.42T/m</a:t>
            </a:r>
          </a:p>
          <a:p>
            <a:r>
              <a:rPr lang="en-US" sz="1600" dirty="0" smtClean="0">
                <a:solidFill>
                  <a:srgbClr val="FF0000"/>
                </a:solidFill>
                <a:latin typeface="Optima"/>
                <a:cs typeface="Optima"/>
              </a:rPr>
              <a:t>x</a:t>
            </a:r>
            <a:r>
              <a:rPr lang="en-US" sz="1600" baseline="-25000" dirty="0" smtClean="0">
                <a:solidFill>
                  <a:srgbClr val="FF0000"/>
                </a:solidFill>
                <a:latin typeface="Optima"/>
                <a:cs typeface="Optima"/>
              </a:rPr>
              <a:t>Foffset</a:t>
            </a:r>
            <a:r>
              <a:rPr lang="en-US" sz="1600" dirty="0" smtClean="0">
                <a:solidFill>
                  <a:srgbClr val="FF0000"/>
                </a:solidFill>
                <a:latin typeface="Optima"/>
                <a:cs typeface="Optima"/>
              </a:rPr>
              <a:t>= -5.26 mm</a:t>
            </a:r>
            <a:endParaRPr lang="en-US" sz="1600" dirty="0">
              <a:solidFill>
                <a:srgbClr val="FF0000"/>
              </a:solidFill>
              <a:latin typeface="Optima"/>
              <a:cs typeface="Optima"/>
            </a:endParaRPr>
          </a:p>
        </p:txBody>
      </p:sp>
      <p:sp>
        <p:nvSpPr>
          <p:cNvPr id="50" name="Arc 49"/>
          <p:cNvSpPr>
            <a:spLocks noChangeAspect="1"/>
          </p:cNvSpPr>
          <p:nvPr/>
        </p:nvSpPr>
        <p:spPr>
          <a:xfrm>
            <a:off x="-272651936" y="5943779"/>
            <a:ext cx="548612359" cy="548649152"/>
          </a:xfrm>
          <a:prstGeom prst="arc">
            <a:avLst>
              <a:gd name="adj1" fmla="val 16199978"/>
              <a:gd name="adj2" fmla="val 16229086"/>
            </a:avLst>
          </a:prstGeom>
          <a:ln w="6350" cmpd="sng">
            <a:solidFill>
              <a:srgbClr val="00000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Optima"/>
              <a:cs typeface="Optima"/>
            </a:endParaRPr>
          </a:p>
        </p:txBody>
      </p:sp>
      <p:sp>
        <p:nvSpPr>
          <p:cNvPr id="52" name="TextBox 51"/>
          <p:cNvSpPr txBox="1"/>
          <p:nvPr/>
        </p:nvSpPr>
        <p:spPr>
          <a:xfrm>
            <a:off x="3837018" y="5486400"/>
            <a:ext cx="828943" cy="461665"/>
          </a:xfrm>
          <a:prstGeom prst="rect">
            <a:avLst/>
          </a:prstGeom>
          <a:noFill/>
        </p:spPr>
        <p:txBody>
          <a:bodyPr wrap="none" rtlCol="0">
            <a:spAutoFit/>
          </a:bodyPr>
          <a:lstStyle/>
          <a:p>
            <a:r>
              <a:rPr lang="en-US" b="0" dirty="0" smtClean="0">
                <a:latin typeface="Optima"/>
                <a:cs typeface="Optima"/>
              </a:rPr>
              <a:t> </a:t>
            </a:r>
            <a:r>
              <a:rPr lang="en-US" sz="1600" b="0" dirty="0">
                <a:latin typeface="Optima"/>
                <a:cs typeface="Optima"/>
              </a:rPr>
              <a:t>2</a:t>
            </a:r>
            <a:r>
              <a:rPr lang="en-US" sz="1600" b="0" dirty="0" smtClean="0">
                <a:latin typeface="Optima"/>
                <a:cs typeface="Optima"/>
              </a:rPr>
              <a:t>0 cm</a:t>
            </a:r>
            <a:endParaRPr lang="en-US" sz="1600" b="0" dirty="0">
              <a:latin typeface="Optima"/>
              <a:cs typeface="Optima"/>
            </a:endParaRPr>
          </a:p>
        </p:txBody>
      </p:sp>
      <p:sp>
        <p:nvSpPr>
          <p:cNvPr id="2" name="TextBox 1"/>
          <p:cNvSpPr txBox="1"/>
          <p:nvPr/>
        </p:nvSpPr>
        <p:spPr>
          <a:xfrm>
            <a:off x="1474733" y="2728084"/>
            <a:ext cx="434221" cy="307777"/>
          </a:xfrm>
          <a:prstGeom prst="rect">
            <a:avLst/>
          </a:prstGeom>
          <a:noFill/>
        </p:spPr>
        <p:txBody>
          <a:bodyPr wrap="none" rtlCol="0">
            <a:spAutoFit/>
          </a:bodyPr>
          <a:lstStyle/>
          <a:p>
            <a:r>
              <a:rPr lang="en-US" sz="1400" dirty="0">
                <a:solidFill>
                  <a:srgbClr val="0000FF"/>
                </a:solidFill>
                <a:latin typeface="Optima"/>
                <a:cs typeface="Optima"/>
              </a:rPr>
              <a:t>6</a:t>
            </a:r>
            <a:r>
              <a:rPr lang="en-US" sz="1400" dirty="0" smtClean="0">
                <a:solidFill>
                  <a:srgbClr val="0000FF"/>
                </a:solidFill>
                <a:latin typeface="Optima"/>
                <a:cs typeface="Optima"/>
              </a:rPr>
              <a:t>.6</a:t>
            </a:r>
            <a:endParaRPr lang="en-US" sz="1400" dirty="0">
              <a:solidFill>
                <a:srgbClr val="0000FF"/>
              </a:solidFill>
              <a:latin typeface="Optima"/>
              <a:cs typeface="Optima"/>
            </a:endParaRPr>
          </a:p>
        </p:txBody>
      </p:sp>
      <p:cxnSp>
        <p:nvCxnSpPr>
          <p:cNvPr id="61" name="Straight Arrow Connector 60"/>
          <p:cNvCxnSpPr/>
          <p:nvPr/>
        </p:nvCxnSpPr>
        <p:spPr>
          <a:xfrm>
            <a:off x="7189490" y="6003920"/>
            <a:ext cx="465926" cy="9144"/>
          </a:xfrm>
          <a:prstGeom prst="straightConnector1">
            <a:avLst/>
          </a:prstGeom>
          <a:ln w="6350" cmpd="sng">
            <a:solidFill>
              <a:srgbClr val="000000"/>
            </a:solidFill>
            <a:headEnd type="diamond" w="sm" len="sm"/>
            <a:tailEnd type="diamond" w="sm" len="sm"/>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1262912" y="2570390"/>
            <a:ext cx="956679"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flipV="1">
            <a:off x="5922872" y="4281017"/>
            <a:ext cx="2887458" cy="1815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029200" y="2171700"/>
            <a:ext cx="2433954" cy="338554"/>
          </a:xfrm>
          <a:prstGeom prst="rect">
            <a:avLst/>
          </a:prstGeom>
          <a:noFill/>
        </p:spPr>
        <p:txBody>
          <a:bodyPr wrap="none" rtlCol="0">
            <a:spAutoFit/>
          </a:bodyPr>
          <a:lstStyle/>
          <a:p>
            <a:r>
              <a:rPr lang="en-US" sz="1600" b="1" dirty="0" smtClean="0">
                <a:solidFill>
                  <a:srgbClr val="0000FF"/>
                </a:solidFill>
                <a:latin typeface="Optima"/>
                <a:cs typeface="Optima"/>
              </a:rPr>
              <a:t>B</a:t>
            </a:r>
            <a:r>
              <a:rPr lang="en-US" sz="1600" b="1" baseline="-25000" dirty="0" smtClean="0">
                <a:solidFill>
                  <a:srgbClr val="0000FF"/>
                </a:solidFill>
                <a:latin typeface="Optima"/>
                <a:cs typeface="Optima"/>
              </a:rPr>
              <a:t>Dmax,min</a:t>
            </a:r>
            <a:r>
              <a:rPr lang="en-US" sz="1600" b="1" dirty="0" smtClean="0">
                <a:solidFill>
                  <a:srgbClr val="0000FF"/>
                </a:solidFill>
                <a:latin typeface="Optima"/>
                <a:cs typeface="Optima"/>
              </a:rPr>
              <a:t>=[0.443,0.046] T</a:t>
            </a:r>
            <a:endParaRPr lang="en-US" sz="1600" b="1" baseline="-25000" dirty="0">
              <a:solidFill>
                <a:srgbClr val="0000FF"/>
              </a:solidFill>
              <a:latin typeface="Optima"/>
              <a:cs typeface="Optima"/>
            </a:endParaRPr>
          </a:p>
        </p:txBody>
      </p:sp>
      <p:sp>
        <p:nvSpPr>
          <p:cNvPr id="34" name="TextBox 33"/>
          <p:cNvSpPr txBox="1"/>
          <p:nvPr/>
        </p:nvSpPr>
        <p:spPr>
          <a:xfrm>
            <a:off x="4095473" y="1653719"/>
            <a:ext cx="2502279" cy="338554"/>
          </a:xfrm>
          <a:prstGeom prst="rect">
            <a:avLst/>
          </a:prstGeom>
          <a:noFill/>
        </p:spPr>
        <p:txBody>
          <a:bodyPr wrap="none" rtlCol="0">
            <a:spAutoFit/>
          </a:bodyPr>
          <a:lstStyle/>
          <a:p>
            <a:r>
              <a:rPr lang="en-US" sz="1600" b="1" dirty="0" smtClean="0">
                <a:solidFill>
                  <a:srgbClr val="FF0000"/>
                </a:solidFill>
                <a:latin typeface="Optima"/>
                <a:cs typeface="Optima"/>
              </a:rPr>
              <a:t>B</a:t>
            </a:r>
            <a:r>
              <a:rPr lang="en-US" sz="1600" b="1" baseline="-25000" dirty="0" smtClean="0">
                <a:solidFill>
                  <a:srgbClr val="FF0000"/>
                </a:solidFill>
                <a:latin typeface="Optima"/>
                <a:cs typeface="Optima"/>
              </a:rPr>
              <a:t>Fmax</a:t>
            </a:r>
            <a:r>
              <a:rPr lang="en-US" sz="1600" b="1" baseline="-25000" dirty="0">
                <a:solidFill>
                  <a:srgbClr val="FF0000"/>
                </a:solidFill>
                <a:latin typeface="Optima"/>
                <a:cs typeface="Optima"/>
              </a:rPr>
              <a:t>,</a:t>
            </a:r>
            <a:r>
              <a:rPr lang="en-US" sz="1600" b="1" baseline="-25000" dirty="0" smtClean="0">
                <a:solidFill>
                  <a:srgbClr val="FF0000"/>
                </a:solidFill>
                <a:latin typeface="Optima"/>
                <a:cs typeface="Optima"/>
              </a:rPr>
              <a:t>min </a:t>
            </a:r>
            <a:r>
              <a:rPr lang="en-US" sz="1600" b="1" dirty="0" smtClean="0">
                <a:solidFill>
                  <a:srgbClr val="FF0000"/>
                </a:solidFill>
                <a:latin typeface="Optima"/>
                <a:cs typeface="Optima"/>
              </a:rPr>
              <a:t>=</a:t>
            </a:r>
            <a:r>
              <a:rPr lang="en-US" sz="1600" b="1" dirty="0">
                <a:solidFill>
                  <a:srgbClr val="FF0000"/>
                </a:solidFill>
                <a:latin typeface="Optima"/>
                <a:cs typeface="Optima"/>
              </a:rPr>
              <a:t>[</a:t>
            </a:r>
            <a:r>
              <a:rPr lang="en-US" sz="1600" b="1" dirty="0" smtClean="0">
                <a:solidFill>
                  <a:srgbClr val="FF0000"/>
                </a:solidFill>
                <a:latin typeface="Optima"/>
                <a:cs typeface="Optima"/>
              </a:rPr>
              <a:t>0.446,-0.225] T</a:t>
            </a:r>
            <a:endParaRPr lang="en-US" sz="1600" b="1" dirty="0">
              <a:solidFill>
                <a:srgbClr val="FF0000"/>
              </a:solidFill>
              <a:latin typeface="Optima"/>
              <a:cs typeface="Optima"/>
            </a:endParaRPr>
          </a:p>
        </p:txBody>
      </p:sp>
      <p:sp>
        <p:nvSpPr>
          <p:cNvPr id="70" name="TextBox 69"/>
          <p:cNvSpPr txBox="1"/>
          <p:nvPr/>
        </p:nvSpPr>
        <p:spPr>
          <a:xfrm>
            <a:off x="2397068" y="5636342"/>
            <a:ext cx="811913" cy="338554"/>
          </a:xfrm>
          <a:prstGeom prst="rect">
            <a:avLst/>
          </a:prstGeom>
          <a:noFill/>
        </p:spPr>
        <p:txBody>
          <a:bodyPr wrap="none" rtlCol="0">
            <a:spAutoFit/>
          </a:bodyPr>
          <a:lstStyle/>
          <a:p>
            <a:r>
              <a:rPr lang="en-US" sz="1600" dirty="0" smtClean="0">
                <a:solidFill>
                  <a:srgbClr val="0000FF"/>
                </a:solidFill>
                <a:latin typeface="Optima"/>
                <a:cs typeface="Optima"/>
              </a:rPr>
              <a:t>1.01 m</a:t>
            </a:r>
            <a:endParaRPr lang="en-US" sz="1600" dirty="0">
              <a:solidFill>
                <a:srgbClr val="0000FF"/>
              </a:solidFill>
              <a:latin typeface="Optima"/>
              <a:cs typeface="Optima"/>
            </a:endParaRPr>
          </a:p>
        </p:txBody>
      </p:sp>
      <p:cxnSp>
        <p:nvCxnSpPr>
          <p:cNvPr id="140" name="Straight Connector 139"/>
          <p:cNvCxnSpPr/>
          <p:nvPr/>
        </p:nvCxnSpPr>
        <p:spPr>
          <a:xfrm flipH="1" flipV="1">
            <a:off x="4457700" y="3657600"/>
            <a:ext cx="3978276" cy="37599"/>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flipH="1" flipV="1">
            <a:off x="1355668" y="3852865"/>
            <a:ext cx="72095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p:nvPr/>
        </p:nvCxnSpPr>
        <p:spPr>
          <a:xfrm flipH="1" flipV="1">
            <a:off x="1828539" y="2574730"/>
            <a:ext cx="260" cy="608991"/>
          </a:xfrm>
          <a:prstGeom prst="straightConnector1">
            <a:avLst/>
          </a:prstGeom>
          <a:ln w="6350" cmpd="sng">
            <a:solidFill>
              <a:srgbClr val="0000F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49" name="TextBox 148"/>
          <p:cNvSpPr txBox="1"/>
          <p:nvPr/>
        </p:nvSpPr>
        <p:spPr>
          <a:xfrm>
            <a:off x="1414948" y="3347648"/>
            <a:ext cx="494006" cy="307777"/>
          </a:xfrm>
          <a:prstGeom prst="rect">
            <a:avLst/>
          </a:prstGeom>
          <a:noFill/>
        </p:spPr>
        <p:txBody>
          <a:bodyPr wrap="none" rtlCol="0">
            <a:spAutoFit/>
          </a:bodyPr>
          <a:lstStyle/>
          <a:p>
            <a:r>
              <a:rPr lang="en-US" sz="1400" dirty="0" smtClean="0">
                <a:solidFill>
                  <a:srgbClr val="0000FF"/>
                </a:solidFill>
                <a:latin typeface="Optima"/>
                <a:cs typeface="Optima"/>
              </a:rPr>
              <a:t>-7.6</a:t>
            </a:r>
            <a:endParaRPr lang="en-US" sz="1400" dirty="0">
              <a:solidFill>
                <a:srgbClr val="0000FF"/>
              </a:solidFill>
              <a:latin typeface="Optima"/>
              <a:cs typeface="Optima"/>
            </a:endParaRPr>
          </a:p>
        </p:txBody>
      </p:sp>
      <p:cxnSp>
        <p:nvCxnSpPr>
          <p:cNvPr id="150" name="Straight Arrow Connector 149"/>
          <p:cNvCxnSpPr/>
          <p:nvPr/>
        </p:nvCxnSpPr>
        <p:spPr>
          <a:xfrm flipH="1" flipV="1">
            <a:off x="8364474" y="2492121"/>
            <a:ext cx="0" cy="1201248"/>
          </a:xfrm>
          <a:prstGeom prst="straightConnector1">
            <a:avLst/>
          </a:prstGeom>
          <a:ln w="6350" cmpd="sng">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p:nvPr/>
        </p:nvCxnSpPr>
        <p:spPr>
          <a:xfrm flipV="1">
            <a:off x="8364474" y="3691353"/>
            <a:ext cx="0" cy="598808"/>
          </a:xfrm>
          <a:prstGeom prst="straightConnector1">
            <a:avLst/>
          </a:prstGeom>
          <a:ln w="6350" cmpd="sng">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p:nvPr/>
        </p:nvCxnSpPr>
        <p:spPr>
          <a:xfrm flipV="1">
            <a:off x="7941519" y="2483682"/>
            <a:ext cx="0" cy="711470"/>
          </a:xfrm>
          <a:prstGeom prst="straightConnector1">
            <a:avLst/>
          </a:prstGeom>
          <a:ln w="6350" cmpd="sng">
            <a:solidFill>
              <a:srgbClr val="0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60" name="TextBox 159"/>
          <p:cNvSpPr txBox="1"/>
          <p:nvPr/>
        </p:nvSpPr>
        <p:spPr>
          <a:xfrm>
            <a:off x="7884751" y="3314147"/>
            <a:ext cx="535376" cy="276999"/>
          </a:xfrm>
          <a:prstGeom prst="rect">
            <a:avLst/>
          </a:prstGeom>
          <a:noFill/>
        </p:spPr>
        <p:txBody>
          <a:bodyPr wrap="none" rtlCol="0">
            <a:spAutoFit/>
          </a:bodyPr>
          <a:lstStyle/>
          <a:p>
            <a:r>
              <a:rPr lang="en-US" sz="1200" dirty="0" smtClean="0">
                <a:solidFill>
                  <a:srgbClr val="FF0000"/>
                </a:solidFill>
                <a:latin typeface="Optima"/>
                <a:cs typeface="Optima"/>
              </a:rPr>
              <a:t>-5.26 </a:t>
            </a:r>
            <a:endParaRPr lang="en-US" sz="1200" dirty="0">
              <a:latin typeface="Optima"/>
              <a:cs typeface="Optima"/>
            </a:endParaRPr>
          </a:p>
        </p:txBody>
      </p:sp>
      <p:sp>
        <p:nvSpPr>
          <p:cNvPr id="161" name="TextBox 160"/>
          <p:cNvSpPr txBox="1"/>
          <p:nvPr/>
        </p:nvSpPr>
        <p:spPr>
          <a:xfrm>
            <a:off x="7758213" y="2688961"/>
            <a:ext cx="398571" cy="276999"/>
          </a:xfrm>
          <a:prstGeom prst="rect">
            <a:avLst/>
          </a:prstGeom>
          <a:noFill/>
        </p:spPr>
        <p:txBody>
          <a:bodyPr wrap="none" rtlCol="0">
            <a:spAutoFit/>
          </a:bodyPr>
          <a:lstStyle/>
          <a:p>
            <a:r>
              <a:rPr lang="en-US" sz="1200" dirty="0" smtClean="0">
                <a:latin typeface="Optima"/>
                <a:cs typeface="Optima"/>
              </a:rPr>
              <a:t>7.7</a:t>
            </a:r>
            <a:endParaRPr lang="en-US" sz="1200" dirty="0">
              <a:latin typeface="Optima"/>
              <a:cs typeface="Optima"/>
            </a:endParaRPr>
          </a:p>
        </p:txBody>
      </p:sp>
      <p:cxnSp>
        <p:nvCxnSpPr>
          <p:cNvPr id="163" name="Straight Arrow Connector 162"/>
          <p:cNvCxnSpPr/>
          <p:nvPr/>
        </p:nvCxnSpPr>
        <p:spPr>
          <a:xfrm flipV="1">
            <a:off x="7941519" y="3200330"/>
            <a:ext cx="0" cy="1089978"/>
          </a:xfrm>
          <a:prstGeom prst="straightConnector1">
            <a:avLst/>
          </a:prstGeom>
          <a:ln w="6350" cmpd="sng">
            <a:solidFill>
              <a:srgbClr val="0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a:cxnSpLocks noChangeAspect="1"/>
          </p:cNvCxnSpPr>
          <p:nvPr/>
        </p:nvCxnSpPr>
        <p:spPr>
          <a:xfrm flipV="1">
            <a:off x="8152439" y="3193041"/>
            <a:ext cx="0" cy="493827"/>
          </a:xfrm>
          <a:prstGeom prst="straightConnector1">
            <a:avLst/>
          </a:prstGeom>
          <a:ln w="6350" cmpd="sng">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67" name="TextBox 166"/>
          <p:cNvSpPr txBox="1"/>
          <p:nvPr/>
        </p:nvSpPr>
        <p:spPr>
          <a:xfrm>
            <a:off x="7712366" y="3682146"/>
            <a:ext cx="556563" cy="276999"/>
          </a:xfrm>
          <a:prstGeom prst="rect">
            <a:avLst/>
          </a:prstGeom>
          <a:noFill/>
        </p:spPr>
        <p:txBody>
          <a:bodyPr wrap="none" rtlCol="0">
            <a:spAutoFit/>
          </a:bodyPr>
          <a:lstStyle/>
          <a:p>
            <a:r>
              <a:rPr lang="en-US" sz="1200" dirty="0" smtClean="0">
                <a:latin typeface="Optima"/>
                <a:cs typeface="Optima"/>
              </a:rPr>
              <a:t>-11.8</a:t>
            </a:r>
            <a:endParaRPr lang="en-US" sz="1200" dirty="0">
              <a:latin typeface="Optima"/>
              <a:cs typeface="Optima"/>
            </a:endParaRPr>
          </a:p>
        </p:txBody>
      </p:sp>
      <p:sp>
        <p:nvSpPr>
          <p:cNvPr id="168" name="TextBox 167"/>
          <p:cNvSpPr txBox="1"/>
          <p:nvPr/>
        </p:nvSpPr>
        <p:spPr>
          <a:xfrm>
            <a:off x="4914900" y="3246120"/>
            <a:ext cx="2171700" cy="470809"/>
          </a:xfrm>
          <a:prstGeom prst="rect">
            <a:avLst/>
          </a:prstGeom>
          <a:noFill/>
        </p:spPr>
        <p:txBody>
          <a:bodyPr wrap="square" rtlCol="0">
            <a:spAutoFit/>
          </a:bodyPr>
          <a:lstStyle/>
          <a:p>
            <a:r>
              <a:rPr lang="en-US" b="0" dirty="0" smtClean="0">
                <a:solidFill>
                  <a:srgbClr val="FF0000"/>
                </a:solidFill>
                <a:latin typeface="Optima"/>
                <a:cs typeface="Optima"/>
              </a:rPr>
              <a:t>F-Quad center</a:t>
            </a:r>
            <a:endParaRPr lang="en-US" b="0" dirty="0">
              <a:solidFill>
                <a:srgbClr val="FF0000"/>
              </a:solidFill>
              <a:latin typeface="Optima"/>
              <a:cs typeface="Optima"/>
            </a:endParaRPr>
          </a:p>
        </p:txBody>
      </p:sp>
      <p:sp>
        <p:nvSpPr>
          <p:cNvPr id="92" name="TextBox 91"/>
          <p:cNvSpPr txBox="1"/>
          <p:nvPr/>
        </p:nvSpPr>
        <p:spPr>
          <a:xfrm>
            <a:off x="8343900" y="2971800"/>
            <a:ext cx="569694" cy="276999"/>
          </a:xfrm>
          <a:prstGeom prst="rect">
            <a:avLst/>
          </a:prstGeom>
          <a:noFill/>
        </p:spPr>
        <p:txBody>
          <a:bodyPr wrap="none" rtlCol="0">
            <a:spAutoFit/>
          </a:bodyPr>
          <a:lstStyle/>
          <a:p>
            <a:r>
              <a:rPr lang="en-US" sz="1200" dirty="0" smtClean="0">
                <a:solidFill>
                  <a:srgbClr val="FF0000"/>
                </a:solidFill>
                <a:latin typeface="Optima"/>
                <a:cs typeface="Optima"/>
              </a:rPr>
              <a:t>12.96</a:t>
            </a:r>
            <a:endParaRPr lang="en-US" sz="1200" dirty="0">
              <a:solidFill>
                <a:srgbClr val="FF0000"/>
              </a:solidFill>
              <a:latin typeface="Optima"/>
              <a:cs typeface="Optima"/>
            </a:endParaRPr>
          </a:p>
        </p:txBody>
      </p:sp>
      <p:cxnSp>
        <p:nvCxnSpPr>
          <p:cNvPr id="194" name="Straight Arrow Connector 193"/>
          <p:cNvCxnSpPr/>
          <p:nvPr/>
        </p:nvCxnSpPr>
        <p:spPr>
          <a:xfrm flipV="1">
            <a:off x="1828539" y="3180173"/>
            <a:ext cx="0" cy="674111"/>
          </a:xfrm>
          <a:prstGeom prst="straightConnector1">
            <a:avLst/>
          </a:prstGeom>
          <a:ln w="6350" cmpd="sng">
            <a:solidFill>
              <a:srgbClr val="0000F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84" name="Straight Arrow Connector 183"/>
          <p:cNvCxnSpPr/>
          <p:nvPr/>
        </p:nvCxnSpPr>
        <p:spPr>
          <a:xfrm flipV="1">
            <a:off x="2027382" y="2688166"/>
            <a:ext cx="0" cy="481682"/>
          </a:xfrm>
          <a:prstGeom prst="straightConnector1">
            <a:avLst/>
          </a:prstGeom>
          <a:ln w="6350" cmpd="sng">
            <a:solidFill>
              <a:srgbClr val="00009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823010" y="2099924"/>
            <a:ext cx="340658" cy="276999"/>
          </a:xfrm>
          <a:prstGeom prst="rect">
            <a:avLst/>
          </a:prstGeom>
          <a:noFill/>
        </p:spPr>
        <p:txBody>
          <a:bodyPr wrap="none" rtlCol="0">
            <a:spAutoFit/>
          </a:bodyPr>
          <a:lstStyle/>
          <a:p>
            <a:r>
              <a:rPr lang="en-US" sz="1200" dirty="0" smtClean="0"/>
              <a:t>10</a:t>
            </a:r>
            <a:endParaRPr lang="en-US" sz="1200" dirty="0"/>
          </a:p>
        </p:txBody>
      </p:sp>
      <p:sp>
        <p:nvSpPr>
          <p:cNvPr id="125" name="TextBox 124"/>
          <p:cNvSpPr txBox="1"/>
          <p:nvPr/>
        </p:nvSpPr>
        <p:spPr>
          <a:xfrm>
            <a:off x="785442" y="3943662"/>
            <a:ext cx="387771" cy="276999"/>
          </a:xfrm>
          <a:prstGeom prst="rect">
            <a:avLst/>
          </a:prstGeom>
          <a:noFill/>
        </p:spPr>
        <p:txBody>
          <a:bodyPr wrap="none" rtlCol="0">
            <a:spAutoFit/>
          </a:bodyPr>
          <a:lstStyle/>
          <a:p>
            <a:r>
              <a:rPr lang="en-US" sz="1200" dirty="0" smtClean="0"/>
              <a:t>-10</a:t>
            </a:r>
            <a:endParaRPr lang="en-US" sz="1200" dirty="0"/>
          </a:p>
        </p:txBody>
      </p:sp>
      <p:sp>
        <p:nvSpPr>
          <p:cNvPr id="10" name="TextBox 9"/>
          <p:cNvSpPr txBox="1"/>
          <p:nvPr/>
        </p:nvSpPr>
        <p:spPr>
          <a:xfrm>
            <a:off x="6629400" y="1714500"/>
            <a:ext cx="492364" cy="369332"/>
          </a:xfrm>
          <a:prstGeom prst="rect">
            <a:avLst/>
          </a:prstGeom>
          <a:noFill/>
        </p:spPr>
        <p:txBody>
          <a:bodyPr wrap="none" rtlCol="0">
            <a:spAutoFit/>
          </a:bodyPr>
          <a:lstStyle/>
          <a:p>
            <a:r>
              <a:rPr lang="en-US" dirty="0" smtClean="0">
                <a:solidFill>
                  <a:srgbClr val="FF0000"/>
                </a:solidFill>
                <a:latin typeface="Optima"/>
                <a:cs typeface="Optima"/>
              </a:rPr>
              <a:t>QF</a:t>
            </a:r>
            <a:endParaRPr lang="en-US" dirty="0">
              <a:solidFill>
                <a:srgbClr val="FF0000"/>
              </a:solidFill>
              <a:latin typeface="Optima"/>
              <a:cs typeface="Optima"/>
            </a:endParaRPr>
          </a:p>
        </p:txBody>
      </p:sp>
      <p:sp>
        <p:nvSpPr>
          <p:cNvPr id="12" name="TextBox 11"/>
          <p:cNvSpPr txBox="1"/>
          <p:nvPr/>
        </p:nvSpPr>
        <p:spPr>
          <a:xfrm>
            <a:off x="3429000" y="1714500"/>
            <a:ext cx="505290" cy="369332"/>
          </a:xfrm>
          <a:prstGeom prst="rect">
            <a:avLst/>
          </a:prstGeom>
          <a:noFill/>
        </p:spPr>
        <p:txBody>
          <a:bodyPr wrap="none" rtlCol="0">
            <a:spAutoFit/>
          </a:bodyPr>
          <a:lstStyle/>
          <a:p>
            <a:r>
              <a:rPr lang="en-US" dirty="0" smtClean="0">
                <a:solidFill>
                  <a:srgbClr val="0000FF"/>
                </a:solidFill>
                <a:latin typeface="Optima"/>
                <a:cs typeface="Optima"/>
              </a:rPr>
              <a:t>BD</a:t>
            </a:r>
            <a:endParaRPr lang="en-US" dirty="0">
              <a:solidFill>
                <a:srgbClr val="0000FF"/>
              </a:solidFill>
              <a:latin typeface="Optima"/>
              <a:cs typeface="Optima"/>
            </a:endParaRPr>
          </a:p>
        </p:txBody>
      </p:sp>
      <p:cxnSp>
        <p:nvCxnSpPr>
          <p:cNvPr id="114" name="Straight Connector 113"/>
          <p:cNvCxnSpPr/>
          <p:nvPr/>
        </p:nvCxnSpPr>
        <p:spPr>
          <a:xfrm flipH="1">
            <a:off x="4449349" y="1621026"/>
            <a:ext cx="9144" cy="4428527"/>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16" name="Arc 115"/>
          <p:cNvSpPr>
            <a:spLocks noChangeAspect="1"/>
          </p:cNvSpPr>
          <p:nvPr/>
        </p:nvSpPr>
        <p:spPr>
          <a:xfrm>
            <a:off x="-272645724" y="5946587"/>
            <a:ext cx="548603208" cy="548640000"/>
          </a:xfrm>
          <a:prstGeom prst="arc">
            <a:avLst>
              <a:gd name="adj1" fmla="val 16234915"/>
              <a:gd name="adj2" fmla="val 16269322"/>
            </a:avLst>
          </a:prstGeom>
          <a:ln w="6350" cmpd="sng">
            <a:solidFill>
              <a:srgbClr val="00000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9" name="Group 18"/>
          <p:cNvGrpSpPr/>
          <p:nvPr/>
        </p:nvGrpSpPr>
        <p:grpSpPr>
          <a:xfrm>
            <a:off x="1064811" y="907483"/>
            <a:ext cx="127945" cy="5721917"/>
            <a:chOff x="1064811" y="907483"/>
            <a:chExt cx="127945" cy="5721917"/>
          </a:xfrm>
        </p:grpSpPr>
        <p:cxnSp>
          <p:nvCxnSpPr>
            <p:cNvPr id="11" name="Straight Connector 10"/>
            <p:cNvCxnSpPr/>
            <p:nvPr/>
          </p:nvCxnSpPr>
          <p:spPr>
            <a:xfrm>
              <a:off x="1187252" y="907483"/>
              <a:ext cx="0" cy="5721917"/>
            </a:xfrm>
            <a:prstGeom prst="line">
              <a:avLst/>
            </a:prstGeom>
            <a:ln w="6350" cmpd="sng">
              <a:solidFill>
                <a:srgbClr val="000000"/>
              </a:solidFill>
              <a:headEnd type="arrow"/>
              <a:tailEnd type="none"/>
            </a:ln>
            <a:effectLst/>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1064811" y="1428080"/>
              <a:ext cx="127945" cy="3587103"/>
              <a:chOff x="40041" y="954974"/>
              <a:chExt cx="140740" cy="3221916"/>
            </a:xfrm>
          </p:grpSpPr>
          <p:grpSp>
            <p:nvGrpSpPr>
              <p:cNvPr id="96" name="Group 95"/>
              <p:cNvGrpSpPr/>
              <p:nvPr/>
            </p:nvGrpSpPr>
            <p:grpSpPr>
              <a:xfrm>
                <a:off x="40041" y="954974"/>
                <a:ext cx="140740" cy="3221916"/>
                <a:chOff x="1038147" y="2163372"/>
                <a:chExt cx="157391" cy="3968180"/>
              </a:xfrm>
            </p:grpSpPr>
            <p:grpSp>
              <p:nvGrpSpPr>
                <p:cNvPr id="26" name="Group 25"/>
                <p:cNvGrpSpPr>
                  <a:grpSpLocks/>
                </p:cNvGrpSpPr>
                <p:nvPr/>
              </p:nvGrpSpPr>
              <p:grpSpPr>
                <a:xfrm>
                  <a:off x="1038147" y="2163372"/>
                  <a:ext cx="154181" cy="1933396"/>
                  <a:chOff x="601410" y="1252801"/>
                  <a:chExt cx="207783" cy="3685571"/>
                </a:xfrm>
              </p:grpSpPr>
              <p:cxnSp>
                <p:nvCxnSpPr>
                  <p:cNvPr id="55" name="Straight Connector 54"/>
                  <p:cNvCxnSpPr/>
                  <p:nvPr/>
                </p:nvCxnSpPr>
                <p:spPr>
                  <a:xfrm flipH="1">
                    <a:off x="623635" y="4938372"/>
                    <a:ext cx="181613"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a:off x="651392" y="4745993"/>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a:off x="651392" y="4552317"/>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a:off x="649035" y="4358643"/>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a:off x="649035" y="416340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a:off x="640918" y="3969725"/>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a:off x="651392" y="3776049"/>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649035" y="3582376"/>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649035" y="338870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H="1">
                    <a:off x="652210" y="3195025"/>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a:off x="614110" y="3001349"/>
                    <a:ext cx="190757"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a:off x="649035" y="2807675"/>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a:off x="652210" y="261400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651392" y="2419355"/>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H="1">
                    <a:off x="649035" y="222568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a:off x="601410" y="2030677"/>
                    <a:ext cx="199901"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a:off x="650429" y="1837002"/>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H="1">
                    <a:off x="651392" y="1643326"/>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a:off x="655012" y="1449653"/>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H="1">
                    <a:off x="655012" y="1252801"/>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27" name="Group 126"/>
                <p:cNvGrpSpPr>
                  <a:grpSpLocks/>
                </p:cNvGrpSpPr>
                <p:nvPr/>
              </p:nvGrpSpPr>
              <p:grpSpPr>
                <a:xfrm>
                  <a:off x="1041357" y="4198156"/>
                  <a:ext cx="154181" cy="1933396"/>
                  <a:chOff x="601410" y="1252801"/>
                  <a:chExt cx="207783" cy="3685571"/>
                </a:xfrm>
              </p:grpSpPr>
              <p:cxnSp>
                <p:nvCxnSpPr>
                  <p:cNvPr id="129" name="Straight Connector 128"/>
                  <p:cNvCxnSpPr/>
                  <p:nvPr/>
                </p:nvCxnSpPr>
                <p:spPr>
                  <a:xfrm flipH="1">
                    <a:off x="623635" y="4938372"/>
                    <a:ext cx="181613"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flipH="1">
                    <a:off x="651392" y="4745993"/>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flipH="1">
                    <a:off x="651392" y="4552317"/>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flipH="1">
                    <a:off x="649035" y="4358643"/>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flipH="1">
                    <a:off x="649035" y="416340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flipH="1">
                    <a:off x="619524" y="3969725"/>
                    <a:ext cx="178826"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H="1">
                    <a:off x="651392" y="3776049"/>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a:off x="649035" y="3582376"/>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flipH="1">
                    <a:off x="649035" y="338870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flipH="1">
                    <a:off x="652210" y="3195025"/>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647010" y="3001349"/>
                    <a:ext cx="160439"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flipH="1">
                    <a:off x="649035" y="2807675"/>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flipH="1">
                    <a:off x="652210" y="261400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flipH="1">
                    <a:off x="651392" y="2419355"/>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flipH="1">
                    <a:off x="649035" y="222568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H="1">
                    <a:off x="601410" y="2030677"/>
                    <a:ext cx="199901"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flipH="1">
                    <a:off x="650429" y="1837002"/>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flipH="1">
                    <a:off x="651392" y="1643326"/>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flipH="1">
                    <a:off x="655012" y="1449653"/>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flipH="1">
                    <a:off x="655012" y="1252801"/>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121" name="Straight Connector 120"/>
              <p:cNvCxnSpPr/>
              <p:nvPr/>
            </p:nvCxnSpPr>
            <p:spPr>
              <a:xfrm flipH="1">
                <a:off x="51338" y="2113231"/>
                <a:ext cx="120505"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138" name="TextBox 137"/>
          <p:cNvSpPr txBox="1"/>
          <p:nvPr/>
        </p:nvSpPr>
        <p:spPr>
          <a:xfrm>
            <a:off x="2400300" y="2286000"/>
            <a:ext cx="2400300" cy="461665"/>
          </a:xfrm>
          <a:prstGeom prst="rect">
            <a:avLst/>
          </a:prstGeom>
          <a:noFill/>
        </p:spPr>
        <p:txBody>
          <a:bodyPr wrap="square" rtlCol="0">
            <a:spAutoFit/>
          </a:bodyPr>
          <a:lstStyle/>
          <a:p>
            <a:r>
              <a:rPr lang="en-US" b="0" dirty="0" smtClean="0">
                <a:solidFill>
                  <a:srgbClr val="0000FF"/>
                </a:solidFill>
                <a:latin typeface="Optima"/>
                <a:cs typeface="Optima"/>
              </a:rPr>
              <a:t>D-Quad center</a:t>
            </a:r>
            <a:endParaRPr lang="en-US" b="0" dirty="0">
              <a:solidFill>
                <a:srgbClr val="0000FF"/>
              </a:solidFill>
              <a:latin typeface="Optima"/>
              <a:cs typeface="Optima"/>
            </a:endParaRPr>
          </a:p>
        </p:txBody>
      </p:sp>
      <p:sp>
        <p:nvSpPr>
          <p:cNvPr id="142" name="TextBox 141"/>
          <p:cNvSpPr txBox="1"/>
          <p:nvPr/>
        </p:nvSpPr>
        <p:spPr>
          <a:xfrm>
            <a:off x="1984046" y="2400300"/>
            <a:ext cx="441146" cy="307777"/>
          </a:xfrm>
          <a:prstGeom prst="rect">
            <a:avLst/>
          </a:prstGeom>
          <a:noFill/>
        </p:spPr>
        <p:txBody>
          <a:bodyPr wrap="none" rtlCol="0">
            <a:spAutoFit/>
          </a:bodyPr>
          <a:lstStyle/>
          <a:p>
            <a:r>
              <a:rPr lang="en-US" sz="1400" dirty="0" smtClean="0">
                <a:solidFill>
                  <a:srgbClr val="0000FF"/>
                </a:solidFill>
                <a:latin typeface="Optima"/>
                <a:cs typeface="Optima"/>
              </a:rPr>
              <a:t>1.3 </a:t>
            </a:r>
            <a:endParaRPr lang="en-US" sz="1400" dirty="0">
              <a:solidFill>
                <a:srgbClr val="0000FF"/>
              </a:solidFill>
              <a:latin typeface="Optima"/>
              <a:cs typeface="Optima"/>
            </a:endParaRPr>
          </a:p>
        </p:txBody>
      </p:sp>
      <p:sp>
        <p:nvSpPr>
          <p:cNvPr id="145" name="TextBox 144"/>
          <p:cNvSpPr txBox="1"/>
          <p:nvPr/>
        </p:nvSpPr>
        <p:spPr>
          <a:xfrm>
            <a:off x="917869" y="3029477"/>
            <a:ext cx="262662" cy="276999"/>
          </a:xfrm>
          <a:prstGeom prst="rect">
            <a:avLst/>
          </a:prstGeom>
          <a:noFill/>
        </p:spPr>
        <p:txBody>
          <a:bodyPr wrap="none" rtlCol="0">
            <a:spAutoFit/>
          </a:bodyPr>
          <a:lstStyle/>
          <a:p>
            <a:r>
              <a:rPr lang="en-US" sz="1200" dirty="0" smtClean="0"/>
              <a:t>0</a:t>
            </a:r>
            <a:endParaRPr lang="en-US" sz="1200" dirty="0"/>
          </a:p>
        </p:txBody>
      </p:sp>
      <p:sp>
        <p:nvSpPr>
          <p:cNvPr id="185" name="TextBox 184"/>
          <p:cNvSpPr txBox="1"/>
          <p:nvPr/>
        </p:nvSpPr>
        <p:spPr>
          <a:xfrm>
            <a:off x="128016" y="3867912"/>
            <a:ext cx="915635" cy="276999"/>
          </a:xfrm>
          <a:prstGeom prst="rect">
            <a:avLst/>
          </a:prstGeom>
          <a:noFill/>
        </p:spPr>
        <p:txBody>
          <a:bodyPr wrap="none" rtlCol="0">
            <a:spAutoFit/>
          </a:bodyPr>
          <a:lstStyle/>
          <a:p>
            <a:r>
              <a:rPr lang="en-US" sz="1200" b="1" dirty="0" smtClean="0">
                <a:solidFill>
                  <a:srgbClr val="FF5A94"/>
                </a:solidFill>
                <a:latin typeface="Optima"/>
                <a:cs typeface="Optima"/>
              </a:rPr>
              <a:t>8.345 GeV</a:t>
            </a:r>
            <a:endParaRPr lang="en-US" sz="1200" b="1" dirty="0">
              <a:solidFill>
                <a:srgbClr val="FF5A94"/>
              </a:solidFill>
              <a:latin typeface="Optima"/>
              <a:cs typeface="Optima"/>
            </a:endParaRPr>
          </a:p>
        </p:txBody>
      </p:sp>
      <p:sp>
        <p:nvSpPr>
          <p:cNvPr id="38" name="Rectangle 37"/>
          <p:cNvSpPr/>
          <p:nvPr/>
        </p:nvSpPr>
        <p:spPr>
          <a:xfrm>
            <a:off x="5953235" y="717909"/>
            <a:ext cx="3518321" cy="1077218"/>
          </a:xfrm>
          <a:prstGeom prst="rect">
            <a:avLst/>
          </a:prstGeom>
          <a:noFill/>
        </p:spPr>
        <p:txBody>
          <a:bodyPr wrap="square">
            <a:spAutoFit/>
          </a:bodyPr>
          <a:lstStyle/>
          <a:p>
            <a:r>
              <a:rPr lang="en-US" sz="1600" b="1" dirty="0" smtClean="0">
                <a:solidFill>
                  <a:srgbClr val="000000"/>
                </a:solidFill>
                <a:latin typeface="Optima"/>
                <a:cs typeface="Optima"/>
              </a:rPr>
              <a:t>Synchrotron Radiation:</a:t>
            </a:r>
          </a:p>
          <a:p>
            <a:r>
              <a:rPr lang="en-US" sz="1600" b="1" dirty="0" smtClean="0">
                <a:solidFill>
                  <a:srgbClr val="000000"/>
                </a:solidFill>
                <a:latin typeface="Optima"/>
                <a:cs typeface="Optima"/>
              </a:rPr>
              <a:t> </a:t>
            </a:r>
            <a:r>
              <a:rPr lang="en-US" sz="1600" b="1" dirty="0">
                <a:solidFill>
                  <a:srgbClr val="000000"/>
                </a:solidFill>
                <a:latin typeface="Optima"/>
                <a:cs typeface="Optima"/>
              </a:rPr>
              <a:t>for </a:t>
            </a:r>
            <a:r>
              <a:rPr lang="en-US" sz="1600" b="1" dirty="0" smtClean="0">
                <a:solidFill>
                  <a:srgbClr val="000000"/>
                </a:solidFill>
                <a:latin typeface="Optima"/>
                <a:cs typeface="Optima"/>
              </a:rPr>
              <a:t>10 mA</a:t>
            </a:r>
            <a:r>
              <a:rPr lang="en-US" sz="1600" b="1" dirty="0" smtClean="0">
                <a:solidFill>
                  <a:srgbClr val="000000"/>
                </a:solidFill>
                <a:latin typeface="Optima"/>
                <a:cs typeface="Optima"/>
                <a:sym typeface="Wingdings"/>
              </a:rPr>
              <a:t>  20 GeV      3.32 MW</a:t>
            </a:r>
          </a:p>
          <a:p>
            <a:r>
              <a:rPr lang="en-US" sz="1600" b="1" dirty="0">
                <a:solidFill>
                  <a:srgbClr val="000000"/>
                </a:solidFill>
                <a:latin typeface="Optima"/>
                <a:cs typeface="Optima"/>
                <a:sym typeface="Wingdings"/>
              </a:rPr>
              <a:t> </a:t>
            </a:r>
            <a:r>
              <a:rPr lang="en-US" sz="1600" b="1" dirty="0" smtClean="0">
                <a:solidFill>
                  <a:srgbClr val="000000"/>
                </a:solidFill>
                <a:latin typeface="Optima"/>
                <a:cs typeface="Optima"/>
                <a:sym typeface="Wingdings"/>
              </a:rPr>
              <a:t>for 10 mA  15 GeV      1.62 MW</a:t>
            </a:r>
          </a:p>
          <a:p>
            <a:r>
              <a:rPr lang="en-US" sz="1600" b="1" dirty="0" smtClean="0">
                <a:solidFill>
                  <a:srgbClr val="000000"/>
                </a:solidFill>
                <a:latin typeface="Optima"/>
                <a:cs typeface="Optima"/>
                <a:sym typeface="Wingdings"/>
              </a:rPr>
              <a:t> for 10 mA  16.67 GeV 1.95 MW</a:t>
            </a:r>
            <a:endParaRPr lang="en-US" sz="1600" b="1" dirty="0">
              <a:solidFill>
                <a:srgbClr val="000000"/>
              </a:solidFill>
              <a:latin typeface="Optima"/>
              <a:cs typeface="Optima"/>
            </a:endParaRPr>
          </a:p>
        </p:txBody>
      </p:sp>
      <p:sp>
        <p:nvSpPr>
          <p:cNvPr id="14" name="TextBox 13"/>
          <p:cNvSpPr txBox="1"/>
          <p:nvPr/>
        </p:nvSpPr>
        <p:spPr>
          <a:xfrm>
            <a:off x="4458492" y="4756168"/>
            <a:ext cx="2730997" cy="338554"/>
          </a:xfrm>
          <a:prstGeom prst="rect">
            <a:avLst/>
          </a:prstGeom>
          <a:noFill/>
        </p:spPr>
        <p:txBody>
          <a:bodyPr wrap="square" rtlCol="0">
            <a:spAutoFit/>
          </a:bodyPr>
          <a:lstStyle/>
          <a:p>
            <a:pPr algn="ctr"/>
            <a:r>
              <a:rPr lang="en-US" sz="1600" dirty="0" smtClean="0">
                <a:solidFill>
                  <a:srgbClr val="FF0000"/>
                </a:solidFill>
                <a:latin typeface="Optima"/>
                <a:cs typeface="Optima"/>
              </a:rPr>
              <a:t>B</a:t>
            </a:r>
            <a:r>
              <a:rPr lang="en-US" sz="1600" baseline="-25000" dirty="0" smtClean="0">
                <a:solidFill>
                  <a:srgbClr val="FF0000"/>
                </a:solidFill>
                <a:latin typeface="Optima"/>
                <a:cs typeface="Optima"/>
              </a:rPr>
              <a:t>F</a:t>
            </a:r>
            <a:r>
              <a:rPr lang="en-US" sz="1600" dirty="0" smtClean="0">
                <a:solidFill>
                  <a:srgbClr val="FF0000"/>
                </a:solidFill>
                <a:latin typeface="Optima"/>
                <a:cs typeface="Optima"/>
              </a:rPr>
              <a:t>=B</a:t>
            </a:r>
            <a:r>
              <a:rPr lang="en-US" sz="1600" baseline="-25000" dirty="0" smtClean="0">
                <a:solidFill>
                  <a:srgbClr val="FF0000"/>
                </a:solidFill>
                <a:latin typeface="Optima"/>
                <a:cs typeface="Optima"/>
              </a:rPr>
              <a:t>Fo</a:t>
            </a:r>
            <a:r>
              <a:rPr lang="en-US" sz="1600" dirty="0">
                <a:solidFill>
                  <a:srgbClr val="FF0000"/>
                </a:solidFill>
                <a:latin typeface="Optima"/>
                <a:cs typeface="Optima"/>
              </a:rPr>
              <a:t> </a:t>
            </a:r>
            <a:r>
              <a:rPr lang="en-US" sz="1600" dirty="0" smtClean="0">
                <a:solidFill>
                  <a:srgbClr val="FF0000"/>
                </a:solidFill>
                <a:latin typeface="Optima"/>
                <a:cs typeface="Optima"/>
              </a:rPr>
              <a:t>+ G</a:t>
            </a:r>
            <a:r>
              <a:rPr lang="en-US" sz="1600" baseline="-25000" dirty="0" smtClean="0">
                <a:solidFill>
                  <a:srgbClr val="FF0000"/>
                </a:solidFill>
                <a:latin typeface="Optima"/>
                <a:cs typeface="Optima"/>
              </a:rPr>
              <a:t>F</a:t>
            </a:r>
            <a:r>
              <a:rPr lang="en-US" sz="1600" dirty="0" smtClean="0">
                <a:solidFill>
                  <a:srgbClr val="FF0000"/>
                </a:solidFill>
                <a:latin typeface="Optima"/>
                <a:ea typeface="Wingdings"/>
                <a:cs typeface="Optima"/>
                <a:sym typeface="Wingdings"/>
              </a:rPr>
              <a:t>x</a:t>
            </a:r>
            <a:endParaRPr lang="en-US" sz="1600" dirty="0">
              <a:solidFill>
                <a:srgbClr val="FF0000"/>
              </a:solidFill>
              <a:latin typeface="Optima"/>
              <a:cs typeface="Optima"/>
            </a:endParaRPr>
          </a:p>
        </p:txBody>
      </p:sp>
      <p:sp>
        <p:nvSpPr>
          <p:cNvPr id="191" name="TextBox 190"/>
          <p:cNvSpPr txBox="1"/>
          <p:nvPr/>
        </p:nvSpPr>
        <p:spPr>
          <a:xfrm>
            <a:off x="1652621" y="4731826"/>
            <a:ext cx="2329195" cy="338554"/>
          </a:xfrm>
          <a:prstGeom prst="rect">
            <a:avLst/>
          </a:prstGeom>
          <a:noFill/>
        </p:spPr>
        <p:txBody>
          <a:bodyPr wrap="square" rtlCol="0">
            <a:spAutoFit/>
          </a:bodyPr>
          <a:lstStyle/>
          <a:p>
            <a:pPr algn="ctr"/>
            <a:r>
              <a:rPr lang="en-US" sz="1600" dirty="0" smtClean="0">
                <a:solidFill>
                  <a:srgbClr val="0000FF"/>
                </a:solidFill>
                <a:latin typeface="Optima"/>
                <a:cs typeface="Optima"/>
              </a:rPr>
              <a:t>B</a:t>
            </a:r>
            <a:r>
              <a:rPr lang="en-US" sz="1600" baseline="-25000" dirty="0">
                <a:solidFill>
                  <a:srgbClr val="0000FF"/>
                </a:solidFill>
                <a:latin typeface="Optima"/>
                <a:cs typeface="Optima"/>
              </a:rPr>
              <a:t>D</a:t>
            </a:r>
            <a:r>
              <a:rPr lang="en-US" sz="1600" dirty="0" smtClean="0">
                <a:solidFill>
                  <a:srgbClr val="0000FF"/>
                </a:solidFill>
                <a:latin typeface="Optima"/>
                <a:cs typeface="Optima"/>
              </a:rPr>
              <a:t>=B</a:t>
            </a:r>
            <a:r>
              <a:rPr lang="en-US" sz="1600" baseline="-25000" dirty="0">
                <a:solidFill>
                  <a:srgbClr val="0000FF"/>
                </a:solidFill>
                <a:latin typeface="Optima"/>
                <a:cs typeface="Optima"/>
              </a:rPr>
              <a:t>D</a:t>
            </a:r>
            <a:r>
              <a:rPr lang="en-US" sz="1600" baseline="-25000" dirty="0" smtClean="0">
                <a:solidFill>
                  <a:srgbClr val="0000FF"/>
                </a:solidFill>
                <a:latin typeface="Optima"/>
                <a:cs typeface="Optima"/>
              </a:rPr>
              <a:t>o</a:t>
            </a:r>
            <a:r>
              <a:rPr lang="en-US" sz="1600" dirty="0" smtClean="0">
                <a:solidFill>
                  <a:srgbClr val="0000FF"/>
                </a:solidFill>
                <a:latin typeface="Optima"/>
                <a:cs typeface="Optima"/>
              </a:rPr>
              <a:t> + G</a:t>
            </a:r>
            <a:r>
              <a:rPr lang="en-US" sz="1600" baseline="-25000" dirty="0">
                <a:solidFill>
                  <a:srgbClr val="0000FF"/>
                </a:solidFill>
                <a:latin typeface="Optima"/>
                <a:cs typeface="Optima"/>
              </a:rPr>
              <a:t>D</a:t>
            </a:r>
            <a:r>
              <a:rPr lang="en-US" sz="1600" dirty="0" smtClean="0">
                <a:solidFill>
                  <a:srgbClr val="0000FF"/>
                </a:solidFill>
                <a:latin typeface="Optima"/>
                <a:ea typeface="Wingdings"/>
                <a:cs typeface="Optima"/>
                <a:sym typeface="Wingdings"/>
              </a:rPr>
              <a:t>x</a:t>
            </a:r>
            <a:endParaRPr lang="en-US" sz="1600" dirty="0">
              <a:solidFill>
                <a:srgbClr val="0000FF"/>
              </a:solidFill>
              <a:latin typeface="Optima"/>
              <a:cs typeface="Optima"/>
            </a:endParaRPr>
          </a:p>
        </p:txBody>
      </p:sp>
      <p:cxnSp>
        <p:nvCxnSpPr>
          <p:cNvPr id="148" name="Straight Connector 147"/>
          <p:cNvCxnSpPr/>
          <p:nvPr/>
        </p:nvCxnSpPr>
        <p:spPr>
          <a:xfrm flipH="1" flipV="1">
            <a:off x="113006" y="3173086"/>
            <a:ext cx="2516744"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3314700" y="5943600"/>
            <a:ext cx="1943100" cy="461665"/>
          </a:xfrm>
          <a:prstGeom prst="rect">
            <a:avLst/>
          </a:prstGeom>
        </p:spPr>
        <p:txBody>
          <a:bodyPr wrap="square">
            <a:spAutoFit/>
          </a:bodyPr>
          <a:lstStyle/>
          <a:p>
            <a:r>
              <a:rPr lang="en-US" b="0" dirty="0"/>
              <a:t>L = </a:t>
            </a:r>
            <a:r>
              <a:rPr lang="en-US" b="0" dirty="0" smtClean="0"/>
              <a:t>2.797  </a:t>
            </a:r>
            <a:r>
              <a:rPr lang="en-US" b="0" dirty="0"/>
              <a:t>m</a:t>
            </a:r>
          </a:p>
        </p:txBody>
      </p:sp>
      <p:cxnSp>
        <p:nvCxnSpPr>
          <p:cNvPr id="154" name="Straight Arrow Connector 153"/>
          <p:cNvCxnSpPr/>
          <p:nvPr/>
        </p:nvCxnSpPr>
        <p:spPr>
          <a:xfrm>
            <a:off x="3974687" y="5952130"/>
            <a:ext cx="469089" cy="6803"/>
          </a:xfrm>
          <a:prstGeom prst="straightConnector1">
            <a:avLst/>
          </a:prstGeom>
          <a:ln w="6350" cmpd="sng">
            <a:solidFill>
              <a:srgbClr val="000000"/>
            </a:solidFill>
            <a:headEnd type="diamond" w="sm" len="sm"/>
            <a:tailEnd type="diamond" w="sm" len="sm"/>
          </a:ln>
          <a:effectLst/>
        </p:spPr>
        <p:style>
          <a:lnRef idx="2">
            <a:schemeClr val="accent1"/>
          </a:lnRef>
          <a:fillRef idx="0">
            <a:schemeClr val="accent1"/>
          </a:fillRef>
          <a:effectRef idx="1">
            <a:schemeClr val="accent1"/>
          </a:effectRef>
          <a:fontRef idx="minor">
            <a:schemeClr val="tx1"/>
          </a:fontRef>
        </p:style>
      </p:cxnSp>
      <p:sp>
        <p:nvSpPr>
          <p:cNvPr id="157" name="TextBox 156"/>
          <p:cNvSpPr txBox="1"/>
          <p:nvPr/>
        </p:nvSpPr>
        <p:spPr>
          <a:xfrm>
            <a:off x="8343900" y="3837801"/>
            <a:ext cx="492443" cy="276999"/>
          </a:xfrm>
          <a:prstGeom prst="rect">
            <a:avLst/>
          </a:prstGeom>
          <a:noFill/>
        </p:spPr>
        <p:txBody>
          <a:bodyPr wrap="none" rtlCol="0">
            <a:spAutoFit/>
          </a:bodyPr>
          <a:lstStyle/>
          <a:p>
            <a:r>
              <a:rPr lang="en-US" sz="1200" dirty="0" smtClean="0">
                <a:solidFill>
                  <a:srgbClr val="FF0000"/>
                </a:solidFill>
                <a:latin typeface="Optima"/>
                <a:cs typeface="Optima"/>
              </a:rPr>
              <a:t>6.54</a:t>
            </a:r>
            <a:endParaRPr lang="en-US" sz="1200" dirty="0">
              <a:solidFill>
                <a:srgbClr val="FF0000"/>
              </a:solidFill>
              <a:latin typeface="Optima"/>
              <a:cs typeface="Optima"/>
            </a:endParaRPr>
          </a:p>
        </p:txBody>
      </p:sp>
      <p:cxnSp>
        <p:nvCxnSpPr>
          <p:cNvPr id="159" name="Straight Connector 158"/>
          <p:cNvCxnSpPr/>
          <p:nvPr/>
        </p:nvCxnSpPr>
        <p:spPr>
          <a:xfrm flipH="1">
            <a:off x="1105230" y="2683634"/>
            <a:ext cx="2886101" cy="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flipV="1">
            <a:off x="2027382" y="2090457"/>
            <a:ext cx="0" cy="474781"/>
          </a:xfrm>
          <a:prstGeom prst="straightConnector1">
            <a:avLst/>
          </a:prstGeom>
          <a:ln w="6350" cmpd="sng">
            <a:solidFill>
              <a:srgbClr val="00009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1959383" y="2779690"/>
            <a:ext cx="534043" cy="307777"/>
          </a:xfrm>
          <a:prstGeom prst="rect">
            <a:avLst/>
          </a:prstGeom>
          <a:noFill/>
        </p:spPr>
        <p:txBody>
          <a:bodyPr wrap="none" rtlCol="0">
            <a:spAutoFit/>
          </a:bodyPr>
          <a:lstStyle/>
          <a:p>
            <a:r>
              <a:rPr lang="en-US" sz="1400" dirty="0" smtClean="0">
                <a:solidFill>
                  <a:srgbClr val="0000FF"/>
                </a:solidFill>
                <a:latin typeface="Optima"/>
                <a:cs typeface="Optima"/>
              </a:rPr>
              <a:t>5.26</a:t>
            </a:r>
            <a:endParaRPr lang="en-US" sz="1400" dirty="0">
              <a:solidFill>
                <a:srgbClr val="0000FF"/>
              </a:solidFill>
              <a:latin typeface="Optima"/>
              <a:cs typeface="Optima"/>
            </a:endParaRPr>
          </a:p>
        </p:txBody>
      </p:sp>
      <p:sp>
        <p:nvSpPr>
          <p:cNvPr id="151" name="TextBox 150"/>
          <p:cNvSpPr txBox="1"/>
          <p:nvPr/>
        </p:nvSpPr>
        <p:spPr>
          <a:xfrm>
            <a:off x="6135711" y="2906722"/>
            <a:ext cx="1367088" cy="276999"/>
          </a:xfrm>
          <a:prstGeom prst="rect">
            <a:avLst/>
          </a:prstGeom>
          <a:noFill/>
          <a:ln>
            <a:noFill/>
          </a:ln>
        </p:spPr>
        <p:txBody>
          <a:bodyPr wrap="none" rtlCol="0">
            <a:spAutoFit/>
          </a:bodyPr>
          <a:lstStyle/>
          <a:p>
            <a:r>
              <a:rPr lang="en-US" sz="1200" dirty="0" smtClean="0">
                <a:latin typeface="Optima"/>
                <a:cs typeface="Optima"/>
              </a:rPr>
              <a:t>E</a:t>
            </a:r>
            <a:r>
              <a:rPr lang="en-US" sz="1200" baseline="-25000" dirty="0" smtClean="0">
                <a:latin typeface="Optima"/>
                <a:cs typeface="Optima"/>
              </a:rPr>
              <a:t>CEN</a:t>
            </a:r>
            <a:r>
              <a:rPr lang="en-US" sz="1200" dirty="0" smtClean="0">
                <a:latin typeface="Optima"/>
                <a:cs typeface="Optima"/>
              </a:rPr>
              <a:t>=16.198 GeV</a:t>
            </a:r>
            <a:endParaRPr lang="en-US" sz="1200" dirty="0">
              <a:latin typeface="Optima"/>
              <a:cs typeface="Optima"/>
            </a:endParaRPr>
          </a:p>
        </p:txBody>
      </p:sp>
      <p:sp>
        <p:nvSpPr>
          <p:cNvPr id="141" name="TextBox 140"/>
          <p:cNvSpPr txBox="1"/>
          <p:nvPr/>
        </p:nvSpPr>
        <p:spPr>
          <a:xfrm>
            <a:off x="31352" y="3413409"/>
            <a:ext cx="997348" cy="276999"/>
          </a:xfrm>
          <a:prstGeom prst="rect">
            <a:avLst/>
          </a:prstGeom>
          <a:noFill/>
          <a:ln>
            <a:noFill/>
          </a:ln>
        </p:spPr>
        <p:txBody>
          <a:bodyPr wrap="none" rtlCol="0">
            <a:spAutoFit/>
          </a:bodyPr>
          <a:lstStyle/>
          <a:p>
            <a:r>
              <a:rPr lang="en-US" sz="1200" b="1" dirty="0" smtClean="0">
                <a:solidFill>
                  <a:srgbClr val="0000FF"/>
                </a:solidFill>
                <a:latin typeface="Optima"/>
                <a:cs typeface="Optima"/>
              </a:rPr>
              <a:t>13.34   GeV</a:t>
            </a:r>
            <a:endParaRPr lang="en-US" sz="1200" b="1" dirty="0">
              <a:solidFill>
                <a:srgbClr val="0000FF"/>
              </a:solidFill>
              <a:latin typeface="Optima"/>
              <a:cs typeface="Optima"/>
            </a:endParaRPr>
          </a:p>
        </p:txBody>
      </p:sp>
      <p:sp>
        <p:nvSpPr>
          <p:cNvPr id="169" name="TextBox 168"/>
          <p:cNvSpPr txBox="1"/>
          <p:nvPr/>
        </p:nvSpPr>
        <p:spPr>
          <a:xfrm>
            <a:off x="-1235" y="2628900"/>
            <a:ext cx="915635" cy="276999"/>
          </a:xfrm>
          <a:prstGeom prst="rect">
            <a:avLst/>
          </a:prstGeom>
          <a:noFill/>
        </p:spPr>
        <p:txBody>
          <a:bodyPr wrap="none" rtlCol="0">
            <a:spAutoFit/>
          </a:bodyPr>
          <a:lstStyle/>
          <a:p>
            <a:r>
              <a:rPr lang="en-US" sz="1200" b="1" dirty="0" smtClean="0">
                <a:solidFill>
                  <a:srgbClr val="FF6600"/>
                </a:solidFill>
                <a:latin typeface="Optima"/>
                <a:cs typeface="Optima"/>
              </a:rPr>
              <a:t>18.34 GeV</a:t>
            </a:r>
            <a:endParaRPr lang="en-US" sz="1200" b="1" dirty="0">
              <a:solidFill>
                <a:srgbClr val="FF6600"/>
              </a:solidFill>
              <a:latin typeface="Optima"/>
              <a:cs typeface="Optima"/>
            </a:endParaRPr>
          </a:p>
        </p:txBody>
      </p:sp>
      <p:sp>
        <p:nvSpPr>
          <p:cNvPr id="179" name="TextBox 178"/>
          <p:cNvSpPr txBox="1"/>
          <p:nvPr/>
        </p:nvSpPr>
        <p:spPr>
          <a:xfrm>
            <a:off x="48007" y="3543300"/>
            <a:ext cx="915635" cy="276999"/>
          </a:xfrm>
          <a:prstGeom prst="rect">
            <a:avLst/>
          </a:prstGeom>
          <a:noFill/>
        </p:spPr>
        <p:txBody>
          <a:bodyPr wrap="none" rtlCol="0">
            <a:spAutoFit/>
          </a:bodyPr>
          <a:lstStyle/>
          <a:p>
            <a:r>
              <a:rPr lang="en-US" sz="1200" b="1" dirty="0" smtClean="0">
                <a:solidFill>
                  <a:srgbClr val="D53E22"/>
                </a:solidFill>
                <a:latin typeface="Optima"/>
                <a:cs typeface="Optima"/>
              </a:rPr>
              <a:t>11.68 GeV</a:t>
            </a:r>
            <a:endParaRPr lang="en-US" sz="1200" b="1" dirty="0">
              <a:solidFill>
                <a:srgbClr val="D53E22"/>
              </a:solidFill>
              <a:latin typeface="Optima"/>
              <a:cs typeface="Optima"/>
            </a:endParaRPr>
          </a:p>
        </p:txBody>
      </p:sp>
      <p:sp>
        <p:nvSpPr>
          <p:cNvPr id="180" name="TextBox 179"/>
          <p:cNvSpPr txBox="1"/>
          <p:nvPr/>
        </p:nvSpPr>
        <p:spPr>
          <a:xfrm>
            <a:off x="45720" y="3712464"/>
            <a:ext cx="997348" cy="276999"/>
          </a:xfrm>
          <a:prstGeom prst="rect">
            <a:avLst/>
          </a:prstGeom>
          <a:noFill/>
        </p:spPr>
        <p:txBody>
          <a:bodyPr wrap="none" rtlCol="0">
            <a:spAutoFit/>
          </a:bodyPr>
          <a:lstStyle/>
          <a:p>
            <a:r>
              <a:rPr lang="en-US" sz="1200" b="1" dirty="0" smtClean="0">
                <a:solidFill>
                  <a:srgbClr val="FF6600"/>
                </a:solidFill>
                <a:latin typeface="Optima"/>
                <a:cs typeface="Optima"/>
              </a:rPr>
              <a:t>10.01   GeV</a:t>
            </a:r>
            <a:endParaRPr lang="en-US" sz="1200" b="1" dirty="0">
              <a:solidFill>
                <a:srgbClr val="FF6600"/>
              </a:solidFill>
              <a:latin typeface="Optima"/>
              <a:cs typeface="Optima"/>
            </a:endParaRPr>
          </a:p>
        </p:txBody>
      </p:sp>
      <p:sp>
        <p:nvSpPr>
          <p:cNvPr id="186" name="TextBox 185"/>
          <p:cNvSpPr txBox="1"/>
          <p:nvPr/>
        </p:nvSpPr>
        <p:spPr>
          <a:xfrm>
            <a:off x="-13740" y="2343359"/>
            <a:ext cx="997348" cy="276999"/>
          </a:xfrm>
          <a:prstGeom prst="rect">
            <a:avLst/>
          </a:prstGeom>
          <a:noFill/>
        </p:spPr>
        <p:txBody>
          <a:bodyPr wrap="none" rtlCol="0">
            <a:spAutoFit/>
          </a:bodyPr>
          <a:lstStyle/>
          <a:p>
            <a:r>
              <a:rPr lang="en-US" sz="1200" b="1" dirty="0" smtClean="0">
                <a:solidFill>
                  <a:srgbClr val="FF0000"/>
                </a:solidFill>
                <a:latin typeface="Optima"/>
                <a:cs typeface="Optima"/>
              </a:rPr>
              <a:t>20.00   GeV</a:t>
            </a:r>
            <a:endParaRPr lang="en-US" sz="1200" b="1" dirty="0">
              <a:solidFill>
                <a:srgbClr val="FF0000"/>
              </a:solidFill>
              <a:latin typeface="Optima"/>
              <a:cs typeface="Optima"/>
            </a:endParaRPr>
          </a:p>
        </p:txBody>
      </p:sp>
      <p:sp>
        <p:nvSpPr>
          <p:cNvPr id="187" name="TextBox 186"/>
          <p:cNvSpPr txBox="1"/>
          <p:nvPr/>
        </p:nvSpPr>
        <p:spPr>
          <a:xfrm>
            <a:off x="45720" y="4014216"/>
            <a:ext cx="997348" cy="276999"/>
          </a:xfrm>
          <a:prstGeom prst="rect">
            <a:avLst/>
          </a:prstGeom>
          <a:noFill/>
        </p:spPr>
        <p:txBody>
          <a:bodyPr wrap="none" rtlCol="0">
            <a:spAutoFit/>
          </a:bodyPr>
          <a:lstStyle/>
          <a:p>
            <a:r>
              <a:rPr lang="en-US" sz="1200" b="1" dirty="0" smtClean="0">
                <a:solidFill>
                  <a:srgbClr val="FF086A"/>
                </a:solidFill>
                <a:latin typeface="Optima"/>
                <a:cs typeface="Optima"/>
              </a:rPr>
              <a:t>  6.68   GeV</a:t>
            </a:r>
            <a:endParaRPr lang="en-US" sz="1200" b="1" dirty="0">
              <a:solidFill>
                <a:srgbClr val="FF086A"/>
              </a:solidFill>
              <a:latin typeface="Optima"/>
              <a:cs typeface="Optima"/>
            </a:endParaRPr>
          </a:p>
        </p:txBody>
      </p:sp>
      <p:sp>
        <p:nvSpPr>
          <p:cNvPr id="188" name="TextBox 187"/>
          <p:cNvSpPr txBox="1"/>
          <p:nvPr/>
        </p:nvSpPr>
        <p:spPr>
          <a:xfrm>
            <a:off x="31352" y="3200400"/>
            <a:ext cx="997348" cy="276999"/>
          </a:xfrm>
          <a:prstGeom prst="rect">
            <a:avLst/>
          </a:prstGeom>
          <a:noFill/>
          <a:ln>
            <a:noFill/>
          </a:ln>
        </p:spPr>
        <p:txBody>
          <a:bodyPr wrap="none" rtlCol="0">
            <a:spAutoFit/>
          </a:bodyPr>
          <a:lstStyle/>
          <a:p>
            <a:r>
              <a:rPr lang="en-US" sz="1200" b="1" dirty="0" smtClean="0">
                <a:solidFill>
                  <a:srgbClr val="FF33CC"/>
                </a:solidFill>
                <a:latin typeface="Optima"/>
                <a:cs typeface="Optima"/>
              </a:rPr>
              <a:t>15.005 GeV</a:t>
            </a:r>
            <a:endParaRPr lang="en-US" sz="1200" b="1" dirty="0">
              <a:solidFill>
                <a:srgbClr val="FF33CC"/>
              </a:solidFill>
              <a:latin typeface="Optima"/>
              <a:cs typeface="Optima"/>
            </a:endParaRPr>
          </a:p>
        </p:txBody>
      </p:sp>
      <p:sp>
        <p:nvSpPr>
          <p:cNvPr id="193" name="TextBox 192"/>
          <p:cNvSpPr txBox="1"/>
          <p:nvPr/>
        </p:nvSpPr>
        <p:spPr>
          <a:xfrm>
            <a:off x="0" y="2857500"/>
            <a:ext cx="997348" cy="276999"/>
          </a:xfrm>
          <a:prstGeom prst="rect">
            <a:avLst/>
          </a:prstGeom>
          <a:noFill/>
          <a:ln>
            <a:noFill/>
          </a:ln>
        </p:spPr>
        <p:txBody>
          <a:bodyPr wrap="none" rtlCol="0">
            <a:spAutoFit/>
          </a:bodyPr>
          <a:lstStyle/>
          <a:p>
            <a:r>
              <a:rPr lang="en-US" sz="1200" b="1" dirty="0" smtClean="0">
                <a:solidFill>
                  <a:srgbClr val="FF5A94"/>
                </a:solidFill>
                <a:latin typeface="Optima"/>
                <a:cs typeface="Optima"/>
              </a:rPr>
              <a:t>16.67   GeV</a:t>
            </a:r>
            <a:endParaRPr lang="en-US" sz="1200" b="1" dirty="0">
              <a:solidFill>
                <a:srgbClr val="FF5A94"/>
              </a:solidFill>
              <a:latin typeface="Optima"/>
              <a:cs typeface="Optima"/>
            </a:endParaRPr>
          </a:p>
        </p:txBody>
      </p:sp>
      <p:cxnSp>
        <p:nvCxnSpPr>
          <p:cNvPr id="196" name="Straight Connector 195"/>
          <p:cNvCxnSpPr/>
          <p:nvPr/>
        </p:nvCxnSpPr>
        <p:spPr>
          <a:xfrm flipH="1">
            <a:off x="1654244" y="1617330"/>
            <a:ext cx="0" cy="4428529"/>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251" name="Group 250"/>
          <p:cNvGrpSpPr/>
          <p:nvPr/>
        </p:nvGrpSpPr>
        <p:grpSpPr>
          <a:xfrm>
            <a:off x="7668253" y="1507741"/>
            <a:ext cx="164725" cy="5155001"/>
            <a:chOff x="8681078" y="1537735"/>
            <a:chExt cx="164725" cy="5155001"/>
          </a:xfrm>
        </p:grpSpPr>
        <p:cxnSp>
          <p:nvCxnSpPr>
            <p:cNvPr id="198" name="Straight Connector 197"/>
            <p:cNvCxnSpPr/>
            <p:nvPr/>
          </p:nvCxnSpPr>
          <p:spPr>
            <a:xfrm flipH="1">
              <a:off x="8692029" y="1537735"/>
              <a:ext cx="0" cy="5155001"/>
            </a:xfrm>
            <a:prstGeom prst="line">
              <a:avLst/>
            </a:prstGeom>
            <a:ln w="6350" cmpd="sng">
              <a:solidFill>
                <a:srgbClr val="000000"/>
              </a:solidFill>
              <a:headEnd type="arrow"/>
              <a:tailEnd type="none"/>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8696917" y="3224953"/>
              <a:ext cx="109550"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8696721" y="3133725"/>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8696721" y="3041883"/>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a:off x="8698142" y="2950041"/>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8698142" y="2857455"/>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a:off x="8703039" y="2765613"/>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a:off x="8709951" y="2673771"/>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a:off x="8698142" y="2581929"/>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8698142" y="2490087"/>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a:off x="8705752" y="2398244"/>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8723341" y="2306402"/>
              <a:ext cx="115066"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35" name="Straight Connector 234"/>
            <p:cNvCxnSpPr/>
            <p:nvPr/>
          </p:nvCxnSpPr>
          <p:spPr>
            <a:xfrm>
              <a:off x="8707667" y="2214560"/>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8712102" y="2122718"/>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a:off x="8709421" y="2030416"/>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8710842" y="1938574"/>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39" name="Straight Connector 238"/>
            <p:cNvCxnSpPr/>
            <p:nvPr/>
          </p:nvCxnSpPr>
          <p:spPr>
            <a:xfrm>
              <a:off x="8725221" y="1846102"/>
              <a:ext cx="120582"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a:off x="8681078" y="5064330"/>
              <a:ext cx="109550"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a:off x="8694112" y="4973102"/>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a:off x="8694112" y="4881260"/>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a:off x="8689183" y="4789418"/>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a:off x="8686008" y="4696832"/>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a:off x="8688944" y="4604990"/>
              <a:ext cx="107869"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a:off x="8694112" y="4513148"/>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a:off x="8695533" y="4421306"/>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a:off x="8684143" y="4329464"/>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a:off x="8693618" y="4237621"/>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a:off x="8694537" y="4145779"/>
              <a:ext cx="115066"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a:off x="8695533" y="4053937"/>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a:off x="8693618" y="3962095"/>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a:off x="8694112" y="3869793"/>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18" name="Straight Connector 217"/>
            <p:cNvCxnSpPr/>
            <p:nvPr/>
          </p:nvCxnSpPr>
          <p:spPr>
            <a:xfrm>
              <a:off x="8695533" y="3777951"/>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a:off x="8696682" y="3685479"/>
              <a:ext cx="120582"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a:off x="8694692" y="3593637"/>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a:off x="8694112" y="3501794"/>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a:off x="8691928" y="3409953"/>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a:off x="8691928" y="3316604"/>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a:off x="8706668" y="2766766"/>
              <a:ext cx="109550"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grpSp>
      <p:cxnSp>
        <p:nvCxnSpPr>
          <p:cNvPr id="244" name="Straight Arrow Connector 243"/>
          <p:cNvCxnSpPr/>
          <p:nvPr/>
        </p:nvCxnSpPr>
        <p:spPr>
          <a:xfrm>
            <a:off x="1183532" y="5948686"/>
            <a:ext cx="469089" cy="0"/>
          </a:xfrm>
          <a:prstGeom prst="straightConnector1">
            <a:avLst/>
          </a:prstGeom>
          <a:ln w="6350" cmpd="sng">
            <a:solidFill>
              <a:srgbClr val="000000"/>
            </a:solidFill>
            <a:headEnd type="diamond" w="sm" len="sm"/>
            <a:tailEnd type="diamond" w="sm" len="sm"/>
          </a:ln>
          <a:effectLst/>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flipH="1" flipV="1">
            <a:off x="5581067" y="2464436"/>
            <a:ext cx="3094960" cy="2476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flipH="1" flipV="1">
            <a:off x="7673183" y="3198053"/>
            <a:ext cx="762793" cy="9142"/>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8" name="TextBox 247"/>
          <p:cNvSpPr txBox="1"/>
          <p:nvPr/>
        </p:nvSpPr>
        <p:spPr>
          <a:xfrm>
            <a:off x="7075905" y="5574268"/>
            <a:ext cx="828943" cy="461665"/>
          </a:xfrm>
          <a:prstGeom prst="rect">
            <a:avLst/>
          </a:prstGeom>
          <a:noFill/>
        </p:spPr>
        <p:txBody>
          <a:bodyPr wrap="none" rtlCol="0">
            <a:spAutoFit/>
          </a:bodyPr>
          <a:lstStyle/>
          <a:p>
            <a:r>
              <a:rPr lang="en-US" b="0" dirty="0" smtClean="0">
                <a:latin typeface="Optima"/>
                <a:cs typeface="Optima"/>
              </a:rPr>
              <a:t> </a:t>
            </a:r>
            <a:r>
              <a:rPr lang="en-US" sz="1600" b="0" dirty="0">
                <a:latin typeface="Optima"/>
                <a:cs typeface="Optima"/>
              </a:rPr>
              <a:t>2</a:t>
            </a:r>
            <a:r>
              <a:rPr lang="en-US" sz="1600" b="0" dirty="0" smtClean="0">
                <a:latin typeface="Optima"/>
                <a:cs typeface="Optima"/>
              </a:rPr>
              <a:t>0 cm</a:t>
            </a:r>
            <a:endParaRPr lang="en-US" sz="1600" b="0" dirty="0">
              <a:latin typeface="Optima"/>
              <a:cs typeface="Optima"/>
            </a:endParaRPr>
          </a:p>
        </p:txBody>
      </p:sp>
      <p:sp>
        <p:nvSpPr>
          <p:cNvPr id="249" name="TextBox 248"/>
          <p:cNvSpPr txBox="1"/>
          <p:nvPr/>
        </p:nvSpPr>
        <p:spPr>
          <a:xfrm>
            <a:off x="1018005" y="5486400"/>
            <a:ext cx="828943" cy="461665"/>
          </a:xfrm>
          <a:prstGeom prst="rect">
            <a:avLst/>
          </a:prstGeom>
          <a:noFill/>
        </p:spPr>
        <p:txBody>
          <a:bodyPr wrap="none" rtlCol="0">
            <a:spAutoFit/>
          </a:bodyPr>
          <a:lstStyle/>
          <a:p>
            <a:r>
              <a:rPr lang="en-US" b="0" dirty="0" smtClean="0">
                <a:latin typeface="Optima"/>
                <a:cs typeface="Optima"/>
              </a:rPr>
              <a:t> </a:t>
            </a:r>
            <a:r>
              <a:rPr lang="en-US" sz="1600" b="0" dirty="0">
                <a:latin typeface="Optima"/>
                <a:cs typeface="Optima"/>
              </a:rPr>
              <a:t>2</a:t>
            </a:r>
            <a:r>
              <a:rPr lang="en-US" sz="1600" b="0" dirty="0" smtClean="0">
                <a:latin typeface="Optima"/>
                <a:cs typeface="Optima"/>
              </a:rPr>
              <a:t>0 cm</a:t>
            </a:r>
            <a:endParaRPr lang="en-US" sz="1600" b="0" dirty="0">
              <a:latin typeface="Optima"/>
              <a:cs typeface="Optima"/>
            </a:endParaRPr>
          </a:p>
        </p:txBody>
      </p:sp>
      <p:sp>
        <p:nvSpPr>
          <p:cNvPr id="171" name="Arc 170"/>
          <p:cNvSpPr>
            <a:spLocks noChangeAspect="1"/>
          </p:cNvSpPr>
          <p:nvPr/>
        </p:nvSpPr>
        <p:spPr>
          <a:xfrm>
            <a:off x="-272499536" y="6391648"/>
            <a:ext cx="548612359" cy="548649152"/>
          </a:xfrm>
          <a:prstGeom prst="arc">
            <a:avLst>
              <a:gd name="adj1" fmla="val 16192298"/>
              <a:gd name="adj2" fmla="val 16273514"/>
            </a:avLst>
          </a:prstGeom>
          <a:ln w="6350" cmpd="sng">
            <a:solidFill>
              <a:srgbClr val="00000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Optima"/>
              <a:cs typeface="Optima"/>
            </a:endParaRPr>
          </a:p>
        </p:txBody>
      </p:sp>
      <p:sp>
        <p:nvSpPr>
          <p:cNvPr id="181" name="TextBox 180"/>
          <p:cNvSpPr txBox="1"/>
          <p:nvPr/>
        </p:nvSpPr>
        <p:spPr>
          <a:xfrm>
            <a:off x="7932667" y="1600200"/>
            <a:ext cx="1211333" cy="461665"/>
          </a:xfrm>
          <a:prstGeom prst="rect">
            <a:avLst/>
          </a:prstGeom>
          <a:noFill/>
        </p:spPr>
        <p:txBody>
          <a:bodyPr wrap="square" rtlCol="0">
            <a:spAutoFit/>
          </a:bodyPr>
          <a:lstStyle/>
          <a:p>
            <a:r>
              <a:rPr lang="en-US" b="0" dirty="0" smtClean="0"/>
              <a:t>x(mm)</a:t>
            </a:r>
            <a:endParaRPr lang="en-US" b="0" dirty="0"/>
          </a:p>
        </p:txBody>
      </p:sp>
    </p:spTree>
    <p:extLst>
      <p:ext uri="{BB962C8B-B14F-4D97-AF65-F5344CB8AC3E}">
        <p14:creationId xmlns:p14="http://schemas.microsoft.com/office/powerpoint/2010/main" val="528695568"/>
      </p:ext>
    </p:extLst>
  </p:cSld>
  <p:clrMapOvr>
    <a:masterClrMapping/>
  </p:clrMapOvr>
  <mc:AlternateContent xmlns:mc="http://schemas.openxmlformats.org/markup-compatibility/2006" xmlns:p14="http://schemas.microsoft.com/office/powerpoint/2010/main">
    <mc:Choice Requires="p14">
      <p:transition spd="slow" p14:dur="18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96839"/>
            <a:ext cx="3929914" cy="629796"/>
          </a:xfrm>
        </p:spPr>
        <p:txBody>
          <a:bodyPr/>
          <a:lstStyle/>
          <a:p>
            <a:pPr algn="l"/>
            <a:r>
              <a:rPr lang="en-US" dirty="0" smtClean="0"/>
              <a:t>eRHIC Simulation</a:t>
            </a:r>
            <a:endParaRPr lang="en-US" dirty="0"/>
          </a:p>
        </p:txBody>
      </p:sp>
      <p:pic>
        <p:nvPicPr>
          <p:cNvPr id="13" name="eRhic-flyover-HR.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90520"/>
            <a:ext cx="9144000" cy="6858000"/>
          </a:xfrm>
          <a:prstGeom prst="rect">
            <a:avLst/>
          </a:prstGeom>
        </p:spPr>
      </p:pic>
    </p:spTree>
    <p:extLst>
      <p:ext uri="{BB962C8B-B14F-4D97-AF65-F5344CB8AC3E}">
        <p14:creationId xmlns:p14="http://schemas.microsoft.com/office/powerpoint/2010/main" val="3379284432"/>
      </p:ext>
    </p:extLst>
  </p:cSld>
  <p:clrMapOvr>
    <a:masterClrMapping/>
  </p:clrMapOvr>
  <mc:AlternateContent xmlns:mc="http://schemas.openxmlformats.org/markup-compatibility/2006" xmlns:p14="http://schemas.microsoft.com/office/powerpoint/2010/main">
    <mc:Choice Requires="p14">
      <p:transition spd="slow" p14:dur="18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BEBA8EAE-BF5A-486C-A8C5-ECC9F3942E4B}">
                <a14:imgProps xmlns:a14="http://schemas.microsoft.com/office/drawing/2010/main">
                  <a14:imgLayer r:embed="rId3">
                    <a14:imgEffect>
                      <a14:sharpenSoften amount="59000"/>
                    </a14:imgEffect>
                  </a14:imgLayer>
                </a14:imgProps>
              </a:ext>
              <a:ext uri="{28A0092B-C50C-407E-A947-70E740481C1C}">
                <a14:useLocalDpi xmlns:a14="http://schemas.microsoft.com/office/drawing/2010/main" val="0"/>
              </a:ext>
            </a:extLst>
          </a:blip>
          <a:stretch>
            <a:fillRect/>
          </a:stretch>
        </p:blipFill>
        <p:spPr>
          <a:xfrm>
            <a:off x="1038508" y="1362800"/>
            <a:ext cx="2259210" cy="3470910"/>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4041584" y="1283291"/>
            <a:ext cx="4504701" cy="3550419"/>
          </a:xfrm>
          <a:prstGeom prst="rect">
            <a:avLst/>
          </a:prstGeom>
        </p:spPr>
      </p:pic>
      <p:sp>
        <p:nvSpPr>
          <p:cNvPr id="3" name="TextBox 2"/>
          <p:cNvSpPr txBox="1"/>
          <p:nvPr/>
        </p:nvSpPr>
        <p:spPr bwMode="auto">
          <a:xfrm>
            <a:off x="0" y="23357"/>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spcBef>
                <a:spcPct val="50000"/>
              </a:spcBef>
            </a:pPr>
            <a:r>
              <a:rPr lang="en-US" sz="2800" b="0" dirty="0" smtClean="0">
                <a:solidFill>
                  <a:srgbClr val="FF0000"/>
                </a:solidFill>
                <a:latin typeface="Optima"/>
                <a:cs typeface="Optima"/>
              </a:rPr>
              <a:t>eRHIC Magnet Design</a:t>
            </a:r>
          </a:p>
        </p:txBody>
      </p:sp>
    </p:spTree>
    <p:extLst>
      <p:ext uri="{BB962C8B-B14F-4D97-AF65-F5344CB8AC3E}">
        <p14:creationId xmlns:p14="http://schemas.microsoft.com/office/powerpoint/2010/main" val="1166477704"/>
      </p:ext>
    </p:extLst>
  </p:cSld>
  <p:clrMapOvr>
    <a:masterClrMapping/>
  </p:clrMapOvr>
  <mc:AlternateContent xmlns:mc="http://schemas.openxmlformats.org/markup-compatibility/2006" xmlns:p14="http://schemas.microsoft.com/office/powerpoint/2010/main">
    <mc:Choice Requires="p14">
      <p:transition spd="slow" p14:dur="18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8443"/>
            <a:ext cx="6469826" cy="719137"/>
          </a:xfrm>
        </p:spPr>
        <p:txBody>
          <a:bodyPr/>
          <a:lstStyle/>
          <a:p>
            <a:pPr algn="l"/>
            <a:r>
              <a:rPr lang="en-US" b="0" dirty="0" smtClean="0">
                <a:solidFill>
                  <a:srgbClr val="000090"/>
                </a:solidFill>
                <a:latin typeface="Optima"/>
                <a:cs typeface="Optima"/>
              </a:rPr>
              <a:t>Technical Overview of eRHIC prototype CBETA</a:t>
            </a:r>
            <a:endParaRPr lang="en-US" b="0" dirty="0">
              <a:solidFill>
                <a:srgbClr val="000090"/>
              </a:solidFill>
              <a:latin typeface="Optima"/>
              <a:cs typeface="Optima"/>
            </a:endParaRPr>
          </a:p>
        </p:txBody>
      </p:sp>
      <p:sp>
        <p:nvSpPr>
          <p:cNvPr id="7" name="Content Placeholder 3"/>
          <p:cNvSpPr txBox="1">
            <a:spLocks/>
          </p:cNvSpPr>
          <p:nvPr/>
        </p:nvSpPr>
        <p:spPr bwMode="auto">
          <a:xfrm>
            <a:off x="0" y="537210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233363" indent="-233363" algn="l" rtl="0" eaLnBrk="1" fontAlgn="base" hangingPunct="1">
              <a:spcBef>
                <a:spcPct val="20000"/>
              </a:spcBef>
              <a:spcAft>
                <a:spcPct val="0"/>
              </a:spcAft>
              <a:buSzPct val="65000"/>
              <a:buBlip>
                <a:blip r:embed="rId2"/>
              </a:buBlip>
              <a:defRPr sz="2000">
                <a:solidFill>
                  <a:srgbClr val="0000FF"/>
                </a:solidFill>
                <a:latin typeface="Helvetica"/>
                <a:ea typeface="ＭＳ Ｐゴシック" charset="0"/>
                <a:cs typeface="Helvetica"/>
              </a:defRPr>
            </a:lvl1pPr>
            <a:lvl2pPr marL="339725" indent="-230188" algn="l" rtl="0" eaLnBrk="1" fontAlgn="base" hangingPunct="1">
              <a:spcBef>
                <a:spcPct val="20000"/>
              </a:spcBef>
              <a:spcAft>
                <a:spcPct val="0"/>
              </a:spcAft>
              <a:buSzPct val="65000"/>
              <a:buBlip>
                <a:blip r:embed="rId3"/>
              </a:buBlip>
              <a:defRPr>
                <a:solidFill>
                  <a:schemeClr val="tx1"/>
                </a:solidFill>
                <a:latin typeface="Helvetica"/>
                <a:ea typeface="ＭＳ Ｐゴシック" charset="0"/>
                <a:cs typeface="Helvetica"/>
              </a:defRPr>
            </a:lvl2pPr>
            <a:lvl3pPr marL="460375" indent="-230188" algn="l" rtl="0" eaLnBrk="1" fontAlgn="base" hangingPunct="1">
              <a:spcBef>
                <a:spcPct val="20000"/>
              </a:spcBef>
              <a:spcAft>
                <a:spcPct val="0"/>
              </a:spcAft>
              <a:buSzPct val="65000"/>
              <a:buBlip>
                <a:blip r:embed="rId4"/>
              </a:buBlip>
              <a:defRPr sz="1600" i="1">
                <a:solidFill>
                  <a:schemeClr val="tx1"/>
                </a:solidFill>
                <a:latin typeface="Helvetica"/>
                <a:ea typeface="ＭＳ Ｐゴシック" charset="0"/>
                <a:cs typeface="Helvetica"/>
              </a:defRPr>
            </a:lvl3pPr>
            <a:lvl4pPr marL="569913" indent="-230188" algn="l" rtl="0" eaLnBrk="1" fontAlgn="base" hangingPunct="1">
              <a:spcBef>
                <a:spcPct val="20000"/>
              </a:spcBef>
              <a:spcAft>
                <a:spcPct val="0"/>
              </a:spcAft>
              <a:buSzPct val="65000"/>
              <a:buBlip>
                <a:blip r:embed="rId5"/>
              </a:buBlip>
              <a:defRPr sz="1400">
                <a:solidFill>
                  <a:schemeClr val="tx1"/>
                </a:solidFill>
                <a:latin typeface="Helvetica"/>
                <a:ea typeface="ＭＳ Ｐゴシック" charset="0"/>
                <a:cs typeface="Helvetica"/>
              </a:defRPr>
            </a:lvl4pPr>
            <a:lvl5pPr marL="623888" indent="-163513" algn="l" rtl="0" eaLnBrk="1" fontAlgn="base" hangingPunct="1">
              <a:spcBef>
                <a:spcPct val="20000"/>
              </a:spcBef>
              <a:spcAft>
                <a:spcPct val="0"/>
              </a:spcAft>
              <a:buChar char="»"/>
              <a:defRPr sz="1400">
                <a:solidFill>
                  <a:schemeClr val="tx1"/>
                </a:solidFill>
                <a:latin typeface="Helvetica"/>
                <a:ea typeface="ＭＳ Ｐゴシック" charset="0"/>
                <a:cs typeface="Helvetica"/>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0" indent="0" algn="just">
              <a:buNone/>
            </a:pPr>
            <a:r>
              <a:rPr lang="en-US" sz="1800" b="0" kern="0" dirty="0" smtClean="0"/>
              <a:t> </a:t>
            </a:r>
            <a:r>
              <a:rPr lang="en-US" sz="1800" b="0" kern="0" dirty="0">
                <a:latin typeface="Optima"/>
                <a:cs typeface="Optima"/>
              </a:rPr>
              <a:t>C-</a:t>
            </a:r>
            <a:r>
              <a:rPr lang="el-GR" sz="1800" b="0" kern="0" dirty="0">
                <a:latin typeface="Optima"/>
                <a:cs typeface="Optima"/>
              </a:rPr>
              <a:t>β</a:t>
            </a:r>
            <a:r>
              <a:rPr lang="en-US" sz="1800" b="0" kern="0" dirty="0" smtClean="0">
                <a:latin typeface="Optima"/>
                <a:cs typeface="Optima"/>
              </a:rPr>
              <a:t>eta will comprise the first ever Energy Recovery Linac (ERL) based on a Fixed Field Alternating Gradient (FFAG) lattice. </a:t>
            </a:r>
            <a:endParaRPr lang="en-US" sz="1800" b="0" kern="0" dirty="0">
              <a:latin typeface="Optima"/>
              <a:cs typeface="Optima"/>
            </a:endParaRPr>
          </a:p>
        </p:txBody>
      </p:sp>
      <p:sp>
        <p:nvSpPr>
          <p:cNvPr id="5" name="TextBox 4"/>
          <p:cNvSpPr txBox="1"/>
          <p:nvPr/>
        </p:nvSpPr>
        <p:spPr bwMode="auto">
          <a:xfrm>
            <a:off x="5512916" y="747195"/>
            <a:ext cx="36287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spcBef>
                <a:spcPct val="50000"/>
              </a:spcBef>
            </a:pPr>
            <a:r>
              <a:rPr lang="en-US" sz="2000" b="0" dirty="0" smtClean="0">
                <a:solidFill>
                  <a:srgbClr val="000090"/>
                </a:solidFill>
                <a:latin typeface="Optima"/>
                <a:cs typeface="Optima"/>
              </a:rPr>
              <a:t>Major Technical Components:</a:t>
            </a:r>
          </a:p>
        </p:txBody>
      </p:sp>
      <p:sp>
        <p:nvSpPr>
          <p:cNvPr id="12" name="TextBox 11"/>
          <p:cNvSpPr txBox="1"/>
          <p:nvPr/>
        </p:nvSpPr>
        <p:spPr bwMode="auto">
          <a:xfrm>
            <a:off x="6858000" y="1143000"/>
            <a:ext cx="2171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74320" indent="-274320" algn="l">
              <a:spcBef>
                <a:spcPts val="600"/>
              </a:spcBef>
              <a:buFont typeface="+mj-ea"/>
              <a:buAutoNum type="circleNumDbPlain"/>
            </a:pPr>
            <a:r>
              <a:rPr lang="en-US" sz="2000" b="0" dirty="0">
                <a:solidFill>
                  <a:srgbClr val="000090"/>
                </a:solidFill>
                <a:latin typeface="Optima"/>
                <a:cs typeface="Optima"/>
              </a:rPr>
              <a:t>Electron Gun </a:t>
            </a:r>
            <a:r>
              <a:rPr lang="en-US" sz="2000" b="0" dirty="0" smtClean="0">
                <a:solidFill>
                  <a:srgbClr val="000090"/>
                </a:solidFill>
                <a:latin typeface="Optima"/>
                <a:cs typeface="Optima"/>
              </a:rPr>
              <a:t>with Linac</a:t>
            </a:r>
          </a:p>
        </p:txBody>
      </p:sp>
      <p:sp>
        <p:nvSpPr>
          <p:cNvPr id="2048" name="TextBox 2047"/>
          <p:cNvSpPr txBox="1"/>
          <p:nvPr/>
        </p:nvSpPr>
        <p:spPr bwMode="auto">
          <a:xfrm>
            <a:off x="6858000" y="1714500"/>
            <a:ext cx="18004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marL="274320" indent="-274320" algn="l">
              <a:spcBef>
                <a:spcPct val="50000"/>
              </a:spcBef>
              <a:buFont typeface="+mj-ea"/>
              <a:buAutoNum type="circleNumDbPlain" startAt="2"/>
            </a:pPr>
            <a:r>
              <a:rPr lang="en-US" sz="2000" b="0" dirty="0" smtClean="0">
                <a:solidFill>
                  <a:srgbClr val="000090"/>
                </a:solidFill>
                <a:latin typeface="Optima"/>
                <a:cs typeface="Optima"/>
              </a:rPr>
              <a:t>ERL mergers</a:t>
            </a:r>
          </a:p>
        </p:txBody>
      </p:sp>
      <p:sp>
        <p:nvSpPr>
          <p:cNvPr id="2049" name="TextBox 2048"/>
          <p:cNvSpPr txBox="1"/>
          <p:nvPr/>
        </p:nvSpPr>
        <p:spPr bwMode="auto">
          <a:xfrm>
            <a:off x="6858001" y="2035314"/>
            <a:ext cx="24002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74320" indent="-274320" algn="l">
              <a:spcBef>
                <a:spcPts val="600"/>
              </a:spcBef>
              <a:buFont typeface="+mj-ea"/>
              <a:buAutoNum type="circleNumDbPlain" startAt="3"/>
            </a:pPr>
            <a:r>
              <a:rPr lang="en-US" sz="2000" b="0" dirty="0" smtClean="0">
                <a:solidFill>
                  <a:srgbClr val="000090"/>
                </a:solidFill>
                <a:latin typeface="Optima"/>
                <a:cs typeface="Optima"/>
              </a:rPr>
              <a:t>Superconducting Linac</a:t>
            </a:r>
            <a:r>
              <a:rPr lang="en-US" sz="2000" b="0" dirty="0">
                <a:solidFill>
                  <a:srgbClr val="000090"/>
                </a:solidFill>
                <a:latin typeface="Optima"/>
                <a:cs typeface="Optima"/>
              </a:rPr>
              <a:t> </a:t>
            </a:r>
            <a:r>
              <a:rPr lang="en-US" sz="2000" b="0" dirty="0" smtClean="0">
                <a:solidFill>
                  <a:srgbClr val="000090"/>
                </a:solidFill>
                <a:latin typeface="Optima"/>
                <a:cs typeface="Optima"/>
              </a:rPr>
              <a:t>- ERL</a:t>
            </a:r>
          </a:p>
        </p:txBody>
      </p:sp>
      <p:sp>
        <p:nvSpPr>
          <p:cNvPr id="2051" name="TextBox 2050"/>
          <p:cNvSpPr txBox="1"/>
          <p:nvPr/>
        </p:nvSpPr>
        <p:spPr bwMode="auto">
          <a:xfrm>
            <a:off x="6858000" y="2628900"/>
            <a:ext cx="2400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74320" indent="-274320" algn="l">
              <a:spcBef>
                <a:spcPct val="50000"/>
              </a:spcBef>
              <a:buFont typeface="+mj-ea"/>
              <a:buAutoNum type="circleNumDbPlain" startAt="4"/>
            </a:pPr>
            <a:r>
              <a:rPr lang="en-US" sz="2000" b="0" dirty="0" smtClean="0">
                <a:solidFill>
                  <a:srgbClr val="000090"/>
                </a:solidFill>
                <a:latin typeface="Optima"/>
                <a:cs typeface="Optima"/>
              </a:rPr>
              <a:t>Spreaders and Combiners</a:t>
            </a:r>
          </a:p>
        </p:txBody>
      </p:sp>
      <p:sp>
        <p:nvSpPr>
          <p:cNvPr id="67" name="TextBox 66"/>
          <p:cNvSpPr txBox="1"/>
          <p:nvPr/>
        </p:nvSpPr>
        <p:spPr bwMode="auto">
          <a:xfrm>
            <a:off x="6858000" y="3257490"/>
            <a:ext cx="2400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74320" indent="-274320" algn="l">
              <a:spcBef>
                <a:spcPts val="60"/>
              </a:spcBef>
              <a:buFont typeface="+mj-ea"/>
              <a:buAutoNum type="circleNumDbPlain" startAt="5"/>
            </a:pPr>
            <a:r>
              <a:rPr lang="en-US" sz="2000" b="0" dirty="0" smtClean="0">
                <a:solidFill>
                  <a:srgbClr val="000090"/>
                </a:solidFill>
                <a:latin typeface="Optima"/>
                <a:cs typeface="Optima"/>
              </a:rPr>
              <a:t>NS-FFAG arcs</a:t>
            </a:r>
          </a:p>
        </p:txBody>
      </p:sp>
      <p:sp>
        <p:nvSpPr>
          <p:cNvPr id="68" name="TextBox 67"/>
          <p:cNvSpPr txBox="1"/>
          <p:nvPr/>
        </p:nvSpPr>
        <p:spPr bwMode="auto">
          <a:xfrm>
            <a:off x="6858000" y="3543300"/>
            <a:ext cx="2400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74320" indent="-274320" algn="l">
              <a:spcBef>
                <a:spcPct val="50000"/>
              </a:spcBef>
              <a:buFont typeface="+mj-ea"/>
              <a:buAutoNum type="circleNumDbPlain" startAt="6"/>
            </a:pPr>
            <a:r>
              <a:rPr lang="en-US" sz="2000" b="0" dirty="0" smtClean="0">
                <a:solidFill>
                  <a:srgbClr val="000090"/>
                </a:solidFill>
                <a:latin typeface="Optima"/>
                <a:cs typeface="Optima"/>
              </a:rPr>
              <a:t>Merging arcs to straight section</a:t>
            </a:r>
          </a:p>
        </p:txBody>
      </p:sp>
      <p:sp>
        <p:nvSpPr>
          <p:cNvPr id="2055" name="TextBox 2054"/>
          <p:cNvSpPr txBox="1"/>
          <p:nvPr/>
        </p:nvSpPr>
        <p:spPr bwMode="auto">
          <a:xfrm>
            <a:off x="6856194" y="4171890"/>
            <a:ext cx="21980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marL="274320" indent="-274320" algn="l">
              <a:spcBef>
                <a:spcPts val="600"/>
              </a:spcBef>
              <a:buFont typeface="+mj-ea"/>
              <a:buAutoNum type="circleNumDbPlain" startAt="7"/>
            </a:pPr>
            <a:r>
              <a:rPr lang="en-US" sz="2000" b="0" dirty="0" smtClean="0">
                <a:solidFill>
                  <a:srgbClr val="000090"/>
                </a:solidFill>
                <a:latin typeface="Optima"/>
                <a:cs typeface="Optima"/>
              </a:rPr>
              <a:t> Straight section</a:t>
            </a:r>
          </a:p>
        </p:txBody>
      </p:sp>
      <p:sp>
        <p:nvSpPr>
          <p:cNvPr id="2056" name="TextBox 2055"/>
          <p:cNvSpPr txBox="1"/>
          <p:nvPr/>
        </p:nvSpPr>
        <p:spPr bwMode="auto">
          <a:xfrm>
            <a:off x="6858000" y="4549914"/>
            <a:ext cx="2286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74320" indent="-274320" algn="l">
              <a:spcBef>
                <a:spcPct val="50000"/>
              </a:spcBef>
              <a:buFont typeface="+mj-ea"/>
              <a:buAutoNum type="circleNumDbPlain" startAt="8"/>
            </a:pPr>
            <a:r>
              <a:rPr lang="en-US" sz="2000" b="0" dirty="0" smtClean="0">
                <a:solidFill>
                  <a:srgbClr val="000090"/>
                </a:solidFill>
                <a:latin typeface="Optima"/>
                <a:cs typeface="Optima"/>
              </a:rPr>
              <a:t>Extracted high energy beam</a:t>
            </a:r>
          </a:p>
        </p:txBody>
      </p:sp>
      <p:pic>
        <p:nvPicPr>
          <p:cNvPr id="26" name="Picture 25"/>
          <p:cNvPicPr>
            <a:picLocks noChangeAspect="1"/>
          </p:cNvPicPr>
          <p:nvPr/>
        </p:nvPicPr>
        <p:blipFill>
          <a:blip r:embed="rId6"/>
          <a:stretch>
            <a:fillRect/>
          </a:stretch>
        </p:blipFill>
        <p:spPr>
          <a:xfrm>
            <a:off x="0" y="1072933"/>
            <a:ext cx="6908800" cy="3886200"/>
          </a:xfrm>
          <a:prstGeom prst="rect">
            <a:avLst/>
          </a:prstGeom>
        </p:spPr>
      </p:pic>
      <p:grpSp>
        <p:nvGrpSpPr>
          <p:cNvPr id="2" name="Group 1"/>
          <p:cNvGrpSpPr/>
          <p:nvPr/>
        </p:nvGrpSpPr>
        <p:grpSpPr>
          <a:xfrm>
            <a:off x="1714500" y="1714500"/>
            <a:ext cx="643740" cy="571500"/>
            <a:chOff x="-1672440" y="2443866"/>
            <a:chExt cx="643740" cy="571500"/>
          </a:xfrm>
        </p:grpSpPr>
        <p:sp>
          <p:nvSpPr>
            <p:cNvPr id="11" name="Oval 10"/>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13" name="TextBox 12"/>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1</a:t>
              </a:r>
            </a:p>
          </p:txBody>
        </p:sp>
      </p:grpSp>
      <p:grpSp>
        <p:nvGrpSpPr>
          <p:cNvPr id="27" name="Group 26"/>
          <p:cNvGrpSpPr/>
          <p:nvPr/>
        </p:nvGrpSpPr>
        <p:grpSpPr>
          <a:xfrm>
            <a:off x="2442360" y="1943100"/>
            <a:ext cx="643740" cy="571500"/>
            <a:chOff x="-1672440" y="2443866"/>
            <a:chExt cx="643740" cy="571500"/>
          </a:xfrm>
        </p:grpSpPr>
        <p:sp>
          <p:nvSpPr>
            <p:cNvPr id="28" name="Oval 27"/>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29" name="TextBox 28"/>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2</a:t>
              </a:r>
            </a:p>
          </p:txBody>
        </p:sp>
      </p:grpSp>
      <p:grpSp>
        <p:nvGrpSpPr>
          <p:cNvPr id="30" name="Group 29"/>
          <p:cNvGrpSpPr/>
          <p:nvPr/>
        </p:nvGrpSpPr>
        <p:grpSpPr>
          <a:xfrm>
            <a:off x="4114800" y="1943100"/>
            <a:ext cx="643740" cy="571500"/>
            <a:chOff x="-1672440" y="2443866"/>
            <a:chExt cx="643740" cy="571500"/>
          </a:xfrm>
        </p:grpSpPr>
        <p:sp>
          <p:nvSpPr>
            <p:cNvPr id="31" name="Oval 30"/>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32" name="TextBox 31"/>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2</a:t>
              </a:r>
            </a:p>
          </p:txBody>
        </p:sp>
      </p:grpSp>
      <p:grpSp>
        <p:nvGrpSpPr>
          <p:cNvPr id="33" name="Group 32"/>
          <p:cNvGrpSpPr/>
          <p:nvPr/>
        </p:nvGrpSpPr>
        <p:grpSpPr>
          <a:xfrm>
            <a:off x="3314700" y="2628900"/>
            <a:ext cx="643740" cy="571500"/>
            <a:chOff x="-1672440" y="2443866"/>
            <a:chExt cx="643740" cy="571500"/>
          </a:xfrm>
        </p:grpSpPr>
        <p:sp>
          <p:nvSpPr>
            <p:cNvPr id="34" name="Oval 33"/>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35" name="TextBox 34"/>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3</a:t>
              </a:r>
            </a:p>
          </p:txBody>
        </p:sp>
      </p:grpSp>
      <p:grpSp>
        <p:nvGrpSpPr>
          <p:cNvPr id="39" name="Group 38"/>
          <p:cNvGrpSpPr/>
          <p:nvPr/>
        </p:nvGrpSpPr>
        <p:grpSpPr>
          <a:xfrm>
            <a:off x="1943100" y="2743200"/>
            <a:ext cx="643740" cy="571500"/>
            <a:chOff x="-1672440" y="2443866"/>
            <a:chExt cx="643740" cy="571500"/>
          </a:xfrm>
        </p:grpSpPr>
        <p:sp>
          <p:nvSpPr>
            <p:cNvPr id="40" name="Oval 39"/>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41" name="TextBox 40"/>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4</a:t>
              </a:r>
            </a:p>
          </p:txBody>
        </p:sp>
      </p:grpSp>
      <p:grpSp>
        <p:nvGrpSpPr>
          <p:cNvPr id="42" name="Group 41"/>
          <p:cNvGrpSpPr/>
          <p:nvPr/>
        </p:nvGrpSpPr>
        <p:grpSpPr>
          <a:xfrm>
            <a:off x="4499760" y="2743200"/>
            <a:ext cx="643740" cy="571500"/>
            <a:chOff x="-1672440" y="2443866"/>
            <a:chExt cx="643740" cy="571500"/>
          </a:xfrm>
        </p:grpSpPr>
        <p:sp>
          <p:nvSpPr>
            <p:cNvPr id="43" name="Oval 42"/>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44" name="TextBox 43"/>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4</a:t>
              </a:r>
            </a:p>
          </p:txBody>
        </p:sp>
      </p:grpSp>
      <p:grpSp>
        <p:nvGrpSpPr>
          <p:cNvPr id="46" name="Group 45"/>
          <p:cNvGrpSpPr/>
          <p:nvPr/>
        </p:nvGrpSpPr>
        <p:grpSpPr>
          <a:xfrm>
            <a:off x="4914900" y="3086100"/>
            <a:ext cx="643740" cy="571500"/>
            <a:chOff x="-1672440" y="2443866"/>
            <a:chExt cx="643740" cy="571500"/>
          </a:xfrm>
        </p:grpSpPr>
        <p:sp>
          <p:nvSpPr>
            <p:cNvPr id="47" name="Oval 46"/>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48" name="TextBox 47"/>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5</a:t>
              </a:r>
            </a:p>
          </p:txBody>
        </p:sp>
      </p:grpSp>
      <p:grpSp>
        <p:nvGrpSpPr>
          <p:cNvPr id="49" name="Group 48"/>
          <p:cNvGrpSpPr/>
          <p:nvPr/>
        </p:nvGrpSpPr>
        <p:grpSpPr>
          <a:xfrm>
            <a:off x="1527960" y="3200400"/>
            <a:ext cx="643740" cy="571500"/>
            <a:chOff x="-1672440" y="2443866"/>
            <a:chExt cx="643740" cy="571500"/>
          </a:xfrm>
        </p:grpSpPr>
        <p:sp>
          <p:nvSpPr>
            <p:cNvPr id="50" name="Oval 49"/>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51" name="TextBox 50"/>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5</a:t>
              </a:r>
            </a:p>
          </p:txBody>
        </p:sp>
      </p:grpSp>
      <p:grpSp>
        <p:nvGrpSpPr>
          <p:cNvPr id="54" name="Group 53"/>
          <p:cNvGrpSpPr/>
          <p:nvPr/>
        </p:nvGrpSpPr>
        <p:grpSpPr>
          <a:xfrm>
            <a:off x="1943100" y="3543300"/>
            <a:ext cx="643740" cy="571500"/>
            <a:chOff x="-1672440" y="2443866"/>
            <a:chExt cx="643740" cy="571500"/>
          </a:xfrm>
        </p:grpSpPr>
        <p:sp>
          <p:nvSpPr>
            <p:cNvPr id="55" name="Oval 54"/>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56" name="TextBox 55"/>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6</a:t>
              </a:r>
            </a:p>
          </p:txBody>
        </p:sp>
      </p:grpSp>
      <p:grpSp>
        <p:nvGrpSpPr>
          <p:cNvPr id="57" name="Group 56"/>
          <p:cNvGrpSpPr/>
          <p:nvPr/>
        </p:nvGrpSpPr>
        <p:grpSpPr>
          <a:xfrm>
            <a:off x="4686300" y="3543300"/>
            <a:ext cx="643740" cy="571500"/>
            <a:chOff x="-1672440" y="2443866"/>
            <a:chExt cx="643740" cy="571500"/>
          </a:xfrm>
        </p:grpSpPr>
        <p:sp>
          <p:nvSpPr>
            <p:cNvPr id="58" name="Oval 57"/>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59" name="TextBox 58"/>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6</a:t>
              </a:r>
            </a:p>
          </p:txBody>
        </p:sp>
      </p:grpSp>
      <p:grpSp>
        <p:nvGrpSpPr>
          <p:cNvPr id="60" name="Group 59"/>
          <p:cNvGrpSpPr/>
          <p:nvPr/>
        </p:nvGrpSpPr>
        <p:grpSpPr>
          <a:xfrm>
            <a:off x="3314700" y="3543300"/>
            <a:ext cx="643740" cy="571500"/>
            <a:chOff x="-1672440" y="2443866"/>
            <a:chExt cx="643740" cy="571500"/>
          </a:xfrm>
        </p:grpSpPr>
        <p:sp>
          <p:nvSpPr>
            <p:cNvPr id="61" name="Oval 60"/>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62" name="TextBox 61"/>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7</a:t>
              </a:r>
            </a:p>
          </p:txBody>
        </p:sp>
      </p:grpSp>
      <p:grpSp>
        <p:nvGrpSpPr>
          <p:cNvPr id="63" name="Group 62"/>
          <p:cNvGrpSpPr/>
          <p:nvPr/>
        </p:nvGrpSpPr>
        <p:grpSpPr>
          <a:xfrm>
            <a:off x="3314700" y="4114800"/>
            <a:ext cx="643740" cy="571500"/>
            <a:chOff x="-1672440" y="2443866"/>
            <a:chExt cx="643740" cy="571500"/>
          </a:xfrm>
        </p:grpSpPr>
        <p:sp>
          <p:nvSpPr>
            <p:cNvPr id="64" name="Oval 63"/>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65" name="TextBox 64"/>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8</a:t>
              </a:r>
            </a:p>
          </p:txBody>
        </p:sp>
      </p:grpSp>
    </p:spTree>
    <p:extLst>
      <p:ext uri="{BB962C8B-B14F-4D97-AF65-F5344CB8AC3E}">
        <p14:creationId xmlns:p14="http://schemas.microsoft.com/office/powerpoint/2010/main" val="29413214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5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48" grpId="0"/>
      <p:bldP spid="2049" grpId="0"/>
      <p:bldP spid="2051" grpId="0"/>
      <p:bldP spid="67" grpId="0"/>
      <p:bldP spid="68" grpId="0"/>
      <p:bldP spid="2055" grpId="0"/>
      <p:bldP spid="20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BETA_4passExtrac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8600"/>
            <a:ext cx="9144000" cy="5143500"/>
          </a:xfrm>
          <a:prstGeom prst="rect">
            <a:avLst/>
          </a:prstGeom>
        </p:spPr>
      </p:pic>
      <p:sp>
        <p:nvSpPr>
          <p:cNvPr id="12" name="Text Box 4"/>
          <p:cNvSpPr txBox="1">
            <a:spLocks noChangeArrowheads="1"/>
          </p:cNvSpPr>
          <p:nvPr/>
        </p:nvSpPr>
        <p:spPr bwMode="auto">
          <a:xfrm>
            <a:off x="3689683" y="186783"/>
            <a:ext cx="5161125" cy="46166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200">
                <a:solidFill>
                  <a:schemeClr val="tx1"/>
                </a:solidFill>
                <a:latin typeface="Times New Roman" charset="0"/>
                <a:ea typeface="ＭＳ Ｐゴシック" charset="0"/>
                <a:cs typeface="ＭＳ Ｐゴシック" charset="0"/>
              </a:defRPr>
            </a:lvl1pPr>
            <a:lvl2pPr marL="37931725" indent="-37474525">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marL="457200" eaLnBrk="0" fontAlgn="base" hangingPunct="0">
              <a:spcBef>
                <a:spcPct val="0"/>
              </a:spcBef>
              <a:spcAft>
                <a:spcPct val="0"/>
              </a:spcAft>
              <a:defRPr sz="1200">
                <a:solidFill>
                  <a:schemeClr val="tx1"/>
                </a:solidFill>
                <a:latin typeface="Times New Roman" charset="0"/>
                <a:ea typeface="ＭＳ Ｐゴシック" charset="0"/>
              </a:defRPr>
            </a:lvl6pPr>
            <a:lvl7pPr marL="914400" eaLnBrk="0" fontAlgn="base" hangingPunct="0">
              <a:spcBef>
                <a:spcPct val="0"/>
              </a:spcBef>
              <a:spcAft>
                <a:spcPct val="0"/>
              </a:spcAft>
              <a:defRPr sz="1200">
                <a:solidFill>
                  <a:schemeClr val="tx1"/>
                </a:solidFill>
                <a:latin typeface="Times New Roman" charset="0"/>
                <a:ea typeface="ＭＳ Ｐゴシック" charset="0"/>
              </a:defRPr>
            </a:lvl7pPr>
            <a:lvl8pPr marL="1371600" eaLnBrk="0" fontAlgn="base" hangingPunct="0">
              <a:spcBef>
                <a:spcPct val="0"/>
              </a:spcBef>
              <a:spcAft>
                <a:spcPct val="0"/>
              </a:spcAft>
              <a:defRPr sz="1200">
                <a:solidFill>
                  <a:schemeClr val="tx1"/>
                </a:solidFill>
                <a:latin typeface="Times New Roman" charset="0"/>
                <a:ea typeface="ＭＳ Ｐゴシック" charset="0"/>
              </a:defRPr>
            </a:lvl8pPr>
            <a:lvl9pPr marL="1828800" eaLnBrk="0" fontAlgn="base" hangingPunct="0">
              <a:spcBef>
                <a:spcPct val="0"/>
              </a:spcBef>
              <a:spcAft>
                <a:spcPct val="0"/>
              </a:spcAft>
              <a:defRPr sz="1200">
                <a:solidFill>
                  <a:schemeClr val="tx1"/>
                </a:solidFill>
                <a:latin typeface="Times New Roman" charset="0"/>
                <a:ea typeface="ＭＳ Ｐゴシック" charset="0"/>
              </a:defRPr>
            </a:lvl9pPr>
          </a:lstStyle>
          <a:p>
            <a:pPr algn="ctr">
              <a:spcBef>
                <a:spcPts val="2400"/>
              </a:spcBef>
            </a:pPr>
            <a:r>
              <a:rPr lang="en-US" sz="2400" dirty="0" smtClean="0">
                <a:solidFill>
                  <a:schemeClr val="bg1"/>
                </a:solidFill>
                <a:latin typeface="Arial"/>
                <a:cs typeface="Arial"/>
              </a:rPr>
              <a:t>Prototype eRHIC ERL @ Cornell</a:t>
            </a:r>
          </a:p>
        </p:txBody>
      </p:sp>
      <p:sp>
        <p:nvSpPr>
          <p:cNvPr id="13" name="TextBox 12"/>
          <p:cNvSpPr txBox="1"/>
          <p:nvPr/>
        </p:nvSpPr>
        <p:spPr>
          <a:xfrm>
            <a:off x="3985348" y="3612210"/>
            <a:ext cx="1582484" cy="430887"/>
          </a:xfrm>
          <a:prstGeom prst="rect">
            <a:avLst/>
          </a:prstGeom>
          <a:noFill/>
        </p:spPr>
        <p:txBody>
          <a:bodyPr wrap="none" rtlCol="0">
            <a:spAutoFit/>
          </a:bodyPr>
          <a:lstStyle/>
          <a:p>
            <a:r>
              <a:rPr lang="en-US" sz="2200" dirty="0" smtClean="0">
                <a:latin typeface="Optima"/>
                <a:cs typeface="Optima"/>
              </a:rPr>
              <a:t>+/- 36 MeV</a:t>
            </a:r>
            <a:endParaRPr lang="en-US" sz="2200" dirty="0">
              <a:latin typeface="Optima"/>
              <a:cs typeface="Optima"/>
            </a:endParaRPr>
          </a:p>
        </p:txBody>
      </p:sp>
      <p:sp>
        <p:nvSpPr>
          <p:cNvPr id="14" name="TextBox 13"/>
          <p:cNvSpPr txBox="1"/>
          <p:nvPr/>
        </p:nvSpPr>
        <p:spPr>
          <a:xfrm>
            <a:off x="2528839" y="2810791"/>
            <a:ext cx="1005403" cy="430887"/>
          </a:xfrm>
          <a:prstGeom prst="rect">
            <a:avLst/>
          </a:prstGeom>
          <a:noFill/>
        </p:spPr>
        <p:txBody>
          <a:bodyPr wrap="none" rtlCol="0">
            <a:spAutoFit/>
          </a:bodyPr>
          <a:lstStyle/>
          <a:p>
            <a:r>
              <a:rPr lang="en-US" sz="2200" dirty="0" smtClean="0">
                <a:latin typeface="Optima"/>
                <a:cs typeface="Optima"/>
              </a:rPr>
              <a:t>6 MeV</a:t>
            </a:r>
            <a:endParaRPr lang="en-US" sz="2200" dirty="0">
              <a:latin typeface="Optima"/>
              <a:cs typeface="Optima"/>
            </a:endParaRPr>
          </a:p>
        </p:txBody>
      </p:sp>
      <p:sp>
        <p:nvSpPr>
          <p:cNvPr id="15" name="TextBox 14"/>
          <p:cNvSpPr txBox="1"/>
          <p:nvPr/>
        </p:nvSpPr>
        <p:spPr>
          <a:xfrm>
            <a:off x="3241743" y="5204663"/>
            <a:ext cx="2725510" cy="430887"/>
          </a:xfrm>
          <a:prstGeom prst="rect">
            <a:avLst/>
          </a:prstGeom>
          <a:noFill/>
        </p:spPr>
        <p:txBody>
          <a:bodyPr wrap="none" rtlCol="0">
            <a:spAutoFit/>
          </a:bodyPr>
          <a:lstStyle/>
          <a:p>
            <a:r>
              <a:rPr lang="en-US" sz="2200" dirty="0" smtClean="0">
                <a:latin typeface="Optima"/>
                <a:cs typeface="Optima"/>
              </a:rPr>
              <a:t>42, </a:t>
            </a:r>
            <a:r>
              <a:rPr lang="en-US" sz="2200" dirty="0">
                <a:latin typeface="Optima"/>
                <a:cs typeface="Optima"/>
              </a:rPr>
              <a:t>34, 48, </a:t>
            </a:r>
            <a:r>
              <a:rPr lang="en-US" sz="2200" dirty="0" smtClean="0">
                <a:latin typeface="Optima"/>
                <a:cs typeface="Optima"/>
              </a:rPr>
              <a:t>150 </a:t>
            </a:r>
            <a:r>
              <a:rPr lang="en-US" sz="2200" dirty="0">
                <a:latin typeface="Optima"/>
                <a:cs typeface="Optima"/>
              </a:rPr>
              <a:t>MeV  </a:t>
            </a:r>
            <a:r>
              <a:rPr lang="en-US" sz="2200" dirty="0" smtClean="0">
                <a:latin typeface="Optima"/>
                <a:cs typeface="Optima"/>
              </a:rPr>
              <a:t> </a:t>
            </a:r>
            <a:endParaRPr lang="en-US" sz="2200" dirty="0">
              <a:latin typeface="Optima"/>
              <a:cs typeface="Optima"/>
            </a:endParaRPr>
          </a:p>
        </p:txBody>
      </p:sp>
      <p:sp>
        <p:nvSpPr>
          <p:cNvPr id="20" name="TextBox 19"/>
          <p:cNvSpPr txBox="1"/>
          <p:nvPr/>
        </p:nvSpPr>
        <p:spPr>
          <a:xfrm>
            <a:off x="6560081" y="3037346"/>
            <a:ext cx="1005403" cy="430887"/>
          </a:xfrm>
          <a:prstGeom prst="rect">
            <a:avLst/>
          </a:prstGeom>
          <a:noFill/>
        </p:spPr>
        <p:txBody>
          <a:bodyPr wrap="none" rtlCol="0">
            <a:spAutoFit/>
          </a:bodyPr>
          <a:lstStyle/>
          <a:p>
            <a:r>
              <a:rPr lang="en-US" sz="2200" dirty="0" smtClean="0">
                <a:latin typeface="Optima"/>
                <a:cs typeface="Optima"/>
              </a:rPr>
              <a:t>6 MeV</a:t>
            </a:r>
            <a:endParaRPr lang="en-US" sz="2200" dirty="0">
              <a:latin typeface="Optima"/>
              <a:cs typeface="Optima"/>
            </a:endParaRPr>
          </a:p>
        </p:txBody>
      </p:sp>
      <p:sp>
        <p:nvSpPr>
          <p:cNvPr id="21" name="Content Placeholder 1"/>
          <p:cNvSpPr txBox="1">
            <a:spLocks/>
          </p:cNvSpPr>
          <p:nvPr/>
        </p:nvSpPr>
        <p:spPr>
          <a:xfrm>
            <a:off x="0" y="842762"/>
            <a:ext cx="9144000" cy="1521957"/>
          </a:xfrm>
          <a:prstGeom prst="rect">
            <a:avLst/>
          </a:prstGeom>
          <a:solidFill>
            <a:schemeClr val="bg1"/>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solidFill>
                  <a:srgbClr val="000090"/>
                </a:solidFill>
                <a:latin typeface="Optima"/>
                <a:cs typeface="Optima"/>
              </a:rPr>
              <a:t>NS-FFAG arcs, four passes (like first eRHIC loop)</a:t>
            </a:r>
          </a:p>
          <a:p>
            <a:r>
              <a:rPr lang="en-US" sz="2000" dirty="0" smtClean="0">
                <a:solidFill>
                  <a:srgbClr val="000090"/>
                </a:solidFill>
                <a:latin typeface="Optima"/>
                <a:cs typeface="Optima"/>
              </a:rPr>
              <a:t>Momentum aperture of x4, as for eRHIC (EMMA achieved x1.7, planned x2)</a:t>
            </a:r>
          </a:p>
          <a:p>
            <a:r>
              <a:rPr lang="en-US" sz="2000" dirty="0" smtClean="0">
                <a:solidFill>
                  <a:srgbClr val="000090"/>
                </a:solidFill>
                <a:latin typeface="Optima"/>
                <a:cs typeface="Optima"/>
              </a:rPr>
              <a:t>Uses Cornell DC gun, injector (ICM), dump, SRF CW Linac (MLC)</a:t>
            </a:r>
          </a:p>
          <a:p>
            <a:r>
              <a:rPr lang="en-US" sz="2000" dirty="0" smtClean="0">
                <a:solidFill>
                  <a:srgbClr val="000090"/>
                </a:solidFill>
                <a:latin typeface="Optima"/>
                <a:cs typeface="Optima"/>
              </a:rPr>
              <a:t>Prototyping of essential components of eRHIC design</a:t>
            </a:r>
            <a:endParaRPr lang="en-US" sz="2000" dirty="0">
              <a:solidFill>
                <a:srgbClr val="000090"/>
              </a:solidFill>
              <a:latin typeface="Optima"/>
              <a:cs typeface="Optima"/>
            </a:endParaRPr>
          </a:p>
        </p:txBody>
      </p:sp>
    </p:spTree>
    <p:extLst>
      <p:ext uri="{BB962C8B-B14F-4D97-AF65-F5344CB8AC3E}">
        <p14:creationId xmlns:p14="http://schemas.microsoft.com/office/powerpoint/2010/main" val="42817439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0" y="-25276"/>
            <a:ext cx="5300961" cy="830997"/>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200">
                <a:solidFill>
                  <a:schemeClr val="tx1"/>
                </a:solidFill>
                <a:latin typeface="Times New Roman" charset="0"/>
                <a:ea typeface="ＭＳ Ｐゴシック" charset="0"/>
                <a:cs typeface="ＭＳ Ｐゴシック" charset="0"/>
              </a:defRPr>
            </a:lvl1pPr>
            <a:lvl2pPr marL="37931725" indent="-37474525">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marL="457200" eaLnBrk="0" fontAlgn="base" hangingPunct="0">
              <a:spcBef>
                <a:spcPct val="0"/>
              </a:spcBef>
              <a:spcAft>
                <a:spcPct val="0"/>
              </a:spcAft>
              <a:defRPr sz="1200">
                <a:solidFill>
                  <a:schemeClr val="tx1"/>
                </a:solidFill>
                <a:latin typeface="Times New Roman" charset="0"/>
                <a:ea typeface="ＭＳ Ｐゴシック" charset="0"/>
              </a:defRPr>
            </a:lvl6pPr>
            <a:lvl7pPr marL="914400" eaLnBrk="0" fontAlgn="base" hangingPunct="0">
              <a:spcBef>
                <a:spcPct val="0"/>
              </a:spcBef>
              <a:spcAft>
                <a:spcPct val="0"/>
              </a:spcAft>
              <a:defRPr sz="1200">
                <a:solidFill>
                  <a:schemeClr val="tx1"/>
                </a:solidFill>
                <a:latin typeface="Times New Roman" charset="0"/>
                <a:ea typeface="ＭＳ Ｐゴシック" charset="0"/>
              </a:defRPr>
            </a:lvl7pPr>
            <a:lvl8pPr marL="1371600" eaLnBrk="0" fontAlgn="base" hangingPunct="0">
              <a:spcBef>
                <a:spcPct val="0"/>
              </a:spcBef>
              <a:spcAft>
                <a:spcPct val="0"/>
              </a:spcAft>
              <a:defRPr sz="1200">
                <a:solidFill>
                  <a:schemeClr val="tx1"/>
                </a:solidFill>
                <a:latin typeface="Times New Roman" charset="0"/>
                <a:ea typeface="ＭＳ Ｐゴシック" charset="0"/>
              </a:defRPr>
            </a:lvl8pPr>
            <a:lvl9pPr marL="1828800" eaLnBrk="0" fontAlgn="base" hangingPunct="0">
              <a:spcBef>
                <a:spcPct val="0"/>
              </a:spcBef>
              <a:spcAft>
                <a:spcPct val="0"/>
              </a:spcAft>
              <a:defRPr sz="1200">
                <a:solidFill>
                  <a:schemeClr val="tx1"/>
                </a:solidFill>
                <a:latin typeface="Times New Roman" charset="0"/>
                <a:ea typeface="ＭＳ Ｐゴシック" charset="0"/>
              </a:defRPr>
            </a:lvl9pPr>
          </a:lstStyle>
          <a:p>
            <a:pPr>
              <a:spcBef>
                <a:spcPts val="2400"/>
              </a:spcBef>
            </a:pPr>
            <a:r>
              <a:rPr lang="en-US" sz="2400" b="0" dirty="0" smtClean="0">
                <a:solidFill>
                  <a:srgbClr val="FF0000"/>
                </a:solidFill>
                <a:latin typeface="Optima"/>
                <a:cs typeface="Optima"/>
              </a:rPr>
              <a:t>Unique capabilities of CBETA in eRHIC risk reduction</a:t>
            </a:r>
          </a:p>
        </p:txBody>
      </p:sp>
      <p:sp>
        <p:nvSpPr>
          <p:cNvPr id="5" name="Content Placeholder 2"/>
          <p:cNvSpPr txBox="1">
            <a:spLocks/>
          </p:cNvSpPr>
          <p:nvPr/>
        </p:nvSpPr>
        <p:spPr>
          <a:xfrm>
            <a:off x="12700" y="1257300"/>
            <a:ext cx="9144000" cy="4739923"/>
          </a:xfrm>
          <a:prstGeom prst="rect">
            <a:avLst/>
          </a:prstGeom>
        </p:spPr>
        <p:txBody>
          <a:bodyP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defRPr/>
            </a:pPr>
            <a:r>
              <a:rPr lang="en-GB" altLang="en-US" b="0" dirty="0">
                <a:solidFill>
                  <a:srgbClr val="000090"/>
                </a:solidFill>
              </a:rPr>
              <a:t>C</a:t>
            </a:r>
            <a:r>
              <a:rPr lang="en-GB" altLang="en-US" b="0" dirty="0">
                <a:solidFill>
                  <a:srgbClr val="000090"/>
                </a:solidFill>
                <a:latin typeface="Symbol" panose="05050102010706020507" pitchFamily="18" charset="2"/>
              </a:rPr>
              <a:t>b</a:t>
            </a:r>
            <a:r>
              <a:rPr lang="en-GB" altLang="en-US" b="0" dirty="0">
                <a:solidFill>
                  <a:srgbClr val="000090"/>
                </a:solidFill>
              </a:rPr>
              <a:t> </a:t>
            </a:r>
            <a:r>
              <a:rPr lang="en-GB" altLang="en-US" b="0" dirty="0">
                <a:solidFill>
                  <a:srgbClr val="000090"/>
                </a:solidFill>
                <a:latin typeface="Optima"/>
                <a:cs typeface="Optima"/>
              </a:rPr>
              <a:t>will be the first accelerator in the world to include any of the following items required by the eRHIC design</a:t>
            </a:r>
          </a:p>
          <a:p>
            <a:pPr marL="457200" lvl="1" indent="0">
              <a:buNone/>
              <a:defRPr/>
            </a:pPr>
            <a:endParaRPr lang="en-GB" altLang="en-US" b="0" dirty="0" smtClean="0">
              <a:solidFill>
                <a:srgbClr val="FF0000"/>
              </a:solidFill>
              <a:latin typeface="Optima"/>
              <a:cs typeface="Optima"/>
            </a:endParaRPr>
          </a:p>
          <a:p>
            <a:pPr lvl="1">
              <a:defRPr/>
            </a:pPr>
            <a:r>
              <a:rPr lang="en-GB" altLang="en-US" b="0" dirty="0" smtClean="0">
                <a:solidFill>
                  <a:srgbClr val="FF0000"/>
                </a:solidFill>
                <a:latin typeface="Optima"/>
                <a:cs typeface="Optima"/>
              </a:rPr>
              <a:t>ERL</a:t>
            </a:r>
            <a:r>
              <a:rPr lang="en-GB" altLang="en-US" b="0" dirty="0" smtClean="0">
                <a:latin typeface="Optima"/>
                <a:cs typeface="Optima"/>
              </a:rPr>
              <a:t> </a:t>
            </a:r>
            <a:r>
              <a:rPr lang="en-GB" altLang="en-US" b="0" dirty="0" smtClean="0">
                <a:solidFill>
                  <a:srgbClr val="000090"/>
                </a:solidFill>
                <a:latin typeface="Optima"/>
                <a:cs typeface="Optima"/>
              </a:rPr>
              <a:t>using</a:t>
            </a:r>
            <a:r>
              <a:rPr lang="en-GB" altLang="en-US" b="0" dirty="0" smtClean="0">
                <a:latin typeface="Optima"/>
                <a:cs typeface="Optima"/>
              </a:rPr>
              <a:t> </a:t>
            </a:r>
            <a:r>
              <a:rPr lang="en-GB" altLang="en-US" b="0" dirty="0" smtClean="0">
                <a:solidFill>
                  <a:srgbClr val="00B050"/>
                </a:solidFill>
                <a:latin typeface="Optima"/>
                <a:cs typeface="Optima"/>
              </a:rPr>
              <a:t>FFAG</a:t>
            </a:r>
            <a:r>
              <a:rPr lang="en-GB" altLang="en-US" b="0" dirty="0" smtClean="0">
                <a:latin typeface="Optima"/>
                <a:cs typeface="Optima"/>
              </a:rPr>
              <a:t> </a:t>
            </a:r>
            <a:r>
              <a:rPr lang="en-GB" altLang="en-US" b="0" dirty="0" smtClean="0">
                <a:solidFill>
                  <a:srgbClr val="000090"/>
                </a:solidFill>
                <a:latin typeface="Optima"/>
                <a:cs typeface="Optima"/>
              </a:rPr>
              <a:t>recirculating arcs</a:t>
            </a:r>
          </a:p>
          <a:p>
            <a:pPr lvl="1">
              <a:defRPr/>
            </a:pPr>
            <a:r>
              <a:rPr lang="en-GB" altLang="en-US" b="0" dirty="0" smtClean="0">
                <a:solidFill>
                  <a:srgbClr val="000090"/>
                </a:solidFill>
                <a:latin typeface="Optima"/>
                <a:cs typeface="Optima"/>
              </a:rPr>
              <a:t>Linear field </a:t>
            </a:r>
            <a:r>
              <a:rPr lang="en-GB" altLang="en-US" b="0" dirty="0" smtClean="0">
                <a:solidFill>
                  <a:srgbClr val="00B050"/>
                </a:solidFill>
                <a:latin typeface="Optima"/>
                <a:cs typeface="Optima"/>
              </a:rPr>
              <a:t>FFAG</a:t>
            </a:r>
            <a:r>
              <a:rPr lang="en-GB" altLang="en-US" b="0" dirty="0" smtClean="0">
                <a:latin typeface="Optima"/>
                <a:cs typeface="Optima"/>
              </a:rPr>
              <a:t> </a:t>
            </a:r>
            <a:r>
              <a:rPr lang="en-GB" altLang="en-US" b="0" dirty="0" smtClean="0">
                <a:solidFill>
                  <a:srgbClr val="000090"/>
                </a:solidFill>
                <a:latin typeface="Optima"/>
                <a:cs typeface="Optima"/>
              </a:rPr>
              <a:t>with momentum range of 4x</a:t>
            </a:r>
          </a:p>
          <a:p>
            <a:pPr lvl="1">
              <a:defRPr/>
            </a:pPr>
            <a:r>
              <a:rPr lang="en-GB" altLang="en-US" b="0" dirty="0" smtClean="0">
                <a:solidFill>
                  <a:srgbClr val="000090"/>
                </a:solidFill>
                <a:latin typeface="Optima"/>
                <a:cs typeface="Optima"/>
              </a:rPr>
              <a:t>Adiabatic transition from curved to straight </a:t>
            </a:r>
            <a:r>
              <a:rPr lang="en-GB" altLang="en-US" b="0" dirty="0" smtClean="0">
                <a:solidFill>
                  <a:srgbClr val="00B050"/>
                </a:solidFill>
                <a:latin typeface="Optima"/>
                <a:cs typeface="Optima"/>
              </a:rPr>
              <a:t>FFAG</a:t>
            </a:r>
          </a:p>
          <a:p>
            <a:pPr lvl="1">
              <a:defRPr/>
            </a:pPr>
            <a:r>
              <a:rPr lang="en-GB" altLang="en-US" b="0" dirty="0">
                <a:solidFill>
                  <a:schemeClr val="accent2"/>
                </a:solidFill>
                <a:latin typeface="Optima"/>
                <a:cs typeface="Optima"/>
              </a:rPr>
              <a:t>Permanent magnets (PMs)</a:t>
            </a:r>
            <a:r>
              <a:rPr lang="en-GB" altLang="en-US" b="0" dirty="0">
                <a:latin typeface="Optima"/>
                <a:cs typeface="Optima"/>
              </a:rPr>
              <a:t> </a:t>
            </a:r>
            <a:r>
              <a:rPr lang="en-GB" altLang="en-US" b="0" dirty="0">
                <a:solidFill>
                  <a:srgbClr val="000090"/>
                </a:solidFill>
                <a:latin typeface="Optima"/>
                <a:cs typeface="Optima"/>
              </a:rPr>
              <a:t>used in an </a:t>
            </a:r>
            <a:r>
              <a:rPr lang="en-GB" altLang="en-US" b="0" dirty="0">
                <a:solidFill>
                  <a:srgbClr val="00B050"/>
                </a:solidFill>
                <a:latin typeface="Optima"/>
                <a:cs typeface="Optima"/>
              </a:rPr>
              <a:t>FFAG</a:t>
            </a:r>
          </a:p>
          <a:p>
            <a:pPr lvl="1">
              <a:defRPr/>
            </a:pPr>
            <a:r>
              <a:rPr lang="en-GB" altLang="en-US" b="0" dirty="0" smtClean="0">
                <a:solidFill>
                  <a:srgbClr val="000090"/>
                </a:solidFill>
                <a:latin typeface="Optima"/>
                <a:cs typeface="Optima"/>
              </a:rPr>
              <a:t>NdFeB</a:t>
            </a:r>
            <a:r>
              <a:rPr lang="en-GB" altLang="en-US" b="0" dirty="0" smtClean="0">
                <a:latin typeface="Optima"/>
                <a:cs typeface="Optima"/>
              </a:rPr>
              <a:t> </a:t>
            </a:r>
            <a:r>
              <a:rPr lang="en-GB" altLang="en-US" b="0" dirty="0" smtClean="0">
                <a:solidFill>
                  <a:schemeClr val="accent2"/>
                </a:solidFill>
                <a:latin typeface="Optima"/>
                <a:cs typeface="Optima"/>
              </a:rPr>
              <a:t>PMs</a:t>
            </a:r>
            <a:r>
              <a:rPr lang="en-GB" altLang="en-US" b="0" dirty="0" smtClean="0">
                <a:latin typeface="Optima"/>
                <a:cs typeface="Optima"/>
              </a:rPr>
              <a:t> </a:t>
            </a:r>
            <a:r>
              <a:rPr lang="en-GB" altLang="en-US" b="0" dirty="0" smtClean="0">
                <a:solidFill>
                  <a:srgbClr val="000090"/>
                </a:solidFill>
                <a:latin typeface="Optima"/>
                <a:cs typeface="Optima"/>
              </a:rPr>
              <a:t>used for main beam steering</a:t>
            </a:r>
          </a:p>
          <a:p>
            <a:pPr lvl="1">
              <a:defRPr/>
            </a:pPr>
            <a:r>
              <a:rPr lang="en-GB" altLang="en-US" b="0" dirty="0" smtClean="0">
                <a:solidFill>
                  <a:schemeClr val="accent2"/>
                </a:solidFill>
                <a:latin typeface="Optima"/>
                <a:cs typeface="Optima"/>
              </a:rPr>
              <a:t>PMs</a:t>
            </a:r>
            <a:r>
              <a:rPr lang="en-GB" altLang="en-US" b="0" dirty="0" smtClean="0">
                <a:latin typeface="Optima"/>
                <a:cs typeface="Optima"/>
              </a:rPr>
              <a:t> </a:t>
            </a:r>
            <a:r>
              <a:rPr lang="en-GB" altLang="en-US" b="0" dirty="0" smtClean="0">
                <a:solidFill>
                  <a:srgbClr val="000090"/>
                </a:solidFill>
                <a:latin typeface="Optima"/>
                <a:cs typeface="Optima"/>
              </a:rPr>
              <a:t>used in </a:t>
            </a:r>
            <a:r>
              <a:rPr lang="en-GB" altLang="en-US" b="0" dirty="0" smtClean="0">
                <a:solidFill>
                  <a:srgbClr val="FF0000"/>
                </a:solidFill>
                <a:latin typeface="Optima"/>
                <a:cs typeface="Optima"/>
              </a:rPr>
              <a:t>ERL</a:t>
            </a:r>
            <a:r>
              <a:rPr lang="en-GB" altLang="en-US" b="0" dirty="0" smtClean="0">
                <a:latin typeface="Optima"/>
                <a:cs typeface="Optima"/>
              </a:rPr>
              <a:t> </a:t>
            </a:r>
            <a:r>
              <a:rPr lang="en-GB" altLang="en-US" b="0" dirty="0" smtClean="0">
                <a:solidFill>
                  <a:srgbClr val="000090"/>
                </a:solidFill>
                <a:latin typeface="Optima"/>
                <a:cs typeface="Optima"/>
              </a:rPr>
              <a:t>return arcs</a:t>
            </a:r>
          </a:p>
          <a:p>
            <a:pPr lvl="1">
              <a:defRPr/>
            </a:pPr>
            <a:r>
              <a:rPr lang="en-GB" altLang="en-US" b="0" dirty="0" smtClean="0">
                <a:solidFill>
                  <a:srgbClr val="000090"/>
                </a:solidFill>
                <a:latin typeface="Optima"/>
                <a:cs typeface="Optima"/>
              </a:rPr>
              <a:t>Multi-pass superconducting </a:t>
            </a:r>
            <a:r>
              <a:rPr lang="en-GB" altLang="en-US" b="0" dirty="0" smtClean="0">
                <a:solidFill>
                  <a:srgbClr val="FF0000"/>
                </a:solidFill>
                <a:latin typeface="Optima"/>
                <a:cs typeface="Optima"/>
              </a:rPr>
              <a:t>ERL</a:t>
            </a:r>
          </a:p>
        </p:txBody>
      </p:sp>
    </p:spTree>
    <p:extLst>
      <p:ext uri="{BB962C8B-B14F-4D97-AF65-F5344CB8AC3E}">
        <p14:creationId xmlns:p14="http://schemas.microsoft.com/office/powerpoint/2010/main" val="3029908822"/>
      </p:ext>
    </p:extLst>
  </p:cSld>
  <p:clrMapOvr>
    <a:masterClrMapping/>
  </p:clrMapOvr>
  <mc:AlternateContent xmlns:mc="http://schemas.openxmlformats.org/markup-compatibility/2006" xmlns:p14="http://schemas.microsoft.com/office/powerpoint/2010/main">
    <mc:Choice Requires="p14">
      <p:transition spd="slow" p14:dur="18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p:cNvSpPr txBox="1">
            <a:spLocks/>
          </p:cNvSpPr>
          <p:nvPr/>
        </p:nvSpPr>
        <p:spPr>
          <a:xfrm>
            <a:off x="104589" y="768915"/>
            <a:ext cx="9039412" cy="5790266"/>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0" dirty="0" smtClean="0">
                <a:solidFill>
                  <a:srgbClr val="000090"/>
                </a:solidFill>
                <a:latin typeface="Optima"/>
                <a:cs typeface="Optima"/>
              </a:rPr>
              <a:t>Deliverables:</a:t>
            </a:r>
          </a:p>
          <a:p>
            <a:pPr lvl="2"/>
            <a:r>
              <a:rPr lang="en-US" b="0" dirty="0" smtClean="0">
                <a:solidFill>
                  <a:srgbClr val="000090"/>
                </a:solidFill>
                <a:latin typeface="Optima"/>
                <a:cs typeface="Optima"/>
              </a:rPr>
              <a:t>Completed eRHIC prototype accelerator (Cornell University site location)</a:t>
            </a:r>
          </a:p>
          <a:p>
            <a:pPr lvl="2"/>
            <a:r>
              <a:rPr lang="en-US" b="0" dirty="0" smtClean="0">
                <a:solidFill>
                  <a:srgbClr val="000090"/>
                </a:solidFill>
                <a:latin typeface="Optima"/>
                <a:cs typeface="Optima"/>
              </a:rPr>
              <a:t>Commission the ERL NS-FFAG eRHIC prototype.</a:t>
            </a:r>
          </a:p>
          <a:p>
            <a:pPr lvl="2"/>
            <a:r>
              <a:rPr lang="en-US" b="0" dirty="0" smtClean="0">
                <a:solidFill>
                  <a:srgbClr val="000090"/>
                </a:solidFill>
                <a:latin typeface="Optima"/>
                <a:cs typeface="Optima"/>
              </a:rPr>
              <a:t>Perform eRHIC related experiments: </a:t>
            </a:r>
            <a:r>
              <a:rPr lang="en-US" b="1" dirty="0" smtClean="0">
                <a:solidFill>
                  <a:srgbClr val="FF0000"/>
                </a:solidFill>
                <a:latin typeface="Optima"/>
                <a:cs typeface="Optima"/>
              </a:rPr>
              <a:t>accelerate 4 times in energy </a:t>
            </a:r>
            <a:r>
              <a:rPr lang="en-US" b="0" dirty="0" smtClean="0">
                <a:solidFill>
                  <a:srgbClr val="000090"/>
                </a:solidFill>
                <a:latin typeface="Optima"/>
                <a:cs typeface="Optima"/>
              </a:rPr>
              <a:t>with the </a:t>
            </a:r>
            <a:r>
              <a:rPr lang="en-US" b="1" dirty="0" smtClean="0">
                <a:solidFill>
                  <a:srgbClr val="FF0000"/>
                </a:solidFill>
                <a:latin typeface="Optima"/>
                <a:cs typeface="Optima"/>
              </a:rPr>
              <a:t>energy recovery for four energies</a:t>
            </a:r>
            <a:r>
              <a:rPr lang="en-US" b="0" dirty="0" smtClean="0">
                <a:solidFill>
                  <a:srgbClr val="000090"/>
                </a:solidFill>
                <a:latin typeface="Optima"/>
                <a:cs typeface="Optima"/>
              </a:rPr>
              <a:t>, perform the orbit, gradient, time of flight correction, etc.</a:t>
            </a:r>
          </a:p>
          <a:p>
            <a:pPr marL="0" indent="0">
              <a:buNone/>
            </a:pPr>
            <a:r>
              <a:rPr lang="en-US" b="0" dirty="0" smtClean="0">
                <a:solidFill>
                  <a:srgbClr val="000090"/>
                </a:solidFill>
                <a:latin typeface="Optima"/>
                <a:cs typeface="Optima"/>
              </a:rPr>
              <a:t>Key Performance Parameters (KPP):</a:t>
            </a:r>
          </a:p>
          <a:p>
            <a:pPr lvl="2"/>
            <a:r>
              <a:rPr lang="en-US" b="0" dirty="0" smtClean="0">
                <a:solidFill>
                  <a:srgbClr val="000090"/>
                </a:solidFill>
                <a:latin typeface="Optima"/>
                <a:cs typeface="Optima"/>
              </a:rPr>
              <a:t>Demonstrate orbit corrections for all energies</a:t>
            </a:r>
          </a:p>
          <a:p>
            <a:pPr lvl="2"/>
            <a:r>
              <a:rPr lang="en-US" b="0" dirty="0" smtClean="0">
                <a:solidFill>
                  <a:srgbClr val="000090"/>
                </a:solidFill>
                <a:latin typeface="Optima"/>
                <a:cs typeface="Optima"/>
              </a:rPr>
              <a:t>Demonstrate a factor of 4 momentum acceptance in the FFAG</a:t>
            </a:r>
          </a:p>
          <a:p>
            <a:pPr lvl="2"/>
            <a:r>
              <a:rPr lang="en-US" b="0" dirty="0" smtClean="0">
                <a:solidFill>
                  <a:srgbClr val="000090"/>
                </a:solidFill>
                <a:latin typeface="Optima"/>
                <a:cs typeface="Optima"/>
              </a:rPr>
              <a:t>Demonstrate 4-pass recirculation with energy recovery at an average current of 1 mA</a:t>
            </a:r>
          </a:p>
          <a:p>
            <a:pPr lvl="2"/>
            <a:r>
              <a:rPr lang="en-US" b="0" dirty="0" smtClean="0">
                <a:solidFill>
                  <a:srgbClr val="000090"/>
                </a:solidFill>
                <a:latin typeface="Optima"/>
                <a:cs typeface="Optima"/>
              </a:rPr>
              <a:t>Demonstrate extraction for the highest energy pass</a:t>
            </a:r>
          </a:p>
          <a:p>
            <a:pPr marL="0" indent="0">
              <a:buNone/>
            </a:pPr>
            <a:r>
              <a:rPr lang="en-US" b="0" dirty="0" smtClean="0">
                <a:solidFill>
                  <a:srgbClr val="000090"/>
                </a:solidFill>
                <a:latin typeface="Optima"/>
                <a:cs typeface="Optima"/>
              </a:rPr>
              <a:t>Ultimate Performance Parameters (UPP):</a:t>
            </a:r>
          </a:p>
          <a:p>
            <a:pPr lvl="2"/>
            <a:r>
              <a:rPr lang="en-US" b="0" dirty="0" smtClean="0">
                <a:solidFill>
                  <a:srgbClr val="000090"/>
                </a:solidFill>
                <a:latin typeface="Optima"/>
                <a:cs typeface="Optima"/>
              </a:rPr>
              <a:t>Demonstrate 4-pass recirculation with energy recovery at an average current of 40 mA, with extraction of the highest energy</a:t>
            </a:r>
          </a:p>
          <a:p>
            <a:pPr lvl="2"/>
            <a:r>
              <a:rPr lang="en-US" b="0" dirty="0">
                <a:solidFill>
                  <a:srgbClr val="000090"/>
                </a:solidFill>
                <a:latin typeface="Optima"/>
                <a:cs typeface="Optima"/>
              </a:rPr>
              <a:t>FFAG: large chromaticity-&gt; emittance </a:t>
            </a:r>
            <a:r>
              <a:rPr lang="en-US" b="0" dirty="0" smtClean="0">
                <a:solidFill>
                  <a:srgbClr val="000090"/>
                </a:solidFill>
                <a:latin typeface="Optima"/>
                <a:cs typeface="Optima"/>
              </a:rPr>
              <a:t>preservation simulations</a:t>
            </a:r>
            <a:r>
              <a:rPr lang="en-US" b="0" dirty="0">
                <a:solidFill>
                  <a:srgbClr val="000090"/>
                </a:solidFill>
                <a:latin typeface="Optima"/>
                <a:cs typeface="Optima"/>
              </a:rPr>
              <a:t>, lattice </a:t>
            </a:r>
            <a:r>
              <a:rPr lang="en-US" b="0" dirty="0" smtClean="0">
                <a:solidFill>
                  <a:srgbClr val="000090"/>
                </a:solidFill>
                <a:latin typeface="Optima"/>
                <a:cs typeface="Optima"/>
              </a:rPr>
              <a:t>optimization can </a:t>
            </a:r>
            <a:r>
              <a:rPr lang="en-US" b="0" dirty="0">
                <a:solidFill>
                  <a:srgbClr val="000090"/>
                </a:solidFill>
                <a:latin typeface="Optima"/>
                <a:cs typeface="Optima"/>
              </a:rPr>
              <a:t>be experimentally studied in </a:t>
            </a:r>
            <a:r>
              <a:rPr lang="en-US" b="0" dirty="0" smtClean="0">
                <a:solidFill>
                  <a:srgbClr val="000090"/>
                </a:solidFill>
                <a:latin typeface="Optima"/>
                <a:cs typeface="Optima"/>
              </a:rPr>
              <a:t>CBETA increasing </a:t>
            </a:r>
            <a:r>
              <a:rPr lang="en-US" b="0" dirty="0" smtClean="0">
                <a:solidFill>
                  <a:srgbClr val="000090"/>
                </a:solidFill>
                <a:latin typeface="Symbol" charset="2"/>
                <a:cs typeface="Symbol" charset="2"/>
              </a:rPr>
              <a:t>D</a:t>
            </a:r>
            <a:r>
              <a:rPr lang="en-US" b="0" dirty="0" smtClean="0">
                <a:solidFill>
                  <a:srgbClr val="000090"/>
                </a:solidFill>
                <a:latin typeface="Optima"/>
                <a:cs typeface="Optima"/>
              </a:rPr>
              <a:t>p/p</a:t>
            </a:r>
          </a:p>
        </p:txBody>
      </p:sp>
      <p:sp>
        <p:nvSpPr>
          <p:cNvPr id="2" name="TextBox 1"/>
          <p:cNvSpPr txBox="1"/>
          <p:nvPr/>
        </p:nvSpPr>
        <p:spPr bwMode="auto">
          <a:xfrm>
            <a:off x="1" y="-6319"/>
            <a:ext cx="6514054" cy="79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nSpc>
                <a:spcPct val="80000"/>
              </a:lnSpc>
              <a:spcBef>
                <a:spcPct val="50000"/>
              </a:spcBef>
            </a:pPr>
            <a:r>
              <a:rPr lang="en-US" sz="2800" b="0" dirty="0" smtClean="0">
                <a:solidFill>
                  <a:srgbClr val="FF0000"/>
                </a:solidFill>
                <a:latin typeface="Optima"/>
                <a:cs typeface="Optima"/>
              </a:rPr>
              <a:t>eRHIC prototype: Deliverables, Key and Ultimate Performance Parameters </a:t>
            </a:r>
          </a:p>
        </p:txBody>
      </p:sp>
    </p:spTree>
    <p:extLst>
      <p:ext uri="{BB962C8B-B14F-4D97-AF65-F5344CB8AC3E}">
        <p14:creationId xmlns:p14="http://schemas.microsoft.com/office/powerpoint/2010/main" val="2085701275"/>
      </p:ext>
    </p:extLst>
  </p:cSld>
  <p:clrMapOvr>
    <a:masterClrMapping/>
  </p:clrMapOvr>
  <mc:AlternateContent xmlns:mc="http://schemas.openxmlformats.org/markup-compatibility/2006" xmlns:p14="http://schemas.microsoft.com/office/powerpoint/2010/main">
    <mc:Choice Requires="p14">
      <p:transition spd="slow" p14:dur="18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a:xfrm>
            <a:off x="96731" y="797840"/>
            <a:ext cx="8877480" cy="57674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solidFill>
                  <a:srgbClr val="000090"/>
                </a:solidFill>
                <a:latin typeface="Optima"/>
                <a:cs typeface="Optima"/>
              </a:rPr>
              <a:t>Few most important risk items for eRHIC:</a:t>
            </a:r>
            <a:endParaRPr lang="en-US" sz="2000" dirty="0" smtClean="0">
              <a:latin typeface="Optima"/>
              <a:cs typeface="Optima"/>
            </a:endParaRPr>
          </a:p>
          <a:p>
            <a:pPr marL="457200" indent="-457200">
              <a:buAutoNum type="arabicParenR"/>
            </a:pPr>
            <a:r>
              <a:rPr lang="en-US" sz="2000" b="1" dirty="0" smtClean="0">
                <a:solidFill>
                  <a:srgbClr val="000090"/>
                </a:solidFill>
                <a:latin typeface="Optima"/>
                <a:cs typeface="Optima"/>
              </a:rPr>
              <a:t>FFAG loops with a factor of 4 in momentum aperture.</a:t>
            </a:r>
          </a:p>
          <a:p>
            <a:pPr lvl="1" indent="-342900">
              <a:buAutoNum type="alphaLcParenR"/>
            </a:pPr>
            <a:r>
              <a:rPr lang="en-US" sz="2000" dirty="0" smtClean="0">
                <a:solidFill>
                  <a:srgbClr val="000090"/>
                </a:solidFill>
                <a:latin typeface="Optima"/>
                <a:cs typeface="Optima"/>
              </a:rPr>
              <a:t>Precision, reproducibility, alignment during magnet and girder production.</a:t>
            </a:r>
          </a:p>
          <a:p>
            <a:pPr lvl="1" indent="-342900">
              <a:buAutoNum type="alphaLcParenR"/>
            </a:pPr>
            <a:r>
              <a:rPr lang="en-US" sz="2000" dirty="0" smtClean="0">
                <a:solidFill>
                  <a:srgbClr val="000090"/>
                </a:solidFill>
                <a:latin typeface="Optima"/>
                <a:cs typeface="Optima"/>
              </a:rPr>
              <a:t>Stability of magnetic fields in a radiation environment.</a:t>
            </a:r>
          </a:p>
          <a:p>
            <a:pPr lvl="1" indent="-342900">
              <a:buAutoNum type="alphaLcParenR"/>
            </a:pPr>
            <a:r>
              <a:rPr lang="en-US" sz="2000" b="1" dirty="0" smtClean="0">
                <a:solidFill>
                  <a:srgbClr val="FF0000"/>
                </a:solidFill>
                <a:latin typeface="Optima"/>
                <a:cs typeface="Optima"/>
              </a:rPr>
              <a:t>Matching and correction of multiple simultaneous orbits.</a:t>
            </a:r>
          </a:p>
          <a:p>
            <a:pPr lvl="1" indent="-342900">
              <a:buAutoNum type="alphaLcParenR"/>
            </a:pPr>
            <a:r>
              <a:rPr lang="en-US" sz="2000" b="1" dirty="0" smtClean="0">
                <a:solidFill>
                  <a:srgbClr val="FF0000"/>
                </a:solidFill>
                <a:latin typeface="Optima"/>
                <a:cs typeface="Optima"/>
              </a:rPr>
              <a:t>Merging multiple orbits from arc to the straight and from straight to the arc</a:t>
            </a:r>
          </a:p>
          <a:p>
            <a:pPr lvl="1" indent="-342900">
              <a:buAutoNum type="alphaLcParenR"/>
            </a:pPr>
            <a:r>
              <a:rPr lang="en-US" sz="2000" b="1" dirty="0" smtClean="0">
                <a:solidFill>
                  <a:srgbClr val="FF0000"/>
                </a:solidFill>
                <a:latin typeface="Optima"/>
                <a:cs typeface="Optima"/>
              </a:rPr>
              <a:t>Path length and M</a:t>
            </a:r>
            <a:r>
              <a:rPr lang="en-US" sz="2000" b="1" baseline="-25000" dirty="0" smtClean="0">
                <a:solidFill>
                  <a:srgbClr val="FF0000"/>
                </a:solidFill>
                <a:latin typeface="Optima"/>
                <a:cs typeface="Optima"/>
              </a:rPr>
              <a:t>56</a:t>
            </a:r>
            <a:r>
              <a:rPr lang="en-US" sz="2000" b="1" dirty="0" smtClean="0">
                <a:solidFill>
                  <a:srgbClr val="FF0000"/>
                </a:solidFill>
                <a:latin typeface="Optima"/>
                <a:cs typeface="Optima"/>
              </a:rPr>
              <a:t> control for all orbits.</a:t>
            </a:r>
          </a:p>
          <a:p>
            <a:pPr lvl="1" indent="-342900">
              <a:buAutoNum type="alphaLcParenR"/>
            </a:pPr>
            <a:r>
              <a:rPr lang="en-US" sz="2000" b="1" dirty="0" smtClean="0">
                <a:solidFill>
                  <a:srgbClr val="FF0000"/>
                </a:solidFill>
                <a:latin typeface="Optima"/>
                <a:cs typeface="Optima"/>
              </a:rPr>
              <a:t>Control of the Emittance.</a:t>
            </a:r>
          </a:p>
          <a:p>
            <a:pPr lvl="1" indent="-342900">
              <a:buAutoNum type="alphaLcParenR"/>
            </a:pPr>
            <a:endParaRPr lang="en-US" sz="2000" dirty="0" smtClean="0">
              <a:latin typeface="Optima"/>
              <a:cs typeface="Optima"/>
            </a:endParaRPr>
          </a:p>
          <a:p>
            <a:pPr marL="457200" indent="-457200">
              <a:buAutoNum type="arabicParenR"/>
            </a:pPr>
            <a:r>
              <a:rPr lang="en-US" sz="2000" b="1" dirty="0" smtClean="0">
                <a:solidFill>
                  <a:srgbClr val="000090"/>
                </a:solidFill>
                <a:latin typeface="Optima"/>
                <a:cs typeface="Optima"/>
              </a:rPr>
              <a:t>Multi-turn ERL operation with a large number of turns</a:t>
            </a:r>
            <a:r>
              <a:rPr lang="en-US" sz="2000" dirty="0" smtClean="0">
                <a:solidFill>
                  <a:srgbClr val="000090"/>
                </a:solidFill>
                <a:latin typeface="Optima"/>
                <a:cs typeface="Optima"/>
              </a:rPr>
              <a:t>.</a:t>
            </a:r>
          </a:p>
          <a:p>
            <a:pPr lvl="1" indent="-342900">
              <a:buAutoNum type="alphaLcParenR"/>
            </a:pPr>
            <a:r>
              <a:rPr lang="en-US" sz="2000" dirty="0" smtClean="0">
                <a:solidFill>
                  <a:srgbClr val="FF0000"/>
                </a:solidFill>
                <a:latin typeface="Optima"/>
                <a:cs typeface="Optima"/>
              </a:rPr>
              <a:t>HOM damping</a:t>
            </a:r>
            <a:r>
              <a:rPr lang="en-US" sz="2000" dirty="0" smtClean="0">
                <a:solidFill>
                  <a:srgbClr val="000090"/>
                </a:solidFill>
                <a:latin typeface="Optima"/>
                <a:cs typeface="Optima"/>
              </a:rPr>
              <a:t>.</a:t>
            </a:r>
          </a:p>
          <a:p>
            <a:pPr lvl="1" indent="-342900">
              <a:buAutoNum type="alphaLcParenR"/>
            </a:pPr>
            <a:r>
              <a:rPr lang="en-US" sz="2000" dirty="0" smtClean="0">
                <a:solidFill>
                  <a:srgbClr val="FF0000"/>
                </a:solidFill>
                <a:latin typeface="Optima"/>
                <a:cs typeface="Optima"/>
              </a:rPr>
              <a:t>BBU limits</a:t>
            </a:r>
            <a:r>
              <a:rPr lang="en-US" sz="2000" dirty="0" smtClean="0">
                <a:solidFill>
                  <a:srgbClr val="000090"/>
                </a:solidFill>
                <a:latin typeface="Optima"/>
                <a:cs typeface="Optima"/>
              </a:rPr>
              <a:t>.</a:t>
            </a:r>
          </a:p>
          <a:p>
            <a:pPr lvl="1" indent="-342900">
              <a:buAutoNum type="alphaLcParenR"/>
            </a:pPr>
            <a:r>
              <a:rPr lang="en-US" sz="2000" dirty="0" smtClean="0">
                <a:solidFill>
                  <a:srgbClr val="FF0000"/>
                </a:solidFill>
                <a:latin typeface="Optima"/>
                <a:cs typeface="Optima"/>
              </a:rPr>
              <a:t>LLRF control and microphonics</a:t>
            </a:r>
            <a:r>
              <a:rPr lang="en-US" sz="2000" dirty="0" smtClean="0">
                <a:solidFill>
                  <a:srgbClr val="000090"/>
                </a:solidFill>
                <a:latin typeface="Optima"/>
                <a:cs typeface="Optima"/>
              </a:rPr>
              <a:t>.</a:t>
            </a:r>
          </a:p>
          <a:p>
            <a:pPr lvl="1" indent="-342900">
              <a:buAutoNum type="alphaLcParenR"/>
            </a:pPr>
            <a:r>
              <a:rPr lang="en-US" sz="2000" dirty="0" smtClean="0">
                <a:solidFill>
                  <a:srgbClr val="000090"/>
                </a:solidFill>
                <a:latin typeface="Optima"/>
                <a:cs typeface="Optima"/>
              </a:rPr>
              <a:t>ERL startup from low-power beam.</a:t>
            </a:r>
            <a:endParaRPr lang="en-US" sz="2000" dirty="0">
              <a:solidFill>
                <a:srgbClr val="000090"/>
              </a:solidFill>
              <a:latin typeface="Optima"/>
              <a:cs typeface="Optima"/>
            </a:endParaRPr>
          </a:p>
        </p:txBody>
      </p:sp>
      <p:sp>
        <p:nvSpPr>
          <p:cNvPr id="3" name="TextBox 2"/>
          <p:cNvSpPr txBox="1"/>
          <p:nvPr/>
        </p:nvSpPr>
        <p:spPr>
          <a:xfrm>
            <a:off x="96731" y="149392"/>
            <a:ext cx="3816107" cy="461665"/>
          </a:xfrm>
          <a:prstGeom prst="rect">
            <a:avLst/>
          </a:prstGeom>
          <a:noFill/>
        </p:spPr>
        <p:txBody>
          <a:bodyPr wrap="none" rtlCol="0">
            <a:spAutoFit/>
          </a:bodyPr>
          <a:lstStyle/>
          <a:p>
            <a:r>
              <a:rPr lang="en-US" sz="2400" dirty="0" smtClean="0">
                <a:latin typeface="Optima"/>
                <a:cs typeface="Optima"/>
              </a:rPr>
              <a:t>RETIRING A LIST OF RISKS</a:t>
            </a:r>
            <a:endParaRPr lang="en-US" sz="2400" dirty="0">
              <a:latin typeface="Optima"/>
              <a:cs typeface="Optima"/>
            </a:endParaRPr>
          </a:p>
        </p:txBody>
      </p:sp>
    </p:spTree>
    <p:extLst>
      <p:ext uri="{BB962C8B-B14F-4D97-AF65-F5344CB8AC3E}">
        <p14:creationId xmlns:p14="http://schemas.microsoft.com/office/powerpoint/2010/main" val="1319241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3836" y="-4525685"/>
            <a:ext cx="184666" cy="369332"/>
          </a:xfrm>
          <a:prstGeom prst="rect">
            <a:avLst/>
          </a:prstGeom>
          <a:noFill/>
        </p:spPr>
        <p:txBody>
          <a:bodyPr wrap="none" rtlCol="0">
            <a:spAutoFit/>
          </a:bodyPr>
          <a:lstStyle/>
          <a:p>
            <a:endParaRPr lang="en-US" dirty="0"/>
          </a:p>
        </p:txBody>
      </p:sp>
      <p:graphicFrame>
        <p:nvGraphicFramePr>
          <p:cNvPr id="9" name="Diagram 8"/>
          <p:cNvGraphicFramePr/>
          <p:nvPr>
            <p:extLst>
              <p:ext uri="{D42A27DB-BD31-4B8C-83A1-F6EECF244321}">
                <p14:modId xmlns:p14="http://schemas.microsoft.com/office/powerpoint/2010/main" val="1715220755"/>
              </p:ext>
            </p:extLst>
          </p:nvPr>
        </p:nvGraphicFramePr>
        <p:xfrm>
          <a:off x="81471" y="0"/>
          <a:ext cx="9013254" cy="65108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0220750"/>
      </p:ext>
    </p:extLst>
  </p:cSld>
  <p:clrMapOvr>
    <a:masterClrMapping/>
  </p:clrMapOvr>
  <mc:AlternateContent xmlns:mc="http://schemas.openxmlformats.org/markup-compatibility/2006" xmlns:p14="http://schemas.microsoft.com/office/powerpoint/2010/main">
    <mc:Choice Requires="p14">
      <p:transition spd="slow" p14:dur="18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171415" y="802865"/>
            <a:ext cx="8732001" cy="5262980"/>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200">
                <a:solidFill>
                  <a:schemeClr val="tx1"/>
                </a:solidFill>
                <a:latin typeface="Times New Roman" charset="0"/>
                <a:ea typeface="ＭＳ Ｐゴシック" charset="0"/>
                <a:cs typeface="ＭＳ Ｐゴシック" charset="0"/>
              </a:defRPr>
            </a:lvl1pPr>
            <a:lvl2pPr marL="37931725" indent="-37474525">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marL="457200" eaLnBrk="0" fontAlgn="base" hangingPunct="0">
              <a:spcBef>
                <a:spcPct val="0"/>
              </a:spcBef>
              <a:spcAft>
                <a:spcPct val="0"/>
              </a:spcAft>
              <a:defRPr sz="1200">
                <a:solidFill>
                  <a:schemeClr val="tx1"/>
                </a:solidFill>
                <a:latin typeface="Times New Roman" charset="0"/>
                <a:ea typeface="ＭＳ Ｐゴシック" charset="0"/>
              </a:defRPr>
            </a:lvl6pPr>
            <a:lvl7pPr marL="914400" eaLnBrk="0" fontAlgn="base" hangingPunct="0">
              <a:spcBef>
                <a:spcPct val="0"/>
              </a:spcBef>
              <a:spcAft>
                <a:spcPct val="0"/>
              </a:spcAft>
              <a:defRPr sz="1200">
                <a:solidFill>
                  <a:schemeClr val="tx1"/>
                </a:solidFill>
                <a:latin typeface="Times New Roman" charset="0"/>
                <a:ea typeface="ＭＳ Ｐゴシック" charset="0"/>
              </a:defRPr>
            </a:lvl7pPr>
            <a:lvl8pPr marL="1371600" eaLnBrk="0" fontAlgn="base" hangingPunct="0">
              <a:spcBef>
                <a:spcPct val="0"/>
              </a:spcBef>
              <a:spcAft>
                <a:spcPct val="0"/>
              </a:spcAft>
              <a:defRPr sz="1200">
                <a:solidFill>
                  <a:schemeClr val="tx1"/>
                </a:solidFill>
                <a:latin typeface="Times New Roman" charset="0"/>
                <a:ea typeface="ＭＳ Ｐゴシック" charset="0"/>
              </a:defRPr>
            </a:lvl8pPr>
            <a:lvl9pPr marL="1828800" eaLnBrk="0" fontAlgn="base" hangingPunct="0">
              <a:spcBef>
                <a:spcPct val="0"/>
              </a:spcBef>
              <a:spcAft>
                <a:spcPct val="0"/>
              </a:spcAft>
              <a:defRPr sz="1200">
                <a:solidFill>
                  <a:schemeClr val="tx1"/>
                </a:solidFill>
                <a:latin typeface="Times New Roman" charset="0"/>
                <a:ea typeface="ＭＳ Ｐゴシック" charset="0"/>
              </a:defRPr>
            </a:lvl9pPr>
          </a:lstStyle>
          <a:p>
            <a:pPr>
              <a:spcBef>
                <a:spcPts val="1200"/>
              </a:spcBef>
            </a:pPr>
            <a:r>
              <a:rPr lang="en-US" sz="2000" dirty="0" smtClean="0">
                <a:latin typeface="Optima"/>
                <a:cs typeface="Optima"/>
              </a:rPr>
              <a:t>What BNL </a:t>
            </a:r>
            <a:r>
              <a:rPr lang="en-US" sz="2000" dirty="0">
                <a:latin typeface="Optima"/>
                <a:cs typeface="Optima"/>
              </a:rPr>
              <a:t>gets out of the collaboration</a:t>
            </a:r>
            <a:r>
              <a:rPr lang="en-US" sz="2000" dirty="0" smtClean="0">
                <a:latin typeface="Optima"/>
                <a:cs typeface="Optima"/>
              </a:rPr>
              <a:t>: Risk reduction and prototyping.</a:t>
            </a:r>
            <a:endParaRPr lang="en-US" sz="2000" dirty="0">
              <a:latin typeface="Optima"/>
              <a:cs typeface="Optima"/>
            </a:endParaRPr>
          </a:p>
          <a:p>
            <a:pPr marL="347472" indent="-342900">
              <a:spcBef>
                <a:spcPts val="1200"/>
              </a:spcBef>
              <a:buFont typeface="Arial"/>
              <a:buChar char="•"/>
            </a:pPr>
            <a:r>
              <a:rPr lang="en-US" sz="1800" b="1" dirty="0" smtClean="0">
                <a:solidFill>
                  <a:srgbClr val="000090"/>
                </a:solidFill>
                <a:latin typeface="Optima"/>
                <a:cs typeface="Optima"/>
              </a:rPr>
              <a:t>R&amp;D and prototyping of eRHIC systems, e.g. multi-beam feedback, timing and synchronization, high-current halo control, collimation, LLRF control, etc.</a:t>
            </a:r>
          </a:p>
          <a:p>
            <a:pPr marL="347472" indent="-342900">
              <a:spcBef>
                <a:spcPts val="1200"/>
              </a:spcBef>
              <a:buFont typeface="Arial"/>
              <a:buChar char="•"/>
            </a:pPr>
            <a:r>
              <a:rPr lang="en-US" sz="1800" dirty="0" smtClean="0">
                <a:latin typeface="Optima"/>
                <a:cs typeface="Optima"/>
              </a:rPr>
              <a:t>Proof of FFAG capabilities, e.g. </a:t>
            </a:r>
            <a:r>
              <a:rPr lang="en-US" sz="1800" b="1" dirty="0" smtClean="0">
                <a:solidFill>
                  <a:srgbClr val="FF0000"/>
                </a:solidFill>
                <a:latin typeface="Optima"/>
                <a:cs typeface="Optima"/>
              </a:rPr>
              <a:t>momentum acceptance of x4</a:t>
            </a:r>
            <a:r>
              <a:rPr lang="en-US" sz="1800" dirty="0" smtClean="0">
                <a:latin typeface="Optima"/>
                <a:cs typeface="Optima"/>
              </a:rPr>
              <a:t>, orbit and optics </a:t>
            </a:r>
            <a:r>
              <a:rPr lang="en-US" sz="1800" dirty="0" smtClean="0">
                <a:solidFill>
                  <a:srgbClr val="FF0000"/>
                </a:solidFill>
                <a:latin typeface="Optima"/>
                <a:cs typeface="Optima"/>
              </a:rPr>
              <a:t>correction with real tolerances</a:t>
            </a:r>
            <a:r>
              <a:rPr lang="en-US" sz="1800" dirty="0" smtClean="0">
                <a:latin typeface="Optima"/>
                <a:cs typeface="Optima"/>
              </a:rPr>
              <a:t>, reproducibility of magnet and girder construction, adiabatic FFAG transitions, resonant beam separation, etc.</a:t>
            </a:r>
          </a:p>
          <a:p>
            <a:pPr marL="347472" indent="-342900">
              <a:spcBef>
                <a:spcPts val="1200"/>
              </a:spcBef>
              <a:buFont typeface="Arial"/>
              <a:buChar char="•"/>
            </a:pPr>
            <a:r>
              <a:rPr lang="en-US" sz="1800" b="1" dirty="0" smtClean="0">
                <a:solidFill>
                  <a:srgbClr val="FF0000"/>
                </a:solidFill>
                <a:latin typeface="Optima"/>
                <a:cs typeface="Optima"/>
              </a:rPr>
              <a:t>Proof of multi-turn ERL operation, BBU studies for 4 turns, operational stability, </a:t>
            </a:r>
            <a:r>
              <a:rPr lang="en-US" sz="1800" b="1" dirty="0">
                <a:solidFill>
                  <a:srgbClr val="FF0000"/>
                </a:solidFill>
                <a:latin typeface="Optima"/>
                <a:cs typeface="Optima"/>
              </a:rPr>
              <a:t>multi-beam diagnostics possibly for pilot </a:t>
            </a:r>
            <a:r>
              <a:rPr lang="en-US" sz="1800" b="1" dirty="0" smtClean="0">
                <a:solidFill>
                  <a:srgbClr val="FF0000"/>
                </a:solidFill>
                <a:latin typeface="Optima"/>
                <a:cs typeface="Optima"/>
              </a:rPr>
              <a:t>bunches, merger matching.</a:t>
            </a:r>
          </a:p>
          <a:p>
            <a:pPr marL="347472" indent="-342900">
              <a:spcBef>
                <a:spcPts val="1200"/>
              </a:spcBef>
              <a:buFont typeface="Arial"/>
              <a:buChar char="•"/>
            </a:pPr>
            <a:r>
              <a:rPr lang="en-US" sz="1800" b="1" dirty="0" smtClean="0">
                <a:solidFill>
                  <a:srgbClr val="FF0000"/>
                </a:solidFill>
                <a:latin typeface="Optima"/>
                <a:cs typeface="Optima"/>
              </a:rPr>
              <a:t>After replacing the MLC by an eRHIC cavity: Proof </a:t>
            </a:r>
            <a:r>
              <a:rPr lang="en-US" sz="1800" b="1" dirty="0">
                <a:solidFill>
                  <a:srgbClr val="FF0000"/>
                </a:solidFill>
                <a:latin typeface="Optima"/>
                <a:cs typeface="Optima"/>
              </a:rPr>
              <a:t>of eRHIC-cavity capabilities, e.g. current limits, RF stability, microphonics control, HOM heating, etc</a:t>
            </a:r>
            <a:r>
              <a:rPr lang="en-US" sz="1800" dirty="0" smtClean="0">
                <a:latin typeface="Optima"/>
                <a:cs typeface="Optima"/>
              </a:rPr>
              <a:t>.</a:t>
            </a:r>
          </a:p>
          <a:p>
            <a:pPr>
              <a:spcBef>
                <a:spcPts val="1200"/>
              </a:spcBef>
            </a:pPr>
            <a:r>
              <a:rPr lang="en-US" sz="2000" dirty="0" smtClean="0">
                <a:latin typeface="Optima"/>
                <a:cs typeface="Optima"/>
              </a:rPr>
              <a:t>What Cornell gets out of the collaboration:</a:t>
            </a:r>
            <a:endParaRPr lang="en-US" sz="2000" dirty="0">
              <a:latin typeface="Optima"/>
              <a:cs typeface="Optima"/>
            </a:endParaRPr>
          </a:p>
          <a:p>
            <a:pPr marL="285750" indent="-285750">
              <a:spcBef>
                <a:spcPts val="1200"/>
              </a:spcBef>
              <a:buFont typeface="Arial"/>
              <a:buChar char="•"/>
            </a:pPr>
            <a:r>
              <a:rPr lang="en-US" sz="1800" dirty="0" smtClean="0">
                <a:latin typeface="Optima"/>
                <a:cs typeface="Optima"/>
              </a:rPr>
              <a:t>Forefront research in ERL physics.</a:t>
            </a:r>
          </a:p>
          <a:p>
            <a:pPr marL="285750" indent="-285750">
              <a:spcBef>
                <a:spcPts val="1200"/>
              </a:spcBef>
              <a:buFont typeface="Arial"/>
              <a:buChar char="•"/>
            </a:pPr>
            <a:r>
              <a:rPr lang="en-US" sz="1800" dirty="0" smtClean="0">
                <a:latin typeface="Optima"/>
                <a:cs typeface="Optima"/>
              </a:rPr>
              <a:t>Excellent opportunities to educate accelerator physics students (e.g. for eRHIC).</a:t>
            </a:r>
          </a:p>
          <a:p>
            <a:pPr marL="285750" indent="-285750">
              <a:spcBef>
                <a:spcPts val="1200"/>
              </a:spcBef>
              <a:buFont typeface="Arial"/>
              <a:buChar char="•"/>
            </a:pPr>
            <a:r>
              <a:rPr lang="en-US" sz="1800" dirty="0" smtClean="0">
                <a:latin typeface="Optima"/>
                <a:cs typeface="Optima"/>
              </a:rPr>
              <a:t>A high-brightness beam of moderate energy for physics experiment.</a:t>
            </a:r>
          </a:p>
        </p:txBody>
      </p:sp>
      <p:sp>
        <p:nvSpPr>
          <p:cNvPr id="2" name="TextBox 1"/>
          <p:cNvSpPr txBox="1"/>
          <p:nvPr/>
        </p:nvSpPr>
        <p:spPr>
          <a:xfrm>
            <a:off x="0" y="147948"/>
            <a:ext cx="5407851" cy="461665"/>
          </a:xfrm>
          <a:prstGeom prst="rect">
            <a:avLst/>
          </a:prstGeom>
          <a:noFill/>
        </p:spPr>
        <p:txBody>
          <a:bodyPr wrap="none" rtlCol="0">
            <a:spAutoFit/>
          </a:bodyPr>
          <a:lstStyle/>
          <a:p>
            <a:r>
              <a:rPr lang="en-US" sz="2400" dirty="0" smtClean="0">
                <a:solidFill>
                  <a:srgbClr val="000090"/>
                </a:solidFill>
              </a:rPr>
              <a:t>Benefits to BNL and Cornell University</a:t>
            </a:r>
            <a:endParaRPr lang="en-US" sz="2400" dirty="0">
              <a:solidFill>
                <a:srgbClr val="000090"/>
              </a:solidFill>
            </a:endParaRPr>
          </a:p>
        </p:txBody>
      </p:sp>
    </p:spTree>
    <p:extLst>
      <p:ext uri="{BB962C8B-B14F-4D97-AF65-F5344CB8AC3E}">
        <p14:creationId xmlns:p14="http://schemas.microsoft.com/office/powerpoint/2010/main" val="2323537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171415" y="3075635"/>
            <a:ext cx="8732001" cy="830997"/>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200">
                <a:solidFill>
                  <a:schemeClr val="tx1"/>
                </a:solidFill>
                <a:latin typeface="Times New Roman" charset="0"/>
                <a:ea typeface="ＭＳ Ｐゴシック" charset="0"/>
                <a:cs typeface="ＭＳ Ｐゴシック" charset="0"/>
              </a:defRPr>
            </a:lvl1pPr>
            <a:lvl2pPr marL="37931725" indent="-37474525">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marL="457200" eaLnBrk="0" fontAlgn="base" hangingPunct="0">
              <a:spcBef>
                <a:spcPct val="0"/>
              </a:spcBef>
              <a:spcAft>
                <a:spcPct val="0"/>
              </a:spcAft>
              <a:defRPr sz="1200">
                <a:solidFill>
                  <a:schemeClr val="tx1"/>
                </a:solidFill>
                <a:latin typeface="Times New Roman" charset="0"/>
                <a:ea typeface="ＭＳ Ｐゴシック" charset="0"/>
              </a:defRPr>
            </a:lvl6pPr>
            <a:lvl7pPr marL="914400" eaLnBrk="0" fontAlgn="base" hangingPunct="0">
              <a:spcBef>
                <a:spcPct val="0"/>
              </a:spcBef>
              <a:spcAft>
                <a:spcPct val="0"/>
              </a:spcAft>
              <a:defRPr sz="1200">
                <a:solidFill>
                  <a:schemeClr val="tx1"/>
                </a:solidFill>
                <a:latin typeface="Times New Roman" charset="0"/>
                <a:ea typeface="ＭＳ Ｐゴシック" charset="0"/>
              </a:defRPr>
            </a:lvl7pPr>
            <a:lvl8pPr marL="1371600" eaLnBrk="0" fontAlgn="base" hangingPunct="0">
              <a:spcBef>
                <a:spcPct val="0"/>
              </a:spcBef>
              <a:spcAft>
                <a:spcPct val="0"/>
              </a:spcAft>
              <a:defRPr sz="1200">
                <a:solidFill>
                  <a:schemeClr val="tx1"/>
                </a:solidFill>
                <a:latin typeface="Times New Roman" charset="0"/>
                <a:ea typeface="ＭＳ Ｐゴシック" charset="0"/>
              </a:defRPr>
            </a:lvl8pPr>
            <a:lvl9pPr marL="1828800" eaLnBrk="0" fontAlgn="base" hangingPunct="0">
              <a:spcBef>
                <a:spcPct val="0"/>
              </a:spcBef>
              <a:spcAft>
                <a:spcPct val="0"/>
              </a:spcAft>
              <a:defRPr sz="1200">
                <a:solidFill>
                  <a:schemeClr val="tx1"/>
                </a:solidFill>
                <a:latin typeface="Times New Roman" charset="0"/>
                <a:ea typeface="ＭＳ Ｐゴシック" charset="0"/>
              </a:defRPr>
            </a:lvl9pPr>
          </a:lstStyle>
          <a:p>
            <a:pPr>
              <a:spcBef>
                <a:spcPts val="1200"/>
              </a:spcBef>
            </a:pPr>
            <a:r>
              <a:rPr lang="en-US" sz="2400" dirty="0" smtClean="0">
                <a:solidFill>
                  <a:srgbClr val="000090"/>
                </a:solidFill>
                <a:latin typeface="Optima"/>
                <a:cs typeface="Optima"/>
              </a:rPr>
              <a:t>Present Study: A lattice 6 times in energy with linac 2x1.5 GeV= total of 3 GeV using a single FFAG with sextupoles</a:t>
            </a:r>
            <a:endParaRPr lang="en-US" sz="2400" dirty="0" smtClean="0">
              <a:solidFill>
                <a:srgbClr val="000090"/>
              </a:solidFill>
              <a:latin typeface="Optima"/>
              <a:cs typeface="Optima"/>
            </a:endParaRPr>
          </a:p>
        </p:txBody>
      </p:sp>
      <p:sp>
        <p:nvSpPr>
          <p:cNvPr id="2" name="TextBox 1"/>
          <p:cNvSpPr txBox="1"/>
          <p:nvPr/>
        </p:nvSpPr>
        <p:spPr>
          <a:xfrm>
            <a:off x="0" y="147948"/>
            <a:ext cx="3143859" cy="461665"/>
          </a:xfrm>
          <a:prstGeom prst="rect">
            <a:avLst/>
          </a:prstGeom>
          <a:noFill/>
        </p:spPr>
        <p:txBody>
          <a:bodyPr wrap="none" rtlCol="0">
            <a:spAutoFit/>
          </a:bodyPr>
          <a:lstStyle/>
          <a:p>
            <a:r>
              <a:rPr lang="en-US" sz="2400" dirty="0" smtClean="0">
                <a:solidFill>
                  <a:srgbClr val="000090"/>
                </a:solidFill>
              </a:rPr>
              <a:t>Future eRHIC studies</a:t>
            </a:r>
            <a:endParaRPr lang="en-US" sz="2400" dirty="0">
              <a:solidFill>
                <a:srgbClr val="000090"/>
              </a:solidFill>
            </a:endParaRPr>
          </a:p>
        </p:txBody>
      </p:sp>
      <p:sp>
        <p:nvSpPr>
          <p:cNvPr id="4" name="Text Box 4"/>
          <p:cNvSpPr txBox="1">
            <a:spLocks noChangeArrowheads="1"/>
          </p:cNvSpPr>
          <p:nvPr/>
        </p:nvSpPr>
        <p:spPr bwMode="auto">
          <a:xfrm>
            <a:off x="171415" y="1891111"/>
            <a:ext cx="3220512" cy="461665"/>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200">
                <a:solidFill>
                  <a:schemeClr val="tx1"/>
                </a:solidFill>
                <a:latin typeface="Times New Roman" charset="0"/>
                <a:ea typeface="ＭＳ Ｐゴシック" charset="0"/>
                <a:cs typeface="ＭＳ Ｐゴシック" charset="0"/>
              </a:defRPr>
            </a:lvl1pPr>
            <a:lvl2pPr marL="37931725" indent="-37474525">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marL="457200" eaLnBrk="0" fontAlgn="base" hangingPunct="0">
              <a:spcBef>
                <a:spcPct val="0"/>
              </a:spcBef>
              <a:spcAft>
                <a:spcPct val="0"/>
              </a:spcAft>
              <a:defRPr sz="1200">
                <a:solidFill>
                  <a:schemeClr val="tx1"/>
                </a:solidFill>
                <a:latin typeface="Times New Roman" charset="0"/>
                <a:ea typeface="ＭＳ Ｐゴシック" charset="0"/>
              </a:defRPr>
            </a:lvl6pPr>
            <a:lvl7pPr marL="914400" eaLnBrk="0" fontAlgn="base" hangingPunct="0">
              <a:spcBef>
                <a:spcPct val="0"/>
              </a:spcBef>
              <a:spcAft>
                <a:spcPct val="0"/>
              </a:spcAft>
              <a:defRPr sz="1200">
                <a:solidFill>
                  <a:schemeClr val="tx1"/>
                </a:solidFill>
                <a:latin typeface="Times New Roman" charset="0"/>
                <a:ea typeface="ＭＳ Ｐゴシック" charset="0"/>
              </a:defRPr>
            </a:lvl7pPr>
            <a:lvl8pPr marL="1371600" eaLnBrk="0" fontAlgn="base" hangingPunct="0">
              <a:spcBef>
                <a:spcPct val="0"/>
              </a:spcBef>
              <a:spcAft>
                <a:spcPct val="0"/>
              </a:spcAft>
              <a:defRPr sz="1200">
                <a:solidFill>
                  <a:schemeClr val="tx1"/>
                </a:solidFill>
                <a:latin typeface="Times New Roman" charset="0"/>
                <a:ea typeface="ＭＳ Ｐゴシック" charset="0"/>
              </a:defRPr>
            </a:lvl8pPr>
            <a:lvl9pPr marL="1828800" eaLnBrk="0" fontAlgn="base" hangingPunct="0">
              <a:spcBef>
                <a:spcPct val="0"/>
              </a:spcBef>
              <a:spcAft>
                <a:spcPct val="0"/>
              </a:spcAft>
              <a:defRPr sz="1200">
                <a:solidFill>
                  <a:schemeClr val="tx1"/>
                </a:solidFill>
                <a:latin typeface="Times New Roman" charset="0"/>
                <a:ea typeface="ＭＳ Ｐゴシック" charset="0"/>
              </a:defRPr>
            </a:lvl9pPr>
          </a:lstStyle>
          <a:p>
            <a:pPr>
              <a:spcBef>
                <a:spcPts val="1200"/>
              </a:spcBef>
            </a:pPr>
            <a:r>
              <a:rPr lang="en-US" sz="2400" dirty="0" smtClean="0">
                <a:solidFill>
                  <a:srgbClr val="000090"/>
                </a:solidFill>
                <a:latin typeface="Optima"/>
                <a:cs typeface="Optima"/>
              </a:rPr>
              <a:t>ADDITIONAL SLIDES</a:t>
            </a:r>
            <a:r>
              <a:rPr lang="en-US" sz="2400" dirty="0" smtClean="0">
                <a:latin typeface="Optima"/>
                <a:cs typeface="Optima"/>
              </a:rPr>
              <a:t>:</a:t>
            </a:r>
            <a:endParaRPr lang="en-US" sz="2400" dirty="0" smtClean="0">
              <a:latin typeface="Optima"/>
              <a:cs typeface="Optima"/>
            </a:endParaRPr>
          </a:p>
        </p:txBody>
      </p:sp>
    </p:spTree>
    <p:extLst>
      <p:ext uri="{BB962C8B-B14F-4D97-AF65-F5344CB8AC3E}">
        <p14:creationId xmlns:p14="http://schemas.microsoft.com/office/powerpoint/2010/main" val="337156186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Block Arc 42"/>
          <p:cNvSpPr>
            <a:spLocks noChangeAspect="1"/>
          </p:cNvSpPr>
          <p:nvPr/>
        </p:nvSpPr>
        <p:spPr>
          <a:xfrm rot="14555445">
            <a:off x="2028446" y="1552044"/>
            <a:ext cx="3838007" cy="3840479"/>
          </a:xfrm>
          <a:prstGeom prst="blockArc">
            <a:avLst>
              <a:gd name="adj1" fmla="val 16225369"/>
              <a:gd name="adj2" fmla="val 19690942"/>
              <a:gd name="adj3" fmla="val 3887"/>
            </a:avLst>
          </a:prstGeom>
          <a:solidFill>
            <a:srgbClr val="FFFFFF">
              <a:alpha val="93000"/>
            </a:srgb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03" name="Straight Arrow Connector 402"/>
          <p:cNvCxnSpPr/>
          <p:nvPr/>
        </p:nvCxnSpPr>
        <p:spPr>
          <a:xfrm>
            <a:off x="9746065" y="236675"/>
            <a:ext cx="0" cy="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94" name="Title 1"/>
          <p:cNvSpPr txBox="1">
            <a:spLocks/>
          </p:cNvSpPr>
          <p:nvPr/>
        </p:nvSpPr>
        <p:spPr>
          <a:xfrm>
            <a:off x="-17107" y="-3288"/>
            <a:ext cx="9144000" cy="772102"/>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3200" kern="1200">
                <a:solidFill>
                  <a:srgbClr val="000090"/>
                </a:solidFill>
                <a:latin typeface="Arial"/>
                <a:ea typeface="+mj-ea"/>
                <a:cs typeface="Arial"/>
              </a:defRPr>
            </a:lvl1pPr>
          </a:lstStyle>
          <a:p>
            <a:r>
              <a:rPr lang="en-US" sz="5100" b="1" dirty="0" smtClean="0"/>
              <a:t> </a:t>
            </a:r>
            <a:r>
              <a:rPr lang="en-US" sz="3500" b="1" dirty="0" smtClean="0">
                <a:latin typeface="Optima"/>
                <a:cs typeface="Optima"/>
              </a:rPr>
              <a:t>eRHIC Layout</a:t>
            </a:r>
            <a:endParaRPr lang="en-US" sz="3500" b="1" dirty="0">
              <a:latin typeface="Optima"/>
              <a:cs typeface="Optima"/>
            </a:endParaRPr>
          </a:p>
        </p:txBody>
      </p:sp>
      <p:sp>
        <p:nvSpPr>
          <p:cNvPr id="84" name="Arc 83"/>
          <p:cNvSpPr>
            <a:spLocks noChangeAspect="1"/>
          </p:cNvSpPr>
          <p:nvPr/>
        </p:nvSpPr>
        <p:spPr>
          <a:xfrm rot="10800000">
            <a:off x="3651429" y="2559921"/>
            <a:ext cx="3566160" cy="3566160"/>
          </a:xfrm>
          <a:prstGeom prst="arc">
            <a:avLst>
              <a:gd name="adj1" fmla="val 12710007"/>
              <a:gd name="adj2" fmla="val 16203390"/>
            </a:avLst>
          </a:prstGeom>
          <a:ln w="38100" cmpd="sng">
            <a:solidFill>
              <a:srgbClr val="FFDB0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ectangle 2"/>
          <p:cNvSpPr/>
          <p:nvPr/>
        </p:nvSpPr>
        <p:spPr>
          <a:xfrm>
            <a:off x="3365722" y="3606145"/>
            <a:ext cx="1269959" cy="10539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433118" y="2488580"/>
            <a:ext cx="1246441" cy="4789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394029" y="2900308"/>
            <a:ext cx="1241652" cy="378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rc 7"/>
          <p:cNvSpPr>
            <a:spLocks noChangeAspect="1"/>
          </p:cNvSpPr>
          <p:nvPr/>
        </p:nvSpPr>
        <p:spPr>
          <a:xfrm>
            <a:off x="3666294" y="1257498"/>
            <a:ext cx="3474720" cy="3474720"/>
          </a:xfrm>
          <a:prstGeom prst="arc">
            <a:avLst>
              <a:gd name="adj1" fmla="val 16223566"/>
              <a:gd name="adj2" fmla="val 19714709"/>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Arc 53"/>
          <p:cNvSpPr>
            <a:spLocks noChangeAspect="1"/>
          </p:cNvSpPr>
          <p:nvPr/>
        </p:nvSpPr>
        <p:spPr>
          <a:xfrm rot="5400000">
            <a:off x="4026591" y="1890293"/>
            <a:ext cx="3566160" cy="3566160"/>
          </a:xfrm>
          <a:prstGeom prst="arc">
            <a:avLst>
              <a:gd name="adj1" fmla="val 14339452"/>
              <a:gd name="adj2" fmla="val 17990384"/>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Arc 56"/>
          <p:cNvSpPr>
            <a:spLocks noChangeAspect="1"/>
          </p:cNvSpPr>
          <p:nvPr/>
        </p:nvSpPr>
        <p:spPr>
          <a:xfrm>
            <a:off x="2818286" y="1204073"/>
            <a:ext cx="3566160" cy="3566160"/>
          </a:xfrm>
          <a:prstGeom prst="arc">
            <a:avLst>
              <a:gd name="adj1" fmla="val 12608644"/>
              <a:gd name="adj2" fmla="val 16222976"/>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Arc 59"/>
          <p:cNvSpPr>
            <a:spLocks noChangeAspect="1"/>
          </p:cNvSpPr>
          <p:nvPr/>
        </p:nvSpPr>
        <p:spPr>
          <a:xfrm rot="10800000">
            <a:off x="2832066" y="2558367"/>
            <a:ext cx="3566160" cy="3566160"/>
          </a:xfrm>
          <a:prstGeom prst="arc">
            <a:avLst>
              <a:gd name="adj1" fmla="val 16207127"/>
              <a:gd name="adj2" fmla="val 19763554"/>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Arc 61"/>
          <p:cNvSpPr>
            <a:spLocks noChangeAspect="1"/>
          </p:cNvSpPr>
          <p:nvPr/>
        </p:nvSpPr>
        <p:spPr>
          <a:xfrm rot="10800000">
            <a:off x="3691678" y="2600219"/>
            <a:ext cx="3474720" cy="3474720"/>
          </a:xfrm>
          <a:prstGeom prst="arc">
            <a:avLst>
              <a:gd name="adj1" fmla="val 12655200"/>
              <a:gd name="adj2" fmla="val 16210481"/>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Arc 67"/>
          <p:cNvSpPr>
            <a:spLocks noChangeAspect="1"/>
          </p:cNvSpPr>
          <p:nvPr/>
        </p:nvSpPr>
        <p:spPr>
          <a:xfrm>
            <a:off x="3625513" y="1210335"/>
            <a:ext cx="3566160" cy="3566160"/>
          </a:xfrm>
          <a:prstGeom prst="arc">
            <a:avLst>
              <a:gd name="adj1" fmla="val 16195829"/>
              <a:gd name="adj2" fmla="val 19728941"/>
            </a:avLst>
          </a:prstGeom>
          <a:ln w="38100" cmpd="sng">
            <a:solidFill>
              <a:srgbClr val="FFDB0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Arc 69"/>
          <p:cNvSpPr>
            <a:spLocks noChangeAspect="1"/>
          </p:cNvSpPr>
          <p:nvPr/>
        </p:nvSpPr>
        <p:spPr>
          <a:xfrm rot="5400000">
            <a:off x="4069776" y="1932578"/>
            <a:ext cx="3474720" cy="3474720"/>
          </a:xfrm>
          <a:prstGeom prst="arc">
            <a:avLst>
              <a:gd name="adj1" fmla="val 14378594"/>
              <a:gd name="adj2" fmla="val 17981823"/>
            </a:avLst>
          </a:prstGeom>
          <a:ln w="38100" cmpd="sng">
            <a:solidFill>
              <a:srgbClr val="FFDB0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Arc 70"/>
          <p:cNvSpPr>
            <a:spLocks noChangeAspect="1"/>
          </p:cNvSpPr>
          <p:nvPr/>
        </p:nvSpPr>
        <p:spPr>
          <a:xfrm rot="10800000">
            <a:off x="2881793" y="2592523"/>
            <a:ext cx="3474720" cy="3474720"/>
          </a:xfrm>
          <a:prstGeom prst="arc">
            <a:avLst>
              <a:gd name="adj1" fmla="val 16191398"/>
              <a:gd name="adj2" fmla="val 19779021"/>
            </a:avLst>
          </a:prstGeom>
          <a:ln w="38100" cmpd="sng">
            <a:solidFill>
              <a:srgbClr val="FFDB0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Arc 72"/>
          <p:cNvSpPr>
            <a:spLocks noChangeAspect="1"/>
          </p:cNvSpPr>
          <p:nvPr/>
        </p:nvSpPr>
        <p:spPr>
          <a:xfrm>
            <a:off x="2863275" y="1265082"/>
            <a:ext cx="3474720" cy="3474720"/>
          </a:xfrm>
          <a:prstGeom prst="arc">
            <a:avLst>
              <a:gd name="adj1" fmla="val 12653906"/>
              <a:gd name="adj2" fmla="val 16221429"/>
            </a:avLst>
          </a:prstGeom>
          <a:ln w="38100" cmpd="sng">
            <a:solidFill>
              <a:srgbClr val="FFDB0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2" name="Straight Connector 21"/>
          <p:cNvCxnSpPr/>
          <p:nvPr/>
        </p:nvCxnSpPr>
        <p:spPr>
          <a:xfrm>
            <a:off x="4594877" y="1237740"/>
            <a:ext cx="822960" cy="0"/>
          </a:xfrm>
          <a:prstGeom prst="line">
            <a:avLst/>
          </a:prstGeom>
          <a:ln w="1016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6706674" y="2423780"/>
            <a:ext cx="822960" cy="0"/>
          </a:xfrm>
          <a:prstGeom prst="line">
            <a:avLst/>
          </a:prstGeom>
          <a:ln w="101600" cmpd="sng">
            <a:solidFill>
              <a:srgbClr val="008000"/>
            </a:solidFill>
          </a:ln>
          <a:effectLst/>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sp>
        <p:nvSpPr>
          <p:cNvPr id="85" name="Arc 84"/>
          <p:cNvSpPr>
            <a:spLocks noChangeAspect="1"/>
          </p:cNvSpPr>
          <p:nvPr/>
        </p:nvSpPr>
        <p:spPr>
          <a:xfrm rot="16200000" flipH="1">
            <a:off x="2487891" y="1929533"/>
            <a:ext cx="3474720" cy="3474720"/>
          </a:xfrm>
          <a:prstGeom prst="arc">
            <a:avLst>
              <a:gd name="adj1" fmla="val 14416299"/>
              <a:gd name="adj2" fmla="val 17965888"/>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6" name="Arc 85"/>
          <p:cNvSpPr>
            <a:spLocks noChangeAspect="1"/>
          </p:cNvSpPr>
          <p:nvPr/>
        </p:nvSpPr>
        <p:spPr>
          <a:xfrm rot="16200000" flipH="1">
            <a:off x="2435089" y="1881751"/>
            <a:ext cx="3566160" cy="3566160"/>
          </a:xfrm>
          <a:prstGeom prst="arc">
            <a:avLst>
              <a:gd name="adj1" fmla="val 14411602"/>
              <a:gd name="adj2" fmla="val 18063304"/>
            </a:avLst>
          </a:prstGeom>
          <a:ln w="38100" cmpd="sng">
            <a:solidFill>
              <a:srgbClr val="FFDB0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3" name="Straight Connector 82"/>
          <p:cNvCxnSpPr/>
          <p:nvPr/>
        </p:nvCxnSpPr>
        <p:spPr>
          <a:xfrm rot="5400000">
            <a:off x="6729534" y="4907750"/>
            <a:ext cx="822960" cy="0"/>
          </a:xfrm>
          <a:prstGeom prst="line">
            <a:avLst/>
          </a:prstGeom>
          <a:ln w="101600" cmpd="sng">
            <a:solidFill>
              <a:srgbClr val="008000"/>
            </a:solidFill>
          </a:ln>
          <a:effectLst/>
          <a:scene3d>
            <a:camera prst="orthographicFront">
              <a:rot lat="0" lon="0" rev="90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2482123" y="2437814"/>
            <a:ext cx="822960" cy="0"/>
          </a:xfrm>
          <a:prstGeom prst="line">
            <a:avLst/>
          </a:prstGeom>
          <a:ln w="101600" cmpd="sng">
            <a:solidFill>
              <a:srgbClr val="008000"/>
            </a:solidFill>
          </a:ln>
          <a:effectLst/>
          <a:scene3d>
            <a:camera prst="orthographicFront">
              <a:rot lat="0" lon="0" rev="36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330" name="Straight Connector 329"/>
          <p:cNvCxnSpPr>
            <a:cxnSpLocks noChangeAspect="1"/>
          </p:cNvCxnSpPr>
          <p:nvPr/>
        </p:nvCxnSpPr>
        <p:spPr>
          <a:xfrm>
            <a:off x="3255340" y="4739802"/>
            <a:ext cx="0" cy="0"/>
          </a:xfrm>
          <a:prstGeom prst="line">
            <a:avLst/>
          </a:prstGeom>
          <a:ln w="28575" cmpd="sng">
            <a:solidFill>
              <a:srgbClr val="97CFFF"/>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4610372" y="6099906"/>
            <a:ext cx="822959" cy="0"/>
          </a:xfrm>
          <a:prstGeom prst="line">
            <a:avLst/>
          </a:prstGeom>
          <a:ln w="1016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50" name="Rectangle 449"/>
          <p:cNvSpPr>
            <a:spLocks noChangeAspect="1"/>
          </p:cNvSpPr>
          <p:nvPr/>
        </p:nvSpPr>
        <p:spPr>
          <a:xfrm>
            <a:off x="4840708" y="5927258"/>
            <a:ext cx="346723" cy="347152"/>
          </a:xfrm>
          <a:prstGeom prst="rect">
            <a:avLst/>
          </a:prstGeom>
          <a:solidFill>
            <a:srgbClr val="FF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1" name="Straight Connector 80"/>
          <p:cNvCxnSpPr/>
          <p:nvPr/>
        </p:nvCxnSpPr>
        <p:spPr>
          <a:xfrm>
            <a:off x="2479996" y="4878027"/>
            <a:ext cx="822960" cy="0"/>
          </a:xfrm>
          <a:prstGeom prst="line">
            <a:avLst/>
          </a:prstGeom>
          <a:ln w="101600" cmpd="sng">
            <a:solidFill>
              <a:srgbClr val="008000"/>
            </a:solidFill>
          </a:ln>
          <a:effectLst/>
          <a:scene3d>
            <a:camera prst="orthographicFront">
              <a:rot lat="0" lon="0" rev="18000000"/>
            </a:camera>
            <a:lightRig rig="threePt" dir="t"/>
          </a:scene3d>
        </p:spPr>
        <p:style>
          <a:lnRef idx="2">
            <a:schemeClr val="accent1"/>
          </a:lnRef>
          <a:fillRef idx="0">
            <a:schemeClr val="accent1"/>
          </a:fillRef>
          <a:effectRef idx="1">
            <a:schemeClr val="accent1"/>
          </a:effectRef>
          <a:fontRef idx="minor">
            <a:schemeClr val="tx1"/>
          </a:fontRef>
        </p:style>
      </p:cxnSp>
      <p:sp>
        <p:nvSpPr>
          <p:cNvPr id="441" name="Rectangle 440"/>
          <p:cNvSpPr>
            <a:spLocks noChangeAspect="1"/>
          </p:cNvSpPr>
          <p:nvPr/>
        </p:nvSpPr>
        <p:spPr>
          <a:xfrm rot="3559742">
            <a:off x="2703405" y="4686474"/>
            <a:ext cx="346723" cy="347152"/>
          </a:xfrm>
          <a:prstGeom prst="rect">
            <a:avLst/>
          </a:prstGeom>
          <a:solidFill>
            <a:srgbClr val="FF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472768" y="4728491"/>
            <a:ext cx="184666" cy="369332"/>
          </a:xfrm>
          <a:prstGeom prst="rect">
            <a:avLst/>
          </a:prstGeom>
          <a:noFill/>
        </p:spPr>
        <p:txBody>
          <a:bodyPr wrap="none" rtlCol="0">
            <a:spAutoFit/>
          </a:bodyPr>
          <a:lstStyle/>
          <a:p>
            <a:endParaRPr lang="en-US" dirty="0"/>
          </a:p>
        </p:txBody>
      </p:sp>
      <p:cxnSp>
        <p:nvCxnSpPr>
          <p:cNvPr id="17" name="Straight Arrow Connector 16"/>
          <p:cNvCxnSpPr/>
          <p:nvPr/>
        </p:nvCxnSpPr>
        <p:spPr>
          <a:xfrm flipH="1">
            <a:off x="7429500" y="2400300"/>
            <a:ext cx="116233" cy="5991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3679850">
            <a:off x="6770107" y="2074568"/>
            <a:ext cx="1891488" cy="400110"/>
          </a:xfrm>
          <a:prstGeom prst="rect">
            <a:avLst/>
          </a:prstGeom>
          <a:noFill/>
        </p:spPr>
        <p:txBody>
          <a:bodyPr wrap="none" rtlCol="0">
            <a:spAutoFit/>
          </a:bodyPr>
          <a:lstStyle/>
          <a:p>
            <a:pPr algn="ctr"/>
            <a:r>
              <a:rPr lang="en-US" sz="2000" b="1" dirty="0" smtClean="0">
                <a:solidFill>
                  <a:srgbClr val="000000"/>
                </a:solidFill>
              </a:rPr>
              <a:t>Injector </a:t>
            </a:r>
            <a:r>
              <a:rPr lang="en-US" sz="2000" b="1" dirty="0">
                <a:solidFill>
                  <a:srgbClr val="000000"/>
                </a:solidFill>
              </a:rPr>
              <a:t>2</a:t>
            </a:r>
            <a:r>
              <a:rPr lang="en-US" sz="2000" b="1" dirty="0" smtClean="0">
                <a:solidFill>
                  <a:srgbClr val="000000"/>
                </a:solidFill>
              </a:rPr>
              <a:t>0 </a:t>
            </a:r>
            <a:r>
              <a:rPr lang="en-US" sz="2000" b="1" dirty="0">
                <a:solidFill>
                  <a:srgbClr val="000000"/>
                </a:solidFill>
              </a:rPr>
              <a:t>M</a:t>
            </a:r>
            <a:r>
              <a:rPr lang="en-US" sz="2000" b="1" dirty="0" smtClean="0">
                <a:solidFill>
                  <a:srgbClr val="000000"/>
                </a:solidFill>
              </a:rPr>
              <a:t>eV</a:t>
            </a:r>
          </a:p>
        </p:txBody>
      </p:sp>
      <p:sp>
        <p:nvSpPr>
          <p:cNvPr id="255" name="Block Arc 254"/>
          <p:cNvSpPr>
            <a:spLocks noChangeAspect="1"/>
          </p:cNvSpPr>
          <p:nvPr/>
        </p:nvSpPr>
        <p:spPr>
          <a:xfrm rot="3426572" flipH="1" flipV="1">
            <a:off x="7232904" y="2331720"/>
            <a:ext cx="295793" cy="289080"/>
          </a:xfrm>
          <a:prstGeom prst="blockArc">
            <a:avLst>
              <a:gd name="adj1" fmla="val 9128796"/>
              <a:gd name="adj2" fmla="val 16184015"/>
              <a:gd name="adj3" fmla="val 13956"/>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2" name="Group 1"/>
          <p:cNvGrpSpPr/>
          <p:nvPr/>
        </p:nvGrpSpPr>
        <p:grpSpPr>
          <a:xfrm>
            <a:off x="1908171" y="294881"/>
            <a:ext cx="5786222" cy="6779814"/>
            <a:chOff x="12623122" y="5740462"/>
            <a:chExt cx="5786222" cy="6779814"/>
          </a:xfrm>
        </p:grpSpPr>
        <p:grpSp>
          <p:nvGrpSpPr>
            <p:cNvPr id="27" name="Group 26"/>
            <p:cNvGrpSpPr/>
            <p:nvPr/>
          </p:nvGrpSpPr>
          <p:grpSpPr>
            <a:xfrm>
              <a:off x="12623122" y="5740462"/>
              <a:ext cx="5786222" cy="6779814"/>
              <a:chOff x="1906334" y="276880"/>
              <a:chExt cx="5786222" cy="6779814"/>
            </a:xfrm>
          </p:grpSpPr>
          <p:cxnSp>
            <p:nvCxnSpPr>
              <p:cNvPr id="18" name="Straight Arrow Connector 17"/>
              <p:cNvCxnSpPr/>
              <p:nvPr/>
            </p:nvCxnSpPr>
            <p:spPr>
              <a:xfrm>
                <a:off x="4412971" y="654139"/>
                <a:ext cx="0" cy="444373"/>
              </a:xfrm>
              <a:prstGeom prst="straightConnector1">
                <a:avLst/>
              </a:prstGeom>
              <a:solidFill>
                <a:schemeClr val="bg1"/>
              </a:solidFill>
              <a:ln w="28575" cmpd="sng">
                <a:solidFill>
                  <a:srgbClr val="0000FF"/>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404" name="TextBox 403"/>
              <p:cNvSpPr txBox="1"/>
              <p:nvPr/>
            </p:nvSpPr>
            <p:spPr>
              <a:xfrm>
                <a:off x="3086100" y="276880"/>
                <a:ext cx="3215990" cy="523220"/>
              </a:xfrm>
              <a:prstGeom prst="rect">
                <a:avLst/>
              </a:prstGeom>
              <a:solidFill>
                <a:schemeClr val="bg1"/>
              </a:solidFill>
              <a:ln>
                <a:noFill/>
              </a:ln>
            </p:spPr>
            <p:txBody>
              <a:bodyPr wrap="square" rtlCol="0">
                <a:spAutoFit/>
              </a:bodyPr>
              <a:lstStyle/>
              <a:p>
                <a:r>
                  <a:rPr lang="en-US" sz="2800" b="1" dirty="0" smtClean="0">
                    <a:solidFill>
                      <a:srgbClr val="0000FF"/>
                    </a:solidFill>
                  </a:rPr>
                  <a:t>3 – 18 GeV  </a:t>
                </a:r>
                <a:endParaRPr lang="en-US" sz="2800" b="1" dirty="0">
                  <a:solidFill>
                    <a:srgbClr val="0000FF"/>
                  </a:solidFill>
                </a:endParaRPr>
              </a:p>
            </p:txBody>
          </p:sp>
          <p:grpSp>
            <p:nvGrpSpPr>
              <p:cNvPr id="140" name="Group 139"/>
              <p:cNvGrpSpPr/>
              <p:nvPr/>
            </p:nvGrpSpPr>
            <p:grpSpPr>
              <a:xfrm>
                <a:off x="1906334" y="1103300"/>
                <a:ext cx="5786222" cy="5953394"/>
                <a:chOff x="11773476" y="830731"/>
                <a:chExt cx="5786222" cy="5953394"/>
              </a:xfrm>
            </p:grpSpPr>
            <p:sp>
              <p:nvSpPr>
                <p:cNvPr id="443" name="Block Arc 442"/>
                <p:cNvSpPr>
                  <a:spLocks noChangeAspect="1"/>
                </p:cNvSpPr>
                <p:nvPr/>
              </p:nvSpPr>
              <p:spPr>
                <a:xfrm rot="600961">
                  <a:off x="12087943" y="4563549"/>
                  <a:ext cx="841424" cy="837554"/>
                </a:xfrm>
                <a:prstGeom prst="blockArc">
                  <a:avLst>
                    <a:gd name="adj1" fmla="val 18771912"/>
                    <a:gd name="adj2" fmla="val 20951699"/>
                    <a:gd name="adj3" fmla="val 6411"/>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139" name="Group 138"/>
                <p:cNvGrpSpPr/>
                <p:nvPr/>
              </p:nvGrpSpPr>
              <p:grpSpPr>
                <a:xfrm>
                  <a:off x="11773476" y="830731"/>
                  <a:ext cx="5786222" cy="5953394"/>
                  <a:chOff x="2207546" y="1107319"/>
                  <a:chExt cx="5786222" cy="5953394"/>
                </a:xfrm>
              </p:grpSpPr>
              <p:grpSp>
                <p:nvGrpSpPr>
                  <p:cNvPr id="138" name="Group 137"/>
                  <p:cNvGrpSpPr/>
                  <p:nvPr/>
                </p:nvGrpSpPr>
                <p:grpSpPr>
                  <a:xfrm>
                    <a:off x="7247993" y="1973318"/>
                    <a:ext cx="129053" cy="114488"/>
                    <a:chOff x="7247993" y="1973318"/>
                    <a:chExt cx="129053" cy="114488"/>
                  </a:xfrm>
                </p:grpSpPr>
                <p:cxnSp>
                  <p:nvCxnSpPr>
                    <p:cNvPr id="741" name="Straight Arrow Connector 740"/>
                    <p:cNvCxnSpPr/>
                    <p:nvPr/>
                  </p:nvCxnSpPr>
                  <p:spPr>
                    <a:xfrm rot="821207" flipH="1" flipV="1">
                      <a:off x="7256140" y="2001904"/>
                      <a:ext cx="88139" cy="85902"/>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42" name="Straight Arrow Connector 741"/>
                    <p:cNvCxnSpPr/>
                    <p:nvPr/>
                  </p:nvCxnSpPr>
                  <p:spPr>
                    <a:xfrm rot="821207" flipH="1" flipV="1">
                      <a:off x="7257779" y="2004636"/>
                      <a:ext cx="104008" cy="74422"/>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44" name="Straight Arrow Connector 743"/>
                    <p:cNvCxnSpPr/>
                    <p:nvPr/>
                  </p:nvCxnSpPr>
                  <p:spPr>
                    <a:xfrm rot="821207" flipH="1" flipV="1">
                      <a:off x="7260962" y="2007541"/>
                      <a:ext cx="116084" cy="60233"/>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788" name="Trapezoid 787"/>
                    <p:cNvSpPr/>
                    <p:nvPr/>
                  </p:nvSpPr>
                  <p:spPr>
                    <a:xfrm rot="3855532">
                      <a:off x="7278811" y="1942500"/>
                      <a:ext cx="20307" cy="81944"/>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36" name="Group 135"/>
                  <p:cNvGrpSpPr/>
                  <p:nvPr/>
                </p:nvGrpSpPr>
                <p:grpSpPr>
                  <a:xfrm>
                    <a:off x="2207546" y="1107319"/>
                    <a:ext cx="5786222" cy="5953394"/>
                    <a:chOff x="2210971" y="1106405"/>
                    <a:chExt cx="5786222" cy="5953394"/>
                  </a:xfrm>
                </p:grpSpPr>
                <p:grpSp>
                  <p:nvGrpSpPr>
                    <p:cNvPr id="135" name="Group 134"/>
                    <p:cNvGrpSpPr/>
                    <p:nvPr/>
                  </p:nvGrpSpPr>
                  <p:grpSpPr>
                    <a:xfrm>
                      <a:off x="7262374" y="2009508"/>
                      <a:ext cx="222416" cy="265477"/>
                      <a:chOff x="7262374" y="2009508"/>
                      <a:chExt cx="222416" cy="265477"/>
                    </a:xfrm>
                  </p:grpSpPr>
                  <p:cxnSp>
                    <p:nvCxnSpPr>
                      <p:cNvPr id="729" name="Straight Arrow Connector 728"/>
                      <p:cNvCxnSpPr/>
                      <p:nvPr/>
                    </p:nvCxnSpPr>
                    <p:spPr>
                      <a:xfrm rot="821207" flipH="1" flipV="1">
                        <a:off x="7434050" y="2045594"/>
                        <a:ext cx="50740" cy="5430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731" name="Trapezoid 730"/>
                      <p:cNvSpPr/>
                      <p:nvPr/>
                    </p:nvSpPr>
                    <p:spPr>
                      <a:xfrm rot="13738547">
                        <a:off x="7432741" y="2031518"/>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32" name="Straight Arrow Connector 731"/>
                      <p:cNvCxnSpPr/>
                      <p:nvPr/>
                    </p:nvCxnSpPr>
                    <p:spPr>
                      <a:xfrm rot="821207" flipH="1" flipV="1">
                        <a:off x="7394901" y="2260103"/>
                        <a:ext cx="12987" cy="14882"/>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33" name="Straight Arrow Connector 732"/>
                      <p:cNvCxnSpPr/>
                      <p:nvPr/>
                    </p:nvCxnSpPr>
                    <p:spPr>
                      <a:xfrm rot="821207" flipV="1">
                        <a:off x="7416473" y="2108618"/>
                        <a:ext cx="23256" cy="156078"/>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34" name="Straight Arrow Connector 733"/>
                      <p:cNvCxnSpPr/>
                      <p:nvPr/>
                    </p:nvCxnSpPr>
                    <p:spPr>
                      <a:xfrm rot="821207" flipV="1">
                        <a:off x="7415859" y="2118126"/>
                        <a:ext cx="8088" cy="144727"/>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35" name="Straight Arrow Connector 734"/>
                      <p:cNvCxnSpPr/>
                      <p:nvPr/>
                    </p:nvCxnSpPr>
                    <p:spPr>
                      <a:xfrm rot="821207" flipH="1" flipV="1">
                        <a:off x="7418035" y="2057039"/>
                        <a:ext cx="45609" cy="52117"/>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36" name="Straight Arrow Connector 735"/>
                      <p:cNvCxnSpPr/>
                      <p:nvPr/>
                    </p:nvCxnSpPr>
                    <p:spPr>
                      <a:xfrm rot="821207" flipH="1" flipV="1">
                        <a:off x="7398695" y="2064491"/>
                        <a:ext cx="48982" cy="53733"/>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37" name="Straight Arrow Connector 736"/>
                      <p:cNvCxnSpPr/>
                      <p:nvPr/>
                    </p:nvCxnSpPr>
                    <p:spPr>
                      <a:xfrm rot="821207" flipH="1" flipV="1">
                        <a:off x="7378405" y="2074759"/>
                        <a:ext cx="45609" cy="5023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38" name="Straight Arrow Connector 737"/>
                      <p:cNvCxnSpPr/>
                      <p:nvPr/>
                    </p:nvCxnSpPr>
                    <p:spPr>
                      <a:xfrm rot="821207" flipH="1" flipV="1">
                        <a:off x="7361419" y="2084529"/>
                        <a:ext cx="43722" cy="5023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39" name="Straight Arrow Connector 738"/>
                      <p:cNvCxnSpPr>
                        <a:stCxn id="785" idx="1"/>
                      </p:cNvCxnSpPr>
                      <p:nvPr/>
                    </p:nvCxnSpPr>
                    <p:spPr>
                      <a:xfrm rot="821207" flipH="1" flipV="1">
                        <a:off x="7345001" y="2092317"/>
                        <a:ext cx="42669" cy="48986"/>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40" name="Straight Arrow Connector 739"/>
                      <p:cNvCxnSpPr/>
                      <p:nvPr/>
                    </p:nvCxnSpPr>
                    <p:spPr>
                      <a:xfrm rot="821207" flipH="1" flipV="1">
                        <a:off x="7326460" y="2101342"/>
                        <a:ext cx="42470" cy="49039"/>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43" name="Straight Arrow Connector 742"/>
                      <p:cNvCxnSpPr/>
                      <p:nvPr/>
                    </p:nvCxnSpPr>
                    <p:spPr>
                      <a:xfrm rot="821207" flipH="1" flipV="1">
                        <a:off x="7263251" y="2016418"/>
                        <a:ext cx="180128" cy="3673"/>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45" name="Straight Arrow Connector 744"/>
                      <p:cNvCxnSpPr/>
                      <p:nvPr/>
                    </p:nvCxnSpPr>
                    <p:spPr>
                      <a:xfrm rot="821207" flipH="1" flipV="1">
                        <a:off x="7262374" y="2009508"/>
                        <a:ext cx="131064" cy="46499"/>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46" name="Straight Arrow Connector 745"/>
                      <p:cNvCxnSpPr/>
                      <p:nvPr/>
                    </p:nvCxnSpPr>
                    <p:spPr>
                      <a:xfrm rot="821207" flipH="1" flipV="1">
                        <a:off x="7263942" y="2012238"/>
                        <a:ext cx="146782" cy="3005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47" name="Straight Arrow Connector 746"/>
                      <p:cNvCxnSpPr>
                        <a:stCxn id="777" idx="3"/>
                      </p:cNvCxnSpPr>
                      <p:nvPr/>
                    </p:nvCxnSpPr>
                    <p:spPr>
                      <a:xfrm rot="821207" flipH="1" flipV="1">
                        <a:off x="7265074" y="2015687"/>
                        <a:ext cx="163476" cy="1586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48" name="Straight Arrow Connector 747"/>
                      <p:cNvCxnSpPr/>
                      <p:nvPr/>
                    </p:nvCxnSpPr>
                    <p:spPr>
                      <a:xfrm rot="821207" flipH="1" flipV="1">
                        <a:off x="7349853" y="2159094"/>
                        <a:ext cx="59224" cy="94791"/>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49" name="Straight Arrow Connector 748"/>
                      <p:cNvCxnSpPr/>
                      <p:nvPr/>
                    </p:nvCxnSpPr>
                    <p:spPr>
                      <a:xfrm rot="821207" flipH="1" flipV="1">
                        <a:off x="7366956" y="2149715"/>
                        <a:ext cx="44109" cy="10913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50" name="Straight Arrow Connector 749"/>
                      <p:cNvCxnSpPr/>
                      <p:nvPr/>
                    </p:nvCxnSpPr>
                    <p:spPr>
                      <a:xfrm rot="821207" flipV="1">
                        <a:off x="7417504" y="2101397"/>
                        <a:ext cx="39038" cy="16738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51" name="Straight Arrow Connector 750"/>
                      <p:cNvCxnSpPr/>
                      <p:nvPr/>
                    </p:nvCxnSpPr>
                    <p:spPr>
                      <a:xfrm rot="821207" flipH="1" flipV="1">
                        <a:off x="7401600" y="2130338"/>
                        <a:ext cx="12415" cy="132449"/>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52" name="Straight Arrow Connector 751"/>
                      <p:cNvCxnSpPr/>
                      <p:nvPr/>
                    </p:nvCxnSpPr>
                    <p:spPr>
                      <a:xfrm rot="821207" flipH="1" flipV="1">
                        <a:off x="7382885" y="2141667"/>
                        <a:ext cx="29771" cy="118874"/>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753" name="Rectangle 752"/>
                      <p:cNvSpPr/>
                      <p:nvPr/>
                    </p:nvSpPr>
                    <p:spPr>
                      <a:xfrm rot="3720227">
                        <a:off x="7446128" y="2051848"/>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4" name="Rectangle 753"/>
                      <p:cNvSpPr/>
                      <p:nvPr/>
                    </p:nvSpPr>
                    <p:spPr>
                      <a:xfrm rot="3720227">
                        <a:off x="7391171" y="2080941"/>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5" name="Rectangle 754"/>
                      <p:cNvSpPr/>
                      <p:nvPr/>
                    </p:nvSpPr>
                    <p:spPr>
                      <a:xfrm rot="3720227">
                        <a:off x="7428509" y="2059349"/>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6" name="Rectangle 755"/>
                      <p:cNvSpPr/>
                      <p:nvPr/>
                    </p:nvSpPr>
                    <p:spPr>
                      <a:xfrm rot="3720227">
                        <a:off x="7410308" y="2070259"/>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7" name="Rectangle 756"/>
                      <p:cNvSpPr/>
                      <p:nvPr/>
                    </p:nvSpPr>
                    <p:spPr>
                      <a:xfrm rot="3720227">
                        <a:off x="7373464" y="2092431"/>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8" name="Rectangle 757"/>
                      <p:cNvSpPr/>
                      <p:nvPr/>
                    </p:nvSpPr>
                    <p:spPr>
                      <a:xfrm rot="3720227">
                        <a:off x="7357478" y="2100918"/>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9" name="Rectangle 758"/>
                      <p:cNvSpPr/>
                      <p:nvPr/>
                    </p:nvSpPr>
                    <p:spPr>
                      <a:xfrm rot="3720227">
                        <a:off x="7339635" y="2110358"/>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0" name="Rectangle 759"/>
                      <p:cNvSpPr/>
                      <p:nvPr/>
                    </p:nvSpPr>
                    <p:spPr>
                      <a:xfrm rot="4079608">
                        <a:off x="7349201" y="2129221"/>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1" name="Rectangle 760"/>
                      <p:cNvSpPr/>
                      <p:nvPr/>
                    </p:nvSpPr>
                    <p:spPr>
                      <a:xfrm rot="4079608">
                        <a:off x="7386970" y="2115525"/>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2" name="Rectangle 761"/>
                      <p:cNvSpPr/>
                      <p:nvPr/>
                    </p:nvSpPr>
                    <p:spPr>
                      <a:xfrm rot="4079608">
                        <a:off x="7406090" y="2107875"/>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3" name="Rectangle 762"/>
                      <p:cNvSpPr/>
                      <p:nvPr/>
                    </p:nvSpPr>
                    <p:spPr>
                      <a:xfrm rot="4079608">
                        <a:off x="7426487" y="2099244"/>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4" name="Rectangle 763"/>
                      <p:cNvSpPr/>
                      <p:nvPr/>
                    </p:nvSpPr>
                    <p:spPr>
                      <a:xfrm rot="4079608">
                        <a:off x="7445375" y="2092090"/>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5" name="Rectangle 764"/>
                      <p:cNvSpPr/>
                      <p:nvPr/>
                    </p:nvSpPr>
                    <p:spPr>
                      <a:xfrm rot="4079608">
                        <a:off x="7463779" y="2085679"/>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6" name="Rectangle 765"/>
                      <p:cNvSpPr/>
                      <p:nvPr/>
                    </p:nvSpPr>
                    <p:spPr>
                      <a:xfrm rot="4079608">
                        <a:off x="7368171" y="2122075"/>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7" name="Rectangle 766"/>
                      <p:cNvSpPr/>
                      <p:nvPr/>
                    </p:nvSpPr>
                    <p:spPr>
                      <a:xfrm rot="3826666">
                        <a:off x="7455175" y="2068884"/>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8" name="Rectangle 767"/>
                      <p:cNvSpPr/>
                      <p:nvPr/>
                    </p:nvSpPr>
                    <p:spPr>
                      <a:xfrm rot="3826666">
                        <a:off x="7436511" y="2075233"/>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9" name="Rectangle 768"/>
                      <p:cNvSpPr/>
                      <p:nvPr/>
                    </p:nvSpPr>
                    <p:spPr>
                      <a:xfrm rot="3826666">
                        <a:off x="7418998" y="2084768"/>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0" name="Rectangle 769"/>
                      <p:cNvSpPr/>
                      <p:nvPr/>
                    </p:nvSpPr>
                    <p:spPr>
                      <a:xfrm rot="3826666">
                        <a:off x="7397635" y="2093768"/>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1" name="Rectangle 770"/>
                      <p:cNvSpPr/>
                      <p:nvPr/>
                    </p:nvSpPr>
                    <p:spPr>
                      <a:xfrm rot="3826666">
                        <a:off x="7379990" y="2104206"/>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2" name="Rectangle 771"/>
                      <p:cNvSpPr/>
                      <p:nvPr/>
                    </p:nvSpPr>
                    <p:spPr>
                      <a:xfrm rot="3826666">
                        <a:off x="7363214" y="2111384"/>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3" name="Rectangle 772"/>
                      <p:cNvSpPr/>
                      <p:nvPr/>
                    </p:nvSpPr>
                    <p:spPr>
                      <a:xfrm rot="3826666">
                        <a:off x="7344041" y="2120242"/>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4" name="Trapezoid 773"/>
                      <p:cNvSpPr/>
                      <p:nvPr/>
                    </p:nvSpPr>
                    <p:spPr>
                      <a:xfrm rot="14613083">
                        <a:off x="7322175" y="2091812"/>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5" name="Trapezoid 774"/>
                      <p:cNvSpPr/>
                      <p:nvPr/>
                    </p:nvSpPr>
                    <p:spPr>
                      <a:xfrm rot="14562416">
                        <a:off x="7340908" y="2081964"/>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6" name="Trapezoid 775"/>
                      <p:cNvSpPr/>
                      <p:nvPr/>
                    </p:nvSpPr>
                    <p:spPr>
                      <a:xfrm rot="14623791">
                        <a:off x="7357989" y="2073782"/>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7" name="Trapezoid 776"/>
                      <p:cNvSpPr/>
                      <p:nvPr/>
                    </p:nvSpPr>
                    <p:spPr>
                      <a:xfrm rot="13744976">
                        <a:off x="7413198" y="2044085"/>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8" name="Trapezoid 777"/>
                      <p:cNvSpPr/>
                      <p:nvPr/>
                    </p:nvSpPr>
                    <p:spPr>
                      <a:xfrm rot="13689594">
                        <a:off x="7394645" y="2053003"/>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9" name="Trapezoid 778"/>
                      <p:cNvSpPr/>
                      <p:nvPr/>
                    </p:nvSpPr>
                    <p:spPr>
                      <a:xfrm rot="14461431">
                        <a:off x="7374311" y="2064855"/>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0" name="Trapezoid 779"/>
                      <p:cNvSpPr/>
                      <p:nvPr/>
                    </p:nvSpPr>
                    <p:spPr>
                      <a:xfrm rot="15628679">
                        <a:off x="7464641" y="2100999"/>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1" name="Trapezoid 780"/>
                      <p:cNvSpPr/>
                      <p:nvPr/>
                    </p:nvSpPr>
                    <p:spPr>
                      <a:xfrm rot="15628679">
                        <a:off x="7446376" y="2106840"/>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2" name="Trapezoid 781"/>
                      <p:cNvSpPr/>
                      <p:nvPr/>
                    </p:nvSpPr>
                    <p:spPr>
                      <a:xfrm rot="15628679">
                        <a:off x="7428542" y="2114429"/>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3" name="Trapezoid 782"/>
                      <p:cNvSpPr/>
                      <p:nvPr/>
                    </p:nvSpPr>
                    <p:spPr>
                      <a:xfrm rot="15465005">
                        <a:off x="7408126" y="2122063"/>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4" name="Trapezoid 783"/>
                      <p:cNvSpPr/>
                      <p:nvPr/>
                    </p:nvSpPr>
                    <p:spPr>
                      <a:xfrm rot="15304572">
                        <a:off x="7388312" y="2129966"/>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5" name="Trapezoid 784"/>
                      <p:cNvSpPr/>
                      <p:nvPr/>
                    </p:nvSpPr>
                    <p:spPr>
                      <a:xfrm rot="15304572">
                        <a:off x="7371304" y="2136623"/>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6" name="Trapezoid 785"/>
                      <p:cNvSpPr/>
                      <p:nvPr/>
                    </p:nvSpPr>
                    <p:spPr>
                      <a:xfrm rot="15142423">
                        <a:off x="7349262" y="2144077"/>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7" name="Trapezoid 786"/>
                      <p:cNvSpPr/>
                      <p:nvPr/>
                    </p:nvSpPr>
                    <p:spPr>
                      <a:xfrm rot="3855532">
                        <a:off x="7388526" y="2239021"/>
                        <a:ext cx="20307" cy="42831"/>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34" name="Group 133"/>
                    <p:cNvGrpSpPr/>
                    <p:nvPr/>
                  </p:nvGrpSpPr>
                  <p:grpSpPr>
                    <a:xfrm>
                      <a:off x="2210971" y="1106405"/>
                      <a:ext cx="5786222" cy="5953394"/>
                      <a:chOff x="2210971" y="1106405"/>
                      <a:chExt cx="5786222" cy="5953394"/>
                    </a:xfrm>
                  </p:grpSpPr>
                  <p:grpSp>
                    <p:nvGrpSpPr>
                      <p:cNvPr id="133" name="Group 132"/>
                      <p:cNvGrpSpPr/>
                      <p:nvPr/>
                    </p:nvGrpSpPr>
                    <p:grpSpPr>
                      <a:xfrm>
                        <a:off x="7561597" y="2546603"/>
                        <a:ext cx="247228" cy="282637"/>
                        <a:chOff x="7561597" y="2546603"/>
                        <a:chExt cx="247228" cy="282637"/>
                      </a:xfrm>
                    </p:grpSpPr>
                    <p:cxnSp>
                      <p:nvCxnSpPr>
                        <p:cNvPr id="790" name="Straight Arrow Connector 789"/>
                        <p:cNvCxnSpPr/>
                        <p:nvPr/>
                      </p:nvCxnSpPr>
                      <p:spPr>
                        <a:xfrm rot="6381149" flipV="1">
                          <a:off x="7750528" y="2575819"/>
                          <a:ext cx="50740" cy="5430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91" name="Straight Arrow Connector 790"/>
                        <p:cNvCxnSpPr/>
                        <p:nvPr/>
                      </p:nvCxnSpPr>
                      <p:spPr>
                        <a:xfrm rot="272606" flipH="1" flipV="1">
                          <a:off x="7751931" y="2810201"/>
                          <a:ext cx="17296" cy="19039"/>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792" name="Trapezoid 791"/>
                        <p:cNvSpPr/>
                        <p:nvPr/>
                      </p:nvSpPr>
                      <p:spPr>
                        <a:xfrm rot="15063809" flipH="1">
                          <a:off x="7786757" y="2626812"/>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3" name="Straight Arrow Connector 792"/>
                        <p:cNvCxnSpPr/>
                        <p:nvPr/>
                      </p:nvCxnSpPr>
                      <p:spPr>
                        <a:xfrm rot="6381149" flipV="1">
                          <a:off x="7571725" y="2548247"/>
                          <a:ext cx="12987" cy="14882"/>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94" name="Straight Arrow Connector 793"/>
                        <p:cNvCxnSpPr/>
                        <p:nvPr/>
                      </p:nvCxnSpPr>
                      <p:spPr>
                        <a:xfrm rot="6381149" flipH="1" flipV="1">
                          <a:off x="7649982" y="2495022"/>
                          <a:ext cx="23256" cy="156078"/>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95" name="Straight Arrow Connector 794"/>
                        <p:cNvCxnSpPr/>
                        <p:nvPr/>
                      </p:nvCxnSpPr>
                      <p:spPr>
                        <a:xfrm rot="6381149" flipH="1" flipV="1">
                          <a:off x="7650145" y="2505876"/>
                          <a:ext cx="8088" cy="144727"/>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96" name="Straight Arrow Connector 795"/>
                        <p:cNvCxnSpPr/>
                        <p:nvPr/>
                      </p:nvCxnSpPr>
                      <p:spPr>
                        <a:xfrm rot="6381149" flipV="1">
                          <a:off x="7734832" y="2587817"/>
                          <a:ext cx="45609" cy="52117"/>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97" name="Straight Arrow Connector 796"/>
                        <p:cNvCxnSpPr/>
                        <p:nvPr/>
                      </p:nvCxnSpPr>
                      <p:spPr>
                        <a:xfrm rot="6381149" flipV="1">
                          <a:off x="7717158" y="2598155"/>
                          <a:ext cx="48982" cy="53733"/>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98" name="Straight Arrow Connector 797"/>
                        <p:cNvCxnSpPr/>
                        <p:nvPr/>
                      </p:nvCxnSpPr>
                      <p:spPr>
                        <a:xfrm rot="6381149" flipV="1">
                          <a:off x="7700470" y="2614668"/>
                          <a:ext cx="45609" cy="5023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99" name="Straight Arrow Connector 798"/>
                        <p:cNvCxnSpPr/>
                        <p:nvPr/>
                      </p:nvCxnSpPr>
                      <p:spPr>
                        <a:xfrm rot="6381149" flipV="1">
                          <a:off x="7683981" y="2625299"/>
                          <a:ext cx="43722" cy="5023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00" name="Straight Arrow Connector 799"/>
                        <p:cNvCxnSpPr>
                          <a:stCxn id="846" idx="1"/>
                        </p:cNvCxnSpPr>
                        <p:nvPr/>
                      </p:nvCxnSpPr>
                      <p:spPr>
                        <a:xfrm rot="6381149" flipV="1">
                          <a:off x="7669822" y="2637002"/>
                          <a:ext cx="42669" cy="48986"/>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01" name="Straight Arrow Connector 800"/>
                        <p:cNvCxnSpPr/>
                        <p:nvPr/>
                      </p:nvCxnSpPr>
                      <p:spPr>
                        <a:xfrm rot="6381149" flipV="1">
                          <a:off x="7652754" y="2648582"/>
                          <a:ext cx="42470" cy="49039"/>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02" name="Straight Arrow Connector 801"/>
                        <p:cNvCxnSpPr/>
                        <p:nvPr/>
                      </p:nvCxnSpPr>
                      <p:spPr>
                        <a:xfrm rot="6381149" flipV="1">
                          <a:off x="7676275" y="2711808"/>
                          <a:ext cx="88139" cy="85902"/>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03" name="Straight Arrow Connector 802"/>
                        <p:cNvCxnSpPr/>
                        <p:nvPr/>
                      </p:nvCxnSpPr>
                      <p:spPr>
                        <a:xfrm rot="6381149" flipV="1">
                          <a:off x="7675736" y="2710767"/>
                          <a:ext cx="104008" cy="74422"/>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04" name="Straight Arrow Connector 803"/>
                        <p:cNvCxnSpPr/>
                        <p:nvPr/>
                      </p:nvCxnSpPr>
                      <p:spPr>
                        <a:xfrm rot="6381149" flipV="1">
                          <a:off x="7679892" y="2720267"/>
                          <a:ext cx="180128" cy="3673"/>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05" name="Straight Arrow Connector 804"/>
                        <p:cNvCxnSpPr/>
                        <p:nvPr/>
                      </p:nvCxnSpPr>
                      <p:spPr>
                        <a:xfrm rot="6381149" flipV="1">
                          <a:off x="7677941" y="2711976"/>
                          <a:ext cx="116084" cy="60233"/>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06" name="Straight Arrow Connector 805"/>
                        <p:cNvCxnSpPr/>
                        <p:nvPr/>
                      </p:nvCxnSpPr>
                      <p:spPr>
                        <a:xfrm rot="6381149" flipV="1">
                          <a:off x="7679149" y="2713590"/>
                          <a:ext cx="131064" cy="46499"/>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07" name="Straight Arrow Connector 806"/>
                        <p:cNvCxnSpPr/>
                        <p:nvPr/>
                      </p:nvCxnSpPr>
                      <p:spPr>
                        <a:xfrm rot="6381149" flipV="1">
                          <a:off x="7680764" y="2716401"/>
                          <a:ext cx="146782" cy="3005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08" name="Straight Arrow Connector 807"/>
                        <p:cNvCxnSpPr>
                          <a:stCxn id="838" idx="3"/>
                        </p:cNvCxnSpPr>
                        <p:nvPr/>
                      </p:nvCxnSpPr>
                      <p:spPr>
                        <a:xfrm rot="6381149" flipV="1">
                          <a:off x="7680320" y="2717119"/>
                          <a:ext cx="163476" cy="1586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09" name="Straight Arrow Connector 808"/>
                        <p:cNvCxnSpPr/>
                        <p:nvPr/>
                      </p:nvCxnSpPr>
                      <p:spPr>
                        <a:xfrm rot="6381149" flipV="1">
                          <a:off x="7590483" y="2557841"/>
                          <a:ext cx="59224" cy="94791"/>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10" name="Straight Arrow Connector 809"/>
                        <p:cNvCxnSpPr/>
                        <p:nvPr/>
                      </p:nvCxnSpPr>
                      <p:spPr>
                        <a:xfrm rot="6381149" flipV="1">
                          <a:off x="7604730" y="2543510"/>
                          <a:ext cx="44109" cy="10913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11" name="Straight Arrow Connector 810"/>
                        <p:cNvCxnSpPr/>
                        <p:nvPr/>
                      </p:nvCxnSpPr>
                      <p:spPr>
                        <a:xfrm rot="6381149" flipH="1" flipV="1">
                          <a:off x="7647914" y="2482429"/>
                          <a:ext cx="39038" cy="16738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12" name="Straight Arrow Connector 811"/>
                        <p:cNvCxnSpPr/>
                        <p:nvPr/>
                      </p:nvCxnSpPr>
                      <p:spPr>
                        <a:xfrm rot="6381149" flipV="1">
                          <a:off x="7636669" y="2519445"/>
                          <a:ext cx="12415" cy="132449"/>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13" name="Straight Arrow Connector 812"/>
                        <p:cNvCxnSpPr/>
                        <p:nvPr/>
                      </p:nvCxnSpPr>
                      <p:spPr>
                        <a:xfrm rot="6381149" flipV="1">
                          <a:off x="7619036" y="2532648"/>
                          <a:ext cx="29771" cy="118874"/>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814" name="Rectangle 813"/>
                        <p:cNvSpPr/>
                        <p:nvPr/>
                      </p:nvSpPr>
                      <p:spPr>
                        <a:xfrm rot="3482129" flipH="1">
                          <a:off x="7780334" y="2612803"/>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5" name="Rectangle 814"/>
                        <p:cNvSpPr/>
                        <p:nvPr/>
                      </p:nvSpPr>
                      <p:spPr>
                        <a:xfrm rot="3482129" flipH="1">
                          <a:off x="7727638" y="2645814"/>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6" name="Rectangle 815"/>
                        <p:cNvSpPr/>
                        <p:nvPr/>
                      </p:nvSpPr>
                      <p:spPr>
                        <a:xfrm rot="3482129" flipH="1">
                          <a:off x="7765021" y="2624300"/>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7" name="Rectangle 816"/>
                        <p:cNvSpPr/>
                        <p:nvPr/>
                      </p:nvSpPr>
                      <p:spPr>
                        <a:xfrm rot="3482129" flipH="1">
                          <a:off x="7746465" y="2634595"/>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8" name="Rectangle 817"/>
                        <p:cNvSpPr/>
                        <p:nvPr/>
                      </p:nvSpPr>
                      <p:spPr>
                        <a:xfrm rot="3482129" flipH="1">
                          <a:off x="7708827" y="2655390"/>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9" name="Rectangle 818"/>
                        <p:cNvSpPr/>
                        <p:nvPr/>
                      </p:nvSpPr>
                      <p:spPr>
                        <a:xfrm rot="3482129" flipH="1">
                          <a:off x="7693478" y="2664981"/>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0" name="Rectangle 819"/>
                        <p:cNvSpPr/>
                        <p:nvPr/>
                      </p:nvSpPr>
                      <p:spPr>
                        <a:xfrm rot="3482129" flipH="1">
                          <a:off x="7676374" y="2675702"/>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1" name="Rectangle 820"/>
                        <p:cNvSpPr/>
                        <p:nvPr/>
                      </p:nvSpPr>
                      <p:spPr>
                        <a:xfrm rot="3122748" flipH="1">
                          <a:off x="7664056" y="2656631"/>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2" name="Rectangle 821"/>
                        <p:cNvSpPr/>
                        <p:nvPr/>
                      </p:nvSpPr>
                      <p:spPr>
                        <a:xfrm rot="3122748" flipH="1">
                          <a:off x="7694819" y="2630791"/>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3" name="Rectangle 822"/>
                        <p:cNvSpPr/>
                        <p:nvPr/>
                      </p:nvSpPr>
                      <p:spPr>
                        <a:xfrm rot="3122748" flipH="1">
                          <a:off x="7711013" y="2618068"/>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4" name="Rectangle 823"/>
                        <p:cNvSpPr/>
                        <p:nvPr/>
                      </p:nvSpPr>
                      <p:spPr>
                        <a:xfrm rot="3122748" flipH="1">
                          <a:off x="7728695" y="2604732"/>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5" name="Rectangle 824"/>
                        <p:cNvSpPr/>
                        <p:nvPr/>
                      </p:nvSpPr>
                      <p:spPr>
                        <a:xfrm rot="3122748" flipH="1">
                          <a:off x="7744343" y="2591962"/>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6" name="Rectangle 825"/>
                        <p:cNvSpPr/>
                        <p:nvPr/>
                      </p:nvSpPr>
                      <p:spPr>
                        <a:xfrm rot="3122748" flipH="1">
                          <a:off x="7759106" y="2579239"/>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7" name="Rectangle 826"/>
                        <p:cNvSpPr/>
                        <p:nvPr/>
                      </p:nvSpPr>
                      <p:spPr>
                        <a:xfrm rot="3122748" flipH="1">
                          <a:off x="7679738" y="2643786"/>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8" name="Rectangle 827"/>
                        <p:cNvSpPr/>
                        <p:nvPr/>
                      </p:nvSpPr>
                      <p:spPr>
                        <a:xfrm rot="3375690" flipH="1">
                          <a:off x="7770169" y="2596536"/>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9" name="Rectangle 828"/>
                        <p:cNvSpPr/>
                        <p:nvPr/>
                      </p:nvSpPr>
                      <p:spPr>
                        <a:xfrm rot="3375690" flipH="1">
                          <a:off x="7755330" y="2609515"/>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0" name="Rectangle 829"/>
                        <p:cNvSpPr/>
                        <p:nvPr/>
                      </p:nvSpPr>
                      <p:spPr>
                        <a:xfrm rot="3375690" flipH="1">
                          <a:off x="7738309" y="2619903"/>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1" name="Rectangle 830"/>
                        <p:cNvSpPr/>
                        <p:nvPr/>
                      </p:nvSpPr>
                      <p:spPr>
                        <a:xfrm rot="3375690" flipH="1">
                          <a:off x="7719824" y="2633891"/>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2" name="Rectangle 831"/>
                        <p:cNvSpPr/>
                        <p:nvPr/>
                      </p:nvSpPr>
                      <p:spPr>
                        <a:xfrm rot="3375690" flipH="1">
                          <a:off x="7701954" y="2643941"/>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3" name="Rectangle 832"/>
                        <p:cNvSpPr/>
                        <p:nvPr/>
                      </p:nvSpPr>
                      <p:spPr>
                        <a:xfrm rot="3375690" flipH="1">
                          <a:off x="7687343" y="2654870"/>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4" name="Rectangle 833"/>
                        <p:cNvSpPr/>
                        <p:nvPr/>
                      </p:nvSpPr>
                      <p:spPr>
                        <a:xfrm rot="3375690" flipH="1">
                          <a:off x="7670077" y="2667034"/>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5" name="Trapezoid 834"/>
                        <p:cNvSpPr/>
                        <p:nvPr/>
                      </p:nvSpPr>
                      <p:spPr>
                        <a:xfrm rot="14189273" flipH="1">
                          <a:off x="7679213" y="2692343"/>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6" name="Trapezoid 835"/>
                        <p:cNvSpPr/>
                        <p:nvPr/>
                      </p:nvSpPr>
                      <p:spPr>
                        <a:xfrm rot="14239940" flipH="1">
                          <a:off x="7697117" y="2681057"/>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7" name="Trapezoid 836"/>
                        <p:cNvSpPr/>
                        <p:nvPr/>
                      </p:nvSpPr>
                      <p:spPr>
                        <a:xfrm rot="14178565" flipH="1">
                          <a:off x="7712750" y="2670366"/>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8" name="Trapezoid 837"/>
                        <p:cNvSpPr/>
                        <p:nvPr/>
                      </p:nvSpPr>
                      <p:spPr>
                        <a:xfrm rot="15057380" flipH="1">
                          <a:off x="7766095" y="2637438"/>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9" name="Trapezoid 838"/>
                        <p:cNvSpPr/>
                        <p:nvPr/>
                      </p:nvSpPr>
                      <p:spPr>
                        <a:xfrm rot="15112762" flipH="1">
                          <a:off x="7749088" y="2649036"/>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0" name="Trapezoid 839"/>
                        <p:cNvSpPr/>
                        <p:nvPr/>
                      </p:nvSpPr>
                      <p:spPr>
                        <a:xfrm rot="14340925" flipH="1">
                          <a:off x="7728649" y="2660705"/>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1" name="Trapezoid 840"/>
                        <p:cNvSpPr/>
                        <p:nvPr/>
                      </p:nvSpPr>
                      <p:spPr>
                        <a:xfrm rot="13173677" flipH="1">
                          <a:off x="7742578" y="2564414"/>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2" name="Trapezoid 841"/>
                        <p:cNvSpPr/>
                        <p:nvPr/>
                      </p:nvSpPr>
                      <p:spPr>
                        <a:xfrm rot="13173677" flipH="1">
                          <a:off x="7728378" y="2577302"/>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3" name="Trapezoid 842"/>
                        <p:cNvSpPr/>
                        <p:nvPr/>
                      </p:nvSpPr>
                      <p:spPr>
                        <a:xfrm rot="13173677" flipH="1">
                          <a:off x="7712881" y="2588942"/>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4" name="Trapezoid 843"/>
                        <p:cNvSpPr/>
                        <p:nvPr/>
                      </p:nvSpPr>
                      <p:spPr>
                        <a:xfrm rot="13337351" flipH="1">
                          <a:off x="7696052" y="2602794"/>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5" name="Trapezoid 844"/>
                        <p:cNvSpPr/>
                        <p:nvPr/>
                      </p:nvSpPr>
                      <p:spPr>
                        <a:xfrm rot="13497784" flipH="1">
                          <a:off x="7679291" y="2615990"/>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6" name="Trapezoid 845"/>
                        <p:cNvSpPr/>
                        <p:nvPr/>
                      </p:nvSpPr>
                      <p:spPr>
                        <a:xfrm rot="13497784" flipH="1">
                          <a:off x="7665015" y="2627381"/>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7" name="Trapezoid 846"/>
                        <p:cNvSpPr/>
                        <p:nvPr/>
                      </p:nvSpPr>
                      <p:spPr>
                        <a:xfrm rot="13659933" flipH="1">
                          <a:off x="7647528" y="2642731"/>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8" name="Trapezoid 847"/>
                        <p:cNvSpPr/>
                        <p:nvPr/>
                      </p:nvSpPr>
                      <p:spPr>
                        <a:xfrm rot="3346824" flipH="1">
                          <a:off x="7572859" y="2540181"/>
                          <a:ext cx="20307" cy="42831"/>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9" name="Trapezoid 848"/>
                        <p:cNvSpPr/>
                        <p:nvPr/>
                      </p:nvSpPr>
                      <p:spPr>
                        <a:xfrm rot="3346824" flipH="1">
                          <a:off x="7757699" y="2754250"/>
                          <a:ext cx="20307" cy="81944"/>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32" name="Group 131"/>
                      <p:cNvGrpSpPr/>
                      <p:nvPr/>
                    </p:nvGrpSpPr>
                    <p:grpSpPr>
                      <a:xfrm>
                        <a:off x="2210971" y="1106405"/>
                        <a:ext cx="5786222" cy="5953394"/>
                        <a:chOff x="2210971" y="1106405"/>
                        <a:chExt cx="5786222" cy="5953394"/>
                      </a:xfrm>
                    </p:grpSpPr>
                    <p:grpSp>
                      <p:nvGrpSpPr>
                        <p:cNvPr id="131" name="Group 130"/>
                        <p:cNvGrpSpPr/>
                        <p:nvPr/>
                      </p:nvGrpSpPr>
                      <p:grpSpPr>
                        <a:xfrm>
                          <a:off x="2210971" y="1106405"/>
                          <a:ext cx="5786222" cy="5953394"/>
                          <a:chOff x="2210970" y="1106491"/>
                          <a:chExt cx="5786222" cy="5953394"/>
                        </a:xfrm>
                      </p:grpSpPr>
                      <p:grpSp>
                        <p:nvGrpSpPr>
                          <p:cNvPr id="92" name="Group 91"/>
                          <p:cNvGrpSpPr/>
                          <p:nvPr/>
                        </p:nvGrpSpPr>
                        <p:grpSpPr>
                          <a:xfrm>
                            <a:off x="2210970" y="1106491"/>
                            <a:ext cx="5786222" cy="5953394"/>
                            <a:chOff x="2210970" y="1106491"/>
                            <a:chExt cx="5786222" cy="5953394"/>
                          </a:xfrm>
                        </p:grpSpPr>
                        <p:grpSp>
                          <p:nvGrpSpPr>
                            <p:cNvPr id="87" name="Group 86"/>
                            <p:cNvGrpSpPr/>
                            <p:nvPr/>
                          </p:nvGrpSpPr>
                          <p:grpSpPr>
                            <a:xfrm>
                              <a:off x="2210970" y="1106491"/>
                              <a:ext cx="5786222" cy="5953394"/>
                              <a:chOff x="2210970" y="1106491"/>
                              <a:chExt cx="5786222" cy="5953394"/>
                            </a:xfrm>
                          </p:grpSpPr>
                          <p:grpSp>
                            <p:nvGrpSpPr>
                              <p:cNvPr id="82" name="Group 81"/>
                              <p:cNvGrpSpPr/>
                              <p:nvPr/>
                            </p:nvGrpSpPr>
                            <p:grpSpPr>
                              <a:xfrm>
                                <a:off x="2210970" y="1106491"/>
                                <a:ext cx="5786222" cy="5953394"/>
                                <a:chOff x="2210970" y="1106491"/>
                                <a:chExt cx="5786222" cy="5953394"/>
                              </a:xfrm>
                            </p:grpSpPr>
                            <p:grpSp>
                              <p:nvGrpSpPr>
                                <p:cNvPr id="76" name="Group 75"/>
                                <p:cNvGrpSpPr/>
                                <p:nvPr/>
                              </p:nvGrpSpPr>
                              <p:grpSpPr>
                                <a:xfrm>
                                  <a:off x="2210970" y="1106491"/>
                                  <a:ext cx="5786222" cy="5953394"/>
                                  <a:chOff x="2210969" y="1106491"/>
                                  <a:chExt cx="5786222" cy="5953394"/>
                                </a:xfrm>
                              </p:grpSpPr>
                              <p:grpSp>
                                <p:nvGrpSpPr>
                                  <p:cNvPr id="69" name="Group 68"/>
                                  <p:cNvGrpSpPr/>
                                  <p:nvPr/>
                                </p:nvGrpSpPr>
                                <p:grpSpPr>
                                  <a:xfrm>
                                    <a:off x="2210969" y="1106491"/>
                                    <a:ext cx="5786222" cy="5953394"/>
                                    <a:chOff x="2206433" y="1104045"/>
                                    <a:chExt cx="5786222" cy="5953394"/>
                                  </a:xfrm>
                                </p:grpSpPr>
                                <p:grpSp>
                                  <p:nvGrpSpPr>
                                    <p:cNvPr id="56" name="Group 55"/>
                                    <p:cNvGrpSpPr/>
                                    <p:nvPr/>
                                  </p:nvGrpSpPr>
                                  <p:grpSpPr>
                                    <a:xfrm>
                                      <a:off x="2206433" y="1104045"/>
                                      <a:ext cx="5786222" cy="5953394"/>
                                      <a:chOff x="2206433" y="1107220"/>
                                      <a:chExt cx="5786222" cy="5953394"/>
                                    </a:xfrm>
                                  </p:grpSpPr>
                                  <p:sp>
                                    <p:nvSpPr>
                                      <p:cNvPr id="454" name="Block Arc 453"/>
                                      <p:cNvSpPr>
                                        <a:spLocks noChangeAspect="1"/>
                                      </p:cNvSpPr>
                                      <p:nvPr/>
                                    </p:nvSpPr>
                                    <p:spPr>
                                      <a:xfrm flipH="1">
                                        <a:off x="4719432" y="6065510"/>
                                        <a:ext cx="841424" cy="837554"/>
                                      </a:xfrm>
                                      <a:prstGeom prst="blockArc">
                                        <a:avLst>
                                          <a:gd name="adj1" fmla="val 16185934"/>
                                          <a:gd name="adj2" fmla="val 18119087"/>
                                          <a:gd name="adj3" fmla="val 6012"/>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53" name="Group 52"/>
                                      <p:cNvGrpSpPr/>
                                      <p:nvPr/>
                                    </p:nvGrpSpPr>
                                    <p:grpSpPr>
                                      <a:xfrm>
                                        <a:off x="2206433" y="1107220"/>
                                        <a:ext cx="5786222" cy="5953394"/>
                                        <a:chOff x="2206433" y="1107220"/>
                                        <a:chExt cx="5786222" cy="5953394"/>
                                      </a:xfrm>
                                    </p:grpSpPr>
                                    <p:sp>
                                      <p:nvSpPr>
                                        <p:cNvPr id="452" name="Block Arc 451"/>
                                        <p:cNvSpPr>
                                          <a:spLocks noChangeAspect="1"/>
                                        </p:cNvSpPr>
                                        <p:nvPr/>
                                      </p:nvSpPr>
                                      <p:spPr>
                                        <a:xfrm rot="10420819">
                                          <a:off x="5487584" y="5403768"/>
                                          <a:ext cx="823052" cy="819266"/>
                                        </a:xfrm>
                                        <a:prstGeom prst="blockArc">
                                          <a:avLst>
                                            <a:gd name="adj1" fmla="val 16757216"/>
                                            <a:gd name="adj2" fmla="val 18354246"/>
                                            <a:gd name="adj3" fmla="val 5558"/>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52" name="Group 51"/>
                                        <p:cNvGrpSpPr/>
                                        <p:nvPr/>
                                      </p:nvGrpSpPr>
                                      <p:grpSpPr>
                                        <a:xfrm>
                                          <a:off x="2206433" y="1107220"/>
                                          <a:ext cx="5786222" cy="5953394"/>
                                          <a:chOff x="2210969" y="1116292"/>
                                          <a:chExt cx="5786222" cy="5953394"/>
                                        </a:xfrm>
                                      </p:grpSpPr>
                                      <p:sp>
                                        <p:nvSpPr>
                                          <p:cNvPr id="270" name="Block Arc 269"/>
                                          <p:cNvSpPr>
                                            <a:spLocks noChangeAspect="1"/>
                                          </p:cNvSpPr>
                                          <p:nvPr/>
                                        </p:nvSpPr>
                                        <p:spPr>
                                          <a:xfrm rot="10800000">
                                            <a:off x="4878729" y="5534754"/>
                                            <a:ext cx="858204" cy="857659"/>
                                          </a:xfrm>
                                          <a:prstGeom prst="blockArc">
                                            <a:avLst>
                                              <a:gd name="adj1" fmla="val 13931882"/>
                                              <a:gd name="adj2" fmla="val 18428526"/>
                                              <a:gd name="adj3" fmla="val 5785"/>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50" name="Group 49"/>
                                          <p:cNvGrpSpPr/>
                                          <p:nvPr/>
                                        </p:nvGrpSpPr>
                                        <p:grpSpPr>
                                          <a:xfrm>
                                            <a:off x="2210969" y="1116292"/>
                                            <a:ext cx="5786222" cy="5953394"/>
                                            <a:chOff x="2210969" y="1116292"/>
                                            <a:chExt cx="5786222" cy="5953394"/>
                                          </a:xfrm>
                                        </p:grpSpPr>
                                        <p:sp>
                                          <p:nvSpPr>
                                            <p:cNvPr id="455" name="Block Arc 454"/>
                                            <p:cNvSpPr>
                                              <a:spLocks noChangeAspect="1"/>
                                            </p:cNvSpPr>
                                            <p:nvPr/>
                                          </p:nvSpPr>
                                          <p:spPr>
                                            <a:xfrm rot="11648838" flipH="1">
                                              <a:off x="4352950" y="5401843"/>
                                              <a:ext cx="823052" cy="819266"/>
                                            </a:xfrm>
                                            <a:prstGeom prst="blockArc">
                                              <a:avLst>
                                                <a:gd name="adj1" fmla="val 16420286"/>
                                                <a:gd name="adj2" fmla="val 18611628"/>
                                                <a:gd name="adj3" fmla="val 6151"/>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49" name="Group 48"/>
                                            <p:cNvGrpSpPr/>
                                            <p:nvPr/>
                                          </p:nvGrpSpPr>
                                          <p:grpSpPr>
                                            <a:xfrm>
                                              <a:off x="2210969" y="1116292"/>
                                              <a:ext cx="5786222" cy="5953394"/>
                                              <a:chOff x="2210969" y="1116292"/>
                                              <a:chExt cx="5786222" cy="5953394"/>
                                            </a:xfrm>
                                          </p:grpSpPr>
                                          <p:sp>
                                            <p:nvSpPr>
                                              <p:cNvPr id="453" name="Block Arc 452"/>
                                              <p:cNvSpPr>
                                                <a:spLocks noChangeAspect="1"/>
                                              </p:cNvSpPr>
                                              <p:nvPr/>
                                            </p:nvSpPr>
                                            <p:spPr>
                                              <a:xfrm>
                                                <a:off x="5069330" y="6068685"/>
                                                <a:ext cx="841424" cy="837554"/>
                                              </a:xfrm>
                                              <a:prstGeom prst="blockArc">
                                                <a:avLst>
                                                  <a:gd name="adj1" fmla="val 16185934"/>
                                                  <a:gd name="adj2" fmla="val 18280756"/>
                                                  <a:gd name="adj3" fmla="val 5565"/>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48" name="Group 47"/>
                                              <p:cNvGrpSpPr/>
                                              <p:nvPr/>
                                            </p:nvGrpSpPr>
                                            <p:grpSpPr>
                                              <a:xfrm>
                                                <a:off x="2210969" y="1116292"/>
                                                <a:ext cx="5786222" cy="5953394"/>
                                                <a:chOff x="2210969" y="1116292"/>
                                                <a:chExt cx="5786222" cy="5953394"/>
                                              </a:xfrm>
                                            </p:grpSpPr>
                                            <p:sp>
                                              <p:nvSpPr>
                                                <p:cNvPr id="444" name="Block Arc 443"/>
                                                <p:cNvSpPr>
                                                  <a:spLocks noChangeAspect="1"/>
                                                </p:cNvSpPr>
                                                <p:nvPr/>
                                              </p:nvSpPr>
                                              <p:spPr>
                                                <a:xfrm rot="11186912">
                                                  <a:off x="3317371" y="4833668"/>
                                                  <a:ext cx="823052" cy="819266"/>
                                                </a:xfrm>
                                                <a:prstGeom prst="blockArc">
                                                  <a:avLst>
                                                    <a:gd name="adj1" fmla="val 18716467"/>
                                                    <a:gd name="adj2" fmla="val 21064333"/>
                                                    <a:gd name="adj3" fmla="val 6311"/>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48" name="Block Arc 447"/>
                                                <p:cNvSpPr>
                                                  <a:spLocks noChangeAspect="1"/>
                                                </p:cNvSpPr>
                                                <p:nvPr/>
                                              </p:nvSpPr>
                                              <p:spPr>
                                                <a:xfrm rot="9697712">
                                                  <a:off x="2769336" y="3870092"/>
                                                  <a:ext cx="823052" cy="819266"/>
                                                </a:xfrm>
                                                <a:prstGeom prst="blockArc">
                                                  <a:avLst>
                                                    <a:gd name="adj1" fmla="val 19641188"/>
                                                    <a:gd name="adj2" fmla="val 21542748"/>
                                                    <a:gd name="adj3" fmla="val 5542"/>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47" name="Group 46"/>
                                                <p:cNvGrpSpPr/>
                                                <p:nvPr/>
                                              </p:nvGrpSpPr>
                                              <p:grpSpPr>
                                                <a:xfrm>
                                                  <a:off x="2210969" y="1116292"/>
                                                  <a:ext cx="5786222" cy="5953394"/>
                                                  <a:chOff x="2201897" y="1107220"/>
                                                  <a:chExt cx="5786222" cy="5953394"/>
                                                </a:xfrm>
                                              </p:grpSpPr>
                                              <p:grpSp>
                                                <p:nvGrpSpPr>
                                                  <p:cNvPr id="46" name="Group 45"/>
                                                  <p:cNvGrpSpPr/>
                                                  <p:nvPr/>
                                                </p:nvGrpSpPr>
                                                <p:grpSpPr>
                                                  <a:xfrm>
                                                    <a:off x="2201897" y="1107220"/>
                                                    <a:ext cx="5786222" cy="5953394"/>
                                                    <a:chOff x="2201897" y="1107220"/>
                                                    <a:chExt cx="5786222" cy="5953394"/>
                                                  </a:xfrm>
                                                </p:grpSpPr>
                                                <p:grpSp>
                                                  <p:nvGrpSpPr>
                                                    <p:cNvPr id="45" name="Group 44"/>
                                                    <p:cNvGrpSpPr/>
                                                    <p:nvPr/>
                                                  </p:nvGrpSpPr>
                                                  <p:grpSpPr>
                                                    <a:xfrm>
                                                      <a:off x="2201897" y="1107220"/>
                                                      <a:ext cx="5786222" cy="5953394"/>
                                                      <a:chOff x="2210969" y="1107220"/>
                                                      <a:chExt cx="5786222" cy="5953394"/>
                                                    </a:xfrm>
                                                  </p:grpSpPr>
                                                  <p:sp>
                                                    <p:nvSpPr>
                                                      <p:cNvPr id="447" name="Block Arc 446"/>
                                                      <p:cNvSpPr>
                                                        <a:spLocks noChangeAspect="1"/>
                                                      </p:cNvSpPr>
                                                      <p:nvPr/>
                                                    </p:nvSpPr>
                                                    <p:spPr>
                                                      <a:xfrm rot="19740642">
                                                        <a:off x="2326427" y="4509903"/>
                                                        <a:ext cx="841424" cy="837554"/>
                                                      </a:xfrm>
                                                      <a:prstGeom prst="blockArc">
                                                        <a:avLst>
                                                          <a:gd name="adj1" fmla="val 19660515"/>
                                                          <a:gd name="adj2" fmla="val 21486090"/>
                                                          <a:gd name="adj3" fmla="val 6241"/>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261" name="Straight Connector 260"/>
                                                      <p:cNvCxnSpPr>
                                                        <a:cxnSpLocks/>
                                                      </p:cNvCxnSpPr>
                                                      <p:nvPr/>
                                                    </p:nvCxnSpPr>
                                                    <p:spPr>
                                                      <a:xfrm flipH="1">
                                                        <a:off x="3323419" y="5245237"/>
                                                        <a:ext cx="36576" cy="0"/>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2210969" y="1107220"/>
                                                        <a:ext cx="5786222" cy="5953394"/>
                                                        <a:chOff x="2213341" y="1108944"/>
                                                        <a:chExt cx="5786222" cy="5953394"/>
                                                      </a:xfrm>
                                                      <a:solidFill>
                                                        <a:srgbClr val="97CFFF"/>
                                                      </a:solidFill>
                                                    </p:grpSpPr>
                                                    <p:grpSp>
                                                      <p:nvGrpSpPr>
                                                        <p:cNvPr id="237" name="Group 236"/>
                                                        <p:cNvGrpSpPr>
                                                          <a:grpSpLocks noChangeAspect="1"/>
                                                        </p:cNvGrpSpPr>
                                                        <p:nvPr/>
                                                      </p:nvGrpSpPr>
                                                      <p:grpSpPr>
                                                        <a:xfrm>
                                                          <a:off x="2213341" y="1108944"/>
                                                          <a:ext cx="5786222" cy="5953394"/>
                                                          <a:chOff x="-6431992" y="390018"/>
                                                          <a:chExt cx="5960199" cy="6113551"/>
                                                        </a:xfrm>
                                                        <a:grpFill/>
                                                      </p:grpSpPr>
                                                      <p:sp>
                                                        <p:nvSpPr>
                                                          <p:cNvPr id="66" name="Rectangle 65"/>
                                                          <p:cNvSpPr/>
                                                          <p:nvPr/>
                                                        </p:nvSpPr>
                                                        <p:spPr>
                                                          <a:xfrm rot="7197917">
                                                            <a:off x="-1388027" y="4313901"/>
                                                            <a:ext cx="872660" cy="47094"/>
                                                          </a:xfrm>
                                                          <a:prstGeom prst="rect">
                                                            <a:avLst/>
                                                          </a:prstGeom>
                                                          <a:grp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Block Arc 66"/>
                                                          <p:cNvSpPr>
                                                            <a:spLocks noChangeAspect="1"/>
                                                          </p:cNvSpPr>
                                                          <p:nvPr/>
                                                        </p:nvSpPr>
                                                        <p:spPr>
                                                          <a:xfrm rot="14319383">
                                                            <a:off x="-5750646" y="3635835"/>
                                                            <a:ext cx="1003387" cy="1005837"/>
                                                          </a:xfrm>
                                                          <a:prstGeom prst="blockArc">
                                                            <a:avLst>
                                                              <a:gd name="adj1" fmla="val 13900978"/>
                                                              <a:gd name="adj2" fmla="val 18124146"/>
                                                              <a:gd name="adj3" fmla="val 5023"/>
                                                            </a:avLst>
                                                          </a:prstGeom>
                                                          <a:grp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 name="Block Arc 43"/>
                                                          <p:cNvSpPr/>
                                                          <p:nvPr/>
                                                        </p:nvSpPr>
                                                        <p:spPr>
                                                          <a:xfrm rot="20389578">
                                                            <a:off x="-5961080" y="4515132"/>
                                                            <a:ext cx="740815" cy="744261"/>
                                                          </a:xfrm>
                                                          <a:prstGeom prst="blockArc">
                                                            <a:avLst>
                                                              <a:gd name="adj1" fmla="val 19135583"/>
                                                              <a:gd name="adj2" fmla="val 21039929"/>
                                                              <a:gd name="adj3" fmla="val 6808"/>
                                                            </a:avLst>
                                                          </a:prstGeom>
                                                          <a:grp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51" name="Block Arc 50"/>
                                                          <p:cNvSpPr>
                                                            <a:spLocks noChangeAspect="1"/>
                                                          </p:cNvSpPr>
                                                          <p:nvPr/>
                                                        </p:nvSpPr>
                                                        <p:spPr>
                                                          <a:xfrm rot="10800000">
                                                            <a:off x="-5620881" y="1708726"/>
                                                            <a:ext cx="3929315" cy="3931852"/>
                                                          </a:xfrm>
                                                          <a:prstGeom prst="blockArc">
                                                            <a:avLst>
                                                              <a:gd name="adj1" fmla="val 16250512"/>
                                                              <a:gd name="adj2" fmla="val 19650437"/>
                                                              <a:gd name="adj3" fmla="val 1360"/>
                                                            </a:avLst>
                                                          </a:prstGeom>
                                                          <a:grp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5" name="Block Arc 154"/>
                                                          <p:cNvSpPr>
                                                            <a:spLocks noChangeAspect="1"/>
                                                          </p:cNvSpPr>
                                                          <p:nvPr/>
                                                        </p:nvSpPr>
                                                        <p:spPr>
                                                          <a:xfrm rot="10800000" flipH="1">
                                                            <a:off x="-4778823" y="1715568"/>
                                                            <a:ext cx="3929316" cy="3931853"/>
                                                          </a:xfrm>
                                                          <a:prstGeom prst="blockArc">
                                                            <a:avLst>
                                                              <a:gd name="adj1" fmla="val 16249241"/>
                                                              <a:gd name="adj2" fmla="val 19656556"/>
                                                              <a:gd name="adj3" fmla="val 1222"/>
                                                            </a:avLst>
                                                          </a:prstGeom>
                                                          <a:grp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6" name="Block Arc 155"/>
                                                          <p:cNvSpPr>
                                                            <a:spLocks noChangeAspect="1"/>
                                                          </p:cNvSpPr>
                                                          <p:nvPr/>
                                                        </p:nvSpPr>
                                                        <p:spPr>
                                                          <a:xfrm rot="10800000" flipH="1" flipV="1">
                                                            <a:off x="-4792017" y="392026"/>
                                                            <a:ext cx="3929316" cy="3931852"/>
                                                          </a:xfrm>
                                                          <a:prstGeom prst="blockArc">
                                                            <a:avLst>
                                                              <a:gd name="adj1" fmla="val 16276250"/>
                                                              <a:gd name="adj2" fmla="val 19612337"/>
                                                              <a:gd name="adj3" fmla="val 1299"/>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7" name="Block Arc 156"/>
                                                          <p:cNvSpPr>
                                                            <a:spLocks noChangeAspect="1"/>
                                                          </p:cNvSpPr>
                                                          <p:nvPr/>
                                                        </p:nvSpPr>
                                                        <p:spPr>
                                                          <a:xfrm rot="10800000" flipV="1">
                                                            <a:off x="-5623367" y="390018"/>
                                                            <a:ext cx="3929316" cy="3931852"/>
                                                          </a:xfrm>
                                                          <a:prstGeom prst="blockArc">
                                                            <a:avLst>
                                                              <a:gd name="adj1" fmla="val 16394459"/>
                                                              <a:gd name="adj2" fmla="val 19729125"/>
                                                              <a:gd name="adj3" fmla="val 1278"/>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9" name="Block Arc 158"/>
                                                          <p:cNvSpPr>
                                                            <a:spLocks noChangeAspect="1"/>
                                                          </p:cNvSpPr>
                                                          <p:nvPr/>
                                                        </p:nvSpPr>
                                                        <p:spPr>
                                                          <a:xfrm rot="5400000" flipH="1">
                                                            <a:off x="-4402377" y="1058644"/>
                                                            <a:ext cx="3929316" cy="3931852"/>
                                                          </a:xfrm>
                                                          <a:prstGeom prst="blockArc">
                                                            <a:avLst>
                                                              <a:gd name="adj1" fmla="val 14466964"/>
                                                              <a:gd name="adj2" fmla="val 17822626"/>
                                                              <a:gd name="adj3" fmla="val 1195"/>
                                                            </a:avLst>
                                                          </a:prstGeom>
                                                          <a:solidFill>
                                                            <a:srgbClr val="97CFFF"/>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0" name="Block Arc 159"/>
                                                          <p:cNvSpPr>
                                                            <a:spLocks noChangeAspect="1"/>
                                                          </p:cNvSpPr>
                                                          <p:nvPr/>
                                                        </p:nvSpPr>
                                                        <p:spPr>
                                                          <a:xfrm rot="16200000">
                                                            <a:off x="-5986196" y="1050526"/>
                                                            <a:ext cx="3929316" cy="3931852"/>
                                                          </a:xfrm>
                                                          <a:prstGeom prst="blockArc">
                                                            <a:avLst>
                                                              <a:gd name="adj1" fmla="val 14474389"/>
                                                              <a:gd name="adj2" fmla="val 17936411"/>
                                                              <a:gd name="adj3" fmla="val 1197"/>
                                                            </a:avLst>
                                                          </a:prstGeom>
                                                          <a:grp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3" name="Rectangle 162"/>
                                                          <p:cNvSpPr/>
                                                          <p:nvPr/>
                                                        </p:nvSpPr>
                                                        <p:spPr>
                                                          <a:xfrm>
                                                            <a:off x="-5931916" y="1687397"/>
                                                            <a:ext cx="844409" cy="47304"/>
                                                          </a:xfrm>
                                                          <a:prstGeom prst="rect">
                                                            <a:avLst/>
                                                          </a:prstGeom>
                                                          <a:grpFill/>
                                                          <a:ln w="12700" cmpd="sng">
                                                            <a:solidFill>
                                                              <a:srgbClr val="000090"/>
                                                            </a:solidFill>
                                                          </a:ln>
                                                          <a:effectLst/>
                                                          <a:scene3d>
                                                            <a:camera prst="orthographicFront">
                                                              <a:rot lat="0" lon="0" rev="36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0" name="Group 279"/>
                                                          <p:cNvGrpSpPr/>
                                                          <p:nvPr/>
                                                        </p:nvGrpSpPr>
                                                        <p:grpSpPr>
                                                          <a:xfrm rot="17997400">
                                                            <a:off x="-3776716" y="5174952"/>
                                                            <a:ext cx="1126694" cy="1530539"/>
                                                            <a:chOff x="2579466" y="4673742"/>
                                                            <a:chExt cx="1126694" cy="1530539"/>
                                                          </a:xfrm>
                                                          <a:grpFill/>
                                                        </p:grpSpPr>
                                                        <p:sp>
                                                          <p:nvSpPr>
                                                            <p:cNvPr id="278" name="Block Arc 277"/>
                                                            <p:cNvSpPr>
                                                              <a:spLocks noChangeAspect="1"/>
                                                            </p:cNvSpPr>
                                                            <p:nvPr/>
                                                          </p:nvSpPr>
                                                          <p:spPr>
                                                            <a:xfrm rot="14859794">
                                                              <a:off x="2581013" y="4672195"/>
                                                              <a:ext cx="665463" cy="668558"/>
                                                            </a:xfrm>
                                                            <a:prstGeom prst="blockArc">
                                                              <a:avLst>
                                                                <a:gd name="adj1" fmla="val 5133811"/>
                                                                <a:gd name="adj2" fmla="val 7486658"/>
                                                                <a:gd name="adj3" fmla="val 7861"/>
                                                              </a:avLst>
                                                            </a:prstGeom>
                                                            <a:grp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79" name="Block Arc 278"/>
                                                            <p:cNvSpPr/>
                                                            <p:nvPr/>
                                                          </p:nvSpPr>
                                                          <p:spPr>
                                                            <a:xfrm rot="20389578">
                                                              <a:off x="2965345" y="5460020"/>
                                                              <a:ext cx="740815" cy="744261"/>
                                                            </a:xfrm>
                                                            <a:prstGeom prst="blockArc">
                                                              <a:avLst>
                                                                <a:gd name="adj1" fmla="val 18737170"/>
                                                                <a:gd name="adj2" fmla="val 21013659"/>
                                                                <a:gd name="adj3" fmla="val 6897"/>
                                                              </a:avLst>
                                                            </a:prstGeom>
                                                            <a:grp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58" name="Block Arc 57"/>
                                                          <p:cNvSpPr/>
                                                          <p:nvPr/>
                                                        </p:nvSpPr>
                                                        <p:spPr>
                                                          <a:xfrm rot="15009210">
                                                            <a:off x="-6430269" y="3673229"/>
                                                            <a:ext cx="740815" cy="744261"/>
                                                          </a:xfrm>
                                                          <a:prstGeom prst="blockArc">
                                                            <a:avLst>
                                                              <a:gd name="adj1" fmla="val 5513313"/>
                                                              <a:gd name="adj2" fmla="val 7463698"/>
                                                              <a:gd name="adj3" fmla="val 7124"/>
                                                            </a:avLst>
                                                          </a:prstGeom>
                                                          <a:grp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cxnSp>
                                                      <p:nvCxnSpPr>
                                                        <p:cNvPr id="282" name="Straight Connector 281"/>
                                                        <p:cNvCxnSpPr>
                                                          <a:cxnSpLocks noChangeAspect="1"/>
                                                        </p:cNvCxnSpPr>
                                                        <p:nvPr/>
                                                      </p:nvCxnSpPr>
                                                      <p:spPr>
                                                        <a:xfrm>
                                                          <a:off x="7309127" y="5311551"/>
                                                          <a:ext cx="27432" cy="20215"/>
                                                        </a:xfrm>
                                                        <a:prstGeom prst="line">
                                                          <a:avLst/>
                                                        </a:prstGeom>
                                                        <a:grpFill/>
                                                        <a:ln>
                                                          <a:solidFill>
                                                            <a:srgbClr val="97CFFF"/>
                                                          </a:solidFill>
                                                        </a:ln>
                                                        <a:effectLst/>
                                                      </p:spPr>
                                                      <p:style>
                                                        <a:lnRef idx="2">
                                                          <a:schemeClr val="accent1"/>
                                                        </a:lnRef>
                                                        <a:fillRef idx="0">
                                                          <a:schemeClr val="accent1"/>
                                                        </a:fillRef>
                                                        <a:effectRef idx="1">
                                                          <a:schemeClr val="accent1"/>
                                                        </a:effectRef>
                                                        <a:fontRef idx="minor">
                                                          <a:schemeClr val="tx1"/>
                                                        </a:fontRef>
                                                      </p:style>
                                                    </p:cxnSp>
                                                    <p:cxnSp>
                                                      <p:nvCxnSpPr>
                                                        <p:cNvPr id="287" name="Straight Connector 286"/>
                                                        <p:cNvCxnSpPr>
                                                          <a:cxnSpLocks noChangeAspect="1"/>
                                                        </p:cNvCxnSpPr>
                                                        <p:nvPr/>
                                                      </p:nvCxnSpPr>
                                                      <p:spPr>
                                                        <a:xfrm>
                                                          <a:off x="7728377" y="4579978"/>
                                                          <a:ext cx="27432" cy="17133"/>
                                                        </a:xfrm>
                                                        <a:prstGeom prst="line">
                                                          <a:avLst/>
                                                        </a:prstGeom>
                                                        <a:grpFill/>
                                                        <a:ln>
                                                          <a:solidFill>
                                                            <a:srgbClr val="97CFFF"/>
                                                          </a:solidFill>
                                                        </a:ln>
                                                        <a:effectLst/>
                                                      </p:spPr>
                                                      <p:style>
                                                        <a:lnRef idx="2">
                                                          <a:schemeClr val="accent1"/>
                                                        </a:lnRef>
                                                        <a:fillRef idx="0">
                                                          <a:schemeClr val="accent1"/>
                                                        </a:fillRef>
                                                        <a:effectRef idx="1">
                                                          <a:schemeClr val="accent1"/>
                                                        </a:effectRef>
                                                        <a:fontRef idx="minor">
                                                          <a:schemeClr val="tx1"/>
                                                        </a:fontRef>
                                                      </p:style>
                                                    </p:cxnSp>
                                                  </p:grpSp>
                                                  <p:cxnSp>
                                                    <p:nvCxnSpPr>
                                                      <p:cNvPr id="316" name="Straight Connector 315"/>
                                                      <p:cNvCxnSpPr>
                                                        <a:cxnSpLocks noChangeAspect="1"/>
                                                      </p:cNvCxnSpPr>
                                                      <p:nvPr/>
                                                    </p:nvCxnSpPr>
                                                    <p:spPr>
                                                      <a:xfrm flipH="1" flipV="1">
                                                        <a:off x="2879885" y="4747760"/>
                                                        <a:ext cx="36576" cy="5446"/>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cxnSp>
                                                    <p:nvCxnSpPr>
                                                      <p:cNvPr id="336" name="Straight Connector 335"/>
                                                      <p:cNvCxnSpPr>
                                                        <a:cxnSpLocks noChangeAspect="1"/>
                                                      </p:cNvCxnSpPr>
                                                      <p:nvPr/>
                                                    </p:nvCxnSpPr>
                                                    <p:spPr>
                                                      <a:xfrm flipH="1">
                                                        <a:off x="3183698" y="5175015"/>
                                                        <a:ext cx="19383" cy="36576"/>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cxnSp>
                                                    <p:nvCxnSpPr>
                                                      <p:cNvPr id="344" name="Straight Connector 343"/>
                                                      <p:cNvCxnSpPr>
                                                        <a:cxnSpLocks noChangeAspect="1"/>
                                                      </p:cNvCxnSpPr>
                                                      <p:nvPr/>
                                                    </p:nvCxnSpPr>
                                                    <p:spPr>
                                                      <a:xfrm flipH="1">
                                                        <a:off x="3298213" y="5302857"/>
                                                        <a:ext cx="33704" cy="20163"/>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cxnSp>
                                                    <p:nvCxnSpPr>
                                                      <p:cNvPr id="311" name="Straight Connector 310"/>
                                                      <p:cNvCxnSpPr>
                                                        <a:cxnSpLocks noChangeAspect="1"/>
                                                      </p:cNvCxnSpPr>
                                                      <p:nvPr/>
                                                    </p:nvCxnSpPr>
                                                    <p:spPr>
                                                      <a:xfrm flipH="1">
                                                        <a:off x="2871878" y="4555510"/>
                                                        <a:ext cx="30322" cy="11757"/>
                                                      </a:xfrm>
                                                      <a:prstGeom prst="line">
                                                        <a:avLst/>
                                                      </a:prstGeom>
                                                      <a:ln w="28575" cmpd="sng">
                                                        <a:solidFill>
                                                          <a:srgbClr val="97CFFF"/>
                                                        </a:solidFill>
                                                      </a:ln>
                                                      <a:effectLst/>
                                                    </p:spPr>
                                                    <p:style>
                                                      <a:lnRef idx="2">
                                                        <a:schemeClr val="accent1"/>
                                                      </a:lnRef>
                                                      <a:fillRef idx="0">
                                                        <a:schemeClr val="accent1"/>
                                                      </a:fillRef>
                                                      <a:effectRef idx="1">
                                                        <a:schemeClr val="accent1"/>
                                                      </a:effectRef>
                                                      <a:fontRef idx="minor">
                                                        <a:schemeClr val="tx1"/>
                                                      </a:fontRef>
                                                    </p:style>
                                                  </p:cxnSp>
                                                </p:grpSp>
                                                <p:cxnSp>
                                                  <p:nvCxnSpPr>
                                                    <p:cNvPr id="322" name="Straight Connector 321"/>
                                                    <p:cNvCxnSpPr>
                                                      <a:cxnSpLocks noChangeAspect="1"/>
                                                    </p:cNvCxnSpPr>
                                                    <p:nvPr/>
                                                  </p:nvCxnSpPr>
                                                  <p:spPr>
                                                    <a:xfrm flipH="1" flipV="1">
                                                      <a:off x="2874345" y="2741141"/>
                                                      <a:ext cx="29165" cy="16225"/>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cxnSp>
                                                  <p:nvCxnSpPr>
                                                    <p:cNvPr id="325" name="Straight Connector 324"/>
                                                    <p:cNvCxnSpPr>
                                                      <a:cxnSpLocks noChangeAspect="1"/>
                                                    </p:cNvCxnSpPr>
                                                    <p:nvPr/>
                                                  </p:nvCxnSpPr>
                                                  <p:spPr>
                                                    <a:xfrm flipH="1" flipV="1">
                                                      <a:off x="3288482" y="2025272"/>
                                                      <a:ext cx="29165" cy="16225"/>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grpSp>
                                              <p:cxnSp>
                                                <p:nvCxnSpPr>
                                                  <p:cNvPr id="314" name="Straight Connector 313"/>
                                                  <p:cNvCxnSpPr>
                                                    <a:cxnSpLocks noChangeAspect="1"/>
                                                  </p:cNvCxnSpPr>
                                                  <p:nvPr/>
                                                </p:nvCxnSpPr>
                                                <p:spPr>
                                                  <a:xfrm flipV="1">
                                                    <a:off x="4850456" y="1115381"/>
                                                    <a:ext cx="0" cy="36576"/>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cxnSp>
                                                <p:nvCxnSpPr>
                                                  <p:cNvPr id="310" name="Straight Connector 309"/>
                                                  <p:cNvCxnSpPr>
                                                    <a:cxnSpLocks noChangeAspect="1"/>
                                                  </p:cNvCxnSpPr>
                                                  <p:nvPr/>
                                                </p:nvCxnSpPr>
                                                <p:spPr>
                                                  <a:xfrm flipH="1" flipV="1">
                                                    <a:off x="5717605" y="1117963"/>
                                                    <a:ext cx="41" cy="36576"/>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grpSp>
                                          </p:grpSp>
                                        </p:grpSp>
                                      </p:grpSp>
                                    </p:grpSp>
                                  </p:grpSp>
                                </p:grpSp>
                                <p:cxnSp>
                                  <p:nvCxnSpPr>
                                    <p:cNvPr id="323" name="Straight Connector 322"/>
                                    <p:cNvCxnSpPr>
                                      <a:cxnSpLocks noChangeAspect="1"/>
                                    </p:cNvCxnSpPr>
                                    <p:nvPr/>
                                  </p:nvCxnSpPr>
                                  <p:spPr>
                                    <a:xfrm flipH="1">
                                      <a:off x="2918349" y="4548807"/>
                                      <a:ext cx="15026" cy="27432"/>
                                    </a:xfrm>
                                    <a:prstGeom prst="line">
                                      <a:avLst/>
                                    </a:prstGeom>
                                    <a:ln w="19050" cmpd="sng">
                                      <a:solidFill>
                                        <a:srgbClr val="97CFFF"/>
                                      </a:solidFill>
                                    </a:ln>
                                    <a:effectLst/>
                                  </p:spPr>
                                  <p:style>
                                    <a:lnRef idx="2">
                                      <a:schemeClr val="accent1"/>
                                    </a:lnRef>
                                    <a:fillRef idx="0">
                                      <a:schemeClr val="accent1"/>
                                    </a:fillRef>
                                    <a:effectRef idx="1">
                                      <a:schemeClr val="accent1"/>
                                    </a:effectRef>
                                    <a:fontRef idx="minor">
                                      <a:schemeClr val="tx1"/>
                                    </a:fontRef>
                                  </p:style>
                                </p:cxnSp>
                              </p:grpSp>
                              <p:cxnSp>
                                <p:nvCxnSpPr>
                                  <p:cNvPr id="267" name="Straight Connector 266"/>
                                  <p:cNvCxnSpPr>
                                    <a:cxnSpLocks noChangeAspect="1"/>
                                  </p:cNvCxnSpPr>
                                  <p:nvPr/>
                                </p:nvCxnSpPr>
                                <p:spPr>
                                  <a:xfrm flipH="1">
                                    <a:off x="5702729" y="6137258"/>
                                    <a:ext cx="16585" cy="27432"/>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grpSp>
                            <p:cxnSp>
                              <p:nvCxnSpPr>
                                <p:cNvPr id="281" name="Straight Connector 280"/>
                                <p:cNvCxnSpPr>
                                  <a:cxnSpLocks noChangeAspect="1"/>
                                </p:cNvCxnSpPr>
                                <p:nvPr/>
                              </p:nvCxnSpPr>
                              <p:spPr>
                                <a:xfrm>
                                  <a:off x="4928868" y="6130039"/>
                                  <a:ext cx="14054" cy="36576"/>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grpSp>
                          <p:cxnSp>
                            <p:nvCxnSpPr>
                              <p:cNvPr id="376" name="Straight Connector 375"/>
                              <p:cNvCxnSpPr>
                                <a:cxnSpLocks noChangeAspect="1"/>
                              </p:cNvCxnSpPr>
                              <p:nvPr/>
                            </p:nvCxnSpPr>
                            <p:spPr>
                              <a:xfrm flipH="1" flipV="1">
                                <a:off x="4878729" y="6176451"/>
                                <a:ext cx="0" cy="36576"/>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grpSp>
                        <p:cxnSp>
                          <p:nvCxnSpPr>
                            <p:cNvPr id="337" name="Straight Connector 336"/>
                            <p:cNvCxnSpPr>
                              <a:cxnSpLocks noChangeAspect="1"/>
                            </p:cNvCxnSpPr>
                            <p:nvPr/>
                          </p:nvCxnSpPr>
                          <p:spPr>
                            <a:xfrm flipV="1">
                              <a:off x="5048659" y="6258982"/>
                              <a:ext cx="26327" cy="27432"/>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grpSp>
                      <p:cxnSp>
                        <p:nvCxnSpPr>
                          <p:cNvPr id="342" name="Straight Connector 341"/>
                          <p:cNvCxnSpPr>
                            <a:cxnSpLocks noChangeAspect="1"/>
                          </p:cNvCxnSpPr>
                          <p:nvPr/>
                        </p:nvCxnSpPr>
                        <p:spPr>
                          <a:xfrm flipH="1" flipV="1">
                            <a:off x="5544365" y="6257355"/>
                            <a:ext cx="23005" cy="36576"/>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grpSp>
                    <p:cxnSp>
                      <p:nvCxnSpPr>
                        <p:cNvPr id="348" name="Straight Connector 347"/>
                        <p:cNvCxnSpPr>
                          <a:cxnSpLocks noChangeAspect="1"/>
                        </p:cNvCxnSpPr>
                        <p:nvPr/>
                      </p:nvCxnSpPr>
                      <p:spPr>
                        <a:xfrm flipH="1" flipV="1">
                          <a:off x="5761380" y="6182840"/>
                          <a:ext cx="0" cy="36576"/>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grpSp>
                </p:grpSp>
              </p:grpSp>
            </p:grpSp>
          </p:grpSp>
        </p:grpSp>
        <p:grpSp>
          <p:nvGrpSpPr>
            <p:cNvPr id="527" name="Group 526"/>
            <p:cNvGrpSpPr/>
            <p:nvPr/>
          </p:nvGrpSpPr>
          <p:grpSpPr>
            <a:xfrm rot="17651157">
              <a:off x="15281453" y="6421669"/>
              <a:ext cx="233372" cy="302581"/>
              <a:chOff x="6946781" y="1969299"/>
              <a:chExt cx="233372" cy="302581"/>
            </a:xfrm>
          </p:grpSpPr>
          <p:cxnSp>
            <p:nvCxnSpPr>
              <p:cNvPr id="528" name="Straight Arrow Connector 527"/>
              <p:cNvCxnSpPr/>
              <p:nvPr/>
            </p:nvCxnSpPr>
            <p:spPr>
              <a:xfrm rot="821207" flipH="1" flipV="1">
                <a:off x="6954928" y="1997885"/>
                <a:ext cx="88139" cy="85902"/>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529" name="Straight Arrow Connector 528"/>
              <p:cNvCxnSpPr/>
              <p:nvPr/>
            </p:nvCxnSpPr>
            <p:spPr>
              <a:xfrm rot="821207" flipH="1" flipV="1">
                <a:off x="6956567" y="2000617"/>
                <a:ext cx="104008" cy="74422"/>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530" name="Straight Arrow Connector 529"/>
              <p:cNvCxnSpPr/>
              <p:nvPr/>
            </p:nvCxnSpPr>
            <p:spPr>
              <a:xfrm rot="821207" flipH="1" flipV="1">
                <a:off x="6959750" y="2003522"/>
                <a:ext cx="116084" cy="60233"/>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531" name="Trapezoid 530"/>
              <p:cNvSpPr/>
              <p:nvPr/>
            </p:nvSpPr>
            <p:spPr>
              <a:xfrm rot="3855532">
                <a:off x="6977599" y="1938481"/>
                <a:ext cx="20307" cy="81944"/>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32" name="Group 531"/>
              <p:cNvGrpSpPr/>
              <p:nvPr/>
            </p:nvGrpSpPr>
            <p:grpSpPr>
              <a:xfrm>
                <a:off x="6957737" y="2006403"/>
                <a:ext cx="222416" cy="265477"/>
                <a:chOff x="7262374" y="2009508"/>
                <a:chExt cx="222416" cy="265477"/>
              </a:xfrm>
            </p:grpSpPr>
            <p:cxnSp>
              <p:nvCxnSpPr>
                <p:cNvPr id="533" name="Straight Arrow Connector 532"/>
                <p:cNvCxnSpPr/>
                <p:nvPr/>
              </p:nvCxnSpPr>
              <p:spPr>
                <a:xfrm rot="821207" flipH="1" flipV="1">
                  <a:off x="7434050" y="2045594"/>
                  <a:ext cx="50740" cy="5430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534" name="Trapezoid 533"/>
                <p:cNvSpPr/>
                <p:nvPr/>
              </p:nvSpPr>
              <p:spPr>
                <a:xfrm rot="13738547">
                  <a:off x="7432741" y="2031518"/>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5" name="Straight Arrow Connector 534"/>
                <p:cNvCxnSpPr/>
                <p:nvPr/>
              </p:nvCxnSpPr>
              <p:spPr>
                <a:xfrm rot="821207" flipH="1" flipV="1">
                  <a:off x="7394901" y="2260103"/>
                  <a:ext cx="12987" cy="14882"/>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536" name="Straight Arrow Connector 535"/>
                <p:cNvCxnSpPr/>
                <p:nvPr/>
              </p:nvCxnSpPr>
              <p:spPr>
                <a:xfrm rot="821207" flipV="1">
                  <a:off x="7416473" y="2108618"/>
                  <a:ext cx="23256" cy="156078"/>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537" name="Straight Arrow Connector 536"/>
                <p:cNvCxnSpPr/>
                <p:nvPr/>
              </p:nvCxnSpPr>
              <p:spPr>
                <a:xfrm rot="821207" flipV="1">
                  <a:off x="7415859" y="2118126"/>
                  <a:ext cx="8088" cy="144727"/>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47" name="Straight Arrow Connector 646"/>
                <p:cNvCxnSpPr/>
                <p:nvPr/>
              </p:nvCxnSpPr>
              <p:spPr>
                <a:xfrm rot="821207" flipH="1" flipV="1">
                  <a:off x="7418035" y="2057039"/>
                  <a:ext cx="45609" cy="52117"/>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48" name="Straight Arrow Connector 647"/>
                <p:cNvCxnSpPr/>
                <p:nvPr/>
              </p:nvCxnSpPr>
              <p:spPr>
                <a:xfrm rot="821207" flipH="1" flipV="1">
                  <a:off x="7398695" y="2064491"/>
                  <a:ext cx="48982" cy="53733"/>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49" name="Straight Arrow Connector 648"/>
                <p:cNvCxnSpPr/>
                <p:nvPr/>
              </p:nvCxnSpPr>
              <p:spPr>
                <a:xfrm rot="821207" flipH="1" flipV="1">
                  <a:off x="7378405" y="2074759"/>
                  <a:ext cx="45609" cy="5023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50" name="Straight Arrow Connector 649"/>
                <p:cNvCxnSpPr/>
                <p:nvPr/>
              </p:nvCxnSpPr>
              <p:spPr>
                <a:xfrm rot="821207" flipH="1" flipV="1">
                  <a:off x="7361419" y="2084529"/>
                  <a:ext cx="43722" cy="5023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51" name="Straight Arrow Connector 650"/>
                <p:cNvCxnSpPr>
                  <a:stCxn id="1003" idx="1"/>
                </p:cNvCxnSpPr>
                <p:nvPr/>
              </p:nvCxnSpPr>
              <p:spPr>
                <a:xfrm rot="821207" flipH="1" flipV="1">
                  <a:off x="7345001" y="2092317"/>
                  <a:ext cx="42669" cy="48986"/>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52" name="Straight Arrow Connector 651"/>
                <p:cNvCxnSpPr/>
                <p:nvPr/>
              </p:nvCxnSpPr>
              <p:spPr>
                <a:xfrm rot="821207" flipH="1" flipV="1">
                  <a:off x="7326460" y="2101342"/>
                  <a:ext cx="42470" cy="49039"/>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53" name="Straight Arrow Connector 652"/>
                <p:cNvCxnSpPr/>
                <p:nvPr/>
              </p:nvCxnSpPr>
              <p:spPr>
                <a:xfrm rot="821207" flipH="1" flipV="1">
                  <a:off x="7263251" y="2016418"/>
                  <a:ext cx="180128" cy="3673"/>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54" name="Straight Arrow Connector 653"/>
                <p:cNvCxnSpPr/>
                <p:nvPr/>
              </p:nvCxnSpPr>
              <p:spPr>
                <a:xfrm rot="821207" flipH="1" flipV="1">
                  <a:off x="7262374" y="2009508"/>
                  <a:ext cx="131064" cy="46499"/>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55" name="Straight Arrow Connector 654"/>
                <p:cNvCxnSpPr/>
                <p:nvPr/>
              </p:nvCxnSpPr>
              <p:spPr>
                <a:xfrm rot="821207" flipH="1" flipV="1">
                  <a:off x="7263942" y="2012238"/>
                  <a:ext cx="146782" cy="3005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56" name="Straight Arrow Connector 655"/>
                <p:cNvCxnSpPr>
                  <a:stCxn id="995" idx="3"/>
                </p:cNvCxnSpPr>
                <p:nvPr/>
              </p:nvCxnSpPr>
              <p:spPr>
                <a:xfrm rot="821207" flipH="1" flipV="1">
                  <a:off x="7265074" y="2015687"/>
                  <a:ext cx="163476" cy="1586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57" name="Straight Arrow Connector 656"/>
                <p:cNvCxnSpPr/>
                <p:nvPr/>
              </p:nvCxnSpPr>
              <p:spPr>
                <a:xfrm rot="821207" flipH="1" flipV="1">
                  <a:off x="7349853" y="2159094"/>
                  <a:ext cx="59224" cy="94791"/>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58" name="Straight Arrow Connector 657"/>
                <p:cNvCxnSpPr/>
                <p:nvPr/>
              </p:nvCxnSpPr>
              <p:spPr>
                <a:xfrm rot="821207" flipH="1" flipV="1">
                  <a:off x="7366956" y="2149715"/>
                  <a:ext cx="44109" cy="10913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59" name="Straight Arrow Connector 658"/>
                <p:cNvCxnSpPr/>
                <p:nvPr/>
              </p:nvCxnSpPr>
              <p:spPr>
                <a:xfrm rot="821207" flipV="1">
                  <a:off x="7417504" y="2101397"/>
                  <a:ext cx="39038" cy="16738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60" name="Straight Arrow Connector 659"/>
                <p:cNvCxnSpPr/>
                <p:nvPr/>
              </p:nvCxnSpPr>
              <p:spPr>
                <a:xfrm rot="821207" flipH="1" flipV="1">
                  <a:off x="7401600" y="2130338"/>
                  <a:ext cx="12415" cy="132449"/>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61" name="Straight Arrow Connector 660"/>
                <p:cNvCxnSpPr/>
                <p:nvPr/>
              </p:nvCxnSpPr>
              <p:spPr>
                <a:xfrm rot="821207" flipH="1" flipV="1">
                  <a:off x="7382885" y="2141667"/>
                  <a:ext cx="29771" cy="118874"/>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664" name="Rectangle 663"/>
                <p:cNvSpPr/>
                <p:nvPr/>
              </p:nvSpPr>
              <p:spPr>
                <a:xfrm rot="3720227">
                  <a:off x="7446128" y="2051848"/>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6" name="Rectangle 725"/>
                <p:cNvSpPr/>
                <p:nvPr/>
              </p:nvSpPr>
              <p:spPr>
                <a:xfrm rot="3720227">
                  <a:off x="7391171" y="2080941"/>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7" name="Rectangle 726"/>
                <p:cNvSpPr/>
                <p:nvPr/>
              </p:nvSpPr>
              <p:spPr>
                <a:xfrm rot="3720227">
                  <a:off x="7428509" y="2059349"/>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0" name="Rectangle 849"/>
                <p:cNvSpPr/>
                <p:nvPr/>
              </p:nvSpPr>
              <p:spPr>
                <a:xfrm rot="3720227">
                  <a:off x="7410308" y="2070259"/>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1" name="Rectangle 850"/>
                <p:cNvSpPr/>
                <p:nvPr/>
              </p:nvSpPr>
              <p:spPr>
                <a:xfrm rot="3720227">
                  <a:off x="7373464" y="2092431"/>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2" name="Rectangle 851"/>
                <p:cNvSpPr/>
                <p:nvPr/>
              </p:nvSpPr>
              <p:spPr>
                <a:xfrm rot="3720227">
                  <a:off x="7357478" y="2100918"/>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3" name="Rectangle 852"/>
                <p:cNvSpPr/>
                <p:nvPr/>
              </p:nvSpPr>
              <p:spPr>
                <a:xfrm rot="3720227">
                  <a:off x="7339635" y="2110358"/>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4" name="Rectangle 853"/>
                <p:cNvSpPr/>
                <p:nvPr/>
              </p:nvSpPr>
              <p:spPr>
                <a:xfrm rot="4079608">
                  <a:off x="7349201" y="2129221"/>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5" name="Rectangle 854"/>
                <p:cNvSpPr/>
                <p:nvPr/>
              </p:nvSpPr>
              <p:spPr>
                <a:xfrm rot="4079608">
                  <a:off x="7386970" y="2115525"/>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6" name="Rectangle 855"/>
                <p:cNvSpPr/>
                <p:nvPr/>
              </p:nvSpPr>
              <p:spPr>
                <a:xfrm rot="4079608">
                  <a:off x="7406090" y="2107875"/>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7" name="Rectangle 856"/>
                <p:cNvSpPr/>
                <p:nvPr/>
              </p:nvSpPr>
              <p:spPr>
                <a:xfrm rot="4079608">
                  <a:off x="7426487" y="2099244"/>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8" name="Rectangle 857"/>
                <p:cNvSpPr/>
                <p:nvPr/>
              </p:nvSpPr>
              <p:spPr>
                <a:xfrm rot="4079608">
                  <a:off x="7445375" y="2092090"/>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9" name="Rectangle 858"/>
                <p:cNvSpPr/>
                <p:nvPr/>
              </p:nvSpPr>
              <p:spPr>
                <a:xfrm rot="4079608">
                  <a:off x="7463779" y="2085679"/>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0" name="Rectangle 859"/>
                <p:cNvSpPr/>
                <p:nvPr/>
              </p:nvSpPr>
              <p:spPr>
                <a:xfrm rot="4079608">
                  <a:off x="7368171" y="2122075"/>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1" name="Rectangle 860"/>
                <p:cNvSpPr/>
                <p:nvPr/>
              </p:nvSpPr>
              <p:spPr>
                <a:xfrm rot="3826666">
                  <a:off x="7455175" y="2068884"/>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2" name="Rectangle 861"/>
                <p:cNvSpPr/>
                <p:nvPr/>
              </p:nvSpPr>
              <p:spPr>
                <a:xfrm rot="3826666">
                  <a:off x="7436511" y="2075233"/>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3" name="Rectangle 862"/>
                <p:cNvSpPr/>
                <p:nvPr/>
              </p:nvSpPr>
              <p:spPr>
                <a:xfrm rot="3826666">
                  <a:off x="7418998" y="2084768"/>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4" name="Rectangle 863"/>
                <p:cNvSpPr/>
                <p:nvPr/>
              </p:nvSpPr>
              <p:spPr>
                <a:xfrm rot="3826666">
                  <a:off x="7397635" y="2093768"/>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5" name="Rectangle 864"/>
                <p:cNvSpPr/>
                <p:nvPr/>
              </p:nvSpPr>
              <p:spPr>
                <a:xfrm rot="3826666">
                  <a:off x="7379990" y="2104206"/>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6" name="Rectangle 865"/>
                <p:cNvSpPr/>
                <p:nvPr/>
              </p:nvSpPr>
              <p:spPr>
                <a:xfrm rot="3826666">
                  <a:off x="7363214" y="2111384"/>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7" name="Rectangle 866"/>
                <p:cNvSpPr/>
                <p:nvPr/>
              </p:nvSpPr>
              <p:spPr>
                <a:xfrm rot="3826666">
                  <a:off x="7344041" y="2120242"/>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8" name="Trapezoid 867"/>
                <p:cNvSpPr/>
                <p:nvPr/>
              </p:nvSpPr>
              <p:spPr>
                <a:xfrm rot="14613083">
                  <a:off x="7322175" y="2091812"/>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3" name="Trapezoid 992"/>
                <p:cNvSpPr/>
                <p:nvPr/>
              </p:nvSpPr>
              <p:spPr>
                <a:xfrm rot="14562416">
                  <a:off x="7340908" y="2081964"/>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4" name="Trapezoid 993"/>
                <p:cNvSpPr/>
                <p:nvPr/>
              </p:nvSpPr>
              <p:spPr>
                <a:xfrm rot="14623791">
                  <a:off x="7357989" y="2073782"/>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5" name="Trapezoid 994"/>
                <p:cNvSpPr/>
                <p:nvPr/>
              </p:nvSpPr>
              <p:spPr>
                <a:xfrm rot="13744976">
                  <a:off x="7413198" y="2044085"/>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6" name="Trapezoid 995"/>
                <p:cNvSpPr/>
                <p:nvPr/>
              </p:nvSpPr>
              <p:spPr>
                <a:xfrm rot="13689594">
                  <a:off x="7394645" y="2053003"/>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7" name="Trapezoid 996"/>
                <p:cNvSpPr/>
                <p:nvPr/>
              </p:nvSpPr>
              <p:spPr>
                <a:xfrm rot="14461431">
                  <a:off x="7374311" y="2064855"/>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8" name="Trapezoid 997"/>
                <p:cNvSpPr/>
                <p:nvPr/>
              </p:nvSpPr>
              <p:spPr>
                <a:xfrm rot="15628679">
                  <a:off x="7464641" y="2100999"/>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9" name="Trapezoid 998"/>
                <p:cNvSpPr/>
                <p:nvPr/>
              </p:nvSpPr>
              <p:spPr>
                <a:xfrm rot="15628679">
                  <a:off x="7446376" y="2106840"/>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0" name="Trapezoid 999"/>
                <p:cNvSpPr/>
                <p:nvPr/>
              </p:nvSpPr>
              <p:spPr>
                <a:xfrm rot="15628679">
                  <a:off x="7428542" y="2114429"/>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1" name="Trapezoid 1000"/>
                <p:cNvSpPr/>
                <p:nvPr/>
              </p:nvSpPr>
              <p:spPr>
                <a:xfrm rot="15465005">
                  <a:off x="7408126" y="2122063"/>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2" name="Trapezoid 1001"/>
                <p:cNvSpPr/>
                <p:nvPr/>
              </p:nvSpPr>
              <p:spPr>
                <a:xfrm rot="15304572">
                  <a:off x="7388312" y="2129966"/>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3" name="Trapezoid 1002"/>
                <p:cNvSpPr/>
                <p:nvPr/>
              </p:nvSpPr>
              <p:spPr>
                <a:xfrm rot="15304572">
                  <a:off x="7371304" y="2136623"/>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4" name="Trapezoid 1003"/>
                <p:cNvSpPr/>
                <p:nvPr/>
              </p:nvSpPr>
              <p:spPr>
                <a:xfrm rot="15142423">
                  <a:off x="7349262" y="2144077"/>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5" name="Trapezoid 1004"/>
                <p:cNvSpPr/>
                <p:nvPr/>
              </p:nvSpPr>
              <p:spPr>
                <a:xfrm rot="3855532">
                  <a:off x="7388526" y="2239021"/>
                  <a:ext cx="20307" cy="42831"/>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006" name="Group 1005"/>
            <p:cNvGrpSpPr/>
            <p:nvPr/>
          </p:nvGrpSpPr>
          <p:grpSpPr>
            <a:xfrm rot="17651157">
              <a:off x="15911957" y="6418321"/>
              <a:ext cx="225225" cy="297868"/>
              <a:chOff x="6954928" y="1974012"/>
              <a:chExt cx="225225" cy="297868"/>
            </a:xfrm>
          </p:grpSpPr>
          <p:cxnSp>
            <p:nvCxnSpPr>
              <p:cNvPr id="1007" name="Straight Arrow Connector 1006"/>
              <p:cNvCxnSpPr/>
              <p:nvPr/>
            </p:nvCxnSpPr>
            <p:spPr>
              <a:xfrm rot="821207" flipH="1" flipV="1">
                <a:off x="6954928" y="1997885"/>
                <a:ext cx="88139" cy="85902"/>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008" name="Straight Arrow Connector 1007"/>
              <p:cNvCxnSpPr/>
              <p:nvPr/>
            </p:nvCxnSpPr>
            <p:spPr>
              <a:xfrm rot="821207" flipH="1" flipV="1">
                <a:off x="6956567" y="2000617"/>
                <a:ext cx="104008" cy="74422"/>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009" name="Straight Arrow Connector 1008"/>
              <p:cNvCxnSpPr/>
              <p:nvPr/>
            </p:nvCxnSpPr>
            <p:spPr>
              <a:xfrm rot="821207" flipH="1" flipV="1">
                <a:off x="6959750" y="2003522"/>
                <a:ext cx="116084" cy="60233"/>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1010" name="Trapezoid 1009"/>
              <p:cNvSpPr/>
              <p:nvPr/>
            </p:nvSpPr>
            <p:spPr>
              <a:xfrm rot="3855532">
                <a:off x="6965596" y="1966054"/>
                <a:ext cx="20307" cy="36224"/>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11" name="Group 1010"/>
              <p:cNvGrpSpPr/>
              <p:nvPr/>
            </p:nvGrpSpPr>
            <p:grpSpPr>
              <a:xfrm>
                <a:off x="6957737" y="2006403"/>
                <a:ext cx="222416" cy="265477"/>
                <a:chOff x="7262374" y="2009508"/>
                <a:chExt cx="222416" cy="265477"/>
              </a:xfrm>
            </p:grpSpPr>
            <p:cxnSp>
              <p:nvCxnSpPr>
                <p:cNvPr id="1012" name="Straight Arrow Connector 1011"/>
                <p:cNvCxnSpPr/>
                <p:nvPr/>
              </p:nvCxnSpPr>
              <p:spPr>
                <a:xfrm rot="821207" flipH="1" flipV="1">
                  <a:off x="7434050" y="2045594"/>
                  <a:ext cx="50740" cy="5430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1013" name="Trapezoid 1012"/>
                <p:cNvSpPr/>
                <p:nvPr/>
              </p:nvSpPr>
              <p:spPr>
                <a:xfrm rot="13738547">
                  <a:off x="7432741" y="2031518"/>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14" name="Straight Arrow Connector 1013"/>
                <p:cNvCxnSpPr/>
                <p:nvPr/>
              </p:nvCxnSpPr>
              <p:spPr>
                <a:xfrm rot="821207" flipH="1" flipV="1">
                  <a:off x="7394901" y="2260103"/>
                  <a:ext cx="12987" cy="14882"/>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015" name="Straight Arrow Connector 1014"/>
                <p:cNvCxnSpPr/>
                <p:nvPr/>
              </p:nvCxnSpPr>
              <p:spPr>
                <a:xfrm rot="821207" flipV="1">
                  <a:off x="7416473" y="2108618"/>
                  <a:ext cx="23256" cy="156078"/>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016" name="Straight Arrow Connector 1015"/>
                <p:cNvCxnSpPr/>
                <p:nvPr/>
              </p:nvCxnSpPr>
              <p:spPr>
                <a:xfrm rot="821207" flipV="1">
                  <a:off x="7415859" y="2118126"/>
                  <a:ext cx="8088" cy="144727"/>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017" name="Straight Arrow Connector 1016"/>
                <p:cNvCxnSpPr/>
                <p:nvPr/>
              </p:nvCxnSpPr>
              <p:spPr>
                <a:xfrm rot="821207" flipH="1" flipV="1">
                  <a:off x="7418035" y="2057039"/>
                  <a:ext cx="45609" cy="52117"/>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018" name="Straight Arrow Connector 1017"/>
                <p:cNvCxnSpPr/>
                <p:nvPr/>
              </p:nvCxnSpPr>
              <p:spPr>
                <a:xfrm rot="821207" flipH="1" flipV="1">
                  <a:off x="7398695" y="2064491"/>
                  <a:ext cx="48982" cy="53733"/>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019" name="Straight Arrow Connector 1018"/>
                <p:cNvCxnSpPr/>
                <p:nvPr/>
              </p:nvCxnSpPr>
              <p:spPr>
                <a:xfrm rot="821207" flipH="1" flipV="1">
                  <a:off x="7378405" y="2074759"/>
                  <a:ext cx="45609" cy="5023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020" name="Straight Arrow Connector 1019"/>
                <p:cNvCxnSpPr/>
                <p:nvPr/>
              </p:nvCxnSpPr>
              <p:spPr>
                <a:xfrm rot="821207" flipH="1" flipV="1">
                  <a:off x="7361419" y="2084529"/>
                  <a:ext cx="43722" cy="5023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021" name="Straight Arrow Connector 1020"/>
                <p:cNvCxnSpPr>
                  <a:stCxn id="1064" idx="1"/>
                </p:cNvCxnSpPr>
                <p:nvPr/>
              </p:nvCxnSpPr>
              <p:spPr>
                <a:xfrm rot="821207" flipH="1" flipV="1">
                  <a:off x="7345001" y="2092317"/>
                  <a:ext cx="42669" cy="48986"/>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022" name="Straight Arrow Connector 1021"/>
                <p:cNvCxnSpPr/>
                <p:nvPr/>
              </p:nvCxnSpPr>
              <p:spPr>
                <a:xfrm rot="821207" flipH="1" flipV="1">
                  <a:off x="7326460" y="2101342"/>
                  <a:ext cx="42470" cy="49039"/>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023" name="Straight Arrow Connector 1022"/>
                <p:cNvCxnSpPr/>
                <p:nvPr/>
              </p:nvCxnSpPr>
              <p:spPr>
                <a:xfrm rot="821207" flipH="1" flipV="1">
                  <a:off x="7263251" y="2016418"/>
                  <a:ext cx="180128" cy="3673"/>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024" name="Straight Arrow Connector 1023"/>
                <p:cNvCxnSpPr/>
                <p:nvPr/>
              </p:nvCxnSpPr>
              <p:spPr>
                <a:xfrm rot="821207" flipH="1" flipV="1">
                  <a:off x="7262374" y="2009508"/>
                  <a:ext cx="131064" cy="46499"/>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025" name="Straight Arrow Connector 1024"/>
                <p:cNvCxnSpPr/>
                <p:nvPr/>
              </p:nvCxnSpPr>
              <p:spPr>
                <a:xfrm rot="821207" flipH="1" flipV="1">
                  <a:off x="7263942" y="2012238"/>
                  <a:ext cx="146782" cy="3005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026" name="Straight Arrow Connector 1025"/>
                <p:cNvCxnSpPr>
                  <a:stCxn id="1056" idx="3"/>
                </p:cNvCxnSpPr>
                <p:nvPr/>
              </p:nvCxnSpPr>
              <p:spPr>
                <a:xfrm rot="821207" flipH="1" flipV="1">
                  <a:off x="7265074" y="2015687"/>
                  <a:ext cx="163476" cy="1586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027" name="Straight Arrow Connector 1026"/>
                <p:cNvCxnSpPr/>
                <p:nvPr/>
              </p:nvCxnSpPr>
              <p:spPr>
                <a:xfrm rot="821207" flipH="1" flipV="1">
                  <a:off x="7349853" y="2159094"/>
                  <a:ext cx="59224" cy="94791"/>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028" name="Straight Arrow Connector 1027"/>
                <p:cNvCxnSpPr/>
                <p:nvPr/>
              </p:nvCxnSpPr>
              <p:spPr>
                <a:xfrm rot="821207" flipH="1" flipV="1">
                  <a:off x="7366956" y="2149715"/>
                  <a:ext cx="44109" cy="10913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029" name="Straight Arrow Connector 1028"/>
                <p:cNvCxnSpPr/>
                <p:nvPr/>
              </p:nvCxnSpPr>
              <p:spPr>
                <a:xfrm rot="821207" flipV="1">
                  <a:off x="7417504" y="2101397"/>
                  <a:ext cx="39038" cy="167385"/>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030" name="Straight Arrow Connector 1029"/>
                <p:cNvCxnSpPr/>
                <p:nvPr/>
              </p:nvCxnSpPr>
              <p:spPr>
                <a:xfrm rot="821207" flipH="1" flipV="1">
                  <a:off x="7401600" y="2130338"/>
                  <a:ext cx="12415" cy="132449"/>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031" name="Straight Arrow Connector 1030"/>
                <p:cNvCxnSpPr/>
                <p:nvPr/>
              </p:nvCxnSpPr>
              <p:spPr>
                <a:xfrm rot="821207" flipH="1" flipV="1">
                  <a:off x="7382885" y="2141667"/>
                  <a:ext cx="29771" cy="118874"/>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1032" name="Rectangle 1031"/>
                <p:cNvSpPr/>
                <p:nvPr/>
              </p:nvSpPr>
              <p:spPr>
                <a:xfrm rot="3720227">
                  <a:off x="7446128" y="2051848"/>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3" name="Rectangle 1032"/>
                <p:cNvSpPr/>
                <p:nvPr/>
              </p:nvSpPr>
              <p:spPr>
                <a:xfrm rot="3720227">
                  <a:off x="7391171" y="2080941"/>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4" name="Rectangle 1033"/>
                <p:cNvSpPr/>
                <p:nvPr/>
              </p:nvSpPr>
              <p:spPr>
                <a:xfrm rot="3720227">
                  <a:off x="7428509" y="2059349"/>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5" name="Rectangle 1034"/>
                <p:cNvSpPr/>
                <p:nvPr/>
              </p:nvSpPr>
              <p:spPr>
                <a:xfrm rot="3720227">
                  <a:off x="7410308" y="2070259"/>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6" name="Rectangle 1035"/>
                <p:cNvSpPr/>
                <p:nvPr/>
              </p:nvSpPr>
              <p:spPr>
                <a:xfrm rot="3720227">
                  <a:off x="7373464" y="2092431"/>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7" name="Rectangle 1036"/>
                <p:cNvSpPr/>
                <p:nvPr/>
              </p:nvSpPr>
              <p:spPr>
                <a:xfrm rot="3720227">
                  <a:off x="7357478" y="2100918"/>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8" name="Rectangle 1037"/>
                <p:cNvSpPr/>
                <p:nvPr/>
              </p:nvSpPr>
              <p:spPr>
                <a:xfrm rot="3720227">
                  <a:off x="7339635" y="2110358"/>
                  <a:ext cx="7546" cy="11823"/>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9" name="Rectangle 1038"/>
                <p:cNvSpPr/>
                <p:nvPr/>
              </p:nvSpPr>
              <p:spPr>
                <a:xfrm rot="4079608">
                  <a:off x="7349201" y="2129221"/>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0" name="Rectangle 1039"/>
                <p:cNvSpPr/>
                <p:nvPr/>
              </p:nvSpPr>
              <p:spPr>
                <a:xfrm rot="4079608">
                  <a:off x="7386970" y="2115525"/>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1" name="Rectangle 1040"/>
                <p:cNvSpPr/>
                <p:nvPr/>
              </p:nvSpPr>
              <p:spPr>
                <a:xfrm rot="4079608">
                  <a:off x="7406090" y="2107875"/>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2" name="Rectangle 1041"/>
                <p:cNvSpPr/>
                <p:nvPr/>
              </p:nvSpPr>
              <p:spPr>
                <a:xfrm rot="4079608">
                  <a:off x="7426487" y="2099244"/>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3" name="Rectangle 1042"/>
                <p:cNvSpPr/>
                <p:nvPr/>
              </p:nvSpPr>
              <p:spPr>
                <a:xfrm rot="4079608">
                  <a:off x="7445375" y="2092090"/>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4" name="Rectangle 1043"/>
                <p:cNvSpPr/>
                <p:nvPr/>
              </p:nvSpPr>
              <p:spPr>
                <a:xfrm rot="4079608">
                  <a:off x="7463779" y="2085679"/>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5" name="Rectangle 1044"/>
                <p:cNvSpPr/>
                <p:nvPr/>
              </p:nvSpPr>
              <p:spPr>
                <a:xfrm rot="4079608">
                  <a:off x="7368171" y="2122075"/>
                  <a:ext cx="7546" cy="1361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6" name="Rectangle 1045"/>
                <p:cNvSpPr/>
                <p:nvPr/>
              </p:nvSpPr>
              <p:spPr>
                <a:xfrm rot="3826666">
                  <a:off x="7455175" y="2068884"/>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7" name="Rectangle 1046"/>
                <p:cNvSpPr/>
                <p:nvPr/>
              </p:nvSpPr>
              <p:spPr>
                <a:xfrm rot="3826666">
                  <a:off x="7436511" y="2075233"/>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8" name="Rectangle 1047"/>
                <p:cNvSpPr/>
                <p:nvPr/>
              </p:nvSpPr>
              <p:spPr>
                <a:xfrm rot="3826666">
                  <a:off x="7418998" y="2084768"/>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9" name="Rectangle 1048"/>
                <p:cNvSpPr/>
                <p:nvPr/>
              </p:nvSpPr>
              <p:spPr>
                <a:xfrm rot="3826666">
                  <a:off x="7397635" y="2093768"/>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0" name="Rectangle 1049"/>
                <p:cNvSpPr/>
                <p:nvPr/>
              </p:nvSpPr>
              <p:spPr>
                <a:xfrm rot="3826666">
                  <a:off x="7379990" y="2104206"/>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1" name="Rectangle 1050"/>
                <p:cNvSpPr/>
                <p:nvPr/>
              </p:nvSpPr>
              <p:spPr>
                <a:xfrm rot="3826666">
                  <a:off x="7363214" y="2111384"/>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2" name="Rectangle 1051"/>
                <p:cNvSpPr/>
                <p:nvPr/>
              </p:nvSpPr>
              <p:spPr>
                <a:xfrm rot="3826666">
                  <a:off x="7344041" y="2120242"/>
                  <a:ext cx="7166" cy="11918"/>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3" name="Trapezoid 1052"/>
                <p:cNvSpPr/>
                <p:nvPr/>
              </p:nvSpPr>
              <p:spPr>
                <a:xfrm rot="14613083">
                  <a:off x="7322175" y="2091812"/>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4" name="Trapezoid 1053"/>
                <p:cNvSpPr/>
                <p:nvPr/>
              </p:nvSpPr>
              <p:spPr>
                <a:xfrm rot="14562416">
                  <a:off x="7340908" y="2081964"/>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5" name="Trapezoid 1054"/>
                <p:cNvSpPr/>
                <p:nvPr/>
              </p:nvSpPr>
              <p:spPr>
                <a:xfrm rot="14623791">
                  <a:off x="7357989" y="2073782"/>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6" name="Trapezoid 1055"/>
                <p:cNvSpPr/>
                <p:nvPr/>
              </p:nvSpPr>
              <p:spPr>
                <a:xfrm rot="13744976">
                  <a:off x="7413198" y="2044085"/>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7" name="Trapezoid 1056"/>
                <p:cNvSpPr/>
                <p:nvPr/>
              </p:nvSpPr>
              <p:spPr>
                <a:xfrm rot="13689594">
                  <a:off x="7394645" y="2053003"/>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8" name="Trapezoid 1057"/>
                <p:cNvSpPr/>
                <p:nvPr/>
              </p:nvSpPr>
              <p:spPr>
                <a:xfrm rot="14461431">
                  <a:off x="7374311" y="2064855"/>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9" name="Trapezoid 1058"/>
                <p:cNvSpPr/>
                <p:nvPr/>
              </p:nvSpPr>
              <p:spPr>
                <a:xfrm rot="15628679">
                  <a:off x="7464641" y="2100999"/>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0" name="Trapezoid 1059"/>
                <p:cNvSpPr/>
                <p:nvPr/>
              </p:nvSpPr>
              <p:spPr>
                <a:xfrm rot="15628679">
                  <a:off x="7446376" y="2106840"/>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1" name="Trapezoid 1060"/>
                <p:cNvSpPr/>
                <p:nvPr/>
              </p:nvSpPr>
              <p:spPr>
                <a:xfrm rot="15628679">
                  <a:off x="7428542" y="2114429"/>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2" name="Trapezoid 1061"/>
                <p:cNvSpPr/>
                <p:nvPr/>
              </p:nvSpPr>
              <p:spPr>
                <a:xfrm rot="15465005">
                  <a:off x="7408126" y="2122063"/>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3" name="Trapezoid 1062"/>
                <p:cNvSpPr/>
                <p:nvPr/>
              </p:nvSpPr>
              <p:spPr>
                <a:xfrm rot="15304572">
                  <a:off x="7388312" y="2129966"/>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4" name="Trapezoid 1063"/>
                <p:cNvSpPr/>
                <p:nvPr/>
              </p:nvSpPr>
              <p:spPr>
                <a:xfrm rot="15304572">
                  <a:off x="7371304" y="2136623"/>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5" name="Trapezoid 1064"/>
                <p:cNvSpPr/>
                <p:nvPr/>
              </p:nvSpPr>
              <p:spPr>
                <a:xfrm rot="15142423">
                  <a:off x="7349262" y="2144077"/>
                  <a:ext cx="20307" cy="14800"/>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6" name="Trapezoid 1065"/>
                <p:cNvSpPr/>
                <p:nvPr/>
              </p:nvSpPr>
              <p:spPr>
                <a:xfrm rot="3855532">
                  <a:off x="7388526" y="2239021"/>
                  <a:ext cx="20307" cy="42831"/>
                </a:xfrm>
                <a:prstGeom prst="trapezoid">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grpSp>
        <p:nvGrpSpPr>
          <p:cNvPr id="14" name="Group 13"/>
          <p:cNvGrpSpPr/>
          <p:nvPr/>
        </p:nvGrpSpPr>
        <p:grpSpPr>
          <a:xfrm>
            <a:off x="3103291" y="1114996"/>
            <a:ext cx="4267788" cy="4699498"/>
            <a:chOff x="3103291" y="1114996"/>
            <a:chExt cx="4267788" cy="4699498"/>
          </a:xfrm>
        </p:grpSpPr>
        <p:sp>
          <p:nvSpPr>
            <p:cNvPr id="309" name="Rectangle 308"/>
            <p:cNvSpPr/>
            <p:nvPr/>
          </p:nvSpPr>
          <p:spPr>
            <a:xfrm>
              <a:off x="3103291" y="3678236"/>
              <a:ext cx="3960925" cy="10539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000090"/>
                  </a:solidFill>
                  <a:latin typeface="Optima"/>
                  <a:cs typeface="Optima"/>
                </a:rPr>
                <a:t>3.0  GeV LINAC</a:t>
              </a:r>
            </a:p>
          </p:txBody>
        </p:sp>
        <p:sp>
          <p:nvSpPr>
            <p:cNvPr id="5" name="TextBox 4"/>
            <p:cNvSpPr txBox="1"/>
            <p:nvPr/>
          </p:nvSpPr>
          <p:spPr>
            <a:xfrm>
              <a:off x="3325320" y="4860387"/>
              <a:ext cx="3482248" cy="954107"/>
            </a:xfrm>
            <a:prstGeom prst="rect">
              <a:avLst/>
            </a:prstGeom>
            <a:noFill/>
          </p:spPr>
          <p:txBody>
            <a:bodyPr wrap="square" rtlCol="0">
              <a:spAutoFit/>
            </a:bodyPr>
            <a:lstStyle/>
            <a:p>
              <a:pPr algn="ctr"/>
              <a:r>
                <a:rPr lang="en-US" sz="2800" b="1" dirty="0" smtClean="0">
                  <a:solidFill>
                    <a:srgbClr val="FF0000"/>
                  </a:solidFill>
                </a:rPr>
                <a:t>6 passes </a:t>
              </a:r>
              <a:r>
                <a:rPr lang="en-US" sz="2800" b="1" dirty="0" smtClean="0">
                  <a:solidFill>
                    <a:srgbClr val="000090"/>
                  </a:solidFill>
                </a:rPr>
                <a:t>through the Linacs </a:t>
              </a:r>
              <a:endParaRPr lang="en-US" sz="2800" b="1" dirty="0">
                <a:solidFill>
                  <a:srgbClr val="000090"/>
                </a:solidFill>
              </a:endParaRPr>
            </a:p>
          </p:txBody>
        </p:sp>
        <p:grpSp>
          <p:nvGrpSpPr>
            <p:cNvPr id="12" name="Group 11"/>
            <p:cNvGrpSpPr/>
            <p:nvPr/>
          </p:nvGrpSpPr>
          <p:grpSpPr>
            <a:xfrm>
              <a:off x="4095795" y="1114996"/>
              <a:ext cx="3275284" cy="2447460"/>
              <a:chOff x="4095795" y="1114996"/>
              <a:chExt cx="3275284" cy="2447460"/>
            </a:xfrm>
          </p:grpSpPr>
          <p:sp>
            <p:nvSpPr>
              <p:cNvPr id="161" name="Rectangle 160"/>
              <p:cNvSpPr>
                <a:spLocks noChangeAspect="1"/>
              </p:cNvSpPr>
              <p:nvPr/>
            </p:nvSpPr>
            <p:spPr>
              <a:xfrm>
                <a:off x="7032752" y="2368296"/>
                <a:ext cx="338327" cy="43755"/>
              </a:xfrm>
              <a:prstGeom prst="rect">
                <a:avLst/>
              </a:prstGeom>
              <a:solidFill>
                <a:srgbClr val="93CDDD"/>
              </a:solidFill>
              <a:ln w="12700" cmpd="sng">
                <a:solidFill>
                  <a:srgbClr val="000090"/>
                </a:solidFill>
              </a:ln>
              <a:effectLst/>
              <a:scene3d>
                <a:camera prst="orthographicFront">
                  <a:rot lat="0" lon="0" rev="7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rot="3613502">
                <a:off x="5800606" y="2428993"/>
                <a:ext cx="1866817" cy="400110"/>
              </a:xfrm>
              <a:prstGeom prst="rect">
                <a:avLst/>
              </a:prstGeom>
              <a:solidFill>
                <a:schemeClr val="bg1"/>
              </a:solidFill>
            </p:spPr>
            <p:txBody>
              <a:bodyPr wrap="none" rtlCol="0">
                <a:spAutoFit/>
              </a:bodyPr>
              <a:lstStyle/>
              <a:p>
                <a:pPr algn="ctr"/>
                <a:r>
                  <a:rPr lang="en-US" sz="2000" b="1" dirty="0" smtClean="0">
                    <a:solidFill>
                      <a:srgbClr val="000000"/>
                    </a:solidFill>
                  </a:rPr>
                  <a:t>Linac 1.5 GeV</a:t>
                </a:r>
              </a:p>
            </p:txBody>
          </p:sp>
          <p:cxnSp>
            <p:nvCxnSpPr>
              <p:cNvPr id="271" name="Straight Arrow Connector 270"/>
              <p:cNvCxnSpPr>
                <a:stCxn id="10" idx="0"/>
              </p:cNvCxnSpPr>
              <p:nvPr/>
            </p:nvCxnSpPr>
            <p:spPr>
              <a:xfrm flipV="1">
                <a:off x="6907659" y="2400300"/>
                <a:ext cx="293241" cy="129402"/>
              </a:xfrm>
              <a:prstGeom prst="straightConnector1">
                <a:avLst/>
              </a:prstGeom>
              <a:ln w="63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991" name="Rectangle 990"/>
              <p:cNvSpPr>
                <a:spLocks noChangeAspect="1"/>
              </p:cNvSpPr>
              <p:nvPr/>
            </p:nvSpPr>
            <p:spPr>
              <a:xfrm>
                <a:off x="4830712" y="1114996"/>
                <a:ext cx="338327" cy="43755"/>
              </a:xfrm>
              <a:prstGeom prst="rect">
                <a:avLst/>
              </a:prstGeom>
              <a:solidFill>
                <a:srgbClr val="93CDDD"/>
              </a:solidFill>
              <a:ln w="12700" cmpd="sng">
                <a:solidFill>
                  <a:srgbClr val="000090"/>
                </a:solidFill>
              </a:ln>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2" name="TextBox 991"/>
              <p:cNvSpPr txBox="1"/>
              <p:nvPr/>
            </p:nvSpPr>
            <p:spPr>
              <a:xfrm>
                <a:off x="4095795" y="1491055"/>
                <a:ext cx="1866817" cy="400110"/>
              </a:xfrm>
              <a:prstGeom prst="rect">
                <a:avLst/>
              </a:prstGeom>
              <a:solidFill>
                <a:schemeClr val="bg1"/>
              </a:solidFill>
            </p:spPr>
            <p:txBody>
              <a:bodyPr wrap="none" rtlCol="0">
                <a:spAutoFit/>
              </a:bodyPr>
              <a:lstStyle/>
              <a:p>
                <a:pPr algn="ctr"/>
                <a:r>
                  <a:rPr lang="en-US" sz="2000" b="1" dirty="0" smtClean="0">
                    <a:solidFill>
                      <a:srgbClr val="000000"/>
                    </a:solidFill>
                  </a:rPr>
                  <a:t>Linac 1.5 GeV</a:t>
                </a:r>
              </a:p>
            </p:txBody>
          </p:sp>
          <p:cxnSp>
            <p:nvCxnSpPr>
              <p:cNvPr id="1067" name="Straight Arrow Connector 1066"/>
              <p:cNvCxnSpPr>
                <a:endCxn id="991" idx="2"/>
              </p:cNvCxnSpPr>
              <p:nvPr/>
            </p:nvCxnSpPr>
            <p:spPr>
              <a:xfrm flipV="1">
                <a:off x="4999876" y="1158751"/>
                <a:ext cx="0" cy="342464"/>
              </a:xfrm>
              <a:prstGeom prst="straightConnector1">
                <a:avLst/>
              </a:prstGeom>
              <a:ln w="63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13" name="Group 12"/>
          <p:cNvGrpSpPr/>
          <p:nvPr/>
        </p:nvGrpSpPr>
        <p:grpSpPr>
          <a:xfrm>
            <a:off x="-1955" y="1898061"/>
            <a:ext cx="2194938" cy="4347320"/>
            <a:chOff x="-1955" y="1898061"/>
            <a:chExt cx="2194938" cy="4347320"/>
          </a:xfrm>
        </p:grpSpPr>
        <p:sp>
          <p:nvSpPr>
            <p:cNvPr id="400" name="TextBox 399"/>
            <p:cNvSpPr txBox="1"/>
            <p:nvPr/>
          </p:nvSpPr>
          <p:spPr>
            <a:xfrm>
              <a:off x="-1955" y="1898061"/>
              <a:ext cx="2100572" cy="3046988"/>
            </a:xfrm>
            <a:prstGeom prst="rect">
              <a:avLst/>
            </a:prstGeom>
            <a:solidFill>
              <a:schemeClr val="bg1"/>
            </a:solidFill>
          </p:spPr>
          <p:txBody>
            <a:bodyPr wrap="none" rtlCol="0">
              <a:spAutoFit/>
            </a:bodyPr>
            <a:lstStyle/>
            <a:p>
              <a:pPr algn="ctr"/>
              <a:r>
                <a:rPr lang="en-US" sz="2400" b="1" dirty="0" smtClean="0">
                  <a:solidFill>
                    <a:srgbClr val="FF0000"/>
                  </a:solidFill>
                  <a:latin typeface="Optima"/>
                  <a:cs typeface="Optima"/>
                </a:rPr>
                <a:t>	10 mA </a:t>
              </a:r>
            </a:p>
            <a:p>
              <a:r>
                <a:rPr lang="en-US" sz="2400" b="1" dirty="0" smtClean="0">
                  <a:solidFill>
                    <a:srgbClr val="FF0000"/>
                  </a:solidFill>
                  <a:latin typeface="Optima"/>
                  <a:cs typeface="Optima"/>
                </a:rPr>
                <a:t>Linac 3.0 GeV</a:t>
              </a:r>
            </a:p>
            <a:p>
              <a:r>
                <a:rPr lang="en-US" sz="2400" b="1" dirty="0" smtClean="0">
                  <a:solidFill>
                    <a:srgbClr val="FF0000"/>
                  </a:solidFill>
                  <a:latin typeface="Optima"/>
                  <a:cs typeface="Optima"/>
                </a:rPr>
                <a:t>#1   </a:t>
              </a:r>
              <a:r>
                <a:rPr lang="en-US" sz="2400" b="1" dirty="0">
                  <a:solidFill>
                    <a:srgbClr val="FF0000"/>
                  </a:solidFill>
                  <a:latin typeface="Optima"/>
                  <a:cs typeface="Optima"/>
                </a:rPr>
                <a:t>3</a:t>
              </a:r>
              <a:r>
                <a:rPr lang="en-US" sz="2400" b="1" dirty="0" smtClean="0">
                  <a:solidFill>
                    <a:srgbClr val="FF0000"/>
                  </a:solidFill>
                  <a:latin typeface="Optima"/>
                  <a:cs typeface="Optima"/>
                </a:rPr>
                <a:t> GeV</a:t>
              </a:r>
              <a:endParaRPr lang="en-US" sz="2400" b="1" dirty="0">
                <a:solidFill>
                  <a:srgbClr val="FF0000"/>
                </a:solidFill>
                <a:latin typeface="Optima"/>
                <a:cs typeface="Optima"/>
              </a:endParaRPr>
            </a:p>
            <a:p>
              <a:r>
                <a:rPr lang="en-US" sz="2400" b="1" dirty="0" smtClean="0">
                  <a:solidFill>
                    <a:srgbClr val="FF0000"/>
                  </a:solidFill>
                  <a:latin typeface="Optima"/>
                  <a:cs typeface="Optima"/>
                </a:rPr>
                <a:t>#</a:t>
              </a:r>
              <a:r>
                <a:rPr lang="en-US" sz="2400" b="1" dirty="0">
                  <a:solidFill>
                    <a:srgbClr val="FF0000"/>
                  </a:solidFill>
                  <a:latin typeface="Optima"/>
                  <a:cs typeface="Optima"/>
                </a:rPr>
                <a:t>2</a:t>
              </a:r>
              <a:r>
                <a:rPr lang="en-US" sz="2400" b="1" dirty="0" smtClean="0">
                  <a:solidFill>
                    <a:srgbClr val="FF0000"/>
                  </a:solidFill>
                  <a:latin typeface="Optima"/>
                  <a:cs typeface="Optima"/>
                </a:rPr>
                <a:t> </a:t>
              </a:r>
              <a:r>
                <a:rPr lang="en-US" dirty="0">
                  <a:solidFill>
                    <a:srgbClr val="FF0000"/>
                  </a:solidFill>
                  <a:latin typeface="Optima"/>
                  <a:cs typeface="Optima"/>
                </a:rPr>
                <a:t> </a:t>
              </a:r>
              <a:r>
                <a:rPr lang="en-US" dirty="0" smtClean="0">
                  <a:solidFill>
                    <a:srgbClr val="FF0000"/>
                  </a:solidFill>
                  <a:latin typeface="Optima"/>
                  <a:cs typeface="Optima"/>
                </a:rPr>
                <a:t>  </a:t>
              </a:r>
              <a:r>
                <a:rPr lang="en-US" sz="2400" b="1" dirty="0">
                  <a:solidFill>
                    <a:srgbClr val="FF0000"/>
                  </a:solidFill>
                  <a:latin typeface="Optima"/>
                  <a:cs typeface="Optima"/>
                </a:rPr>
                <a:t>6</a:t>
              </a:r>
              <a:r>
                <a:rPr lang="en-US" sz="2400" b="1" dirty="0" smtClean="0">
                  <a:solidFill>
                    <a:srgbClr val="FF0000"/>
                  </a:solidFill>
                  <a:latin typeface="Optima"/>
                  <a:cs typeface="Optima"/>
                </a:rPr>
                <a:t> GeV</a:t>
              </a:r>
            </a:p>
            <a:p>
              <a:r>
                <a:rPr lang="en-US" sz="2400" b="1" dirty="0" smtClean="0">
                  <a:solidFill>
                    <a:srgbClr val="FF0000"/>
                  </a:solidFill>
                  <a:latin typeface="Optima"/>
                  <a:cs typeface="Optima"/>
                </a:rPr>
                <a:t>#3 </a:t>
              </a:r>
              <a:r>
                <a:rPr lang="en-US" sz="2400" b="1" dirty="0">
                  <a:solidFill>
                    <a:srgbClr val="FF0000"/>
                  </a:solidFill>
                  <a:latin typeface="Optima"/>
                  <a:cs typeface="Optima"/>
                </a:rPr>
                <a:t> </a:t>
              </a:r>
              <a:r>
                <a:rPr lang="en-US" sz="2400" b="1" dirty="0" smtClean="0">
                  <a:solidFill>
                    <a:srgbClr val="FF0000"/>
                  </a:solidFill>
                  <a:latin typeface="Optima"/>
                  <a:cs typeface="Optima"/>
                </a:rPr>
                <a:t> 9 GeV</a:t>
              </a:r>
            </a:p>
            <a:p>
              <a:r>
                <a:rPr lang="en-US" sz="2400" b="1" dirty="0" smtClean="0">
                  <a:solidFill>
                    <a:srgbClr val="FF0000"/>
                  </a:solidFill>
                  <a:latin typeface="Optima"/>
                  <a:cs typeface="Optima"/>
                </a:rPr>
                <a:t>#</a:t>
              </a:r>
              <a:r>
                <a:rPr lang="en-US" sz="2400" b="1" dirty="0">
                  <a:solidFill>
                    <a:srgbClr val="FF0000"/>
                  </a:solidFill>
                  <a:latin typeface="Optima"/>
                  <a:cs typeface="Optima"/>
                </a:rPr>
                <a:t>4</a:t>
              </a:r>
              <a:r>
                <a:rPr lang="en-US" sz="2400" b="1" dirty="0" smtClean="0">
                  <a:solidFill>
                    <a:srgbClr val="FF0000"/>
                  </a:solidFill>
                  <a:latin typeface="Optima"/>
                  <a:cs typeface="Optima"/>
                </a:rPr>
                <a:t> 12 GeV</a:t>
              </a:r>
            </a:p>
            <a:p>
              <a:r>
                <a:rPr lang="en-US" sz="2400" b="1" dirty="0" smtClean="0">
                  <a:solidFill>
                    <a:srgbClr val="FF0000"/>
                  </a:solidFill>
                  <a:latin typeface="Optima"/>
                  <a:cs typeface="Optima"/>
                </a:rPr>
                <a:t>#</a:t>
              </a:r>
              <a:r>
                <a:rPr lang="en-US" sz="2400" b="1" dirty="0">
                  <a:solidFill>
                    <a:srgbClr val="FF0000"/>
                  </a:solidFill>
                  <a:latin typeface="Optima"/>
                  <a:cs typeface="Optima"/>
                </a:rPr>
                <a:t>5</a:t>
              </a:r>
              <a:r>
                <a:rPr lang="en-US" sz="2400" b="1" dirty="0" smtClean="0">
                  <a:solidFill>
                    <a:srgbClr val="FF0000"/>
                  </a:solidFill>
                  <a:latin typeface="Optima"/>
                  <a:cs typeface="Optima"/>
                </a:rPr>
                <a:t> 15 GeV</a:t>
              </a:r>
            </a:p>
            <a:p>
              <a:r>
                <a:rPr lang="en-US" sz="2400" b="1" dirty="0" smtClean="0">
                  <a:solidFill>
                    <a:srgbClr val="FF0000"/>
                  </a:solidFill>
                  <a:latin typeface="Optima"/>
                  <a:cs typeface="Optima"/>
                </a:rPr>
                <a:t>#6 18 GeV</a:t>
              </a:r>
            </a:p>
          </p:txBody>
        </p:sp>
        <p:sp>
          <p:nvSpPr>
            <p:cNvPr id="1068" name="TextBox 1067"/>
            <p:cNvSpPr txBox="1"/>
            <p:nvPr/>
          </p:nvSpPr>
          <p:spPr>
            <a:xfrm>
              <a:off x="392490" y="5291274"/>
              <a:ext cx="1800493" cy="954107"/>
            </a:xfrm>
            <a:prstGeom prst="rect">
              <a:avLst/>
            </a:prstGeom>
            <a:noFill/>
            <a:ln>
              <a:solidFill>
                <a:srgbClr val="0000FF"/>
              </a:solidFill>
            </a:ln>
          </p:spPr>
          <p:txBody>
            <a:bodyPr wrap="none" rtlCol="0">
              <a:spAutoFit/>
            </a:bodyPr>
            <a:lstStyle/>
            <a:p>
              <a:r>
                <a:rPr lang="en-US" sz="2800" b="1" dirty="0">
                  <a:solidFill>
                    <a:srgbClr val="FF0000"/>
                  </a:solidFill>
                </a:rPr>
                <a:t>x</a:t>
              </a:r>
              <a:r>
                <a:rPr lang="en-US" sz="2800" b="1" dirty="0" smtClean="0">
                  <a:solidFill>
                    <a:srgbClr val="FF0000"/>
                  </a:solidFill>
                </a:rPr>
                <a:t> 6 times</a:t>
              </a:r>
            </a:p>
            <a:p>
              <a:r>
                <a:rPr lang="en-US" sz="2800" b="1" dirty="0">
                  <a:solidFill>
                    <a:srgbClr val="FF0000"/>
                  </a:solidFill>
                </a:rPr>
                <a:t>i</a:t>
              </a:r>
              <a:r>
                <a:rPr lang="en-US" sz="2800" b="1" dirty="0" smtClean="0">
                  <a:solidFill>
                    <a:srgbClr val="FF0000"/>
                  </a:solidFill>
                </a:rPr>
                <a:t>n energy</a:t>
              </a:r>
              <a:endParaRPr lang="en-US" sz="2800" b="1" dirty="0">
                <a:solidFill>
                  <a:srgbClr val="FF0000"/>
                </a:solidFill>
              </a:endParaRPr>
            </a:p>
          </p:txBody>
        </p:sp>
      </p:grpSp>
    </p:spTree>
    <p:extLst>
      <p:ext uri="{BB962C8B-B14F-4D97-AF65-F5344CB8AC3E}">
        <p14:creationId xmlns:p14="http://schemas.microsoft.com/office/powerpoint/2010/main" val="846353704"/>
      </p:ext>
    </p:extLst>
  </p:cSld>
  <p:clrMapOvr>
    <a:masterClrMapping/>
  </p:clrMapOvr>
  <mc:AlternateContent xmlns:mc="http://schemas.openxmlformats.org/markup-compatibility/2006" xmlns:p14="http://schemas.microsoft.com/office/powerpoint/2010/main">
    <mc:Choice Requires="p14">
      <p:transition spd="slow" p14:dur="18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Block Arc 42"/>
          <p:cNvSpPr>
            <a:spLocks noChangeAspect="1"/>
          </p:cNvSpPr>
          <p:nvPr/>
        </p:nvSpPr>
        <p:spPr>
          <a:xfrm rot="14555445">
            <a:off x="2028446" y="1552044"/>
            <a:ext cx="3838007" cy="3840479"/>
          </a:xfrm>
          <a:prstGeom prst="blockArc">
            <a:avLst>
              <a:gd name="adj1" fmla="val 16225369"/>
              <a:gd name="adj2" fmla="val 19690942"/>
              <a:gd name="adj3" fmla="val 3887"/>
            </a:avLst>
          </a:prstGeom>
          <a:solidFill>
            <a:srgbClr val="FFFFFF">
              <a:alpha val="93000"/>
            </a:srgb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03" name="Straight Arrow Connector 402"/>
          <p:cNvCxnSpPr/>
          <p:nvPr/>
        </p:nvCxnSpPr>
        <p:spPr>
          <a:xfrm>
            <a:off x="9746065" y="236675"/>
            <a:ext cx="0" cy="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94" name="Title 1"/>
          <p:cNvSpPr txBox="1">
            <a:spLocks/>
          </p:cNvSpPr>
          <p:nvPr/>
        </p:nvSpPr>
        <p:spPr>
          <a:xfrm>
            <a:off x="-17107" y="-3288"/>
            <a:ext cx="9144000" cy="772102"/>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3200" kern="1200">
                <a:solidFill>
                  <a:srgbClr val="000090"/>
                </a:solidFill>
                <a:latin typeface="Arial"/>
                <a:ea typeface="+mj-ea"/>
                <a:cs typeface="Arial"/>
              </a:defRPr>
            </a:lvl1pPr>
          </a:lstStyle>
          <a:p>
            <a:r>
              <a:rPr lang="en-US" sz="5100" b="1" dirty="0" smtClean="0"/>
              <a:t> </a:t>
            </a:r>
            <a:endParaRPr lang="en-US" sz="3500" b="1" dirty="0">
              <a:latin typeface="Optima"/>
              <a:cs typeface="Optima"/>
            </a:endParaRPr>
          </a:p>
        </p:txBody>
      </p:sp>
      <p:sp>
        <p:nvSpPr>
          <p:cNvPr id="4" name="TextBox 3"/>
          <p:cNvSpPr txBox="1"/>
          <p:nvPr/>
        </p:nvSpPr>
        <p:spPr>
          <a:xfrm>
            <a:off x="1472768" y="4728491"/>
            <a:ext cx="184666" cy="369332"/>
          </a:xfrm>
          <a:prstGeom prst="rect">
            <a:avLst/>
          </a:prstGeom>
          <a:noFill/>
        </p:spPr>
        <p:txBody>
          <a:bodyPr wrap="none" rtlCol="0">
            <a:spAutoFit/>
          </a:bodyPr>
          <a:lstStyle/>
          <a:p>
            <a:endParaRPr lang="en-US" dirty="0"/>
          </a:p>
        </p:txBody>
      </p:sp>
      <p:pic>
        <p:nvPicPr>
          <p:cNvPr id="357" name="Picture 356" descr="Screen Shot 2016-03-08 at 2.04.47 PM.png"/>
          <p:cNvPicPr>
            <a:picLocks noChangeAspect="1"/>
          </p:cNvPicPr>
          <p:nvPr/>
        </p:nvPicPr>
        <p:blipFill>
          <a:blip r:embed="rId3">
            <a:extLst>
              <a:ext uri="{BEBA8EAE-BF5A-486C-A8C5-ECC9F3942E4B}">
                <a14:imgProps xmlns:a14="http://schemas.microsoft.com/office/drawing/2010/main">
                  <a14:imgLayer r:embed="rId4">
                    <a14:imgEffect>
                      <a14:sharpenSoften amount="96000"/>
                    </a14:imgEffect>
                  </a14:imgLayer>
                </a14:imgProps>
              </a:ext>
              <a:ext uri="{28A0092B-C50C-407E-A947-70E740481C1C}">
                <a14:useLocalDpi xmlns:a14="http://schemas.microsoft.com/office/drawing/2010/main" val="0"/>
              </a:ext>
            </a:extLst>
          </a:blip>
          <a:stretch>
            <a:fillRect/>
          </a:stretch>
        </p:blipFill>
        <p:spPr>
          <a:xfrm>
            <a:off x="851581" y="1070594"/>
            <a:ext cx="7306459" cy="4993026"/>
          </a:xfrm>
          <a:prstGeom prst="rect">
            <a:avLst/>
          </a:prstGeom>
        </p:spPr>
      </p:pic>
      <p:sp>
        <p:nvSpPr>
          <p:cNvPr id="358" name="TextBox 357"/>
          <p:cNvSpPr txBox="1"/>
          <p:nvPr/>
        </p:nvSpPr>
        <p:spPr>
          <a:xfrm>
            <a:off x="-5745" y="-10424"/>
            <a:ext cx="6047036" cy="523220"/>
          </a:xfrm>
          <a:prstGeom prst="rect">
            <a:avLst/>
          </a:prstGeom>
          <a:solidFill>
            <a:srgbClr val="FFFFFF"/>
          </a:solidFill>
        </p:spPr>
        <p:txBody>
          <a:bodyPr wrap="square" rtlCol="0">
            <a:spAutoFit/>
          </a:bodyPr>
          <a:lstStyle/>
          <a:p>
            <a:r>
              <a:rPr lang="en-US" sz="2800" dirty="0" smtClean="0">
                <a:solidFill>
                  <a:srgbClr val="000090"/>
                </a:solidFill>
              </a:rPr>
              <a:t>NS-FFAG Cell 2.5-15 GeV, 6 passes</a:t>
            </a:r>
            <a:endParaRPr lang="en-US" sz="2800" dirty="0">
              <a:solidFill>
                <a:srgbClr val="000090"/>
              </a:solidFill>
            </a:endParaRPr>
          </a:p>
        </p:txBody>
      </p:sp>
      <p:cxnSp>
        <p:nvCxnSpPr>
          <p:cNvPr id="359" name="Straight Connector 358"/>
          <p:cNvCxnSpPr/>
          <p:nvPr/>
        </p:nvCxnSpPr>
        <p:spPr>
          <a:xfrm flipH="1">
            <a:off x="7190665" y="2349097"/>
            <a:ext cx="32980" cy="3743203"/>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60" name="TextBox 359"/>
          <p:cNvSpPr txBox="1"/>
          <p:nvPr/>
        </p:nvSpPr>
        <p:spPr>
          <a:xfrm>
            <a:off x="4475132" y="5682922"/>
            <a:ext cx="2719953" cy="338554"/>
          </a:xfrm>
          <a:prstGeom prst="rect">
            <a:avLst/>
          </a:prstGeom>
          <a:noFill/>
          <a:scene3d>
            <a:camera prst="orthographicFront">
              <a:rot lat="0" lon="0" rev="36000"/>
            </a:camera>
            <a:lightRig rig="threePt" dir="t"/>
          </a:scene3d>
        </p:spPr>
        <p:txBody>
          <a:bodyPr wrap="square" rtlCol="0">
            <a:spAutoFit/>
          </a:bodyPr>
          <a:lstStyle/>
          <a:p>
            <a:pPr algn="ctr"/>
            <a:r>
              <a:rPr lang="en-US" sz="1600" dirty="0" smtClean="0">
                <a:solidFill>
                  <a:srgbClr val="FF0000"/>
                </a:solidFill>
                <a:latin typeface="Optima"/>
                <a:cs typeface="Optima"/>
              </a:rPr>
              <a:t>1.15m</a:t>
            </a:r>
            <a:endParaRPr lang="en-US" sz="1600" dirty="0">
              <a:solidFill>
                <a:srgbClr val="FF0000"/>
              </a:solidFill>
              <a:latin typeface="Optima"/>
              <a:cs typeface="Optima"/>
            </a:endParaRPr>
          </a:p>
        </p:txBody>
      </p:sp>
      <p:cxnSp>
        <p:nvCxnSpPr>
          <p:cNvPr id="361" name="Straight Connector 360"/>
          <p:cNvCxnSpPr/>
          <p:nvPr/>
        </p:nvCxnSpPr>
        <p:spPr>
          <a:xfrm flipH="1">
            <a:off x="4083735" y="2095186"/>
            <a:ext cx="4669" cy="3945718"/>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62" name="TextBox 361"/>
          <p:cNvSpPr txBox="1"/>
          <p:nvPr/>
        </p:nvSpPr>
        <p:spPr>
          <a:xfrm>
            <a:off x="1654244" y="5404177"/>
            <a:ext cx="2327572" cy="338554"/>
          </a:xfrm>
          <a:prstGeom prst="rect">
            <a:avLst/>
          </a:prstGeom>
          <a:noFill/>
        </p:spPr>
        <p:txBody>
          <a:bodyPr wrap="square" rtlCol="0">
            <a:spAutoFit/>
          </a:bodyPr>
          <a:lstStyle/>
          <a:p>
            <a:pPr algn="ctr"/>
            <a:r>
              <a:rPr lang="en-US" sz="1600" dirty="0" smtClean="0">
                <a:solidFill>
                  <a:srgbClr val="3366FF"/>
                </a:solidFill>
                <a:latin typeface="Optima"/>
                <a:cs typeface="Optima"/>
              </a:rPr>
              <a:t>θ</a:t>
            </a:r>
            <a:r>
              <a:rPr lang="en-US" sz="1600" baseline="-25000" dirty="0" smtClean="0">
                <a:solidFill>
                  <a:srgbClr val="3366FF"/>
                </a:solidFill>
                <a:latin typeface="Optima"/>
                <a:cs typeface="Optima"/>
              </a:rPr>
              <a:t>D</a:t>
            </a:r>
            <a:r>
              <a:rPr lang="en-US" sz="1600" dirty="0" smtClean="0">
                <a:solidFill>
                  <a:srgbClr val="3366FF"/>
                </a:solidFill>
                <a:latin typeface="Optima"/>
                <a:cs typeface="Optima"/>
              </a:rPr>
              <a:t>=3.49 mrad </a:t>
            </a:r>
            <a:endParaRPr lang="en-US" sz="1600" dirty="0">
              <a:solidFill>
                <a:srgbClr val="3366FF"/>
              </a:solidFill>
              <a:latin typeface="Optima"/>
              <a:cs typeface="Optima"/>
            </a:endParaRPr>
          </a:p>
        </p:txBody>
      </p:sp>
      <p:sp>
        <p:nvSpPr>
          <p:cNvPr id="363" name="TextBox 362"/>
          <p:cNvSpPr txBox="1"/>
          <p:nvPr/>
        </p:nvSpPr>
        <p:spPr>
          <a:xfrm>
            <a:off x="1886509" y="716763"/>
            <a:ext cx="1794407" cy="861774"/>
          </a:xfrm>
          <a:prstGeom prst="rect">
            <a:avLst/>
          </a:prstGeom>
          <a:noFill/>
        </p:spPr>
        <p:txBody>
          <a:bodyPr wrap="none" rtlCol="0">
            <a:spAutoFit/>
          </a:bodyPr>
          <a:lstStyle/>
          <a:p>
            <a:r>
              <a:rPr lang="en-US" sz="1600" dirty="0" smtClean="0">
                <a:solidFill>
                  <a:srgbClr val="0000FF"/>
                </a:solidFill>
                <a:latin typeface="Optima"/>
                <a:cs typeface="Optima"/>
              </a:rPr>
              <a:t>B</a:t>
            </a:r>
            <a:r>
              <a:rPr lang="en-US" sz="1600" baseline="-25000" dirty="0" smtClean="0">
                <a:solidFill>
                  <a:srgbClr val="0000FF"/>
                </a:solidFill>
                <a:latin typeface="Optima"/>
                <a:cs typeface="Optima"/>
              </a:rPr>
              <a:t>Do </a:t>
            </a:r>
            <a:r>
              <a:rPr lang="en-US" sz="1600" dirty="0" smtClean="0">
                <a:solidFill>
                  <a:srgbClr val="0000FF"/>
                </a:solidFill>
                <a:latin typeface="Optima"/>
                <a:cs typeface="Optima"/>
              </a:rPr>
              <a:t>= 0.07779 T, </a:t>
            </a:r>
          </a:p>
          <a:p>
            <a:r>
              <a:rPr lang="en-US" sz="1600" dirty="0" smtClean="0">
                <a:solidFill>
                  <a:srgbClr val="0000FF"/>
                </a:solidFill>
                <a:latin typeface="Optima"/>
                <a:cs typeface="Optima"/>
              </a:rPr>
              <a:t>G</a:t>
            </a:r>
            <a:r>
              <a:rPr lang="en-US" sz="1600" baseline="-25000" dirty="0">
                <a:solidFill>
                  <a:srgbClr val="0000FF"/>
                </a:solidFill>
                <a:latin typeface="Optima"/>
                <a:cs typeface="Optima"/>
              </a:rPr>
              <a:t>D</a:t>
            </a:r>
            <a:r>
              <a:rPr lang="en-US" sz="1600" baseline="-25000" dirty="0" smtClean="0">
                <a:solidFill>
                  <a:srgbClr val="0000FF"/>
                </a:solidFill>
                <a:latin typeface="Optima"/>
                <a:cs typeface="Optima"/>
              </a:rPr>
              <a:t> </a:t>
            </a:r>
            <a:r>
              <a:rPr lang="en-US" sz="1600" dirty="0" smtClean="0">
                <a:solidFill>
                  <a:srgbClr val="0000FF"/>
                </a:solidFill>
                <a:latin typeface="Optima"/>
                <a:cs typeface="Optima"/>
              </a:rPr>
              <a:t>= -24.977 T/m</a:t>
            </a:r>
          </a:p>
          <a:p>
            <a:r>
              <a:rPr lang="en-US" sz="1600" dirty="0" smtClean="0">
                <a:solidFill>
                  <a:srgbClr val="0000FF"/>
                </a:solidFill>
                <a:latin typeface="Optima"/>
                <a:cs typeface="Optima"/>
              </a:rPr>
              <a:t>x</a:t>
            </a:r>
            <a:r>
              <a:rPr lang="en-US" sz="1600" baseline="-25000" dirty="0" smtClean="0">
                <a:solidFill>
                  <a:srgbClr val="0000FF"/>
                </a:solidFill>
                <a:latin typeface="Optima"/>
                <a:cs typeface="Optima"/>
              </a:rPr>
              <a:t>Doffset</a:t>
            </a:r>
            <a:r>
              <a:rPr lang="en-US" sz="1600" dirty="0" smtClean="0">
                <a:solidFill>
                  <a:srgbClr val="0000FF"/>
                </a:solidFill>
                <a:latin typeface="Optima"/>
                <a:cs typeface="Optima"/>
              </a:rPr>
              <a:t>=+3.11 mm</a:t>
            </a:r>
            <a:endParaRPr lang="en-US" sz="1600" dirty="0">
              <a:solidFill>
                <a:srgbClr val="0000FF"/>
              </a:solidFill>
              <a:latin typeface="Optima"/>
              <a:cs typeface="Optima"/>
            </a:endParaRPr>
          </a:p>
        </p:txBody>
      </p:sp>
      <p:sp>
        <p:nvSpPr>
          <p:cNvPr id="364" name="TextBox 363"/>
          <p:cNvSpPr txBox="1"/>
          <p:nvPr/>
        </p:nvSpPr>
        <p:spPr>
          <a:xfrm>
            <a:off x="1639646" y="5184951"/>
            <a:ext cx="2327572" cy="338554"/>
          </a:xfrm>
          <a:prstGeom prst="rect">
            <a:avLst/>
          </a:prstGeom>
          <a:noFill/>
        </p:spPr>
        <p:txBody>
          <a:bodyPr wrap="square" rtlCol="0">
            <a:spAutoFit/>
          </a:bodyPr>
          <a:lstStyle/>
          <a:p>
            <a:pPr algn="ctr"/>
            <a:r>
              <a:rPr lang="en-US" sz="1600" dirty="0" smtClean="0">
                <a:solidFill>
                  <a:srgbClr val="3366FF"/>
                </a:solidFill>
                <a:latin typeface="Optima"/>
                <a:cs typeface="Optima"/>
              </a:rPr>
              <a:t>ρ</a:t>
            </a:r>
            <a:r>
              <a:rPr lang="en-US" sz="1600" baseline="-25000" dirty="0" smtClean="0">
                <a:solidFill>
                  <a:srgbClr val="3366FF"/>
                </a:solidFill>
                <a:latin typeface="Optima"/>
                <a:cs typeface="Optima"/>
              </a:rPr>
              <a:t>D</a:t>
            </a:r>
            <a:r>
              <a:rPr lang="en-US" sz="1600" dirty="0" smtClean="0">
                <a:solidFill>
                  <a:srgbClr val="3366FF"/>
                </a:solidFill>
                <a:latin typeface="Optima"/>
                <a:cs typeface="Optima"/>
              </a:rPr>
              <a:t>=</a:t>
            </a:r>
            <a:r>
              <a:rPr lang="en-US" sz="1600" dirty="0">
                <a:solidFill>
                  <a:srgbClr val="0000FF"/>
                </a:solidFill>
                <a:latin typeface="Optima"/>
                <a:cs typeface="Optima"/>
              </a:rPr>
              <a:t>300.15</a:t>
            </a:r>
            <a:r>
              <a:rPr lang="en-US" sz="1600" dirty="0" smtClean="0">
                <a:solidFill>
                  <a:srgbClr val="3366FF"/>
                </a:solidFill>
                <a:latin typeface="Optima"/>
                <a:cs typeface="Optima"/>
              </a:rPr>
              <a:t> m</a:t>
            </a:r>
            <a:endParaRPr lang="en-US" sz="1600" dirty="0">
              <a:solidFill>
                <a:srgbClr val="3366FF"/>
              </a:solidFill>
              <a:latin typeface="Optima"/>
              <a:cs typeface="Optima"/>
            </a:endParaRPr>
          </a:p>
        </p:txBody>
      </p:sp>
      <p:sp>
        <p:nvSpPr>
          <p:cNvPr id="365" name="TextBox 364"/>
          <p:cNvSpPr txBox="1"/>
          <p:nvPr/>
        </p:nvSpPr>
        <p:spPr>
          <a:xfrm>
            <a:off x="274567" y="1296011"/>
            <a:ext cx="793419" cy="369332"/>
          </a:xfrm>
          <a:prstGeom prst="rect">
            <a:avLst/>
          </a:prstGeom>
          <a:noFill/>
        </p:spPr>
        <p:txBody>
          <a:bodyPr wrap="none" rtlCol="0">
            <a:spAutoFit/>
          </a:bodyPr>
          <a:lstStyle/>
          <a:p>
            <a:r>
              <a:rPr lang="en-US" dirty="0" smtClean="0"/>
              <a:t>x(mm)</a:t>
            </a:r>
            <a:endParaRPr lang="en-US" dirty="0"/>
          </a:p>
        </p:txBody>
      </p:sp>
      <p:sp>
        <p:nvSpPr>
          <p:cNvPr id="366" name="TextBox 365"/>
          <p:cNvSpPr txBox="1"/>
          <p:nvPr/>
        </p:nvSpPr>
        <p:spPr>
          <a:xfrm flipH="1">
            <a:off x="4458492" y="5376345"/>
            <a:ext cx="2730997" cy="338554"/>
          </a:xfrm>
          <a:prstGeom prst="rect">
            <a:avLst/>
          </a:prstGeom>
          <a:noFill/>
        </p:spPr>
        <p:txBody>
          <a:bodyPr wrap="square" rtlCol="0">
            <a:spAutoFit/>
          </a:bodyPr>
          <a:lstStyle/>
          <a:p>
            <a:pPr algn="ctr"/>
            <a:r>
              <a:rPr lang="en-US" sz="1600" dirty="0" smtClean="0">
                <a:solidFill>
                  <a:srgbClr val="FF0000"/>
                </a:solidFill>
                <a:latin typeface="Optima"/>
                <a:cs typeface="Optima"/>
              </a:rPr>
              <a:t>θ</a:t>
            </a:r>
            <a:r>
              <a:rPr lang="en-US" sz="1600" baseline="-25000" dirty="0">
                <a:solidFill>
                  <a:srgbClr val="FF0000"/>
                </a:solidFill>
                <a:latin typeface="Optima"/>
                <a:cs typeface="Optima"/>
              </a:rPr>
              <a:t>F</a:t>
            </a:r>
            <a:r>
              <a:rPr lang="en-US" sz="1600" dirty="0">
                <a:solidFill>
                  <a:srgbClr val="FF0000"/>
                </a:solidFill>
                <a:latin typeface="Optima"/>
                <a:cs typeface="Optima"/>
              </a:rPr>
              <a:t>=</a:t>
            </a:r>
            <a:r>
              <a:rPr lang="en-US" sz="1600" dirty="0" smtClean="0">
                <a:solidFill>
                  <a:srgbClr val="FF0000"/>
                </a:solidFill>
                <a:latin typeface="Optima"/>
                <a:cs typeface="Optima"/>
              </a:rPr>
              <a:t>3.83mrad</a:t>
            </a:r>
            <a:endParaRPr lang="en-US" sz="1600" dirty="0">
              <a:solidFill>
                <a:srgbClr val="FF0000"/>
              </a:solidFill>
              <a:latin typeface="Optima"/>
              <a:cs typeface="Optima"/>
            </a:endParaRPr>
          </a:p>
        </p:txBody>
      </p:sp>
      <p:sp>
        <p:nvSpPr>
          <p:cNvPr id="367" name="TextBox 366"/>
          <p:cNvSpPr txBox="1"/>
          <p:nvPr/>
        </p:nvSpPr>
        <p:spPr>
          <a:xfrm>
            <a:off x="4458493" y="5184951"/>
            <a:ext cx="2730997" cy="338554"/>
          </a:xfrm>
          <a:prstGeom prst="rect">
            <a:avLst/>
          </a:prstGeom>
          <a:noFill/>
        </p:spPr>
        <p:txBody>
          <a:bodyPr wrap="square" rtlCol="0">
            <a:spAutoFit/>
          </a:bodyPr>
          <a:lstStyle/>
          <a:p>
            <a:pPr algn="ctr"/>
            <a:r>
              <a:rPr lang="en-US" sz="1600" dirty="0" smtClean="0">
                <a:solidFill>
                  <a:srgbClr val="FF0000"/>
                </a:solidFill>
                <a:latin typeface="Optima"/>
                <a:cs typeface="Optima"/>
              </a:rPr>
              <a:t>ρ</a:t>
            </a:r>
            <a:r>
              <a:rPr lang="en-US" sz="1600" baseline="-25000" dirty="0">
                <a:solidFill>
                  <a:srgbClr val="FF0000"/>
                </a:solidFill>
                <a:latin typeface="Optima"/>
                <a:cs typeface="Optima"/>
              </a:rPr>
              <a:t>F</a:t>
            </a:r>
            <a:r>
              <a:rPr lang="en-US" sz="1600" dirty="0">
                <a:solidFill>
                  <a:srgbClr val="FF0000"/>
                </a:solidFill>
                <a:latin typeface="Optima"/>
                <a:cs typeface="Optima"/>
              </a:rPr>
              <a:t>= </a:t>
            </a:r>
            <a:r>
              <a:rPr lang="en-US" sz="1600" dirty="0" smtClean="0">
                <a:solidFill>
                  <a:srgbClr val="FF0000"/>
                </a:solidFill>
                <a:latin typeface="Optima"/>
                <a:cs typeface="Optima"/>
              </a:rPr>
              <a:t>300.15 m</a:t>
            </a:r>
            <a:endParaRPr lang="en-US" sz="1600" dirty="0">
              <a:solidFill>
                <a:srgbClr val="FF0000"/>
              </a:solidFill>
              <a:latin typeface="Optima"/>
              <a:cs typeface="Optima"/>
            </a:endParaRPr>
          </a:p>
        </p:txBody>
      </p:sp>
      <p:sp>
        <p:nvSpPr>
          <p:cNvPr id="368" name="TextBox 367"/>
          <p:cNvSpPr txBox="1"/>
          <p:nvPr/>
        </p:nvSpPr>
        <p:spPr>
          <a:xfrm>
            <a:off x="4667914" y="765387"/>
            <a:ext cx="1652067" cy="830997"/>
          </a:xfrm>
          <a:prstGeom prst="rect">
            <a:avLst/>
          </a:prstGeom>
          <a:noFill/>
        </p:spPr>
        <p:txBody>
          <a:bodyPr wrap="none" rtlCol="0">
            <a:spAutoFit/>
          </a:bodyPr>
          <a:lstStyle/>
          <a:p>
            <a:r>
              <a:rPr lang="en-US" sz="1600" dirty="0" smtClean="0">
                <a:solidFill>
                  <a:srgbClr val="FF0000"/>
                </a:solidFill>
                <a:latin typeface="Optima"/>
                <a:cs typeface="Optima"/>
              </a:rPr>
              <a:t>B</a:t>
            </a:r>
            <a:r>
              <a:rPr lang="en-US" sz="1600" baseline="-25000" dirty="0" smtClean="0">
                <a:solidFill>
                  <a:srgbClr val="FF0000"/>
                </a:solidFill>
                <a:latin typeface="Optima"/>
                <a:cs typeface="Optima"/>
              </a:rPr>
              <a:t>Fo</a:t>
            </a:r>
            <a:r>
              <a:rPr lang="en-US" sz="1600" dirty="0" smtClean="0">
                <a:solidFill>
                  <a:srgbClr val="FF0000"/>
                </a:solidFill>
                <a:latin typeface="Optima"/>
                <a:cs typeface="Optima"/>
              </a:rPr>
              <a:t>= </a:t>
            </a:r>
            <a:r>
              <a:rPr lang="en-US" sz="1600" dirty="0">
                <a:solidFill>
                  <a:srgbClr val="FF0000"/>
                </a:solidFill>
                <a:latin typeface="Optima"/>
                <a:cs typeface="Optima"/>
              </a:rPr>
              <a:t> 0.07779</a:t>
            </a:r>
            <a:r>
              <a:rPr lang="en-US" sz="1600" dirty="0" smtClean="0">
                <a:solidFill>
                  <a:srgbClr val="FF0000"/>
                </a:solidFill>
                <a:latin typeface="Optima"/>
                <a:cs typeface="Optima"/>
              </a:rPr>
              <a:t>T,  </a:t>
            </a:r>
          </a:p>
          <a:p>
            <a:r>
              <a:rPr lang="en-US" sz="1600" dirty="0" smtClean="0">
                <a:solidFill>
                  <a:srgbClr val="FF0000"/>
                </a:solidFill>
                <a:latin typeface="Optima"/>
                <a:cs typeface="Optima"/>
              </a:rPr>
              <a:t>G</a:t>
            </a:r>
            <a:r>
              <a:rPr lang="en-US" sz="1600" baseline="-25000" dirty="0" smtClean="0">
                <a:solidFill>
                  <a:srgbClr val="FF0000"/>
                </a:solidFill>
                <a:latin typeface="Optima"/>
                <a:cs typeface="Optima"/>
              </a:rPr>
              <a:t>F </a:t>
            </a:r>
            <a:r>
              <a:rPr lang="en-US" sz="1600" dirty="0" smtClean="0">
                <a:solidFill>
                  <a:srgbClr val="FF0000"/>
                </a:solidFill>
                <a:latin typeface="Optima"/>
                <a:cs typeface="Optima"/>
              </a:rPr>
              <a:t>= 28.396T/m</a:t>
            </a:r>
          </a:p>
          <a:p>
            <a:r>
              <a:rPr lang="en-US" sz="1600" dirty="0" smtClean="0">
                <a:solidFill>
                  <a:srgbClr val="FF0000"/>
                </a:solidFill>
                <a:latin typeface="Optima"/>
                <a:cs typeface="Optima"/>
              </a:rPr>
              <a:t>x</a:t>
            </a:r>
            <a:r>
              <a:rPr lang="en-US" sz="1600" baseline="-25000" dirty="0" smtClean="0">
                <a:solidFill>
                  <a:srgbClr val="FF0000"/>
                </a:solidFill>
                <a:latin typeface="Optima"/>
                <a:cs typeface="Optima"/>
              </a:rPr>
              <a:t>Foffset</a:t>
            </a:r>
            <a:r>
              <a:rPr lang="en-US" sz="1600" dirty="0" smtClean="0">
                <a:solidFill>
                  <a:srgbClr val="FF0000"/>
                </a:solidFill>
                <a:latin typeface="Optima"/>
                <a:cs typeface="Optima"/>
              </a:rPr>
              <a:t>= -2.74mm</a:t>
            </a:r>
            <a:endParaRPr lang="en-US" sz="1600" dirty="0">
              <a:solidFill>
                <a:srgbClr val="FF0000"/>
              </a:solidFill>
              <a:latin typeface="Optima"/>
              <a:cs typeface="Optima"/>
            </a:endParaRPr>
          </a:p>
        </p:txBody>
      </p:sp>
      <p:sp>
        <p:nvSpPr>
          <p:cNvPr id="369" name="TextBox 368"/>
          <p:cNvSpPr txBox="1"/>
          <p:nvPr/>
        </p:nvSpPr>
        <p:spPr>
          <a:xfrm>
            <a:off x="3967218" y="5633117"/>
            <a:ext cx="723453" cy="307777"/>
          </a:xfrm>
          <a:prstGeom prst="rect">
            <a:avLst/>
          </a:prstGeom>
          <a:noFill/>
        </p:spPr>
        <p:txBody>
          <a:bodyPr wrap="none" rtlCol="0">
            <a:spAutoFit/>
          </a:bodyPr>
          <a:lstStyle/>
          <a:p>
            <a:r>
              <a:rPr lang="en-US" sz="1400" dirty="0" smtClean="0">
                <a:latin typeface="Optima"/>
                <a:cs typeface="Optima"/>
              </a:rPr>
              <a:t> </a:t>
            </a:r>
            <a:r>
              <a:rPr lang="en-US" sz="1400" dirty="0">
                <a:latin typeface="Optima"/>
                <a:cs typeface="Optima"/>
              </a:rPr>
              <a:t>2</a:t>
            </a:r>
            <a:r>
              <a:rPr lang="en-US" sz="1400" dirty="0" smtClean="0">
                <a:latin typeface="Optima"/>
                <a:cs typeface="Optima"/>
              </a:rPr>
              <a:t>0 cm</a:t>
            </a:r>
            <a:endParaRPr lang="en-US" sz="1400" dirty="0">
              <a:latin typeface="Optima"/>
              <a:cs typeface="Optima"/>
            </a:endParaRPr>
          </a:p>
        </p:txBody>
      </p:sp>
      <p:sp>
        <p:nvSpPr>
          <p:cNvPr id="370" name="TextBox 369"/>
          <p:cNvSpPr txBox="1"/>
          <p:nvPr/>
        </p:nvSpPr>
        <p:spPr>
          <a:xfrm>
            <a:off x="1591756" y="2982606"/>
            <a:ext cx="441146" cy="307777"/>
          </a:xfrm>
          <a:prstGeom prst="rect">
            <a:avLst/>
          </a:prstGeom>
          <a:noFill/>
        </p:spPr>
        <p:txBody>
          <a:bodyPr wrap="none" rtlCol="0">
            <a:spAutoFit/>
          </a:bodyPr>
          <a:lstStyle/>
          <a:p>
            <a:r>
              <a:rPr lang="en-US" sz="1400" dirty="0" smtClean="0">
                <a:solidFill>
                  <a:srgbClr val="0000FF"/>
                </a:solidFill>
                <a:latin typeface="Optima"/>
                <a:cs typeface="Optima"/>
              </a:rPr>
              <a:t>9.8</a:t>
            </a:r>
            <a:endParaRPr lang="en-US" sz="1400" dirty="0">
              <a:solidFill>
                <a:srgbClr val="0000FF"/>
              </a:solidFill>
              <a:latin typeface="Optima"/>
              <a:cs typeface="Optima"/>
            </a:endParaRPr>
          </a:p>
        </p:txBody>
      </p:sp>
      <p:cxnSp>
        <p:nvCxnSpPr>
          <p:cNvPr id="371" name="Straight Arrow Connector 370"/>
          <p:cNvCxnSpPr>
            <a:cxnSpLocks noChangeAspect="1"/>
          </p:cNvCxnSpPr>
          <p:nvPr/>
        </p:nvCxnSpPr>
        <p:spPr>
          <a:xfrm>
            <a:off x="7195085" y="6003920"/>
            <a:ext cx="438494" cy="17556"/>
          </a:xfrm>
          <a:prstGeom prst="straightConnector1">
            <a:avLst/>
          </a:prstGeom>
          <a:ln w="6350" cmpd="sng">
            <a:solidFill>
              <a:srgbClr val="000000"/>
            </a:solidFill>
            <a:headEnd type="diamond" w="sm" len="sm"/>
            <a:tailEnd type="diamond" w="sm" len="sm"/>
          </a:ln>
          <a:effectLst/>
        </p:spPr>
        <p:style>
          <a:lnRef idx="2">
            <a:schemeClr val="accent1"/>
          </a:lnRef>
          <a:fillRef idx="0">
            <a:schemeClr val="accent1"/>
          </a:fillRef>
          <a:effectRef idx="1">
            <a:schemeClr val="accent1"/>
          </a:effectRef>
          <a:fontRef idx="minor">
            <a:schemeClr val="tx1"/>
          </a:fontRef>
        </p:style>
      </p:cxnSp>
      <p:cxnSp>
        <p:nvCxnSpPr>
          <p:cNvPr id="372" name="Straight Connector 371"/>
          <p:cNvCxnSpPr/>
          <p:nvPr/>
        </p:nvCxnSpPr>
        <p:spPr>
          <a:xfrm flipH="1">
            <a:off x="1139309" y="3352530"/>
            <a:ext cx="956679"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3" name="Straight Connector 372"/>
          <p:cNvCxnSpPr/>
          <p:nvPr/>
        </p:nvCxnSpPr>
        <p:spPr>
          <a:xfrm flipH="1" flipV="1">
            <a:off x="5655293" y="4392491"/>
            <a:ext cx="2887458" cy="1815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4" name="TextBox 373"/>
          <p:cNvSpPr txBox="1"/>
          <p:nvPr/>
        </p:nvSpPr>
        <p:spPr>
          <a:xfrm>
            <a:off x="1649889" y="1461022"/>
            <a:ext cx="2502279" cy="338554"/>
          </a:xfrm>
          <a:prstGeom prst="rect">
            <a:avLst/>
          </a:prstGeom>
          <a:noFill/>
        </p:spPr>
        <p:txBody>
          <a:bodyPr wrap="none" rtlCol="0">
            <a:spAutoFit/>
          </a:bodyPr>
          <a:lstStyle/>
          <a:p>
            <a:r>
              <a:rPr lang="en-US" sz="1600" b="1" dirty="0" smtClean="0">
                <a:solidFill>
                  <a:srgbClr val="0000FF"/>
                </a:solidFill>
                <a:latin typeface="Optima"/>
                <a:cs typeface="Optima"/>
              </a:rPr>
              <a:t>B</a:t>
            </a:r>
            <a:r>
              <a:rPr lang="en-US" sz="1600" b="1" baseline="-25000" dirty="0" smtClean="0">
                <a:solidFill>
                  <a:srgbClr val="0000FF"/>
                </a:solidFill>
                <a:latin typeface="Optima"/>
                <a:cs typeface="Optima"/>
              </a:rPr>
              <a:t>Dmax,min</a:t>
            </a:r>
            <a:r>
              <a:rPr lang="en-US" sz="1600" b="1" dirty="0" smtClean="0">
                <a:solidFill>
                  <a:srgbClr val="0000FF"/>
                </a:solidFill>
                <a:latin typeface="Optima"/>
                <a:cs typeface="Optima"/>
              </a:rPr>
              <a:t>=[0.263,-0.167] T</a:t>
            </a:r>
            <a:endParaRPr lang="en-US" sz="1600" b="1" baseline="-25000" dirty="0">
              <a:solidFill>
                <a:srgbClr val="0000FF"/>
              </a:solidFill>
              <a:latin typeface="Optima"/>
              <a:cs typeface="Optima"/>
            </a:endParaRPr>
          </a:p>
        </p:txBody>
      </p:sp>
      <p:sp>
        <p:nvSpPr>
          <p:cNvPr id="375" name="TextBox 374"/>
          <p:cNvSpPr txBox="1"/>
          <p:nvPr/>
        </p:nvSpPr>
        <p:spPr>
          <a:xfrm>
            <a:off x="4677901" y="1521487"/>
            <a:ext cx="2274114" cy="338554"/>
          </a:xfrm>
          <a:prstGeom prst="rect">
            <a:avLst/>
          </a:prstGeom>
          <a:noFill/>
        </p:spPr>
        <p:txBody>
          <a:bodyPr wrap="none" rtlCol="0">
            <a:spAutoFit/>
          </a:bodyPr>
          <a:lstStyle/>
          <a:p>
            <a:r>
              <a:rPr lang="en-US" sz="1600" b="1" dirty="0" smtClean="0">
                <a:solidFill>
                  <a:srgbClr val="FF0000"/>
                </a:solidFill>
                <a:latin typeface="Optima"/>
                <a:cs typeface="Optima"/>
              </a:rPr>
              <a:t>B</a:t>
            </a:r>
            <a:r>
              <a:rPr lang="en-US" sz="1600" b="1" baseline="-25000" dirty="0" smtClean="0">
                <a:solidFill>
                  <a:srgbClr val="FF0000"/>
                </a:solidFill>
                <a:latin typeface="Optima"/>
                <a:cs typeface="Optima"/>
              </a:rPr>
              <a:t>Fmax</a:t>
            </a:r>
            <a:r>
              <a:rPr lang="en-US" sz="1600" b="1" baseline="-25000" dirty="0">
                <a:solidFill>
                  <a:srgbClr val="FF0000"/>
                </a:solidFill>
                <a:latin typeface="Optima"/>
                <a:cs typeface="Optima"/>
              </a:rPr>
              <a:t>,</a:t>
            </a:r>
            <a:r>
              <a:rPr lang="en-US" sz="1600" b="1" baseline="-25000" dirty="0" smtClean="0">
                <a:solidFill>
                  <a:srgbClr val="FF0000"/>
                </a:solidFill>
                <a:latin typeface="Optima"/>
                <a:cs typeface="Optima"/>
              </a:rPr>
              <a:t>min </a:t>
            </a:r>
            <a:r>
              <a:rPr lang="en-US" sz="1600" b="1" dirty="0" smtClean="0">
                <a:solidFill>
                  <a:srgbClr val="FF0000"/>
                </a:solidFill>
                <a:latin typeface="Optima"/>
                <a:cs typeface="Optima"/>
              </a:rPr>
              <a:t>=</a:t>
            </a:r>
            <a:r>
              <a:rPr lang="en-US" sz="1600" b="1" dirty="0">
                <a:solidFill>
                  <a:srgbClr val="FF0000"/>
                </a:solidFill>
                <a:latin typeface="Optima"/>
                <a:cs typeface="Optima"/>
              </a:rPr>
              <a:t>[</a:t>
            </a:r>
            <a:r>
              <a:rPr lang="en-US" sz="1600" b="1" dirty="0" smtClean="0">
                <a:solidFill>
                  <a:srgbClr val="FF0000"/>
                </a:solidFill>
                <a:latin typeface="Optima"/>
                <a:cs typeface="Optima"/>
              </a:rPr>
              <a:t>0.61,-0.15] T</a:t>
            </a:r>
            <a:endParaRPr lang="en-US" sz="1600" b="1" dirty="0">
              <a:solidFill>
                <a:srgbClr val="FF0000"/>
              </a:solidFill>
              <a:latin typeface="Optima"/>
              <a:cs typeface="Optima"/>
            </a:endParaRPr>
          </a:p>
        </p:txBody>
      </p:sp>
      <p:sp>
        <p:nvSpPr>
          <p:cNvPr id="377" name="TextBox 376"/>
          <p:cNvSpPr txBox="1"/>
          <p:nvPr/>
        </p:nvSpPr>
        <p:spPr>
          <a:xfrm>
            <a:off x="2397068" y="5636342"/>
            <a:ext cx="925995" cy="338554"/>
          </a:xfrm>
          <a:prstGeom prst="rect">
            <a:avLst/>
          </a:prstGeom>
          <a:noFill/>
        </p:spPr>
        <p:txBody>
          <a:bodyPr wrap="none" rtlCol="0">
            <a:spAutoFit/>
          </a:bodyPr>
          <a:lstStyle/>
          <a:p>
            <a:r>
              <a:rPr lang="en-US" sz="1600" dirty="0" smtClean="0">
                <a:solidFill>
                  <a:srgbClr val="0000FF"/>
                </a:solidFill>
                <a:latin typeface="Optima"/>
                <a:cs typeface="Optima"/>
              </a:rPr>
              <a:t>1.047 m</a:t>
            </a:r>
            <a:endParaRPr lang="en-US" sz="1600" dirty="0">
              <a:solidFill>
                <a:srgbClr val="0000FF"/>
              </a:solidFill>
              <a:latin typeface="Optima"/>
              <a:cs typeface="Optima"/>
            </a:endParaRPr>
          </a:p>
        </p:txBody>
      </p:sp>
      <p:cxnSp>
        <p:nvCxnSpPr>
          <p:cNvPr id="378" name="Straight Connector 377"/>
          <p:cNvCxnSpPr/>
          <p:nvPr/>
        </p:nvCxnSpPr>
        <p:spPr>
          <a:xfrm flipH="1" flipV="1">
            <a:off x="6041290" y="3891440"/>
            <a:ext cx="2631430" cy="28052"/>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9" name="Straight Connector 378"/>
          <p:cNvCxnSpPr/>
          <p:nvPr/>
        </p:nvCxnSpPr>
        <p:spPr>
          <a:xfrm flipH="1" flipV="1">
            <a:off x="1111439" y="3998413"/>
            <a:ext cx="1158594"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0" name="Straight Arrow Connector 379"/>
          <p:cNvCxnSpPr/>
          <p:nvPr/>
        </p:nvCxnSpPr>
        <p:spPr>
          <a:xfrm flipH="1" flipV="1">
            <a:off x="1828279" y="2728882"/>
            <a:ext cx="260" cy="914955"/>
          </a:xfrm>
          <a:prstGeom prst="straightConnector1">
            <a:avLst/>
          </a:prstGeom>
          <a:ln w="6350" cmpd="sng">
            <a:solidFill>
              <a:srgbClr val="0000F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81" name="TextBox 380"/>
          <p:cNvSpPr txBox="1"/>
          <p:nvPr/>
        </p:nvSpPr>
        <p:spPr>
          <a:xfrm>
            <a:off x="1581276" y="3647959"/>
            <a:ext cx="494006" cy="307777"/>
          </a:xfrm>
          <a:prstGeom prst="rect">
            <a:avLst/>
          </a:prstGeom>
          <a:noFill/>
        </p:spPr>
        <p:txBody>
          <a:bodyPr wrap="none" rtlCol="0">
            <a:spAutoFit/>
          </a:bodyPr>
          <a:lstStyle/>
          <a:p>
            <a:r>
              <a:rPr lang="en-US" sz="1400" dirty="0" smtClean="0">
                <a:solidFill>
                  <a:srgbClr val="0000FF"/>
                </a:solidFill>
                <a:latin typeface="Optima"/>
                <a:cs typeface="Optima"/>
              </a:rPr>
              <a:t>-7.4</a:t>
            </a:r>
            <a:endParaRPr lang="en-US" sz="1400" dirty="0">
              <a:solidFill>
                <a:srgbClr val="0000FF"/>
              </a:solidFill>
              <a:latin typeface="Optima"/>
              <a:cs typeface="Optima"/>
            </a:endParaRPr>
          </a:p>
        </p:txBody>
      </p:sp>
      <p:cxnSp>
        <p:nvCxnSpPr>
          <p:cNvPr id="382" name="Straight Arrow Connector 381"/>
          <p:cNvCxnSpPr/>
          <p:nvPr/>
        </p:nvCxnSpPr>
        <p:spPr>
          <a:xfrm flipV="1">
            <a:off x="8373616" y="2468101"/>
            <a:ext cx="18288" cy="1441900"/>
          </a:xfrm>
          <a:prstGeom prst="straightConnector1">
            <a:avLst/>
          </a:prstGeom>
          <a:ln w="6350" cmpd="sng">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83" name="Straight Arrow Connector 382"/>
          <p:cNvCxnSpPr/>
          <p:nvPr/>
        </p:nvCxnSpPr>
        <p:spPr>
          <a:xfrm flipV="1">
            <a:off x="8366404" y="3910001"/>
            <a:ext cx="14350" cy="498659"/>
          </a:xfrm>
          <a:prstGeom prst="straightConnector1">
            <a:avLst/>
          </a:prstGeom>
          <a:ln w="6350" cmpd="sng">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84" name="Straight Arrow Connector 383"/>
          <p:cNvCxnSpPr/>
          <p:nvPr/>
        </p:nvCxnSpPr>
        <p:spPr>
          <a:xfrm flipV="1">
            <a:off x="7952669" y="2440055"/>
            <a:ext cx="18288" cy="1227067"/>
          </a:xfrm>
          <a:prstGeom prst="straightConnector1">
            <a:avLst/>
          </a:prstGeom>
          <a:ln w="6350" cmpd="sng">
            <a:solidFill>
              <a:srgbClr val="0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85" name="TextBox 384"/>
          <p:cNvSpPr txBox="1"/>
          <p:nvPr/>
        </p:nvSpPr>
        <p:spPr>
          <a:xfrm>
            <a:off x="7882272" y="2882023"/>
            <a:ext cx="484132" cy="276999"/>
          </a:xfrm>
          <a:prstGeom prst="rect">
            <a:avLst/>
          </a:prstGeom>
          <a:noFill/>
        </p:spPr>
        <p:txBody>
          <a:bodyPr wrap="none" rtlCol="0">
            <a:spAutoFit/>
          </a:bodyPr>
          <a:lstStyle/>
          <a:p>
            <a:r>
              <a:rPr lang="en-US" sz="1200" dirty="0" smtClean="0">
                <a:latin typeface="Optima"/>
                <a:cs typeface="Optima"/>
              </a:rPr>
              <a:t>13.1</a:t>
            </a:r>
            <a:endParaRPr lang="en-US" sz="1200" dirty="0">
              <a:latin typeface="Optima"/>
              <a:cs typeface="Optima"/>
            </a:endParaRPr>
          </a:p>
        </p:txBody>
      </p:sp>
      <p:cxnSp>
        <p:nvCxnSpPr>
          <p:cNvPr id="386" name="Straight Arrow Connector 385"/>
          <p:cNvCxnSpPr/>
          <p:nvPr/>
        </p:nvCxnSpPr>
        <p:spPr>
          <a:xfrm flipV="1">
            <a:off x="7939835" y="3670318"/>
            <a:ext cx="9144" cy="730077"/>
          </a:xfrm>
          <a:prstGeom prst="straightConnector1">
            <a:avLst/>
          </a:prstGeom>
          <a:ln w="6350" cmpd="sng">
            <a:solidFill>
              <a:srgbClr val="0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87" name="TextBox 386"/>
          <p:cNvSpPr txBox="1"/>
          <p:nvPr/>
        </p:nvSpPr>
        <p:spPr>
          <a:xfrm>
            <a:off x="6643070" y="4698380"/>
            <a:ext cx="535376" cy="276999"/>
          </a:xfrm>
          <a:prstGeom prst="rect">
            <a:avLst/>
          </a:prstGeom>
          <a:noFill/>
        </p:spPr>
        <p:txBody>
          <a:bodyPr wrap="none" rtlCol="0">
            <a:spAutoFit/>
          </a:bodyPr>
          <a:lstStyle/>
          <a:p>
            <a:r>
              <a:rPr lang="en-US" sz="1200" dirty="0" smtClean="0">
                <a:latin typeface="Optima"/>
                <a:cs typeface="Optima"/>
              </a:rPr>
              <a:t>-17.0</a:t>
            </a:r>
            <a:endParaRPr lang="en-US" sz="1200" dirty="0">
              <a:latin typeface="Optima"/>
              <a:cs typeface="Optima"/>
            </a:endParaRPr>
          </a:p>
        </p:txBody>
      </p:sp>
      <p:sp>
        <p:nvSpPr>
          <p:cNvPr id="388" name="TextBox 387"/>
          <p:cNvSpPr txBox="1"/>
          <p:nvPr/>
        </p:nvSpPr>
        <p:spPr>
          <a:xfrm>
            <a:off x="4145253" y="3175002"/>
            <a:ext cx="1648107" cy="369332"/>
          </a:xfrm>
          <a:prstGeom prst="rect">
            <a:avLst/>
          </a:prstGeom>
          <a:noFill/>
        </p:spPr>
        <p:txBody>
          <a:bodyPr wrap="none" rtlCol="0">
            <a:spAutoFit/>
          </a:bodyPr>
          <a:lstStyle/>
          <a:p>
            <a:r>
              <a:rPr lang="en-US" dirty="0" smtClean="0">
                <a:solidFill>
                  <a:srgbClr val="FF0000"/>
                </a:solidFill>
                <a:latin typeface="Optima"/>
                <a:cs typeface="Optima"/>
              </a:rPr>
              <a:t>F-Quad center</a:t>
            </a:r>
            <a:endParaRPr lang="en-US" dirty="0">
              <a:solidFill>
                <a:srgbClr val="FF0000"/>
              </a:solidFill>
              <a:latin typeface="Optima"/>
              <a:cs typeface="Optima"/>
            </a:endParaRPr>
          </a:p>
        </p:txBody>
      </p:sp>
      <p:sp>
        <p:nvSpPr>
          <p:cNvPr id="389" name="TextBox 388"/>
          <p:cNvSpPr txBox="1"/>
          <p:nvPr/>
        </p:nvSpPr>
        <p:spPr>
          <a:xfrm>
            <a:off x="8316649" y="3016428"/>
            <a:ext cx="569694" cy="276999"/>
          </a:xfrm>
          <a:prstGeom prst="rect">
            <a:avLst/>
          </a:prstGeom>
          <a:noFill/>
        </p:spPr>
        <p:txBody>
          <a:bodyPr wrap="none" rtlCol="0">
            <a:spAutoFit/>
          </a:bodyPr>
          <a:lstStyle/>
          <a:p>
            <a:r>
              <a:rPr lang="en-US" sz="1200" dirty="0" smtClean="0">
                <a:solidFill>
                  <a:srgbClr val="FF0000"/>
                </a:solidFill>
                <a:latin typeface="Optima"/>
                <a:cs typeface="Optima"/>
              </a:rPr>
              <a:t>15.84</a:t>
            </a:r>
            <a:endParaRPr lang="en-US" sz="1200" dirty="0">
              <a:solidFill>
                <a:srgbClr val="FF0000"/>
              </a:solidFill>
              <a:latin typeface="Optima"/>
              <a:cs typeface="Optima"/>
            </a:endParaRPr>
          </a:p>
        </p:txBody>
      </p:sp>
      <p:cxnSp>
        <p:nvCxnSpPr>
          <p:cNvPr id="390" name="Straight Arrow Connector 389"/>
          <p:cNvCxnSpPr/>
          <p:nvPr/>
        </p:nvCxnSpPr>
        <p:spPr>
          <a:xfrm flipV="1">
            <a:off x="1832395" y="3647959"/>
            <a:ext cx="0" cy="350455"/>
          </a:xfrm>
          <a:prstGeom prst="straightConnector1">
            <a:avLst/>
          </a:prstGeom>
          <a:ln w="6350" cmpd="sng">
            <a:solidFill>
              <a:srgbClr val="0000F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91" name="Straight Arrow Connector 390"/>
          <p:cNvCxnSpPr/>
          <p:nvPr/>
        </p:nvCxnSpPr>
        <p:spPr>
          <a:xfrm flipV="1">
            <a:off x="2029344" y="3361752"/>
            <a:ext cx="0" cy="639688"/>
          </a:xfrm>
          <a:prstGeom prst="straightConnector1">
            <a:avLst/>
          </a:prstGeom>
          <a:ln w="6350" cmpd="sng">
            <a:solidFill>
              <a:srgbClr val="00009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92" name="TextBox 391"/>
          <p:cNvSpPr txBox="1"/>
          <p:nvPr/>
        </p:nvSpPr>
        <p:spPr>
          <a:xfrm>
            <a:off x="798651" y="2543103"/>
            <a:ext cx="340658" cy="276999"/>
          </a:xfrm>
          <a:prstGeom prst="rect">
            <a:avLst/>
          </a:prstGeom>
          <a:noFill/>
        </p:spPr>
        <p:txBody>
          <a:bodyPr wrap="none" rtlCol="0">
            <a:spAutoFit/>
          </a:bodyPr>
          <a:lstStyle/>
          <a:p>
            <a:r>
              <a:rPr lang="en-US" sz="1200" dirty="0" smtClean="0"/>
              <a:t>10</a:t>
            </a:r>
            <a:endParaRPr lang="en-US" sz="1200" dirty="0"/>
          </a:p>
        </p:txBody>
      </p:sp>
      <p:sp>
        <p:nvSpPr>
          <p:cNvPr id="393" name="TextBox 392"/>
          <p:cNvSpPr txBox="1"/>
          <p:nvPr/>
        </p:nvSpPr>
        <p:spPr>
          <a:xfrm>
            <a:off x="798651" y="4347980"/>
            <a:ext cx="387771" cy="276999"/>
          </a:xfrm>
          <a:prstGeom prst="rect">
            <a:avLst/>
          </a:prstGeom>
          <a:noFill/>
        </p:spPr>
        <p:txBody>
          <a:bodyPr wrap="none" rtlCol="0">
            <a:spAutoFit/>
          </a:bodyPr>
          <a:lstStyle/>
          <a:p>
            <a:r>
              <a:rPr lang="en-US" sz="1200" dirty="0" smtClean="0"/>
              <a:t>-10</a:t>
            </a:r>
            <a:endParaRPr lang="en-US" sz="1200" dirty="0"/>
          </a:p>
        </p:txBody>
      </p:sp>
      <p:sp>
        <p:nvSpPr>
          <p:cNvPr id="394" name="TextBox 393"/>
          <p:cNvSpPr txBox="1"/>
          <p:nvPr/>
        </p:nvSpPr>
        <p:spPr>
          <a:xfrm>
            <a:off x="4545616" y="2098769"/>
            <a:ext cx="492364" cy="369332"/>
          </a:xfrm>
          <a:prstGeom prst="rect">
            <a:avLst/>
          </a:prstGeom>
          <a:noFill/>
        </p:spPr>
        <p:txBody>
          <a:bodyPr wrap="none" rtlCol="0">
            <a:spAutoFit/>
          </a:bodyPr>
          <a:lstStyle/>
          <a:p>
            <a:r>
              <a:rPr lang="en-US" dirty="0" smtClean="0">
                <a:solidFill>
                  <a:srgbClr val="FF0000"/>
                </a:solidFill>
                <a:latin typeface="Optima"/>
                <a:cs typeface="Optima"/>
              </a:rPr>
              <a:t>QF</a:t>
            </a:r>
            <a:endParaRPr lang="en-US" dirty="0">
              <a:solidFill>
                <a:srgbClr val="FF0000"/>
              </a:solidFill>
              <a:latin typeface="Optima"/>
              <a:cs typeface="Optima"/>
            </a:endParaRPr>
          </a:p>
        </p:txBody>
      </p:sp>
      <p:sp>
        <p:nvSpPr>
          <p:cNvPr id="395" name="TextBox 394"/>
          <p:cNvSpPr txBox="1"/>
          <p:nvPr/>
        </p:nvSpPr>
        <p:spPr>
          <a:xfrm>
            <a:off x="3545286" y="2071429"/>
            <a:ext cx="505290" cy="369332"/>
          </a:xfrm>
          <a:prstGeom prst="rect">
            <a:avLst/>
          </a:prstGeom>
          <a:noFill/>
        </p:spPr>
        <p:txBody>
          <a:bodyPr wrap="none" rtlCol="0">
            <a:spAutoFit/>
          </a:bodyPr>
          <a:lstStyle/>
          <a:p>
            <a:r>
              <a:rPr lang="en-US" dirty="0" smtClean="0">
                <a:solidFill>
                  <a:srgbClr val="0000FF"/>
                </a:solidFill>
                <a:latin typeface="Optima"/>
                <a:cs typeface="Optima"/>
              </a:rPr>
              <a:t>BD</a:t>
            </a:r>
            <a:endParaRPr lang="en-US" dirty="0">
              <a:solidFill>
                <a:srgbClr val="0000FF"/>
              </a:solidFill>
              <a:latin typeface="Optima"/>
              <a:cs typeface="Optima"/>
            </a:endParaRPr>
          </a:p>
        </p:txBody>
      </p:sp>
      <p:cxnSp>
        <p:nvCxnSpPr>
          <p:cNvPr id="396" name="Straight Connector 395"/>
          <p:cNvCxnSpPr/>
          <p:nvPr/>
        </p:nvCxnSpPr>
        <p:spPr>
          <a:xfrm flipH="1">
            <a:off x="4552068" y="2106376"/>
            <a:ext cx="3133" cy="3923332"/>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397" name="Group 396"/>
          <p:cNvGrpSpPr/>
          <p:nvPr/>
        </p:nvGrpSpPr>
        <p:grpSpPr>
          <a:xfrm>
            <a:off x="1073998" y="1167785"/>
            <a:ext cx="127945" cy="5309743"/>
            <a:chOff x="1064811" y="1237256"/>
            <a:chExt cx="127945" cy="5136124"/>
          </a:xfrm>
        </p:grpSpPr>
        <p:cxnSp>
          <p:nvCxnSpPr>
            <p:cNvPr id="398" name="Straight Connector 397"/>
            <p:cNvCxnSpPr/>
            <p:nvPr/>
          </p:nvCxnSpPr>
          <p:spPr>
            <a:xfrm flipH="1">
              <a:off x="1187251" y="1237256"/>
              <a:ext cx="712" cy="5136124"/>
            </a:xfrm>
            <a:prstGeom prst="line">
              <a:avLst/>
            </a:prstGeom>
            <a:ln w="6350" cmpd="sng">
              <a:solidFill>
                <a:srgbClr val="000000"/>
              </a:solidFill>
              <a:headEnd type="arrow"/>
              <a:tailEnd type="none"/>
            </a:ln>
            <a:effectLst/>
          </p:spPr>
          <p:style>
            <a:lnRef idx="2">
              <a:schemeClr val="accent1"/>
            </a:lnRef>
            <a:fillRef idx="0">
              <a:schemeClr val="accent1"/>
            </a:fillRef>
            <a:effectRef idx="1">
              <a:schemeClr val="accent1"/>
            </a:effectRef>
            <a:fontRef idx="minor">
              <a:schemeClr val="tx1"/>
            </a:fontRef>
          </p:style>
        </p:cxnSp>
        <p:grpSp>
          <p:nvGrpSpPr>
            <p:cNvPr id="399" name="Group 398"/>
            <p:cNvGrpSpPr/>
            <p:nvPr/>
          </p:nvGrpSpPr>
          <p:grpSpPr>
            <a:xfrm>
              <a:off x="1064811" y="1428080"/>
              <a:ext cx="127945" cy="3587103"/>
              <a:chOff x="40041" y="954974"/>
              <a:chExt cx="140740" cy="3221916"/>
            </a:xfrm>
          </p:grpSpPr>
          <p:grpSp>
            <p:nvGrpSpPr>
              <p:cNvPr id="401" name="Group 400"/>
              <p:cNvGrpSpPr/>
              <p:nvPr/>
            </p:nvGrpSpPr>
            <p:grpSpPr>
              <a:xfrm>
                <a:off x="40041" y="954974"/>
                <a:ext cx="140740" cy="3221916"/>
                <a:chOff x="1038147" y="2163372"/>
                <a:chExt cx="157391" cy="3968180"/>
              </a:xfrm>
            </p:grpSpPr>
            <p:grpSp>
              <p:nvGrpSpPr>
                <p:cNvPr id="405" name="Group 404"/>
                <p:cNvGrpSpPr>
                  <a:grpSpLocks/>
                </p:cNvGrpSpPr>
                <p:nvPr/>
              </p:nvGrpSpPr>
              <p:grpSpPr>
                <a:xfrm>
                  <a:off x="1038147" y="2163372"/>
                  <a:ext cx="154181" cy="1933396"/>
                  <a:chOff x="601410" y="1252801"/>
                  <a:chExt cx="207783" cy="3685571"/>
                </a:xfrm>
              </p:grpSpPr>
              <p:cxnSp>
                <p:nvCxnSpPr>
                  <p:cNvPr id="427" name="Straight Connector 426"/>
                  <p:cNvCxnSpPr/>
                  <p:nvPr/>
                </p:nvCxnSpPr>
                <p:spPr>
                  <a:xfrm flipH="1">
                    <a:off x="623635" y="4938372"/>
                    <a:ext cx="181613"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8" name="Straight Connector 427"/>
                  <p:cNvCxnSpPr/>
                  <p:nvPr/>
                </p:nvCxnSpPr>
                <p:spPr>
                  <a:xfrm flipH="1">
                    <a:off x="651392" y="4745993"/>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9" name="Straight Connector 428"/>
                  <p:cNvCxnSpPr/>
                  <p:nvPr/>
                </p:nvCxnSpPr>
                <p:spPr>
                  <a:xfrm flipH="1">
                    <a:off x="651392" y="4552317"/>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0" name="Straight Connector 429"/>
                  <p:cNvCxnSpPr/>
                  <p:nvPr/>
                </p:nvCxnSpPr>
                <p:spPr>
                  <a:xfrm flipH="1">
                    <a:off x="649035" y="4358643"/>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1" name="Straight Connector 430"/>
                  <p:cNvCxnSpPr/>
                  <p:nvPr/>
                </p:nvCxnSpPr>
                <p:spPr>
                  <a:xfrm flipH="1">
                    <a:off x="649035" y="416340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2" name="Straight Connector 431"/>
                  <p:cNvCxnSpPr/>
                  <p:nvPr/>
                </p:nvCxnSpPr>
                <p:spPr>
                  <a:xfrm flipH="1">
                    <a:off x="640918" y="3969725"/>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3" name="Straight Connector 432"/>
                  <p:cNvCxnSpPr/>
                  <p:nvPr/>
                </p:nvCxnSpPr>
                <p:spPr>
                  <a:xfrm flipH="1">
                    <a:off x="651392" y="3776049"/>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4" name="Straight Connector 433"/>
                  <p:cNvCxnSpPr/>
                  <p:nvPr/>
                </p:nvCxnSpPr>
                <p:spPr>
                  <a:xfrm flipH="1">
                    <a:off x="649035" y="3582376"/>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5" name="Straight Connector 434"/>
                  <p:cNvCxnSpPr/>
                  <p:nvPr/>
                </p:nvCxnSpPr>
                <p:spPr>
                  <a:xfrm flipH="1">
                    <a:off x="649035" y="338870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6" name="Straight Connector 435"/>
                  <p:cNvCxnSpPr/>
                  <p:nvPr/>
                </p:nvCxnSpPr>
                <p:spPr>
                  <a:xfrm flipH="1">
                    <a:off x="652210" y="3195025"/>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7" name="Straight Connector 436"/>
                  <p:cNvCxnSpPr/>
                  <p:nvPr/>
                </p:nvCxnSpPr>
                <p:spPr>
                  <a:xfrm flipH="1">
                    <a:off x="614110" y="3001349"/>
                    <a:ext cx="190757"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8" name="Straight Connector 437"/>
                  <p:cNvCxnSpPr/>
                  <p:nvPr/>
                </p:nvCxnSpPr>
                <p:spPr>
                  <a:xfrm flipH="1">
                    <a:off x="649035" y="2807675"/>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9" name="Straight Connector 438"/>
                  <p:cNvCxnSpPr/>
                  <p:nvPr/>
                </p:nvCxnSpPr>
                <p:spPr>
                  <a:xfrm flipH="1">
                    <a:off x="652210" y="261400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0" name="Straight Connector 439"/>
                  <p:cNvCxnSpPr/>
                  <p:nvPr/>
                </p:nvCxnSpPr>
                <p:spPr>
                  <a:xfrm flipH="1">
                    <a:off x="651392" y="2419355"/>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2" name="Straight Connector 441"/>
                  <p:cNvCxnSpPr/>
                  <p:nvPr/>
                </p:nvCxnSpPr>
                <p:spPr>
                  <a:xfrm flipH="1">
                    <a:off x="649035" y="222568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5" name="Straight Connector 444"/>
                  <p:cNvCxnSpPr/>
                  <p:nvPr/>
                </p:nvCxnSpPr>
                <p:spPr>
                  <a:xfrm flipH="1">
                    <a:off x="601410" y="2030677"/>
                    <a:ext cx="199901"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6" name="Straight Connector 445"/>
                  <p:cNvCxnSpPr/>
                  <p:nvPr/>
                </p:nvCxnSpPr>
                <p:spPr>
                  <a:xfrm flipH="1">
                    <a:off x="650429" y="1837002"/>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9" name="Straight Connector 448"/>
                  <p:cNvCxnSpPr/>
                  <p:nvPr/>
                </p:nvCxnSpPr>
                <p:spPr>
                  <a:xfrm flipH="1">
                    <a:off x="651392" y="1643326"/>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1" name="Straight Connector 450"/>
                  <p:cNvCxnSpPr/>
                  <p:nvPr/>
                </p:nvCxnSpPr>
                <p:spPr>
                  <a:xfrm flipH="1">
                    <a:off x="655012" y="1449653"/>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6" name="Straight Connector 455"/>
                  <p:cNvCxnSpPr/>
                  <p:nvPr/>
                </p:nvCxnSpPr>
                <p:spPr>
                  <a:xfrm flipH="1">
                    <a:off x="655012" y="1252801"/>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06" name="Group 405"/>
                <p:cNvGrpSpPr>
                  <a:grpSpLocks/>
                </p:cNvGrpSpPr>
                <p:nvPr/>
              </p:nvGrpSpPr>
              <p:grpSpPr>
                <a:xfrm>
                  <a:off x="1041357" y="4198156"/>
                  <a:ext cx="154181" cy="1933396"/>
                  <a:chOff x="601410" y="1252801"/>
                  <a:chExt cx="207783" cy="3685571"/>
                </a:xfrm>
              </p:grpSpPr>
              <p:cxnSp>
                <p:nvCxnSpPr>
                  <p:cNvPr id="407" name="Straight Connector 406"/>
                  <p:cNvCxnSpPr/>
                  <p:nvPr/>
                </p:nvCxnSpPr>
                <p:spPr>
                  <a:xfrm flipH="1">
                    <a:off x="623635" y="4938372"/>
                    <a:ext cx="181613"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8" name="Straight Connector 407"/>
                  <p:cNvCxnSpPr/>
                  <p:nvPr/>
                </p:nvCxnSpPr>
                <p:spPr>
                  <a:xfrm flipH="1">
                    <a:off x="651392" y="4745993"/>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9" name="Straight Connector 408"/>
                  <p:cNvCxnSpPr/>
                  <p:nvPr/>
                </p:nvCxnSpPr>
                <p:spPr>
                  <a:xfrm flipH="1">
                    <a:off x="651392" y="4552317"/>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0" name="Straight Connector 409"/>
                  <p:cNvCxnSpPr/>
                  <p:nvPr/>
                </p:nvCxnSpPr>
                <p:spPr>
                  <a:xfrm flipH="1">
                    <a:off x="649035" y="4358643"/>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1" name="Straight Connector 410"/>
                  <p:cNvCxnSpPr/>
                  <p:nvPr/>
                </p:nvCxnSpPr>
                <p:spPr>
                  <a:xfrm flipH="1">
                    <a:off x="649035" y="416340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2" name="Straight Connector 411"/>
                  <p:cNvCxnSpPr/>
                  <p:nvPr/>
                </p:nvCxnSpPr>
                <p:spPr>
                  <a:xfrm flipH="1">
                    <a:off x="619524" y="3969725"/>
                    <a:ext cx="178826"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3" name="Straight Connector 412"/>
                  <p:cNvCxnSpPr/>
                  <p:nvPr/>
                </p:nvCxnSpPr>
                <p:spPr>
                  <a:xfrm flipH="1">
                    <a:off x="651392" y="3776049"/>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4" name="Straight Connector 413"/>
                  <p:cNvCxnSpPr/>
                  <p:nvPr/>
                </p:nvCxnSpPr>
                <p:spPr>
                  <a:xfrm flipH="1">
                    <a:off x="649035" y="3582376"/>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5" name="Straight Connector 414"/>
                  <p:cNvCxnSpPr/>
                  <p:nvPr/>
                </p:nvCxnSpPr>
                <p:spPr>
                  <a:xfrm flipH="1">
                    <a:off x="649035" y="338870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6" name="Straight Connector 415"/>
                  <p:cNvCxnSpPr/>
                  <p:nvPr/>
                </p:nvCxnSpPr>
                <p:spPr>
                  <a:xfrm flipH="1">
                    <a:off x="652210" y="3195025"/>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7" name="Straight Connector 416"/>
                  <p:cNvCxnSpPr/>
                  <p:nvPr/>
                </p:nvCxnSpPr>
                <p:spPr>
                  <a:xfrm flipH="1">
                    <a:off x="647010" y="3001349"/>
                    <a:ext cx="160439"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8" name="Straight Connector 417"/>
                  <p:cNvCxnSpPr/>
                  <p:nvPr/>
                </p:nvCxnSpPr>
                <p:spPr>
                  <a:xfrm flipH="1">
                    <a:off x="649035" y="2807675"/>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9" name="Straight Connector 418"/>
                  <p:cNvCxnSpPr/>
                  <p:nvPr/>
                </p:nvCxnSpPr>
                <p:spPr>
                  <a:xfrm flipH="1">
                    <a:off x="652210" y="261400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0" name="Straight Connector 419"/>
                  <p:cNvCxnSpPr/>
                  <p:nvPr/>
                </p:nvCxnSpPr>
                <p:spPr>
                  <a:xfrm flipH="1">
                    <a:off x="651392" y="2419355"/>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1" name="Straight Connector 420"/>
                  <p:cNvCxnSpPr/>
                  <p:nvPr/>
                </p:nvCxnSpPr>
                <p:spPr>
                  <a:xfrm flipH="1">
                    <a:off x="649035" y="2225680"/>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2" name="Straight Connector 421"/>
                  <p:cNvCxnSpPr/>
                  <p:nvPr/>
                </p:nvCxnSpPr>
                <p:spPr>
                  <a:xfrm flipH="1">
                    <a:off x="601410" y="2030677"/>
                    <a:ext cx="199901"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3" name="Straight Connector 422"/>
                  <p:cNvCxnSpPr/>
                  <p:nvPr/>
                </p:nvCxnSpPr>
                <p:spPr>
                  <a:xfrm flipH="1">
                    <a:off x="650429" y="1837002"/>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4" name="Straight Connector 423"/>
                  <p:cNvCxnSpPr/>
                  <p:nvPr/>
                </p:nvCxnSpPr>
                <p:spPr>
                  <a:xfrm flipH="1">
                    <a:off x="651392" y="1643326"/>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5" name="Straight Connector 424"/>
                  <p:cNvCxnSpPr/>
                  <p:nvPr/>
                </p:nvCxnSpPr>
                <p:spPr>
                  <a:xfrm flipH="1">
                    <a:off x="655012" y="1449653"/>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6" name="Straight Connector 425"/>
                  <p:cNvCxnSpPr/>
                  <p:nvPr/>
                </p:nvCxnSpPr>
                <p:spPr>
                  <a:xfrm flipH="1">
                    <a:off x="655012" y="1252801"/>
                    <a:ext cx="15418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402" name="Straight Connector 401"/>
              <p:cNvCxnSpPr/>
              <p:nvPr/>
            </p:nvCxnSpPr>
            <p:spPr>
              <a:xfrm flipH="1">
                <a:off x="51338" y="2113231"/>
                <a:ext cx="120505"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457" name="TextBox 456"/>
          <p:cNvSpPr txBox="1"/>
          <p:nvPr/>
        </p:nvSpPr>
        <p:spPr>
          <a:xfrm>
            <a:off x="2029344" y="2376194"/>
            <a:ext cx="1697901" cy="369332"/>
          </a:xfrm>
          <a:prstGeom prst="rect">
            <a:avLst/>
          </a:prstGeom>
          <a:noFill/>
        </p:spPr>
        <p:txBody>
          <a:bodyPr wrap="none" rtlCol="0">
            <a:spAutoFit/>
          </a:bodyPr>
          <a:lstStyle/>
          <a:p>
            <a:r>
              <a:rPr lang="en-US" dirty="0" smtClean="0">
                <a:solidFill>
                  <a:srgbClr val="0000FF"/>
                </a:solidFill>
                <a:latin typeface="Optima"/>
                <a:cs typeface="Optima"/>
              </a:rPr>
              <a:t>D-Quad center</a:t>
            </a:r>
            <a:endParaRPr lang="en-US" dirty="0">
              <a:solidFill>
                <a:srgbClr val="0000FF"/>
              </a:solidFill>
              <a:latin typeface="Optima"/>
              <a:cs typeface="Optima"/>
            </a:endParaRPr>
          </a:p>
        </p:txBody>
      </p:sp>
      <p:sp>
        <p:nvSpPr>
          <p:cNvPr id="458" name="TextBox 457"/>
          <p:cNvSpPr txBox="1"/>
          <p:nvPr/>
        </p:nvSpPr>
        <p:spPr>
          <a:xfrm>
            <a:off x="849479" y="3561891"/>
            <a:ext cx="262662" cy="276999"/>
          </a:xfrm>
          <a:prstGeom prst="rect">
            <a:avLst/>
          </a:prstGeom>
          <a:noFill/>
        </p:spPr>
        <p:txBody>
          <a:bodyPr wrap="none" rtlCol="0">
            <a:spAutoFit/>
          </a:bodyPr>
          <a:lstStyle/>
          <a:p>
            <a:r>
              <a:rPr lang="en-US" sz="1200" dirty="0" smtClean="0"/>
              <a:t>0</a:t>
            </a:r>
            <a:endParaRPr lang="en-US" sz="1200" dirty="0"/>
          </a:p>
        </p:txBody>
      </p:sp>
      <p:sp>
        <p:nvSpPr>
          <p:cNvPr id="459" name="TextBox 458"/>
          <p:cNvSpPr txBox="1"/>
          <p:nvPr/>
        </p:nvSpPr>
        <p:spPr>
          <a:xfrm>
            <a:off x="407403" y="3736012"/>
            <a:ext cx="612320" cy="276999"/>
          </a:xfrm>
          <a:prstGeom prst="rect">
            <a:avLst/>
          </a:prstGeom>
          <a:noFill/>
        </p:spPr>
        <p:txBody>
          <a:bodyPr wrap="none" rtlCol="0">
            <a:spAutoFit/>
          </a:bodyPr>
          <a:lstStyle/>
          <a:p>
            <a:r>
              <a:rPr lang="en-US" sz="1200" b="1" dirty="0" smtClean="0">
                <a:solidFill>
                  <a:srgbClr val="FF6600"/>
                </a:solidFill>
                <a:latin typeface="Optima"/>
                <a:cs typeface="Optima"/>
              </a:rPr>
              <a:t>5 GeV</a:t>
            </a:r>
            <a:endParaRPr lang="en-US" sz="1200" b="1" dirty="0">
              <a:solidFill>
                <a:srgbClr val="FF6600"/>
              </a:solidFill>
              <a:latin typeface="Optima"/>
              <a:cs typeface="Optima"/>
            </a:endParaRPr>
          </a:p>
        </p:txBody>
      </p:sp>
      <p:sp>
        <p:nvSpPr>
          <p:cNvPr id="460" name="TextBox 459"/>
          <p:cNvSpPr txBox="1"/>
          <p:nvPr/>
        </p:nvSpPr>
        <p:spPr>
          <a:xfrm>
            <a:off x="4869304" y="1832645"/>
            <a:ext cx="2730997" cy="338554"/>
          </a:xfrm>
          <a:prstGeom prst="rect">
            <a:avLst/>
          </a:prstGeom>
          <a:noFill/>
        </p:spPr>
        <p:txBody>
          <a:bodyPr wrap="square" rtlCol="0">
            <a:spAutoFit/>
          </a:bodyPr>
          <a:lstStyle/>
          <a:p>
            <a:pPr algn="ctr"/>
            <a:r>
              <a:rPr lang="en-US" sz="1600" dirty="0" smtClean="0">
                <a:solidFill>
                  <a:srgbClr val="FF0000"/>
                </a:solidFill>
                <a:latin typeface="Optima"/>
                <a:cs typeface="Optima"/>
              </a:rPr>
              <a:t>B</a:t>
            </a:r>
            <a:r>
              <a:rPr lang="en-US" sz="1600" baseline="-25000" dirty="0" smtClean="0">
                <a:solidFill>
                  <a:srgbClr val="FF0000"/>
                </a:solidFill>
                <a:latin typeface="Optima"/>
                <a:cs typeface="Optima"/>
              </a:rPr>
              <a:t>F</a:t>
            </a:r>
            <a:r>
              <a:rPr lang="en-US" sz="1600" dirty="0" smtClean="0">
                <a:solidFill>
                  <a:srgbClr val="FF0000"/>
                </a:solidFill>
                <a:latin typeface="Optima"/>
                <a:cs typeface="Optima"/>
              </a:rPr>
              <a:t>=B</a:t>
            </a:r>
            <a:r>
              <a:rPr lang="en-US" sz="1600" baseline="-25000" dirty="0" smtClean="0">
                <a:solidFill>
                  <a:srgbClr val="FF0000"/>
                </a:solidFill>
                <a:latin typeface="Optima"/>
                <a:cs typeface="Optima"/>
              </a:rPr>
              <a:t>Fo</a:t>
            </a:r>
            <a:r>
              <a:rPr lang="en-US" sz="1600" dirty="0">
                <a:solidFill>
                  <a:srgbClr val="FF0000"/>
                </a:solidFill>
                <a:latin typeface="Optima"/>
                <a:cs typeface="Optima"/>
              </a:rPr>
              <a:t> </a:t>
            </a:r>
            <a:r>
              <a:rPr lang="en-US" sz="1600" dirty="0" smtClean="0">
                <a:solidFill>
                  <a:srgbClr val="FF0000"/>
                </a:solidFill>
                <a:latin typeface="Optima"/>
                <a:cs typeface="Optima"/>
              </a:rPr>
              <a:t>+ G</a:t>
            </a:r>
            <a:r>
              <a:rPr lang="en-US" sz="1600" baseline="-25000" dirty="0" smtClean="0">
                <a:solidFill>
                  <a:srgbClr val="FF0000"/>
                </a:solidFill>
                <a:latin typeface="Optima"/>
                <a:cs typeface="Optima"/>
              </a:rPr>
              <a:t>F</a:t>
            </a:r>
            <a:r>
              <a:rPr lang="en-US" sz="1600" dirty="0" smtClean="0">
                <a:solidFill>
                  <a:srgbClr val="FF0000"/>
                </a:solidFill>
                <a:latin typeface="Optima"/>
                <a:ea typeface="Wingdings"/>
                <a:cs typeface="Optima"/>
                <a:sym typeface="Wingdings"/>
              </a:rPr>
              <a:t>x +1/</a:t>
            </a:r>
            <a:r>
              <a:rPr lang="en-US" sz="1600" dirty="0">
                <a:solidFill>
                  <a:srgbClr val="FF0000"/>
                </a:solidFill>
                <a:latin typeface="Optima"/>
                <a:ea typeface="Wingdings"/>
                <a:cs typeface="Optima"/>
                <a:sym typeface="Wingdings"/>
              </a:rPr>
              <a:t>2B</a:t>
            </a:r>
            <a:r>
              <a:rPr lang="en-US" sz="1600" dirty="0" smtClean="0">
                <a:solidFill>
                  <a:srgbClr val="FF0000"/>
                </a:solidFill>
                <a:latin typeface="Optima"/>
                <a:ea typeface="Wingdings"/>
                <a:cs typeface="Optima"/>
                <a:sym typeface="Wingdings"/>
              </a:rPr>
              <a:t>”</a:t>
            </a:r>
            <a:r>
              <a:rPr lang="en-US" sz="1600" dirty="0">
                <a:solidFill>
                  <a:srgbClr val="FF0000"/>
                </a:solidFill>
                <a:latin typeface="Optima"/>
                <a:ea typeface="Wingdings"/>
                <a:cs typeface="Optima"/>
                <a:sym typeface="Wingdings"/>
              </a:rPr>
              <a:t>x</a:t>
            </a:r>
            <a:r>
              <a:rPr lang="en-US" sz="1600" baseline="30000" dirty="0" smtClean="0">
                <a:solidFill>
                  <a:srgbClr val="FF0000"/>
                </a:solidFill>
                <a:latin typeface="Optima"/>
                <a:ea typeface="Wingdings"/>
                <a:cs typeface="Optima"/>
                <a:sym typeface="Wingdings"/>
              </a:rPr>
              <a:t>2</a:t>
            </a:r>
            <a:endParaRPr lang="en-US" sz="1600" baseline="30000" dirty="0">
              <a:solidFill>
                <a:srgbClr val="FF0000"/>
              </a:solidFill>
              <a:latin typeface="Optima"/>
              <a:cs typeface="Optima"/>
            </a:endParaRPr>
          </a:p>
        </p:txBody>
      </p:sp>
      <p:sp>
        <p:nvSpPr>
          <p:cNvPr id="461" name="TextBox 460"/>
          <p:cNvSpPr txBox="1"/>
          <p:nvPr/>
        </p:nvSpPr>
        <p:spPr>
          <a:xfrm>
            <a:off x="1527132" y="1766103"/>
            <a:ext cx="2753751" cy="338554"/>
          </a:xfrm>
          <a:prstGeom prst="rect">
            <a:avLst/>
          </a:prstGeom>
          <a:noFill/>
        </p:spPr>
        <p:txBody>
          <a:bodyPr wrap="square" rtlCol="0">
            <a:spAutoFit/>
          </a:bodyPr>
          <a:lstStyle/>
          <a:p>
            <a:pPr algn="ctr"/>
            <a:r>
              <a:rPr lang="en-US" sz="1600" dirty="0" smtClean="0">
                <a:solidFill>
                  <a:srgbClr val="0000FF"/>
                </a:solidFill>
                <a:latin typeface="Optima"/>
                <a:cs typeface="Optima"/>
              </a:rPr>
              <a:t>B</a:t>
            </a:r>
            <a:r>
              <a:rPr lang="en-US" sz="1600" baseline="-25000" dirty="0">
                <a:solidFill>
                  <a:srgbClr val="0000FF"/>
                </a:solidFill>
                <a:latin typeface="Optima"/>
                <a:cs typeface="Optima"/>
              </a:rPr>
              <a:t>D</a:t>
            </a:r>
            <a:r>
              <a:rPr lang="en-US" sz="1600" dirty="0" smtClean="0">
                <a:solidFill>
                  <a:srgbClr val="0000FF"/>
                </a:solidFill>
                <a:latin typeface="Optima"/>
                <a:cs typeface="Optima"/>
              </a:rPr>
              <a:t>=B</a:t>
            </a:r>
            <a:r>
              <a:rPr lang="en-US" sz="1600" baseline="-25000" dirty="0">
                <a:solidFill>
                  <a:srgbClr val="0000FF"/>
                </a:solidFill>
                <a:latin typeface="Optima"/>
                <a:cs typeface="Optima"/>
              </a:rPr>
              <a:t>D</a:t>
            </a:r>
            <a:r>
              <a:rPr lang="en-US" sz="1600" baseline="-25000" dirty="0" smtClean="0">
                <a:solidFill>
                  <a:srgbClr val="0000FF"/>
                </a:solidFill>
                <a:latin typeface="Optima"/>
                <a:cs typeface="Optima"/>
              </a:rPr>
              <a:t>o</a:t>
            </a:r>
            <a:r>
              <a:rPr lang="en-US" sz="1600" dirty="0" smtClean="0">
                <a:solidFill>
                  <a:srgbClr val="0000FF"/>
                </a:solidFill>
                <a:latin typeface="Optima"/>
                <a:cs typeface="Optima"/>
              </a:rPr>
              <a:t> + G</a:t>
            </a:r>
            <a:r>
              <a:rPr lang="en-US" sz="1600" baseline="-25000" dirty="0">
                <a:solidFill>
                  <a:srgbClr val="0000FF"/>
                </a:solidFill>
                <a:latin typeface="Optima"/>
                <a:cs typeface="Optima"/>
              </a:rPr>
              <a:t>D</a:t>
            </a:r>
            <a:r>
              <a:rPr lang="en-US" sz="1600" dirty="0" smtClean="0">
                <a:solidFill>
                  <a:srgbClr val="0000FF"/>
                </a:solidFill>
                <a:latin typeface="Optima"/>
                <a:ea typeface="Wingdings"/>
                <a:cs typeface="Optima"/>
                <a:sym typeface="Wingdings"/>
              </a:rPr>
              <a:t>x + ½ </a:t>
            </a:r>
            <a:r>
              <a:rPr lang="en-US" sz="1600" dirty="0">
                <a:solidFill>
                  <a:srgbClr val="0000FF"/>
                </a:solidFill>
                <a:latin typeface="Optima"/>
                <a:ea typeface="Wingdings"/>
                <a:cs typeface="Optima"/>
                <a:sym typeface="Wingdings"/>
              </a:rPr>
              <a:t>B</a:t>
            </a:r>
            <a:r>
              <a:rPr lang="en-US" sz="1600" dirty="0" smtClean="0">
                <a:solidFill>
                  <a:srgbClr val="0000FF"/>
                </a:solidFill>
                <a:latin typeface="Optima"/>
                <a:ea typeface="Wingdings"/>
                <a:cs typeface="Optima"/>
                <a:sym typeface="Wingdings"/>
              </a:rPr>
              <a:t>”x</a:t>
            </a:r>
            <a:r>
              <a:rPr lang="en-US" sz="1600" baseline="30000" dirty="0" smtClean="0">
                <a:solidFill>
                  <a:srgbClr val="0000FF"/>
                </a:solidFill>
                <a:latin typeface="Optima"/>
                <a:ea typeface="Wingdings"/>
                <a:cs typeface="Optima"/>
                <a:sym typeface="Wingdings"/>
              </a:rPr>
              <a:t>2</a:t>
            </a:r>
            <a:r>
              <a:rPr lang="en-US" sz="1600" dirty="0" smtClean="0">
                <a:solidFill>
                  <a:srgbClr val="0000FF"/>
                </a:solidFill>
                <a:latin typeface="Optima"/>
                <a:ea typeface="Wingdings"/>
                <a:cs typeface="Optima"/>
                <a:sym typeface="Wingdings"/>
              </a:rPr>
              <a:t> </a:t>
            </a:r>
            <a:endParaRPr lang="en-US" sz="1600" dirty="0">
              <a:solidFill>
                <a:srgbClr val="0000FF"/>
              </a:solidFill>
              <a:latin typeface="Optima"/>
              <a:cs typeface="Optima"/>
            </a:endParaRPr>
          </a:p>
        </p:txBody>
      </p:sp>
      <p:sp>
        <p:nvSpPr>
          <p:cNvPr id="462" name="Rectangle 461"/>
          <p:cNvSpPr/>
          <p:nvPr/>
        </p:nvSpPr>
        <p:spPr>
          <a:xfrm>
            <a:off x="3620373" y="6003920"/>
            <a:ext cx="1316060" cy="369332"/>
          </a:xfrm>
          <a:prstGeom prst="rect">
            <a:avLst/>
          </a:prstGeom>
        </p:spPr>
        <p:txBody>
          <a:bodyPr wrap="none">
            <a:spAutoFit/>
          </a:bodyPr>
          <a:lstStyle/>
          <a:p>
            <a:r>
              <a:rPr lang="en-US" dirty="0"/>
              <a:t>L = </a:t>
            </a:r>
            <a:r>
              <a:rPr lang="en-US" dirty="0" smtClean="0"/>
              <a:t>2.797  </a:t>
            </a:r>
            <a:r>
              <a:rPr lang="en-US" dirty="0"/>
              <a:t>m</a:t>
            </a:r>
          </a:p>
        </p:txBody>
      </p:sp>
      <p:cxnSp>
        <p:nvCxnSpPr>
          <p:cNvPr id="463" name="Straight Arrow Connector 462"/>
          <p:cNvCxnSpPr>
            <a:cxnSpLocks noChangeAspect="1"/>
          </p:cNvCxnSpPr>
          <p:nvPr/>
        </p:nvCxnSpPr>
        <p:spPr>
          <a:xfrm>
            <a:off x="4085676" y="5952130"/>
            <a:ext cx="459940" cy="6670"/>
          </a:xfrm>
          <a:prstGeom prst="straightConnector1">
            <a:avLst/>
          </a:prstGeom>
          <a:ln w="6350" cmpd="sng">
            <a:solidFill>
              <a:srgbClr val="000000"/>
            </a:solidFill>
            <a:headEnd type="diamond" w="sm" len="sm"/>
            <a:tailEnd type="diamond" w="sm" len="sm"/>
          </a:ln>
          <a:effectLst/>
        </p:spPr>
        <p:style>
          <a:lnRef idx="2">
            <a:schemeClr val="accent1"/>
          </a:lnRef>
          <a:fillRef idx="0">
            <a:schemeClr val="accent1"/>
          </a:fillRef>
          <a:effectRef idx="1">
            <a:schemeClr val="accent1"/>
          </a:effectRef>
          <a:fontRef idx="minor">
            <a:schemeClr val="tx1"/>
          </a:fontRef>
        </p:style>
      </p:cxnSp>
      <p:sp>
        <p:nvSpPr>
          <p:cNvPr id="464" name="TextBox 463"/>
          <p:cNvSpPr txBox="1"/>
          <p:nvPr/>
        </p:nvSpPr>
        <p:spPr>
          <a:xfrm>
            <a:off x="8349853" y="3998413"/>
            <a:ext cx="535376" cy="276999"/>
          </a:xfrm>
          <a:prstGeom prst="rect">
            <a:avLst/>
          </a:prstGeom>
          <a:noFill/>
        </p:spPr>
        <p:txBody>
          <a:bodyPr wrap="none" rtlCol="0">
            <a:spAutoFit/>
          </a:bodyPr>
          <a:lstStyle/>
          <a:p>
            <a:r>
              <a:rPr lang="en-US" sz="1200" dirty="0" smtClean="0">
                <a:solidFill>
                  <a:srgbClr val="FF0000"/>
                </a:solidFill>
                <a:latin typeface="Optima"/>
                <a:cs typeface="Optima"/>
              </a:rPr>
              <a:t>-5.26</a:t>
            </a:r>
            <a:endParaRPr lang="en-US" sz="1200" dirty="0">
              <a:solidFill>
                <a:srgbClr val="FF0000"/>
              </a:solidFill>
              <a:latin typeface="Optima"/>
              <a:cs typeface="Optima"/>
            </a:endParaRPr>
          </a:p>
        </p:txBody>
      </p:sp>
      <p:cxnSp>
        <p:nvCxnSpPr>
          <p:cNvPr id="465" name="Straight Connector 464"/>
          <p:cNvCxnSpPr/>
          <p:nvPr/>
        </p:nvCxnSpPr>
        <p:spPr>
          <a:xfrm flipH="1">
            <a:off x="1016165" y="2729595"/>
            <a:ext cx="1253868" cy="0"/>
          </a:xfrm>
          <a:prstGeom prst="line">
            <a:avLst/>
          </a:prstGeom>
          <a:ln w="9525" cmpd="sng">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466" name="TextBox 465"/>
          <p:cNvSpPr txBox="1"/>
          <p:nvPr/>
        </p:nvSpPr>
        <p:spPr>
          <a:xfrm>
            <a:off x="2003011" y="2940327"/>
            <a:ext cx="434221" cy="307777"/>
          </a:xfrm>
          <a:prstGeom prst="rect">
            <a:avLst/>
          </a:prstGeom>
          <a:noFill/>
        </p:spPr>
        <p:txBody>
          <a:bodyPr wrap="none" rtlCol="0">
            <a:spAutoFit/>
          </a:bodyPr>
          <a:lstStyle/>
          <a:p>
            <a:r>
              <a:rPr lang="en-US" sz="1400" dirty="0" smtClean="0">
                <a:solidFill>
                  <a:srgbClr val="0000FF"/>
                </a:solidFill>
                <a:latin typeface="Optima"/>
                <a:cs typeface="Optima"/>
              </a:rPr>
              <a:t>6.7</a:t>
            </a:r>
            <a:endParaRPr lang="en-US" sz="1400" dirty="0">
              <a:solidFill>
                <a:srgbClr val="0000FF"/>
              </a:solidFill>
              <a:latin typeface="Optima"/>
              <a:cs typeface="Optima"/>
            </a:endParaRPr>
          </a:p>
        </p:txBody>
      </p:sp>
      <p:sp>
        <p:nvSpPr>
          <p:cNvPr id="467" name="TextBox 466"/>
          <p:cNvSpPr txBox="1"/>
          <p:nvPr/>
        </p:nvSpPr>
        <p:spPr>
          <a:xfrm>
            <a:off x="6113243" y="3630186"/>
            <a:ext cx="1110402" cy="276999"/>
          </a:xfrm>
          <a:prstGeom prst="rect">
            <a:avLst/>
          </a:prstGeom>
          <a:noFill/>
          <a:ln>
            <a:noFill/>
          </a:ln>
        </p:spPr>
        <p:txBody>
          <a:bodyPr wrap="none" rtlCol="0">
            <a:spAutoFit/>
          </a:bodyPr>
          <a:lstStyle/>
          <a:p>
            <a:r>
              <a:rPr lang="en-US" sz="1200" dirty="0" smtClean="0">
                <a:latin typeface="Optima"/>
                <a:cs typeface="Optima"/>
              </a:rPr>
              <a:t>E</a:t>
            </a:r>
            <a:r>
              <a:rPr lang="en-US" sz="1200" baseline="-25000" dirty="0" smtClean="0">
                <a:latin typeface="Optima"/>
                <a:cs typeface="Optima"/>
              </a:rPr>
              <a:t>CEN</a:t>
            </a:r>
            <a:r>
              <a:rPr lang="en-US" sz="1200" dirty="0" smtClean="0">
                <a:latin typeface="Optima"/>
                <a:cs typeface="Optima"/>
              </a:rPr>
              <a:t>=7.0 GeV</a:t>
            </a:r>
            <a:endParaRPr lang="en-US" sz="1200" dirty="0">
              <a:latin typeface="Optima"/>
              <a:cs typeface="Optima"/>
            </a:endParaRPr>
          </a:p>
        </p:txBody>
      </p:sp>
      <p:sp>
        <p:nvSpPr>
          <p:cNvPr id="468" name="TextBox 467"/>
          <p:cNvSpPr txBox="1"/>
          <p:nvPr/>
        </p:nvSpPr>
        <p:spPr>
          <a:xfrm>
            <a:off x="365084" y="2783175"/>
            <a:ext cx="826225" cy="276999"/>
          </a:xfrm>
          <a:prstGeom prst="rect">
            <a:avLst/>
          </a:prstGeom>
          <a:noFill/>
        </p:spPr>
        <p:txBody>
          <a:bodyPr wrap="none" rtlCol="0">
            <a:spAutoFit/>
          </a:bodyPr>
          <a:lstStyle/>
          <a:p>
            <a:r>
              <a:rPr lang="en-US" sz="1200" b="1" dirty="0" smtClean="0">
                <a:solidFill>
                  <a:srgbClr val="A224FF"/>
                </a:solidFill>
                <a:latin typeface="Optima"/>
                <a:cs typeface="Optima"/>
              </a:rPr>
              <a:t>12.5 GeV</a:t>
            </a:r>
            <a:endParaRPr lang="en-US" sz="1200" b="1" dirty="0">
              <a:solidFill>
                <a:srgbClr val="A224FF"/>
              </a:solidFill>
              <a:latin typeface="Optima"/>
              <a:cs typeface="Optima"/>
            </a:endParaRPr>
          </a:p>
        </p:txBody>
      </p:sp>
      <p:sp>
        <p:nvSpPr>
          <p:cNvPr id="469" name="TextBox 468"/>
          <p:cNvSpPr txBox="1"/>
          <p:nvPr/>
        </p:nvSpPr>
        <p:spPr>
          <a:xfrm>
            <a:off x="321841" y="2374951"/>
            <a:ext cx="697882" cy="276999"/>
          </a:xfrm>
          <a:prstGeom prst="rect">
            <a:avLst/>
          </a:prstGeom>
          <a:noFill/>
        </p:spPr>
        <p:txBody>
          <a:bodyPr wrap="none" rtlCol="0">
            <a:spAutoFit/>
          </a:bodyPr>
          <a:lstStyle/>
          <a:p>
            <a:r>
              <a:rPr lang="en-US" sz="1200" b="1" dirty="0" smtClean="0">
                <a:solidFill>
                  <a:srgbClr val="FF0000"/>
                </a:solidFill>
                <a:latin typeface="Optima"/>
                <a:cs typeface="Optima"/>
              </a:rPr>
              <a:t>15 GeV</a:t>
            </a:r>
            <a:endParaRPr lang="en-US" sz="1200" b="1" dirty="0">
              <a:solidFill>
                <a:srgbClr val="FF0000"/>
              </a:solidFill>
              <a:latin typeface="Optima"/>
              <a:cs typeface="Optima"/>
            </a:endParaRPr>
          </a:p>
        </p:txBody>
      </p:sp>
      <p:sp>
        <p:nvSpPr>
          <p:cNvPr id="470" name="TextBox 469"/>
          <p:cNvSpPr txBox="1"/>
          <p:nvPr/>
        </p:nvSpPr>
        <p:spPr>
          <a:xfrm>
            <a:off x="285389" y="3378426"/>
            <a:ext cx="740663" cy="276999"/>
          </a:xfrm>
          <a:prstGeom prst="rect">
            <a:avLst/>
          </a:prstGeom>
          <a:noFill/>
          <a:ln>
            <a:noFill/>
          </a:ln>
        </p:spPr>
        <p:txBody>
          <a:bodyPr wrap="none" rtlCol="0">
            <a:spAutoFit/>
          </a:bodyPr>
          <a:lstStyle/>
          <a:p>
            <a:r>
              <a:rPr lang="en-US" sz="1200" b="1" dirty="0" smtClean="0">
                <a:solidFill>
                  <a:schemeClr val="tx2">
                    <a:lumMod val="60000"/>
                    <a:lumOff val="40000"/>
                  </a:schemeClr>
                </a:solidFill>
                <a:latin typeface="Optima"/>
                <a:cs typeface="Optima"/>
              </a:rPr>
              <a:t>7.5 GeV</a:t>
            </a:r>
            <a:endParaRPr lang="en-US" sz="1200" b="1" dirty="0">
              <a:solidFill>
                <a:schemeClr val="tx2">
                  <a:lumMod val="60000"/>
                  <a:lumOff val="40000"/>
                </a:schemeClr>
              </a:solidFill>
              <a:latin typeface="Optima"/>
              <a:cs typeface="Optima"/>
            </a:endParaRPr>
          </a:p>
        </p:txBody>
      </p:sp>
      <p:sp>
        <p:nvSpPr>
          <p:cNvPr id="471" name="TextBox 470"/>
          <p:cNvSpPr txBox="1"/>
          <p:nvPr/>
        </p:nvSpPr>
        <p:spPr>
          <a:xfrm>
            <a:off x="408322" y="3075531"/>
            <a:ext cx="697882" cy="276999"/>
          </a:xfrm>
          <a:prstGeom prst="rect">
            <a:avLst/>
          </a:prstGeom>
          <a:noFill/>
          <a:ln>
            <a:noFill/>
          </a:ln>
        </p:spPr>
        <p:txBody>
          <a:bodyPr wrap="none" rtlCol="0">
            <a:spAutoFit/>
          </a:bodyPr>
          <a:lstStyle/>
          <a:p>
            <a:r>
              <a:rPr lang="en-US" sz="1200" b="1" dirty="0" smtClean="0">
                <a:solidFill>
                  <a:srgbClr val="FF1081"/>
                </a:solidFill>
                <a:latin typeface="Optima"/>
                <a:cs typeface="Optima"/>
              </a:rPr>
              <a:t>10 GeV</a:t>
            </a:r>
            <a:endParaRPr lang="en-US" sz="1200" b="1" dirty="0">
              <a:solidFill>
                <a:srgbClr val="FF1081"/>
              </a:solidFill>
              <a:latin typeface="Optima"/>
              <a:cs typeface="Optima"/>
            </a:endParaRPr>
          </a:p>
        </p:txBody>
      </p:sp>
      <p:cxnSp>
        <p:nvCxnSpPr>
          <p:cNvPr id="472" name="Straight Connector 471"/>
          <p:cNvCxnSpPr/>
          <p:nvPr/>
        </p:nvCxnSpPr>
        <p:spPr>
          <a:xfrm>
            <a:off x="1670356" y="2095186"/>
            <a:ext cx="0" cy="3950673"/>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473" name="Group 472"/>
          <p:cNvGrpSpPr/>
          <p:nvPr/>
        </p:nvGrpSpPr>
        <p:grpSpPr>
          <a:xfrm>
            <a:off x="7657422" y="1484713"/>
            <a:ext cx="144629" cy="5002614"/>
            <a:chOff x="8681078" y="1537742"/>
            <a:chExt cx="155200" cy="4917242"/>
          </a:xfrm>
        </p:grpSpPr>
        <p:cxnSp>
          <p:nvCxnSpPr>
            <p:cNvPr id="474" name="Straight Connector 473"/>
            <p:cNvCxnSpPr/>
            <p:nvPr/>
          </p:nvCxnSpPr>
          <p:spPr>
            <a:xfrm flipH="1">
              <a:off x="8692029" y="1537742"/>
              <a:ext cx="0" cy="4917242"/>
            </a:xfrm>
            <a:prstGeom prst="line">
              <a:avLst/>
            </a:prstGeom>
            <a:ln w="6350" cmpd="sng">
              <a:solidFill>
                <a:srgbClr val="000000"/>
              </a:solidFill>
              <a:headEnd type="arrow"/>
              <a:tailEnd type="none"/>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75" name="Straight Connector 474"/>
            <p:cNvCxnSpPr/>
            <p:nvPr/>
          </p:nvCxnSpPr>
          <p:spPr>
            <a:xfrm>
              <a:off x="8696917" y="3224953"/>
              <a:ext cx="109550"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76" name="Straight Connector 475"/>
            <p:cNvCxnSpPr/>
            <p:nvPr/>
          </p:nvCxnSpPr>
          <p:spPr>
            <a:xfrm>
              <a:off x="8696721" y="3133725"/>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77" name="Straight Connector 476"/>
            <p:cNvCxnSpPr/>
            <p:nvPr/>
          </p:nvCxnSpPr>
          <p:spPr>
            <a:xfrm>
              <a:off x="8696721" y="3041883"/>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78" name="Straight Connector 477"/>
            <p:cNvCxnSpPr/>
            <p:nvPr/>
          </p:nvCxnSpPr>
          <p:spPr>
            <a:xfrm>
              <a:off x="8698142" y="2950041"/>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79" name="Straight Connector 478"/>
            <p:cNvCxnSpPr/>
            <p:nvPr/>
          </p:nvCxnSpPr>
          <p:spPr>
            <a:xfrm>
              <a:off x="8704492" y="2857455"/>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80" name="Straight Connector 479"/>
            <p:cNvCxnSpPr/>
            <p:nvPr/>
          </p:nvCxnSpPr>
          <p:spPr>
            <a:xfrm>
              <a:off x="8703039" y="2765613"/>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81" name="Straight Connector 480"/>
            <p:cNvCxnSpPr/>
            <p:nvPr/>
          </p:nvCxnSpPr>
          <p:spPr>
            <a:xfrm>
              <a:off x="8709951" y="2673771"/>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82" name="Straight Connector 481"/>
            <p:cNvCxnSpPr/>
            <p:nvPr/>
          </p:nvCxnSpPr>
          <p:spPr>
            <a:xfrm>
              <a:off x="8710842" y="2581929"/>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83" name="Straight Connector 482"/>
            <p:cNvCxnSpPr/>
            <p:nvPr/>
          </p:nvCxnSpPr>
          <p:spPr>
            <a:xfrm>
              <a:off x="8710842" y="2490087"/>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84" name="Straight Connector 483"/>
            <p:cNvCxnSpPr/>
            <p:nvPr/>
          </p:nvCxnSpPr>
          <p:spPr>
            <a:xfrm>
              <a:off x="8705752" y="2398244"/>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85" name="Straight Connector 484"/>
            <p:cNvCxnSpPr/>
            <p:nvPr/>
          </p:nvCxnSpPr>
          <p:spPr>
            <a:xfrm>
              <a:off x="8710641" y="2306402"/>
              <a:ext cx="115066"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86" name="Straight Connector 485"/>
            <p:cNvCxnSpPr/>
            <p:nvPr/>
          </p:nvCxnSpPr>
          <p:spPr>
            <a:xfrm>
              <a:off x="8707667" y="2214560"/>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87" name="Straight Connector 486"/>
            <p:cNvCxnSpPr/>
            <p:nvPr/>
          </p:nvCxnSpPr>
          <p:spPr>
            <a:xfrm>
              <a:off x="8712102" y="2122718"/>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88" name="Straight Connector 487"/>
            <p:cNvCxnSpPr/>
            <p:nvPr/>
          </p:nvCxnSpPr>
          <p:spPr>
            <a:xfrm>
              <a:off x="8709421" y="2030416"/>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89" name="Straight Connector 488"/>
            <p:cNvCxnSpPr/>
            <p:nvPr/>
          </p:nvCxnSpPr>
          <p:spPr>
            <a:xfrm>
              <a:off x="8710842" y="1938574"/>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90" name="Straight Connector 489"/>
            <p:cNvCxnSpPr/>
            <p:nvPr/>
          </p:nvCxnSpPr>
          <p:spPr>
            <a:xfrm>
              <a:off x="8715696" y="1846102"/>
              <a:ext cx="120582"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91" name="Straight Connector 490"/>
            <p:cNvCxnSpPr/>
            <p:nvPr/>
          </p:nvCxnSpPr>
          <p:spPr>
            <a:xfrm>
              <a:off x="8681078" y="5064330"/>
              <a:ext cx="109550"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92" name="Straight Connector 491"/>
            <p:cNvCxnSpPr/>
            <p:nvPr/>
          </p:nvCxnSpPr>
          <p:spPr>
            <a:xfrm>
              <a:off x="8684587" y="4973102"/>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93" name="Straight Connector 492"/>
            <p:cNvCxnSpPr/>
            <p:nvPr/>
          </p:nvCxnSpPr>
          <p:spPr>
            <a:xfrm>
              <a:off x="8684587" y="4881260"/>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94" name="Straight Connector 493"/>
            <p:cNvCxnSpPr/>
            <p:nvPr/>
          </p:nvCxnSpPr>
          <p:spPr>
            <a:xfrm>
              <a:off x="8689183" y="4789418"/>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95" name="Straight Connector 494"/>
            <p:cNvCxnSpPr/>
            <p:nvPr/>
          </p:nvCxnSpPr>
          <p:spPr>
            <a:xfrm>
              <a:off x="8686008" y="4696832"/>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96" name="Straight Connector 495"/>
            <p:cNvCxnSpPr/>
            <p:nvPr/>
          </p:nvCxnSpPr>
          <p:spPr>
            <a:xfrm>
              <a:off x="8688944" y="4604990"/>
              <a:ext cx="107869"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97" name="Straight Connector 496"/>
            <p:cNvCxnSpPr/>
            <p:nvPr/>
          </p:nvCxnSpPr>
          <p:spPr>
            <a:xfrm>
              <a:off x="8684587" y="4513148"/>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98" name="Straight Connector 497"/>
            <p:cNvCxnSpPr/>
            <p:nvPr/>
          </p:nvCxnSpPr>
          <p:spPr>
            <a:xfrm>
              <a:off x="8689183" y="4421306"/>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99" name="Straight Connector 498"/>
            <p:cNvCxnSpPr/>
            <p:nvPr/>
          </p:nvCxnSpPr>
          <p:spPr>
            <a:xfrm>
              <a:off x="8684143" y="4329464"/>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500" name="Straight Connector 499"/>
            <p:cNvCxnSpPr/>
            <p:nvPr/>
          </p:nvCxnSpPr>
          <p:spPr>
            <a:xfrm>
              <a:off x="8693618" y="4237621"/>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501" name="Straight Connector 500"/>
            <p:cNvCxnSpPr/>
            <p:nvPr/>
          </p:nvCxnSpPr>
          <p:spPr>
            <a:xfrm>
              <a:off x="8694537" y="4145779"/>
              <a:ext cx="115066"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a:off x="8695533" y="4053937"/>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503" name="Straight Connector 502"/>
            <p:cNvCxnSpPr/>
            <p:nvPr/>
          </p:nvCxnSpPr>
          <p:spPr>
            <a:xfrm>
              <a:off x="8693618" y="3962095"/>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504" name="Straight Connector 503"/>
            <p:cNvCxnSpPr/>
            <p:nvPr/>
          </p:nvCxnSpPr>
          <p:spPr>
            <a:xfrm>
              <a:off x="8694112" y="3869793"/>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505" name="Straight Connector 504"/>
            <p:cNvCxnSpPr/>
            <p:nvPr/>
          </p:nvCxnSpPr>
          <p:spPr>
            <a:xfrm>
              <a:off x="8695533" y="3777951"/>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506" name="Straight Connector 505"/>
            <p:cNvCxnSpPr/>
            <p:nvPr/>
          </p:nvCxnSpPr>
          <p:spPr>
            <a:xfrm>
              <a:off x="8696682" y="3685479"/>
              <a:ext cx="120582"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507" name="Straight Connector 506"/>
            <p:cNvCxnSpPr/>
            <p:nvPr/>
          </p:nvCxnSpPr>
          <p:spPr>
            <a:xfrm>
              <a:off x="8694692" y="3593637"/>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508" name="Straight Connector 507"/>
            <p:cNvCxnSpPr/>
            <p:nvPr/>
          </p:nvCxnSpPr>
          <p:spPr>
            <a:xfrm>
              <a:off x="8694112" y="3501794"/>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509" name="Straight Connector 508"/>
            <p:cNvCxnSpPr/>
            <p:nvPr/>
          </p:nvCxnSpPr>
          <p:spPr>
            <a:xfrm>
              <a:off x="8701453" y="3409953"/>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510" name="Straight Connector 509"/>
            <p:cNvCxnSpPr/>
            <p:nvPr/>
          </p:nvCxnSpPr>
          <p:spPr>
            <a:xfrm>
              <a:off x="8701453" y="3316604"/>
              <a:ext cx="93003" cy="0"/>
            </a:xfrm>
            <a:prstGeom prst="line">
              <a:avLst/>
            </a:prstGeom>
            <a:ln w="6350"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511" name="Straight Connector 510"/>
            <p:cNvCxnSpPr/>
            <p:nvPr/>
          </p:nvCxnSpPr>
          <p:spPr>
            <a:xfrm>
              <a:off x="8706668" y="2766766"/>
              <a:ext cx="109550" cy="0"/>
            </a:xfrm>
            <a:prstGeom prst="line">
              <a:avLst/>
            </a:prstGeom>
            <a:ln w="28575" cmpd="sng">
              <a:solidFill>
                <a:srgbClr val="000000"/>
              </a:solidFill>
            </a:ln>
            <a:effectLst/>
            <a:scene3d>
              <a:camera prst="orthographicFront">
                <a:rot lat="0" lon="0" rev="21564000"/>
              </a:camera>
              <a:lightRig rig="threePt" dir="t"/>
            </a:scene3d>
          </p:spPr>
          <p:style>
            <a:lnRef idx="2">
              <a:schemeClr val="accent1"/>
            </a:lnRef>
            <a:fillRef idx="0">
              <a:schemeClr val="accent1"/>
            </a:fillRef>
            <a:effectRef idx="1">
              <a:schemeClr val="accent1"/>
            </a:effectRef>
            <a:fontRef idx="minor">
              <a:schemeClr val="tx1"/>
            </a:fontRef>
          </p:style>
        </p:cxnSp>
      </p:grpSp>
      <p:cxnSp>
        <p:nvCxnSpPr>
          <p:cNvPr id="512" name="Straight Arrow Connector 511"/>
          <p:cNvCxnSpPr/>
          <p:nvPr/>
        </p:nvCxnSpPr>
        <p:spPr>
          <a:xfrm>
            <a:off x="1205912" y="5948686"/>
            <a:ext cx="469089" cy="0"/>
          </a:xfrm>
          <a:prstGeom prst="straightConnector1">
            <a:avLst/>
          </a:prstGeom>
          <a:ln w="6350" cmpd="sng">
            <a:solidFill>
              <a:srgbClr val="000000"/>
            </a:solidFill>
            <a:headEnd type="diamond" w="sm" len="sm"/>
            <a:tailEnd type="diamond" w="sm" len="sm"/>
          </a:ln>
          <a:effectLst/>
        </p:spPr>
        <p:style>
          <a:lnRef idx="2">
            <a:schemeClr val="accent1"/>
          </a:lnRef>
          <a:fillRef idx="0">
            <a:schemeClr val="accent1"/>
          </a:fillRef>
          <a:effectRef idx="1">
            <a:schemeClr val="accent1"/>
          </a:effectRef>
          <a:fontRef idx="minor">
            <a:schemeClr val="tx1"/>
          </a:fontRef>
        </p:style>
      </p:cxnSp>
      <p:cxnSp>
        <p:nvCxnSpPr>
          <p:cNvPr id="513" name="Straight Connector 512"/>
          <p:cNvCxnSpPr/>
          <p:nvPr/>
        </p:nvCxnSpPr>
        <p:spPr>
          <a:xfrm flipH="1" flipV="1">
            <a:off x="5285794" y="2424252"/>
            <a:ext cx="3094960" cy="2476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4" name="TextBox 513"/>
          <p:cNvSpPr txBox="1"/>
          <p:nvPr/>
        </p:nvSpPr>
        <p:spPr>
          <a:xfrm>
            <a:off x="7064078" y="5633117"/>
            <a:ext cx="807553" cy="369332"/>
          </a:xfrm>
          <a:prstGeom prst="rect">
            <a:avLst/>
          </a:prstGeom>
          <a:noFill/>
        </p:spPr>
        <p:txBody>
          <a:bodyPr wrap="none" rtlCol="0">
            <a:spAutoFit/>
          </a:bodyPr>
          <a:lstStyle/>
          <a:p>
            <a:r>
              <a:rPr lang="en-US" dirty="0" smtClean="0">
                <a:latin typeface="Optima"/>
                <a:cs typeface="Optima"/>
              </a:rPr>
              <a:t> </a:t>
            </a:r>
            <a:r>
              <a:rPr lang="en-US" sz="1600" dirty="0">
                <a:latin typeface="Optima"/>
                <a:cs typeface="Optima"/>
              </a:rPr>
              <a:t>2</a:t>
            </a:r>
            <a:r>
              <a:rPr lang="en-US" sz="1600" dirty="0" smtClean="0">
                <a:latin typeface="Optima"/>
                <a:cs typeface="Optima"/>
              </a:rPr>
              <a:t>0 cm</a:t>
            </a:r>
            <a:endParaRPr lang="en-US" sz="1600" dirty="0">
              <a:latin typeface="Optima"/>
              <a:cs typeface="Optima"/>
            </a:endParaRPr>
          </a:p>
        </p:txBody>
      </p:sp>
      <p:sp>
        <p:nvSpPr>
          <p:cNvPr id="515" name="TextBox 514"/>
          <p:cNvSpPr txBox="1"/>
          <p:nvPr/>
        </p:nvSpPr>
        <p:spPr>
          <a:xfrm>
            <a:off x="1068171" y="5574447"/>
            <a:ext cx="807553" cy="369332"/>
          </a:xfrm>
          <a:prstGeom prst="rect">
            <a:avLst/>
          </a:prstGeom>
          <a:noFill/>
        </p:spPr>
        <p:txBody>
          <a:bodyPr wrap="none" rtlCol="0">
            <a:spAutoFit/>
          </a:bodyPr>
          <a:lstStyle/>
          <a:p>
            <a:r>
              <a:rPr lang="en-US" dirty="0" smtClean="0">
                <a:latin typeface="Optima"/>
                <a:cs typeface="Optima"/>
              </a:rPr>
              <a:t> </a:t>
            </a:r>
            <a:r>
              <a:rPr lang="en-US" sz="1600" dirty="0">
                <a:latin typeface="Optima"/>
                <a:cs typeface="Optima"/>
              </a:rPr>
              <a:t>2</a:t>
            </a:r>
            <a:r>
              <a:rPr lang="en-US" sz="1600" dirty="0" smtClean="0">
                <a:latin typeface="Optima"/>
                <a:cs typeface="Optima"/>
              </a:rPr>
              <a:t>0 cm</a:t>
            </a:r>
            <a:endParaRPr lang="en-US" sz="1600" dirty="0">
              <a:latin typeface="Optima"/>
              <a:cs typeface="Optima"/>
            </a:endParaRPr>
          </a:p>
        </p:txBody>
      </p:sp>
      <p:sp>
        <p:nvSpPr>
          <p:cNvPr id="516" name="Arc 515"/>
          <p:cNvSpPr>
            <a:spLocks noChangeAspect="1"/>
          </p:cNvSpPr>
          <p:nvPr/>
        </p:nvSpPr>
        <p:spPr>
          <a:xfrm>
            <a:off x="-272499536" y="6300228"/>
            <a:ext cx="548612359" cy="548649152"/>
          </a:xfrm>
          <a:prstGeom prst="arc">
            <a:avLst>
              <a:gd name="adj1" fmla="val 16192269"/>
              <a:gd name="adj2" fmla="val 16273279"/>
            </a:avLst>
          </a:prstGeom>
          <a:ln w="6350" cmpd="sng">
            <a:solidFill>
              <a:srgbClr val="00000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Optima"/>
              <a:cs typeface="Optima"/>
            </a:endParaRPr>
          </a:p>
        </p:txBody>
      </p:sp>
      <p:sp>
        <p:nvSpPr>
          <p:cNvPr id="517" name="TextBox 516"/>
          <p:cNvSpPr txBox="1"/>
          <p:nvPr/>
        </p:nvSpPr>
        <p:spPr>
          <a:xfrm>
            <a:off x="327323" y="4024101"/>
            <a:ext cx="740663" cy="276999"/>
          </a:xfrm>
          <a:prstGeom prst="rect">
            <a:avLst/>
          </a:prstGeom>
          <a:noFill/>
        </p:spPr>
        <p:txBody>
          <a:bodyPr wrap="none" rtlCol="0">
            <a:spAutoFit/>
          </a:bodyPr>
          <a:lstStyle/>
          <a:p>
            <a:r>
              <a:rPr lang="en-US" sz="1200" b="1" dirty="0" smtClean="0">
                <a:solidFill>
                  <a:srgbClr val="A224FF"/>
                </a:solidFill>
                <a:latin typeface="Optima"/>
                <a:cs typeface="Optima"/>
              </a:rPr>
              <a:t>2.5 GeV</a:t>
            </a:r>
            <a:endParaRPr lang="en-US" sz="1200" b="1" dirty="0">
              <a:solidFill>
                <a:srgbClr val="A224FF"/>
              </a:solidFill>
              <a:latin typeface="Optima"/>
              <a:cs typeface="Optima"/>
            </a:endParaRPr>
          </a:p>
        </p:txBody>
      </p:sp>
      <p:cxnSp>
        <p:nvCxnSpPr>
          <p:cNvPr id="518" name="Straight Connector 517"/>
          <p:cNvCxnSpPr/>
          <p:nvPr/>
        </p:nvCxnSpPr>
        <p:spPr>
          <a:xfrm flipH="1">
            <a:off x="7536295" y="3670318"/>
            <a:ext cx="956679"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9" name="TextBox 518"/>
          <p:cNvSpPr txBox="1"/>
          <p:nvPr/>
        </p:nvSpPr>
        <p:spPr>
          <a:xfrm>
            <a:off x="7873131" y="3863481"/>
            <a:ext cx="449814" cy="276999"/>
          </a:xfrm>
          <a:prstGeom prst="rect">
            <a:avLst/>
          </a:prstGeom>
          <a:noFill/>
        </p:spPr>
        <p:txBody>
          <a:bodyPr wrap="none" rtlCol="0">
            <a:spAutoFit/>
          </a:bodyPr>
          <a:lstStyle/>
          <a:p>
            <a:r>
              <a:rPr lang="en-US" sz="1200" dirty="0" smtClean="0">
                <a:latin typeface="Optima"/>
                <a:cs typeface="Optima"/>
              </a:rPr>
              <a:t>-8.0</a:t>
            </a:r>
            <a:endParaRPr lang="en-US" sz="1200" dirty="0">
              <a:latin typeface="Optima"/>
              <a:cs typeface="Optima"/>
            </a:endParaRPr>
          </a:p>
        </p:txBody>
      </p:sp>
      <p:cxnSp>
        <p:nvCxnSpPr>
          <p:cNvPr id="520" name="Straight Arrow Connector 519"/>
          <p:cNvCxnSpPr/>
          <p:nvPr/>
        </p:nvCxnSpPr>
        <p:spPr>
          <a:xfrm flipV="1">
            <a:off x="2032902" y="2729595"/>
            <a:ext cx="0" cy="622935"/>
          </a:xfrm>
          <a:prstGeom prst="straightConnector1">
            <a:avLst/>
          </a:prstGeom>
          <a:ln w="6350" cmpd="sng">
            <a:solidFill>
              <a:srgbClr val="00009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521" name="TextBox 520"/>
          <p:cNvSpPr txBox="1"/>
          <p:nvPr/>
        </p:nvSpPr>
        <p:spPr>
          <a:xfrm>
            <a:off x="2021363" y="3501536"/>
            <a:ext cx="434221" cy="307777"/>
          </a:xfrm>
          <a:prstGeom prst="rect">
            <a:avLst/>
          </a:prstGeom>
          <a:noFill/>
        </p:spPr>
        <p:txBody>
          <a:bodyPr wrap="none" rtlCol="0">
            <a:spAutoFit/>
          </a:bodyPr>
          <a:lstStyle/>
          <a:p>
            <a:r>
              <a:rPr lang="en-US" sz="1400" dirty="0">
                <a:solidFill>
                  <a:srgbClr val="0000FF"/>
                </a:solidFill>
                <a:latin typeface="Optima"/>
                <a:cs typeface="Optima"/>
              </a:rPr>
              <a:t>9</a:t>
            </a:r>
            <a:r>
              <a:rPr lang="en-US" sz="1400" dirty="0" smtClean="0">
                <a:solidFill>
                  <a:srgbClr val="0000FF"/>
                </a:solidFill>
                <a:latin typeface="Optima"/>
                <a:cs typeface="Optima"/>
              </a:rPr>
              <a:t>.7</a:t>
            </a:r>
            <a:endParaRPr lang="en-US" sz="1400" dirty="0">
              <a:solidFill>
                <a:srgbClr val="0000FF"/>
              </a:solidFill>
              <a:latin typeface="Optima"/>
              <a:cs typeface="Optima"/>
            </a:endParaRPr>
          </a:p>
        </p:txBody>
      </p:sp>
      <p:sp>
        <p:nvSpPr>
          <p:cNvPr id="522" name="TextBox 521"/>
          <p:cNvSpPr txBox="1"/>
          <p:nvPr/>
        </p:nvSpPr>
        <p:spPr>
          <a:xfrm>
            <a:off x="6609506" y="812002"/>
            <a:ext cx="1576987" cy="646331"/>
          </a:xfrm>
          <a:prstGeom prst="rect">
            <a:avLst/>
          </a:prstGeom>
          <a:noFill/>
        </p:spPr>
        <p:txBody>
          <a:bodyPr wrap="none" rtlCol="0">
            <a:spAutoFit/>
          </a:bodyPr>
          <a:lstStyle/>
          <a:p>
            <a:r>
              <a:rPr lang="en-US" dirty="0">
                <a:solidFill>
                  <a:srgbClr val="000090"/>
                </a:solidFill>
              </a:rPr>
              <a:t>KSF= </a:t>
            </a:r>
            <a:r>
              <a:rPr lang="en-US" dirty="0" smtClean="0">
                <a:solidFill>
                  <a:srgbClr val="000090"/>
                </a:solidFill>
              </a:rPr>
              <a:t>49.252</a:t>
            </a:r>
            <a:endParaRPr lang="en-US" dirty="0">
              <a:solidFill>
                <a:srgbClr val="000090"/>
              </a:solidFill>
            </a:endParaRPr>
          </a:p>
          <a:p>
            <a:r>
              <a:rPr lang="en-US" dirty="0" smtClean="0">
                <a:solidFill>
                  <a:srgbClr val="000090"/>
                </a:solidFill>
              </a:rPr>
              <a:t>KSD=-91.923</a:t>
            </a:r>
            <a:endParaRPr lang="en-US" dirty="0">
              <a:solidFill>
                <a:srgbClr val="000090"/>
              </a:solidFill>
            </a:endParaRPr>
          </a:p>
        </p:txBody>
      </p:sp>
    </p:spTree>
    <p:extLst>
      <p:ext uri="{BB962C8B-B14F-4D97-AF65-F5344CB8AC3E}">
        <p14:creationId xmlns:p14="http://schemas.microsoft.com/office/powerpoint/2010/main" val="2854038929"/>
      </p:ext>
    </p:extLst>
  </p:cSld>
  <p:clrMapOvr>
    <a:masterClrMapping/>
  </p:clrMapOvr>
  <mc:AlternateContent xmlns:mc="http://schemas.openxmlformats.org/markup-compatibility/2006" xmlns:p14="http://schemas.microsoft.com/office/powerpoint/2010/main">
    <mc:Choice Requires="p14">
      <p:transition spd="slow" p14:dur="18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0" y="0"/>
            <a:ext cx="9144000" cy="6572101"/>
          </a:xfrm>
          <a:prstGeom prst="roundRect">
            <a:avLst>
              <a:gd name="adj" fmla="val 5194"/>
            </a:avLst>
          </a:prstGeom>
          <a:solidFill>
            <a:srgbClr val="DBFFF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defRPr/>
            </a:pPr>
            <a:endParaRPr lang="en-US" sz="3600" b="0" dirty="0" smtClean="0">
              <a:solidFill>
                <a:srgbClr val="000090"/>
              </a:solidFill>
              <a:latin typeface="Optima"/>
              <a:cs typeface="Optima"/>
            </a:endParaRPr>
          </a:p>
          <a:p>
            <a:pPr>
              <a:defRPr/>
            </a:pPr>
            <a:endParaRPr lang="en-US" sz="3600" b="0" dirty="0" smtClean="0">
              <a:solidFill>
                <a:srgbClr val="000090"/>
              </a:solidFill>
              <a:latin typeface="Optima"/>
              <a:cs typeface="Optima"/>
            </a:endParaRPr>
          </a:p>
          <a:p>
            <a:pPr>
              <a:defRPr/>
            </a:pPr>
            <a:endParaRPr lang="en-US" sz="3600" dirty="0">
              <a:solidFill>
                <a:srgbClr val="000090"/>
              </a:solidFill>
              <a:latin typeface="Optima"/>
              <a:cs typeface="Optima"/>
            </a:endParaRPr>
          </a:p>
          <a:p>
            <a:pPr algn="ctr">
              <a:defRPr/>
            </a:pPr>
            <a:r>
              <a:rPr lang="en-US" sz="3600" dirty="0" smtClean="0">
                <a:solidFill>
                  <a:srgbClr val="000090"/>
                </a:solidFill>
                <a:latin typeface="Optima"/>
                <a:cs typeface="Optima"/>
              </a:rPr>
              <a:t>A Microscope for Gluons</a:t>
            </a:r>
          </a:p>
          <a:p>
            <a:pPr algn="ctr">
              <a:defRPr/>
            </a:pPr>
            <a:endParaRPr lang="en-US" sz="3600" dirty="0">
              <a:solidFill>
                <a:srgbClr val="000090"/>
              </a:solidFill>
              <a:latin typeface="Optima"/>
              <a:cs typeface="Optima"/>
            </a:endParaRPr>
          </a:p>
          <a:p>
            <a:pPr algn="ctr">
              <a:defRPr/>
            </a:pPr>
            <a:r>
              <a:rPr lang="en-US" sz="3600" dirty="0" smtClean="0">
                <a:solidFill>
                  <a:srgbClr val="000090"/>
                </a:solidFill>
                <a:latin typeface="Optima"/>
                <a:cs typeface="Optima"/>
              </a:rPr>
              <a:t>AN ULTIMATE QCD LABORATORY</a:t>
            </a:r>
          </a:p>
          <a:p>
            <a:pPr algn="ctr">
              <a:defRPr/>
            </a:pPr>
            <a:endParaRPr lang="en-US" sz="3600" dirty="0">
              <a:solidFill>
                <a:srgbClr val="000090"/>
              </a:solidFill>
              <a:latin typeface="Optima"/>
              <a:cs typeface="Optima"/>
            </a:endParaRPr>
          </a:p>
          <a:p>
            <a:pPr algn="ctr">
              <a:defRPr/>
            </a:pPr>
            <a:r>
              <a:rPr lang="en-US" sz="3600" dirty="0">
                <a:solidFill>
                  <a:srgbClr val="000090"/>
                </a:solidFill>
                <a:latin typeface="Optima"/>
                <a:cs typeface="Optima"/>
              </a:rPr>
              <a:t>The study of the high density gluon field, which is at the center of it all, requires a high energy, high luminosity, polarized Electron Ion Collider</a:t>
            </a:r>
          </a:p>
          <a:p>
            <a:pPr algn="ctr">
              <a:defRPr/>
            </a:pPr>
            <a:endParaRPr lang="en-US" sz="3600" dirty="0">
              <a:solidFill>
                <a:srgbClr val="000090"/>
              </a:solidFill>
              <a:latin typeface="Optima"/>
              <a:cs typeface="Optima"/>
            </a:endParaRPr>
          </a:p>
        </p:txBody>
      </p:sp>
      <p:pic>
        <p:nvPicPr>
          <p:cNvPr id="51" name="Picture 50" descr="Screen Shot 2014-06-30 at 11.14.04 AM.png"/>
          <p:cNvPicPr>
            <a:picLocks noChangeAspect="1"/>
          </p:cNvPicPr>
          <p:nvPr/>
        </p:nvPicPr>
        <p:blipFill>
          <a:blip r:embed="rId2">
            <a:extLst>
              <a:ext uri="{BEBA8EAE-BF5A-486C-A8C5-ECC9F3942E4B}">
                <a14:imgProps xmlns:a14="http://schemas.microsoft.com/office/drawing/2010/main">
                  <a14:imgLayer r:embed="rId3">
                    <a14:imgEffect>
                      <a14:sharpenSoften amount="72000"/>
                    </a14:imgEffect>
                  </a14:imgLayer>
                </a14:imgProps>
              </a:ext>
              <a:ext uri="{28A0092B-C50C-407E-A947-70E740481C1C}">
                <a14:useLocalDpi xmlns:a14="http://schemas.microsoft.com/office/drawing/2010/main" val="0"/>
              </a:ext>
            </a:extLst>
          </a:blip>
          <a:stretch>
            <a:fillRect/>
          </a:stretch>
        </p:blipFill>
        <p:spPr>
          <a:xfrm>
            <a:off x="-11759" y="305018"/>
            <a:ext cx="9155759" cy="5817277"/>
          </a:xfrm>
          <a:prstGeom prst="rect">
            <a:avLst/>
          </a:prstGeom>
        </p:spPr>
      </p:pic>
      <p:sp>
        <p:nvSpPr>
          <p:cNvPr id="2" name="TextBox 1"/>
          <p:cNvSpPr txBox="1"/>
          <p:nvPr/>
        </p:nvSpPr>
        <p:spPr>
          <a:xfrm>
            <a:off x="36558" y="102723"/>
            <a:ext cx="5134739" cy="584776"/>
          </a:xfrm>
          <a:prstGeom prst="rect">
            <a:avLst/>
          </a:prstGeom>
          <a:noFill/>
        </p:spPr>
        <p:txBody>
          <a:bodyPr wrap="none" rtlCol="0">
            <a:spAutoFit/>
          </a:bodyPr>
          <a:lstStyle/>
          <a:p>
            <a:r>
              <a:rPr lang="en-US" sz="3200" dirty="0" smtClean="0">
                <a:solidFill>
                  <a:srgbClr val="000090"/>
                </a:solidFill>
                <a:latin typeface="Optima"/>
                <a:cs typeface="Optima"/>
              </a:rPr>
              <a:t>ELECTRON ION COLLIDER</a:t>
            </a:r>
            <a:endParaRPr lang="en-US" sz="3200" dirty="0">
              <a:solidFill>
                <a:srgbClr val="000090"/>
              </a:solidFill>
              <a:latin typeface="Optima"/>
              <a:cs typeface="Optima"/>
            </a:endParaRPr>
          </a:p>
        </p:txBody>
      </p:sp>
    </p:spTree>
    <p:extLst>
      <p:ext uri="{BB962C8B-B14F-4D97-AF65-F5344CB8AC3E}">
        <p14:creationId xmlns:p14="http://schemas.microsoft.com/office/powerpoint/2010/main" val="759898993"/>
      </p:ext>
    </p:extLst>
  </p:cSld>
  <p:clrMapOvr>
    <a:masterClrMapping/>
  </p:clrMapOvr>
  <mc:AlternateContent xmlns:mc="http://schemas.openxmlformats.org/markup-compatibility/2006" xmlns:p14="http://schemas.microsoft.com/office/powerpoint/2010/main">
    <mc:Choice Requires="p14">
      <p:transition spd="slow" p14:dur="18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2"/>
          <p:cNvSpPr>
            <a:spLocks noGrp="1"/>
          </p:cNvSpPr>
          <p:nvPr>
            <p:ph type="title"/>
          </p:nvPr>
        </p:nvSpPr>
        <p:spPr>
          <a:xfrm>
            <a:off x="-42976" y="109677"/>
            <a:ext cx="8458200" cy="719137"/>
          </a:xfrm>
        </p:spPr>
        <p:txBody>
          <a:bodyPr/>
          <a:lstStyle/>
          <a:p>
            <a:pPr algn="l" eaLnBrk="1" hangingPunct="1"/>
            <a:r>
              <a:rPr sz="2800" b="0" dirty="0">
                <a:solidFill>
                  <a:srgbClr val="000090"/>
                </a:solidFill>
                <a:latin typeface="Optima"/>
                <a:ea typeface="ＭＳ Ｐゴシック" charset="0"/>
                <a:cs typeface="Optima"/>
              </a:rPr>
              <a:t>eRHIC peak luminosity vs. CoM energy </a:t>
            </a:r>
          </a:p>
        </p:txBody>
      </p:sp>
      <p:sp>
        <p:nvSpPr>
          <p:cNvPr id="2" name="Content Placeholder 1"/>
          <p:cNvSpPr>
            <a:spLocks noGrp="1"/>
          </p:cNvSpPr>
          <p:nvPr>
            <p:ph idx="1"/>
          </p:nvPr>
        </p:nvSpPr>
        <p:spPr>
          <a:xfrm>
            <a:off x="266700" y="5486400"/>
            <a:ext cx="8677275" cy="1257300"/>
          </a:xfrm>
        </p:spPr>
        <p:txBody>
          <a:bodyPr>
            <a:normAutofit/>
          </a:bodyPr>
          <a:lstStyle/>
          <a:p>
            <a:r>
              <a:rPr lang="en-US" dirty="0" smtClean="0">
                <a:solidFill>
                  <a:srgbClr val="000090"/>
                </a:solidFill>
              </a:rPr>
              <a:t>eRHIC design covers whole Center-of-Mass energy range, including </a:t>
            </a:r>
            <a:br>
              <a:rPr lang="en-US" dirty="0" smtClean="0">
                <a:solidFill>
                  <a:srgbClr val="000090"/>
                </a:solidFill>
              </a:rPr>
            </a:br>
            <a:r>
              <a:rPr lang="en-US" dirty="0" smtClean="0">
                <a:solidFill>
                  <a:srgbClr val="000090"/>
                </a:solidFill>
              </a:rPr>
              <a:t>“EIC White Paper Upgrade” region</a:t>
            </a:r>
          </a:p>
          <a:p>
            <a:r>
              <a:rPr lang="en-US" dirty="0" smtClean="0">
                <a:solidFill>
                  <a:srgbClr val="000090"/>
                </a:solidFill>
              </a:rPr>
              <a:t>Small beam emittances and IR design allows for full acceptance detector at full luminosity</a:t>
            </a:r>
          </a:p>
        </p:txBody>
      </p:sp>
      <p:grpSp>
        <p:nvGrpSpPr>
          <p:cNvPr id="118" name="Group 117"/>
          <p:cNvGrpSpPr/>
          <p:nvPr/>
        </p:nvGrpSpPr>
        <p:grpSpPr>
          <a:xfrm>
            <a:off x="2453719" y="3075800"/>
            <a:ext cx="2847147" cy="978889"/>
            <a:chOff x="5354308" y="3391607"/>
            <a:chExt cx="2847147" cy="978889"/>
          </a:xfrm>
        </p:grpSpPr>
        <p:sp>
          <p:nvSpPr>
            <p:cNvPr id="119" name="Oval 118"/>
            <p:cNvSpPr/>
            <p:nvPr/>
          </p:nvSpPr>
          <p:spPr>
            <a:xfrm>
              <a:off x="5354308" y="3391607"/>
              <a:ext cx="2847147" cy="978889"/>
            </a:xfrm>
            <a:prstGeom prst="ellipse">
              <a:avLst/>
            </a:prstGeom>
            <a:solidFill>
              <a:srgbClr val="FF1A00">
                <a:alpha val="50000"/>
              </a:srgbClr>
            </a:solidFill>
            <a:ln>
              <a:noFill/>
            </a:ln>
            <a:effectLst>
              <a:softEdge rad="190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0" dirty="0">
                <a:solidFill>
                  <a:srgbClr val="292934"/>
                </a:solidFill>
                <a:latin typeface="Helvetica"/>
                <a:cs typeface="Helvetica"/>
              </a:endParaRPr>
            </a:p>
          </p:txBody>
        </p:sp>
        <p:sp>
          <p:nvSpPr>
            <p:cNvPr id="120" name="TextBox 119"/>
            <p:cNvSpPr txBox="1"/>
            <p:nvPr/>
          </p:nvSpPr>
          <p:spPr>
            <a:xfrm>
              <a:off x="5683189" y="3695378"/>
              <a:ext cx="2176303" cy="430887"/>
            </a:xfrm>
            <a:prstGeom prst="rect">
              <a:avLst/>
            </a:prstGeom>
            <a:noFill/>
          </p:spPr>
          <p:txBody>
            <a:bodyPr wrap="none" rtlCol="0">
              <a:spAutoFit/>
            </a:bodyPr>
            <a:lstStyle/>
            <a:p>
              <a:pPr algn="ctr"/>
              <a:r>
                <a:rPr lang="en-US" sz="1100" b="0" dirty="0">
                  <a:solidFill>
                    <a:srgbClr val="D2533C"/>
                  </a:solidFill>
                  <a:latin typeface="Helvetica"/>
                  <a:cs typeface="Helvetica"/>
                </a:rPr>
                <a:t>Spin and Flavor Structure of the </a:t>
              </a:r>
              <a:r>
                <a:rPr lang="en-US" sz="1100" b="0" dirty="0" smtClean="0">
                  <a:solidFill>
                    <a:srgbClr val="D2533C"/>
                  </a:solidFill>
                  <a:latin typeface="Helvetica"/>
                  <a:cs typeface="Helvetica"/>
                </a:rPr>
                <a:t/>
              </a:r>
              <a:br>
                <a:rPr lang="en-US" sz="1100" b="0" dirty="0" smtClean="0">
                  <a:solidFill>
                    <a:srgbClr val="D2533C"/>
                  </a:solidFill>
                  <a:latin typeface="Helvetica"/>
                  <a:cs typeface="Helvetica"/>
                </a:rPr>
              </a:br>
              <a:r>
                <a:rPr lang="en-US" sz="1100" b="0" dirty="0" smtClean="0">
                  <a:solidFill>
                    <a:srgbClr val="D2533C"/>
                  </a:solidFill>
                  <a:latin typeface="Helvetica"/>
                  <a:cs typeface="Helvetica"/>
                </a:rPr>
                <a:t>Nucleons </a:t>
              </a:r>
              <a:r>
                <a:rPr lang="en-US" sz="1100" b="0" dirty="0">
                  <a:solidFill>
                    <a:srgbClr val="D2533C"/>
                  </a:solidFill>
                  <a:latin typeface="Helvetica"/>
                  <a:cs typeface="Helvetica"/>
                </a:rPr>
                <a:t>and </a:t>
              </a:r>
              <a:r>
                <a:rPr lang="en-US" sz="1100" b="0" dirty="0" smtClean="0">
                  <a:solidFill>
                    <a:srgbClr val="D2533C"/>
                  </a:solidFill>
                  <a:latin typeface="Helvetica"/>
                  <a:cs typeface="Helvetica"/>
                </a:rPr>
                <a:t>Nuclei</a:t>
              </a:r>
              <a:endParaRPr lang="en-US" sz="1100" b="0" dirty="0">
                <a:solidFill>
                  <a:srgbClr val="D2533C"/>
                </a:solidFill>
                <a:latin typeface="Helvetica"/>
                <a:cs typeface="Helvetica"/>
              </a:endParaRPr>
            </a:p>
          </p:txBody>
        </p:sp>
      </p:grpSp>
      <p:grpSp>
        <p:nvGrpSpPr>
          <p:cNvPr id="121" name="Group 120"/>
          <p:cNvGrpSpPr/>
          <p:nvPr/>
        </p:nvGrpSpPr>
        <p:grpSpPr>
          <a:xfrm>
            <a:off x="2289659" y="3530443"/>
            <a:ext cx="1805010" cy="949324"/>
            <a:chOff x="5190248" y="3846250"/>
            <a:chExt cx="1805010" cy="949324"/>
          </a:xfrm>
        </p:grpSpPr>
        <p:sp>
          <p:nvSpPr>
            <p:cNvPr id="122" name="Oval 121"/>
            <p:cNvSpPr/>
            <p:nvPr/>
          </p:nvSpPr>
          <p:spPr>
            <a:xfrm>
              <a:off x="5190248" y="3846250"/>
              <a:ext cx="1805010" cy="949324"/>
            </a:xfrm>
            <a:prstGeom prst="ellipse">
              <a:avLst/>
            </a:prstGeom>
            <a:solidFill>
              <a:srgbClr val="FFD13E">
                <a:alpha val="50000"/>
              </a:srgbClr>
            </a:solidFill>
            <a:ln>
              <a:noFill/>
            </a:ln>
            <a:effectLst>
              <a:softEdge rad="190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0" dirty="0">
                <a:solidFill>
                  <a:schemeClr val="tx1"/>
                </a:solidFill>
                <a:latin typeface="Helvetica"/>
                <a:cs typeface="Helvetica"/>
              </a:endParaRPr>
            </a:p>
          </p:txBody>
        </p:sp>
        <p:sp>
          <p:nvSpPr>
            <p:cNvPr id="123" name="TextBox 122"/>
            <p:cNvSpPr txBox="1"/>
            <p:nvPr/>
          </p:nvSpPr>
          <p:spPr>
            <a:xfrm>
              <a:off x="5385960" y="4179573"/>
              <a:ext cx="1384608" cy="430887"/>
            </a:xfrm>
            <a:prstGeom prst="rect">
              <a:avLst/>
            </a:prstGeom>
            <a:noFill/>
          </p:spPr>
          <p:txBody>
            <a:bodyPr wrap="none" rtlCol="0">
              <a:spAutoFit/>
            </a:bodyPr>
            <a:lstStyle/>
            <a:p>
              <a:pPr algn="ctr"/>
              <a:r>
                <a:rPr lang="en-US" sz="1100" b="0" dirty="0">
                  <a:latin typeface="Helvetica"/>
                  <a:cs typeface="Helvetica"/>
                </a:rPr>
                <a:t>Internal Landscape</a:t>
              </a:r>
            </a:p>
            <a:p>
              <a:pPr algn="ctr"/>
              <a:r>
                <a:rPr lang="en-US" sz="1100" b="0" dirty="0">
                  <a:latin typeface="Helvetica"/>
                  <a:cs typeface="Helvetica"/>
                </a:rPr>
                <a:t>o</a:t>
              </a:r>
              <a:r>
                <a:rPr lang="en-US" sz="1100" b="0" dirty="0" smtClean="0">
                  <a:latin typeface="Helvetica"/>
                  <a:cs typeface="Helvetica"/>
                </a:rPr>
                <a:t>f Nuclei</a:t>
              </a:r>
              <a:endParaRPr lang="en-US" sz="1100" b="0" dirty="0">
                <a:latin typeface="Helvetica"/>
                <a:cs typeface="Helvetica"/>
              </a:endParaRPr>
            </a:p>
          </p:txBody>
        </p:sp>
      </p:grpSp>
      <p:grpSp>
        <p:nvGrpSpPr>
          <p:cNvPr id="124" name="Group 123"/>
          <p:cNvGrpSpPr/>
          <p:nvPr/>
        </p:nvGrpSpPr>
        <p:grpSpPr>
          <a:xfrm>
            <a:off x="3496722" y="3514995"/>
            <a:ext cx="2017913" cy="1041586"/>
            <a:chOff x="6397311" y="3830802"/>
            <a:chExt cx="2017913" cy="1041586"/>
          </a:xfrm>
        </p:grpSpPr>
        <p:sp>
          <p:nvSpPr>
            <p:cNvPr id="125" name="Oval 124"/>
            <p:cNvSpPr/>
            <p:nvPr/>
          </p:nvSpPr>
          <p:spPr>
            <a:xfrm>
              <a:off x="6397311" y="3830802"/>
              <a:ext cx="2017913" cy="1041586"/>
            </a:xfrm>
            <a:prstGeom prst="ellipse">
              <a:avLst/>
            </a:prstGeom>
            <a:solidFill>
              <a:srgbClr val="FFD13E">
                <a:alpha val="50000"/>
              </a:srgbClr>
            </a:solidFill>
            <a:ln>
              <a:noFill/>
            </a:ln>
            <a:effectLst>
              <a:softEdge rad="190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0" dirty="0">
                <a:solidFill>
                  <a:srgbClr val="292934"/>
                </a:solidFill>
                <a:latin typeface="Helvetica"/>
                <a:cs typeface="Helvetica"/>
              </a:endParaRPr>
            </a:p>
          </p:txBody>
        </p:sp>
        <p:sp>
          <p:nvSpPr>
            <p:cNvPr id="126" name="TextBox 125"/>
            <p:cNvSpPr txBox="1"/>
            <p:nvPr/>
          </p:nvSpPr>
          <p:spPr>
            <a:xfrm>
              <a:off x="6629173" y="4175695"/>
              <a:ext cx="1674175" cy="430887"/>
            </a:xfrm>
            <a:prstGeom prst="rect">
              <a:avLst/>
            </a:prstGeom>
            <a:noFill/>
          </p:spPr>
          <p:txBody>
            <a:bodyPr wrap="none" rtlCol="0">
              <a:spAutoFit/>
            </a:bodyPr>
            <a:lstStyle/>
            <a:p>
              <a:pPr algn="ctr"/>
              <a:r>
                <a:rPr lang="en-US" sz="1100" b="0" dirty="0">
                  <a:solidFill>
                    <a:srgbClr val="292934"/>
                  </a:solidFill>
                  <a:latin typeface="Helvetica"/>
                  <a:cs typeface="Helvetica"/>
                </a:rPr>
                <a:t>QCD at Extreme Parton </a:t>
              </a:r>
              <a:r>
                <a:rPr lang="en-US" sz="1100" b="0" dirty="0" smtClean="0">
                  <a:solidFill>
                    <a:srgbClr val="292934"/>
                  </a:solidFill>
                  <a:latin typeface="Helvetica"/>
                  <a:cs typeface="Helvetica"/>
                </a:rPr>
                <a:t/>
              </a:r>
              <a:br>
                <a:rPr lang="en-US" sz="1100" b="0" dirty="0" smtClean="0">
                  <a:solidFill>
                    <a:srgbClr val="292934"/>
                  </a:solidFill>
                  <a:latin typeface="Helvetica"/>
                  <a:cs typeface="Helvetica"/>
                </a:rPr>
              </a:br>
              <a:r>
                <a:rPr lang="en-US" sz="1100" b="0" dirty="0" smtClean="0">
                  <a:solidFill>
                    <a:srgbClr val="292934"/>
                  </a:solidFill>
                  <a:latin typeface="Helvetica"/>
                  <a:cs typeface="Helvetica"/>
                </a:rPr>
                <a:t>Densities </a:t>
              </a:r>
              <a:r>
                <a:rPr lang="en-US" sz="1100" b="0" dirty="0">
                  <a:solidFill>
                    <a:srgbClr val="292934"/>
                  </a:solidFill>
                  <a:latin typeface="Helvetica"/>
                  <a:cs typeface="Helvetica"/>
                </a:rPr>
                <a:t>- </a:t>
              </a:r>
              <a:r>
                <a:rPr lang="en-US" sz="1100" b="0" dirty="0" smtClean="0">
                  <a:solidFill>
                    <a:srgbClr val="292934"/>
                  </a:solidFill>
                  <a:latin typeface="Helvetica"/>
                  <a:cs typeface="Helvetica"/>
                </a:rPr>
                <a:t>Saturation</a:t>
              </a:r>
              <a:endParaRPr lang="en-US" sz="1100" b="0" dirty="0">
                <a:solidFill>
                  <a:srgbClr val="292934"/>
                </a:solidFill>
                <a:latin typeface="Helvetica"/>
                <a:cs typeface="Helvetica"/>
              </a:endParaRPr>
            </a:p>
          </p:txBody>
        </p:sp>
      </p:grpSp>
      <p:grpSp>
        <p:nvGrpSpPr>
          <p:cNvPr id="127" name="Group 126"/>
          <p:cNvGrpSpPr/>
          <p:nvPr/>
        </p:nvGrpSpPr>
        <p:grpSpPr>
          <a:xfrm>
            <a:off x="2589333" y="2292203"/>
            <a:ext cx="2630835" cy="1865625"/>
            <a:chOff x="5489922" y="2608010"/>
            <a:chExt cx="2630835" cy="1865625"/>
          </a:xfrm>
        </p:grpSpPr>
        <p:sp>
          <p:nvSpPr>
            <p:cNvPr id="128" name="Oval 127"/>
            <p:cNvSpPr/>
            <p:nvPr/>
          </p:nvSpPr>
          <p:spPr>
            <a:xfrm>
              <a:off x="5489922" y="2608010"/>
              <a:ext cx="2630835" cy="1865625"/>
            </a:xfrm>
            <a:prstGeom prst="ellipse">
              <a:avLst/>
            </a:prstGeom>
            <a:solidFill>
              <a:srgbClr val="1DFAFF">
                <a:alpha val="50000"/>
              </a:srgbClr>
            </a:solidFill>
            <a:ln>
              <a:noFill/>
            </a:ln>
            <a:effectLst>
              <a:softEdge rad="190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0" dirty="0" smtClean="0">
                <a:solidFill>
                  <a:schemeClr val="tx1"/>
                </a:solidFill>
                <a:latin typeface="Helvetica"/>
                <a:cs typeface="Helvetica"/>
              </a:endParaRPr>
            </a:p>
            <a:p>
              <a:pPr algn="ctr"/>
              <a:endParaRPr lang="en-US" sz="1100" b="0" dirty="0">
                <a:solidFill>
                  <a:schemeClr val="tx1"/>
                </a:solidFill>
                <a:latin typeface="Helvetica"/>
                <a:cs typeface="Helvetica"/>
              </a:endParaRPr>
            </a:p>
            <a:p>
              <a:pPr algn="ctr"/>
              <a:endParaRPr lang="en-US" sz="1100" b="0" dirty="0">
                <a:solidFill>
                  <a:schemeClr val="tx1"/>
                </a:solidFill>
                <a:latin typeface="Helvetica"/>
                <a:cs typeface="Helvetica"/>
              </a:endParaRPr>
            </a:p>
            <a:p>
              <a:pPr algn="ctr"/>
              <a:endParaRPr lang="en-US" sz="1100" b="0" dirty="0" smtClean="0">
                <a:solidFill>
                  <a:schemeClr val="tx1"/>
                </a:solidFill>
                <a:latin typeface="Helvetica"/>
                <a:cs typeface="Helvetica"/>
              </a:endParaRPr>
            </a:p>
            <a:p>
              <a:pPr algn="ctr"/>
              <a:endParaRPr lang="en-US" sz="1100" b="0" dirty="0">
                <a:solidFill>
                  <a:schemeClr val="tx1"/>
                </a:solidFill>
                <a:latin typeface="Helvetica"/>
                <a:cs typeface="Helvetica"/>
              </a:endParaRPr>
            </a:p>
            <a:p>
              <a:pPr algn="ctr"/>
              <a:endParaRPr lang="en-US" sz="1100" b="0" dirty="0" smtClean="0">
                <a:solidFill>
                  <a:schemeClr val="tx1"/>
                </a:solidFill>
                <a:latin typeface="Helvetica"/>
                <a:cs typeface="Helvetica"/>
              </a:endParaRPr>
            </a:p>
            <a:p>
              <a:pPr algn="ctr"/>
              <a:endParaRPr lang="en-US" sz="1100" b="0" dirty="0">
                <a:solidFill>
                  <a:schemeClr val="tx1"/>
                </a:solidFill>
                <a:latin typeface="Helvetica"/>
                <a:cs typeface="Helvetica"/>
              </a:endParaRPr>
            </a:p>
            <a:p>
              <a:pPr algn="ctr"/>
              <a:endParaRPr lang="en-US" sz="1100" b="0" dirty="0" smtClean="0">
                <a:solidFill>
                  <a:schemeClr val="tx1"/>
                </a:solidFill>
                <a:latin typeface="Helvetica"/>
                <a:cs typeface="Helvetica"/>
              </a:endParaRPr>
            </a:p>
          </p:txBody>
        </p:sp>
        <p:sp>
          <p:nvSpPr>
            <p:cNvPr id="129" name="TextBox 128"/>
            <p:cNvSpPr txBox="1"/>
            <p:nvPr/>
          </p:nvSpPr>
          <p:spPr>
            <a:xfrm>
              <a:off x="5603149" y="3035647"/>
              <a:ext cx="2374537" cy="600164"/>
            </a:xfrm>
            <a:prstGeom prst="rect">
              <a:avLst/>
            </a:prstGeom>
            <a:noFill/>
          </p:spPr>
          <p:txBody>
            <a:bodyPr wrap="none" rtlCol="0">
              <a:spAutoFit/>
            </a:bodyPr>
            <a:lstStyle/>
            <a:p>
              <a:pPr algn="ctr"/>
              <a:r>
                <a:rPr lang="en-US" sz="1100" b="0" dirty="0">
                  <a:solidFill>
                    <a:srgbClr val="3366FF"/>
                  </a:solidFill>
                  <a:latin typeface="Helvetica"/>
                  <a:cs typeface="Helvetica"/>
                </a:rPr>
                <a:t>Tomography (p/A) </a:t>
              </a:r>
              <a:r>
                <a:rPr lang="en-US" sz="1100" b="0" dirty="0" smtClean="0">
                  <a:solidFill>
                    <a:srgbClr val="3366FF"/>
                  </a:solidFill>
                  <a:latin typeface="Helvetica"/>
                  <a:cs typeface="Helvetica"/>
                </a:rPr>
                <a:t/>
              </a:r>
              <a:br>
                <a:rPr lang="en-US" sz="1100" b="0" dirty="0" smtClean="0">
                  <a:solidFill>
                    <a:srgbClr val="3366FF"/>
                  </a:solidFill>
                  <a:latin typeface="Helvetica"/>
                  <a:cs typeface="Helvetica"/>
                </a:rPr>
              </a:br>
              <a:r>
                <a:rPr lang="en-US" sz="1100" b="0" dirty="0" smtClean="0">
                  <a:solidFill>
                    <a:srgbClr val="3366FF"/>
                  </a:solidFill>
                  <a:latin typeface="Helvetica"/>
                  <a:cs typeface="Helvetica"/>
                </a:rPr>
                <a:t>Transverse </a:t>
              </a:r>
              <a:r>
                <a:rPr lang="en-US" sz="1100" b="0" dirty="0">
                  <a:solidFill>
                    <a:srgbClr val="3366FF"/>
                  </a:solidFill>
                  <a:latin typeface="Helvetica"/>
                  <a:cs typeface="Helvetica"/>
                </a:rPr>
                <a:t>Momentum Distribution </a:t>
              </a:r>
              <a:br>
                <a:rPr lang="en-US" sz="1100" b="0" dirty="0">
                  <a:solidFill>
                    <a:srgbClr val="3366FF"/>
                  </a:solidFill>
                  <a:latin typeface="Helvetica"/>
                  <a:cs typeface="Helvetica"/>
                </a:rPr>
              </a:br>
              <a:r>
                <a:rPr lang="en-US" sz="1100" b="0" dirty="0">
                  <a:solidFill>
                    <a:srgbClr val="3366FF"/>
                  </a:solidFill>
                  <a:latin typeface="Helvetica"/>
                  <a:cs typeface="Helvetica"/>
                </a:rPr>
                <a:t>and Spatial </a:t>
              </a:r>
              <a:r>
                <a:rPr lang="en-US" sz="1100" b="0" dirty="0" smtClean="0">
                  <a:solidFill>
                    <a:srgbClr val="3366FF"/>
                  </a:solidFill>
                  <a:latin typeface="Helvetica"/>
                  <a:cs typeface="Helvetica"/>
                </a:rPr>
                <a:t>Imaging</a:t>
              </a:r>
              <a:endParaRPr lang="en-US" sz="1100" b="0" dirty="0">
                <a:solidFill>
                  <a:srgbClr val="3366FF"/>
                </a:solidFill>
                <a:latin typeface="Helvetica"/>
                <a:cs typeface="Helvetica"/>
              </a:endParaRPr>
            </a:p>
          </p:txBody>
        </p:sp>
      </p:grpSp>
      <p:grpSp>
        <p:nvGrpSpPr>
          <p:cNvPr id="130" name="Group 129"/>
          <p:cNvGrpSpPr/>
          <p:nvPr/>
        </p:nvGrpSpPr>
        <p:grpSpPr>
          <a:xfrm>
            <a:off x="1765439" y="2217568"/>
            <a:ext cx="4184576" cy="2836486"/>
            <a:chOff x="1116300" y="1714500"/>
            <a:chExt cx="6408462" cy="4343932"/>
          </a:xfrm>
        </p:grpSpPr>
        <p:cxnSp>
          <p:nvCxnSpPr>
            <p:cNvPr id="131" name="Straight Arrow Connector 130"/>
            <p:cNvCxnSpPr/>
            <p:nvPr/>
          </p:nvCxnSpPr>
          <p:spPr>
            <a:xfrm flipV="1">
              <a:off x="2000123" y="5394845"/>
              <a:ext cx="4738662" cy="9536"/>
            </a:xfrm>
            <a:prstGeom prst="straightConnector1">
              <a:avLst/>
            </a:prstGeom>
            <a:ln w="28575" cmpd="sng">
              <a:solidFill>
                <a:schemeClr val="tx1"/>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a:stCxn id="147" idx="0"/>
            </p:cNvCxnSpPr>
            <p:nvPr/>
          </p:nvCxnSpPr>
          <p:spPr>
            <a:xfrm flipV="1">
              <a:off x="2013844" y="1716616"/>
              <a:ext cx="1395" cy="3672031"/>
            </a:xfrm>
            <a:prstGeom prst="straightConnector1">
              <a:avLst/>
            </a:prstGeom>
            <a:ln w="28575" cmpd="sng">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a:cxnSpLocks noChangeAspect="1"/>
            </p:cNvCxnSpPr>
            <p:nvPr/>
          </p:nvCxnSpPr>
          <p:spPr>
            <a:xfrm>
              <a:off x="2020639" y="4685909"/>
              <a:ext cx="17373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cxnSpLocks noChangeAspect="1"/>
            </p:cNvCxnSpPr>
            <p:nvPr/>
          </p:nvCxnSpPr>
          <p:spPr>
            <a:xfrm>
              <a:off x="2019539" y="2400996"/>
              <a:ext cx="17373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a:cxnSpLocks noChangeAspect="1"/>
            </p:cNvCxnSpPr>
            <p:nvPr/>
          </p:nvCxnSpPr>
          <p:spPr>
            <a:xfrm>
              <a:off x="2022913" y="3543114"/>
              <a:ext cx="17373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6" name="TextBox 135"/>
            <p:cNvSpPr txBox="1"/>
            <p:nvPr/>
          </p:nvSpPr>
          <p:spPr>
            <a:xfrm>
              <a:off x="1364927" y="4494032"/>
              <a:ext cx="683297" cy="400642"/>
            </a:xfrm>
            <a:prstGeom prst="rect">
              <a:avLst/>
            </a:prstGeom>
            <a:noFill/>
          </p:spPr>
          <p:txBody>
            <a:bodyPr wrap="none" rtlCol="0">
              <a:spAutoFit/>
            </a:bodyPr>
            <a:lstStyle/>
            <a:p>
              <a:r>
                <a:rPr lang="en-US" sz="1100" b="0" dirty="0" smtClean="0">
                  <a:latin typeface="Helvetica"/>
                  <a:cs typeface="Helvetica"/>
                </a:rPr>
                <a:t>10</a:t>
              </a:r>
              <a:r>
                <a:rPr lang="en-US" sz="1100" b="0" baseline="30000" dirty="0" smtClean="0">
                  <a:latin typeface="Helvetica"/>
                  <a:cs typeface="Helvetica"/>
                </a:rPr>
                <a:t>32</a:t>
              </a:r>
              <a:endParaRPr lang="en-US" sz="1100" b="0" dirty="0">
                <a:latin typeface="Helvetica"/>
                <a:cs typeface="Helvetica"/>
              </a:endParaRPr>
            </a:p>
          </p:txBody>
        </p:sp>
        <p:sp>
          <p:nvSpPr>
            <p:cNvPr id="137" name="TextBox 136"/>
            <p:cNvSpPr txBox="1"/>
            <p:nvPr/>
          </p:nvSpPr>
          <p:spPr>
            <a:xfrm>
              <a:off x="1367290" y="2212851"/>
              <a:ext cx="683297" cy="400642"/>
            </a:xfrm>
            <a:prstGeom prst="rect">
              <a:avLst/>
            </a:prstGeom>
            <a:noFill/>
          </p:spPr>
          <p:txBody>
            <a:bodyPr wrap="none" rtlCol="0">
              <a:spAutoFit/>
            </a:bodyPr>
            <a:lstStyle/>
            <a:p>
              <a:r>
                <a:rPr lang="en-US" sz="1100" b="0" dirty="0" smtClean="0">
                  <a:latin typeface="Helvetica"/>
                  <a:cs typeface="Helvetica"/>
                </a:rPr>
                <a:t>10</a:t>
              </a:r>
              <a:r>
                <a:rPr lang="en-US" sz="1100" b="0" baseline="30000" dirty="0" smtClean="0">
                  <a:latin typeface="Helvetica"/>
                  <a:cs typeface="Helvetica"/>
                </a:rPr>
                <a:t>34</a:t>
              </a:r>
              <a:endParaRPr lang="en-US" sz="1100" b="0" dirty="0">
                <a:latin typeface="Helvetica"/>
                <a:cs typeface="Helvetica"/>
              </a:endParaRPr>
            </a:p>
          </p:txBody>
        </p:sp>
        <p:sp>
          <p:nvSpPr>
            <p:cNvPr id="138" name="TextBox 137"/>
            <p:cNvSpPr txBox="1"/>
            <p:nvPr/>
          </p:nvSpPr>
          <p:spPr>
            <a:xfrm>
              <a:off x="1367290" y="3355768"/>
              <a:ext cx="683297" cy="400642"/>
            </a:xfrm>
            <a:prstGeom prst="rect">
              <a:avLst/>
            </a:prstGeom>
            <a:noFill/>
          </p:spPr>
          <p:txBody>
            <a:bodyPr wrap="none" rtlCol="0">
              <a:spAutoFit/>
            </a:bodyPr>
            <a:lstStyle/>
            <a:p>
              <a:r>
                <a:rPr lang="en-US" sz="1100" b="0" dirty="0" smtClean="0">
                  <a:latin typeface="Helvetica"/>
                  <a:cs typeface="Helvetica"/>
                </a:rPr>
                <a:t>10</a:t>
              </a:r>
              <a:r>
                <a:rPr lang="en-US" sz="1100" b="0" baseline="30000" dirty="0" smtClean="0">
                  <a:latin typeface="Helvetica"/>
                  <a:cs typeface="Helvetica"/>
                </a:rPr>
                <a:t>33</a:t>
              </a:r>
              <a:endParaRPr lang="en-US" sz="1100" b="0" dirty="0">
                <a:latin typeface="Helvetica"/>
                <a:cs typeface="Helvetica"/>
              </a:endParaRPr>
            </a:p>
          </p:txBody>
        </p:sp>
        <p:cxnSp>
          <p:nvCxnSpPr>
            <p:cNvPr id="139" name="Straight Connector 138"/>
            <p:cNvCxnSpPr/>
            <p:nvPr/>
          </p:nvCxnSpPr>
          <p:spPr>
            <a:xfrm>
              <a:off x="3272126" y="5217561"/>
              <a:ext cx="0" cy="17373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a:off x="5783543" y="5217561"/>
              <a:ext cx="0" cy="17373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4527528" y="5217561"/>
              <a:ext cx="0" cy="17373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2" name="TextBox 141"/>
            <p:cNvSpPr txBox="1"/>
            <p:nvPr/>
          </p:nvSpPr>
          <p:spPr>
            <a:xfrm>
              <a:off x="3008880" y="5384938"/>
              <a:ext cx="523100" cy="400642"/>
            </a:xfrm>
            <a:prstGeom prst="rect">
              <a:avLst/>
            </a:prstGeom>
            <a:noFill/>
          </p:spPr>
          <p:txBody>
            <a:bodyPr wrap="none" rtlCol="0">
              <a:spAutoFit/>
            </a:bodyPr>
            <a:lstStyle/>
            <a:p>
              <a:r>
                <a:rPr lang="en-US" sz="1100" b="0" dirty="0">
                  <a:latin typeface="Helvetica"/>
                  <a:cs typeface="Helvetica"/>
                </a:rPr>
                <a:t>5</a:t>
              </a:r>
              <a:r>
                <a:rPr lang="en-US" sz="1100" b="0" dirty="0" smtClean="0">
                  <a:latin typeface="Helvetica"/>
                  <a:cs typeface="Helvetica"/>
                </a:rPr>
                <a:t>0</a:t>
              </a:r>
              <a:endParaRPr lang="en-US" sz="1100" b="0" dirty="0">
                <a:latin typeface="Helvetica"/>
                <a:cs typeface="Helvetica"/>
              </a:endParaRPr>
            </a:p>
          </p:txBody>
        </p:sp>
        <p:sp>
          <p:nvSpPr>
            <p:cNvPr id="143" name="TextBox 142"/>
            <p:cNvSpPr txBox="1"/>
            <p:nvPr/>
          </p:nvSpPr>
          <p:spPr>
            <a:xfrm>
              <a:off x="4202724" y="5384938"/>
              <a:ext cx="643248" cy="400642"/>
            </a:xfrm>
            <a:prstGeom prst="rect">
              <a:avLst/>
            </a:prstGeom>
            <a:noFill/>
          </p:spPr>
          <p:txBody>
            <a:bodyPr wrap="none" rtlCol="0">
              <a:spAutoFit/>
            </a:bodyPr>
            <a:lstStyle/>
            <a:p>
              <a:r>
                <a:rPr lang="en-US" sz="1100" b="0" dirty="0" smtClean="0">
                  <a:latin typeface="Helvetica"/>
                  <a:cs typeface="Helvetica"/>
                </a:rPr>
                <a:t>100</a:t>
              </a:r>
              <a:endParaRPr lang="en-US" sz="1100" b="0" dirty="0">
                <a:latin typeface="Helvetica"/>
                <a:cs typeface="Helvetica"/>
              </a:endParaRPr>
            </a:p>
          </p:txBody>
        </p:sp>
        <p:sp>
          <p:nvSpPr>
            <p:cNvPr id="144" name="TextBox 143"/>
            <p:cNvSpPr txBox="1"/>
            <p:nvPr/>
          </p:nvSpPr>
          <p:spPr>
            <a:xfrm>
              <a:off x="5461634" y="5384938"/>
              <a:ext cx="643248" cy="400642"/>
            </a:xfrm>
            <a:prstGeom prst="rect">
              <a:avLst/>
            </a:prstGeom>
            <a:noFill/>
          </p:spPr>
          <p:txBody>
            <a:bodyPr wrap="none" rtlCol="0">
              <a:spAutoFit/>
            </a:bodyPr>
            <a:lstStyle/>
            <a:p>
              <a:r>
                <a:rPr lang="en-US" sz="1100" b="0" dirty="0" smtClean="0">
                  <a:latin typeface="Helvetica"/>
                  <a:cs typeface="Helvetica"/>
                </a:rPr>
                <a:t>150</a:t>
              </a:r>
              <a:endParaRPr lang="en-US" sz="1100" b="0" dirty="0">
                <a:latin typeface="Helvetica"/>
                <a:cs typeface="Helvetica"/>
              </a:endParaRPr>
            </a:p>
          </p:txBody>
        </p:sp>
        <p:sp>
          <p:nvSpPr>
            <p:cNvPr id="145" name="TextBox 144"/>
            <p:cNvSpPr txBox="1"/>
            <p:nvPr/>
          </p:nvSpPr>
          <p:spPr>
            <a:xfrm>
              <a:off x="2433792" y="5657790"/>
              <a:ext cx="4194918" cy="400642"/>
            </a:xfrm>
            <a:prstGeom prst="rect">
              <a:avLst/>
            </a:prstGeom>
            <a:noFill/>
          </p:spPr>
          <p:txBody>
            <a:bodyPr wrap="none" rtlCol="0">
              <a:spAutoFit/>
            </a:bodyPr>
            <a:lstStyle/>
            <a:p>
              <a:r>
                <a:rPr lang="en-US" sz="1100" b="0" dirty="0">
                  <a:latin typeface="Helvetica"/>
                  <a:cs typeface="Helvetica"/>
                </a:rPr>
                <a:t>e</a:t>
              </a:r>
              <a:r>
                <a:rPr lang="en-US" sz="1100" b="0" dirty="0" smtClean="0">
                  <a:latin typeface="Helvetica"/>
                  <a:cs typeface="Helvetica"/>
                </a:rPr>
                <a:t>-N Center-of-Mass Energy [√(Z/A) GeV]</a:t>
              </a:r>
              <a:endParaRPr lang="en-US" sz="1100" b="0" dirty="0">
                <a:latin typeface="Helvetica"/>
                <a:cs typeface="Helvetica"/>
              </a:endParaRPr>
            </a:p>
          </p:txBody>
        </p:sp>
        <p:sp>
          <p:nvSpPr>
            <p:cNvPr id="146" name="TextBox 145"/>
            <p:cNvSpPr txBox="1"/>
            <p:nvPr/>
          </p:nvSpPr>
          <p:spPr>
            <a:xfrm rot="16200000">
              <a:off x="8768" y="3367772"/>
              <a:ext cx="2615705" cy="400642"/>
            </a:xfrm>
            <a:prstGeom prst="rect">
              <a:avLst/>
            </a:prstGeom>
            <a:noFill/>
          </p:spPr>
          <p:txBody>
            <a:bodyPr wrap="none" rtlCol="0">
              <a:spAutoFit/>
            </a:bodyPr>
            <a:lstStyle/>
            <a:p>
              <a:r>
                <a:rPr lang="en-US" sz="1100" b="0" dirty="0">
                  <a:latin typeface="Helvetica"/>
                  <a:cs typeface="Helvetica"/>
                </a:rPr>
                <a:t>e</a:t>
              </a:r>
              <a:r>
                <a:rPr lang="en-US" sz="1100" b="0" dirty="0" smtClean="0">
                  <a:latin typeface="Helvetica"/>
                  <a:cs typeface="Helvetica"/>
                </a:rPr>
                <a:t>-N Luminosity </a:t>
              </a:r>
              <a:r>
                <a:rPr lang="en-US" sz="1100" b="0" dirty="0">
                  <a:latin typeface="Helvetica"/>
                  <a:cs typeface="Helvetica"/>
                </a:rPr>
                <a:t>[</a:t>
              </a:r>
              <a:r>
                <a:rPr lang="en-US" sz="1100" b="0" dirty="0" smtClean="0">
                  <a:latin typeface="Helvetica"/>
                  <a:cs typeface="Helvetica"/>
                </a:rPr>
                <a:t>cm</a:t>
              </a:r>
              <a:r>
                <a:rPr lang="en-US" sz="1100" b="0" baseline="30000" dirty="0" smtClean="0">
                  <a:latin typeface="Helvetica"/>
                  <a:cs typeface="Helvetica"/>
                </a:rPr>
                <a:t>-2</a:t>
              </a:r>
              <a:r>
                <a:rPr lang="en-US" sz="1100" b="0" dirty="0" smtClean="0">
                  <a:latin typeface="Helvetica"/>
                  <a:cs typeface="Helvetica"/>
                </a:rPr>
                <a:t> s</a:t>
              </a:r>
              <a:r>
                <a:rPr lang="en-US" sz="1100" b="0" baseline="30000" dirty="0" smtClean="0">
                  <a:latin typeface="Helvetica"/>
                  <a:cs typeface="Helvetica"/>
                </a:rPr>
                <a:t>-1</a:t>
              </a:r>
              <a:r>
                <a:rPr lang="en-US" sz="1100" b="0" dirty="0">
                  <a:latin typeface="Helvetica"/>
                  <a:cs typeface="Helvetica"/>
                </a:rPr>
                <a:t>]</a:t>
              </a:r>
            </a:p>
          </p:txBody>
        </p:sp>
        <p:sp>
          <p:nvSpPr>
            <p:cNvPr id="147" name="TextBox 146"/>
            <p:cNvSpPr txBox="1"/>
            <p:nvPr/>
          </p:nvSpPr>
          <p:spPr>
            <a:xfrm>
              <a:off x="1812366" y="5388647"/>
              <a:ext cx="402953" cy="400642"/>
            </a:xfrm>
            <a:prstGeom prst="rect">
              <a:avLst/>
            </a:prstGeom>
            <a:noFill/>
          </p:spPr>
          <p:txBody>
            <a:bodyPr wrap="none" rtlCol="0">
              <a:spAutoFit/>
            </a:bodyPr>
            <a:lstStyle/>
            <a:p>
              <a:r>
                <a:rPr lang="en-US" sz="1100" b="0" dirty="0" smtClean="0">
                  <a:latin typeface="Helvetica"/>
                  <a:cs typeface="Helvetica"/>
                </a:rPr>
                <a:t>0</a:t>
              </a:r>
              <a:endParaRPr lang="en-US" sz="1100" b="0" dirty="0">
                <a:latin typeface="Helvetica"/>
                <a:cs typeface="Helvetica"/>
              </a:endParaRPr>
            </a:p>
          </p:txBody>
        </p:sp>
        <p:cxnSp>
          <p:nvCxnSpPr>
            <p:cNvPr id="148" name="Straight Arrow Connector 147"/>
            <p:cNvCxnSpPr/>
            <p:nvPr/>
          </p:nvCxnSpPr>
          <p:spPr>
            <a:xfrm flipV="1">
              <a:off x="6724678" y="1714500"/>
              <a:ext cx="1395" cy="3672032"/>
            </a:xfrm>
            <a:prstGeom prst="straightConnector1">
              <a:avLst/>
            </a:prstGeom>
            <a:ln w="28575" cmpd="sng">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a:cxnSpLocks noChangeAspect="1"/>
            </p:cNvCxnSpPr>
            <p:nvPr/>
          </p:nvCxnSpPr>
          <p:spPr>
            <a:xfrm>
              <a:off x="6551119" y="4683794"/>
              <a:ext cx="17373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a:cxnSpLocks noChangeAspect="1"/>
            </p:cNvCxnSpPr>
            <p:nvPr/>
          </p:nvCxnSpPr>
          <p:spPr>
            <a:xfrm>
              <a:off x="6551819" y="2398881"/>
              <a:ext cx="17373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a:cxnSpLocks noChangeAspect="1"/>
            </p:cNvCxnSpPr>
            <p:nvPr/>
          </p:nvCxnSpPr>
          <p:spPr>
            <a:xfrm>
              <a:off x="6550283" y="3540999"/>
              <a:ext cx="17373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2" name="TextBox 151"/>
            <p:cNvSpPr txBox="1"/>
            <p:nvPr/>
          </p:nvSpPr>
          <p:spPr>
            <a:xfrm>
              <a:off x="6689459" y="4484221"/>
              <a:ext cx="402953" cy="400642"/>
            </a:xfrm>
            <a:prstGeom prst="rect">
              <a:avLst/>
            </a:prstGeom>
            <a:noFill/>
          </p:spPr>
          <p:txBody>
            <a:bodyPr wrap="none" rtlCol="0">
              <a:spAutoFit/>
            </a:bodyPr>
            <a:lstStyle/>
            <a:p>
              <a:r>
                <a:rPr lang="en-US" sz="1100" b="0" dirty="0" smtClean="0">
                  <a:latin typeface="Helvetica"/>
                  <a:cs typeface="Helvetica"/>
                </a:rPr>
                <a:t>1</a:t>
              </a:r>
              <a:endParaRPr lang="en-US" sz="1100" b="0" dirty="0">
                <a:latin typeface="Helvetica"/>
                <a:cs typeface="Helvetica"/>
              </a:endParaRPr>
            </a:p>
          </p:txBody>
        </p:sp>
        <p:sp>
          <p:nvSpPr>
            <p:cNvPr id="153" name="TextBox 152"/>
            <p:cNvSpPr txBox="1"/>
            <p:nvPr/>
          </p:nvSpPr>
          <p:spPr>
            <a:xfrm>
              <a:off x="6717039" y="2203038"/>
              <a:ext cx="643248" cy="400642"/>
            </a:xfrm>
            <a:prstGeom prst="rect">
              <a:avLst/>
            </a:prstGeom>
            <a:noFill/>
          </p:spPr>
          <p:txBody>
            <a:bodyPr wrap="none" rtlCol="0">
              <a:spAutoFit/>
            </a:bodyPr>
            <a:lstStyle/>
            <a:p>
              <a:r>
                <a:rPr lang="en-US" sz="1100" b="0" dirty="0" smtClean="0">
                  <a:latin typeface="Helvetica"/>
                  <a:cs typeface="Helvetica"/>
                </a:rPr>
                <a:t>100</a:t>
              </a:r>
              <a:endParaRPr lang="en-US" sz="1100" b="0" dirty="0">
                <a:latin typeface="Helvetica"/>
                <a:cs typeface="Helvetica"/>
              </a:endParaRPr>
            </a:p>
          </p:txBody>
        </p:sp>
        <p:sp>
          <p:nvSpPr>
            <p:cNvPr id="154" name="TextBox 153"/>
            <p:cNvSpPr txBox="1"/>
            <p:nvPr/>
          </p:nvSpPr>
          <p:spPr>
            <a:xfrm>
              <a:off x="6704850" y="3345955"/>
              <a:ext cx="523100" cy="400642"/>
            </a:xfrm>
            <a:prstGeom prst="rect">
              <a:avLst/>
            </a:prstGeom>
            <a:noFill/>
          </p:spPr>
          <p:txBody>
            <a:bodyPr wrap="none" rtlCol="0">
              <a:spAutoFit/>
            </a:bodyPr>
            <a:lstStyle/>
            <a:p>
              <a:r>
                <a:rPr lang="en-US" sz="1100" b="0" dirty="0" smtClean="0">
                  <a:latin typeface="Helvetica"/>
                  <a:cs typeface="Helvetica"/>
                </a:rPr>
                <a:t>10</a:t>
              </a:r>
              <a:endParaRPr lang="en-US" sz="1100" b="0" dirty="0">
                <a:latin typeface="Helvetica"/>
                <a:cs typeface="Helvetica"/>
              </a:endParaRPr>
            </a:p>
          </p:txBody>
        </p:sp>
        <p:sp>
          <p:nvSpPr>
            <p:cNvPr id="155" name="TextBox 154"/>
            <p:cNvSpPr txBox="1"/>
            <p:nvPr/>
          </p:nvSpPr>
          <p:spPr>
            <a:xfrm rot="16200000">
              <a:off x="5582097" y="3373311"/>
              <a:ext cx="3484688" cy="400642"/>
            </a:xfrm>
            <a:prstGeom prst="rect">
              <a:avLst/>
            </a:prstGeom>
            <a:noFill/>
          </p:spPr>
          <p:txBody>
            <a:bodyPr wrap="none" rtlCol="0">
              <a:spAutoFit/>
            </a:bodyPr>
            <a:lstStyle/>
            <a:p>
              <a:r>
                <a:rPr lang="en-US" sz="1100" b="0" dirty="0">
                  <a:latin typeface="Helvetica"/>
                  <a:cs typeface="Helvetica"/>
                </a:rPr>
                <a:t>e</a:t>
              </a:r>
              <a:r>
                <a:rPr lang="en-US" sz="1100" b="0" dirty="0" smtClean="0">
                  <a:latin typeface="Helvetica"/>
                  <a:cs typeface="Helvetica"/>
                </a:rPr>
                <a:t>-N Integrated Luminosity [fb</a:t>
              </a:r>
              <a:r>
                <a:rPr lang="en-US" sz="1100" b="0" baseline="30000" dirty="0" smtClean="0">
                  <a:latin typeface="Helvetica"/>
                  <a:cs typeface="Helvetica"/>
                </a:rPr>
                <a:t>-1</a:t>
              </a:r>
              <a:r>
                <a:rPr lang="en-US" sz="1100" b="0" dirty="0" smtClean="0">
                  <a:latin typeface="Helvetica"/>
                  <a:cs typeface="Helvetica"/>
                </a:rPr>
                <a:t>/</a:t>
              </a:r>
              <a:r>
                <a:rPr lang="en-US" sz="1100" b="0" dirty="0" err="1" smtClean="0">
                  <a:latin typeface="Helvetica"/>
                  <a:cs typeface="Helvetica"/>
                </a:rPr>
                <a:t>yr</a:t>
              </a:r>
              <a:r>
                <a:rPr lang="en-US" sz="1100" b="0" dirty="0" smtClean="0">
                  <a:latin typeface="Helvetica"/>
                  <a:cs typeface="Helvetica"/>
                </a:rPr>
                <a:t>]</a:t>
              </a:r>
              <a:endParaRPr lang="en-US" sz="1100" b="0" dirty="0">
                <a:latin typeface="Helvetica"/>
                <a:cs typeface="Helvetica"/>
              </a:endParaRPr>
            </a:p>
          </p:txBody>
        </p:sp>
      </p:grpSp>
      <p:grpSp>
        <p:nvGrpSpPr>
          <p:cNvPr id="156" name="Group 155"/>
          <p:cNvGrpSpPr/>
          <p:nvPr/>
        </p:nvGrpSpPr>
        <p:grpSpPr>
          <a:xfrm>
            <a:off x="2677553" y="1803838"/>
            <a:ext cx="3565858" cy="1502391"/>
            <a:chOff x="5578142" y="2119645"/>
            <a:chExt cx="3565858" cy="1502391"/>
          </a:xfrm>
        </p:grpSpPr>
        <p:sp>
          <p:nvSpPr>
            <p:cNvPr id="157" name="Freeform 156"/>
            <p:cNvSpPr/>
            <p:nvPr/>
          </p:nvSpPr>
          <p:spPr>
            <a:xfrm>
              <a:off x="5578142" y="2753253"/>
              <a:ext cx="2047143" cy="868783"/>
            </a:xfrm>
            <a:custGeom>
              <a:avLst/>
              <a:gdLst>
                <a:gd name="connsiteX0" fmla="*/ 0 w 1190175"/>
                <a:gd name="connsiteY0" fmla="*/ 593166 h 593166"/>
                <a:gd name="connsiteX1" fmla="*/ 327013 w 1190175"/>
                <a:gd name="connsiteY1" fmla="*/ 311792 h 593166"/>
                <a:gd name="connsiteX2" fmla="*/ 327013 w 1190175"/>
                <a:gd name="connsiteY2" fmla="*/ 311792 h 593166"/>
                <a:gd name="connsiteX3" fmla="*/ 1190175 w 1190175"/>
                <a:gd name="connsiteY3" fmla="*/ 0 h 593166"/>
                <a:gd name="connsiteX4" fmla="*/ 1190175 w 1190175"/>
                <a:gd name="connsiteY4" fmla="*/ 0 h 593166"/>
                <a:gd name="connsiteX0" fmla="*/ 0 w 1190175"/>
                <a:gd name="connsiteY0" fmla="*/ 593166 h 593166"/>
                <a:gd name="connsiteX1" fmla="*/ 327013 w 1190175"/>
                <a:gd name="connsiteY1" fmla="*/ 311792 h 593166"/>
                <a:gd name="connsiteX2" fmla="*/ 327013 w 1190175"/>
                <a:gd name="connsiteY2" fmla="*/ 311792 h 593166"/>
                <a:gd name="connsiteX3" fmla="*/ 650373 w 1190175"/>
                <a:gd name="connsiteY3" fmla="*/ 191972 h 593166"/>
                <a:gd name="connsiteX4" fmla="*/ 1190175 w 1190175"/>
                <a:gd name="connsiteY4" fmla="*/ 0 h 593166"/>
                <a:gd name="connsiteX5" fmla="*/ 1190175 w 1190175"/>
                <a:gd name="connsiteY5" fmla="*/ 0 h 593166"/>
                <a:gd name="connsiteX0" fmla="*/ 0 w 1190175"/>
                <a:gd name="connsiteY0" fmla="*/ 593166 h 593166"/>
                <a:gd name="connsiteX1" fmla="*/ 327013 w 1190175"/>
                <a:gd name="connsiteY1" fmla="*/ 311792 h 593166"/>
                <a:gd name="connsiteX2" fmla="*/ 327013 w 1190175"/>
                <a:gd name="connsiteY2" fmla="*/ 311792 h 593166"/>
                <a:gd name="connsiteX3" fmla="*/ 579818 w 1190175"/>
                <a:gd name="connsiteY3" fmla="*/ 47652 h 593166"/>
                <a:gd name="connsiteX4" fmla="*/ 1190175 w 1190175"/>
                <a:gd name="connsiteY4" fmla="*/ 0 h 593166"/>
                <a:gd name="connsiteX5" fmla="*/ 1190175 w 1190175"/>
                <a:gd name="connsiteY5" fmla="*/ 0 h 593166"/>
                <a:gd name="connsiteX0" fmla="*/ 0 w 1190175"/>
                <a:gd name="connsiteY0" fmla="*/ 807833 h 807833"/>
                <a:gd name="connsiteX1" fmla="*/ 327013 w 1190175"/>
                <a:gd name="connsiteY1" fmla="*/ 526459 h 807833"/>
                <a:gd name="connsiteX2" fmla="*/ 327013 w 1190175"/>
                <a:gd name="connsiteY2" fmla="*/ 526459 h 807833"/>
                <a:gd name="connsiteX3" fmla="*/ 963315 w 1190175"/>
                <a:gd name="connsiteY3" fmla="*/ 0 h 807833"/>
                <a:gd name="connsiteX4" fmla="*/ 1190175 w 1190175"/>
                <a:gd name="connsiteY4" fmla="*/ 214667 h 807833"/>
                <a:gd name="connsiteX5" fmla="*/ 1190175 w 1190175"/>
                <a:gd name="connsiteY5" fmla="*/ 214667 h 807833"/>
                <a:gd name="connsiteX0" fmla="*/ 0 w 1190175"/>
                <a:gd name="connsiteY0" fmla="*/ 807833 h 807833"/>
                <a:gd name="connsiteX1" fmla="*/ 327013 w 1190175"/>
                <a:gd name="connsiteY1" fmla="*/ 526459 h 807833"/>
                <a:gd name="connsiteX2" fmla="*/ 156972 w 1190175"/>
                <a:gd name="connsiteY2" fmla="*/ 548319 h 807833"/>
                <a:gd name="connsiteX3" fmla="*/ 963315 w 1190175"/>
                <a:gd name="connsiteY3" fmla="*/ 0 h 807833"/>
                <a:gd name="connsiteX4" fmla="*/ 1190175 w 1190175"/>
                <a:gd name="connsiteY4" fmla="*/ 214667 h 807833"/>
                <a:gd name="connsiteX5" fmla="*/ 1190175 w 1190175"/>
                <a:gd name="connsiteY5" fmla="*/ 214667 h 807833"/>
                <a:gd name="connsiteX0" fmla="*/ 0 w 1190175"/>
                <a:gd name="connsiteY0" fmla="*/ 807833 h 807833"/>
                <a:gd name="connsiteX1" fmla="*/ 156972 w 1190175"/>
                <a:gd name="connsiteY1" fmla="*/ 548319 h 807833"/>
                <a:gd name="connsiteX2" fmla="*/ 963315 w 1190175"/>
                <a:gd name="connsiteY2" fmla="*/ 0 h 807833"/>
                <a:gd name="connsiteX3" fmla="*/ 1190175 w 1190175"/>
                <a:gd name="connsiteY3" fmla="*/ 214667 h 807833"/>
                <a:gd name="connsiteX4" fmla="*/ 1190175 w 1190175"/>
                <a:gd name="connsiteY4" fmla="*/ 214667 h 807833"/>
                <a:gd name="connsiteX0" fmla="*/ 0 w 1190175"/>
                <a:gd name="connsiteY0" fmla="*/ 807833 h 807833"/>
                <a:gd name="connsiteX1" fmla="*/ 156972 w 1190175"/>
                <a:gd name="connsiteY1" fmla="*/ 548319 h 807833"/>
                <a:gd name="connsiteX2" fmla="*/ 963315 w 1190175"/>
                <a:gd name="connsiteY2" fmla="*/ 0 h 807833"/>
                <a:gd name="connsiteX3" fmla="*/ 1190175 w 1190175"/>
                <a:gd name="connsiteY3" fmla="*/ 214667 h 807833"/>
                <a:gd name="connsiteX4" fmla="*/ 1190175 w 1190175"/>
                <a:gd name="connsiteY4" fmla="*/ 214667 h 807833"/>
                <a:gd name="connsiteX0" fmla="*/ 0 w 1190175"/>
                <a:gd name="connsiteY0" fmla="*/ 807833 h 807833"/>
                <a:gd name="connsiteX1" fmla="*/ 156972 w 1190175"/>
                <a:gd name="connsiteY1" fmla="*/ 548319 h 807833"/>
                <a:gd name="connsiteX2" fmla="*/ 963315 w 1190175"/>
                <a:gd name="connsiteY2" fmla="*/ 0 h 807833"/>
                <a:gd name="connsiteX3" fmla="*/ 1190175 w 1190175"/>
                <a:gd name="connsiteY3" fmla="*/ 214667 h 807833"/>
                <a:gd name="connsiteX4" fmla="*/ 1190175 w 1190175"/>
                <a:gd name="connsiteY4" fmla="*/ 214667 h 807833"/>
                <a:gd name="connsiteX0" fmla="*/ 0 w 1190175"/>
                <a:gd name="connsiteY0" fmla="*/ 807833 h 807833"/>
                <a:gd name="connsiteX1" fmla="*/ 963315 w 1190175"/>
                <a:gd name="connsiteY1" fmla="*/ 0 h 807833"/>
                <a:gd name="connsiteX2" fmla="*/ 1190175 w 1190175"/>
                <a:gd name="connsiteY2" fmla="*/ 214667 h 807833"/>
                <a:gd name="connsiteX3" fmla="*/ 1190175 w 1190175"/>
                <a:gd name="connsiteY3" fmla="*/ 214667 h 807833"/>
                <a:gd name="connsiteX0" fmla="*/ 0 w 1190175"/>
                <a:gd name="connsiteY0" fmla="*/ 807833 h 807833"/>
                <a:gd name="connsiteX1" fmla="*/ 216961 w 1190175"/>
                <a:gd name="connsiteY1" fmla="*/ 608148 h 807833"/>
                <a:gd name="connsiteX2" fmla="*/ 963315 w 1190175"/>
                <a:gd name="connsiteY2" fmla="*/ 0 h 807833"/>
                <a:gd name="connsiteX3" fmla="*/ 1190175 w 1190175"/>
                <a:gd name="connsiteY3" fmla="*/ 214667 h 807833"/>
                <a:gd name="connsiteX4" fmla="*/ 1190175 w 1190175"/>
                <a:gd name="connsiteY4" fmla="*/ 214667 h 807833"/>
                <a:gd name="connsiteX0" fmla="*/ 0 w 1190175"/>
                <a:gd name="connsiteY0" fmla="*/ 807833 h 807833"/>
                <a:gd name="connsiteX1" fmla="*/ 148221 w 1190175"/>
                <a:gd name="connsiteY1" fmla="*/ 553498 h 807833"/>
                <a:gd name="connsiteX2" fmla="*/ 963315 w 1190175"/>
                <a:gd name="connsiteY2" fmla="*/ 0 h 807833"/>
                <a:gd name="connsiteX3" fmla="*/ 1190175 w 1190175"/>
                <a:gd name="connsiteY3" fmla="*/ 214667 h 807833"/>
                <a:gd name="connsiteX4" fmla="*/ 1190175 w 1190175"/>
                <a:gd name="connsiteY4" fmla="*/ 214667 h 807833"/>
                <a:gd name="connsiteX0" fmla="*/ 0 w 1190175"/>
                <a:gd name="connsiteY0" fmla="*/ 807833 h 807833"/>
                <a:gd name="connsiteX1" fmla="*/ 148221 w 1190175"/>
                <a:gd name="connsiteY1" fmla="*/ 553498 h 807833"/>
                <a:gd name="connsiteX2" fmla="*/ 963315 w 1190175"/>
                <a:gd name="connsiteY2" fmla="*/ 0 h 807833"/>
                <a:gd name="connsiteX3" fmla="*/ 1190175 w 1190175"/>
                <a:gd name="connsiteY3" fmla="*/ 214667 h 807833"/>
                <a:gd name="connsiteX4" fmla="*/ 1190175 w 1190175"/>
                <a:gd name="connsiteY4" fmla="*/ 214667 h 807833"/>
                <a:gd name="connsiteX0" fmla="*/ 0 w 1190175"/>
                <a:gd name="connsiteY0" fmla="*/ 807833 h 807833"/>
                <a:gd name="connsiteX1" fmla="*/ 148221 w 1190175"/>
                <a:gd name="connsiteY1" fmla="*/ 553498 h 807833"/>
                <a:gd name="connsiteX2" fmla="*/ 963315 w 1190175"/>
                <a:gd name="connsiteY2" fmla="*/ 0 h 807833"/>
                <a:gd name="connsiteX3" fmla="*/ 1190175 w 1190175"/>
                <a:gd name="connsiteY3" fmla="*/ 214667 h 807833"/>
                <a:gd name="connsiteX4" fmla="*/ 1190175 w 1190175"/>
                <a:gd name="connsiteY4" fmla="*/ 214667 h 807833"/>
                <a:gd name="connsiteX0" fmla="*/ 0 w 1190175"/>
                <a:gd name="connsiteY0" fmla="*/ 807833 h 807833"/>
                <a:gd name="connsiteX1" fmla="*/ 963315 w 1190175"/>
                <a:gd name="connsiteY1" fmla="*/ 0 h 807833"/>
                <a:gd name="connsiteX2" fmla="*/ 1190175 w 1190175"/>
                <a:gd name="connsiteY2" fmla="*/ 214667 h 807833"/>
                <a:gd name="connsiteX3" fmla="*/ 1190175 w 1190175"/>
                <a:gd name="connsiteY3" fmla="*/ 214667 h 807833"/>
                <a:gd name="connsiteX0" fmla="*/ 0 w 1190175"/>
                <a:gd name="connsiteY0" fmla="*/ 807833 h 807833"/>
                <a:gd name="connsiteX1" fmla="*/ 963315 w 1190175"/>
                <a:gd name="connsiteY1" fmla="*/ 0 h 807833"/>
                <a:gd name="connsiteX2" fmla="*/ 1190175 w 1190175"/>
                <a:gd name="connsiteY2" fmla="*/ 214667 h 807833"/>
                <a:gd name="connsiteX3" fmla="*/ 1190175 w 1190175"/>
                <a:gd name="connsiteY3" fmla="*/ 214667 h 807833"/>
                <a:gd name="connsiteX0" fmla="*/ 0 w 1190175"/>
                <a:gd name="connsiteY0" fmla="*/ 807833 h 807833"/>
                <a:gd name="connsiteX1" fmla="*/ 240477 w 1190175"/>
                <a:gd name="connsiteY1" fmla="*/ 600862 h 807833"/>
                <a:gd name="connsiteX2" fmla="*/ 963315 w 1190175"/>
                <a:gd name="connsiteY2" fmla="*/ 0 h 807833"/>
                <a:gd name="connsiteX3" fmla="*/ 1190175 w 1190175"/>
                <a:gd name="connsiteY3" fmla="*/ 214667 h 807833"/>
                <a:gd name="connsiteX4" fmla="*/ 1190175 w 1190175"/>
                <a:gd name="connsiteY4" fmla="*/ 214667 h 807833"/>
                <a:gd name="connsiteX0" fmla="*/ 0 w 1190175"/>
                <a:gd name="connsiteY0" fmla="*/ 807833 h 807833"/>
                <a:gd name="connsiteX1" fmla="*/ 151839 w 1190175"/>
                <a:gd name="connsiteY1" fmla="*/ 560786 h 807833"/>
                <a:gd name="connsiteX2" fmla="*/ 963315 w 1190175"/>
                <a:gd name="connsiteY2" fmla="*/ 0 h 807833"/>
                <a:gd name="connsiteX3" fmla="*/ 1190175 w 1190175"/>
                <a:gd name="connsiteY3" fmla="*/ 214667 h 807833"/>
                <a:gd name="connsiteX4" fmla="*/ 1190175 w 1190175"/>
                <a:gd name="connsiteY4" fmla="*/ 214667 h 807833"/>
                <a:gd name="connsiteX0" fmla="*/ 0 w 1186557"/>
                <a:gd name="connsiteY0" fmla="*/ 818763 h 818763"/>
                <a:gd name="connsiteX1" fmla="*/ 148221 w 1186557"/>
                <a:gd name="connsiteY1" fmla="*/ 560786 h 818763"/>
                <a:gd name="connsiteX2" fmla="*/ 959697 w 1186557"/>
                <a:gd name="connsiteY2" fmla="*/ 0 h 818763"/>
                <a:gd name="connsiteX3" fmla="*/ 1186557 w 1186557"/>
                <a:gd name="connsiteY3" fmla="*/ 214667 h 818763"/>
                <a:gd name="connsiteX4" fmla="*/ 1186557 w 1186557"/>
                <a:gd name="connsiteY4" fmla="*/ 214667 h 818763"/>
                <a:gd name="connsiteX0" fmla="*/ 0 w 1186557"/>
                <a:gd name="connsiteY0" fmla="*/ 818763 h 818763"/>
                <a:gd name="connsiteX1" fmla="*/ 150030 w 1186557"/>
                <a:gd name="connsiteY1" fmla="*/ 549855 h 818763"/>
                <a:gd name="connsiteX2" fmla="*/ 959697 w 1186557"/>
                <a:gd name="connsiteY2" fmla="*/ 0 h 818763"/>
                <a:gd name="connsiteX3" fmla="*/ 1186557 w 1186557"/>
                <a:gd name="connsiteY3" fmla="*/ 214667 h 818763"/>
                <a:gd name="connsiteX4" fmla="*/ 1186557 w 1186557"/>
                <a:gd name="connsiteY4" fmla="*/ 214667 h 818763"/>
                <a:gd name="connsiteX0" fmla="*/ 0 w 1186557"/>
                <a:gd name="connsiteY0" fmla="*/ 818763 h 818763"/>
                <a:gd name="connsiteX1" fmla="*/ 150030 w 1186557"/>
                <a:gd name="connsiteY1" fmla="*/ 549855 h 818763"/>
                <a:gd name="connsiteX2" fmla="*/ 625783 w 1186557"/>
                <a:gd name="connsiteY2" fmla="*/ 225598 h 818763"/>
                <a:gd name="connsiteX3" fmla="*/ 959697 w 1186557"/>
                <a:gd name="connsiteY3" fmla="*/ 0 h 818763"/>
                <a:gd name="connsiteX4" fmla="*/ 1186557 w 1186557"/>
                <a:gd name="connsiteY4" fmla="*/ 214667 h 818763"/>
                <a:gd name="connsiteX5" fmla="*/ 1186557 w 1186557"/>
                <a:gd name="connsiteY5" fmla="*/ 214667 h 818763"/>
                <a:gd name="connsiteX0" fmla="*/ 0 w 1186557"/>
                <a:gd name="connsiteY0" fmla="*/ 818763 h 818763"/>
                <a:gd name="connsiteX1" fmla="*/ 150030 w 1186557"/>
                <a:gd name="connsiteY1" fmla="*/ 549855 h 818763"/>
                <a:gd name="connsiteX2" fmla="*/ 625783 w 1186557"/>
                <a:gd name="connsiteY2" fmla="*/ 207382 h 818763"/>
                <a:gd name="connsiteX3" fmla="*/ 959697 w 1186557"/>
                <a:gd name="connsiteY3" fmla="*/ 0 h 818763"/>
                <a:gd name="connsiteX4" fmla="*/ 1186557 w 1186557"/>
                <a:gd name="connsiteY4" fmla="*/ 214667 h 818763"/>
                <a:gd name="connsiteX5" fmla="*/ 1186557 w 1186557"/>
                <a:gd name="connsiteY5" fmla="*/ 214667 h 818763"/>
                <a:gd name="connsiteX0" fmla="*/ 0 w 1186557"/>
                <a:gd name="connsiteY0" fmla="*/ 818763 h 818763"/>
                <a:gd name="connsiteX1" fmla="*/ 150030 w 1186557"/>
                <a:gd name="connsiteY1" fmla="*/ 549855 h 818763"/>
                <a:gd name="connsiteX2" fmla="*/ 625783 w 1186557"/>
                <a:gd name="connsiteY2" fmla="*/ 207382 h 818763"/>
                <a:gd name="connsiteX3" fmla="*/ 959697 w 1186557"/>
                <a:gd name="connsiteY3" fmla="*/ 0 h 818763"/>
                <a:gd name="connsiteX4" fmla="*/ 1063548 w 1186557"/>
                <a:gd name="connsiteY4" fmla="*/ 90795 h 818763"/>
                <a:gd name="connsiteX5" fmla="*/ 1186557 w 1186557"/>
                <a:gd name="connsiteY5" fmla="*/ 214667 h 818763"/>
                <a:gd name="connsiteX6" fmla="*/ 1186557 w 1186557"/>
                <a:gd name="connsiteY6" fmla="*/ 214667 h 818763"/>
                <a:gd name="connsiteX0" fmla="*/ 0 w 1186557"/>
                <a:gd name="connsiteY0" fmla="*/ 826337 h 826337"/>
                <a:gd name="connsiteX1" fmla="*/ 150030 w 1186557"/>
                <a:gd name="connsiteY1" fmla="*/ 557429 h 826337"/>
                <a:gd name="connsiteX2" fmla="*/ 625783 w 1186557"/>
                <a:gd name="connsiteY2" fmla="*/ 214956 h 826337"/>
                <a:gd name="connsiteX3" fmla="*/ 959697 w 1186557"/>
                <a:gd name="connsiteY3" fmla="*/ 7574 h 826337"/>
                <a:gd name="connsiteX4" fmla="*/ 1056312 w 1186557"/>
                <a:gd name="connsiteY4" fmla="*/ 0 h 826337"/>
                <a:gd name="connsiteX5" fmla="*/ 1186557 w 1186557"/>
                <a:gd name="connsiteY5" fmla="*/ 222241 h 826337"/>
                <a:gd name="connsiteX6" fmla="*/ 1186557 w 1186557"/>
                <a:gd name="connsiteY6" fmla="*/ 222241 h 826337"/>
                <a:gd name="connsiteX0" fmla="*/ 0 w 1186557"/>
                <a:gd name="connsiteY0" fmla="*/ 818763 h 818763"/>
                <a:gd name="connsiteX1" fmla="*/ 150030 w 1186557"/>
                <a:gd name="connsiteY1" fmla="*/ 549855 h 818763"/>
                <a:gd name="connsiteX2" fmla="*/ 625783 w 1186557"/>
                <a:gd name="connsiteY2" fmla="*/ 207382 h 818763"/>
                <a:gd name="connsiteX3" fmla="*/ 959697 w 1186557"/>
                <a:gd name="connsiteY3" fmla="*/ 0 h 818763"/>
                <a:gd name="connsiteX4" fmla="*/ 1058122 w 1186557"/>
                <a:gd name="connsiteY4" fmla="*/ 7000 h 818763"/>
                <a:gd name="connsiteX5" fmla="*/ 1186557 w 1186557"/>
                <a:gd name="connsiteY5" fmla="*/ 214667 h 818763"/>
                <a:gd name="connsiteX6" fmla="*/ 1186557 w 1186557"/>
                <a:gd name="connsiteY6" fmla="*/ 214667 h 818763"/>
                <a:gd name="connsiteX0" fmla="*/ 0 w 1200150"/>
                <a:gd name="connsiteY0" fmla="*/ 818763 h 818763"/>
                <a:gd name="connsiteX1" fmla="*/ 150030 w 1200150"/>
                <a:gd name="connsiteY1" fmla="*/ 549855 h 818763"/>
                <a:gd name="connsiteX2" fmla="*/ 625783 w 1200150"/>
                <a:gd name="connsiteY2" fmla="*/ 207382 h 818763"/>
                <a:gd name="connsiteX3" fmla="*/ 959697 w 1200150"/>
                <a:gd name="connsiteY3" fmla="*/ 0 h 818763"/>
                <a:gd name="connsiteX4" fmla="*/ 1058122 w 1200150"/>
                <a:gd name="connsiteY4" fmla="*/ 7000 h 818763"/>
                <a:gd name="connsiteX5" fmla="*/ 1186557 w 1200150"/>
                <a:gd name="connsiteY5" fmla="*/ 214667 h 818763"/>
                <a:gd name="connsiteX6" fmla="*/ 1199220 w 1200150"/>
                <a:gd name="connsiteY6" fmla="*/ 174590 h 818763"/>
                <a:gd name="connsiteX0" fmla="*/ 0 w 1186557"/>
                <a:gd name="connsiteY0" fmla="*/ 818763 h 818763"/>
                <a:gd name="connsiteX1" fmla="*/ 150030 w 1186557"/>
                <a:gd name="connsiteY1" fmla="*/ 549855 h 818763"/>
                <a:gd name="connsiteX2" fmla="*/ 625783 w 1186557"/>
                <a:gd name="connsiteY2" fmla="*/ 207382 h 818763"/>
                <a:gd name="connsiteX3" fmla="*/ 959697 w 1186557"/>
                <a:gd name="connsiteY3" fmla="*/ 0 h 818763"/>
                <a:gd name="connsiteX4" fmla="*/ 1058122 w 1186557"/>
                <a:gd name="connsiteY4" fmla="*/ 7000 h 818763"/>
                <a:gd name="connsiteX5" fmla="*/ 1186557 w 1186557"/>
                <a:gd name="connsiteY5" fmla="*/ 214667 h 818763"/>
                <a:gd name="connsiteX0" fmla="*/ 0 w 1163041"/>
                <a:gd name="connsiteY0" fmla="*/ 818763 h 818763"/>
                <a:gd name="connsiteX1" fmla="*/ 150030 w 1163041"/>
                <a:gd name="connsiteY1" fmla="*/ 549855 h 818763"/>
                <a:gd name="connsiteX2" fmla="*/ 625783 w 1163041"/>
                <a:gd name="connsiteY2" fmla="*/ 207382 h 818763"/>
                <a:gd name="connsiteX3" fmla="*/ 959697 w 1163041"/>
                <a:gd name="connsiteY3" fmla="*/ 0 h 818763"/>
                <a:gd name="connsiteX4" fmla="*/ 1058122 w 1163041"/>
                <a:gd name="connsiteY4" fmla="*/ 7000 h 818763"/>
                <a:gd name="connsiteX5" fmla="*/ 1163041 w 1163041"/>
                <a:gd name="connsiteY5" fmla="*/ 258387 h 818763"/>
                <a:gd name="connsiteX0" fmla="*/ 0 w 1163041"/>
                <a:gd name="connsiteY0" fmla="*/ 818763 h 818763"/>
                <a:gd name="connsiteX1" fmla="*/ 150030 w 1163041"/>
                <a:gd name="connsiteY1" fmla="*/ 549855 h 818763"/>
                <a:gd name="connsiteX2" fmla="*/ 625783 w 1163041"/>
                <a:gd name="connsiteY2" fmla="*/ 207382 h 818763"/>
                <a:gd name="connsiteX3" fmla="*/ 959697 w 1163041"/>
                <a:gd name="connsiteY3" fmla="*/ 0 h 818763"/>
                <a:gd name="connsiteX4" fmla="*/ 1058122 w 1163041"/>
                <a:gd name="connsiteY4" fmla="*/ 7000 h 818763"/>
                <a:gd name="connsiteX5" fmla="*/ 1163041 w 1163041"/>
                <a:gd name="connsiteY5" fmla="*/ 258387 h 818763"/>
                <a:gd name="connsiteX0" fmla="*/ 0 w 1177513"/>
                <a:gd name="connsiteY0" fmla="*/ 818763 h 818763"/>
                <a:gd name="connsiteX1" fmla="*/ 150030 w 1177513"/>
                <a:gd name="connsiteY1" fmla="*/ 549855 h 818763"/>
                <a:gd name="connsiteX2" fmla="*/ 625783 w 1177513"/>
                <a:gd name="connsiteY2" fmla="*/ 207382 h 818763"/>
                <a:gd name="connsiteX3" fmla="*/ 959697 w 1177513"/>
                <a:gd name="connsiteY3" fmla="*/ 0 h 818763"/>
                <a:gd name="connsiteX4" fmla="*/ 1058122 w 1177513"/>
                <a:gd name="connsiteY4" fmla="*/ 7000 h 818763"/>
                <a:gd name="connsiteX5" fmla="*/ 1177513 w 1177513"/>
                <a:gd name="connsiteY5" fmla="*/ 214667 h 818763"/>
                <a:gd name="connsiteX0" fmla="*/ 0 w 1177513"/>
                <a:gd name="connsiteY0" fmla="*/ 818763 h 818763"/>
                <a:gd name="connsiteX1" fmla="*/ 145566 w 1177513"/>
                <a:gd name="connsiteY1" fmla="*/ 331097 h 818763"/>
                <a:gd name="connsiteX2" fmla="*/ 625783 w 1177513"/>
                <a:gd name="connsiteY2" fmla="*/ 207382 h 818763"/>
                <a:gd name="connsiteX3" fmla="*/ 959697 w 1177513"/>
                <a:gd name="connsiteY3" fmla="*/ 0 h 818763"/>
                <a:gd name="connsiteX4" fmla="*/ 1058122 w 1177513"/>
                <a:gd name="connsiteY4" fmla="*/ 7000 h 818763"/>
                <a:gd name="connsiteX5" fmla="*/ 1177513 w 1177513"/>
                <a:gd name="connsiteY5" fmla="*/ 214667 h 818763"/>
                <a:gd name="connsiteX0" fmla="*/ 0 w 1177513"/>
                <a:gd name="connsiteY0" fmla="*/ 818763 h 818763"/>
                <a:gd name="connsiteX1" fmla="*/ 145566 w 1177513"/>
                <a:gd name="connsiteY1" fmla="*/ 331097 h 818763"/>
                <a:gd name="connsiteX2" fmla="*/ 415999 w 1177513"/>
                <a:gd name="connsiteY2" fmla="*/ 12597 h 818763"/>
                <a:gd name="connsiteX3" fmla="*/ 959697 w 1177513"/>
                <a:gd name="connsiteY3" fmla="*/ 0 h 818763"/>
                <a:gd name="connsiteX4" fmla="*/ 1058122 w 1177513"/>
                <a:gd name="connsiteY4" fmla="*/ 7000 h 818763"/>
                <a:gd name="connsiteX5" fmla="*/ 1177513 w 1177513"/>
                <a:gd name="connsiteY5" fmla="*/ 214667 h 818763"/>
                <a:gd name="connsiteX0" fmla="*/ 0 w 1177513"/>
                <a:gd name="connsiteY0" fmla="*/ 815766 h 815766"/>
                <a:gd name="connsiteX1" fmla="*/ 145566 w 1177513"/>
                <a:gd name="connsiteY1" fmla="*/ 328100 h 815766"/>
                <a:gd name="connsiteX2" fmla="*/ 415999 w 1177513"/>
                <a:gd name="connsiteY2" fmla="*/ 9600 h 815766"/>
                <a:gd name="connsiteX3" fmla="*/ 813890 w 1177513"/>
                <a:gd name="connsiteY3" fmla="*/ 0 h 815766"/>
                <a:gd name="connsiteX4" fmla="*/ 1058122 w 1177513"/>
                <a:gd name="connsiteY4" fmla="*/ 4003 h 815766"/>
                <a:gd name="connsiteX5" fmla="*/ 1177513 w 1177513"/>
                <a:gd name="connsiteY5" fmla="*/ 211670 h 815766"/>
                <a:gd name="connsiteX0" fmla="*/ 0 w 1177513"/>
                <a:gd name="connsiteY0" fmla="*/ 815766 h 815766"/>
                <a:gd name="connsiteX1" fmla="*/ 145566 w 1177513"/>
                <a:gd name="connsiteY1" fmla="*/ 328100 h 815766"/>
                <a:gd name="connsiteX2" fmla="*/ 415999 w 1177513"/>
                <a:gd name="connsiteY2" fmla="*/ 9600 h 815766"/>
                <a:gd name="connsiteX3" fmla="*/ 813890 w 1177513"/>
                <a:gd name="connsiteY3" fmla="*/ 0 h 815766"/>
                <a:gd name="connsiteX4" fmla="*/ 1059610 w 1177513"/>
                <a:gd name="connsiteY4" fmla="*/ 432528 h 815766"/>
                <a:gd name="connsiteX5" fmla="*/ 1177513 w 1177513"/>
                <a:gd name="connsiteY5" fmla="*/ 211670 h 815766"/>
                <a:gd name="connsiteX0" fmla="*/ 0 w 1231075"/>
                <a:gd name="connsiteY0" fmla="*/ 815766 h 815766"/>
                <a:gd name="connsiteX1" fmla="*/ 145566 w 1231075"/>
                <a:gd name="connsiteY1" fmla="*/ 328100 h 815766"/>
                <a:gd name="connsiteX2" fmla="*/ 415999 w 1231075"/>
                <a:gd name="connsiteY2" fmla="*/ 9600 h 815766"/>
                <a:gd name="connsiteX3" fmla="*/ 813890 w 1231075"/>
                <a:gd name="connsiteY3" fmla="*/ 0 h 815766"/>
                <a:gd name="connsiteX4" fmla="*/ 1059610 w 1231075"/>
                <a:gd name="connsiteY4" fmla="*/ 432528 h 815766"/>
                <a:gd name="connsiteX5" fmla="*/ 1231075 w 1231075"/>
                <a:gd name="connsiteY5" fmla="*/ 775046 h 815766"/>
                <a:gd name="connsiteX0" fmla="*/ 0 w 1229587"/>
                <a:gd name="connsiteY0" fmla="*/ 815766 h 815766"/>
                <a:gd name="connsiteX1" fmla="*/ 145566 w 1229587"/>
                <a:gd name="connsiteY1" fmla="*/ 328100 h 815766"/>
                <a:gd name="connsiteX2" fmla="*/ 415999 w 1229587"/>
                <a:gd name="connsiteY2" fmla="*/ 9600 h 815766"/>
                <a:gd name="connsiteX3" fmla="*/ 813890 w 1229587"/>
                <a:gd name="connsiteY3" fmla="*/ 0 h 815766"/>
                <a:gd name="connsiteX4" fmla="*/ 1059610 w 1229587"/>
                <a:gd name="connsiteY4" fmla="*/ 432528 h 815766"/>
                <a:gd name="connsiteX5" fmla="*/ 1229587 w 1229587"/>
                <a:gd name="connsiteY5" fmla="*/ 769053 h 815766"/>
                <a:gd name="connsiteX0" fmla="*/ 0 w 1229587"/>
                <a:gd name="connsiteY0" fmla="*/ 815766 h 815766"/>
                <a:gd name="connsiteX1" fmla="*/ 147703 w 1229587"/>
                <a:gd name="connsiteY1" fmla="*/ 336707 h 815766"/>
                <a:gd name="connsiteX2" fmla="*/ 415999 w 1229587"/>
                <a:gd name="connsiteY2" fmla="*/ 9600 h 815766"/>
                <a:gd name="connsiteX3" fmla="*/ 813890 w 1229587"/>
                <a:gd name="connsiteY3" fmla="*/ 0 h 815766"/>
                <a:gd name="connsiteX4" fmla="*/ 1059610 w 1229587"/>
                <a:gd name="connsiteY4" fmla="*/ 432528 h 815766"/>
                <a:gd name="connsiteX5" fmla="*/ 1229587 w 1229587"/>
                <a:gd name="connsiteY5" fmla="*/ 769053 h 815766"/>
                <a:gd name="connsiteX0" fmla="*/ 0 w 1229587"/>
                <a:gd name="connsiteY0" fmla="*/ 815766 h 815766"/>
                <a:gd name="connsiteX1" fmla="*/ 147703 w 1229587"/>
                <a:gd name="connsiteY1" fmla="*/ 336707 h 815766"/>
                <a:gd name="connsiteX2" fmla="*/ 415999 w 1229587"/>
                <a:gd name="connsiteY2" fmla="*/ 9600 h 815766"/>
                <a:gd name="connsiteX3" fmla="*/ 813890 w 1229587"/>
                <a:gd name="connsiteY3" fmla="*/ 0 h 815766"/>
                <a:gd name="connsiteX4" fmla="*/ 1059610 w 1229587"/>
                <a:gd name="connsiteY4" fmla="*/ 436832 h 815766"/>
                <a:gd name="connsiteX5" fmla="*/ 1229587 w 1229587"/>
                <a:gd name="connsiteY5" fmla="*/ 769053 h 815766"/>
                <a:gd name="connsiteX0" fmla="*/ 0 w 1229587"/>
                <a:gd name="connsiteY0" fmla="*/ 815766 h 815766"/>
                <a:gd name="connsiteX1" fmla="*/ 56456 w 1229587"/>
                <a:gd name="connsiteY1" fmla="*/ 474508 h 815766"/>
                <a:gd name="connsiteX2" fmla="*/ 415999 w 1229587"/>
                <a:gd name="connsiteY2" fmla="*/ 9600 h 815766"/>
                <a:gd name="connsiteX3" fmla="*/ 813890 w 1229587"/>
                <a:gd name="connsiteY3" fmla="*/ 0 h 815766"/>
                <a:gd name="connsiteX4" fmla="*/ 1059610 w 1229587"/>
                <a:gd name="connsiteY4" fmla="*/ 436832 h 815766"/>
                <a:gd name="connsiteX5" fmla="*/ 1229587 w 1229587"/>
                <a:gd name="connsiteY5" fmla="*/ 769053 h 815766"/>
                <a:gd name="connsiteX0" fmla="*/ 0 w 1229587"/>
                <a:gd name="connsiteY0" fmla="*/ 815766 h 815766"/>
                <a:gd name="connsiteX1" fmla="*/ 56456 w 1229587"/>
                <a:gd name="connsiteY1" fmla="*/ 474508 h 815766"/>
                <a:gd name="connsiteX2" fmla="*/ 522824 w 1229587"/>
                <a:gd name="connsiteY2" fmla="*/ 988 h 815766"/>
                <a:gd name="connsiteX3" fmla="*/ 813890 w 1229587"/>
                <a:gd name="connsiteY3" fmla="*/ 0 h 815766"/>
                <a:gd name="connsiteX4" fmla="*/ 1059610 w 1229587"/>
                <a:gd name="connsiteY4" fmla="*/ 436832 h 815766"/>
                <a:gd name="connsiteX5" fmla="*/ 1229587 w 1229587"/>
                <a:gd name="connsiteY5" fmla="*/ 769053 h 815766"/>
                <a:gd name="connsiteX0" fmla="*/ 0 w 1229587"/>
                <a:gd name="connsiteY0" fmla="*/ 815766 h 815766"/>
                <a:gd name="connsiteX1" fmla="*/ 56456 w 1229587"/>
                <a:gd name="connsiteY1" fmla="*/ 474508 h 815766"/>
                <a:gd name="connsiteX2" fmla="*/ 513922 w 1229587"/>
                <a:gd name="connsiteY2" fmla="*/ 988 h 815766"/>
                <a:gd name="connsiteX3" fmla="*/ 813890 w 1229587"/>
                <a:gd name="connsiteY3" fmla="*/ 0 h 815766"/>
                <a:gd name="connsiteX4" fmla="*/ 1059610 w 1229587"/>
                <a:gd name="connsiteY4" fmla="*/ 436832 h 815766"/>
                <a:gd name="connsiteX5" fmla="*/ 1229587 w 1229587"/>
                <a:gd name="connsiteY5" fmla="*/ 769053 h 815766"/>
                <a:gd name="connsiteX0" fmla="*/ 0 w 1229587"/>
                <a:gd name="connsiteY0" fmla="*/ 510322 h 769053"/>
                <a:gd name="connsiteX1" fmla="*/ 56456 w 1229587"/>
                <a:gd name="connsiteY1" fmla="*/ 474508 h 769053"/>
                <a:gd name="connsiteX2" fmla="*/ 513922 w 1229587"/>
                <a:gd name="connsiteY2" fmla="*/ 988 h 769053"/>
                <a:gd name="connsiteX3" fmla="*/ 813890 w 1229587"/>
                <a:gd name="connsiteY3" fmla="*/ 0 h 769053"/>
                <a:gd name="connsiteX4" fmla="*/ 1059610 w 1229587"/>
                <a:gd name="connsiteY4" fmla="*/ 436832 h 769053"/>
                <a:gd name="connsiteX5" fmla="*/ 1229587 w 1229587"/>
                <a:gd name="connsiteY5" fmla="*/ 769053 h 769053"/>
                <a:gd name="connsiteX0" fmla="*/ 0 w 1229587"/>
                <a:gd name="connsiteY0" fmla="*/ 510322 h 769053"/>
                <a:gd name="connsiteX1" fmla="*/ 77466 w 1229587"/>
                <a:gd name="connsiteY1" fmla="*/ 240933 h 769053"/>
                <a:gd name="connsiteX2" fmla="*/ 513922 w 1229587"/>
                <a:gd name="connsiteY2" fmla="*/ 988 h 769053"/>
                <a:gd name="connsiteX3" fmla="*/ 813890 w 1229587"/>
                <a:gd name="connsiteY3" fmla="*/ 0 h 769053"/>
                <a:gd name="connsiteX4" fmla="*/ 1059610 w 1229587"/>
                <a:gd name="connsiteY4" fmla="*/ 436832 h 769053"/>
                <a:gd name="connsiteX5" fmla="*/ 1229587 w 1229587"/>
                <a:gd name="connsiteY5" fmla="*/ 769053 h 769053"/>
                <a:gd name="connsiteX0" fmla="*/ 0 w 1229587"/>
                <a:gd name="connsiteY0" fmla="*/ 510322 h 769053"/>
                <a:gd name="connsiteX1" fmla="*/ 75132 w 1229587"/>
                <a:gd name="connsiteY1" fmla="*/ 236442 h 769053"/>
                <a:gd name="connsiteX2" fmla="*/ 513922 w 1229587"/>
                <a:gd name="connsiteY2" fmla="*/ 988 h 769053"/>
                <a:gd name="connsiteX3" fmla="*/ 813890 w 1229587"/>
                <a:gd name="connsiteY3" fmla="*/ 0 h 769053"/>
                <a:gd name="connsiteX4" fmla="*/ 1059610 w 1229587"/>
                <a:gd name="connsiteY4" fmla="*/ 436832 h 769053"/>
                <a:gd name="connsiteX5" fmla="*/ 1229587 w 1229587"/>
                <a:gd name="connsiteY5" fmla="*/ 769053 h 769053"/>
                <a:gd name="connsiteX0" fmla="*/ 0 w 1229587"/>
                <a:gd name="connsiteY0" fmla="*/ 510322 h 769053"/>
                <a:gd name="connsiteX1" fmla="*/ 75132 w 1229587"/>
                <a:gd name="connsiteY1" fmla="*/ 263393 h 769053"/>
                <a:gd name="connsiteX2" fmla="*/ 513922 w 1229587"/>
                <a:gd name="connsiteY2" fmla="*/ 988 h 769053"/>
                <a:gd name="connsiteX3" fmla="*/ 813890 w 1229587"/>
                <a:gd name="connsiteY3" fmla="*/ 0 h 769053"/>
                <a:gd name="connsiteX4" fmla="*/ 1059610 w 1229587"/>
                <a:gd name="connsiteY4" fmla="*/ 436832 h 769053"/>
                <a:gd name="connsiteX5" fmla="*/ 1229587 w 1229587"/>
                <a:gd name="connsiteY5" fmla="*/ 769053 h 769053"/>
                <a:gd name="connsiteX0" fmla="*/ 0 w 1229587"/>
                <a:gd name="connsiteY0" fmla="*/ 513825 h 772556"/>
                <a:gd name="connsiteX1" fmla="*/ 75132 w 1229587"/>
                <a:gd name="connsiteY1" fmla="*/ 266896 h 772556"/>
                <a:gd name="connsiteX2" fmla="*/ 499916 w 1229587"/>
                <a:gd name="connsiteY2" fmla="*/ 0 h 772556"/>
                <a:gd name="connsiteX3" fmla="*/ 813890 w 1229587"/>
                <a:gd name="connsiteY3" fmla="*/ 3503 h 772556"/>
                <a:gd name="connsiteX4" fmla="*/ 1059610 w 1229587"/>
                <a:gd name="connsiteY4" fmla="*/ 440335 h 772556"/>
                <a:gd name="connsiteX5" fmla="*/ 1229587 w 1229587"/>
                <a:gd name="connsiteY5" fmla="*/ 772556 h 772556"/>
                <a:gd name="connsiteX0" fmla="*/ 0 w 1229587"/>
                <a:gd name="connsiteY0" fmla="*/ 510322 h 769053"/>
                <a:gd name="connsiteX1" fmla="*/ 75132 w 1229587"/>
                <a:gd name="connsiteY1" fmla="*/ 263393 h 769053"/>
                <a:gd name="connsiteX2" fmla="*/ 499916 w 1229587"/>
                <a:gd name="connsiteY2" fmla="*/ 14464 h 769053"/>
                <a:gd name="connsiteX3" fmla="*/ 813890 w 1229587"/>
                <a:gd name="connsiteY3" fmla="*/ 0 h 769053"/>
                <a:gd name="connsiteX4" fmla="*/ 1059610 w 1229587"/>
                <a:gd name="connsiteY4" fmla="*/ 436832 h 769053"/>
                <a:gd name="connsiteX5" fmla="*/ 1229587 w 1229587"/>
                <a:gd name="connsiteY5" fmla="*/ 769053 h 769053"/>
                <a:gd name="connsiteX0" fmla="*/ 0 w 1229587"/>
                <a:gd name="connsiteY0" fmla="*/ 510322 h 769053"/>
                <a:gd name="connsiteX1" fmla="*/ 75132 w 1229587"/>
                <a:gd name="connsiteY1" fmla="*/ 263393 h 769053"/>
                <a:gd name="connsiteX2" fmla="*/ 497813 w 1229587"/>
                <a:gd name="connsiteY2" fmla="*/ 2324 h 769053"/>
                <a:gd name="connsiteX3" fmla="*/ 813890 w 1229587"/>
                <a:gd name="connsiteY3" fmla="*/ 0 h 769053"/>
                <a:gd name="connsiteX4" fmla="*/ 1059610 w 1229587"/>
                <a:gd name="connsiteY4" fmla="*/ 436832 h 769053"/>
                <a:gd name="connsiteX5" fmla="*/ 1229587 w 1229587"/>
                <a:gd name="connsiteY5" fmla="*/ 769053 h 769053"/>
                <a:gd name="connsiteX0" fmla="*/ 0 w 1229587"/>
                <a:gd name="connsiteY0" fmla="*/ 641541 h 900272"/>
                <a:gd name="connsiteX1" fmla="*/ 75132 w 1229587"/>
                <a:gd name="connsiteY1" fmla="*/ 394612 h 900272"/>
                <a:gd name="connsiteX2" fmla="*/ 497813 w 1229587"/>
                <a:gd name="connsiteY2" fmla="*/ 0 h 900272"/>
                <a:gd name="connsiteX3" fmla="*/ 813890 w 1229587"/>
                <a:gd name="connsiteY3" fmla="*/ 131219 h 900272"/>
                <a:gd name="connsiteX4" fmla="*/ 1059610 w 1229587"/>
                <a:gd name="connsiteY4" fmla="*/ 568051 h 900272"/>
                <a:gd name="connsiteX5" fmla="*/ 1229587 w 1229587"/>
                <a:gd name="connsiteY5" fmla="*/ 900272 h 900272"/>
                <a:gd name="connsiteX0" fmla="*/ 0 w 1229587"/>
                <a:gd name="connsiteY0" fmla="*/ 643865 h 902596"/>
                <a:gd name="connsiteX1" fmla="*/ 75132 w 1229587"/>
                <a:gd name="connsiteY1" fmla="*/ 396936 h 902596"/>
                <a:gd name="connsiteX2" fmla="*/ 497813 w 1229587"/>
                <a:gd name="connsiteY2" fmla="*/ 2324 h 902596"/>
                <a:gd name="connsiteX3" fmla="*/ 815993 w 1229587"/>
                <a:gd name="connsiteY3" fmla="*/ 0 h 902596"/>
                <a:gd name="connsiteX4" fmla="*/ 1059610 w 1229587"/>
                <a:gd name="connsiteY4" fmla="*/ 570375 h 902596"/>
                <a:gd name="connsiteX5" fmla="*/ 1229587 w 1229587"/>
                <a:gd name="connsiteY5" fmla="*/ 902596 h 902596"/>
                <a:gd name="connsiteX0" fmla="*/ 0 w 1229587"/>
                <a:gd name="connsiteY0" fmla="*/ 641541 h 900272"/>
                <a:gd name="connsiteX1" fmla="*/ 75132 w 1229587"/>
                <a:gd name="connsiteY1" fmla="*/ 394612 h 900272"/>
                <a:gd name="connsiteX2" fmla="*/ 497813 w 1229587"/>
                <a:gd name="connsiteY2" fmla="*/ 0 h 900272"/>
                <a:gd name="connsiteX3" fmla="*/ 822302 w 1229587"/>
                <a:gd name="connsiteY3" fmla="*/ 1723 h 900272"/>
                <a:gd name="connsiteX4" fmla="*/ 1059610 w 1229587"/>
                <a:gd name="connsiteY4" fmla="*/ 568051 h 900272"/>
                <a:gd name="connsiteX5" fmla="*/ 1229587 w 1229587"/>
                <a:gd name="connsiteY5" fmla="*/ 900272 h 900272"/>
                <a:gd name="connsiteX0" fmla="*/ 0 w 1229587"/>
                <a:gd name="connsiteY0" fmla="*/ 643864 h 902595"/>
                <a:gd name="connsiteX1" fmla="*/ 75132 w 1229587"/>
                <a:gd name="connsiteY1" fmla="*/ 396935 h 902595"/>
                <a:gd name="connsiteX2" fmla="*/ 497813 w 1229587"/>
                <a:gd name="connsiteY2" fmla="*/ 2323 h 902595"/>
                <a:gd name="connsiteX3" fmla="*/ 822302 w 1229587"/>
                <a:gd name="connsiteY3" fmla="*/ 0 h 902595"/>
                <a:gd name="connsiteX4" fmla="*/ 1059610 w 1229587"/>
                <a:gd name="connsiteY4" fmla="*/ 570374 h 902595"/>
                <a:gd name="connsiteX5" fmla="*/ 1229587 w 1229587"/>
                <a:gd name="connsiteY5" fmla="*/ 902595 h 902595"/>
                <a:gd name="connsiteX0" fmla="*/ 0 w 1229587"/>
                <a:gd name="connsiteY0" fmla="*/ 643864 h 902595"/>
                <a:gd name="connsiteX1" fmla="*/ 75132 w 1229587"/>
                <a:gd name="connsiteY1" fmla="*/ 396935 h 902595"/>
                <a:gd name="connsiteX2" fmla="*/ 497813 w 1229587"/>
                <a:gd name="connsiteY2" fmla="*/ 2323 h 902595"/>
                <a:gd name="connsiteX3" fmla="*/ 822302 w 1229587"/>
                <a:gd name="connsiteY3" fmla="*/ 0 h 902595"/>
                <a:gd name="connsiteX4" fmla="*/ 1057507 w 1229587"/>
                <a:gd name="connsiteY4" fmla="*/ 594655 h 902595"/>
                <a:gd name="connsiteX5" fmla="*/ 1229587 w 1229587"/>
                <a:gd name="connsiteY5" fmla="*/ 902595 h 902595"/>
                <a:gd name="connsiteX0" fmla="*/ 0 w 1227484"/>
                <a:gd name="connsiteY0" fmla="*/ 643864 h 983530"/>
                <a:gd name="connsiteX1" fmla="*/ 75132 w 1227484"/>
                <a:gd name="connsiteY1" fmla="*/ 396935 h 983530"/>
                <a:gd name="connsiteX2" fmla="*/ 497813 w 1227484"/>
                <a:gd name="connsiteY2" fmla="*/ 2323 h 983530"/>
                <a:gd name="connsiteX3" fmla="*/ 822302 w 1227484"/>
                <a:gd name="connsiteY3" fmla="*/ 0 h 983530"/>
                <a:gd name="connsiteX4" fmla="*/ 1057507 w 1227484"/>
                <a:gd name="connsiteY4" fmla="*/ 594655 h 983530"/>
                <a:gd name="connsiteX5" fmla="*/ 1227484 w 1227484"/>
                <a:gd name="connsiteY5" fmla="*/ 983530 h 983530"/>
                <a:gd name="connsiteX0" fmla="*/ 0 w 1204352"/>
                <a:gd name="connsiteY0" fmla="*/ 643864 h 983530"/>
                <a:gd name="connsiteX1" fmla="*/ 75132 w 1204352"/>
                <a:gd name="connsiteY1" fmla="*/ 396935 h 983530"/>
                <a:gd name="connsiteX2" fmla="*/ 497813 w 1204352"/>
                <a:gd name="connsiteY2" fmla="*/ 2323 h 983530"/>
                <a:gd name="connsiteX3" fmla="*/ 822302 w 1204352"/>
                <a:gd name="connsiteY3" fmla="*/ 0 h 983530"/>
                <a:gd name="connsiteX4" fmla="*/ 1057507 w 1204352"/>
                <a:gd name="connsiteY4" fmla="*/ 594655 h 983530"/>
                <a:gd name="connsiteX5" fmla="*/ 1204352 w 1204352"/>
                <a:gd name="connsiteY5" fmla="*/ 983530 h 983530"/>
                <a:gd name="connsiteX0" fmla="*/ 0 w 1204352"/>
                <a:gd name="connsiteY0" fmla="*/ 643864 h 983530"/>
                <a:gd name="connsiteX1" fmla="*/ 75132 w 1204352"/>
                <a:gd name="connsiteY1" fmla="*/ 396935 h 983530"/>
                <a:gd name="connsiteX2" fmla="*/ 497813 w 1204352"/>
                <a:gd name="connsiteY2" fmla="*/ 2323 h 983530"/>
                <a:gd name="connsiteX3" fmla="*/ 822302 w 1204352"/>
                <a:gd name="connsiteY3" fmla="*/ 0 h 983530"/>
                <a:gd name="connsiteX4" fmla="*/ 1057507 w 1204352"/>
                <a:gd name="connsiteY4" fmla="*/ 610842 h 983530"/>
                <a:gd name="connsiteX5" fmla="*/ 1204352 w 1204352"/>
                <a:gd name="connsiteY5" fmla="*/ 983530 h 98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4352" h="983530">
                  <a:moveTo>
                    <a:pt x="0" y="643864"/>
                  </a:moveTo>
                  <a:lnTo>
                    <a:pt x="75132" y="396935"/>
                  </a:lnTo>
                  <a:lnTo>
                    <a:pt x="497813" y="2323"/>
                  </a:lnTo>
                  <a:lnTo>
                    <a:pt x="822302" y="0"/>
                  </a:lnTo>
                  <a:lnTo>
                    <a:pt x="1057507" y="610842"/>
                  </a:lnTo>
                  <a:lnTo>
                    <a:pt x="1204352" y="983530"/>
                  </a:lnTo>
                </a:path>
              </a:pathLst>
            </a:custGeom>
            <a:ln w="38100" cmpd="sng">
              <a:solidFill>
                <a:srgbClr val="0000FF">
                  <a:alpha val="70000"/>
                </a:srgbClr>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Helvetica"/>
                <a:ea typeface="ＭＳ Ｐゴシック" pitchFamily="34" charset="-128"/>
                <a:cs typeface="Helvetica"/>
              </a:endParaRPr>
            </a:p>
          </p:txBody>
        </p:sp>
        <p:cxnSp>
          <p:nvCxnSpPr>
            <p:cNvPr id="158" name="Straight Arrow Connector 157"/>
            <p:cNvCxnSpPr/>
            <p:nvPr/>
          </p:nvCxnSpPr>
          <p:spPr bwMode="auto">
            <a:xfrm flipV="1">
              <a:off x="7200900" y="2400300"/>
              <a:ext cx="571500" cy="342900"/>
            </a:xfrm>
            <a:prstGeom prst="straightConnector1">
              <a:avLst/>
            </a:prstGeom>
            <a:solidFill>
              <a:schemeClr val="accent1"/>
            </a:solidFill>
            <a:ln w="19050" cap="flat" cmpd="sng" algn="ctr">
              <a:solidFill>
                <a:srgbClr val="0000FF"/>
              </a:solidFill>
              <a:prstDash val="solid"/>
              <a:round/>
              <a:headEnd type="triangle" w="med" len="med"/>
              <a:tailEnd type="none"/>
            </a:ln>
            <a:effectLst/>
          </p:spPr>
        </p:cxnSp>
        <p:sp>
          <p:nvSpPr>
            <p:cNvPr id="159" name="Shape 467"/>
            <p:cNvSpPr>
              <a:spLocks noChangeAspect="1"/>
            </p:cNvSpPr>
            <p:nvPr/>
          </p:nvSpPr>
          <p:spPr>
            <a:xfrm>
              <a:off x="7239000" y="2119645"/>
              <a:ext cx="1905000" cy="2769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1600">
                  <a:solidFill>
                    <a:srgbClr val="FF2600"/>
                  </a:solidFill>
                </a:defRPr>
              </a:lvl1pPr>
            </a:lstStyle>
            <a:p>
              <a:pPr lvl="0">
                <a:defRPr sz="1800" b="0">
                  <a:solidFill>
                    <a:srgbClr val="000000"/>
                  </a:solidFill>
                </a:defRPr>
              </a:pPr>
              <a:r>
                <a:rPr lang="en-US" sz="1200" b="1" dirty="0" smtClean="0">
                  <a:solidFill>
                    <a:srgbClr val="0000FF"/>
                  </a:solidFill>
                  <a:latin typeface="Helvetica"/>
                  <a:cs typeface="Helvetica"/>
                </a:rPr>
                <a:t>eRHIC peak luminosity</a:t>
              </a:r>
              <a:endParaRPr sz="1200" b="1" dirty="0">
                <a:solidFill>
                  <a:srgbClr val="0000FF"/>
                </a:solidFill>
                <a:latin typeface="Helvetica"/>
                <a:cs typeface="Helvetica"/>
              </a:endParaRPr>
            </a:p>
          </p:txBody>
        </p:sp>
      </p:grpSp>
      <p:sp>
        <p:nvSpPr>
          <p:cNvPr id="7" name="TextBox 6"/>
          <p:cNvSpPr txBox="1"/>
          <p:nvPr/>
        </p:nvSpPr>
        <p:spPr>
          <a:xfrm>
            <a:off x="5231272" y="1017722"/>
            <a:ext cx="2565235" cy="646331"/>
          </a:xfrm>
          <a:prstGeom prst="rect">
            <a:avLst/>
          </a:prstGeom>
          <a:noFill/>
        </p:spPr>
        <p:txBody>
          <a:bodyPr wrap="none" rtlCol="0">
            <a:spAutoFit/>
          </a:bodyPr>
          <a:lstStyle/>
          <a:p>
            <a:r>
              <a:rPr lang="en-US" dirty="0" smtClean="0">
                <a:solidFill>
                  <a:srgbClr val="000090"/>
                </a:solidFill>
                <a:latin typeface="Optima"/>
                <a:cs typeface="Optima"/>
              </a:rPr>
              <a:t>Presented already in the</a:t>
            </a:r>
          </a:p>
          <a:p>
            <a:r>
              <a:rPr lang="en-US" dirty="0" smtClean="0">
                <a:solidFill>
                  <a:srgbClr val="000090"/>
                </a:solidFill>
                <a:latin typeface="Optima"/>
                <a:cs typeface="Optima"/>
              </a:rPr>
              <a:t> EIC WHITE PAPER</a:t>
            </a:r>
            <a:endParaRPr lang="en-US" dirty="0">
              <a:solidFill>
                <a:srgbClr val="000090"/>
              </a:solidFill>
              <a:latin typeface="Optima"/>
              <a:cs typeface="Optima"/>
            </a:endParaRPr>
          </a:p>
        </p:txBody>
      </p:sp>
      <p:grpSp>
        <p:nvGrpSpPr>
          <p:cNvPr id="8" name="Group 7"/>
          <p:cNvGrpSpPr/>
          <p:nvPr/>
        </p:nvGrpSpPr>
        <p:grpSpPr>
          <a:xfrm>
            <a:off x="4724696" y="2018122"/>
            <a:ext cx="4006572" cy="780060"/>
            <a:chOff x="4724696" y="2018122"/>
            <a:chExt cx="4006572" cy="780060"/>
          </a:xfrm>
        </p:grpSpPr>
        <p:sp>
          <p:nvSpPr>
            <p:cNvPr id="3" name="TextBox 2"/>
            <p:cNvSpPr txBox="1"/>
            <p:nvPr/>
          </p:nvSpPr>
          <p:spPr>
            <a:xfrm>
              <a:off x="6400979" y="2018122"/>
              <a:ext cx="2330289" cy="646331"/>
            </a:xfrm>
            <a:prstGeom prst="rect">
              <a:avLst/>
            </a:prstGeom>
            <a:noFill/>
          </p:spPr>
          <p:txBody>
            <a:bodyPr wrap="square" rtlCol="0">
              <a:spAutoFit/>
            </a:bodyPr>
            <a:lstStyle/>
            <a:p>
              <a:r>
                <a:rPr lang="en-US" dirty="0" smtClean="0">
                  <a:solidFill>
                    <a:srgbClr val="000090"/>
                  </a:solidFill>
                </a:rPr>
                <a:t>Falls down due</a:t>
              </a:r>
              <a:r>
                <a:rPr lang="en-US" dirty="0">
                  <a:solidFill>
                    <a:srgbClr val="000090"/>
                  </a:solidFill>
                </a:rPr>
                <a:t> </a:t>
              </a:r>
              <a:r>
                <a:rPr lang="en-US" dirty="0" smtClean="0">
                  <a:solidFill>
                    <a:srgbClr val="000090"/>
                  </a:solidFill>
                </a:rPr>
                <a:t>to synchrotron radiation</a:t>
              </a:r>
            </a:p>
          </p:txBody>
        </p:sp>
        <p:cxnSp>
          <p:nvCxnSpPr>
            <p:cNvPr id="49" name="Straight Arrow Connector 48"/>
            <p:cNvCxnSpPr>
              <a:endCxn id="3" idx="1"/>
            </p:cNvCxnSpPr>
            <p:nvPr/>
          </p:nvCxnSpPr>
          <p:spPr bwMode="auto">
            <a:xfrm flipV="1">
              <a:off x="4724696" y="2341288"/>
              <a:ext cx="1676283" cy="456894"/>
            </a:xfrm>
            <a:prstGeom prst="straightConnector1">
              <a:avLst/>
            </a:prstGeom>
            <a:solidFill>
              <a:schemeClr val="accent1"/>
            </a:solidFill>
            <a:ln w="19050" cap="flat" cmpd="sng" algn="ctr">
              <a:solidFill>
                <a:srgbClr val="0000FF"/>
              </a:solidFill>
              <a:prstDash val="solid"/>
              <a:round/>
              <a:headEnd type="triangle" w="med" len="med"/>
              <a:tailEnd type="none"/>
            </a:ln>
            <a:effectLst/>
          </p:spPr>
        </p:cxnSp>
      </p:grpSp>
    </p:spTree>
    <p:extLst>
      <p:ext uri="{BB962C8B-B14F-4D97-AF65-F5344CB8AC3E}">
        <p14:creationId xmlns:p14="http://schemas.microsoft.com/office/powerpoint/2010/main" val="19908351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719137"/>
          </a:xfrm>
        </p:spPr>
        <p:txBody>
          <a:bodyPr/>
          <a:lstStyle/>
          <a:p>
            <a:r>
              <a:rPr lang="en-US" sz="3200" dirty="0" smtClean="0">
                <a:solidFill>
                  <a:srgbClr val="000090"/>
                </a:solidFill>
                <a:latin typeface="Optima"/>
                <a:cs typeface="Optima"/>
              </a:rPr>
              <a:t>Risks of the eRHIC ultimate solution with ERL</a:t>
            </a:r>
            <a:endParaRPr lang="en-US" sz="3200" dirty="0">
              <a:solidFill>
                <a:srgbClr val="000090"/>
              </a:solidFill>
              <a:latin typeface="Optima"/>
              <a:cs typeface="Optima"/>
            </a:endParaRPr>
          </a:p>
        </p:txBody>
      </p:sp>
      <p:sp>
        <p:nvSpPr>
          <p:cNvPr id="4" name="Content Placeholder 1"/>
          <p:cNvSpPr txBox="1">
            <a:spLocks/>
          </p:cNvSpPr>
          <p:nvPr/>
        </p:nvSpPr>
        <p:spPr>
          <a:xfrm>
            <a:off x="94581" y="2528009"/>
            <a:ext cx="8944703" cy="359663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89125" indent="0">
              <a:buNone/>
            </a:pPr>
            <a:endParaRPr lang="en-US" sz="2000" b="1" u="sng" dirty="0" smtClean="0">
              <a:solidFill>
                <a:srgbClr val="FF0000"/>
              </a:solidFill>
              <a:latin typeface="Optima"/>
              <a:cs typeface="Optima"/>
            </a:endParaRPr>
          </a:p>
          <a:p>
            <a:pPr marL="230188" indent="-230188">
              <a:buFont typeface="Courier New"/>
              <a:buChar char="o"/>
            </a:pPr>
            <a:endParaRPr lang="en-US" sz="2000" dirty="0" smtClean="0">
              <a:solidFill>
                <a:srgbClr val="FF0000"/>
              </a:solidFill>
              <a:latin typeface="Optima"/>
              <a:cs typeface="Optima"/>
            </a:endParaRPr>
          </a:p>
          <a:p>
            <a:pPr marL="0" indent="0">
              <a:buFont typeface="Arial"/>
              <a:buNone/>
            </a:pPr>
            <a:endParaRPr lang="en-US" sz="1200" dirty="0" smtClean="0">
              <a:latin typeface="Optima"/>
              <a:cs typeface="Optima"/>
            </a:endParaRPr>
          </a:p>
          <a:p>
            <a:pPr marL="0" indent="0">
              <a:buFont typeface="Arial"/>
              <a:buNone/>
            </a:pPr>
            <a:endParaRPr lang="en-US" sz="1200" dirty="0" smtClean="0">
              <a:latin typeface="Optima"/>
              <a:cs typeface="Optima"/>
            </a:endParaRPr>
          </a:p>
          <a:p>
            <a:pPr marL="0" indent="0">
              <a:buFont typeface="Arial"/>
              <a:buNone/>
            </a:pPr>
            <a:endParaRPr lang="en-US" sz="1200" dirty="0" smtClean="0"/>
          </a:p>
          <a:p>
            <a:pPr marL="0" indent="0">
              <a:buFont typeface="Arial"/>
              <a:buNone/>
            </a:pPr>
            <a:endParaRPr lang="en-US" sz="1200" dirty="0"/>
          </a:p>
        </p:txBody>
      </p:sp>
      <p:graphicFrame>
        <p:nvGraphicFramePr>
          <p:cNvPr id="41" name="Table 40"/>
          <p:cNvGraphicFramePr>
            <a:graphicFrameLocks noGrp="1"/>
          </p:cNvGraphicFramePr>
          <p:nvPr>
            <p:extLst>
              <p:ext uri="{D42A27DB-BD31-4B8C-83A1-F6EECF244321}">
                <p14:modId xmlns:p14="http://schemas.microsoft.com/office/powerpoint/2010/main" val="2264187817"/>
              </p:ext>
            </p:extLst>
          </p:nvPr>
        </p:nvGraphicFramePr>
        <p:xfrm>
          <a:off x="202143" y="649174"/>
          <a:ext cx="8941857" cy="5780118"/>
        </p:xfrm>
        <a:graphic>
          <a:graphicData uri="http://schemas.openxmlformats.org/drawingml/2006/table">
            <a:tbl>
              <a:tblPr firstRow="1" bandRow="1">
                <a:tableStyleId>{5C22544A-7EE6-4342-B048-85BDC9FD1C3A}</a:tableStyleId>
              </a:tblPr>
              <a:tblGrid>
                <a:gridCol w="3219069"/>
                <a:gridCol w="2581053"/>
                <a:gridCol w="3141735"/>
              </a:tblGrid>
              <a:tr h="556170">
                <a:tc>
                  <a:txBody>
                    <a:bodyPr/>
                    <a:lstStyle/>
                    <a:p>
                      <a:endParaRPr lang="en-US" b="0" dirty="0">
                        <a:solidFill>
                          <a:srgbClr val="000090"/>
                        </a:solidFill>
                      </a:endParaRPr>
                    </a:p>
                  </a:txBody>
                  <a:tcPr>
                    <a:lnL w="12700" cap="flat" cmpd="sng" algn="ctr">
                      <a:solidFill>
                        <a:scrgbClr r="0" g="0" b="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E1FFCD"/>
                    </a:solidFill>
                  </a:tcPr>
                </a:tc>
                <a:tc>
                  <a:txBody>
                    <a:bodyPr/>
                    <a:lstStyle/>
                    <a:p>
                      <a:r>
                        <a:rPr lang="en-US" b="0" dirty="0" smtClean="0">
                          <a:solidFill>
                            <a:srgbClr val="000090"/>
                          </a:solidFill>
                        </a:rPr>
                        <a:t>Performance risk</a:t>
                      </a:r>
                      <a:endParaRPr lang="en-US" b="0" dirty="0">
                        <a:solidFill>
                          <a:srgbClr val="000090"/>
                        </a:solidFill>
                      </a:endParaRPr>
                    </a:p>
                  </a:txBody>
                  <a:tcP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E1FFCD"/>
                    </a:solidFill>
                  </a:tcPr>
                </a:tc>
                <a:tc>
                  <a:txBody>
                    <a:bodyPr/>
                    <a:lstStyle/>
                    <a:p>
                      <a:r>
                        <a:rPr lang="en-US" b="0" dirty="0" smtClean="0">
                          <a:solidFill>
                            <a:srgbClr val="000090"/>
                          </a:solidFill>
                        </a:rPr>
                        <a:t>Cost risk</a:t>
                      </a:r>
                      <a:endParaRPr lang="en-US" b="0" dirty="0">
                        <a:solidFill>
                          <a:srgbClr val="000090"/>
                        </a:solidFill>
                      </a:endParaRPr>
                    </a:p>
                  </a:txBody>
                  <a:tcPr>
                    <a:lnL w="12700" cap="flat" cmpd="sng" algn="ctr">
                      <a:solidFill>
                        <a:srgbClr val="00009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E1FFCD"/>
                    </a:solidFill>
                  </a:tcPr>
                </a:tc>
              </a:tr>
              <a:tr h="787954">
                <a:tc>
                  <a:txBody>
                    <a:bodyPr/>
                    <a:lstStyle/>
                    <a:p>
                      <a:r>
                        <a:rPr lang="en-US" dirty="0" smtClean="0">
                          <a:solidFill>
                            <a:srgbClr val="000090"/>
                          </a:solidFill>
                        </a:rPr>
                        <a:t>Hadron cooling</a:t>
                      </a:r>
                      <a:endParaRPr lang="en-US" dirty="0">
                        <a:solidFill>
                          <a:srgbClr val="000090"/>
                        </a:solidFill>
                      </a:endParaRPr>
                    </a:p>
                  </a:txBody>
                  <a:tcPr>
                    <a:lnL w="12700" cap="flat" cmpd="sng" algn="ctr">
                      <a:solidFill>
                        <a:scrgbClr r="0" g="0" b="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F1FFE1"/>
                    </a:solidFill>
                  </a:tcPr>
                </a:tc>
                <a:tc>
                  <a:txBody>
                    <a:bodyPr/>
                    <a:lstStyle/>
                    <a:p>
                      <a:r>
                        <a:rPr lang="en-US" dirty="0" smtClean="0">
                          <a:solidFill>
                            <a:srgbClr val="000090"/>
                          </a:solidFill>
                        </a:rPr>
                        <a:t>peak  L ~ 8 </a:t>
                      </a:r>
                      <a:r>
                        <a:rPr lang="en-US" dirty="0" smtClean="0">
                          <a:solidFill>
                            <a:srgbClr val="000090"/>
                          </a:solidFill>
                          <a:latin typeface="Symbol" charset="2"/>
                          <a:cs typeface="Symbol" charset="2"/>
                        </a:rPr>
                        <a:t>* </a:t>
                      </a:r>
                      <a:r>
                        <a:rPr lang="en-US" dirty="0" smtClean="0">
                          <a:solidFill>
                            <a:srgbClr val="000090"/>
                          </a:solidFill>
                        </a:rPr>
                        <a:t>10</a:t>
                      </a:r>
                      <a:r>
                        <a:rPr lang="en-US" baseline="30000" dirty="0" smtClean="0">
                          <a:solidFill>
                            <a:srgbClr val="000090"/>
                          </a:solidFill>
                        </a:rPr>
                        <a:t>32 </a:t>
                      </a:r>
                      <a:r>
                        <a:rPr lang="en-US" dirty="0" smtClean="0">
                          <a:solidFill>
                            <a:srgbClr val="000090"/>
                          </a:solidFill>
                        </a:rPr>
                        <a:t> and average L</a:t>
                      </a:r>
                      <a:r>
                        <a:rPr lang="en-US" baseline="0" dirty="0" smtClean="0">
                          <a:solidFill>
                            <a:srgbClr val="000090"/>
                          </a:solidFill>
                        </a:rPr>
                        <a:t>  &lt; 5 </a:t>
                      </a:r>
                      <a:r>
                        <a:rPr lang="en-US" baseline="0" dirty="0" smtClean="0">
                          <a:solidFill>
                            <a:srgbClr val="000090"/>
                          </a:solidFill>
                          <a:latin typeface="Symbol" charset="2"/>
                          <a:cs typeface="Symbol" charset="2"/>
                        </a:rPr>
                        <a:t>* </a:t>
                      </a:r>
                      <a:r>
                        <a:rPr lang="en-US" baseline="0" dirty="0" smtClean="0">
                          <a:solidFill>
                            <a:srgbClr val="000090"/>
                          </a:solidFill>
                        </a:rPr>
                        <a:t>10</a:t>
                      </a:r>
                      <a:r>
                        <a:rPr lang="en-US" baseline="30000" dirty="0" smtClean="0">
                          <a:solidFill>
                            <a:srgbClr val="000090"/>
                          </a:solidFill>
                        </a:rPr>
                        <a:t>32 </a:t>
                      </a:r>
                      <a:endParaRPr lang="en-US" dirty="0">
                        <a:solidFill>
                          <a:srgbClr val="000090"/>
                        </a:solidFill>
                      </a:endParaRPr>
                    </a:p>
                  </a:txBody>
                  <a:tcP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F1FFE1"/>
                    </a:solidFill>
                  </a:tcPr>
                </a:tc>
                <a:tc>
                  <a:txBody>
                    <a:bodyPr/>
                    <a:lstStyle/>
                    <a:p>
                      <a:endParaRPr lang="en-US" dirty="0">
                        <a:solidFill>
                          <a:srgbClr val="000090"/>
                        </a:solidFill>
                      </a:endParaRPr>
                    </a:p>
                  </a:txBody>
                  <a:tcPr>
                    <a:lnL w="12700" cap="flat" cmpd="sng" algn="ctr">
                      <a:solidFill>
                        <a:srgbClr val="00009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F1FFE1"/>
                    </a:solidFill>
                  </a:tcPr>
                </a:tc>
              </a:tr>
              <a:tr h="684282">
                <a:tc>
                  <a:txBody>
                    <a:bodyPr/>
                    <a:lstStyle/>
                    <a:p>
                      <a:r>
                        <a:rPr lang="en-US" dirty="0" smtClean="0">
                          <a:solidFill>
                            <a:srgbClr val="000090"/>
                          </a:solidFill>
                        </a:rPr>
                        <a:t>Polarized source</a:t>
                      </a:r>
                      <a:endParaRPr lang="en-US" dirty="0">
                        <a:solidFill>
                          <a:srgbClr val="000090"/>
                        </a:solidFill>
                      </a:endParaRPr>
                    </a:p>
                  </a:txBody>
                  <a:tcPr>
                    <a:lnL w="12700" cap="flat" cmpd="sng" algn="ctr">
                      <a:solidFill>
                        <a:scrgbClr r="0" g="0" b="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CCFFCC"/>
                    </a:solidFill>
                  </a:tcPr>
                </a:tc>
                <a:tc>
                  <a:txBody>
                    <a:bodyPr/>
                    <a:lstStyle/>
                    <a:p>
                      <a:endParaRPr lang="en-US" dirty="0">
                        <a:solidFill>
                          <a:srgbClr val="000090"/>
                        </a:solidFill>
                      </a:endParaRPr>
                    </a:p>
                  </a:txBody>
                  <a:tcP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CCFFCC"/>
                    </a:solidFill>
                  </a:tcPr>
                </a:tc>
                <a:tc>
                  <a:txBody>
                    <a:bodyPr/>
                    <a:lstStyle/>
                    <a:p>
                      <a:r>
                        <a:rPr lang="en-US" dirty="0" smtClean="0">
                          <a:solidFill>
                            <a:srgbClr val="000090"/>
                          </a:solidFill>
                        </a:rPr>
                        <a:t>Multiple</a:t>
                      </a:r>
                      <a:r>
                        <a:rPr lang="en-US" baseline="0" dirty="0" smtClean="0">
                          <a:solidFill>
                            <a:srgbClr val="000090"/>
                          </a:solidFill>
                        </a:rPr>
                        <a:t> guns to achieve high current</a:t>
                      </a:r>
                      <a:endParaRPr lang="en-US" dirty="0">
                        <a:solidFill>
                          <a:srgbClr val="000090"/>
                        </a:solidFill>
                      </a:endParaRPr>
                    </a:p>
                  </a:txBody>
                  <a:tcPr>
                    <a:lnL w="12700" cap="flat" cmpd="sng" algn="ctr">
                      <a:solidFill>
                        <a:srgbClr val="00009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CCFFCC"/>
                    </a:solidFill>
                  </a:tcPr>
                </a:tc>
              </a:tr>
              <a:tr h="415456">
                <a:tc>
                  <a:txBody>
                    <a:bodyPr/>
                    <a:lstStyle/>
                    <a:p>
                      <a:r>
                        <a:rPr lang="en-US" b="1" dirty="0" smtClean="0">
                          <a:solidFill>
                            <a:srgbClr val="FF0000"/>
                          </a:solidFill>
                        </a:rPr>
                        <a:t>FFAG recirculation</a:t>
                      </a:r>
                      <a:r>
                        <a:rPr lang="en-US" b="1" baseline="0" dirty="0" smtClean="0">
                          <a:solidFill>
                            <a:srgbClr val="FF0000"/>
                          </a:solidFill>
                        </a:rPr>
                        <a:t> lines</a:t>
                      </a:r>
                      <a:endParaRPr lang="en-US" b="1"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F1FFE1"/>
                    </a:solidFill>
                  </a:tcPr>
                </a:tc>
                <a:tc>
                  <a:txBody>
                    <a:bodyPr/>
                    <a:lstStyle/>
                    <a:p>
                      <a:r>
                        <a:rPr lang="en-US" dirty="0" smtClean="0">
                          <a:solidFill>
                            <a:srgbClr val="FF0000"/>
                          </a:solidFill>
                        </a:rPr>
                        <a:t>“unproven technology”</a:t>
                      </a:r>
                      <a:endParaRPr lang="en-US" dirty="0">
                        <a:solidFill>
                          <a:srgbClr val="FF0000"/>
                        </a:solidFill>
                      </a:endParaRPr>
                    </a:p>
                  </a:txBody>
                  <a:tcP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F1FFE1"/>
                    </a:solidFill>
                  </a:tcPr>
                </a:tc>
                <a:tc>
                  <a:txBody>
                    <a:bodyPr/>
                    <a:lstStyle/>
                    <a:p>
                      <a:r>
                        <a:rPr lang="en-US" dirty="0" smtClean="0">
                          <a:solidFill>
                            <a:srgbClr val="FF0000"/>
                          </a:solidFill>
                        </a:rPr>
                        <a:t>Individual beam lines</a:t>
                      </a:r>
                      <a:endParaRPr lang="en-US" dirty="0">
                        <a:solidFill>
                          <a:srgbClr val="FF0000"/>
                        </a:solidFill>
                      </a:endParaRPr>
                    </a:p>
                  </a:txBody>
                  <a:tcPr>
                    <a:lnL w="12700" cap="flat" cmpd="sng" algn="ctr">
                      <a:solidFill>
                        <a:srgbClr val="00009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F1FFE1"/>
                    </a:solidFill>
                  </a:tcPr>
                </a:tc>
              </a:tr>
              <a:tr h="391018">
                <a:tc>
                  <a:txBody>
                    <a:bodyPr/>
                    <a:lstStyle/>
                    <a:p>
                      <a:r>
                        <a:rPr lang="en-US" b="1" dirty="0" smtClean="0">
                          <a:solidFill>
                            <a:srgbClr val="FF0000"/>
                          </a:solidFill>
                        </a:rPr>
                        <a:t>Multipass</a:t>
                      </a:r>
                      <a:r>
                        <a:rPr lang="en-US" b="1" baseline="0" dirty="0" smtClean="0">
                          <a:solidFill>
                            <a:srgbClr val="FF0000"/>
                          </a:solidFill>
                        </a:rPr>
                        <a:t> ERL</a:t>
                      </a:r>
                      <a:endParaRPr lang="en-US" b="1"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CCFFCC"/>
                    </a:solidFill>
                  </a:tcPr>
                </a:tc>
                <a:tc>
                  <a:txBody>
                    <a:bodyPr/>
                    <a:lstStyle/>
                    <a:p>
                      <a:r>
                        <a:rPr lang="en-US" dirty="0" smtClean="0">
                          <a:solidFill>
                            <a:srgbClr val="FF0000"/>
                          </a:solidFill>
                        </a:rPr>
                        <a:t>Energy reach</a:t>
                      </a:r>
                      <a:endParaRPr lang="en-US" dirty="0">
                        <a:solidFill>
                          <a:srgbClr val="FF0000"/>
                        </a:solidFill>
                      </a:endParaRPr>
                    </a:p>
                  </a:txBody>
                  <a:tcP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CCFFCC"/>
                    </a:solidFill>
                  </a:tcPr>
                </a:tc>
                <a:tc>
                  <a:txBody>
                    <a:bodyPr/>
                    <a:lstStyle/>
                    <a:p>
                      <a:r>
                        <a:rPr lang="en-US" dirty="0" smtClean="0">
                          <a:solidFill>
                            <a:srgbClr val="FF0000"/>
                          </a:solidFill>
                        </a:rPr>
                        <a:t>Very</a:t>
                      </a:r>
                      <a:r>
                        <a:rPr lang="en-US" baseline="0" dirty="0" smtClean="0">
                          <a:solidFill>
                            <a:srgbClr val="FF0000"/>
                          </a:solidFill>
                        </a:rPr>
                        <a:t> long linac</a:t>
                      </a:r>
                      <a:endParaRPr lang="en-US" dirty="0">
                        <a:solidFill>
                          <a:srgbClr val="FF0000"/>
                        </a:solidFill>
                      </a:endParaRPr>
                    </a:p>
                  </a:txBody>
                  <a:tcPr>
                    <a:lnL w="12700" cap="flat" cmpd="sng" algn="ctr">
                      <a:solidFill>
                        <a:srgbClr val="00009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CCFFCC"/>
                    </a:solidFill>
                  </a:tcPr>
                </a:tc>
              </a:tr>
              <a:tr h="464334">
                <a:tc>
                  <a:txBody>
                    <a:bodyPr/>
                    <a:lstStyle/>
                    <a:p>
                      <a:r>
                        <a:rPr lang="en-US" b="1" dirty="0" smtClean="0">
                          <a:solidFill>
                            <a:srgbClr val="000090"/>
                          </a:solidFill>
                        </a:rPr>
                        <a:t>HOM power </a:t>
                      </a:r>
                      <a:endParaRPr lang="en-US" b="1" dirty="0">
                        <a:solidFill>
                          <a:srgbClr val="000090"/>
                        </a:solidFill>
                      </a:endParaRPr>
                    </a:p>
                  </a:txBody>
                  <a:tcPr>
                    <a:lnL w="12700" cap="flat" cmpd="sng" algn="ctr">
                      <a:solidFill>
                        <a:scrgbClr r="0" g="0" b="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F1FFE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90"/>
                          </a:solidFill>
                        </a:rPr>
                        <a:t>Energy reach</a:t>
                      </a:r>
                    </a:p>
                  </a:txBody>
                  <a:tcP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F1FFE1"/>
                    </a:solidFill>
                  </a:tcPr>
                </a:tc>
                <a:tc>
                  <a:txBody>
                    <a:bodyPr/>
                    <a:lstStyle/>
                    <a:p>
                      <a:r>
                        <a:rPr lang="en-US" dirty="0" smtClean="0">
                          <a:solidFill>
                            <a:srgbClr val="000090"/>
                          </a:solidFill>
                        </a:rPr>
                        <a:t>Long linac</a:t>
                      </a:r>
                      <a:endParaRPr lang="en-US" dirty="0">
                        <a:solidFill>
                          <a:srgbClr val="000090"/>
                        </a:solidFill>
                      </a:endParaRPr>
                    </a:p>
                  </a:txBody>
                  <a:tcPr>
                    <a:lnL w="12700" cap="flat" cmpd="sng" algn="ctr">
                      <a:solidFill>
                        <a:srgbClr val="00009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F1FFE1"/>
                    </a:solidFill>
                  </a:tcPr>
                </a:tc>
              </a:tr>
              <a:tr h="684282">
                <a:tc>
                  <a:txBody>
                    <a:bodyPr/>
                    <a:lstStyle/>
                    <a:p>
                      <a:r>
                        <a:rPr lang="en-US" dirty="0" smtClean="0">
                          <a:solidFill>
                            <a:srgbClr val="000090"/>
                          </a:solidFill>
                        </a:rPr>
                        <a:t>Crab-crossing</a:t>
                      </a:r>
                      <a:endParaRPr lang="en-US" dirty="0">
                        <a:solidFill>
                          <a:srgbClr val="000090"/>
                        </a:solidFill>
                      </a:endParaRPr>
                    </a:p>
                  </a:txBody>
                  <a:tcPr>
                    <a:lnL w="12700" cap="flat" cmpd="sng" algn="ctr">
                      <a:solidFill>
                        <a:scrgbClr r="0" g="0" b="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CCFFCC"/>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90"/>
                          </a:solidFill>
                        </a:rPr>
                        <a:t>Reduced detector performance and the need for novel detector technologies. Reduced</a:t>
                      </a:r>
                      <a:r>
                        <a:rPr lang="en-US" baseline="0" dirty="0" smtClean="0">
                          <a:solidFill>
                            <a:srgbClr val="000090"/>
                          </a:solidFill>
                        </a:rPr>
                        <a:t> physics program.</a:t>
                      </a:r>
                      <a:endParaRPr lang="en-US" dirty="0" smtClean="0">
                        <a:solidFill>
                          <a:srgbClr val="000090"/>
                        </a:solidFill>
                      </a:endParaRPr>
                    </a:p>
                  </a:txBody>
                  <a:tcPr>
                    <a:lnL w="12700" cap="flat" cmpd="sng" algn="ctr">
                      <a:solidFill>
                        <a:srgbClr val="00009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CCFFCC"/>
                    </a:solidFill>
                  </a:tcPr>
                </a:tc>
                <a:tc hMerge="1">
                  <a:txBody>
                    <a:bodyPr/>
                    <a:lstStyle/>
                    <a:p>
                      <a:endParaRPr lang="en-US" dirty="0"/>
                    </a:p>
                  </a:txBody>
                  <a:tcPr/>
                </a:tc>
              </a:tr>
              <a:tr h="556170">
                <a:tc gridSpan="3">
                  <a:txBody>
                    <a:bodyPr/>
                    <a:lstStyle/>
                    <a:p>
                      <a:r>
                        <a:rPr lang="en-US" b="1" dirty="0" smtClean="0">
                          <a:solidFill>
                            <a:srgbClr val="000090"/>
                          </a:solidFill>
                        </a:rPr>
                        <a:t>Additional risks for Ultimate design include:</a:t>
                      </a: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E1FFCD"/>
                    </a:solidFill>
                  </a:tcPr>
                </a:tc>
                <a:tc hMerge="1">
                  <a:txBody>
                    <a:bodyPr/>
                    <a:lstStyle/>
                    <a:p>
                      <a:endParaRPr lang="en-US" dirty="0"/>
                    </a:p>
                  </a:txBody>
                  <a:tcPr/>
                </a:tc>
                <a:tc hMerge="1">
                  <a:txBody>
                    <a:bodyPr/>
                    <a:lstStyle/>
                    <a:p>
                      <a:endParaRPr lang="en-US" dirty="0"/>
                    </a:p>
                  </a:txBody>
                  <a:tcPr/>
                </a:tc>
              </a:tr>
              <a:tr h="556170">
                <a:tc>
                  <a:txBody>
                    <a:bodyPr/>
                    <a:lstStyle/>
                    <a:p>
                      <a:r>
                        <a:rPr lang="en-US" dirty="0" smtClean="0">
                          <a:solidFill>
                            <a:srgbClr val="000090"/>
                          </a:solidFill>
                        </a:rPr>
                        <a:t>RHIC pipe copper coating</a:t>
                      </a:r>
                    </a:p>
                  </a:txBody>
                  <a:tcPr>
                    <a:lnL w="19050" cap="flat" cmpd="sng" algn="ctr">
                      <a:solidFill>
                        <a:scrgbClr r="0" g="0" b="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F1FFE1"/>
                    </a:solidFill>
                  </a:tcPr>
                </a:tc>
                <a:tc>
                  <a:txBody>
                    <a:bodyPr/>
                    <a:lstStyle/>
                    <a:p>
                      <a:r>
                        <a:rPr lang="en-US" dirty="0" smtClean="0">
                          <a:solidFill>
                            <a:srgbClr val="000090"/>
                          </a:solidFill>
                        </a:rPr>
                        <a:t>Reduced luminosity</a:t>
                      </a:r>
                      <a:endParaRPr lang="en-US" dirty="0">
                        <a:solidFill>
                          <a:srgbClr val="000090"/>
                        </a:solidFill>
                      </a:endParaRPr>
                    </a:p>
                  </a:txBody>
                  <a:tcP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F1FFE1"/>
                    </a:solidFill>
                  </a:tcPr>
                </a:tc>
                <a:tc>
                  <a:txBody>
                    <a:bodyPr/>
                    <a:lstStyle/>
                    <a:p>
                      <a:endParaRPr lang="en-US" dirty="0">
                        <a:solidFill>
                          <a:srgbClr val="000090"/>
                        </a:solidFill>
                      </a:endParaRPr>
                    </a:p>
                  </a:txBody>
                  <a:tcPr>
                    <a:lnL w="12700" cap="flat" cmpd="sng" algn="ctr">
                      <a:solidFill>
                        <a:srgbClr val="000090"/>
                      </a:solidFill>
                      <a:prstDash val="solid"/>
                      <a:round/>
                      <a:headEnd type="none" w="med" len="med"/>
                      <a:tailEnd type="none" w="med" len="med"/>
                    </a:lnL>
                    <a:lnR w="19050" cap="flat" cmpd="sng" algn="ctr">
                      <a:solidFill>
                        <a:scrgbClr r="0" g="0" b="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rgbClr val="F1FFE1"/>
                    </a:solidFill>
                  </a:tcPr>
                </a:tc>
              </a:tr>
              <a:tr h="684282">
                <a:tc>
                  <a:txBody>
                    <a:bodyPr/>
                    <a:lstStyle/>
                    <a:p>
                      <a:r>
                        <a:rPr lang="en-US" dirty="0" smtClean="0">
                          <a:solidFill>
                            <a:srgbClr val="000090"/>
                          </a:solidFill>
                        </a:rPr>
                        <a:t>Space charge compensation</a:t>
                      </a:r>
                    </a:p>
                  </a:txBody>
                  <a:tcPr>
                    <a:lnL w="19050" cap="flat" cmpd="sng" algn="ctr">
                      <a:solidFill>
                        <a:scrgbClr r="0" g="0" b="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CFFCC"/>
                    </a:solidFill>
                  </a:tcPr>
                </a:tc>
                <a:tc>
                  <a:txBody>
                    <a:bodyPr/>
                    <a:lstStyle/>
                    <a:p>
                      <a:r>
                        <a:rPr lang="en-US" dirty="0" smtClean="0">
                          <a:solidFill>
                            <a:srgbClr val="000090"/>
                          </a:solidFill>
                        </a:rPr>
                        <a:t>Reduced luminosity</a:t>
                      </a:r>
                      <a:r>
                        <a:rPr lang="en-US" baseline="0" dirty="0" smtClean="0">
                          <a:solidFill>
                            <a:srgbClr val="000090"/>
                          </a:solidFill>
                        </a:rPr>
                        <a:t> at low CME </a:t>
                      </a:r>
                      <a:endParaRPr lang="en-US" dirty="0">
                        <a:solidFill>
                          <a:srgbClr val="000090"/>
                        </a:solidFill>
                      </a:endParaRPr>
                    </a:p>
                  </a:txBody>
                  <a:tcP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CFFCC"/>
                    </a:solidFill>
                  </a:tcPr>
                </a:tc>
                <a:tc>
                  <a:txBody>
                    <a:bodyPr/>
                    <a:lstStyle/>
                    <a:p>
                      <a:endParaRPr lang="en-US" dirty="0">
                        <a:solidFill>
                          <a:srgbClr val="000090"/>
                        </a:solidFill>
                      </a:endParaRPr>
                    </a:p>
                  </a:txBody>
                  <a:tcPr>
                    <a:lnL w="12700" cap="flat" cmpd="sng" algn="ctr">
                      <a:solidFill>
                        <a:srgbClr val="000090"/>
                      </a:solidFill>
                      <a:prstDash val="solid"/>
                      <a:round/>
                      <a:headEnd type="none" w="med" len="med"/>
                      <a:tailEnd type="none" w="med" len="med"/>
                    </a:lnL>
                    <a:lnR w="19050" cap="flat" cmpd="sng" algn="ctr">
                      <a:solidFill>
                        <a:scrgbClr r="0" g="0" b="0"/>
                      </a:solidFill>
                      <a:prstDash val="solid"/>
                      <a:round/>
                      <a:headEnd type="none" w="med" len="med"/>
                      <a:tailEnd type="none" w="med" len="med"/>
                    </a:lnR>
                    <a:lnT w="12700" cap="flat" cmpd="sng" algn="ctr">
                      <a:solidFill>
                        <a:srgbClr val="00009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CFFCC"/>
                    </a:solidFill>
                  </a:tcPr>
                </a:tc>
              </a:tr>
            </a:tbl>
          </a:graphicData>
        </a:graphic>
      </p:graphicFrame>
      <p:grpSp>
        <p:nvGrpSpPr>
          <p:cNvPr id="9" name="Group 8"/>
          <p:cNvGrpSpPr/>
          <p:nvPr/>
        </p:nvGrpSpPr>
        <p:grpSpPr>
          <a:xfrm>
            <a:off x="0" y="0"/>
            <a:ext cx="9144000" cy="6857999"/>
            <a:chOff x="0" y="1"/>
            <a:chExt cx="9144000" cy="6857999"/>
          </a:xfrm>
        </p:grpSpPr>
        <p:sp>
          <p:nvSpPr>
            <p:cNvPr id="6" name="Rectangle 5"/>
            <p:cNvSpPr/>
            <p:nvPr/>
          </p:nvSpPr>
          <p:spPr>
            <a:xfrm>
              <a:off x="0" y="1"/>
              <a:ext cx="9144000" cy="6620666"/>
            </a:xfrm>
            <a:prstGeom prst="rect">
              <a:avLst/>
            </a:prstGeom>
            <a:solidFill>
              <a:srgbClr val="F1FFE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90"/>
                </a:solidFill>
              </a:endParaRPr>
            </a:p>
          </p:txBody>
        </p:sp>
        <p:sp>
          <p:nvSpPr>
            <p:cNvPr id="7" name="Content Placeholder 1"/>
            <p:cNvSpPr txBox="1">
              <a:spLocks/>
            </p:cNvSpPr>
            <p:nvPr/>
          </p:nvSpPr>
          <p:spPr>
            <a:xfrm>
              <a:off x="94582" y="815975"/>
              <a:ext cx="8944702" cy="604202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smtClean="0">
                <a:solidFill>
                  <a:srgbClr val="000090"/>
                </a:solidFill>
                <a:latin typeface="Optima"/>
                <a:cs typeface="Optima"/>
              </a:endParaRPr>
            </a:p>
            <a:p>
              <a:r>
                <a:rPr lang="en-US" sz="2400" dirty="0" smtClean="0">
                  <a:solidFill>
                    <a:srgbClr val="000090"/>
                  </a:solidFill>
                  <a:latin typeface="Optima"/>
                  <a:cs typeface="Optima"/>
                </a:rPr>
                <a:t>There are four high priority eRHIC R&amp;D items </a:t>
              </a:r>
              <a:r>
                <a:rPr lang="en-US" sz="2400" b="1" dirty="0" smtClean="0">
                  <a:solidFill>
                    <a:srgbClr val="FF0000"/>
                  </a:solidFill>
                  <a:latin typeface="Optima"/>
                  <a:cs typeface="Optima"/>
                </a:rPr>
                <a:t>to be completed before CD2. One of them is:</a:t>
              </a:r>
              <a:endParaRPr lang="en-US" sz="2400" dirty="0" smtClean="0">
                <a:solidFill>
                  <a:srgbClr val="000090"/>
                </a:solidFill>
                <a:latin typeface="Optima"/>
                <a:cs typeface="Optima"/>
              </a:endParaRPr>
            </a:p>
            <a:p>
              <a:pPr lvl="1"/>
              <a:r>
                <a:rPr lang="en-US" sz="2400" b="1" dirty="0" smtClean="0">
                  <a:solidFill>
                    <a:srgbClr val="FF0000"/>
                  </a:solidFill>
                  <a:latin typeface="Optima"/>
                  <a:cs typeface="Optima"/>
                </a:rPr>
                <a:t>High intensity, multi-pass test-ERL with single recirculation arc to be built using the Cornell high intensity electron injector and CW SRF Linac</a:t>
              </a:r>
              <a:r>
                <a:rPr lang="en-US" sz="2400" dirty="0" smtClean="0">
                  <a:solidFill>
                    <a:srgbClr val="FF0000"/>
                  </a:solidFill>
                  <a:latin typeface="Optima"/>
                  <a:cs typeface="Optima"/>
                </a:rPr>
                <a:t>, </a:t>
              </a:r>
              <a:r>
                <a:rPr lang="en-US" sz="2400" dirty="0" smtClean="0">
                  <a:solidFill>
                    <a:srgbClr val="000090"/>
                  </a:solidFill>
                  <a:latin typeface="Optima"/>
                  <a:cs typeface="Optima"/>
                </a:rPr>
                <a:t>led at BNL by Dejan Trbojevic and at Cornell by Georg Hoffstaetter</a:t>
              </a:r>
            </a:p>
            <a:p>
              <a:pPr lvl="1"/>
              <a:endParaRPr lang="en-US" sz="2400" dirty="0">
                <a:solidFill>
                  <a:srgbClr val="000090"/>
                </a:solidFill>
                <a:latin typeface="Optima"/>
                <a:cs typeface="Optima"/>
              </a:endParaRPr>
            </a:p>
            <a:p>
              <a:pPr marL="457200" lvl="1" indent="0">
                <a:buNone/>
              </a:pPr>
              <a:endParaRPr lang="en-US" sz="2400" dirty="0" smtClean="0">
                <a:solidFill>
                  <a:srgbClr val="000090"/>
                </a:solidFill>
                <a:latin typeface="Optima"/>
                <a:cs typeface="Optima"/>
              </a:endParaRPr>
            </a:p>
            <a:p>
              <a:r>
                <a:rPr lang="en-US" sz="2400" dirty="0" smtClean="0">
                  <a:solidFill>
                    <a:srgbClr val="000090"/>
                  </a:solidFill>
                  <a:latin typeface="Optima"/>
                  <a:cs typeface="Optima"/>
                </a:rPr>
                <a:t>Plan to complete the BNL-Cornell FFAG-based test-ERL by with $25M from NYS Empire State Development Cooperation</a:t>
              </a:r>
              <a:r>
                <a:rPr lang="en-US" sz="3700" dirty="0" smtClean="0">
                  <a:solidFill>
                    <a:srgbClr val="000090"/>
                  </a:solidFill>
                  <a:latin typeface="Optima"/>
                  <a:cs typeface="Optima"/>
                </a:rPr>
                <a:t>.</a:t>
              </a:r>
            </a:p>
            <a:p>
              <a:pPr marL="0" indent="0">
                <a:buNone/>
              </a:pPr>
              <a:endParaRPr lang="en-US" dirty="0" smtClean="0">
                <a:solidFill>
                  <a:srgbClr val="000090"/>
                </a:solidFill>
                <a:latin typeface="Optima"/>
                <a:cs typeface="Optima"/>
              </a:endParaRPr>
            </a:p>
            <a:p>
              <a:pPr lvl="1"/>
              <a:endParaRPr lang="en-US" dirty="0" smtClean="0">
                <a:solidFill>
                  <a:srgbClr val="000090"/>
                </a:solidFill>
              </a:endParaRPr>
            </a:p>
            <a:p>
              <a:pPr lvl="1"/>
              <a:endParaRPr lang="en-US" dirty="0">
                <a:solidFill>
                  <a:srgbClr val="000090"/>
                </a:solidFill>
              </a:endParaRPr>
            </a:p>
          </p:txBody>
        </p:sp>
        <p:sp>
          <p:nvSpPr>
            <p:cNvPr id="8" name="Title 2"/>
            <p:cNvSpPr txBox="1">
              <a:spLocks/>
            </p:cNvSpPr>
            <p:nvPr/>
          </p:nvSpPr>
          <p:spPr>
            <a:xfrm>
              <a:off x="0" y="10535"/>
              <a:ext cx="9144000" cy="71913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000090"/>
                  </a:solidFill>
                  <a:latin typeface="Optima"/>
                  <a:cs typeface="Optima"/>
                </a:rPr>
                <a:t>Pre-project eRHIC R&amp;D Plan (from Thomas Roser)</a:t>
              </a:r>
              <a:endParaRPr lang="en-US" sz="3200" dirty="0">
                <a:solidFill>
                  <a:srgbClr val="000090"/>
                </a:solidFill>
                <a:latin typeface="Optima"/>
                <a:cs typeface="Optima"/>
              </a:endParaRPr>
            </a:p>
          </p:txBody>
        </p:sp>
      </p:grpSp>
      <p:sp>
        <p:nvSpPr>
          <p:cNvPr id="2" name="Content Placeholder 1"/>
          <p:cNvSpPr>
            <a:spLocks noGrp="1"/>
          </p:cNvSpPr>
          <p:nvPr>
            <p:ph idx="1"/>
          </p:nvPr>
        </p:nvSpPr>
        <p:spPr>
          <a:xfrm>
            <a:off x="0" y="0"/>
            <a:ext cx="9143999" cy="6850837"/>
          </a:xfrm>
          <a:solidFill>
            <a:srgbClr val="F1FFE1"/>
          </a:solidFill>
        </p:spPr>
        <p:txBody>
          <a:bodyPr>
            <a:normAutofit/>
          </a:bodyPr>
          <a:lstStyle/>
          <a:p>
            <a:pPr marL="0" indent="0">
              <a:buNone/>
            </a:pPr>
            <a:endParaRPr lang="en-US" sz="2000" b="1" u="sng" dirty="0" smtClean="0">
              <a:solidFill>
                <a:srgbClr val="FF0000"/>
              </a:solidFill>
              <a:latin typeface="Optima"/>
              <a:cs typeface="Optima"/>
            </a:endParaRPr>
          </a:p>
          <a:p>
            <a:pPr marL="230188" indent="-230188">
              <a:buFont typeface="Courier New"/>
              <a:buChar char="o"/>
            </a:pPr>
            <a:r>
              <a:rPr lang="en-US" sz="2000" b="1" u="sng" dirty="0" smtClean="0">
                <a:solidFill>
                  <a:srgbClr val="FF0000"/>
                </a:solidFill>
                <a:latin typeface="Optima"/>
                <a:cs typeface="Optima"/>
              </a:rPr>
              <a:t>Energy Recovery Linac</a:t>
            </a:r>
          </a:p>
          <a:p>
            <a:pPr marL="230188" indent="-230188">
              <a:buFont typeface="Courier New"/>
              <a:buChar char="o"/>
            </a:pPr>
            <a:endParaRPr lang="en-US" sz="2000" b="1" u="sng" dirty="0" smtClean="0">
              <a:solidFill>
                <a:srgbClr val="FF0000"/>
              </a:solidFill>
              <a:latin typeface="Optima"/>
              <a:cs typeface="Optima"/>
            </a:endParaRPr>
          </a:p>
          <a:p>
            <a:pPr marL="512763" lvl="1" indent="-228600">
              <a:buFont typeface="Courier New"/>
              <a:buChar char="o"/>
            </a:pPr>
            <a:r>
              <a:rPr lang="en-US" sz="1600" b="1" dirty="0" smtClean="0">
                <a:solidFill>
                  <a:srgbClr val="FF0000"/>
                </a:solidFill>
                <a:latin typeface="Optima"/>
                <a:cs typeface="Optima"/>
              </a:rPr>
              <a:t>ADVANTAGES:</a:t>
            </a:r>
          </a:p>
          <a:p>
            <a:pPr marL="919163" lvl="2" indent="-230188">
              <a:buFont typeface="Courier New"/>
              <a:buChar char="o"/>
            </a:pPr>
            <a:r>
              <a:rPr lang="en-US" sz="1600" dirty="0" smtClean="0">
                <a:solidFill>
                  <a:srgbClr val="000090"/>
                </a:solidFill>
                <a:latin typeface="Optima"/>
                <a:cs typeface="Optima"/>
              </a:rPr>
              <a:t>Accelerated electron bunch collides only ONCE with ions. </a:t>
            </a:r>
          </a:p>
          <a:p>
            <a:pPr marL="919163" lvl="2" indent="-230188">
              <a:buFont typeface="Courier New"/>
              <a:buChar char="o"/>
            </a:pPr>
            <a:r>
              <a:rPr lang="en-US" sz="1600" dirty="0" smtClean="0">
                <a:solidFill>
                  <a:srgbClr val="000090"/>
                </a:solidFill>
                <a:latin typeface="Optima"/>
                <a:cs typeface="Optima"/>
              </a:rPr>
              <a:t>Electron energy is recovered as the beam returns to the dump with its initial energy.  This also saves energy as the operation is very close to 100% efficiency. In the storage rings the beam passes million times through the Radio Frequency (RF) storage cavities   without significant problems. This is the case even in the operating Recirculating Linac Accelerators (RLA’s) at Jefferson Laboratory as the bunch currents are very small. The required very high luminosity of ~10</a:t>
            </a:r>
            <a:r>
              <a:rPr lang="en-US" sz="1600" baseline="30000" dirty="0" smtClean="0">
                <a:solidFill>
                  <a:srgbClr val="000090"/>
                </a:solidFill>
                <a:latin typeface="Optima"/>
                <a:cs typeface="Optima"/>
              </a:rPr>
              <a:t>34  </a:t>
            </a:r>
            <a:r>
              <a:rPr lang="en-US" sz="1600" dirty="0" smtClean="0">
                <a:solidFill>
                  <a:srgbClr val="000090"/>
                </a:solidFill>
                <a:latin typeface="Optima"/>
                <a:cs typeface="Optima"/>
              </a:rPr>
              <a:t>the Electron-Ion Collider (EIC) requires much higher charges per bunch.</a:t>
            </a:r>
          </a:p>
          <a:p>
            <a:pPr marL="688975" lvl="2" indent="0">
              <a:buNone/>
            </a:pPr>
            <a:endParaRPr lang="en-US" sz="1600" dirty="0" smtClean="0">
              <a:solidFill>
                <a:srgbClr val="000090"/>
              </a:solidFill>
              <a:latin typeface="Optima"/>
              <a:cs typeface="Optima"/>
            </a:endParaRPr>
          </a:p>
          <a:p>
            <a:pPr marL="512763" lvl="1" indent="-228600">
              <a:buFont typeface="Courier New"/>
              <a:buChar char="o"/>
            </a:pPr>
            <a:r>
              <a:rPr lang="en-US" sz="1800" b="1" dirty="0" smtClean="0">
                <a:solidFill>
                  <a:srgbClr val="FF0000"/>
                </a:solidFill>
                <a:latin typeface="Optima"/>
                <a:cs typeface="Optima"/>
              </a:rPr>
              <a:t>CONCERNS:</a:t>
            </a:r>
          </a:p>
          <a:p>
            <a:pPr marL="914400" lvl="2" indent="-454025">
              <a:buFont typeface="Courier New"/>
              <a:buChar char="o"/>
            </a:pPr>
            <a:r>
              <a:rPr lang="en-US" sz="1400" b="1" dirty="0" smtClean="0">
                <a:solidFill>
                  <a:srgbClr val="FF0000"/>
                </a:solidFill>
                <a:latin typeface="Optima"/>
                <a:cs typeface="Optima"/>
              </a:rPr>
              <a:t>Higher Order Modes HOM’s</a:t>
            </a:r>
            <a:r>
              <a:rPr lang="en-US" sz="1400" dirty="0">
                <a:solidFill>
                  <a:srgbClr val="FF0000"/>
                </a:solidFill>
                <a:latin typeface="Optima"/>
                <a:cs typeface="Optima"/>
              </a:rPr>
              <a:t> </a:t>
            </a:r>
            <a:r>
              <a:rPr lang="en-US" sz="1400" dirty="0" smtClean="0">
                <a:solidFill>
                  <a:srgbClr val="000090"/>
                </a:solidFill>
                <a:latin typeface="Optima"/>
                <a:cs typeface="Optima"/>
              </a:rPr>
              <a:t>-</a:t>
            </a:r>
            <a:r>
              <a:rPr lang="en-US" sz="1400" b="1" dirty="0" smtClean="0">
                <a:solidFill>
                  <a:srgbClr val="FF0000"/>
                </a:solidFill>
                <a:latin typeface="Optima"/>
                <a:cs typeface="Optima"/>
              </a:rPr>
              <a:t> </a:t>
            </a:r>
            <a:r>
              <a:rPr lang="en-US" sz="1400" dirty="0" smtClean="0">
                <a:solidFill>
                  <a:srgbClr val="000090"/>
                </a:solidFill>
                <a:latin typeface="Optima"/>
                <a:cs typeface="Optima"/>
              </a:rPr>
              <a:t>Beam could excite higher order modes in the cavities which could make the electron beam unstable if the modes happen to resonate at specific frequencies</a:t>
            </a:r>
          </a:p>
          <a:p>
            <a:pPr marL="914400" lvl="2" indent="-454025">
              <a:buFont typeface="Courier New"/>
              <a:buChar char="o"/>
            </a:pPr>
            <a:r>
              <a:rPr lang="en-US" sz="1600" b="1" dirty="0" smtClean="0">
                <a:solidFill>
                  <a:srgbClr val="FF0000"/>
                </a:solidFill>
                <a:latin typeface="Optima"/>
                <a:cs typeface="Optima"/>
              </a:rPr>
              <a:t>Beam ion instability </a:t>
            </a:r>
            <a:r>
              <a:rPr lang="en-US" sz="1600" dirty="0">
                <a:solidFill>
                  <a:srgbClr val="000090"/>
                </a:solidFill>
                <a:latin typeface="Optima"/>
                <a:cs typeface="Optima"/>
              </a:rPr>
              <a:t>-</a:t>
            </a:r>
            <a:r>
              <a:rPr lang="en-US" sz="1600" b="1" dirty="0" smtClean="0">
                <a:solidFill>
                  <a:srgbClr val="FF0000"/>
                </a:solidFill>
                <a:latin typeface="Optima"/>
                <a:cs typeface="Optima"/>
              </a:rPr>
              <a:t> </a:t>
            </a:r>
            <a:r>
              <a:rPr lang="en-US" sz="1600" dirty="0" smtClean="0">
                <a:solidFill>
                  <a:srgbClr val="000090"/>
                </a:solidFill>
                <a:latin typeface="Optima"/>
                <a:cs typeface="Optima"/>
              </a:rPr>
              <a:t>electron induced desorption of molecule can create ions due to collisions with electrons and their accumulation at the end of the linac can make electron beam unstable.</a:t>
            </a:r>
            <a:endParaRPr lang="en-US" sz="1600" b="1" dirty="0">
              <a:solidFill>
                <a:srgbClr val="000090"/>
              </a:solidFill>
              <a:latin typeface="Optima"/>
              <a:cs typeface="Optima"/>
            </a:endParaRPr>
          </a:p>
          <a:p>
            <a:pPr marL="914400" lvl="2" indent="-454025">
              <a:buFont typeface="Courier New"/>
              <a:buChar char="o"/>
            </a:pPr>
            <a:r>
              <a:rPr lang="en-US" sz="1600" b="1" dirty="0" smtClean="0">
                <a:solidFill>
                  <a:srgbClr val="FF0000"/>
                </a:solidFill>
                <a:latin typeface="Optima"/>
                <a:cs typeface="Optima"/>
              </a:rPr>
              <a:t>Wake fields </a:t>
            </a:r>
            <a:r>
              <a:rPr lang="en-US" sz="1600" dirty="0" smtClean="0">
                <a:solidFill>
                  <a:srgbClr val="000090"/>
                </a:solidFill>
                <a:latin typeface="Optima"/>
                <a:cs typeface="Optima"/>
              </a:rPr>
              <a:t>– electron bunch passing through the cavity leaves the wake fields. The next bunches can add more wakes and this can affect the new arriving  bunches.</a:t>
            </a:r>
            <a:endParaRPr lang="en-US" sz="1600" b="1" dirty="0">
              <a:solidFill>
                <a:srgbClr val="FF0000"/>
              </a:solidFill>
              <a:latin typeface="Optima"/>
              <a:cs typeface="Optima"/>
            </a:endParaRPr>
          </a:p>
          <a:p>
            <a:pPr marL="914400" lvl="2" indent="-454025">
              <a:buFont typeface="Courier New"/>
              <a:buChar char="o"/>
            </a:pPr>
            <a:r>
              <a:rPr lang="en-US" sz="1600" b="1" dirty="0" smtClean="0">
                <a:solidFill>
                  <a:srgbClr val="FF0000"/>
                </a:solidFill>
                <a:latin typeface="Optima"/>
                <a:cs typeface="Optima"/>
              </a:rPr>
              <a:t>Energy recovery is affected by the synchrotron radiation loss</a:t>
            </a:r>
            <a:r>
              <a:rPr lang="en-US" sz="1600" dirty="0" smtClean="0">
                <a:solidFill>
                  <a:srgbClr val="FF0000"/>
                </a:solidFill>
                <a:latin typeface="Optima"/>
                <a:cs typeface="Optima"/>
              </a:rPr>
              <a:t>. </a:t>
            </a:r>
            <a:r>
              <a:rPr lang="en-US" sz="1600" dirty="0" smtClean="0">
                <a:solidFill>
                  <a:srgbClr val="000090"/>
                </a:solidFill>
                <a:latin typeface="Optima"/>
                <a:cs typeface="Optima"/>
              </a:rPr>
              <a:t>If not corrected this could induce energy spread during the recovery process and due to aperture limitations beam loss can occur.</a:t>
            </a:r>
          </a:p>
          <a:p>
            <a:pPr marL="0" indent="0">
              <a:buNone/>
            </a:pPr>
            <a:endParaRPr lang="en-US" sz="1200" dirty="0">
              <a:latin typeface="Optima"/>
              <a:cs typeface="Optima"/>
            </a:endParaRPr>
          </a:p>
          <a:p>
            <a:pPr marL="0" indent="0">
              <a:buNone/>
            </a:pPr>
            <a:endParaRPr lang="en-US" sz="1200" dirty="0" smtClean="0">
              <a:latin typeface="Optima"/>
              <a:cs typeface="Optima"/>
            </a:endParaRPr>
          </a:p>
          <a:p>
            <a:pPr marL="0" indent="0">
              <a:buNone/>
            </a:pPr>
            <a:endParaRPr lang="en-US" sz="1200" dirty="0">
              <a:latin typeface="Optima"/>
              <a:cs typeface="Optima"/>
            </a:endParaRPr>
          </a:p>
          <a:p>
            <a:pPr marL="0" indent="0">
              <a:buNone/>
            </a:pPr>
            <a:endParaRPr lang="en-US" sz="1200" dirty="0" smtClean="0"/>
          </a:p>
          <a:p>
            <a:pPr marL="0" indent="0">
              <a:buNone/>
            </a:pPr>
            <a:endParaRPr lang="en-US" sz="1200" dirty="0"/>
          </a:p>
        </p:txBody>
      </p:sp>
      <p:grpSp>
        <p:nvGrpSpPr>
          <p:cNvPr id="39" name="Group 38"/>
          <p:cNvGrpSpPr/>
          <p:nvPr/>
        </p:nvGrpSpPr>
        <p:grpSpPr>
          <a:xfrm>
            <a:off x="-1" y="-71359"/>
            <a:ext cx="9144000" cy="6702971"/>
            <a:chOff x="199297" y="14553377"/>
            <a:chExt cx="9144000" cy="6702971"/>
          </a:xfrm>
        </p:grpSpPr>
        <p:sp>
          <p:nvSpPr>
            <p:cNvPr id="37" name="Rectangle 36"/>
            <p:cNvSpPr/>
            <p:nvPr/>
          </p:nvSpPr>
          <p:spPr>
            <a:xfrm>
              <a:off x="199297" y="14553377"/>
              <a:ext cx="9144000" cy="6702971"/>
            </a:xfrm>
            <a:prstGeom prst="rect">
              <a:avLst/>
            </a:prstGeom>
            <a:solidFill>
              <a:srgbClr val="E1FFC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4" name="Group 23"/>
            <p:cNvGrpSpPr/>
            <p:nvPr/>
          </p:nvGrpSpPr>
          <p:grpSpPr>
            <a:xfrm>
              <a:off x="416263" y="15159767"/>
              <a:ext cx="8676428" cy="6005640"/>
              <a:chOff x="-176020" y="564391"/>
              <a:chExt cx="8676428" cy="6005640"/>
            </a:xfrm>
          </p:grpSpPr>
          <p:grpSp>
            <p:nvGrpSpPr>
              <p:cNvPr id="25" name="Group 24"/>
              <p:cNvGrpSpPr/>
              <p:nvPr/>
            </p:nvGrpSpPr>
            <p:grpSpPr>
              <a:xfrm>
                <a:off x="-176020" y="564391"/>
                <a:ext cx="8676428" cy="6005640"/>
                <a:chOff x="-176020" y="564391"/>
                <a:chExt cx="8676428" cy="6005640"/>
              </a:xfrm>
            </p:grpSpPr>
            <p:pic>
              <p:nvPicPr>
                <p:cNvPr id="30"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76020" y="564391"/>
                  <a:ext cx="8676428" cy="600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cxnSp>
              <p:nvCxnSpPr>
                <p:cNvPr id="31" name="Straight Connector 30"/>
                <p:cNvCxnSpPr/>
                <p:nvPr/>
              </p:nvCxnSpPr>
              <p:spPr bwMode="auto">
                <a:xfrm flipV="1">
                  <a:off x="5522976" y="2057400"/>
                  <a:ext cx="0" cy="685800"/>
                </a:xfrm>
                <a:prstGeom prst="line">
                  <a:avLst/>
                </a:prstGeom>
                <a:solidFill>
                  <a:schemeClr val="accent1"/>
                </a:solidFill>
                <a:ln w="38100" cap="flat" cmpd="sng" algn="ctr">
                  <a:solidFill>
                    <a:schemeClr val="tx1"/>
                  </a:solidFill>
                  <a:prstDash val="solid"/>
                  <a:round/>
                  <a:headEnd type="oval" w="med" len="med"/>
                  <a:tailEnd type="oval" w="med" len="med"/>
                </a:ln>
                <a:effectLst/>
              </p:spPr>
            </p:cxnSp>
            <p:sp>
              <p:nvSpPr>
                <p:cNvPr id="32" name="TextBox 31"/>
                <p:cNvSpPr txBox="1"/>
                <p:nvPr/>
              </p:nvSpPr>
              <p:spPr bwMode="auto">
                <a:xfrm>
                  <a:off x="5029200" y="1811179"/>
                  <a:ext cx="11657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1000" dirty="0" smtClean="0">
                      <a:latin typeface="Helvetica"/>
                      <a:cs typeface="Helvetica"/>
                    </a:rPr>
                    <a:t>Low Risk eRHIC</a:t>
                  </a:r>
                </a:p>
              </p:txBody>
            </p:sp>
            <p:sp>
              <p:nvSpPr>
                <p:cNvPr id="33" name="Oval 32"/>
                <p:cNvSpPr>
                  <a:spLocks noChangeAspect="1"/>
                </p:cNvSpPr>
                <p:nvPr/>
              </p:nvSpPr>
              <p:spPr bwMode="auto">
                <a:xfrm>
                  <a:off x="4076720" y="4242816"/>
                  <a:ext cx="91440" cy="91440"/>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34" name="Oval 33"/>
                <p:cNvSpPr>
                  <a:spLocks noChangeAspect="1"/>
                </p:cNvSpPr>
                <p:nvPr/>
              </p:nvSpPr>
              <p:spPr bwMode="auto">
                <a:xfrm>
                  <a:off x="2258568" y="2130552"/>
                  <a:ext cx="91440" cy="9144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35" name="TextBox 34"/>
                <p:cNvSpPr txBox="1"/>
                <p:nvPr/>
              </p:nvSpPr>
              <p:spPr bwMode="auto">
                <a:xfrm>
                  <a:off x="1841935" y="1909016"/>
                  <a:ext cx="8418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800" dirty="0" smtClean="0">
                      <a:latin typeface="Helvetica"/>
                      <a:cs typeface="Helvetica"/>
                    </a:rPr>
                    <a:t>ERL@CEBAF</a:t>
                  </a:r>
                </a:p>
              </p:txBody>
            </p:sp>
            <p:sp>
              <p:nvSpPr>
                <p:cNvPr id="36" name="TextBox 35"/>
                <p:cNvSpPr txBox="1"/>
                <p:nvPr/>
              </p:nvSpPr>
              <p:spPr bwMode="auto">
                <a:xfrm>
                  <a:off x="3749394" y="4278605"/>
                  <a:ext cx="7521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800" dirty="0" smtClean="0">
                      <a:latin typeface="Helvetica"/>
                      <a:cs typeface="Helvetica"/>
                    </a:rPr>
                    <a:t>4pass BINP</a:t>
                  </a:r>
                </a:p>
              </p:txBody>
            </p:sp>
          </p:grpSp>
          <p:sp>
            <p:nvSpPr>
              <p:cNvPr id="26" name="TextBox 25"/>
              <p:cNvSpPr txBox="1"/>
              <p:nvPr/>
            </p:nvSpPr>
            <p:spPr bwMode="auto">
              <a:xfrm>
                <a:off x="5943600" y="1168830"/>
                <a:ext cx="193514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ts val="0"/>
                  </a:spcBef>
                </a:pPr>
                <a:r>
                  <a:rPr lang="en-US" sz="1000" b="0" dirty="0" smtClean="0">
                    <a:latin typeface="Helvetica"/>
                    <a:cs typeface="Helvetica"/>
                  </a:rPr>
                  <a:t>Red-past</a:t>
                </a:r>
              </a:p>
              <a:p>
                <a:pPr algn="l">
                  <a:spcBef>
                    <a:spcPts val="0"/>
                  </a:spcBef>
                </a:pPr>
                <a:r>
                  <a:rPr lang="en-US" sz="1000" b="0" dirty="0" smtClean="0">
                    <a:latin typeface="Helvetica"/>
                    <a:cs typeface="Helvetica"/>
                  </a:rPr>
                  <a:t>Green-present</a:t>
                </a:r>
              </a:p>
              <a:p>
                <a:pPr algn="l">
                  <a:spcBef>
                    <a:spcPts val="0"/>
                  </a:spcBef>
                </a:pPr>
                <a:r>
                  <a:rPr lang="en-US" sz="1000" b="0" dirty="0" smtClean="0">
                    <a:latin typeface="Helvetica"/>
                    <a:cs typeface="Helvetica"/>
                  </a:rPr>
                  <a:t>Black- designed or constructed</a:t>
                </a:r>
              </a:p>
            </p:txBody>
          </p:sp>
          <p:sp>
            <p:nvSpPr>
              <p:cNvPr id="27" name="Oval 26"/>
              <p:cNvSpPr>
                <a:spLocks noChangeAspect="1"/>
              </p:cNvSpPr>
              <p:nvPr/>
            </p:nvSpPr>
            <p:spPr bwMode="auto">
              <a:xfrm>
                <a:off x="5385816" y="3657600"/>
                <a:ext cx="91440" cy="9144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28" name="TextBox 27"/>
              <p:cNvSpPr txBox="1"/>
              <p:nvPr/>
            </p:nvSpPr>
            <p:spPr bwMode="auto">
              <a:xfrm>
                <a:off x="5010587" y="3481018"/>
                <a:ext cx="8187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spcBef>
                    <a:spcPct val="50000"/>
                  </a:spcBef>
                </a:pPr>
                <a:r>
                  <a:rPr lang="en-US" sz="800" dirty="0" smtClean="0">
                    <a:latin typeface="Helvetica"/>
                    <a:cs typeface="Helvetica"/>
                  </a:rPr>
                  <a:t>4pass CBeta </a:t>
                </a:r>
              </a:p>
            </p:txBody>
          </p:sp>
          <p:sp>
            <p:nvSpPr>
              <p:cNvPr id="29" name="TextBox 28"/>
              <p:cNvSpPr txBox="1"/>
              <p:nvPr/>
            </p:nvSpPr>
            <p:spPr bwMode="auto">
              <a:xfrm>
                <a:off x="2945969" y="3657600"/>
                <a:ext cx="8034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800" smtClean="0">
                    <a:latin typeface="Helvetica"/>
                    <a:cs typeface="Helvetica"/>
                  </a:rPr>
                  <a:t>2pass MESA</a:t>
                </a:r>
                <a:endParaRPr lang="en-US" sz="800" dirty="0" smtClean="0">
                  <a:latin typeface="Helvetica"/>
                  <a:cs typeface="Helvetica"/>
                </a:endParaRPr>
              </a:p>
            </p:txBody>
          </p:sp>
        </p:grpSp>
        <p:sp>
          <p:nvSpPr>
            <p:cNvPr id="38" name="TextBox 37"/>
            <p:cNvSpPr txBox="1"/>
            <p:nvPr/>
          </p:nvSpPr>
          <p:spPr>
            <a:xfrm>
              <a:off x="199297" y="14574991"/>
              <a:ext cx="9144000" cy="584776"/>
            </a:xfrm>
            <a:prstGeom prst="rect">
              <a:avLst/>
            </a:prstGeom>
            <a:noFill/>
          </p:spPr>
          <p:txBody>
            <a:bodyPr wrap="square" rtlCol="0">
              <a:spAutoFit/>
            </a:bodyPr>
            <a:lstStyle/>
            <a:p>
              <a:pPr algn="ctr"/>
              <a:r>
                <a:rPr lang="en-US" sz="3200" dirty="0">
                  <a:solidFill>
                    <a:srgbClr val="FF0000"/>
                  </a:solidFill>
                  <a:latin typeface="Optima"/>
                  <a:cs typeface="Optima"/>
                </a:rPr>
                <a:t>Energy Recovery Linacs</a:t>
              </a:r>
              <a:endParaRPr lang="en-US" sz="3200" dirty="0">
                <a:solidFill>
                  <a:srgbClr val="FF0000"/>
                </a:solidFill>
              </a:endParaRPr>
            </a:p>
          </p:txBody>
        </p:sp>
      </p:grpSp>
      <p:grpSp>
        <p:nvGrpSpPr>
          <p:cNvPr id="21" name="Group 20"/>
          <p:cNvGrpSpPr/>
          <p:nvPr/>
        </p:nvGrpSpPr>
        <p:grpSpPr>
          <a:xfrm>
            <a:off x="0" y="95200"/>
            <a:ext cx="9144000" cy="6548941"/>
            <a:chOff x="-15099171" y="-6254132"/>
            <a:chExt cx="9144000" cy="5815586"/>
          </a:xfrm>
        </p:grpSpPr>
        <p:sp>
          <p:nvSpPr>
            <p:cNvPr id="20" name="Rectangle 19"/>
            <p:cNvSpPr/>
            <p:nvPr/>
          </p:nvSpPr>
          <p:spPr>
            <a:xfrm>
              <a:off x="-15099171" y="-6254132"/>
              <a:ext cx="9144000" cy="5815586"/>
            </a:xfrm>
            <a:prstGeom prst="rect">
              <a:avLst/>
            </a:prstGeom>
            <a:solidFill>
              <a:srgbClr val="F1FF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9" name="Diagram 18"/>
            <p:cNvGraphicFramePr/>
            <p:nvPr>
              <p:extLst>
                <p:ext uri="{D42A27DB-BD31-4B8C-83A1-F6EECF244321}">
                  <p14:modId xmlns:p14="http://schemas.microsoft.com/office/powerpoint/2010/main" val="1448895008"/>
                </p:ext>
              </p:extLst>
            </p:nvPr>
          </p:nvGraphicFramePr>
          <p:xfrm>
            <a:off x="-14874435" y="-6254132"/>
            <a:ext cx="8701634" cy="5815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Tree>
    <p:extLst>
      <p:ext uri="{BB962C8B-B14F-4D97-AF65-F5344CB8AC3E}">
        <p14:creationId xmlns:p14="http://schemas.microsoft.com/office/powerpoint/2010/main" val="22341388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6"/>
          <p:cNvSpPr>
            <a:spLocks noGrp="1"/>
          </p:cNvSpPr>
          <p:nvPr>
            <p:ph type="title"/>
          </p:nvPr>
        </p:nvSpPr>
        <p:spPr>
          <a:xfrm>
            <a:off x="0" y="0"/>
            <a:ext cx="4563927" cy="863255"/>
          </a:xfrm>
        </p:spPr>
        <p:txBody>
          <a:bodyPr>
            <a:noAutofit/>
          </a:bodyPr>
          <a:lstStyle/>
          <a:p>
            <a:pPr algn="l"/>
            <a:r>
              <a:rPr lang="en-US" sz="2400" dirty="0" smtClean="0">
                <a:solidFill>
                  <a:srgbClr val="000090"/>
                </a:solidFill>
                <a:latin typeface="Optima"/>
                <a:ea typeface="ＭＳ Ｐゴシック" pitchFamily="-106" charset="-128"/>
                <a:cs typeface="Optima"/>
              </a:rPr>
              <a:t>NON-SCALING FFAG </a:t>
            </a:r>
            <a:br>
              <a:rPr lang="en-US" sz="2400" dirty="0" smtClean="0">
                <a:solidFill>
                  <a:srgbClr val="000090"/>
                </a:solidFill>
                <a:latin typeface="Optima"/>
                <a:ea typeface="ＭＳ Ｐゴシック" pitchFamily="-106" charset="-128"/>
                <a:cs typeface="Optima"/>
              </a:rPr>
            </a:br>
            <a:r>
              <a:rPr lang="en-US" sz="2400" dirty="0" smtClean="0">
                <a:solidFill>
                  <a:srgbClr val="000090"/>
                </a:solidFill>
                <a:latin typeface="Optima"/>
                <a:ea typeface="ＭＳ Ｐゴシック" pitchFamily="-106" charset="-128"/>
                <a:cs typeface="Optima"/>
              </a:rPr>
              <a:t>VERY  STRONG FOCUSING</a:t>
            </a:r>
            <a:r>
              <a:rPr lang="en-US" sz="2400" b="0" dirty="0" smtClean="0">
                <a:solidFill>
                  <a:srgbClr val="000090"/>
                </a:solidFill>
                <a:latin typeface="Optima"/>
                <a:ea typeface="ＭＳ Ｐゴシック" pitchFamily="-106" charset="-128"/>
                <a:cs typeface="Optima"/>
              </a:rPr>
              <a:t> </a:t>
            </a:r>
          </a:p>
        </p:txBody>
      </p:sp>
      <p:sp>
        <p:nvSpPr>
          <p:cNvPr id="36868" name="TextBox 9"/>
          <p:cNvSpPr txBox="1">
            <a:spLocks noChangeArrowheads="1"/>
          </p:cNvSpPr>
          <p:nvPr/>
        </p:nvSpPr>
        <p:spPr bwMode="auto">
          <a:xfrm>
            <a:off x="495300" y="3911600"/>
            <a:ext cx="244475" cy="307975"/>
          </a:xfrm>
          <a:prstGeom prst="rect">
            <a:avLst/>
          </a:prstGeom>
          <a:noFill/>
          <a:ln w="9525">
            <a:noFill/>
            <a:miter lim="800000"/>
            <a:headEnd/>
            <a:tailEnd/>
          </a:ln>
        </p:spPr>
        <p:txBody>
          <a:bodyPr wrap="none">
            <a:prstTxWarp prst="textNoShape">
              <a:avLst/>
            </a:prstTxWarp>
            <a:spAutoFit/>
          </a:bodyPr>
          <a:lstStyle/>
          <a:p>
            <a:endParaRPr/>
          </a:p>
        </p:txBody>
      </p:sp>
      <p:sp>
        <p:nvSpPr>
          <p:cNvPr id="36869" name="TextBox 11"/>
          <p:cNvSpPr txBox="1">
            <a:spLocks noChangeArrowheads="1"/>
          </p:cNvSpPr>
          <p:nvPr/>
        </p:nvSpPr>
        <p:spPr bwMode="auto">
          <a:xfrm>
            <a:off x="0" y="3467100"/>
            <a:ext cx="3937000" cy="246063"/>
          </a:xfrm>
          <a:prstGeom prst="rect">
            <a:avLst/>
          </a:prstGeom>
          <a:noFill/>
          <a:ln w="9525">
            <a:noFill/>
            <a:miter lim="800000"/>
            <a:headEnd/>
            <a:tailEnd/>
          </a:ln>
        </p:spPr>
        <p:txBody>
          <a:bodyPr>
            <a:prstTxWarp prst="textNoShape">
              <a:avLst/>
            </a:prstTxWarp>
            <a:spAutoFit/>
          </a:bodyPr>
          <a:lstStyle/>
          <a:p>
            <a:pPr marL="400050" indent="-400050">
              <a:spcBef>
                <a:spcPct val="50000"/>
              </a:spcBef>
            </a:pPr>
            <a:endParaRPr/>
          </a:p>
        </p:txBody>
      </p:sp>
      <p:sp>
        <p:nvSpPr>
          <p:cNvPr id="2" name="TextBox 1"/>
          <p:cNvSpPr txBox="1"/>
          <p:nvPr/>
        </p:nvSpPr>
        <p:spPr>
          <a:xfrm>
            <a:off x="61300" y="4610557"/>
            <a:ext cx="3031286" cy="584776"/>
          </a:xfrm>
          <a:prstGeom prst="rect">
            <a:avLst/>
          </a:prstGeom>
          <a:noFill/>
        </p:spPr>
        <p:txBody>
          <a:bodyPr wrap="square" rtlCol="0">
            <a:spAutoFit/>
          </a:bodyPr>
          <a:lstStyle/>
          <a:p>
            <a:r>
              <a:rPr lang="en-US" sz="3200" b="1" i="1" dirty="0">
                <a:solidFill>
                  <a:srgbClr val="FF3300"/>
                </a:solidFill>
                <a:latin typeface="Symbol" pitchFamily="-106" charset="2"/>
              </a:rPr>
              <a:t>D</a:t>
            </a:r>
            <a:r>
              <a:rPr lang="en-US" sz="3200" b="1" i="1" dirty="0">
                <a:solidFill>
                  <a:srgbClr val="FF3300"/>
                </a:solidFill>
              </a:rPr>
              <a:t>x</a:t>
            </a:r>
            <a:r>
              <a:rPr lang="en-US" sz="3200" b="1" dirty="0">
                <a:solidFill>
                  <a:srgbClr val="FF3300"/>
                </a:solidFill>
              </a:rPr>
              <a:t> = </a:t>
            </a:r>
            <a:r>
              <a:rPr lang="en-US" sz="3200" b="1" i="1" dirty="0">
                <a:solidFill>
                  <a:srgbClr val="FF3300"/>
                </a:solidFill>
              </a:rPr>
              <a:t>D</a:t>
            </a:r>
            <a:r>
              <a:rPr lang="en-US" sz="3200" b="1" i="1" baseline="-25000" dirty="0">
                <a:solidFill>
                  <a:srgbClr val="FF3300"/>
                </a:solidFill>
              </a:rPr>
              <a:t>x</a:t>
            </a:r>
            <a:r>
              <a:rPr lang="en-US" sz="3200" b="1" dirty="0">
                <a:solidFill>
                  <a:srgbClr val="FF3300"/>
                </a:solidFill>
              </a:rPr>
              <a:t> </a:t>
            </a:r>
            <a:r>
              <a:rPr lang="en-US" sz="3200" b="1" dirty="0">
                <a:solidFill>
                  <a:srgbClr val="FF3300"/>
                </a:solidFill>
                <a:latin typeface="Symbol" pitchFamily="-106" charset="2"/>
              </a:rPr>
              <a:t>*</a:t>
            </a:r>
            <a:r>
              <a:rPr lang="en-US" sz="3200" b="1" dirty="0">
                <a:solidFill>
                  <a:srgbClr val="FF3300"/>
                </a:solidFill>
              </a:rPr>
              <a:t> </a:t>
            </a:r>
            <a:r>
              <a:rPr lang="en-US" sz="3200" b="1" i="1" dirty="0">
                <a:solidFill>
                  <a:srgbClr val="FF3300"/>
                </a:solidFill>
                <a:latin typeface="Symbol" pitchFamily="-106" charset="2"/>
              </a:rPr>
              <a:t>d</a:t>
            </a:r>
            <a:r>
              <a:rPr lang="en-US" sz="3200" b="1" i="1" dirty="0">
                <a:solidFill>
                  <a:srgbClr val="FF3300"/>
                </a:solidFill>
              </a:rPr>
              <a:t>p/</a:t>
            </a:r>
            <a:r>
              <a:rPr lang="en-US" sz="3200" b="1" i="1" dirty="0" smtClean="0">
                <a:solidFill>
                  <a:srgbClr val="FF3300"/>
                </a:solidFill>
              </a:rPr>
              <a:t>p</a:t>
            </a:r>
          </a:p>
        </p:txBody>
      </p:sp>
      <p:grpSp>
        <p:nvGrpSpPr>
          <p:cNvPr id="6" name="Group 5"/>
          <p:cNvGrpSpPr>
            <a:grpSpLocks noChangeAspect="1"/>
          </p:cNvGrpSpPr>
          <p:nvPr/>
        </p:nvGrpSpPr>
        <p:grpSpPr>
          <a:xfrm>
            <a:off x="-1112509" y="863255"/>
            <a:ext cx="11488159" cy="9144000"/>
            <a:chOff x="-109504" y="863255"/>
            <a:chExt cx="8433495" cy="6712640"/>
          </a:xfrm>
        </p:grpSpPr>
        <p:grpSp>
          <p:nvGrpSpPr>
            <p:cNvPr id="23" name="Group 22"/>
            <p:cNvGrpSpPr>
              <a:grpSpLocks noChangeAspect="1"/>
            </p:cNvGrpSpPr>
            <p:nvPr/>
          </p:nvGrpSpPr>
          <p:grpSpPr>
            <a:xfrm>
              <a:off x="1604419" y="863255"/>
              <a:ext cx="4784976" cy="2460545"/>
              <a:chOff x="3971340" y="949159"/>
              <a:chExt cx="4784976" cy="2460545"/>
            </a:xfrm>
          </p:grpSpPr>
          <p:pic>
            <p:nvPicPr>
              <p:cNvPr id="8" name="Picture 7" descr="NS-orbits.png"/>
              <p:cNvPicPr>
                <a:picLocks noChangeAspect="1"/>
              </p:cNvPicPr>
              <p:nvPr/>
            </p:nvPicPr>
            <p:blipFill>
              <a:blip r:embed="rId3"/>
              <a:stretch>
                <a:fillRect/>
              </a:stretch>
            </p:blipFill>
            <p:spPr>
              <a:xfrm>
                <a:off x="4503352" y="949159"/>
                <a:ext cx="4252964" cy="2401674"/>
              </a:xfrm>
              <a:prstGeom prst="rect">
                <a:avLst/>
              </a:prstGeom>
            </p:spPr>
          </p:pic>
          <p:cxnSp>
            <p:nvCxnSpPr>
              <p:cNvPr id="15" name="Straight Arrow Connector 14"/>
              <p:cNvCxnSpPr/>
              <p:nvPr/>
            </p:nvCxnSpPr>
            <p:spPr bwMode="auto">
              <a:xfrm rot="16200000" flipH="1">
                <a:off x="3917866" y="3028095"/>
                <a:ext cx="368970" cy="262021"/>
              </a:xfrm>
              <a:prstGeom prst="straightConnector1">
                <a:avLst/>
              </a:prstGeom>
              <a:solidFill>
                <a:schemeClr val="accent1"/>
              </a:solidFill>
              <a:ln w="12699" cap="flat" cmpd="sng" algn="ctr">
                <a:solidFill>
                  <a:schemeClr val="tx1"/>
                </a:solidFill>
                <a:prstDash val="solid"/>
                <a:round/>
                <a:headEnd type="arrow"/>
                <a:tailEnd type="arrow"/>
              </a:ln>
              <a:effectLst/>
            </p:spPr>
          </p:cxnSp>
          <p:sp>
            <p:nvSpPr>
              <p:cNvPr id="17" name="TextBox 16"/>
              <p:cNvSpPr txBox="1"/>
              <p:nvPr/>
            </p:nvSpPr>
            <p:spPr>
              <a:xfrm rot="3303309">
                <a:off x="3943343" y="2557307"/>
                <a:ext cx="1120018" cy="584776"/>
              </a:xfrm>
              <a:prstGeom prst="rect">
                <a:avLst/>
              </a:prstGeom>
              <a:noFill/>
            </p:spPr>
            <p:txBody>
              <a:bodyPr wrap="none" rtlCol="0">
                <a:spAutoFit/>
              </a:bodyPr>
              <a:lstStyle/>
              <a:p>
                <a:r>
                  <a:rPr lang="en-US" sz="3200" b="1" dirty="0" smtClean="0">
                    <a:solidFill>
                      <a:srgbClr val="000090"/>
                    </a:solidFill>
                  </a:rPr>
                  <a:t>3 cm</a:t>
                </a:r>
                <a:endParaRPr lang="en-US" sz="3200" b="1" dirty="0">
                  <a:solidFill>
                    <a:srgbClr val="000090"/>
                  </a:solidFill>
                </a:endParaRPr>
              </a:p>
            </p:txBody>
          </p:sp>
        </p:grpSp>
        <p:sp>
          <p:nvSpPr>
            <p:cNvPr id="18" name="Block Arc 17"/>
            <p:cNvSpPr>
              <a:spLocks/>
            </p:cNvSpPr>
            <p:nvPr/>
          </p:nvSpPr>
          <p:spPr>
            <a:xfrm rot="150913">
              <a:off x="838610" y="1180342"/>
              <a:ext cx="6483096" cy="6135624"/>
            </a:xfrm>
            <a:prstGeom prst="blockArc">
              <a:avLst>
                <a:gd name="adj1" fmla="val 15446371"/>
                <a:gd name="adj2" fmla="val 16743369"/>
                <a:gd name="adj3" fmla="val 19110"/>
              </a:avLst>
            </a:prstGeom>
            <a:gradFill flip="none" rotWithShape="1">
              <a:gsLst>
                <a:gs pos="0">
                  <a:schemeClr val="accent1">
                    <a:tint val="100000"/>
                    <a:shade val="100000"/>
                    <a:satMod val="130000"/>
                    <a:alpha val="51000"/>
                  </a:schemeClr>
                </a:gs>
                <a:gs pos="100000">
                  <a:schemeClr val="accent1">
                    <a:tint val="50000"/>
                    <a:shade val="100000"/>
                    <a:satMod val="350000"/>
                    <a:alpha val="51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Block Arc 27"/>
            <p:cNvSpPr>
              <a:spLocks/>
            </p:cNvSpPr>
            <p:nvPr/>
          </p:nvSpPr>
          <p:spPr>
            <a:xfrm rot="985041">
              <a:off x="-109504" y="1134795"/>
              <a:ext cx="8229600" cy="6400800"/>
            </a:xfrm>
            <a:prstGeom prst="blockArc">
              <a:avLst>
                <a:gd name="adj1" fmla="val 16224185"/>
                <a:gd name="adj2" fmla="val 16630635"/>
                <a:gd name="adj3" fmla="val 18632"/>
              </a:avLst>
            </a:prstGeom>
            <a:solidFill>
              <a:srgbClr val="FF0000">
                <a:alpha val="43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Block Arc 28"/>
            <p:cNvSpPr>
              <a:spLocks/>
            </p:cNvSpPr>
            <p:nvPr/>
          </p:nvSpPr>
          <p:spPr>
            <a:xfrm rot="20172569">
              <a:off x="94391" y="1175095"/>
              <a:ext cx="8229600" cy="6400800"/>
            </a:xfrm>
            <a:prstGeom prst="blockArc">
              <a:avLst>
                <a:gd name="adj1" fmla="val 16227540"/>
                <a:gd name="adj2" fmla="val 16643800"/>
                <a:gd name="adj3" fmla="val 18245"/>
              </a:avLst>
            </a:prstGeom>
            <a:solidFill>
              <a:srgbClr val="FF0000">
                <a:alpha val="43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9" name="Rectangle 8"/>
          <p:cNvSpPr/>
          <p:nvPr/>
        </p:nvSpPr>
        <p:spPr>
          <a:xfrm>
            <a:off x="3433388" y="3911600"/>
            <a:ext cx="4751278" cy="2246769"/>
          </a:xfrm>
          <a:prstGeom prst="rect">
            <a:avLst/>
          </a:prstGeom>
          <a:solidFill>
            <a:srgbClr val="FFFFFF"/>
          </a:solidFill>
        </p:spPr>
        <p:txBody>
          <a:bodyPr wrap="square">
            <a:spAutoFit/>
          </a:bodyPr>
          <a:lstStyle/>
          <a:p>
            <a:r>
              <a:rPr lang="en-US" sz="2000" dirty="0" smtClean="0">
                <a:solidFill>
                  <a:srgbClr val="000090"/>
                </a:solidFill>
              </a:rPr>
              <a:t>To reduce the </a:t>
            </a:r>
            <a:r>
              <a:rPr lang="en-US" sz="2000" b="1" dirty="0" smtClean="0">
                <a:solidFill>
                  <a:srgbClr val="000090"/>
                </a:solidFill>
              </a:rPr>
              <a:t>orbit offsets to </a:t>
            </a:r>
            <a:r>
              <a:rPr lang="en-US" sz="2000" b="1" dirty="0" smtClean="0">
                <a:solidFill>
                  <a:srgbClr val="FF3300"/>
                </a:solidFill>
                <a:ea typeface="Tahoma" pitchFamily="-106" charset="0"/>
                <a:cs typeface="Tahoma" pitchFamily="-106" charset="0"/>
              </a:rPr>
              <a:t>±</a:t>
            </a:r>
            <a:r>
              <a:rPr lang="en-US" sz="2000" b="1" dirty="0" smtClean="0">
                <a:solidFill>
                  <a:srgbClr val="FF3300"/>
                </a:solidFill>
              </a:rPr>
              <a:t>4 </a:t>
            </a:r>
            <a:r>
              <a:rPr lang="en-US" sz="2000" b="1" dirty="0" smtClean="0">
                <a:solidFill>
                  <a:srgbClr val="000090"/>
                </a:solidFill>
              </a:rPr>
              <a:t>cm range</a:t>
            </a:r>
            <a:r>
              <a:rPr lang="en-US" sz="2000" dirty="0" smtClean="0">
                <a:solidFill>
                  <a:srgbClr val="000090"/>
                </a:solidFill>
              </a:rPr>
              <a:t>, for momentum range of </a:t>
            </a:r>
          </a:p>
          <a:p>
            <a:r>
              <a:rPr lang="en-US" sz="2000" b="1" dirty="0">
                <a:solidFill>
                  <a:srgbClr val="000090"/>
                </a:solidFill>
                <a:latin typeface="Symbol" pitchFamily="-106" charset="2"/>
              </a:rPr>
              <a:t>	</a:t>
            </a:r>
            <a:r>
              <a:rPr lang="en-US" sz="2000" b="1" dirty="0" smtClean="0">
                <a:solidFill>
                  <a:srgbClr val="000090"/>
                </a:solidFill>
                <a:latin typeface="Symbol" pitchFamily="-106" charset="2"/>
              </a:rPr>
              <a:t>	</a:t>
            </a:r>
            <a:r>
              <a:rPr lang="en-US" sz="2000" b="1" dirty="0" smtClean="0">
                <a:solidFill>
                  <a:srgbClr val="FF3300"/>
                </a:solidFill>
                <a:latin typeface="Symbol" pitchFamily="-106" charset="2"/>
              </a:rPr>
              <a:t>d</a:t>
            </a:r>
            <a:r>
              <a:rPr lang="en-US" sz="2000" b="1" dirty="0" smtClean="0">
                <a:solidFill>
                  <a:srgbClr val="FF3300"/>
                </a:solidFill>
              </a:rPr>
              <a:t>p/p ~ </a:t>
            </a:r>
            <a:r>
              <a:rPr lang="en-US" sz="2000" b="1" dirty="0" smtClean="0">
                <a:solidFill>
                  <a:srgbClr val="FF3300"/>
                </a:solidFill>
                <a:ea typeface="Tahoma" pitchFamily="-106" charset="0"/>
                <a:cs typeface="Tahoma" pitchFamily="-106" charset="0"/>
              </a:rPr>
              <a:t>±</a:t>
            </a:r>
            <a:r>
              <a:rPr lang="en-US" sz="2000" b="1" dirty="0" smtClean="0">
                <a:solidFill>
                  <a:srgbClr val="FF3300"/>
                </a:solidFill>
              </a:rPr>
              <a:t> 50 %</a:t>
            </a:r>
            <a:r>
              <a:rPr lang="en-US" sz="2000" b="1" dirty="0" smtClean="0"/>
              <a:t> </a:t>
            </a:r>
          </a:p>
          <a:p>
            <a:r>
              <a:rPr lang="en-US" sz="2000" dirty="0" smtClean="0">
                <a:solidFill>
                  <a:srgbClr val="000090"/>
                </a:solidFill>
              </a:rPr>
              <a:t>the dispersion function </a:t>
            </a:r>
            <a:r>
              <a:rPr lang="en-US" sz="2000" i="1" dirty="0" smtClean="0">
                <a:solidFill>
                  <a:srgbClr val="000090"/>
                </a:solidFill>
              </a:rPr>
              <a:t>D</a:t>
            </a:r>
            <a:r>
              <a:rPr lang="en-US" sz="2000" i="1" baseline="-25000" dirty="0" smtClean="0">
                <a:solidFill>
                  <a:srgbClr val="000090"/>
                </a:solidFill>
              </a:rPr>
              <a:t>x</a:t>
            </a:r>
            <a:r>
              <a:rPr lang="en-US" sz="2000" dirty="0" smtClean="0">
                <a:solidFill>
                  <a:srgbClr val="000090"/>
                </a:solidFill>
              </a:rPr>
              <a:t> has to be of the order of: </a:t>
            </a:r>
          </a:p>
          <a:p>
            <a:r>
              <a:rPr lang="en-US" sz="2000" b="1" i="1" dirty="0">
                <a:solidFill>
                  <a:srgbClr val="000090"/>
                </a:solidFill>
              </a:rPr>
              <a:t>	</a:t>
            </a:r>
            <a:r>
              <a:rPr lang="en-US" sz="2000" b="1" i="1" dirty="0" smtClean="0">
                <a:solidFill>
                  <a:srgbClr val="FF3300"/>
                </a:solidFill>
              </a:rPr>
              <a:t>D</a:t>
            </a:r>
            <a:r>
              <a:rPr lang="en-US" sz="2000" b="1" i="1" baseline="-25000" dirty="0" smtClean="0">
                <a:solidFill>
                  <a:srgbClr val="FF3300"/>
                </a:solidFill>
              </a:rPr>
              <a:t>x</a:t>
            </a:r>
            <a:r>
              <a:rPr lang="en-US" sz="2000" b="1" i="1" dirty="0" smtClean="0">
                <a:solidFill>
                  <a:srgbClr val="FF3300"/>
                </a:solidFill>
              </a:rPr>
              <a:t> </a:t>
            </a:r>
            <a:r>
              <a:rPr lang="en-US" sz="2000" b="1" i="1" dirty="0">
                <a:solidFill>
                  <a:srgbClr val="FF3300"/>
                </a:solidFill>
              </a:rPr>
              <a:t>~ 4 cm / 0.5 = 8 cm</a:t>
            </a:r>
            <a:r>
              <a:rPr lang="en-US" sz="2000" b="1" dirty="0"/>
              <a:t> </a:t>
            </a:r>
          </a:p>
          <a:p>
            <a:endParaRPr lang="en-US" sz="2000" dirty="0" smtClean="0">
              <a:solidFill>
                <a:srgbClr val="000090"/>
              </a:solidFill>
            </a:endParaRPr>
          </a:p>
        </p:txBody>
      </p:sp>
    </p:spTree>
    <p:extLst>
      <p:ext uri="{BB962C8B-B14F-4D97-AF65-F5344CB8AC3E}">
        <p14:creationId xmlns:p14="http://schemas.microsoft.com/office/powerpoint/2010/main" val="2699954839"/>
      </p:ext>
    </p:extLst>
  </p:cSld>
  <p:clrMapOvr>
    <a:masterClrMapping/>
  </p:clrMapOvr>
  <mc:AlternateContent xmlns:mc="http://schemas.openxmlformats.org/markup-compatibility/2006" xmlns:p14="http://schemas.microsoft.com/office/powerpoint/2010/main">
    <mc:Choice Requires="p14">
      <p:transition spd="slow" p14:dur="18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p:nvPr/>
        </p:nvGrpSpPr>
        <p:grpSpPr>
          <a:xfrm>
            <a:off x="-6651" y="228232"/>
            <a:ext cx="9150651" cy="6629400"/>
            <a:chOff x="65061" y="-35804"/>
            <a:chExt cx="9150651" cy="6905500"/>
          </a:xfrm>
        </p:grpSpPr>
        <p:grpSp>
          <p:nvGrpSpPr>
            <p:cNvPr id="52" name="Group 51"/>
            <p:cNvGrpSpPr/>
            <p:nvPr/>
          </p:nvGrpSpPr>
          <p:grpSpPr>
            <a:xfrm>
              <a:off x="65061" y="-4825"/>
              <a:ext cx="9144000" cy="6857701"/>
              <a:chOff x="65061" y="-4825"/>
              <a:chExt cx="9144000" cy="6857701"/>
            </a:xfrm>
          </p:grpSpPr>
          <p:grpSp>
            <p:nvGrpSpPr>
              <p:cNvPr id="37" name="Group 36"/>
              <p:cNvGrpSpPr/>
              <p:nvPr/>
            </p:nvGrpSpPr>
            <p:grpSpPr>
              <a:xfrm>
                <a:off x="65061" y="-4825"/>
                <a:ext cx="9144000" cy="6857701"/>
                <a:chOff x="9614984" y="-7136214"/>
                <a:chExt cx="9144000" cy="6857701"/>
              </a:xfrm>
            </p:grpSpPr>
            <p:sp>
              <p:nvSpPr>
                <p:cNvPr id="36" name="Rectangle 35"/>
                <p:cNvSpPr/>
                <p:nvPr/>
              </p:nvSpPr>
              <p:spPr>
                <a:xfrm>
                  <a:off x="9614984" y="-7136214"/>
                  <a:ext cx="9144000" cy="6857701"/>
                </a:xfrm>
                <a:prstGeom prst="rect">
                  <a:avLst/>
                </a:prstGeom>
                <a:solidFill>
                  <a:srgbClr val="FFFFFF"/>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p:cNvGrpSpPr>
                  <a:grpSpLocks noChangeAspect="1"/>
                </p:cNvGrpSpPr>
                <p:nvPr/>
              </p:nvGrpSpPr>
              <p:grpSpPr>
                <a:xfrm>
                  <a:off x="10213408" y="-7119693"/>
                  <a:ext cx="7902679" cy="6802307"/>
                  <a:chOff x="132965" y="-7718343"/>
                  <a:chExt cx="8044626" cy="6924489"/>
                </a:xfrm>
              </p:grpSpPr>
              <p:grpSp>
                <p:nvGrpSpPr>
                  <p:cNvPr id="27" name="Group 26"/>
                  <p:cNvGrpSpPr/>
                  <p:nvPr/>
                </p:nvGrpSpPr>
                <p:grpSpPr>
                  <a:xfrm>
                    <a:off x="132965" y="-7718343"/>
                    <a:ext cx="8044626" cy="6924489"/>
                    <a:chOff x="132965" y="-7025565"/>
                    <a:chExt cx="8044626" cy="6924489"/>
                  </a:xfrm>
                </p:grpSpPr>
                <p:pic>
                  <p:nvPicPr>
                    <p:cNvPr id="18" name="Picture 4" descr="BetFuncMinEm.gif                                               00000CC2Macintosh HD                   ABA78158:"/>
                    <p:cNvPicPr>
                      <a:picLocks noChangeAspect="1" noChangeArrowheads="1"/>
                    </p:cNvPicPr>
                    <p:nvPr/>
                  </p:nvPicPr>
                  <p:blipFill>
                    <a:blip r:embed="rId2"/>
                    <a:srcRect/>
                    <a:stretch>
                      <a:fillRect/>
                    </a:stretch>
                  </p:blipFill>
                  <p:spPr bwMode="auto">
                    <a:xfrm>
                      <a:off x="132965" y="-7025565"/>
                      <a:ext cx="8044626" cy="6924489"/>
                    </a:xfrm>
                    <a:prstGeom prst="rect">
                      <a:avLst/>
                    </a:prstGeom>
                    <a:noFill/>
                  </p:spPr>
                </p:pic>
                <p:sp>
                  <p:nvSpPr>
                    <p:cNvPr id="3" name="Rectangle 2"/>
                    <p:cNvSpPr/>
                    <p:nvPr/>
                  </p:nvSpPr>
                  <p:spPr>
                    <a:xfrm>
                      <a:off x="5576639" y="-2959191"/>
                      <a:ext cx="378326" cy="378279"/>
                    </a:xfrm>
                    <a:prstGeom prst="rect">
                      <a:avLst/>
                    </a:prstGeom>
                    <a:solidFill>
                      <a:srgbClr val="FF0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837549" y="-2972701"/>
                      <a:ext cx="378326" cy="378279"/>
                    </a:xfrm>
                    <a:prstGeom prst="rect">
                      <a:avLst/>
                    </a:prstGeom>
                    <a:solidFill>
                      <a:srgbClr val="FF0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1397616" y="-2597388"/>
                      <a:ext cx="204534" cy="378279"/>
                    </a:xfrm>
                    <a:prstGeom prst="rect">
                      <a:avLst/>
                    </a:prstGeom>
                    <a:solidFill>
                      <a:srgbClr val="0000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7229003" y="-2597388"/>
                      <a:ext cx="182400" cy="378279"/>
                    </a:xfrm>
                    <a:prstGeom prst="rect">
                      <a:avLst/>
                    </a:prstGeom>
                    <a:solidFill>
                      <a:srgbClr val="0000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6091786" y="-4325603"/>
                      <a:ext cx="583744" cy="657940"/>
                    </a:xfrm>
                    <a:prstGeom prst="rect">
                      <a:avLst/>
                    </a:prstGeom>
                    <a:noFill/>
                  </p:spPr>
                  <p:txBody>
                    <a:bodyPr wrap="none" rtlCol="0">
                      <a:spAutoFit/>
                    </a:bodyPr>
                    <a:lstStyle/>
                    <a:p>
                      <a:r>
                        <a:rPr lang="en-US" sz="3600" b="0" dirty="0" smtClean="0">
                          <a:solidFill>
                            <a:srgbClr val="0000FF"/>
                          </a:solidFill>
                        </a:rPr>
                        <a:t>β</a:t>
                      </a:r>
                      <a:r>
                        <a:rPr lang="en-US" sz="3600" b="1" baseline="-25000" dirty="0">
                          <a:solidFill>
                            <a:srgbClr val="0000FF"/>
                          </a:solidFill>
                        </a:rPr>
                        <a:t>y</a:t>
                      </a:r>
                    </a:p>
                  </p:txBody>
                </p:sp>
                <p:sp>
                  <p:nvSpPr>
                    <p:cNvPr id="8" name="TextBox 7"/>
                    <p:cNvSpPr txBox="1"/>
                    <p:nvPr/>
                  </p:nvSpPr>
                  <p:spPr>
                    <a:xfrm>
                      <a:off x="3130737" y="-2303444"/>
                      <a:ext cx="2382201" cy="657940"/>
                    </a:xfrm>
                    <a:prstGeom prst="rect">
                      <a:avLst/>
                    </a:prstGeom>
                    <a:noFill/>
                  </p:spPr>
                  <p:txBody>
                    <a:bodyPr wrap="none" rtlCol="0">
                      <a:spAutoFit/>
                    </a:bodyPr>
                    <a:lstStyle/>
                    <a:p>
                      <a:r>
                        <a:rPr lang="en-US" sz="3600" b="0" dirty="0" smtClean="0">
                          <a:solidFill>
                            <a:srgbClr val="008000"/>
                          </a:solidFill>
                          <a:latin typeface="Optima"/>
                          <a:cs typeface="Optima"/>
                        </a:rPr>
                        <a:t>Dispersion</a:t>
                      </a:r>
                      <a:endParaRPr lang="en-US" sz="3600" b="0" dirty="0">
                        <a:solidFill>
                          <a:srgbClr val="008000"/>
                        </a:solidFill>
                        <a:latin typeface="Optima"/>
                        <a:cs typeface="Optima"/>
                      </a:endParaRPr>
                    </a:p>
                  </p:txBody>
                </p:sp>
                <p:sp>
                  <p:nvSpPr>
                    <p:cNvPr id="10" name="TextBox 9"/>
                    <p:cNvSpPr txBox="1"/>
                    <p:nvPr/>
                  </p:nvSpPr>
                  <p:spPr>
                    <a:xfrm>
                      <a:off x="5598211" y="-2638502"/>
                      <a:ext cx="1389724" cy="657940"/>
                    </a:xfrm>
                    <a:prstGeom prst="rect">
                      <a:avLst/>
                    </a:prstGeom>
                    <a:noFill/>
                  </p:spPr>
                  <p:txBody>
                    <a:bodyPr wrap="none" rtlCol="0">
                      <a:spAutoFit/>
                    </a:bodyPr>
                    <a:lstStyle/>
                    <a:p>
                      <a:r>
                        <a:rPr lang="en-US" sz="3600" b="0" dirty="0" smtClean="0">
                          <a:solidFill>
                            <a:srgbClr val="008000"/>
                          </a:solidFill>
                          <a:latin typeface="Optima"/>
                          <a:cs typeface="Optima"/>
                        </a:rPr>
                        <a:t>0.3 m</a:t>
                      </a:r>
                      <a:endParaRPr lang="en-US" sz="3600" b="0" dirty="0">
                        <a:solidFill>
                          <a:srgbClr val="008000"/>
                        </a:solidFill>
                        <a:latin typeface="Optima"/>
                        <a:cs typeface="Optima"/>
                      </a:endParaRPr>
                    </a:p>
                  </p:txBody>
                </p:sp>
                <p:sp>
                  <p:nvSpPr>
                    <p:cNvPr id="6" name="TextBox 5"/>
                    <p:cNvSpPr txBox="1"/>
                    <p:nvPr/>
                  </p:nvSpPr>
                  <p:spPr>
                    <a:xfrm>
                      <a:off x="3416793" y="-3667662"/>
                      <a:ext cx="1106021" cy="657940"/>
                    </a:xfrm>
                    <a:prstGeom prst="rect">
                      <a:avLst/>
                    </a:prstGeom>
                    <a:noFill/>
                  </p:spPr>
                  <p:txBody>
                    <a:bodyPr wrap="none" rtlCol="0">
                      <a:spAutoFit/>
                    </a:bodyPr>
                    <a:lstStyle/>
                    <a:p>
                      <a:r>
                        <a:rPr lang="en-US" sz="3600" b="0" dirty="0" smtClean="0">
                          <a:solidFill>
                            <a:srgbClr val="FF0F12"/>
                          </a:solidFill>
                        </a:rPr>
                        <a:t>β</a:t>
                      </a:r>
                      <a:r>
                        <a:rPr lang="en-US" sz="3600" b="0" baseline="-25000" dirty="0" smtClean="0">
                          <a:solidFill>
                            <a:srgbClr val="FF0F12"/>
                          </a:solidFill>
                        </a:rPr>
                        <a:t>xmin</a:t>
                      </a:r>
                      <a:endParaRPr lang="en-US" sz="3600" b="0" baseline="-25000" dirty="0">
                        <a:solidFill>
                          <a:srgbClr val="FF0F12"/>
                        </a:solidFill>
                      </a:endParaRPr>
                    </a:p>
                  </p:txBody>
                </p:sp>
              </p:grpSp>
              <p:sp>
                <p:nvSpPr>
                  <p:cNvPr id="31" name="Rectangle 30"/>
                  <p:cNvSpPr/>
                  <p:nvPr/>
                </p:nvSpPr>
                <p:spPr>
                  <a:xfrm>
                    <a:off x="3419148" y="-3459170"/>
                    <a:ext cx="1953798" cy="364102"/>
                  </a:xfrm>
                  <a:prstGeom prst="rect">
                    <a:avLst/>
                  </a:prstGeom>
                  <a:solidFill>
                    <a:srgbClr val="3366FF">
                      <a:alpha val="8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3969804" y="-2354012"/>
                    <a:ext cx="1232538" cy="657940"/>
                  </a:xfrm>
                  <a:prstGeom prst="rect">
                    <a:avLst/>
                  </a:prstGeom>
                  <a:noFill/>
                </p:spPr>
                <p:txBody>
                  <a:bodyPr wrap="none" rtlCol="0">
                    <a:spAutoFit/>
                  </a:bodyPr>
                  <a:lstStyle/>
                  <a:p>
                    <a:r>
                      <a:rPr lang="en-US" sz="3600" b="0" dirty="0" smtClean="0">
                        <a:solidFill>
                          <a:srgbClr val="008000"/>
                        </a:solidFill>
                        <a:latin typeface="Optima"/>
                        <a:cs typeface="Optima"/>
                      </a:rPr>
                      <a:t>D</a:t>
                    </a:r>
                    <a:r>
                      <a:rPr lang="en-US" sz="3600" b="0" baseline="-25000" dirty="0" smtClean="0">
                        <a:solidFill>
                          <a:srgbClr val="008000"/>
                        </a:solidFill>
                        <a:latin typeface="Optima"/>
                        <a:cs typeface="Optima"/>
                      </a:rPr>
                      <a:t>xmin</a:t>
                    </a:r>
                    <a:endParaRPr lang="en-US" sz="3600" b="0" baseline="-25000" dirty="0">
                      <a:solidFill>
                        <a:srgbClr val="008000"/>
                      </a:solidFill>
                      <a:latin typeface="Optima"/>
                      <a:cs typeface="Optima"/>
                    </a:endParaRPr>
                  </a:p>
                </p:txBody>
              </p:sp>
            </p:grpSp>
          </p:grpSp>
          <p:cxnSp>
            <p:nvCxnSpPr>
              <p:cNvPr id="51" name="Straight Arrow Connector 50"/>
              <p:cNvCxnSpPr/>
              <p:nvPr/>
            </p:nvCxnSpPr>
            <p:spPr>
              <a:xfrm flipV="1">
                <a:off x="6288684" y="4879674"/>
                <a:ext cx="0" cy="1294894"/>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sp>
          <p:nvSpPr>
            <p:cNvPr id="53" name="Rectangle 52"/>
            <p:cNvSpPr/>
            <p:nvPr/>
          </p:nvSpPr>
          <p:spPr>
            <a:xfrm>
              <a:off x="8365320" y="-35804"/>
              <a:ext cx="850392" cy="68938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rot="5400000">
              <a:off x="4523384" y="2826916"/>
              <a:ext cx="182880" cy="79026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20093" y="0"/>
            <a:ext cx="9031881" cy="5437084"/>
            <a:chOff x="205528" y="30979"/>
            <a:chExt cx="9031881" cy="5437084"/>
          </a:xfrm>
        </p:grpSpPr>
        <p:sp>
          <p:nvSpPr>
            <p:cNvPr id="28" name="TextBox 27"/>
            <p:cNvSpPr txBox="1"/>
            <p:nvPr/>
          </p:nvSpPr>
          <p:spPr>
            <a:xfrm>
              <a:off x="205528" y="30979"/>
              <a:ext cx="9031881" cy="1200328"/>
            </a:xfrm>
            <a:prstGeom prst="rect">
              <a:avLst/>
            </a:prstGeom>
            <a:solidFill>
              <a:srgbClr val="FFFFFF"/>
            </a:solidFill>
          </p:spPr>
          <p:txBody>
            <a:bodyPr wrap="square" rtlCol="0">
              <a:spAutoFit/>
            </a:bodyPr>
            <a:lstStyle/>
            <a:p>
              <a:r>
                <a:rPr lang="en-US" sz="2400" b="0" dirty="0" smtClean="0">
                  <a:solidFill>
                    <a:srgbClr val="000090"/>
                  </a:solidFill>
                  <a:latin typeface="Optima"/>
                  <a:cs typeface="Optima"/>
                </a:rPr>
                <a:t>To minimize the dispersion function </a:t>
              </a:r>
              <a:r>
                <a:rPr lang="en-US" sz="2400" b="0" dirty="0" smtClean="0">
                  <a:solidFill>
                    <a:srgbClr val="FF0000"/>
                  </a:solidFill>
                  <a:latin typeface="Apple Chancery"/>
                  <a:cs typeface="Apple Chancery"/>
                </a:rPr>
                <a:t>H</a:t>
              </a:r>
              <a:r>
                <a:rPr lang="en-US" sz="2400" b="0" dirty="0" smtClean="0">
                  <a:solidFill>
                    <a:srgbClr val="000000"/>
                  </a:solidFill>
                  <a:latin typeface="Optima"/>
                  <a:cs typeface="Optima"/>
                </a:rPr>
                <a:t> </a:t>
              </a:r>
              <a:r>
                <a:rPr lang="en-US" sz="2400" b="0" dirty="0" smtClean="0">
                  <a:solidFill>
                    <a:srgbClr val="000090"/>
                  </a:solidFill>
                  <a:latin typeface="Optima"/>
                  <a:cs typeface="Optima"/>
                </a:rPr>
                <a:t>the BENDING MAGNET (DEFOCUSING) should be in the centered in the cell with a minimum of   </a:t>
              </a:r>
              <a:r>
                <a:rPr lang="en-US" sz="2400" dirty="0" smtClean="0">
                  <a:solidFill>
                    <a:srgbClr val="FF0F12"/>
                  </a:solidFill>
                  <a:latin typeface="Optima"/>
                  <a:cs typeface="Optima"/>
                </a:rPr>
                <a:t>β</a:t>
              </a:r>
              <a:r>
                <a:rPr lang="en-US" sz="2400" baseline="-25000" dirty="0" err="1" smtClean="0">
                  <a:solidFill>
                    <a:srgbClr val="FF0F12"/>
                  </a:solidFill>
                  <a:latin typeface="Optima"/>
                  <a:cs typeface="Optima"/>
                </a:rPr>
                <a:t>xmin</a:t>
              </a:r>
              <a:r>
                <a:rPr lang="en-US" sz="2400" dirty="0" smtClean="0">
                  <a:solidFill>
                    <a:srgbClr val="FF0F12"/>
                  </a:solidFill>
                  <a:latin typeface="Optima"/>
                  <a:cs typeface="Optima"/>
                </a:rPr>
                <a:t>=</a:t>
              </a:r>
              <a:r>
                <a:rPr lang="en-US" sz="2400" dirty="0">
                  <a:solidFill>
                    <a:srgbClr val="FF0000"/>
                  </a:solidFill>
                  <a:latin typeface="Optima"/>
                  <a:cs typeface="Optima"/>
                </a:rPr>
                <a:t>L</a:t>
              </a:r>
              <a:r>
                <a:rPr lang="en-US" sz="2400" baseline="-25000" dirty="0">
                  <a:solidFill>
                    <a:srgbClr val="FF0000"/>
                  </a:solidFill>
                  <a:latin typeface="Optima"/>
                  <a:cs typeface="Optima"/>
                </a:rPr>
                <a:t>d</a:t>
              </a:r>
              <a:r>
                <a:rPr lang="en-US" sz="2400" dirty="0">
                  <a:solidFill>
                    <a:srgbClr val="FF0000"/>
                  </a:solidFill>
                  <a:latin typeface="Optima"/>
                  <a:cs typeface="Optima"/>
                </a:rPr>
                <a:t>/2</a:t>
              </a:r>
              <a:r>
                <a:rPr lang="en-US" sz="2400" dirty="0">
                  <a:solidFill>
                    <a:srgbClr val="FF0000"/>
                  </a:solidFill>
                  <a:latin typeface="Optima"/>
                  <a:cs typeface="Optima"/>
                  <a:sym typeface="Symbol" charset="0"/>
                </a:rPr>
                <a:t></a:t>
              </a:r>
              <a:r>
                <a:rPr lang="en-US" sz="2400" dirty="0" smtClean="0">
                  <a:solidFill>
                    <a:srgbClr val="FF0000"/>
                  </a:solidFill>
                  <a:latin typeface="Optima"/>
                  <a:cs typeface="Optima"/>
                  <a:sym typeface="Symbol" charset="0"/>
                </a:rPr>
                <a:t>15 </a:t>
              </a:r>
              <a:r>
                <a:rPr lang="en-US" sz="2400" b="0" dirty="0" smtClean="0">
                  <a:latin typeface="Optima"/>
                  <a:cs typeface="Optima"/>
                </a:rPr>
                <a:t>and</a:t>
              </a:r>
              <a:r>
                <a:rPr lang="en-US" sz="2400" b="0" dirty="0" smtClean="0">
                  <a:solidFill>
                    <a:srgbClr val="FF0F12"/>
                  </a:solidFill>
                  <a:latin typeface="Optima"/>
                  <a:cs typeface="Optima"/>
                </a:rPr>
                <a:t> </a:t>
              </a:r>
              <a:r>
                <a:rPr lang="en-US" sz="2400" dirty="0" smtClean="0">
                  <a:solidFill>
                    <a:srgbClr val="008000"/>
                  </a:solidFill>
                  <a:latin typeface="Optima"/>
                  <a:cs typeface="Optima"/>
                </a:rPr>
                <a:t>D</a:t>
              </a:r>
              <a:r>
                <a:rPr lang="en-US" sz="2400" baseline="-25000" dirty="0" smtClean="0">
                  <a:solidFill>
                    <a:srgbClr val="008000"/>
                  </a:solidFill>
                  <a:latin typeface="Optima"/>
                  <a:cs typeface="Optima"/>
                </a:rPr>
                <a:t>xmin</a:t>
              </a:r>
              <a:r>
                <a:rPr lang="en-US" sz="2400" dirty="0" smtClean="0">
                  <a:solidFill>
                    <a:srgbClr val="008000"/>
                  </a:solidFill>
                  <a:latin typeface="Optima"/>
                  <a:cs typeface="Optima"/>
                </a:rPr>
                <a:t>=</a:t>
              </a:r>
              <a:r>
                <a:rPr lang="en-US" sz="2400" dirty="0">
                  <a:solidFill>
                    <a:srgbClr val="008000"/>
                  </a:solidFill>
                  <a:latin typeface="Symbol" charset="2"/>
                  <a:cs typeface="Symbol" charset="2"/>
                  <a:sym typeface="Symbol" charset="0"/>
                </a:rPr>
                <a:t>q</a:t>
              </a:r>
              <a:r>
                <a:rPr lang="en-US" sz="2400" dirty="0">
                  <a:solidFill>
                    <a:srgbClr val="008000"/>
                  </a:solidFill>
                  <a:latin typeface="Optima"/>
                  <a:cs typeface="Optima"/>
                  <a:sym typeface="Symbol" charset="0"/>
                </a:rPr>
                <a:t>*L</a:t>
              </a:r>
              <a:r>
                <a:rPr lang="en-US" sz="2400" baseline="-25000" dirty="0">
                  <a:solidFill>
                    <a:srgbClr val="008000"/>
                  </a:solidFill>
                  <a:latin typeface="Optima"/>
                  <a:cs typeface="Optima"/>
                  <a:sym typeface="Symbol" charset="0"/>
                </a:rPr>
                <a:t>d</a:t>
              </a:r>
              <a:r>
                <a:rPr lang="en-US" sz="2400" dirty="0">
                  <a:solidFill>
                    <a:srgbClr val="008000"/>
                  </a:solidFill>
                  <a:latin typeface="Optima"/>
                  <a:cs typeface="Optima"/>
                  <a:sym typeface="Symbol" charset="0"/>
                </a:rPr>
                <a:t>/</a:t>
              </a:r>
              <a:r>
                <a:rPr lang="en-US" sz="2400" dirty="0" smtClean="0">
                  <a:solidFill>
                    <a:srgbClr val="008000"/>
                  </a:solidFill>
                  <a:latin typeface="Optima"/>
                  <a:cs typeface="Optima"/>
                  <a:sym typeface="Symbol" charset="0"/>
                </a:rPr>
                <a:t>24</a:t>
              </a:r>
              <a:r>
                <a:rPr lang="en-US" sz="2400" dirty="0" smtClean="0">
                  <a:solidFill>
                    <a:srgbClr val="008000"/>
                  </a:solidFill>
                  <a:latin typeface="Optima"/>
                  <a:cs typeface="Optima"/>
                </a:rPr>
                <a:t> </a:t>
              </a:r>
              <a:r>
                <a:rPr lang="en-US" sz="2400" b="0" dirty="0" smtClean="0">
                  <a:solidFill>
                    <a:srgbClr val="000000"/>
                  </a:solidFill>
                  <a:latin typeface="Optima"/>
                  <a:cs typeface="Optima"/>
                </a:rPr>
                <a:t>@center</a:t>
              </a:r>
              <a:endParaRPr lang="en-US" sz="2400" b="0" dirty="0">
                <a:solidFill>
                  <a:srgbClr val="000000"/>
                </a:solidFill>
                <a:latin typeface="Optima"/>
                <a:cs typeface="Optima"/>
              </a:endParaRPr>
            </a:p>
          </p:txBody>
        </p:sp>
        <p:cxnSp>
          <p:nvCxnSpPr>
            <p:cNvPr id="38" name="Straight Arrow Connector 37"/>
            <p:cNvCxnSpPr/>
            <p:nvPr/>
          </p:nvCxnSpPr>
          <p:spPr>
            <a:xfrm>
              <a:off x="3474256" y="1231307"/>
              <a:ext cx="854111" cy="2242875"/>
            </a:xfrm>
            <a:prstGeom prst="straightConnector1">
              <a:avLst/>
            </a:prstGeom>
            <a:ln w="9525" cmpd="sng">
              <a:solidFill>
                <a:srgbClr val="FF0000"/>
              </a:solidFill>
              <a:tailEnd type="arrow" w="lg" len="med"/>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4955499" y="1231307"/>
              <a:ext cx="0" cy="4236756"/>
            </a:xfrm>
            <a:prstGeom prst="straightConnector1">
              <a:avLst/>
            </a:prstGeom>
            <a:ln w="9525" cmpd="sng">
              <a:solidFill>
                <a:srgbClr val="008000"/>
              </a:solidFill>
              <a:tailEnd type="arrow" w="lg" len="med"/>
            </a:ln>
            <a:effectLst/>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20094" y="2306758"/>
            <a:ext cx="8006995" cy="1938992"/>
          </a:xfrm>
          <a:prstGeom prst="rect">
            <a:avLst/>
          </a:prstGeom>
          <a:solidFill>
            <a:schemeClr val="bg1"/>
          </a:solidFill>
        </p:spPr>
        <p:txBody>
          <a:bodyPr wrap="square" rtlCol="0">
            <a:spAutoFit/>
          </a:bodyPr>
          <a:lstStyle/>
          <a:p>
            <a:r>
              <a:rPr lang="en-US" sz="2400" dirty="0" smtClean="0">
                <a:solidFill>
                  <a:srgbClr val="FF0000"/>
                </a:solidFill>
              </a:rPr>
              <a:t>“FFAG </a:t>
            </a:r>
            <a:r>
              <a:rPr lang="en-US" sz="2400" dirty="0">
                <a:solidFill>
                  <a:srgbClr val="FF0000"/>
                </a:solidFill>
              </a:rPr>
              <a:t>Lattice Without Opposite </a:t>
            </a:r>
            <a:r>
              <a:rPr lang="en-US" sz="2400" dirty="0" smtClean="0">
                <a:solidFill>
                  <a:srgbClr val="FF0000"/>
                </a:solidFill>
              </a:rPr>
              <a:t>Bends”</a:t>
            </a:r>
            <a:endParaRPr lang="en-US" sz="2400" dirty="0">
              <a:solidFill>
                <a:srgbClr val="FF0000"/>
              </a:solidFill>
            </a:endParaRPr>
          </a:p>
          <a:p>
            <a:r>
              <a:rPr lang="en-US" sz="2400" dirty="0">
                <a:solidFill>
                  <a:srgbClr val="FF0000"/>
                </a:solidFill>
              </a:rPr>
              <a:t>Dejan Trbojevic*, Ernest D. Courant* and Al </a:t>
            </a:r>
            <a:r>
              <a:rPr lang="en-US" sz="2400" dirty="0" smtClean="0">
                <a:solidFill>
                  <a:srgbClr val="FF0000"/>
                </a:solidFill>
              </a:rPr>
              <a:t>Garren</a:t>
            </a:r>
            <a:endParaRPr lang="en-US" sz="2400" dirty="0">
              <a:solidFill>
                <a:srgbClr val="FF0000"/>
              </a:solidFill>
            </a:endParaRPr>
          </a:p>
          <a:p>
            <a:r>
              <a:rPr lang="en-US" sz="2400" dirty="0" smtClean="0">
                <a:solidFill>
                  <a:srgbClr val="FF0000"/>
                </a:solidFill>
              </a:rPr>
              <a:t>Presented in September 1999</a:t>
            </a:r>
          </a:p>
          <a:p>
            <a:r>
              <a:rPr lang="en-US" sz="2400" dirty="0" smtClean="0"/>
              <a:t>CP530</a:t>
            </a:r>
            <a:r>
              <a:rPr lang="en-US" sz="2400" dirty="0"/>
              <a:t>, </a:t>
            </a:r>
            <a:r>
              <a:rPr lang="en-US" sz="2400" dirty="0" smtClean="0"/>
              <a:t>“Colliders </a:t>
            </a:r>
            <a:r>
              <a:rPr lang="en-US" sz="2400" dirty="0"/>
              <a:t>and Collider Physics at the Highest Energies: HEMC'99 </a:t>
            </a:r>
            <a:r>
              <a:rPr lang="en-US" sz="2400" dirty="0" smtClean="0"/>
              <a:t>Workshop”, </a:t>
            </a:r>
            <a:r>
              <a:rPr lang="en-US" sz="2400" dirty="0"/>
              <a:t>edited by B. J. </a:t>
            </a:r>
            <a:r>
              <a:rPr lang="en-US" sz="2400" dirty="0" smtClean="0"/>
              <a:t>King</a:t>
            </a:r>
            <a:endParaRPr lang="en-US" sz="2400" dirty="0" smtClean="0">
              <a:solidFill>
                <a:srgbClr val="FF0000"/>
              </a:solidFill>
            </a:endParaRPr>
          </a:p>
        </p:txBody>
      </p:sp>
    </p:spTree>
    <p:extLst>
      <p:ext uri="{BB962C8B-B14F-4D97-AF65-F5344CB8AC3E}">
        <p14:creationId xmlns:p14="http://schemas.microsoft.com/office/powerpoint/2010/main" val="3686105125"/>
      </p:ext>
    </p:extLst>
  </p:cSld>
  <p:clrMapOvr>
    <a:masterClrMapping/>
  </p:clrMapOvr>
  <mc:AlternateContent xmlns:mc="http://schemas.openxmlformats.org/markup-compatibility/2006" xmlns:p14="http://schemas.microsoft.com/office/powerpoint/2010/main">
    <mc:Choice Requires="p14">
      <p:transition spd="slow" p14:dur="18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21"/>
            <a:ext cx="6092080" cy="855187"/>
          </a:xfrm>
        </p:spPr>
        <p:txBody>
          <a:bodyPr>
            <a:noAutofit/>
          </a:bodyPr>
          <a:lstStyle/>
          <a:p>
            <a:pPr algn="l"/>
            <a:r>
              <a:rPr lang="en-US" sz="3600" b="0" dirty="0" smtClean="0"/>
              <a:t> </a:t>
            </a:r>
            <a:r>
              <a:rPr lang="en-US" sz="3600" b="0" dirty="0" smtClean="0">
                <a:solidFill>
                  <a:srgbClr val="FF0000"/>
                </a:solidFill>
              </a:rPr>
              <a:t>EMMA the first NS-FFAG</a:t>
            </a:r>
            <a:r>
              <a:rPr lang="en-US" sz="3600" b="0" dirty="0" smtClean="0"/>
              <a:t/>
            </a:r>
            <a:br>
              <a:rPr lang="en-US" sz="3600" b="0" dirty="0" smtClean="0"/>
            </a:br>
            <a:endParaRPr lang="en-US" sz="3600" b="0" dirty="0"/>
          </a:p>
        </p:txBody>
      </p:sp>
      <p:sp>
        <p:nvSpPr>
          <p:cNvPr id="23" name="TextBox 22"/>
          <p:cNvSpPr txBox="1"/>
          <p:nvPr/>
        </p:nvSpPr>
        <p:spPr>
          <a:xfrm>
            <a:off x="-11079" y="3686603"/>
            <a:ext cx="2010410" cy="1569660"/>
          </a:xfrm>
          <a:prstGeom prst="rect">
            <a:avLst/>
          </a:prstGeom>
          <a:noFill/>
        </p:spPr>
        <p:txBody>
          <a:bodyPr wrap="square" rtlCol="0">
            <a:spAutoFit/>
          </a:bodyPr>
          <a:lstStyle/>
          <a:p>
            <a:r>
              <a:rPr lang="en-US" sz="2400" b="0" dirty="0" smtClean="0">
                <a:solidFill>
                  <a:srgbClr val="000090"/>
                </a:solidFill>
                <a:latin typeface="Optima"/>
                <a:cs typeface="Optima"/>
              </a:rPr>
              <a:t>ELECTRON </a:t>
            </a:r>
          </a:p>
          <a:p>
            <a:r>
              <a:rPr lang="en-US" sz="2400" b="0" dirty="0" smtClean="0">
                <a:solidFill>
                  <a:srgbClr val="000090"/>
                </a:solidFill>
                <a:latin typeface="Optima"/>
                <a:cs typeface="Optima"/>
              </a:rPr>
              <a:t>ENERGY </a:t>
            </a:r>
          </a:p>
          <a:p>
            <a:r>
              <a:rPr lang="en-US" sz="2400" b="0" dirty="0" smtClean="0">
                <a:solidFill>
                  <a:srgbClr val="000090"/>
                </a:solidFill>
                <a:latin typeface="Optima"/>
                <a:cs typeface="Optima"/>
              </a:rPr>
              <a:t>RANGE </a:t>
            </a:r>
          </a:p>
          <a:p>
            <a:r>
              <a:rPr lang="en-US" sz="2400" b="0" dirty="0" smtClean="0">
                <a:solidFill>
                  <a:srgbClr val="000090"/>
                </a:solidFill>
                <a:latin typeface="Optima"/>
                <a:cs typeface="Optima"/>
              </a:rPr>
              <a:t>10-20 MeV</a:t>
            </a:r>
            <a:endParaRPr lang="en-US" sz="2400" b="0" dirty="0">
              <a:latin typeface="Optima"/>
              <a:cs typeface="Optima"/>
            </a:endParaRPr>
          </a:p>
        </p:txBody>
      </p:sp>
      <p:grpSp>
        <p:nvGrpSpPr>
          <p:cNvPr id="4" name="Group 3"/>
          <p:cNvGrpSpPr>
            <a:grpSpLocks noChangeAspect="1"/>
          </p:cNvGrpSpPr>
          <p:nvPr/>
        </p:nvGrpSpPr>
        <p:grpSpPr>
          <a:xfrm>
            <a:off x="1740604" y="829399"/>
            <a:ext cx="7432809" cy="5581952"/>
            <a:chOff x="177097" y="61957"/>
            <a:chExt cx="9131393" cy="6857568"/>
          </a:xfrm>
        </p:grpSpPr>
        <p:pic>
          <p:nvPicPr>
            <p:cNvPr id="9" name="Picture 8" descr="Screen Shot 2013-10-10 at 10.03.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97" y="61957"/>
              <a:ext cx="9131393" cy="6857568"/>
            </a:xfrm>
            <a:prstGeom prst="rect">
              <a:avLst/>
            </a:prstGeom>
          </p:spPr>
        </p:pic>
        <p:pic>
          <p:nvPicPr>
            <p:cNvPr id="8" name="Picture 7" descr="Screen Shot 2013-11-24 at 10.43.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947" y="5010951"/>
              <a:ext cx="1446543" cy="1847049"/>
            </a:xfrm>
            <a:prstGeom prst="rect">
              <a:avLst/>
            </a:prstGeom>
          </p:spPr>
        </p:pic>
      </p:grpSp>
      <p:sp>
        <p:nvSpPr>
          <p:cNvPr id="3" name="TextBox 2"/>
          <p:cNvSpPr txBox="1"/>
          <p:nvPr/>
        </p:nvSpPr>
        <p:spPr>
          <a:xfrm>
            <a:off x="-70557" y="829399"/>
            <a:ext cx="2046366" cy="2554545"/>
          </a:xfrm>
          <a:prstGeom prst="rect">
            <a:avLst/>
          </a:prstGeom>
          <a:noFill/>
        </p:spPr>
        <p:txBody>
          <a:bodyPr wrap="square" rtlCol="0">
            <a:spAutoFit/>
          </a:bodyPr>
          <a:lstStyle/>
          <a:p>
            <a:pPr marL="117475" indent="-117475"/>
            <a:r>
              <a:rPr lang="en-US" sz="2000" b="1" dirty="0" smtClean="0">
                <a:solidFill>
                  <a:srgbClr val="000090"/>
                </a:solidFill>
              </a:rPr>
              <a:t>“Electron    Model </a:t>
            </a:r>
            <a:r>
              <a:rPr lang="en-US" sz="2000" b="1" dirty="0">
                <a:solidFill>
                  <a:srgbClr val="000090"/>
                </a:solidFill>
              </a:rPr>
              <a:t>for Many </a:t>
            </a:r>
            <a:r>
              <a:rPr lang="en-US" sz="2000" b="1" dirty="0" smtClean="0">
                <a:solidFill>
                  <a:srgbClr val="000090"/>
                </a:solidFill>
              </a:rPr>
              <a:t>Applications”</a:t>
            </a:r>
            <a:r>
              <a:rPr lang="en-US" sz="2000" dirty="0" smtClean="0">
                <a:solidFill>
                  <a:srgbClr val="000090"/>
                </a:solidFill>
              </a:rPr>
              <a:t> </a:t>
            </a:r>
            <a:r>
              <a:rPr lang="en-US" sz="2000" dirty="0">
                <a:solidFill>
                  <a:srgbClr val="000090"/>
                </a:solidFill>
              </a:rPr>
              <a:t>built at </a:t>
            </a:r>
            <a:r>
              <a:rPr lang="en-US" sz="2000" dirty="0" err="1">
                <a:solidFill>
                  <a:srgbClr val="000090"/>
                </a:solidFill>
              </a:rPr>
              <a:t>Daresbury</a:t>
            </a:r>
            <a:r>
              <a:rPr lang="en-US" sz="2000" dirty="0">
                <a:solidFill>
                  <a:srgbClr val="000090"/>
                </a:solidFill>
              </a:rPr>
              <a:t> Laboratory</a:t>
            </a:r>
            <a:r>
              <a:rPr lang="en-US" sz="2000" dirty="0"/>
              <a:t/>
            </a:r>
            <a:br>
              <a:rPr lang="en-US" sz="2000" dirty="0"/>
            </a:br>
            <a:endParaRPr lang="en-US" sz="2000" dirty="0"/>
          </a:p>
        </p:txBody>
      </p:sp>
    </p:spTree>
    <p:extLst>
      <p:ext uri="{BB962C8B-B14F-4D97-AF65-F5344CB8AC3E}">
        <p14:creationId xmlns:p14="http://schemas.microsoft.com/office/powerpoint/2010/main" val="4204718296"/>
      </p:ext>
    </p:extLst>
  </p:cSld>
  <p:clrMapOvr>
    <a:masterClrMapping/>
  </p:clrMapOvr>
  <mc:AlternateContent xmlns:mc="http://schemas.openxmlformats.org/markup-compatibility/2006" xmlns:p14="http://schemas.microsoft.com/office/powerpoint/2010/main">
    <mc:Choice Requires="p14">
      <p:transition spd="slow" p14:dur="18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8443"/>
            <a:ext cx="9144000" cy="719137"/>
          </a:xfrm>
        </p:spPr>
        <p:txBody>
          <a:bodyPr/>
          <a:lstStyle/>
          <a:p>
            <a:pPr algn="l"/>
            <a:r>
              <a:rPr lang="en-US" sz="3200" dirty="0" smtClean="0">
                <a:solidFill>
                  <a:srgbClr val="000090"/>
                </a:solidFill>
                <a:latin typeface="Optima"/>
                <a:cs typeface="Optima"/>
              </a:rPr>
              <a:t>eRHIC Technical Overview</a:t>
            </a:r>
            <a:endParaRPr lang="en-US" sz="3200" dirty="0">
              <a:solidFill>
                <a:srgbClr val="000090"/>
              </a:solidFill>
              <a:latin typeface="Optima"/>
              <a:cs typeface="Optima"/>
            </a:endParaRPr>
          </a:p>
        </p:txBody>
      </p:sp>
      <p:sp>
        <p:nvSpPr>
          <p:cNvPr id="2048" name="TextBox 2047"/>
          <p:cNvSpPr txBox="1"/>
          <p:nvPr/>
        </p:nvSpPr>
        <p:spPr bwMode="auto">
          <a:xfrm>
            <a:off x="6858000" y="1600200"/>
            <a:ext cx="18004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marL="274320" indent="-274320" algn="l">
              <a:spcBef>
                <a:spcPct val="50000"/>
              </a:spcBef>
              <a:buFont typeface="+mj-ea"/>
              <a:buAutoNum type="circleNumDbPlain" startAt="2"/>
            </a:pPr>
            <a:r>
              <a:rPr lang="en-US" sz="2000" b="0" dirty="0" smtClean="0">
                <a:solidFill>
                  <a:srgbClr val="000090"/>
                </a:solidFill>
                <a:latin typeface="Optima"/>
                <a:cs typeface="Optima"/>
              </a:rPr>
              <a:t>ERL mergers</a:t>
            </a:r>
          </a:p>
        </p:txBody>
      </p:sp>
      <p:sp>
        <p:nvSpPr>
          <p:cNvPr id="2049" name="TextBox 2048"/>
          <p:cNvSpPr txBox="1"/>
          <p:nvPr/>
        </p:nvSpPr>
        <p:spPr bwMode="auto">
          <a:xfrm>
            <a:off x="6858000" y="2035314"/>
            <a:ext cx="24002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74320" indent="-274320" algn="l">
              <a:spcBef>
                <a:spcPts val="600"/>
              </a:spcBef>
              <a:buFont typeface="+mj-ea"/>
              <a:buAutoNum type="circleNumDbPlain" startAt="3"/>
            </a:pPr>
            <a:r>
              <a:rPr lang="en-US" sz="2000" b="0" dirty="0" smtClean="0">
                <a:solidFill>
                  <a:srgbClr val="000090"/>
                </a:solidFill>
                <a:latin typeface="Optima"/>
                <a:cs typeface="Optima"/>
              </a:rPr>
              <a:t>Superconducting Linac</a:t>
            </a:r>
            <a:r>
              <a:rPr lang="en-US" sz="2000" b="0" dirty="0">
                <a:solidFill>
                  <a:srgbClr val="000090"/>
                </a:solidFill>
                <a:latin typeface="Optima"/>
                <a:cs typeface="Optima"/>
              </a:rPr>
              <a:t> </a:t>
            </a:r>
            <a:r>
              <a:rPr lang="en-US" sz="2000" b="0" dirty="0" smtClean="0">
                <a:solidFill>
                  <a:srgbClr val="000090"/>
                </a:solidFill>
                <a:latin typeface="Optima"/>
                <a:cs typeface="Optima"/>
              </a:rPr>
              <a:t>- ERL</a:t>
            </a:r>
          </a:p>
        </p:txBody>
      </p:sp>
      <p:sp>
        <p:nvSpPr>
          <p:cNvPr id="2051" name="TextBox 2050"/>
          <p:cNvSpPr txBox="1"/>
          <p:nvPr/>
        </p:nvSpPr>
        <p:spPr bwMode="auto">
          <a:xfrm>
            <a:off x="6858000" y="2628900"/>
            <a:ext cx="2400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74320" indent="-274320" algn="l">
              <a:spcBef>
                <a:spcPct val="50000"/>
              </a:spcBef>
              <a:buFont typeface="+mj-ea"/>
              <a:buAutoNum type="circleNumDbPlain" startAt="4"/>
            </a:pPr>
            <a:r>
              <a:rPr lang="en-US" sz="2000" b="0" dirty="0" smtClean="0">
                <a:solidFill>
                  <a:srgbClr val="000090"/>
                </a:solidFill>
                <a:latin typeface="Optima"/>
                <a:cs typeface="Optima"/>
              </a:rPr>
              <a:t>Spreaders and Combiners</a:t>
            </a:r>
          </a:p>
        </p:txBody>
      </p:sp>
      <p:sp>
        <p:nvSpPr>
          <p:cNvPr id="67" name="TextBox 66"/>
          <p:cNvSpPr txBox="1"/>
          <p:nvPr/>
        </p:nvSpPr>
        <p:spPr bwMode="auto">
          <a:xfrm>
            <a:off x="6858000" y="3200400"/>
            <a:ext cx="2400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74320" indent="-274320" algn="l">
              <a:spcBef>
                <a:spcPts val="60"/>
              </a:spcBef>
              <a:buFont typeface="+mj-ea"/>
              <a:buAutoNum type="circleNumDbPlain" startAt="5"/>
            </a:pPr>
            <a:r>
              <a:rPr lang="en-US" sz="2000" b="0" dirty="0" smtClean="0">
                <a:solidFill>
                  <a:srgbClr val="000090"/>
                </a:solidFill>
                <a:latin typeface="Optima"/>
                <a:cs typeface="Optima"/>
              </a:rPr>
              <a:t>NS-FFAG arcs</a:t>
            </a:r>
          </a:p>
        </p:txBody>
      </p:sp>
      <p:sp>
        <p:nvSpPr>
          <p:cNvPr id="68" name="TextBox 67"/>
          <p:cNvSpPr txBox="1"/>
          <p:nvPr/>
        </p:nvSpPr>
        <p:spPr bwMode="auto">
          <a:xfrm>
            <a:off x="6858000" y="3543300"/>
            <a:ext cx="2400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74320" indent="-274320" algn="l">
              <a:spcBef>
                <a:spcPct val="50000"/>
              </a:spcBef>
              <a:buFont typeface="+mj-ea"/>
              <a:buAutoNum type="circleNumDbPlain" startAt="6"/>
            </a:pPr>
            <a:r>
              <a:rPr lang="en-US" sz="2000" b="0" dirty="0" smtClean="0">
                <a:solidFill>
                  <a:srgbClr val="000090"/>
                </a:solidFill>
                <a:latin typeface="Optima"/>
                <a:cs typeface="Optima"/>
              </a:rPr>
              <a:t>Merging arcs to straight section</a:t>
            </a:r>
          </a:p>
        </p:txBody>
      </p:sp>
      <p:sp>
        <p:nvSpPr>
          <p:cNvPr id="2055" name="TextBox 2054"/>
          <p:cNvSpPr txBox="1"/>
          <p:nvPr/>
        </p:nvSpPr>
        <p:spPr bwMode="auto">
          <a:xfrm>
            <a:off x="6856194" y="4171890"/>
            <a:ext cx="21980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marL="274320" indent="-274320" algn="l">
              <a:spcBef>
                <a:spcPts val="600"/>
              </a:spcBef>
              <a:buFont typeface="+mj-ea"/>
              <a:buAutoNum type="circleNumDbPlain" startAt="7"/>
            </a:pPr>
            <a:r>
              <a:rPr lang="en-US" sz="2000" b="0" dirty="0" smtClean="0">
                <a:solidFill>
                  <a:srgbClr val="000090"/>
                </a:solidFill>
                <a:latin typeface="Optima"/>
                <a:cs typeface="Optima"/>
              </a:rPr>
              <a:t> Straight section</a:t>
            </a:r>
          </a:p>
        </p:txBody>
      </p:sp>
      <p:sp>
        <p:nvSpPr>
          <p:cNvPr id="2056" name="TextBox 2055"/>
          <p:cNvSpPr txBox="1"/>
          <p:nvPr/>
        </p:nvSpPr>
        <p:spPr bwMode="auto">
          <a:xfrm>
            <a:off x="6858000" y="4549914"/>
            <a:ext cx="2286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74320" indent="-274320" algn="l">
              <a:spcBef>
                <a:spcPct val="50000"/>
              </a:spcBef>
              <a:buFont typeface="+mj-ea"/>
              <a:buAutoNum type="circleNumDbPlain" startAt="8"/>
            </a:pPr>
            <a:r>
              <a:rPr lang="en-US" sz="2000" b="0" dirty="0" smtClean="0">
                <a:solidFill>
                  <a:srgbClr val="000090"/>
                </a:solidFill>
                <a:latin typeface="Optima"/>
                <a:cs typeface="Optima"/>
              </a:rPr>
              <a:t>Extracted high energy beam</a:t>
            </a:r>
          </a:p>
        </p:txBody>
      </p:sp>
      <p:grpSp>
        <p:nvGrpSpPr>
          <p:cNvPr id="2" name="Group 1"/>
          <p:cNvGrpSpPr/>
          <p:nvPr/>
        </p:nvGrpSpPr>
        <p:grpSpPr>
          <a:xfrm>
            <a:off x="1714500" y="1714500"/>
            <a:ext cx="643740" cy="571500"/>
            <a:chOff x="-1672440" y="2443866"/>
            <a:chExt cx="643740" cy="571500"/>
          </a:xfrm>
        </p:grpSpPr>
        <p:sp>
          <p:nvSpPr>
            <p:cNvPr id="11" name="Oval 10"/>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13" name="TextBox 12"/>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1</a:t>
              </a:r>
            </a:p>
          </p:txBody>
        </p:sp>
      </p:grpSp>
      <p:grpSp>
        <p:nvGrpSpPr>
          <p:cNvPr id="27" name="Group 26"/>
          <p:cNvGrpSpPr/>
          <p:nvPr/>
        </p:nvGrpSpPr>
        <p:grpSpPr>
          <a:xfrm>
            <a:off x="2442360" y="1943100"/>
            <a:ext cx="643740" cy="571500"/>
            <a:chOff x="-1672440" y="2443866"/>
            <a:chExt cx="643740" cy="571500"/>
          </a:xfrm>
        </p:grpSpPr>
        <p:sp>
          <p:nvSpPr>
            <p:cNvPr id="28" name="Oval 27"/>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29" name="TextBox 28"/>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2</a:t>
              </a:r>
            </a:p>
          </p:txBody>
        </p:sp>
      </p:grpSp>
      <p:grpSp>
        <p:nvGrpSpPr>
          <p:cNvPr id="30" name="Group 29"/>
          <p:cNvGrpSpPr/>
          <p:nvPr/>
        </p:nvGrpSpPr>
        <p:grpSpPr>
          <a:xfrm>
            <a:off x="4114800" y="1943100"/>
            <a:ext cx="643740" cy="571500"/>
            <a:chOff x="-1672440" y="2443866"/>
            <a:chExt cx="643740" cy="571500"/>
          </a:xfrm>
        </p:grpSpPr>
        <p:sp>
          <p:nvSpPr>
            <p:cNvPr id="31" name="Oval 30"/>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32" name="TextBox 31"/>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2</a:t>
              </a:r>
            </a:p>
          </p:txBody>
        </p:sp>
      </p:grpSp>
      <p:grpSp>
        <p:nvGrpSpPr>
          <p:cNvPr id="33" name="Group 32"/>
          <p:cNvGrpSpPr/>
          <p:nvPr/>
        </p:nvGrpSpPr>
        <p:grpSpPr>
          <a:xfrm>
            <a:off x="3314700" y="2628900"/>
            <a:ext cx="643740" cy="571500"/>
            <a:chOff x="-1672440" y="2443866"/>
            <a:chExt cx="643740" cy="571500"/>
          </a:xfrm>
        </p:grpSpPr>
        <p:sp>
          <p:nvSpPr>
            <p:cNvPr id="34" name="Oval 33"/>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35" name="TextBox 34"/>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3</a:t>
              </a:r>
            </a:p>
          </p:txBody>
        </p:sp>
      </p:grpSp>
      <p:grpSp>
        <p:nvGrpSpPr>
          <p:cNvPr id="39" name="Group 38"/>
          <p:cNvGrpSpPr/>
          <p:nvPr/>
        </p:nvGrpSpPr>
        <p:grpSpPr>
          <a:xfrm>
            <a:off x="1943100" y="2743200"/>
            <a:ext cx="643740" cy="571500"/>
            <a:chOff x="-1672440" y="2443866"/>
            <a:chExt cx="643740" cy="571500"/>
          </a:xfrm>
        </p:grpSpPr>
        <p:sp>
          <p:nvSpPr>
            <p:cNvPr id="40" name="Oval 39"/>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41" name="TextBox 40"/>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4</a:t>
              </a:r>
            </a:p>
          </p:txBody>
        </p:sp>
      </p:grpSp>
      <p:grpSp>
        <p:nvGrpSpPr>
          <p:cNvPr id="42" name="Group 41"/>
          <p:cNvGrpSpPr/>
          <p:nvPr/>
        </p:nvGrpSpPr>
        <p:grpSpPr>
          <a:xfrm>
            <a:off x="4499760" y="2743200"/>
            <a:ext cx="643740" cy="571500"/>
            <a:chOff x="-1672440" y="2443866"/>
            <a:chExt cx="643740" cy="571500"/>
          </a:xfrm>
        </p:grpSpPr>
        <p:sp>
          <p:nvSpPr>
            <p:cNvPr id="43" name="Oval 42"/>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44" name="TextBox 43"/>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4</a:t>
              </a:r>
            </a:p>
          </p:txBody>
        </p:sp>
      </p:grpSp>
      <p:grpSp>
        <p:nvGrpSpPr>
          <p:cNvPr id="46" name="Group 45"/>
          <p:cNvGrpSpPr/>
          <p:nvPr/>
        </p:nvGrpSpPr>
        <p:grpSpPr>
          <a:xfrm>
            <a:off x="4914900" y="3086100"/>
            <a:ext cx="643740" cy="571500"/>
            <a:chOff x="-1672440" y="2443866"/>
            <a:chExt cx="643740" cy="571500"/>
          </a:xfrm>
        </p:grpSpPr>
        <p:sp>
          <p:nvSpPr>
            <p:cNvPr id="47" name="Oval 46"/>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48" name="TextBox 47"/>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5</a:t>
              </a:r>
            </a:p>
          </p:txBody>
        </p:sp>
      </p:grpSp>
      <p:grpSp>
        <p:nvGrpSpPr>
          <p:cNvPr id="49" name="Group 48"/>
          <p:cNvGrpSpPr/>
          <p:nvPr/>
        </p:nvGrpSpPr>
        <p:grpSpPr>
          <a:xfrm>
            <a:off x="1527960" y="3200400"/>
            <a:ext cx="643740" cy="571500"/>
            <a:chOff x="-1672440" y="2443866"/>
            <a:chExt cx="643740" cy="571500"/>
          </a:xfrm>
        </p:grpSpPr>
        <p:sp>
          <p:nvSpPr>
            <p:cNvPr id="50" name="Oval 49"/>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51" name="TextBox 50"/>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5</a:t>
              </a:r>
            </a:p>
          </p:txBody>
        </p:sp>
      </p:grpSp>
      <p:grpSp>
        <p:nvGrpSpPr>
          <p:cNvPr id="54" name="Group 53"/>
          <p:cNvGrpSpPr/>
          <p:nvPr/>
        </p:nvGrpSpPr>
        <p:grpSpPr>
          <a:xfrm>
            <a:off x="1943100" y="3543300"/>
            <a:ext cx="643740" cy="571500"/>
            <a:chOff x="-1672440" y="2443866"/>
            <a:chExt cx="643740" cy="571500"/>
          </a:xfrm>
        </p:grpSpPr>
        <p:sp>
          <p:nvSpPr>
            <p:cNvPr id="55" name="Oval 54"/>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56" name="TextBox 55"/>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6</a:t>
              </a:r>
            </a:p>
          </p:txBody>
        </p:sp>
      </p:grpSp>
      <p:grpSp>
        <p:nvGrpSpPr>
          <p:cNvPr id="57" name="Group 56"/>
          <p:cNvGrpSpPr/>
          <p:nvPr/>
        </p:nvGrpSpPr>
        <p:grpSpPr>
          <a:xfrm>
            <a:off x="4686300" y="3543300"/>
            <a:ext cx="643740" cy="571500"/>
            <a:chOff x="-1672440" y="2443866"/>
            <a:chExt cx="643740" cy="571500"/>
          </a:xfrm>
        </p:grpSpPr>
        <p:sp>
          <p:nvSpPr>
            <p:cNvPr id="58" name="Oval 57"/>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59" name="TextBox 58"/>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6</a:t>
              </a:r>
            </a:p>
          </p:txBody>
        </p:sp>
      </p:grpSp>
      <p:grpSp>
        <p:nvGrpSpPr>
          <p:cNvPr id="60" name="Group 59"/>
          <p:cNvGrpSpPr/>
          <p:nvPr/>
        </p:nvGrpSpPr>
        <p:grpSpPr>
          <a:xfrm>
            <a:off x="3314700" y="3543300"/>
            <a:ext cx="643740" cy="571500"/>
            <a:chOff x="-1672440" y="2443866"/>
            <a:chExt cx="643740" cy="571500"/>
          </a:xfrm>
        </p:grpSpPr>
        <p:sp>
          <p:nvSpPr>
            <p:cNvPr id="61" name="Oval 60"/>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62" name="TextBox 61"/>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7</a:t>
              </a:r>
            </a:p>
          </p:txBody>
        </p:sp>
      </p:grpSp>
      <p:grpSp>
        <p:nvGrpSpPr>
          <p:cNvPr id="63" name="Group 62"/>
          <p:cNvGrpSpPr/>
          <p:nvPr/>
        </p:nvGrpSpPr>
        <p:grpSpPr>
          <a:xfrm>
            <a:off x="3314700" y="4114800"/>
            <a:ext cx="643740" cy="571500"/>
            <a:chOff x="-1672440" y="2443866"/>
            <a:chExt cx="643740" cy="571500"/>
          </a:xfrm>
        </p:grpSpPr>
        <p:sp>
          <p:nvSpPr>
            <p:cNvPr id="64" name="Oval 63"/>
            <p:cNvSpPr/>
            <p:nvPr/>
          </p:nvSpPr>
          <p:spPr bwMode="auto">
            <a:xfrm>
              <a:off x="-1672440" y="2443866"/>
              <a:ext cx="598016" cy="571500"/>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65" name="TextBox 64"/>
            <p:cNvSpPr txBox="1">
              <a:spLocks noChangeAspect="1"/>
            </p:cNvSpPr>
            <p:nvPr/>
          </p:nvSpPr>
          <p:spPr bwMode="auto">
            <a:xfrm>
              <a:off x="-1554479" y="2448580"/>
              <a:ext cx="52577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2800" dirty="0" smtClean="0">
                  <a:solidFill>
                    <a:srgbClr val="FF0000"/>
                  </a:solidFill>
                  <a:effectLst>
                    <a:outerShdw blurRad="38100" dist="38100" dir="2700000" algn="tl">
                      <a:srgbClr val="000000">
                        <a:alpha val="43137"/>
                      </a:srgbClr>
                    </a:outerShdw>
                  </a:effectLst>
                  <a:latin typeface="Helvetica"/>
                  <a:cs typeface="Helvetica"/>
                </a:rPr>
                <a:t>8</a:t>
              </a:r>
            </a:p>
          </p:txBody>
        </p:sp>
      </p:grpSp>
      <p:grpSp>
        <p:nvGrpSpPr>
          <p:cNvPr id="9" name="Group 8"/>
          <p:cNvGrpSpPr/>
          <p:nvPr/>
        </p:nvGrpSpPr>
        <p:grpSpPr>
          <a:xfrm>
            <a:off x="4800600" y="2971800"/>
            <a:ext cx="342900" cy="342900"/>
            <a:chOff x="7196328" y="5614416"/>
            <a:chExt cx="342900" cy="342900"/>
          </a:xfrm>
        </p:grpSpPr>
        <p:sp>
          <p:nvSpPr>
            <p:cNvPr id="71" name="Oval 70"/>
            <p:cNvSpPr>
              <a:spLocks/>
            </p:cNvSpPr>
            <p:nvPr/>
          </p:nvSpPr>
          <p:spPr bwMode="auto">
            <a:xfrm>
              <a:off x="7200900" y="5652724"/>
              <a:ext cx="287845" cy="290876"/>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72" name="TextBox 71"/>
            <p:cNvSpPr txBox="1">
              <a:spLocks/>
            </p:cNvSpPr>
            <p:nvPr/>
          </p:nvSpPr>
          <p:spPr bwMode="auto">
            <a:xfrm>
              <a:off x="7196328" y="5614416"/>
              <a:ext cx="342900" cy="342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1600" dirty="0" smtClean="0">
                  <a:solidFill>
                    <a:srgbClr val="FF0000"/>
                  </a:solidFill>
                  <a:effectLst>
                    <a:outerShdw blurRad="38100" dist="38100" dir="2700000" algn="tl">
                      <a:srgbClr val="000000">
                        <a:alpha val="43137"/>
                      </a:srgbClr>
                    </a:outerShdw>
                  </a:effectLst>
                  <a:latin typeface="Helvetica"/>
                  <a:cs typeface="Helvetica"/>
                </a:rPr>
                <a:t>1</a:t>
              </a:r>
            </a:p>
          </p:txBody>
        </p:sp>
      </p:grpSp>
      <p:grpSp>
        <p:nvGrpSpPr>
          <p:cNvPr id="73" name="Group 72"/>
          <p:cNvGrpSpPr/>
          <p:nvPr/>
        </p:nvGrpSpPr>
        <p:grpSpPr>
          <a:xfrm>
            <a:off x="5257800" y="2400300"/>
            <a:ext cx="342900" cy="342900"/>
            <a:chOff x="7196328" y="5614416"/>
            <a:chExt cx="342900" cy="342900"/>
          </a:xfrm>
        </p:grpSpPr>
        <p:sp>
          <p:nvSpPr>
            <p:cNvPr id="74" name="Oval 73"/>
            <p:cNvSpPr>
              <a:spLocks/>
            </p:cNvSpPr>
            <p:nvPr/>
          </p:nvSpPr>
          <p:spPr bwMode="auto">
            <a:xfrm>
              <a:off x="7200900" y="5652724"/>
              <a:ext cx="287845" cy="290876"/>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75" name="TextBox 74"/>
            <p:cNvSpPr txBox="1">
              <a:spLocks/>
            </p:cNvSpPr>
            <p:nvPr/>
          </p:nvSpPr>
          <p:spPr bwMode="auto">
            <a:xfrm>
              <a:off x="7196328" y="5614416"/>
              <a:ext cx="342900" cy="342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1600" dirty="0">
                  <a:solidFill>
                    <a:srgbClr val="FF0000"/>
                  </a:solidFill>
                  <a:effectLst>
                    <a:outerShdw blurRad="38100" dist="38100" dir="2700000" algn="tl">
                      <a:srgbClr val="000000">
                        <a:alpha val="43137"/>
                      </a:srgbClr>
                    </a:outerShdw>
                  </a:effectLst>
                  <a:latin typeface="Helvetica"/>
                  <a:cs typeface="Helvetica"/>
                </a:rPr>
                <a:t>2</a:t>
              </a:r>
              <a:endParaRPr lang="en-US" sz="1600" dirty="0" smtClean="0">
                <a:solidFill>
                  <a:srgbClr val="FF0000"/>
                </a:solidFill>
                <a:effectLst>
                  <a:outerShdw blurRad="38100" dist="38100" dir="2700000" algn="tl">
                    <a:srgbClr val="000000">
                      <a:alpha val="43137"/>
                    </a:srgbClr>
                  </a:outerShdw>
                </a:effectLst>
                <a:latin typeface="Helvetica"/>
                <a:cs typeface="Helvetica"/>
              </a:endParaRPr>
            </a:p>
          </p:txBody>
        </p:sp>
      </p:grpSp>
      <p:grpSp>
        <p:nvGrpSpPr>
          <p:cNvPr id="76" name="Group 75"/>
          <p:cNvGrpSpPr/>
          <p:nvPr/>
        </p:nvGrpSpPr>
        <p:grpSpPr>
          <a:xfrm>
            <a:off x="4686300" y="1943100"/>
            <a:ext cx="342900" cy="342900"/>
            <a:chOff x="7196328" y="5614416"/>
            <a:chExt cx="342900" cy="342900"/>
          </a:xfrm>
        </p:grpSpPr>
        <p:sp>
          <p:nvSpPr>
            <p:cNvPr id="77" name="Oval 76"/>
            <p:cNvSpPr>
              <a:spLocks/>
            </p:cNvSpPr>
            <p:nvPr/>
          </p:nvSpPr>
          <p:spPr bwMode="auto">
            <a:xfrm>
              <a:off x="7200900" y="5652724"/>
              <a:ext cx="287845" cy="290876"/>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78" name="TextBox 77"/>
            <p:cNvSpPr txBox="1">
              <a:spLocks/>
            </p:cNvSpPr>
            <p:nvPr/>
          </p:nvSpPr>
          <p:spPr bwMode="auto">
            <a:xfrm>
              <a:off x="7196328" y="5614416"/>
              <a:ext cx="342900" cy="342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1600" dirty="0">
                  <a:solidFill>
                    <a:srgbClr val="FF0000"/>
                  </a:solidFill>
                  <a:effectLst>
                    <a:outerShdw blurRad="38100" dist="38100" dir="2700000" algn="tl">
                      <a:srgbClr val="000000">
                        <a:alpha val="43137"/>
                      </a:srgbClr>
                    </a:outerShdw>
                  </a:effectLst>
                  <a:latin typeface="Helvetica"/>
                  <a:cs typeface="Helvetica"/>
                </a:rPr>
                <a:t>2</a:t>
              </a:r>
              <a:endParaRPr lang="en-US" sz="1600" dirty="0" smtClean="0">
                <a:solidFill>
                  <a:srgbClr val="FF0000"/>
                </a:solidFill>
                <a:effectLst>
                  <a:outerShdw blurRad="38100" dist="38100" dir="2700000" algn="tl">
                    <a:srgbClr val="000000">
                      <a:alpha val="43137"/>
                    </a:srgbClr>
                  </a:outerShdw>
                </a:effectLst>
                <a:latin typeface="Helvetica"/>
                <a:cs typeface="Helvetica"/>
              </a:endParaRPr>
            </a:p>
          </p:txBody>
        </p:sp>
      </p:grpSp>
      <p:grpSp>
        <p:nvGrpSpPr>
          <p:cNvPr id="79" name="Group 78"/>
          <p:cNvGrpSpPr/>
          <p:nvPr/>
        </p:nvGrpSpPr>
        <p:grpSpPr>
          <a:xfrm>
            <a:off x="4914900" y="800100"/>
            <a:ext cx="342900" cy="342900"/>
            <a:chOff x="7196328" y="5614416"/>
            <a:chExt cx="342900" cy="342900"/>
          </a:xfrm>
        </p:grpSpPr>
        <p:sp>
          <p:nvSpPr>
            <p:cNvPr id="80" name="Oval 79"/>
            <p:cNvSpPr>
              <a:spLocks/>
            </p:cNvSpPr>
            <p:nvPr/>
          </p:nvSpPr>
          <p:spPr bwMode="auto">
            <a:xfrm>
              <a:off x="7200900" y="5652724"/>
              <a:ext cx="287845" cy="290876"/>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81" name="TextBox 80"/>
            <p:cNvSpPr txBox="1">
              <a:spLocks/>
            </p:cNvSpPr>
            <p:nvPr/>
          </p:nvSpPr>
          <p:spPr bwMode="auto">
            <a:xfrm>
              <a:off x="7196328" y="5614416"/>
              <a:ext cx="342900" cy="342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1600" dirty="0" smtClean="0">
                  <a:solidFill>
                    <a:srgbClr val="FF0000"/>
                  </a:solidFill>
                  <a:effectLst>
                    <a:outerShdw blurRad="38100" dist="38100" dir="2700000" algn="tl">
                      <a:srgbClr val="000000">
                        <a:alpha val="43137"/>
                      </a:srgbClr>
                    </a:outerShdw>
                  </a:effectLst>
                  <a:latin typeface="Helvetica"/>
                  <a:cs typeface="Helvetica"/>
                </a:rPr>
                <a:t>3</a:t>
              </a:r>
            </a:p>
          </p:txBody>
        </p:sp>
      </p:grpSp>
      <p:grpSp>
        <p:nvGrpSpPr>
          <p:cNvPr id="82" name="Group 81"/>
          <p:cNvGrpSpPr/>
          <p:nvPr/>
        </p:nvGrpSpPr>
        <p:grpSpPr>
          <a:xfrm>
            <a:off x="4229100" y="1943100"/>
            <a:ext cx="342900" cy="342900"/>
            <a:chOff x="7196328" y="5614416"/>
            <a:chExt cx="342900" cy="342900"/>
          </a:xfrm>
        </p:grpSpPr>
        <p:sp>
          <p:nvSpPr>
            <p:cNvPr id="83" name="Oval 82"/>
            <p:cNvSpPr>
              <a:spLocks/>
            </p:cNvSpPr>
            <p:nvPr/>
          </p:nvSpPr>
          <p:spPr bwMode="auto">
            <a:xfrm>
              <a:off x="7200900" y="5652724"/>
              <a:ext cx="287845" cy="290876"/>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84" name="TextBox 83"/>
            <p:cNvSpPr txBox="1">
              <a:spLocks/>
            </p:cNvSpPr>
            <p:nvPr/>
          </p:nvSpPr>
          <p:spPr bwMode="auto">
            <a:xfrm>
              <a:off x="7196328" y="5614416"/>
              <a:ext cx="342900" cy="342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1600" dirty="0">
                  <a:solidFill>
                    <a:srgbClr val="FF0000"/>
                  </a:solidFill>
                  <a:effectLst>
                    <a:outerShdw blurRad="38100" dist="38100" dir="2700000" algn="tl">
                      <a:srgbClr val="000000">
                        <a:alpha val="43137"/>
                      </a:srgbClr>
                    </a:outerShdw>
                  </a:effectLst>
                  <a:latin typeface="Helvetica"/>
                  <a:cs typeface="Helvetica"/>
                </a:rPr>
                <a:t>4</a:t>
              </a:r>
              <a:endParaRPr lang="en-US" sz="1600" dirty="0" smtClean="0">
                <a:solidFill>
                  <a:srgbClr val="FF0000"/>
                </a:solidFill>
                <a:effectLst>
                  <a:outerShdw blurRad="38100" dist="38100" dir="2700000" algn="tl">
                    <a:srgbClr val="000000">
                      <a:alpha val="43137"/>
                    </a:srgbClr>
                  </a:outerShdw>
                </a:effectLst>
                <a:latin typeface="Helvetica"/>
                <a:cs typeface="Helvetica"/>
              </a:endParaRPr>
            </a:p>
          </p:txBody>
        </p:sp>
      </p:grpSp>
      <p:grpSp>
        <p:nvGrpSpPr>
          <p:cNvPr id="85" name="Group 84"/>
          <p:cNvGrpSpPr/>
          <p:nvPr/>
        </p:nvGrpSpPr>
        <p:grpSpPr>
          <a:xfrm>
            <a:off x="5143500" y="2628900"/>
            <a:ext cx="342900" cy="342900"/>
            <a:chOff x="7196328" y="5614416"/>
            <a:chExt cx="342900" cy="342900"/>
          </a:xfrm>
        </p:grpSpPr>
        <p:sp>
          <p:nvSpPr>
            <p:cNvPr id="86" name="Oval 85"/>
            <p:cNvSpPr>
              <a:spLocks/>
            </p:cNvSpPr>
            <p:nvPr/>
          </p:nvSpPr>
          <p:spPr bwMode="auto">
            <a:xfrm>
              <a:off x="7200900" y="5652724"/>
              <a:ext cx="287845" cy="290876"/>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87" name="TextBox 86"/>
            <p:cNvSpPr txBox="1">
              <a:spLocks/>
            </p:cNvSpPr>
            <p:nvPr/>
          </p:nvSpPr>
          <p:spPr bwMode="auto">
            <a:xfrm>
              <a:off x="7196328" y="5614416"/>
              <a:ext cx="342900" cy="342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1600" dirty="0">
                  <a:solidFill>
                    <a:srgbClr val="FF0000"/>
                  </a:solidFill>
                  <a:effectLst>
                    <a:outerShdw blurRad="38100" dist="38100" dir="2700000" algn="tl">
                      <a:srgbClr val="000000">
                        <a:alpha val="43137"/>
                      </a:srgbClr>
                    </a:outerShdw>
                  </a:effectLst>
                  <a:latin typeface="Helvetica"/>
                  <a:cs typeface="Helvetica"/>
                </a:rPr>
                <a:t>4</a:t>
              </a:r>
              <a:endParaRPr lang="en-US" sz="1600" dirty="0" smtClean="0">
                <a:solidFill>
                  <a:srgbClr val="FF0000"/>
                </a:solidFill>
                <a:effectLst>
                  <a:outerShdw blurRad="38100" dist="38100" dir="2700000" algn="tl">
                    <a:srgbClr val="000000">
                      <a:alpha val="43137"/>
                    </a:srgbClr>
                  </a:outerShdw>
                </a:effectLst>
                <a:latin typeface="Helvetica"/>
                <a:cs typeface="Helvetica"/>
              </a:endParaRPr>
            </a:p>
          </p:txBody>
        </p:sp>
      </p:grpSp>
      <p:grpSp>
        <p:nvGrpSpPr>
          <p:cNvPr id="88" name="Group 87"/>
          <p:cNvGrpSpPr/>
          <p:nvPr/>
        </p:nvGrpSpPr>
        <p:grpSpPr>
          <a:xfrm>
            <a:off x="2400300" y="1714500"/>
            <a:ext cx="342900" cy="342900"/>
            <a:chOff x="7196328" y="5614416"/>
            <a:chExt cx="342900" cy="342900"/>
          </a:xfrm>
        </p:grpSpPr>
        <p:sp>
          <p:nvSpPr>
            <p:cNvPr id="89" name="Oval 88"/>
            <p:cNvSpPr>
              <a:spLocks/>
            </p:cNvSpPr>
            <p:nvPr/>
          </p:nvSpPr>
          <p:spPr bwMode="auto">
            <a:xfrm>
              <a:off x="7200900" y="5652724"/>
              <a:ext cx="287845" cy="290876"/>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90" name="TextBox 89"/>
            <p:cNvSpPr txBox="1">
              <a:spLocks/>
            </p:cNvSpPr>
            <p:nvPr/>
          </p:nvSpPr>
          <p:spPr bwMode="auto">
            <a:xfrm>
              <a:off x="7196328" y="5614416"/>
              <a:ext cx="342900" cy="342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1600" dirty="0" smtClean="0">
                  <a:solidFill>
                    <a:srgbClr val="FF0000"/>
                  </a:solidFill>
                  <a:effectLst>
                    <a:outerShdw blurRad="38100" dist="38100" dir="2700000" algn="tl">
                      <a:srgbClr val="000000">
                        <a:alpha val="43137"/>
                      </a:srgbClr>
                    </a:outerShdw>
                  </a:effectLst>
                  <a:latin typeface="Helvetica"/>
                  <a:cs typeface="Helvetica"/>
                </a:rPr>
                <a:t>5</a:t>
              </a:r>
            </a:p>
          </p:txBody>
        </p:sp>
      </p:grpSp>
      <p:grpSp>
        <p:nvGrpSpPr>
          <p:cNvPr id="91" name="Group 90"/>
          <p:cNvGrpSpPr/>
          <p:nvPr/>
        </p:nvGrpSpPr>
        <p:grpSpPr>
          <a:xfrm>
            <a:off x="3086100" y="1714500"/>
            <a:ext cx="342900" cy="342900"/>
            <a:chOff x="7196328" y="5614416"/>
            <a:chExt cx="342900" cy="342900"/>
          </a:xfrm>
        </p:grpSpPr>
        <p:sp>
          <p:nvSpPr>
            <p:cNvPr id="92" name="Oval 91"/>
            <p:cNvSpPr>
              <a:spLocks/>
            </p:cNvSpPr>
            <p:nvPr/>
          </p:nvSpPr>
          <p:spPr bwMode="auto">
            <a:xfrm>
              <a:off x="7200900" y="5652724"/>
              <a:ext cx="287845" cy="290876"/>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93" name="TextBox 92"/>
            <p:cNvSpPr txBox="1">
              <a:spLocks/>
            </p:cNvSpPr>
            <p:nvPr/>
          </p:nvSpPr>
          <p:spPr bwMode="auto">
            <a:xfrm>
              <a:off x="7196328" y="5614416"/>
              <a:ext cx="342900" cy="342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1600" dirty="0">
                  <a:solidFill>
                    <a:srgbClr val="FF0000"/>
                  </a:solidFill>
                  <a:effectLst>
                    <a:outerShdw blurRad="38100" dist="38100" dir="2700000" algn="tl">
                      <a:srgbClr val="000000">
                        <a:alpha val="43137"/>
                      </a:srgbClr>
                    </a:outerShdw>
                  </a:effectLst>
                  <a:latin typeface="Helvetica"/>
                  <a:cs typeface="Helvetica"/>
                </a:rPr>
                <a:t>6</a:t>
              </a:r>
              <a:endParaRPr lang="en-US" sz="1600" dirty="0" smtClean="0">
                <a:solidFill>
                  <a:srgbClr val="FF0000"/>
                </a:solidFill>
                <a:effectLst>
                  <a:outerShdw blurRad="38100" dist="38100" dir="2700000" algn="tl">
                    <a:srgbClr val="000000">
                      <a:alpha val="43137"/>
                    </a:srgbClr>
                  </a:outerShdw>
                </a:effectLst>
                <a:latin typeface="Helvetica"/>
                <a:cs typeface="Helvetica"/>
              </a:endParaRPr>
            </a:p>
          </p:txBody>
        </p:sp>
      </p:grpSp>
      <p:grpSp>
        <p:nvGrpSpPr>
          <p:cNvPr id="94" name="Group 93"/>
          <p:cNvGrpSpPr/>
          <p:nvPr/>
        </p:nvGrpSpPr>
        <p:grpSpPr>
          <a:xfrm>
            <a:off x="3314700" y="2057400"/>
            <a:ext cx="342900" cy="342900"/>
            <a:chOff x="7196328" y="5614416"/>
            <a:chExt cx="342900" cy="342900"/>
          </a:xfrm>
        </p:grpSpPr>
        <p:sp>
          <p:nvSpPr>
            <p:cNvPr id="95" name="Oval 94"/>
            <p:cNvSpPr>
              <a:spLocks/>
            </p:cNvSpPr>
            <p:nvPr/>
          </p:nvSpPr>
          <p:spPr bwMode="auto">
            <a:xfrm>
              <a:off x="7200900" y="5652724"/>
              <a:ext cx="287845" cy="290876"/>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96" name="TextBox 95"/>
            <p:cNvSpPr txBox="1">
              <a:spLocks/>
            </p:cNvSpPr>
            <p:nvPr/>
          </p:nvSpPr>
          <p:spPr bwMode="auto">
            <a:xfrm>
              <a:off x="7196328" y="5614416"/>
              <a:ext cx="342900" cy="342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1600" dirty="0" smtClean="0">
                  <a:solidFill>
                    <a:srgbClr val="FF0000"/>
                  </a:solidFill>
                  <a:effectLst>
                    <a:outerShdw blurRad="38100" dist="38100" dir="2700000" algn="tl">
                      <a:srgbClr val="000000">
                        <a:alpha val="43137"/>
                      </a:srgbClr>
                    </a:outerShdw>
                  </a:effectLst>
                  <a:latin typeface="Helvetica"/>
                  <a:cs typeface="Helvetica"/>
                </a:rPr>
                <a:t>7</a:t>
              </a:r>
            </a:p>
          </p:txBody>
        </p:sp>
      </p:grpSp>
      <p:grpSp>
        <p:nvGrpSpPr>
          <p:cNvPr id="97" name="Group 96"/>
          <p:cNvGrpSpPr/>
          <p:nvPr/>
        </p:nvGrpSpPr>
        <p:grpSpPr>
          <a:xfrm>
            <a:off x="3771900" y="4114800"/>
            <a:ext cx="342900" cy="342900"/>
            <a:chOff x="7196328" y="5614416"/>
            <a:chExt cx="342900" cy="342900"/>
          </a:xfrm>
        </p:grpSpPr>
        <p:sp>
          <p:nvSpPr>
            <p:cNvPr id="98" name="Oval 97"/>
            <p:cNvSpPr>
              <a:spLocks/>
            </p:cNvSpPr>
            <p:nvPr/>
          </p:nvSpPr>
          <p:spPr bwMode="auto">
            <a:xfrm>
              <a:off x="7200900" y="5652724"/>
              <a:ext cx="287845" cy="290876"/>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99" name="TextBox 98"/>
            <p:cNvSpPr txBox="1">
              <a:spLocks/>
            </p:cNvSpPr>
            <p:nvPr/>
          </p:nvSpPr>
          <p:spPr bwMode="auto">
            <a:xfrm>
              <a:off x="7196328" y="5614416"/>
              <a:ext cx="342900" cy="342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1600" dirty="0">
                  <a:solidFill>
                    <a:srgbClr val="FF0000"/>
                  </a:solidFill>
                  <a:effectLst>
                    <a:outerShdw blurRad="38100" dist="38100" dir="2700000" algn="tl">
                      <a:srgbClr val="000000">
                        <a:alpha val="43137"/>
                      </a:srgbClr>
                    </a:outerShdw>
                  </a:effectLst>
                  <a:latin typeface="Helvetica"/>
                  <a:cs typeface="Helvetica"/>
                </a:rPr>
                <a:t>8</a:t>
              </a:r>
              <a:endParaRPr lang="en-US" sz="1600" dirty="0" smtClean="0">
                <a:solidFill>
                  <a:srgbClr val="FF0000"/>
                </a:solidFill>
                <a:effectLst>
                  <a:outerShdw blurRad="38100" dist="38100" dir="2700000" algn="tl">
                    <a:srgbClr val="000000">
                      <a:alpha val="43137"/>
                    </a:srgbClr>
                  </a:outerShdw>
                </a:effectLst>
                <a:latin typeface="Helvetica"/>
                <a:cs typeface="Helvetica"/>
              </a:endParaRPr>
            </a:p>
          </p:txBody>
        </p:sp>
      </p:grpSp>
      <p:grpSp>
        <p:nvGrpSpPr>
          <p:cNvPr id="100" name="Group 99"/>
          <p:cNvGrpSpPr/>
          <p:nvPr/>
        </p:nvGrpSpPr>
        <p:grpSpPr>
          <a:xfrm>
            <a:off x="1943100" y="1143000"/>
            <a:ext cx="342900" cy="342900"/>
            <a:chOff x="7196328" y="5614416"/>
            <a:chExt cx="342900" cy="342900"/>
          </a:xfrm>
        </p:grpSpPr>
        <p:sp>
          <p:nvSpPr>
            <p:cNvPr id="101" name="Oval 100"/>
            <p:cNvSpPr>
              <a:spLocks/>
            </p:cNvSpPr>
            <p:nvPr/>
          </p:nvSpPr>
          <p:spPr bwMode="auto">
            <a:xfrm>
              <a:off x="7200900" y="5652724"/>
              <a:ext cx="287845" cy="290876"/>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102" name="TextBox 101"/>
            <p:cNvSpPr txBox="1">
              <a:spLocks/>
            </p:cNvSpPr>
            <p:nvPr/>
          </p:nvSpPr>
          <p:spPr bwMode="auto">
            <a:xfrm>
              <a:off x="7196328" y="5614416"/>
              <a:ext cx="342900" cy="342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1600" dirty="0" smtClean="0">
                  <a:solidFill>
                    <a:srgbClr val="FF0000"/>
                  </a:solidFill>
                  <a:effectLst>
                    <a:outerShdw blurRad="38100" dist="38100" dir="2700000" algn="tl">
                      <a:srgbClr val="000000">
                        <a:alpha val="43137"/>
                      </a:srgbClr>
                    </a:outerShdw>
                  </a:effectLst>
                  <a:latin typeface="Helvetica"/>
                  <a:cs typeface="Helvetica"/>
                </a:rPr>
                <a:t>5</a:t>
              </a:r>
            </a:p>
          </p:txBody>
        </p:sp>
      </p:grpSp>
      <p:grpSp>
        <p:nvGrpSpPr>
          <p:cNvPr id="103" name="Group 102"/>
          <p:cNvGrpSpPr/>
          <p:nvPr/>
        </p:nvGrpSpPr>
        <p:grpSpPr>
          <a:xfrm>
            <a:off x="4686300" y="4457700"/>
            <a:ext cx="342900" cy="342900"/>
            <a:chOff x="7196328" y="5614416"/>
            <a:chExt cx="342900" cy="342900"/>
          </a:xfrm>
        </p:grpSpPr>
        <p:sp>
          <p:nvSpPr>
            <p:cNvPr id="104" name="Oval 103"/>
            <p:cNvSpPr>
              <a:spLocks/>
            </p:cNvSpPr>
            <p:nvPr/>
          </p:nvSpPr>
          <p:spPr bwMode="auto">
            <a:xfrm>
              <a:off x="7200900" y="5652724"/>
              <a:ext cx="287845" cy="290876"/>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105" name="TextBox 104"/>
            <p:cNvSpPr txBox="1">
              <a:spLocks/>
            </p:cNvSpPr>
            <p:nvPr/>
          </p:nvSpPr>
          <p:spPr bwMode="auto">
            <a:xfrm>
              <a:off x="7196328" y="5614416"/>
              <a:ext cx="342900" cy="342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1600" dirty="0" smtClean="0">
                  <a:solidFill>
                    <a:srgbClr val="FF0000"/>
                  </a:solidFill>
                  <a:effectLst>
                    <a:outerShdw blurRad="38100" dist="38100" dir="2700000" algn="tl">
                      <a:srgbClr val="000000">
                        <a:alpha val="43137"/>
                      </a:srgbClr>
                    </a:outerShdw>
                  </a:effectLst>
                  <a:latin typeface="Helvetica"/>
                  <a:cs typeface="Helvetica"/>
                </a:rPr>
                <a:t>5</a:t>
              </a:r>
            </a:p>
          </p:txBody>
        </p:sp>
      </p:grpSp>
      <p:grpSp>
        <p:nvGrpSpPr>
          <p:cNvPr id="106" name="Group 105"/>
          <p:cNvGrpSpPr/>
          <p:nvPr/>
        </p:nvGrpSpPr>
        <p:grpSpPr>
          <a:xfrm>
            <a:off x="1943100" y="4457700"/>
            <a:ext cx="342900" cy="342900"/>
            <a:chOff x="7196328" y="5614416"/>
            <a:chExt cx="342900" cy="342900"/>
          </a:xfrm>
        </p:grpSpPr>
        <p:sp>
          <p:nvSpPr>
            <p:cNvPr id="107" name="Oval 106"/>
            <p:cNvSpPr>
              <a:spLocks/>
            </p:cNvSpPr>
            <p:nvPr/>
          </p:nvSpPr>
          <p:spPr bwMode="auto">
            <a:xfrm>
              <a:off x="7200900" y="5652724"/>
              <a:ext cx="287845" cy="290876"/>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108" name="TextBox 107"/>
            <p:cNvSpPr txBox="1">
              <a:spLocks/>
            </p:cNvSpPr>
            <p:nvPr/>
          </p:nvSpPr>
          <p:spPr bwMode="auto">
            <a:xfrm>
              <a:off x="7196328" y="5614416"/>
              <a:ext cx="342900" cy="342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1600" dirty="0" smtClean="0">
                  <a:solidFill>
                    <a:srgbClr val="FF0000"/>
                  </a:solidFill>
                  <a:effectLst>
                    <a:outerShdw blurRad="38100" dist="38100" dir="2700000" algn="tl">
                      <a:srgbClr val="000000">
                        <a:alpha val="43137"/>
                      </a:srgbClr>
                    </a:outerShdw>
                  </a:effectLst>
                  <a:latin typeface="Helvetica"/>
                  <a:cs typeface="Helvetica"/>
                </a:rPr>
                <a:t>5</a:t>
              </a:r>
            </a:p>
          </p:txBody>
        </p:sp>
      </p:grpSp>
      <p:grpSp>
        <p:nvGrpSpPr>
          <p:cNvPr id="109" name="Group 108"/>
          <p:cNvGrpSpPr/>
          <p:nvPr/>
        </p:nvGrpSpPr>
        <p:grpSpPr>
          <a:xfrm>
            <a:off x="3771900" y="1714500"/>
            <a:ext cx="342900" cy="342900"/>
            <a:chOff x="7196328" y="5614416"/>
            <a:chExt cx="342900" cy="342900"/>
          </a:xfrm>
        </p:grpSpPr>
        <p:sp>
          <p:nvSpPr>
            <p:cNvPr id="110" name="Oval 109"/>
            <p:cNvSpPr>
              <a:spLocks/>
            </p:cNvSpPr>
            <p:nvPr/>
          </p:nvSpPr>
          <p:spPr bwMode="auto">
            <a:xfrm>
              <a:off x="7200900" y="5652724"/>
              <a:ext cx="287845" cy="290876"/>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111" name="TextBox 110"/>
            <p:cNvSpPr txBox="1">
              <a:spLocks/>
            </p:cNvSpPr>
            <p:nvPr/>
          </p:nvSpPr>
          <p:spPr bwMode="auto">
            <a:xfrm>
              <a:off x="7196328" y="5614416"/>
              <a:ext cx="342900" cy="342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1600" dirty="0">
                  <a:solidFill>
                    <a:srgbClr val="FF0000"/>
                  </a:solidFill>
                  <a:effectLst>
                    <a:outerShdw blurRad="38100" dist="38100" dir="2700000" algn="tl">
                      <a:srgbClr val="000000">
                        <a:alpha val="43137"/>
                      </a:srgbClr>
                    </a:outerShdw>
                  </a:effectLst>
                  <a:latin typeface="Helvetica"/>
                  <a:cs typeface="Helvetica"/>
                </a:rPr>
                <a:t>6</a:t>
              </a:r>
              <a:endParaRPr lang="en-US" sz="1600" dirty="0" smtClean="0">
                <a:solidFill>
                  <a:srgbClr val="FF0000"/>
                </a:solidFill>
                <a:effectLst>
                  <a:outerShdw blurRad="38100" dist="38100" dir="2700000" algn="tl">
                    <a:srgbClr val="000000">
                      <a:alpha val="43137"/>
                    </a:srgbClr>
                  </a:outerShdw>
                </a:effectLst>
                <a:latin typeface="Helvetica"/>
                <a:cs typeface="Helvetica"/>
              </a:endParaRPr>
            </a:p>
          </p:txBody>
        </p:sp>
      </p:grpSp>
      <p:grpSp>
        <p:nvGrpSpPr>
          <p:cNvPr id="112" name="Group 111"/>
          <p:cNvGrpSpPr/>
          <p:nvPr/>
        </p:nvGrpSpPr>
        <p:grpSpPr>
          <a:xfrm>
            <a:off x="5257800" y="3771900"/>
            <a:ext cx="342900" cy="342900"/>
            <a:chOff x="7196328" y="5614416"/>
            <a:chExt cx="342900" cy="342900"/>
          </a:xfrm>
        </p:grpSpPr>
        <p:sp>
          <p:nvSpPr>
            <p:cNvPr id="113" name="Oval 112"/>
            <p:cNvSpPr>
              <a:spLocks/>
            </p:cNvSpPr>
            <p:nvPr/>
          </p:nvSpPr>
          <p:spPr bwMode="auto">
            <a:xfrm>
              <a:off x="7200900" y="5652724"/>
              <a:ext cx="287845" cy="290876"/>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114" name="TextBox 113"/>
            <p:cNvSpPr txBox="1">
              <a:spLocks/>
            </p:cNvSpPr>
            <p:nvPr/>
          </p:nvSpPr>
          <p:spPr bwMode="auto">
            <a:xfrm>
              <a:off x="7196328" y="5614416"/>
              <a:ext cx="342900" cy="342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1600" dirty="0">
                  <a:solidFill>
                    <a:srgbClr val="FF0000"/>
                  </a:solidFill>
                  <a:effectLst>
                    <a:outerShdw blurRad="38100" dist="38100" dir="2700000" algn="tl">
                      <a:srgbClr val="000000">
                        <a:alpha val="43137"/>
                      </a:srgbClr>
                    </a:outerShdw>
                  </a:effectLst>
                  <a:latin typeface="Helvetica"/>
                  <a:cs typeface="Helvetica"/>
                </a:rPr>
                <a:t>6</a:t>
              </a:r>
              <a:endParaRPr lang="en-US" sz="1600" dirty="0" smtClean="0">
                <a:solidFill>
                  <a:srgbClr val="FF0000"/>
                </a:solidFill>
                <a:effectLst>
                  <a:outerShdw blurRad="38100" dist="38100" dir="2700000" algn="tl">
                    <a:srgbClr val="000000">
                      <a:alpha val="43137"/>
                    </a:srgbClr>
                  </a:outerShdw>
                </a:effectLst>
                <a:latin typeface="Helvetica"/>
                <a:cs typeface="Helvetica"/>
              </a:endParaRPr>
            </a:p>
          </p:txBody>
        </p:sp>
      </p:grpSp>
      <p:grpSp>
        <p:nvGrpSpPr>
          <p:cNvPr id="115" name="Group 114"/>
          <p:cNvGrpSpPr/>
          <p:nvPr/>
        </p:nvGrpSpPr>
        <p:grpSpPr>
          <a:xfrm>
            <a:off x="1143000" y="2743200"/>
            <a:ext cx="342900" cy="342900"/>
            <a:chOff x="7196328" y="5614416"/>
            <a:chExt cx="342900" cy="342900"/>
          </a:xfrm>
        </p:grpSpPr>
        <p:sp>
          <p:nvSpPr>
            <p:cNvPr id="116" name="Oval 115"/>
            <p:cNvSpPr>
              <a:spLocks/>
            </p:cNvSpPr>
            <p:nvPr/>
          </p:nvSpPr>
          <p:spPr bwMode="auto">
            <a:xfrm>
              <a:off x="7200900" y="5652724"/>
              <a:ext cx="287845" cy="290876"/>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117" name="TextBox 116"/>
            <p:cNvSpPr txBox="1">
              <a:spLocks/>
            </p:cNvSpPr>
            <p:nvPr/>
          </p:nvSpPr>
          <p:spPr bwMode="auto">
            <a:xfrm>
              <a:off x="7196328" y="5614416"/>
              <a:ext cx="342900" cy="342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1600" dirty="0">
                  <a:solidFill>
                    <a:srgbClr val="FF0000"/>
                  </a:solidFill>
                  <a:effectLst>
                    <a:outerShdw blurRad="38100" dist="38100" dir="2700000" algn="tl">
                      <a:srgbClr val="000000">
                        <a:alpha val="43137"/>
                      </a:srgbClr>
                    </a:outerShdw>
                  </a:effectLst>
                  <a:latin typeface="Helvetica"/>
                  <a:cs typeface="Helvetica"/>
                </a:rPr>
                <a:t>6</a:t>
              </a:r>
              <a:endParaRPr lang="en-US" sz="1600" dirty="0" smtClean="0">
                <a:solidFill>
                  <a:srgbClr val="FF0000"/>
                </a:solidFill>
                <a:effectLst>
                  <a:outerShdw blurRad="38100" dist="38100" dir="2700000" algn="tl">
                    <a:srgbClr val="000000">
                      <a:alpha val="43137"/>
                    </a:srgbClr>
                  </a:outerShdw>
                </a:effectLst>
                <a:latin typeface="Helvetica"/>
                <a:cs typeface="Helvetica"/>
              </a:endParaRPr>
            </a:p>
          </p:txBody>
        </p:sp>
      </p:grpSp>
      <p:grpSp>
        <p:nvGrpSpPr>
          <p:cNvPr id="120" name="Group 119"/>
          <p:cNvGrpSpPr/>
          <p:nvPr/>
        </p:nvGrpSpPr>
        <p:grpSpPr>
          <a:xfrm>
            <a:off x="4572000" y="3543300"/>
            <a:ext cx="342900" cy="342900"/>
            <a:chOff x="7196328" y="5614416"/>
            <a:chExt cx="342900" cy="342900"/>
          </a:xfrm>
        </p:grpSpPr>
        <p:sp>
          <p:nvSpPr>
            <p:cNvPr id="121" name="Oval 120"/>
            <p:cNvSpPr>
              <a:spLocks/>
            </p:cNvSpPr>
            <p:nvPr/>
          </p:nvSpPr>
          <p:spPr bwMode="auto">
            <a:xfrm>
              <a:off x="7200900" y="5652724"/>
              <a:ext cx="287845" cy="290876"/>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122" name="TextBox 121"/>
            <p:cNvSpPr txBox="1">
              <a:spLocks/>
            </p:cNvSpPr>
            <p:nvPr/>
          </p:nvSpPr>
          <p:spPr bwMode="auto">
            <a:xfrm>
              <a:off x="7196328" y="5614416"/>
              <a:ext cx="342900" cy="342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1600" dirty="0" smtClean="0">
                  <a:solidFill>
                    <a:srgbClr val="FF0000"/>
                  </a:solidFill>
                  <a:effectLst>
                    <a:outerShdw blurRad="38100" dist="38100" dir="2700000" algn="tl">
                      <a:srgbClr val="000000">
                        <a:alpha val="43137"/>
                      </a:srgbClr>
                    </a:outerShdw>
                  </a:effectLst>
                  <a:latin typeface="Helvetica"/>
                  <a:cs typeface="Helvetica"/>
                </a:rPr>
                <a:t>7</a:t>
              </a:r>
            </a:p>
          </p:txBody>
        </p:sp>
      </p:grpSp>
      <p:grpSp>
        <p:nvGrpSpPr>
          <p:cNvPr id="123" name="Group 122"/>
          <p:cNvGrpSpPr/>
          <p:nvPr/>
        </p:nvGrpSpPr>
        <p:grpSpPr>
          <a:xfrm>
            <a:off x="1828800" y="3657600"/>
            <a:ext cx="342900" cy="342900"/>
            <a:chOff x="7196328" y="5614416"/>
            <a:chExt cx="342900" cy="342900"/>
          </a:xfrm>
        </p:grpSpPr>
        <p:sp>
          <p:nvSpPr>
            <p:cNvPr id="124" name="Oval 123"/>
            <p:cNvSpPr>
              <a:spLocks/>
            </p:cNvSpPr>
            <p:nvPr/>
          </p:nvSpPr>
          <p:spPr bwMode="auto">
            <a:xfrm>
              <a:off x="7200900" y="5652724"/>
              <a:ext cx="287845" cy="290876"/>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125" name="TextBox 124"/>
            <p:cNvSpPr txBox="1">
              <a:spLocks/>
            </p:cNvSpPr>
            <p:nvPr/>
          </p:nvSpPr>
          <p:spPr bwMode="auto">
            <a:xfrm>
              <a:off x="7196328" y="5614416"/>
              <a:ext cx="342900" cy="342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1600" dirty="0">
                  <a:solidFill>
                    <a:srgbClr val="FF0000"/>
                  </a:solidFill>
                  <a:effectLst>
                    <a:outerShdw blurRad="38100" dist="38100" dir="2700000" algn="tl">
                      <a:srgbClr val="000000">
                        <a:alpha val="43137"/>
                      </a:srgbClr>
                    </a:outerShdw>
                  </a:effectLst>
                  <a:latin typeface="Helvetica"/>
                  <a:cs typeface="Helvetica"/>
                </a:rPr>
                <a:t>8</a:t>
              </a:r>
              <a:endParaRPr lang="en-US" sz="1600" dirty="0" smtClean="0">
                <a:solidFill>
                  <a:srgbClr val="FF0000"/>
                </a:solidFill>
                <a:effectLst>
                  <a:outerShdw blurRad="38100" dist="38100" dir="2700000" algn="tl">
                    <a:srgbClr val="000000">
                      <a:alpha val="43137"/>
                    </a:srgbClr>
                  </a:outerShdw>
                </a:effectLst>
                <a:latin typeface="Helvetica"/>
                <a:cs typeface="Helvetica"/>
              </a:endParaRPr>
            </a:p>
          </p:txBody>
        </p:sp>
      </p:grpSp>
      <p:sp>
        <p:nvSpPr>
          <p:cNvPr id="128" name="TextBox 127"/>
          <p:cNvSpPr txBox="1"/>
          <p:nvPr/>
        </p:nvSpPr>
        <p:spPr bwMode="auto">
          <a:xfrm>
            <a:off x="6858000" y="5257800"/>
            <a:ext cx="228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spcBef>
                <a:spcPct val="50000"/>
              </a:spcBef>
            </a:pPr>
            <a:endParaRPr lang="en-US" sz="2000" b="0" dirty="0" smtClean="0">
              <a:solidFill>
                <a:srgbClr val="000090"/>
              </a:solidFill>
              <a:latin typeface="Optima"/>
              <a:cs typeface="Optima"/>
            </a:endParaRPr>
          </a:p>
        </p:txBody>
      </p:sp>
      <p:grpSp>
        <p:nvGrpSpPr>
          <p:cNvPr id="17" name="Group 16"/>
          <p:cNvGrpSpPr/>
          <p:nvPr/>
        </p:nvGrpSpPr>
        <p:grpSpPr>
          <a:xfrm>
            <a:off x="6931152" y="5257800"/>
            <a:ext cx="2264763" cy="369332"/>
            <a:chOff x="6286500" y="5600700"/>
            <a:chExt cx="2264763" cy="369332"/>
          </a:xfrm>
        </p:grpSpPr>
        <p:grpSp>
          <p:nvGrpSpPr>
            <p:cNvPr id="15" name="Group 14"/>
            <p:cNvGrpSpPr/>
            <p:nvPr/>
          </p:nvGrpSpPr>
          <p:grpSpPr>
            <a:xfrm>
              <a:off x="6286500" y="5600700"/>
              <a:ext cx="313044" cy="369332"/>
              <a:chOff x="6057900" y="5600700"/>
              <a:chExt cx="313044" cy="369332"/>
            </a:xfrm>
          </p:grpSpPr>
          <p:sp>
            <p:nvSpPr>
              <p:cNvPr id="10" name="TextBox 9"/>
              <p:cNvSpPr txBox="1"/>
              <p:nvPr/>
            </p:nvSpPr>
            <p:spPr bwMode="auto">
              <a:xfrm>
                <a:off x="6057900" y="5600700"/>
                <a:ext cx="3130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1800" b="0" dirty="0" smtClean="0">
                    <a:solidFill>
                      <a:srgbClr val="000090"/>
                    </a:solidFill>
                    <a:latin typeface="Helvetica"/>
                    <a:cs typeface="Helvetica"/>
                  </a:rPr>
                  <a:t>9</a:t>
                </a:r>
              </a:p>
            </p:txBody>
          </p:sp>
          <p:sp>
            <p:nvSpPr>
              <p:cNvPr id="14" name="Oval 13"/>
              <p:cNvSpPr>
                <a:spLocks noChangeAspect="1"/>
              </p:cNvSpPr>
              <p:nvPr/>
            </p:nvSpPr>
            <p:spPr bwMode="auto">
              <a:xfrm>
                <a:off x="6089904" y="5687568"/>
                <a:ext cx="228600" cy="228600"/>
              </a:xfrm>
              <a:prstGeom prst="ellipse">
                <a:avLst/>
              </a:prstGeom>
              <a:no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grpSp>
        <p:sp>
          <p:nvSpPr>
            <p:cNvPr id="16" name="TextBox 15"/>
            <p:cNvSpPr txBox="1"/>
            <p:nvPr/>
          </p:nvSpPr>
          <p:spPr bwMode="auto">
            <a:xfrm>
              <a:off x="6515100" y="5600700"/>
              <a:ext cx="2036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1800" b="0" dirty="0" smtClean="0">
                  <a:solidFill>
                    <a:srgbClr val="000090"/>
                  </a:solidFill>
                  <a:latin typeface="Optima"/>
                  <a:cs typeface="Optima"/>
                </a:rPr>
                <a:t>Detector By Passes</a:t>
              </a:r>
            </a:p>
          </p:txBody>
        </p:sp>
      </p:grpSp>
      <p:sp>
        <p:nvSpPr>
          <p:cNvPr id="132" name="TextBox 131"/>
          <p:cNvSpPr txBox="1"/>
          <p:nvPr/>
        </p:nvSpPr>
        <p:spPr>
          <a:xfrm rot="3208276">
            <a:off x="16020" y="4756579"/>
            <a:ext cx="1259661" cy="261610"/>
          </a:xfrm>
          <a:prstGeom prst="rect">
            <a:avLst/>
          </a:prstGeom>
          <a:noFill/>
        </p:spPr>
        <p:txBody>
          <a:bodyPr wrap="none" rtlCol="0">
            <a:spAutoFit/>
          </a:bodyPr>
          <a:lstStyle/>
          <a:p>
            <a:r>
              <a:rPr lang="en-US" sz="1100" b="0" dirty="0" smtClean="0">
                <a:solidFill>
                  <a:srgbClr val="000090"/>
                </a:solidFill>
              </a:rPr>
              <a:t> </a:t>
            </a:r>
            <a:r>
              <a:rPr lang="en-US" sz="1100" b="0" i="1" dirty="0" smtClean="0">
                <a:solidFill>
                  <a:srgbClr val="000090"/>
                </a:solidFill>
              </a:rPr>
              <a:t>© </a:t>
            </a:r>
            <a:r>
              <a:rPr lang="en-US" sz="1100" b="0" dirty="0" smtClean="0">
                <a:solidFill>
                  <a:srgbClr val="000090"/>
                </a:solidFill>
              </a:rPr>
              <a:t>Stephen Brooks</a:t>
            </a:r>
            <a:endParaRPr lang="en-US" sz="1100" b="0" dirty="0">
              <a:solidFill>
                <a:srgbClr val="000090"/>
              </a:solidFill>
            </a:endParaRPr>
          </a:p>
        </p:txBody>
      </p:sp>
      <p:grpSp>
        <p:nvGrpSpPr>
          <p:cNvPr id="133" name="Group 132"/>
          <p:cNvGrpSpPr/>
          <p:nvPr/>
        </p:nvGrpSpPr>
        <p:grpSpPr>
          <a:xfrm>
            <a:off x="1143000" y="3429000"/>
            <a:ext cx="342900" cy="342900"/>
            <a:chOff x="7196328" y="5614416"/>
            <a:chExt cx="342900" cy="342900"/>
          </a:xfrm>
        </p:grpSpPr>
        <p:sp>
          <p:nvSpPr>
            <p:cNvPr id="134" name="Oval 133"/>
            <p:cNvSpPr>
              <a:spLocks/>
            </p:cNvSpPr>
            <p:nvPr/>
          </p:nvSpPr>
          <p:spPr bwMode="auto">
            <a:xfrm>
              <a:off x="7200900" y="5652724"/>
              <a:ext cx="287845" cy="290876"/>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135" name="TextBox 134"/>
            <p:cNvSpPr txBox="1">
              <a:spLocks/>
            </p:cNvSpPr>
            <p:nvPr/>
          </p:nvSpPr>
          <p:spPr bwMode="auto">
            <a:xfrm>
              <a:off x="7196328" y="5614416"/>
              <a:ext cx="342900" cy="342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1600" dirty="0" smtClean="0">
                  <a:solidFill>
                    <a:srgbClr val="FF0000"/>
                  </a:solidFill>
                  <a:effectLst>
                    <a:outerShdw blurRad="38100" dist="38100" dir="2700000" algn="tl">
                      <a:srgbClr val="000000">
                        <a:alpha val="43137"/>
                      </a:srgbClr>
                    </a:outerShdw>
                  </a:effectLst>
                  <a:latin typeface="Helvetica"/>
                  <a:cs typeface="Helvetica"/>
                </a:rPr>
                <a:t>9</a:t>
              </a:r>
            </a:p>
          </p:txBody>
        </p:sp>
      </p:grpSp>
      <p:grpSp>
        <p:nvGrpSpPr>
          <p:cNvPr id="136" name="Group 135"/>
          <p:cNvGrpSpPr/>
          <p:nvPr/>
        </p:nvGrpSpPr>
        <p:grpSpPr>
          <a:xfrm>
            <a:off x="2857500" y="4229100"/>
            <a:ext cx="342900" cy="342900"/>
            <a:chOff x="7196328" y="5614416"/>
            <a:chExt cx="342900" cy="342900"/>
          </a:xfrm>
        </p:grpSpPr>
        <p:sp>
          <p:nvSpPr>
            <p:cNvPr id="137" name="Oval 136"/>
            <p:cNvSpPr>
              <a:spLocks/>
            </p:cNvSpPr>
            <p:nvPr/>
          </p:nvSpPr>
          <p:spPr bwMode="auto">
            <a:xfrm>
              <a:off x="7200900" y="5652724"/>
              <a:ext cx="287845" cy="290876"/>
            </a:xfrm>
            <a:prstGeom prst="ellipse">
              <a:avLst/>
            </a:prstGeom>
            <a:solidFill>
              <a:srgbClr val="92D050">
                <a:alpha val="55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138" name="TextBox 137"/>
            <p:cNvSpPr txBox="1">
              <a:spLocks/>
            </p:cNvSpPr>
            <p:nvPr/>
          </p:nvSpPr>
          <p:spPr bwMode="auto">
            <a:xfrm>
              <a:off x="7196328" y="5614416"/>
              <a:ext cx="342900" cy="342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algn="l">
                <a:spcBef>
                  <a:spcPct val="50000"/>
                </a:spcBef>
              </a:pPr>
              <a:r>
                <a:rPr lang="en-US" sz="1600" dirty="0" smtClean="0">
                  <a:solidFill>
                    <a:srgbClr val="FF0000"/>
                  </a:solidFill>
                  <a:effectLst>
                    <a:outerShdw blurRad="38100" dist="38100" dir="2700000" algn="tl">
                      <a:srgbClr val="000000">
                        <a:alpha val="43137"/>
                      </a:srgbClr>
                    </a:outerShdw>
                  </a:effectLst>
                  <a:latin typeface="Helvetica"/>
                  <a:cs typeface="Helvetica"/>
                </a:rPr>
                <a:t>9</a:t>
              </a:r>
            </a:p>
          </p:txBody>
        </p:sp>
      </p:grpSp>
      <p:sp>
        <p:nvSpPr>
          <p:cNvPr id="140" name="TextBox 139"/>
          <p:cNvSpPr txBox="1"/>
          <p:nvPr/>
        </p:nvSpPr>
        <p:spPr bwMode="auto">
          <a:xfrm>
            <a:off x="5715000" y="2286000"/>
            <a:ext cx="45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74320" indent="-274320" algn="l">
              <a:spcBef>
                <a:spcPts val="600"/>
              </a:spcBef>
              <a:buFont typeface="+mj-ea"/>
              <a:buAutoNum type="circleNumDbPlain"/>
            </a:pPr>
            <a:r>
              <a:rPr lang="en-US" sz="2000" b="0" dirty="0" smtClean="0">
                <a:solidFill>
                  <a:srgbClr val="000090"/>
                </a:solidFill>
                <a:latin typeface="Optima"/>
                <a:cs typeface="Optima"/>
              </a:rPr>
              <a:t> </a:t>
            </a:r>
          </a:p>
        </p:txBody>
      </p:sp>
      <p:sp>
        <p:nvSpPr>
          <p:cNvPr id="12" name="TextBox 11"/>
          <p:cNvSpPr txBox="1"/>
          <p:nvPr/>
        </p:nvSpPr>
        <p:spPr bwMode="auto">
          <a:xfrm>
            <a:off x="6858000" y="1143000"/>
            <a:ext cx="2171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74320" indent="-274320" algn="l">
              <a:spcBef>
                <a:spcPts val="600"/>
              </a:spcBef>
              <a:buFont typeface="+mj-ea"/>
              <a:buAutoNum type="circleNumDbPlain"/>
            </a:pPr>
            <a:r>
              <a:rPr lang="en-US" sz="2000" b="0" dirty="0" smtClean="0">
                <a:solidFill>
                  <a:srgbClr val="000090"/>
                </a:solidFill>
                <a:latin typeface="Optima"/>
                <a:cs typeface="Optima"/>
              </a:rPr>
              <a:t> </a:t>
            </a:r>
            <a:r>
              <a:rPr lang="en-US" sz="2000" b="0" dirty="0">
                <a:latin typeface="Optima"/>
                <a:cs typeface="Optima"/>
              </a:rPr>
              <a:t>Funneling Gun</a:t>
            </a:r>
            <a:endParaRPr lang="en-US" sz="2000" b="0" dirty="0" smtClean="0">
              <a:solidFill>
                <a:srgbClr val="000090"/>
              </a:solidFill>
              <a:latin typeface="Optima"/>
              <a:cs typeface="Optima"/>
            </a:endParaRPr>
          </a:p>
        </p:txBody>
      </p:sp>
      <p:grpSp>
        <p:nvGrpSpPr>
          <p:cNvPr id="22" name="Group 21"/>
          <p:cNvGrpSpPr/>
          <p:nvPr/>
        </p:nvGrpSpPr>
        <p:grpSpPr>
          <a:xfrm>
            <a:off x="4343400" y="1714500"/>
            <a:ext cx="327269" cy="400110"/>
            <a:chOff x="2971800" y="800100"/>
            <a:chExt cx="327269" cy="400110"/>
          </a:xfrm>
        </p:grpSpPr>
        <p:sp>
          <p:nvSpPr>
            <p:cNvPr id="20" name="TextBox 19"/>
            <p:cNvSpPr txBox="1"/>
            <p:nvPr/>
          </p:nvSpPr>
          <p:spPr bwMode="auto">
            <a:xfrm>
              <a:off x="2971800" y="800100"/>
              <a:ext cx="3272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000" dirty="0" smtClean="0">
                  <a:solidFill>
                    <a:srgbClr val="000090"/>
                  </a:solidFill>
                  <a:latin typeface="Optima"/>
                  <a:cs typeface="Optima"/>
                </a:rPr>
                <a:t>2</a:t>
              </a:r>
            </a:p>
          </p:txBody>
        </p:sp>
        <p:sp>
          <p:nvSpPr>
            <p:cNvPr id="21" name="Oval 20"/>
            <p:cNvSpPr>
              <a:spLocks noChangeAspect="1"/>
            </p:cNvSpPr>
            <p:nvPr/>
          </p:nvSpPr>
          <p:spPr bwMode="auto">
            <a:xfrm>
              <a:off x="2971800" y="859536"/>
              <a:ext cx="315467" cy="315467"/>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grpSp>
      <p:grpSp>
        <p:nvGrpSpPr>
          <p:cNvPr id="150" name="Group 149"/>
          <p:cNvGrpSpPr/>
          <p:nvPr/>
        </p:nvGrpSpPr>
        <p:grpSpPr>
          <a:xfrm>
            <a:off x="5257800" y="2228790"/>
            <a:ext cx="327269" cy="400110"/>
            <a:chOff x="2971800" y="800100"/>
            <a:chExt cx="327269" cy="400110"/>
          </a:xfrm>
        </p:grpSpPr>
        <p:sp>
          <p:nvSpPr>
            <p:cNvPr id="151" name="TextBox 150"/>
            <p:cNvSpPr txBox="1"/>
            <p:nvPr/>
          </p:nvSpPr>
          <p:spPr bwMode="auto">
            <a:xfrm>
              <a:off x="2971800" y="800100"/>
              <a:ext cx="3272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000" dirty="0" smtClean="0">
                  <a:solidFill>
                    <a:srgbClr val="000090"/>
                  </a:solidFill>
                  <a:latin typeface="Optima"/>
                  <a:cs typeface="Optima"/>
                </a:rPr>
                <a:t>2</a:t>
              </a:r>
            </a:p>
          </p:txBody>
        </p:sp>
        <p:sp>
          <p:nvSpPr>
            <p:cNvPr id="152" name="Oval 151"/>
            <p:cNvSpPr>
              <a:spLocks noChangeAspect="1"/>
            </p:cNvSpPr>
            <p:nvPr/>
          </p:nvSpPr>
          <p:spPr bwMode="auto">
            <a:xfrm>
              <a:off x="2971800" y="859536"/>
              <a:ext cx="315467" cy="315467"/>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grpSp>
      <p:grpSp>
        <p:nvGrpSpPr>
          <p:cNvPr id="153" name="Group 152"/>
          <p:cNvGrpSpPr/>
          <p:nvPr/>
        </p:nvGrpSpPr>
        <p:grpSpPr>
          <a:xfrm>
            <a:off x="4914900" y="914400"/>
            <a:ext cx="327269" cy="400110"/>
            <a:chOff x="2971800" y="800100"/>
            <a:chExt cx="327269" cy="400110"/>
          </a:xfrm>
        </p:grpSpPr>
        <p:sp>
          <p:nvSpPr>
            <p:cNvPr id="154" name="TextBox 153"/>
            <p:cNvSpPr txBox="1"/>
            <p:nvPr/>
          </p:nvSpPr>
          <p:spPr bwMode="auto">
            <a:xfrm>
              <a:off x="2971800" y="800100"/>
              <a:ext cx="3272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000" dirty="0">
                  <a:solidFill>
                    <a:srgbClr val="000090"/>
                  </a:solidFill>
                  <a:latin typeface="Optima"/>
                  <a:cs typeface="Optima"/>
                </a:rPr>
                <a:t>3</a:t>
              </a:r>
              <a:endParaRPr lang="en-US" sz="2000" dirty="0" smtClean="0">
                <a:solidFill>
                  <a:srgbClr val="000090"/>
                </a:solidFill>
                <a:latin typeface="Optima"/>
                <a:cs typeface="Optima"/>
              </a:endParaRPr>
            </a:p>
          </p:txBody>
        </p:sp>
        <p:sp>
          <p:nvSpPr>
            <p:cNvPr id="155" name="Oval 154"/>
            <p:cNvSpPr>
              <a:spLocks noChangeAspect="1"/>
            </p:cNvSpPr>
            <p:nvPr/>
          </p:nvSpPr>
          <p:spPr bwMode="auto">
            <a:xfrm>
              <a:off x="2971800" y="859536"/>
              <a:ext cx="315467" cy="315467"/>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grpSp>
      <p:grpSp>
        <p:nvGrpSpPr>
          <p:cNvPr id="156" name="Group 155"/>
          <p:cNvGrpSpPr/>
          <p:nvPr/>
        </p:nvGrpSpPr>
        <p:grpSpPr>
          <a:xfrm>
            <a:off x="4686300" y="1943100"/>
            <a:ext cx="327269" cy="400110"/>
            <a:chOff x="2971800" y="800100"/>
            <a:chExt cx="327269" cy="400110"/>
          </a:xfrm>
        </p:grpSpPr>
        <p:sp>
          <p:nvSpPr>
            <p:cNvPr id="157" name="TextBox 156"/>
            <p:cNvSpPr txBox="1"/>
            <p:nvPr/>
          </p:nvSpPr>
          <p:spPr bwMode="auto">
            <a:xfrm>
              <a:off x="2971800" y="800100"/>
              <a:ext cx="3272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000" dirty="0">
                  <a:solidFill>
                    <a:srgbClr val="000090"/>
                  </a:solidFill>
                  <a:latin typeface="Optima"/>
                  <a:cs typeface="Optima"/>
                </a:rPr>
                <a:t>3</a:t>
              </a:r>
              <a:endParaRPr lang="en-US" sz="2000" dirty="0" smtClean="0">
                <a:solidFill>
                  <a:srgbClr val="000090"/>
                </a:solidFill>
                <a:latin typeface="Optima"/>
                <a:cs typeface="Optima"/>
              </a:endParaRPr>
            </a:p>
          </p:txBody>
        </p:sp>
        <p:sp>
          <p:nvSpPr>
            <p:cNvPr id="158" name="Oval 157"/>
            <p:cNvSpPr>
              <a:spLocks noChangeAspect="1"/>
            </p:cNvSpPr>
            <p:nvPr/>
          </p:nvSpPr>
          <p:spPr bwMode="auto">
            <a:xfrm>
              <a:off x="2971800" y="859536"/>
              <a:ext cx="315467" cy="315467"/>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grpSp>
      <p:grpSp>
        <p:nvGrpSpPr>
          <p:cNvPr id="159" name="Group 158"/>
          <p:cNvGrpSpPr/>
          <p:nvPr/>
        </p:nvGrpSpPr>
        <p:grpSpPr>
          <a:xfrm>
            <a:off x="4000500" y="2114490"/>
            <a:ext cx="327269" cy="400110"/>
            <a:chOff x="2971800" y="800100"/>
            <a:chExt cx="327269" cy="400110"/>
          </a:xfrm>
        </p:grpSpPr>
        <p:sp>
          <p:nvSpPr>
            <p:cNvPr id="160" name="TextBox 159"/>
            <p:cNvSpPr txBox="1"/>
            <p:nvPr/>
          </p:nvSpPr>
          <p:spPr bwMode="auto">
            <a:xfrm>
              <a:off x="2971800" y="800100"/>
              <a:ext cx="3272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000" dirty="0" smtClean="0">
                  <a:solidFill>
                    <a:srgbClr val="000090"/>
                  </a:solidFill>
                  <a:latin typeface="Optima"/>
                  <a:cs typeface="Optima"/>
                </a:rPr>
                <a:t>4</a:t>
              </a:r>
            </a:p>
          </p:txBody>
        </p:sp>
        <p:sp>
          <p:nvSpPr>
            <p:cNvPr id="161" name="Oval 160"/>
            <p:cNvSpPr>
              <a:spLocks noChangeAspect="1"/>
            </p:cNvSpPr>
            <p:nvPr/>
          </p:nvSpPr>
          <p:spPr bwMode="auto">
            <a:xfrm>
              <a:off x="2971800" y="859536"/>
              <a:ext cx="315467" cy="315467"/>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grpSp>
      <p:grpSp>
        <p:nvGrpSpPr>
          <p:cNvPr id="162" name="Group 161"/>
          <p:cNvGrpSpPr/>
          <p:nvPr/>
        </p:nvGrpSpPr>
        <p:grpSpPr>
          <a:xfrm>
            <a:off x="4800600" y="2743200"/>
            <a:ext cx="327269" cy="400110"/>
            <a:chOff x="2971800" y="800100"/>
            <a:chExt cx="327269" cy="400110"/>
          </a:xfrm>
        </p:grpSpPr>
        <p:sp>
          <p:nvSpPr>
            <p:cNvPr id="163" name="TextBox 162"/>
            <p:cNvSpPr txBox="1"/>
            <p:nvPr/>
          </p:nvSpPr>
          <p:spPr bwMode="auto">
            <a:xfrm>
              <a:off x="2971800" y="800100"/>
              <a:ext cx="3272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000" dirty="0" smtClean="0">
                  <a:solidFill>
                    <a:srgbClr val="000090"/>
                  </a:solidFill>
                  <a:latin typeface="Optima"/>
                  <a:cs typeface="Optima"/>
                </a:rPr>
                <a:t>4</a:t>
              </a:r>
            </a:p>
          </p:txBody>
        </p:sp>
        <p:sp>
          <p:nvSpPr>
            <p:cNvPr id="164" name="Oval 163"/>
            <p:cNvSpPr>
              <a:spLocks noChangeAspect="1"/>
            </p:cNvSpPr>
            <p:nvPr/>
          </p:nvSpPr>
          <p:spPr bwMode="auto">
            <a:xfrm>
              <a:off x="2971800" y="859536"/>
              <a:ext cx="315467" cy="315467"/>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grpSp>
      <p:grpSp>
        <p:nvGrpSpPr>
          <p:cNvPr id="23" name="Group 22"/>
          <p:cNvGrpSpPr/>
          <p:nvPr/>
        </p:nvGrpSpPr>
        <p:grpSpPr>
          <a:xfrm>
            <a:off x="0" y="800100"/>
            <a:ext cx="6823602" cy="4608619"/>
            <a:chOff x="-19790" y="800100"/>
            <a:chExt cx="6823602" cy="4608619"/>
          </a:xfrm>
        </p:grpSpPr>
        <p:grpSp>
          <p:nvGrpSpPr>
            <p:cNvPr id="19" name="Group 18"/>
            <p:cNvGrpSpPr/>
            <p:nvPr/>
          </p:nvGrpSpPr>
          <p:grpSpPr>
            <a:xfrm>
              <a:off x="-19790" y="800100"/>
              <a:ext cx="6823602" cy="4608619"/>
              <a:chOff x="0" y="800100"/>
              <a:chExt cx="6823602" cy="4608619"/>
            </a:xfrm>
          </p:grpSpPr>
          <p:pic>
            <p:nvPicPr>
              <p:cNvPr id="52" name="Picture 51"/>
              <p:cNvPicPr/>
              <p:nvPr/>
            </p:nvPicPr>
            <p:blipFill>
              <a:blip r:embed="rId2">
                <a:extLst>
                  <a:ext uri="{28A0092B-C50C-407E-A947-70E740481C1C}">
                    <a14:useLocalDpi xmlns:a14="http://schemas.microsoft.com/office/drawing/2010/main" val="0"/>
                  </a:ext>
                </a:extLst>
              </a:blip>
              <a:stretch>
                <a:fillRect/>
              </a:stretch>
            </p:blipFill>
            <p:spPr>
              <a:xfrm>
                <a:off x="0" y="800100"/>
                <a:ext cx="6823602" cy="4608619"/>
              </a:xfrm>
              <a:prstGeom prst="rect">
                <a:avLst/>
              </a:prstGeom>
            </p:spPr>
          </p:pic>
          <p:sp>
            <p:nvSpPr>
              <p:cNvPr id="8" name="TextBox 7"/>
              <p:cNvSpPr txBox="1"/>
              <p:nvPr/>
            </p:nvSpPr>
            <p:spPr bwMode="auto">
              <a:xfrm>
                <a:off x="3886200" y="2660904"/>
                <a:ext cx="569387" cy="215444"/>
              </a:xfrm>
              <a:prstGeom prst="rect">
                <a:avLst/>
              </a:prstGeom>
              <a:solidFill>
                <a:srgbClr val="FFFFFF"/>
              </a:solidFill>
              <a:ln>
                <a:noFill/>
              </a:ln>
              <a:extLst/>
            </p:spPr>
            <p:txBody>
              <a:bodyPr wrap="none" rtlCol="0">
                <a:spAutoFit/>
              </a:bodyPr>
              <a:lstStyle/>
              <a:p>
                <a:pPr algn="l">
                  <a:spcBef>
                    <a:spcPct val="50000"/>
                  </a:spcBef>
                </a:pPr>
                <a:r>
                  <a:rPr lang="en-US" sz="800" dirty="0" smtClean="0">
                    <a:latin typeface="Optima"/>
                    <a:cs typeface="Optima"/>
                  </a:rPr>
                  <a:t>2.0 GeV</a:t>
                </a:r>
              </a:p>
            </p:txBody>
          </p:sp>
        </p:grpSp>
        <p:grpSp>
          <p:nvGrpSpPr>
            <p:cNvPr id="6" name="Group 5"/>
            <p:cNvGrpSpPr/>
            <p:nvPr/>
          </p:nvGrpSpPr>
          <p:grpSpPr>
            <a:xfrm>
              <a:off x="320040" y="1280160"/>
              <a:ext cx="685800" cy="626924"/>
              <a:chOff x="320040" y="1280160"/>
              <a:chExt cx="685800" cy="626924"/>
            </a:xfrm>
          </p:grpSpPr>
          <p:sp>
            <p:nvSpPr>
              <p:cNvPr id="4" name="TextBox 3"/>
              <p:cNvSpPr txBox="1"/>
              <p:nvPr/>
            </p:nvSpPr>
            <p:spPr bwMode="auto">
              <a:xfrm>
                <a:off x="320040" y="1280160"/>
                <a:ext cx="685800" cy="215444"/>
              </a:xfrm>
              <a:prstGeom prst="rect">
                <a:avLst/>
              </a:prstGeom>
              <a:solidFill>
                <a:schemeClr val="bg1"/>
              </a:solidFill>
              <a:ln>
                <a:noFill/>
              </a:ln>
              <a:extLst/>
            </p:spPr>
            <p:txBody>
              <a:bodyPr wrap="square" rtlCol="0">
                <a:spAutoFit/>
              </a:bodyPr>
              <a:lstStyle/>
              <a:p>
                <a:pPr algn="l">
                  <a:spcBef>
                    <a:spcPct val="50000"/>
                  </a:spcBef>
                </a:pPr>
                <a:r>
                  <a:rPr lang="en-US" sz="800" dirty="0" smtClean="0">
                    <a:solidFill>
                      <a:srgbClr val="000090"/>
                    </a:solidFill>
                    <a:latin typeface="Helvetica"/>
                    <a:cs typeface="Helvetica"/>
                  </a:rPr>
                  <a:t>2-6 GeV</a:t>
                </a:r>
              </a:p>
            </p:txBody>
          </p:sp>
          <p:sp>
            <p:nvSpPr>
              <p:cNvPr id="129" name="TextBox 128"/>
              <p:cNvSpPr txBox="1"/>
              <p:nvPr/>
            </p:nvSpPr>
            <p:spPr bwMode="auto">
              <a:xfrm>
                <a:off x="320040" y="1691640"/>
                <a:ext cx="685800" cy="215444"/>
              </a:xfrm>
              <a:prstGeom prst="rect">
                <a:avLst/>
              </a:prstGeom>
              <a:solidFill>
                <a:schemeClr val="bg1"/>
              </a:solidFill>
              <a:ln>
                <a:noFill/>
              </a:ln>
              <a:extLst/>
            </p:spPr>
            <p:txBody>
              <a:bodyPr wrap="square" rtlCol="0">
                <a:spAutoFit/>
              </a:bodyPr>
              <a:lstStyle/>
              <a:p>
                <a:pPr algn="l">
                  <a:spcBef>
                    <a:spcPct val="50000"/>
                  </a:spcBef>
                </a:pPr>
                <a:r>
                  <a:rPr lang="en-US" sz="800" dirty="0">
                    <a:solidFill>
                      <a:srgbClr val="000090"/>
                    </a:solidFill>
                    <a:latin typeface="Helvetica"/>
                    <a:cs typeface="Helvetica"/>
                  </a:rPr>
                  <a:t>8</a:t>
                </a:r>
                <a:r>
                  <a:rPr lang="en-US" sz="800" dirty="0" smtClean="0">
                    <a:solidFill>
                      <a:srgbClr val="000090"/>
                    </a:solidFill>
                    <a:latin typeface="Helvetica"/>
                    <a:cs typeface="Helvetica"/>
                  </a:rPr>
                  <a:t>-20 GeV</a:t>
                </a:r>
              </a:p>
            </p:txBody>
          </p:sp>
        </p:grpSp>
      </p:grpSp>
      <p:grpSp>
        <p:nvGrpSpPr>
          <p:cNvPr id="2050" name="Group 2049"/>
          <p:cNvGrpSpPr>
            <a:grpSpLocks noChangeAspect="1"/>
          </p:cNvGrpSpPr>
          <p:nvPr/>
        </p:nvGrpSpPr>
        <p:grpSpPr>
          <a:xfrm>
            <a:off x="6057900" y="2286000"/>
            <a:ext cx="393191" cy="464511"/>
            <a:chOff x="-1600200" y="-1485900"/>
            <a:chExt cx="702129" cy="829487"/>
          </a:xfrm>
        </p:grpSpPr>
        <p:sp>
          <p:nvSpPr>
            <p:cNvPr id="25" name="TextBox 24"/>
            <p:cNvSpPr txBox="1"/>
            <p:nvPr/>
          </p:nvSpPr>
          <p:spPr bwMode="auto">
            <a:xfrm>
              <a:off x="-1600200" y="-1485900"/>
              <a:ext cx="3843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800" b="0" dirty="0" smtClean="0">
                  <a:solidFill>
                    <a:srgbClr val="000090"/>
                  </a:solidFill>
                  <a:latin typeface="Helvetica"/>
                  <a:cs typeface="Helvetica"/>
                </a:rPr>
                <a:t>1</a:t>
              </a:r>
            </a:p>
          </p:txBody>
        </p:sp>
        <p:sp>
          <p:nvSpPr>
            <p:cNvPr id="26" name="Oval 25"/>
            <p:cNvSpPr/>
            <p:nvPr/>
          </p:nvSpPr>
          <p:spPr bwMode="auto">
            <a:xfrm>
              <a:off x="-1583871" y="-1342214"/>
              <a:ext cx="685800" cy="68580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Book Antiqua" pitchFamily="18" charset="0"/>
                <a:ea typeface="ＭＳ Ｐゴシック" pitchFamily="34" charset="-128"/>
              </a:endParaRPr>
            </a:p>
          </p:txBody>
        </p:sp>
      </p:grpSp>
      <p:grpSp>
        <p:nvGrpSpPr>
          <p:cNvPr id="180" name="Group 179"/>
          <p:cNvGrpSpPr>
            <a:grpSpLocks noChangeAspect="1"/>
          </p:cNvGrpSpPr>
          <p:nvPr/>
        </p:nvGrpSpPr>
        <p:grpSpPr>
          <a:xfrm>
            <a:off x="4343400" y="1828800"/>
            <a:ext cx="388935" cy="523220"/>
            <a:chOff x="-1583871" y="-1510393"/>
            <a:chExt cx="694531" cy="934325"/>
          </a:xfrm>
        </p:grpSpPr>
        <p:sp>
          <p:nvSpPr>
            <p:cNvPr id="181" name="TextBox 180"/>
            <p:cNvSpPr txBox="1"/>
            <p:nvPr/>
          </p:nvSpPr>
          <p:spPr bwMode="auto">
            <a:xfrm>
              <a:off x="-1575710" y="-1510393"/>
              <a:ext cx="686370" cy="93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800" b="0" dirty="0" smtClean="0">
                  <a:solidFill>
                    <a:srgbClr val="000090"/>
                  </a:solidFill>
                  <a:latin typeface="Helvetica"/>
                  <a:cs typeface="Helvetica"/>
                </a:rPr>
                <a:t>2</a:t>
              </a:r>
            </a:p>
          </p:txBody>
        </p:sp>
        <p:sp>
          <p:nvSpPr>
            <p:cNvPr id="182" name="Oval 181"/>
            <p:cNvSpPr/>
            <p:nvPr/>
          </p:nvSpPr>
          <p:spPr bwMode="auto">
            <a:xfrm>
              <a:off x="-1583871" y="-1342214"/>
              <a:ext cx="685800" cy="68580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Book Antiqua" pitchFamily="18" charset="0"/>
                <a:ea typeface="ＭＳ Ｐゴシック" pitchFamily="34" charset="-128"/>
              </a:endParaRPr>
            </a:p>
          </p:txBody>
        </p:sp>
      </p:grpSp>
      <p:grpSp>
        <p:nvGrpSpPr>
          <p:cNvPr id="183" name="Group 182"/>
          <p:cNvGrpSpPr>
            <a:grpSpLocks noChangeAspect="1"/>
          </p:cNvGrpSpPr>
          <p:nvPr/>
        </p:nvGrpSpPr>
        <p:grpSpPr>
          <a:xfrm>
            <a:off x="4572000" y="2400300"/>
            <a:ext cx="384365" cy="523220"/>
            <a:chOff x="-1583873" y="-1502228"/>
            <a:chExt cx="686370" cy="934325"/>
          </a:xfrm>
        </p:grpSpPr>
        <p:sp>
          <p:nvSpPr>
            <p:cNvPr id="184" name="TextBox 183"/>
            <p:cNvSpPr txBox="1"/>
            <p:nvPr/>
          </p:nvSpPr>
          <p:spPr bwMode="auto">
            <a:xfrm>
              <a:off x="-1583873" y="-1502228"/>
              <a:ext cx="686370" cy="93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800" b="0" dirty="0">
                  <a:solidFill>
                    <a:srgbClr val="000090"/>
                  </a:solidFill>
                  <a:latin typeface="Helvetica"/>
                  <a:cs typeface="Helvetica"/>
                </a:rPr>
                <a:t>3</a:t>
              </a:r>
              <a:endParaRPr lang="en-US" sz="2800" b="0" dirty="0" smtClean="0">
                <a:solidFill>
                  <a:srgbClr val="000090"/>
                </a:solidFill>
                <a:latin typeface="Helvetica"/>
                <a:cs typeface="Helvetica"/>
              </a:endParaRPr>
            </a:p>
          </p:txBody>
        </p:sp>
        <p:sp>
          <p:nvSpPr>
            <p:cNvPr id="185" name="Oval 184"/>
            <p:cNvSpPr/>
            <p:nvPr/>
          </p:nvSpPr>
          <p:spPr bwMode="auto">
            <a:xfrm>
              <a:off x="-1583871" y="-1342214"/>
              <a:ext cx="685800" cy="68580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Book Antiqua" pitchFamily="18" charset="0"/>
                <a:ea typeface="ＭＳ Ｐゴシック" pitchFamily="34" charset="-128"/>
              </a:endParaRPr>
            </a:p>
          </p:txBody>
        </p:sp>
      </p:grpSp>
      <p:grpSp>
        <p:nvGrpSpPr>
          <p:cNvPr id="186" name="Group 185"/>
          <p:cNvGrpSpPr>
            <a:grpSpLocks noChangeAspect="1"/>
          </p:cNvGrpSpPr>
          <p:nvPr/>
        </p:nvGrpSpPr>
        <p:grpSpPr>
          <a:xfrm>
            <a:off x="3771900" y="2057400"/>
            <a:ext cx="393191" cy="523220"/>
            <a:chOff x="-1600202" y="-1485900"/>
            <a:chExt cx="702131" cy="934325"/>
          </a:xfrm>
        </p:grpSpPr>
        <p:sp>
          <p:nvSpPr>
            <p:cNvPr id="187" name="TextBox 186"/>
            <p:cNvSpPr txBox="1"/>
            <p:nvPr/>
          </p:nvSpPr>
          <p:spPr bwMode="auto">
            <a:xfrm>
              <a:off x="-1600202" y="-1485900"/>
              <a:ext cx="686370" cy="93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800" b="0" dirty="0" smtClean="0">
                  <a:solidFill>
                    <a:srgbClr val="000090"/>
                  </a:solidFill>
                  <a:latin typeface="Helvetica"/>
                  <a:cs typeface="Helvetica"/>
                </a:rPr>
                <a:t>4</a:t>
              </a:r>
            </a:p>
          </p:txBody>
        </p:sp>
        <p:sp>
          <p:nvSpPr>
            <p:cNvPr id="188" name="Oval 187"/>
            <p:cNvSpPr/>
            <p:nvPr/>
          </p:nvSpPr>
          <p:spPr bwMode="auto">
            <a:xfrm>
              <a:off x="-1583871" y="-1342214"/>
              <a:ext cx="685800" cy="68580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Book Antiqua" pitchFamily="18" charset="0"/>
                <a:ea typeface="ＭＳ Ｐゴシック" pitchFamily="34" charset="-128"/>
              </a:endParaRPr>
            </a:p>
          </p:txBody>
        </p:sp>
      </p:grpSp>
      <p:grpSp>
        <p:nvGrpSpPr>
          <p:cNvPr id="192" name="Group 191"/>
          <p:cNvGrpSpPr>
            <a:grpSpLocks noChangeAspect="1"/>
          </p:cNvGrpSpPr>
          <p:nvPr/>
        </p:nvGrpSpPr>
        <p:grpSpPr>
          <a:xfrm>
            <a:off x="3886200" y="3886200"/>
            <a:ext cx="393191" cy="523220"/>
            <a:chOff x="-1600202" y="-1485900"/>
            <a:chExt cx="702131" cy="934325"/>
          </a:xfrm>
        </p:grpSpPr>
        <p:sp>
          <p:nvSpPr>
            <p:cNvPr id="193" name="TextBox 192"/>
            <p:cNvSpPr txBox="1"/>
            <p:nvPr/>
          </p:nvSpPr>
          <p:spPr bwMode="auto">
            <a:xfrm>
              <a:off x="-1600202" y="-1485900"/>
              <a:ext cx="686370" cy="93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800" b="0" dirty="0" smtClean="0">
                  <a:solidFill>
                    <a:srgbClr val="000090"/>
                  </a:solidFill>
                  <a:latin typeface="Helvetica"/>
                  <a:cs typeface="Helvetica"/>
                </a:rPr>
                <a:t>6</a:t>
              </a:r>
            </a:p>
          </p:txBody>
        </p:sp>
        <p:sp>
          <p:nvSpPr>
            <p:cNvPr id="194" name="Oval 193"/>
            <p:cNvSpPr/>
            <p:nvPr/>
          </p:nvSpPr>
          <p:spPr bwMode="auto">
            <a:xfrm>
              <a:off x="-1583871" y="-1342214"/>
              <a:ext cx="685800" cy="68580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Book Antiqua" pitchFamily="18" charset="0"/>
                <a:ea typeface="ＭＳ Ｐゴシック" pitchFamily="34" charset="-128"/>
              </a:endParaRPr>
            </a:p>
          </p:txBody>
        </p:sp>
      </p:grpSp>
      <p:grpSp>
        <p:nvGrpSpPr>
          <p:cNvPr id="195" name="Group 194"/>
          <p:cNvGrpSpPr>
            <a:grpSpLocks noChangeAspect="1"/>
          </p:cNvGrpSpPr>
          <p:nvPr/>
        </p:nvGrpSpPr>
        <p:grpSpPr>
          <a:xfrm>
            <a:off x="1943100" y="3429000"/>
            <a:ext cx="393507" cy="523220"/>
            <a:chOff x="-1583871" y="-1485900"/>
            <a:chExt cx="702696" cy="934325"/>
          </a:xfrm>
        </p:grpSpPr>
        <p:sp>
          <p:nvSpPr>
            <p:cNvPr id="196" name="TextBox 195"/>
            <p:cNvSpPr txBox="1"/>
            <p:nvPr/>
          </p:nvSpPr>
          <p:spPr bwMode="auto">
            <a:xfrm>
              <a:off x="-1567545" y="-1485900"/>
              <a:ext cx="686370" cy="93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800" b="0" dirty="0">
                  <a:solidFill>
                    <a:srgbClr val="000090"/>
                  </a:solidFill>
                  <a:latin typeface="Helvetica"/>
                  <a:cs typeface="Helvetica"/>
                </a:rPr>
                <a:t>7</a:t>
              </a:r>
              <a:endParaRPr lang="en-US" sz="2800" b="0" dirty="0" smtClean="0">
                <a:solidFill>
                  <a:srgbClr val="000090"/>
                </a:solidFill>
                <a:latin typeface="Helvetica"/>
                <a:cs typeface="Helvetica"/>
              </a:endParaRPr>
            </a:p>
          </p:txBody>
        </p:sp>
        <p:sp>
          <p:nvSpPr>
            <p:cNvPr id="197" name="Oval 196"/>
            <p:cNvSpPr/>
            <p:nvPr/>
          </p:nvSpPr>
          <p:spPr bwMode="auto">
            <a:xfrm>
              <a:off x="-1583871" y="-1342214"/>
              <a:ext cx="685800" cy="68580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Book Antiqua" pitchFamily="18" charset="0"/>
                <a:ea typeface="ＭＳ Ｐゴシック" pitchFamily="34" charset="-128"/>
              </a:endParaRPr>
            </a:p>
          </p:txBody>
        </p:sp>
      </p:grpSp>
      <p:grpSp>
        <p:nvGrpSpPr>
          <p:cNvPr id="198" name="Group 197"/>
          <p:cNvGrpSpPr>
            <a:grpSpLocks noChangeAspect="1"/>
          </p:cNvGrpSpPr>
          <p:nvPr/>
        </p:nvGrpSpPr>
        <p:grpSpPr>
          <a:xfrm>
            <a:off x="3771900" y="4620280"/>
            <a:ext cx="393509" cy="523220"/>
            <a:chOff x="-1616531" y="-1485900"/>
            <a:chExt cx="702699" cy="934325"/>
          </a:xfrm>
        </p:grpSpPr>
        <p:sp>
          <p:nvSpPr>
            <p:cNvPr id="199" name="TextBox 198"/>
            <p:cNvSpPr txBox="1"/>
            <p:nvPr/>
          </p:nvSpPr>
          <p:spPr bwMode="auto">
            <a:xfrm>
              <a:off x="-1600202" y="-1485900"/>
              <a:ext cx="686370" cy="93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800" b="0" dirty="0" smtClean="0">
                  <a:solidFill>
                    <a:srgbClr val="000090"/>
                  </a:solidFill>
                  <a:latin typeface="Helvetica"/>
                  <a:cs typeface="Helvetica"/>
                </a:rPr>
                <a:t>8</a:t>
              </a:r>
            </a:p>
          </p:txBody>
        </p:sp>
        <p:sp>
          <p:nvSpPr>
            <p:cNvPr id="200" name="Oval 199"/>
            <p:cNvSpPr/>
            <p:nvPr/>
          </p:nvSpPr>
          <p:spPr bwMode="auto">
            <a:xfrm>
              <a:off x="-1616531" y="-1330778"/>
              <a:ext cx="685801" cy="68580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Book Antiqua" pitchFamily="18" charset="0"/>
                <a:ea typeface="ＭＳ Ｐゴシック" pitchFamily="34" charset="-128"/>
              </a:endParaRPr>
            </a:p>
          </p:txBody>
        </p:sp>
      </p:grpSp>
      <p:grpSp>
        <p:nvGrpSpPr>
          <p:cNvPr id="204" name="Group 203"/>
          <p:cNvGrpSpPr>
            <a:grpSpLocks noChangeAspect="1"/>
          </p:cNvGrpSpPr>
          <p:nvPr/>
        </p:nvGrpSpPr>
        <p:grpSpPr>
          <a:xfrm>
            <a:off x="5211765" y="2286000"/>
            <a:ext cx="388935" cy="523220"/>
            <a:chOff x="-1583871" y="-1510393"/>
            <a:chExt cx="694531" cy="934325"/>
          </a:xfrm>
        </p:grpSpPr>
        <p:sp>
          <p:nvSpPr>
            <p:cNvPr id="205" name="TextBox 204"/>
            <p:cNvSpPr txBox="1"/>
            <p:nvPr/>
          </p:nvSpPr>
          <p:spPr bwMode="auto">
            <a:xfrm>
              <a:off x="-1575710" y="-1510393"/>
              <a:ext cx="686370" cy="93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800" b="0" dirty="0" smtClean="0">
                  <a:solidFill>
                    <a:srgbClr val="000090"/>
                  </a:solidFill>
                  <a:latin typeface="Helvetica"/>
                  <a:cs typeface="Helvetica"/>
                </a:rPr>
                <a:t>2</a:t>
              </a:r>
            </a:p>
          </p:txBody>
        </p:sp>
        <p:sp>
          <p:nvSpPr>
            <p:cNvPr id="206" name="Oval 205"/>
            <p:cNvSpPr/>
            <p:nvPr/>
          </p:nvSpPr>
          <p:spPr bwMode="auto">
            <a:xfrm>
              <a:off x="-1583871" y="-1342214"/>
              <a:ext cx="685800" cy="68580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Book Antiqua" pitchFamily="18" charset="0"/>
                <a:ea typeface="ＭＳ Ｐゴシック" pitchFamily="34" charset="-128"/>
              </a:endParaRPr>
            </a:p>
          </p:txBody>
        </p:sp>
      </p:grpSp>
      <p:grpSp>
        <p:nvGrpSpPr>
          <p:cNvPr id="207" name="Group 206"/>
          <p:cNvGrpSpPr>
            <a:grpSpLocks noChangeAspect="1"/>
          </p:cNvGrpSpPr>
          <p:nvPr/>
        </p:nvGrpSpPr>
        <p:grpSpPr>
          <a:xfrm>
            <a:off x="4914900" y="685800"/>
            <a:ext cx="384365" cy="523220"/>
            <a:chOff x="-1583873" y="-1502228"/>
            <a:chExt cx="686370" cy="934325"/>
          </a:xfrm>
        </p:grpSpPr>
        <p:sp>
          <p:nvSpPr>
            <p:cNvPr id="208" name="TextBox 207"/>
            <p:cNvSpPr txBox="1"/>
            <p:nvPr/>
          </p:nvSpPr>
          <p:spPr bwMode="auto">
            <a:xfrm>
              <a:off x="-1583873" y="-1502228"/>
              <a:ext cx="686370" cy="93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800" b="0" dirty="0">
                  <a:solidFill>
                    <a:srgbClr val="000090"/>
                  </a:solidFill>
                  <a:latin typeface="Helvetica"/>
                  <a:cs typeface="Helvetica"/>
                </a:rPr>
                <a:t>3</a:t>
              </a:r>
              <a:endParaRPr lang="en-US" sz="2800" b="0" dirty="0" smtClean="0">
                <a:solidFill>
                  <a:srgbClr val="000090"/>
                </a:solidFill>
                <a:latin typeface="Helvetica"/>
                <a:cs typeface="Helvetica"/>
              </a:endParaRPr>
            </a:p>
          </p:txBody>
        </p:sp>
        <p:sp>
          <p:nvSpPr>
            <p:cNvPr id="209" name="Oval 208"/>
            <p:cNvSpPr/>
            <p:nvPr/>
          </p:nvSpPr>
          <p:spPr bwMode="auto">
            <a:xfrm>
              <a:off x="-1583871" y="-1342214"/>
              <a:ext cx="685800" cy="68580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Book Antiqua" pitchFamily="18" charset="0"/>
                <a:ea typeface="ＭＳ Ｐゴシック" pitchFamily="34" charset="-128"/>
              </a:endParaRPr>
            </a:p>
          </p:txBody>
        </p:sp>
      </p:grpSp>
      <p:grpSp>
        <p:nvGrpSpPr>
          <p:cNvPr id="210" name="Group 209"/>
          <p:cNvGrpSpPr>
            <a:grpSpLocks noChangeAspect="1"/>
          </p:cNvGrpSpPr>
          <p:nvPr/>
        </p:nvGrpSpPr>
        <p:grpSpPr>
          <a:xfrm>
            <a:off x="4800600" y="2628900"/>
            <a:ext cx="393191" cy="523220"/>
            <a:chOff x="-1600202" y="-1485900"/>
            <a:chExt cx="702131" cy="934325"/>
          </a:xfrm>
        </p:grpSpPr>
        <p:sp>
          <p:nvSpPr>
            <p:cNvPr id="211" name="TextBox 210"/>
            <p:cNvSpPr txBox="1"/>
            <p:nvPr/>
          </p:nvSpPr>
          <p:spPr bwMode="auto">
            <a:xfrm>
              <a:off x="-1600202" y="-1485900"/>
              <a:ext cx="686370" cy="93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800" b="0" dirty="0" smtClean="0">
                  <a:solidFill>
                    <a:srgbClr val="000090"/>
                  </a:solidFill>
                  <a:latin typeface="Helvetica"/>
                  <a:cs typeface="Helvetica"/>
                </a:rPr>
                <a:t>4</a:t>
              </a:r>
            </a:p>
          </p:txBody>
        </p:sp>
        <p:sp>
          <p:nvSpPr>
            <p:cNvPr id="212" name="Oval 211"/>
            <p:cNvSpPr/>
            <p:nvPr/>
          </p:nvSpPr>
          <p:spPr bwMode="auto">
            <a:xfrm>
              <a:off x="-1583871" y="-1342214"/>
              <a:ext cx="685800" cy="68580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Book Antiqua" pitchFamily="18" charset="0"/>
                <a:ea typeface="ＭＳ Ｐゴシック" pitchFamily="34" charset="-128"/>
              </a:endParaRPr>
            </a:p>
          </p:txBody>
        </p:sp>
      </p:grpSp>
      <p:pic>
        <p:nvPicPr>
          <p:cNvPr id="69" name="Picture 68" descr="beam1.gif"/>
          <p:cNvPicPr>
            <a:picLocks noChangeAspect="1"/>
          </p:cNvPicPr>
          <p:nvPr/>
        </p:nvPicPr>
        <p:blipFill>
          <a:blip r:embed="rId3" cstate="print">
            <a:extLst>
              <a:ext uri="{BEBA8EAE-BF5A-486C-A8C5-ECC9F3942E4B}">
                <a14:imgProps xmlns:a14="http://schemas.microsoft.com/office/drawing/2010/main">
                  <a14:imgLayer r:embed="rId4">
                    <a14:imgEffect>
                      <a14:sharpenSoften amount="93000"/>
                    </a14:imgEffect>
                  </a14:imgLayer>
                </a14:imgProps>
              </a:ext>
            </a:extLst>
          </a:blip>
          <a:stretch>
            <a:fillRect/>
          </a:stretch>
        </p:blipFill>
        <p:spPr>
          <a:xfrm>
            <a:off x="5143500" y="2971800"/>
            <a:ext cx="1776413" cy="826076"/>
          </a:xfrm>
          <a:prstGeom prst="rect">
            <a:avLst/>
          </a:prstGeom>
        </p:spPr>
      </p:pic>
      <p:grpSp>
        <p:nvGrpSpPr>
          <p:cNvPr id="213" name="Group 212"/>
          <p:cNvGrpSpPr>
            <a:grpSpLocks noChangeAspect="1"/>
          </p:cNvGrpSpPr>
          <p:nvPr/>
        </p:nvGrpSpPr>
        <p:grpSpPr>
          <a:xfrm>
            <a:off x="2514600" y="1600200"/>
            <a:ext cx="393191" cy="523220"/>
            <a:chOff x="-1600202" y="-1485900"/>
            <a:chExt cx="702131" cy="934325"/>
          </a:xfrm>
        </p:grpSpPr>
        <p:sp>
          <p:nvSpPr>
            <p:cNvPr id="214" name="TextBox 213"/>
            <p:cNvSpPr txBox="1"/>
            <p:nvPr/>
          </p:nvSpPr>
          <p:spPr bwMode="auto">
            <a:xfrm>
              <a:off x="-1600202" y="-1485900"/>
              <a:ext cx="686370" cy="93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800" b="0" dirty="0">
                  <a:solidFill>
                    <a:srgbClr val="000090"/>
                  </a:solidFill>
                  <a:latin typeface="Helvetica"/>
                  <a:cs typeface="Helvetica"/>
                </a:rPr>
                <a:t>5</a:t>
              </a:r>
              <a:endParaRPr lang="en-US" sz="2800" b="0" dirty="0" smtClean="0">
                <a:solidFill>
                  <a:srgbClr val="000090"/>
                </a:solidFill>
                <a:latin typeface="Helvetica"/>
                <a:cs typeface="Helvetica"/>
              </a:endParaRPr>
            </a:p>
          </p:txBody>
        </p:sp>
        <p:sp>
          <p:nvSpPr>
            <p:cNvPr id="215" name="Oval 214"/>
            <p:cNvSpPr/>
            <p:nvPr/>
          </p:nvSpPr>
          <p:spPr bwMode="auto">
            <a:xfrm>
              <a:off x="-1583871" y="-1342214"/>
              <a:ext cx="685800" cy="68580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Book Antiqua" pitchFamily="18" charset="0"/>
                <a:ea typeface="ＭＳ Ｐゴシック" pitchFamily="34" charset="-128"/>
              </a:endParaRPr>
            </a:p>
          </p:txBody>
        </p:sp>
      </p:grpSp>
      <p:grpSp>
        <p:nvGrpSpPr>
          <p:cNvPr id="216" name="Group 215"/>
          <p:cNvGrpSpPr>
            <a:grpSpLocks noChangeAspect="1"/>
          </p:cNvGrpSpPr>
          <p:nvPr/>
        </p:nvGrpSpPr>
        <p:grpSpPr>
          <a:xfrm>
            <a:off x="2057400" y="4572000"/>
            <a:ext cx="393191" cy="523220"/>
            <a:chOff x="-1600202" y="-1485900"/>
            <a:chExt cx="702131" cy="934325"/>
          </a:xfrm>
        </p:grpSpPr>
        <p:sp>
          <p:nvSpPr>
            <p:cNvPr id="217" name="TextBox 216"/>
            <p:cNvSpPr txBox="1"/>
            <p:nvPr/>
          </p:nvSpPr>
          <p:spPr bwMode="auto">
            <a:xfrm>
              <a:off x="-1600202" y="-1485900"/>
              <a:ext cx="686370" cy="93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800" b="0" dirty="0">
                  <a:solidFill>
                    <a:srgbClr val="000090"/>
                  </a:solidFill>
                  <a:latin typeface="Helvetica"/>
                  <a:cs typeface="Helvetica"/>
                </a:rPr>
                <a:t>5</a:t>
              </a:r>
              <a:endParaRPr lang="en-US" sz="2800" b="0" dirty="0" smtClean="0">
                <a:solidFill>
                  <a:srgbClr val="000090"/>
                </a:solidFill>
                <a:latin typeface="Helvetica"/>
                <a:cs typeface="Helvetica"/>
              </a:endParaRPr>
            </a:p>
          </p:txBody>
        </p:sp>
        <p:sp>
          <p:nvSpPr>
            <p:cNvPr id="218" name="Oval 217"/>
            <p:cNvSpPr/>
            <p:nvPr/>
          </p:nvSpPr>
          <p:spPr bwMode="auto">
            <a:xfrm>
              <a:off x="-1583871" y="-1342214"/>
              <a:ext cx="685800" cy="68580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Book Antiqua" pitchFamily="18" charset="0"/>
                <a:ea typeface="ＭＳ Ｐゴシック" pitchFamily="34" charset="-128"/>
              </a:endParaRPr>
            </a:p>
          </p:txBody>
        </p:sp>
      </p:grpSp>
      <p:grpSp>
        <p:nvGrpSpPr>
          <p:cNvPr id="222" name="Group 221"/>
          <p:cNvGrpSpPr>
            <a:grpSpLocks noChangeAspect="1"/>
          </p:cNvGrpSpPr>
          <p:nvPr/>
        </p:nvGrpSpPr>
        <p:grpSpPr>
          <a:xfrm>
            <a:off x="2857500" y="2057400"/>
            <a:ext cx="393191" cy="523220"/>
            <a:chOff x="-1600202" y="-1485900"/>
            <a:chExt cx="702131" cy="934325"/>
          </a:xfrm>
        </p:grpSpPr>
        <p:sp>
          <p:nvSpPr>
            <p:cNvPr id="223" name="TextBox 222"/>
            <p:cNvSpPr txBox="1"/>
            <p:nvPr/>
          </p:nvSpPr>
          <p:spPr bwMode="auto">
            <a:xfrm>
              <a:off x="-1600202" y="-1485900"/>
              <a:ext cx="686370" cy="93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800" b="0" dirty="0" smtClean="0">
                  <a:solidFill>
                    <a:srgbClr val="000090"/>
                  </a:solidFill>
                  <a:latin typeface="Helvetica"/>
                  <a:cs typeface="Helvetica"/>
                </a:rPr>
                <a:t>6</a:t>
              </a:r>
            </a:p>
          </p:txBody>
        </p:sp>
        <p:sp>
          <p:nvSpPr>
            <p:cNvPr id="224" name="Oval 223"/>
            <p:cNvSpPr/>
            <p:nvPr/>
          </p:nvSpPr>
          <p:spPr bwMode="auto">
            <a:xfrm>
              <a:off x="-1583871" y="-1342214"/>
              <a:ext cx="685800" cy="68580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Book Antiqua" pitchFamily="18" charset="0"/>
                <a:ea typeface="ＭＳ Ｐゴシック" pitchFamily="34" charset="-128"/>
              </a:endParaRPr>
            </a:p>
          </p:txBody>
        </p:sp>
      </p:grpSp>
      <p:grpSp>
        <p:nvGrpSpPr>
          <p:cNvPr id="225" name="Group 224"/>
          <p:cNvGrpSpPr>
            <a:grpSpLocks noChangeAspect="1"/>
          </p:cNvGrpSpPr>
          <p:nvPr/>
        </p:nvGrpSpPr>
        <p:grpSpPr>
          <a:xfrm>
            <a:off x="4686300" y="3314700"/>
            <a:ext cx="393191" cy="523220"/>
            <a:chOff x="-1600202" y="-1485900"/>
            <a:chExt cx="702131" cy="934325"/>
          </a:xfrm>
        </p:grpSpPr>
        <p:sp>
          <p:nvSpPr>
            <p:cNvPr id="226" name="TextBox 225"/>
            <p:cNvSpPr txBox="1"/>
            <p:nvPr/>
          </p:nvSpPr>
          <p:spPr bwMode="auto">
            <a:xfrm>
              <a:off x="-1600202" y="-1485900"/>
              <a:ext cx="686370" cy="93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800" b="0" dirty="0" smtClean="0">
                  <a:solidFill>
                    <a:srgbClr val="000090"/>
                  </a:solidFill>
                  <a:latin typeface="Helvetica"/>
                  <a:cs typeface="Helvetica"/>
                </a:rPr>
                <a:t>6</a:t>
              </a:r>
            </a:p>
          </p:txBody>
        </p:sp>
        <p:sp>
          <p:nvSpPr>
            <p:cNvPr id="227" name="Oval 226"/>
            <p:cNvSpPr/>
            <p:nvPr/>
          </p:nvSpPr>
          <p:spPr bwMode="auto">
            <a:xfrm>
              <a:off x="-1583871" y="-1342214"/>
              <a:ext cx="685800" cy="68580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Book Antiqua" pitchFamily="18" charset="0"/>
                <a:ea typeface="ＭＳ Ｐゴシック" pitchFamily="34" charset="-128"/>
              </a:endParaRPr>
            </a:p>
          </p:txBody>
        </p:sp>
      </p:grpSp>
      <p:grpSp>
        <p:nvGrpSpPr>
          <p:cNvPr id="228" name="Group 227"/>
          <p:cNvGrpSpPr>
            <a:grpSpLocks noChangeAspect="1"/>
          </p:cNvGrpSpPr>
          <p:nvPr/>
        </p:nvGrpSpPr>
        <p:grpSpPr>
          <a:xfrm>
            <a:off x="3200400" y="4000500"/>
            <a:ext cx="393507" cy="523220"/>
            <a:chOff x="-1583871" y="-1485900"/>
            <a:chExt cx="702696" cy="934325"/>
          </a:xfrm>
        </p:grpSpPr>
        <p:sp>
          <p:nvSpPr>
            <p:cNvPr id="229" name="TextBox 228"/>
            <p:cNvSpPr txBox="1"/>
            <p:nvPr/>
          </p:nvSpPr>
          <p:spPr bwMode="auto">
            <a:xfrm>
              <a:off x="-1567545" y="-1485900"/>
              <a:ext cx="686370" cy="93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800" b="0" dirty="0">
                  <a:solidFill>
                    <a:srgbClr val="000090"/>
                  </a:solidFill>
                  <a:latin typeface="Helvetica"/>
                  <a:cs typeface="Helvetica"/>
                </a:rPr>
                <a:t>7</a:t>
              </a:r>
              <a:endParaRPr lang="en-US" sz="2800" b="0" dirty="0" smtClean="0">
                <a:solidFill>
                  <a:srgbClr val="000090"/>
                </a:solidFill>
                <a:latin typeface="Helvetica"/>
                <a:cs typeface="Helvetica"/>
              </a:endParaRPr>
            </a:p>
          </p:txBody>
        </p:sp>
        <p:sp>
          <p:nvSpPr>
            <p:cNvPr id="230" name="Oval 229"/>
            <p:cNvSpPr/>
            <p:nvPr/>
          </p:nvSpPr>
          <p:spPr bwMode="auto">
            <a:xfrm>
              <a:off x="-1583871" y="-1342214"/>
              <a:ext cx="685800" cy="68580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Book Antiqua" pitchFamily="18" charset="0"/>
                <a:ea typeface="ＭＳ Ｐゴシック" pitchFamily="34" charset="-128"/>
              </a:endParaRPr>
            </a:p>
          </p:txBody>
        </p:sp>
      </p:grpSp>
      <p:grpSp>
        <p:nvGrpSpPr>
          <p:cNvPr id="231" name="Group 230"/>
          <p:cNvGrpSpPr>
            <a:grpSpLocks noChangeAspect="1"/>
          </p:cNvGrpSpPr>
          <p:nvPr/>
        </p:nvGrpSpPr>
        <p:grpSpPr>
          <a:xfrm>
            <a:off x="1600200" y="2857500"/>
            <a:ext cx="393509" cy="523220"/>
            <a:chOff x="-1616531" y="-1485900"/>
            <a:chExt cx="702699" cy="934325"/>
          </a:xfrm>
        </p:grpSpPr>
        <p:sp>
          <p:nvSpPr>
            <p:cNvPr id="232" name="TextBox 231"/>
            <p:cNvSpPr txBox="1"/>
            <p:nvPr/>
          </p:nvSpPr>
          <p:spPr bwMode="auto">
            <a:xfrm>
              <a:off x="-1600202" y="-1485900"/>
              <a:ext cx="686370" cy="93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800" b="0" dirty="0" smtClean="0">
                  <a:solidFill>
                    <a:srgbClr val="000090"/>
                  </a:solidFill>
                  <a:latin typeface="Helvetica"/>
                  <a:cs typeface="Helvetica"/>
                </a:rPr>
                <a:t>8</a:t>
              </a:r>
            </a:p>
          </p:txBody>
        </p:sp>
        <p:sp>
          <p:nvSpPr>
            <p:cNvPr id="233" name="Oval 232"/>
            <p:cNvSpPr/>
            <p:nvPr/>
          </p:nvSpPr>
          <p:spPr bwMode="auto">
            <a:xfrm>
              <a:off x="-1616531" y="-1330778"/>
              <a:ext cx="685801" cy="68580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Book Antiqua" pitchFamily="18" charset="0"/>
                <a:ea typeface="ＭＳ Ｐゴシック" pitchFamily="34" charset="-128"/>
              </a:endParaRPr>
            </a:p>
          </p:txBody>
        </p:sp>
      </p:grpSp>
      <p:pic>
        <p:nvPicPr>
          <p:cNvPr id="118" name="Content Placeholder 5"/>
          <p:cNvPicPr>
            <a:picLocks noGrp="1"/>
          </p:cNvPicPr>
          <p:nvPr>
            <p:ph idx="1"/>
          </p:nvPr>
        </p:nvPicPr>
        <p:blipFill>
          <a:blip r:embed="rId5">
            <a:extLst>
              <a:ext uri="{28A0092B-C50C-407E-A947-70E740481C1C}">
                <a14:useLocalDpi xmlns:a14="http://schemas.microsoft.com/office/drawing/2010/main" val="0"/>
              </a:ext>
            </a:extLst>
          </a:blip>
          <a:stretch>
            <a:fillRect/>
          </a:stretch>
        </p:blipFill>
        <p:spPr>
          <a:xfrm>
            <a:off x="0" y="16615"/>
            <a:ext cx="2628900" cy="1714500"/>
          </a:xfrm>
          <a:prstGeom prst="rect">
            <a:avLst/>
          </a:prstGeom>
        </p:spPr>
      </p:pic>
      <p:grpSp>
        <p:nvGrpSpPr>
          <p:cNvPr id="234" name="Group 233"/>
          <p:cNvGrpSpPr>
            <a:grpSpLocks noChangeAspect="1"/>
          </p:cNvGrpSpPr>
          <p:nvPr/>
        </p:nvGrpSpPr>
        <p:grpSpPr>
          <a:xfrm>
            <a:off x="2286000" y="2171700"/>
            <a:ext cx="393191" cy="523220"/>
            <a:chOff x="-1600202" y="-1485900"/>
            <a:chExt cx="702131" cy="934325"/>
          </a:xfrm>
        </p:grpSpPr>
        <p:sp>
          <p:nvSpPr>
            <p:cNvPr id="235" name="TextBox 234"/>
            <p:cNvSpPr txBox="1"/>
            <p:nvPr/>
          </p:nvSpPr>
          <p:spPr bwMode="auto">
            <a:xfrm>
              <a:off x="-1600202" y="-1485900"/>
              <a:ext cx="686370" cy="93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800" b="0" dirty="0" smtClean="0">
                  <a:solidFill>
                    <a:srgbClr val="000090"/>
                  </a:solidFill>
                  <a:latin typeface="Helvetica"/>
                  <a:cs typeface="Helvetica"/>
                </a:rPr>
                <a:t>6</a:t>
              </a:r>
            </a:p>
          </p:txBody>
        </p:sp>
        <p:sp>
          <p:nvSpPr>
            <p:cNvPr id="236" name="Oval 235"/>
            <p:cNvSpPr/>
            <p:nvPr/>
          </p:nvSpPr>
          <p:spPr bwMode="auto">
            <a:xfrm>
              <a:off x="-1583871" y="-1342214"/>
              <a:ext cx="685800" cy="68580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Book Antiqua" pitchFamily="18" charset="0"/>
                <a:ea typeface="ＭＳ Ｐゴシック" pitchFamily="34" charset="-128"/>
              </a:endParaRPr>
            </a:p>
          </p:txBody>
        </p:sp>
      </p:grpSp>
      <p:sp>
        <p:nvSpPr>
          <p:cNvPr id="7" name="Content Placeholder 3"/>
          <p:cNvSpPr txBox="1">
            <a:spLocks/>
          </p:cNvSpPr>
          <p:nvPr/>
        </p:nvSpPr>
        <p:spPr bwMode="auto">
          <a:xfrm>
            <a:off x="0" y="5600700"/>
            <a:ext cx="9144000" cy="1371600"/>
          </a:xfrm>
          <a:prstGeom prst="rect">
            <a:avLst/>
          </a:prstGeom>
          <a:solidFill>
            <a:srgbClr val="FFFFFF"/>
          </a:solid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233363" indent="-233363" algn="l" rtl="0" eaLnBrk="1" fontAlgn="base" hangingPunct="1">
              <a:spcBef>
                <a:spcPct val="20000"/>
              </a:spcBef>
              <a:spcAft>
                <a:spcPct val="0"/>
              </a:spcAft>
              <a:buSzPct val="65000"/>
              <a:buBlip>
                <a:blip r:embed="rId6"/>
              </a:buBlip>
              <a:defRPr sz="2000">
                <a:solidFill>
                  <a:srgbClr val="0000FF"/>
                </a:solidFill>
                <a:latin typeface="Helvetica"/>
                <a:ea typeface="ＭＳ Ｐゴシック" charset="0"/>
                <a:cs typeface="Helvetica"/>
              </a:defRPr>
            </a:lvl1pPr>
            <a:lvl2pPr marL="339725" indent="-230188" algn="l" rtl="0" eaLnBrk="1" fontAlgn="base" hangingPunct="1">
              <a:spcBef>
                <a:spcPct val="20000"/>
              </a:spcBef>
              <a:spcAft>
                <a:spcPct val="0"/>
              </a:spcAft>
              <a:buSzPct val="65000"/>
              <a:buBlip>
                <a:blip r:embed="rId7"/>
              </a:buBlip>
              <a:defRPr>
                <a:solidFill>
                  <a:schemeClr val="tx1"/>
                </a:solidFill>
                <a:latin typeface="Helvetica"/>
                <a:ea typeface="ＭＳ Ｐゴシック" charset="0"/>
                <a:cs typeface="Helvetica"/>
              </a:defRPr>
            </a:lvl2pPr>
            <a:lvl3pPr marL="460375" indent="-230188" algn="l" rtl="0" eaLnBrk="1" fontAlgn="base" hangingPunct="1">
              <a:spcBef>
                <a:spcPct val="20000"/>
              </a:spcBef>
              <a:spcAft>
                <a:spcPct val="0"/>
              </a:spcAft>
              <a:buSzPct val="65000"/>
              <a:buBlip>
                <a:blip r:embed="rId8"/>
              </a:buBlip>
              <a:defRPr sz="1600" i="1">
                <a:solidFill>
                  <a:schemeClr val="tx1"/>
                </a:solidFill>
                <a:latin typeface="Helvetica"/>
                <a:ea typeface="ＭＳ Ｐゴシック" charset="0"/>
                <a:cs typeface="Helvetica"/>
              </a:defRPr>
            </a:lvl3pPr>
            <a:lvl4pPr marL="569913" indent="-230188" algn="l" rtl="0" eaLnBrk="1" fontAlgn="base" hangingPunct="1">
              <a:spcBef>
                <a:spcPct val="20000"/>
              </a:spcBef>
              <a:spcAft>
                <a:spcPct val="0"/>
              </a:spcAft>
              <a:buSzPct val="65000"/>
              <a:buBlip>
                <a:blip r:embed="rId9"/>
              </a:buBlip>
              <a:defRPr sz="1400">
                <a:solidFill>
                  <a:schemeClr val="tx1"/>
                </a:solidFill>
                <a:latin typeface="Helvetica"/>
                <a:ea typeface="ＭＳ Ｐゴシック" charset="0"/>
                <a:cs typeface="Helvetica"/>
              </a:defRPr>
            </a:lvl4pPr>
            <a:lvl5pPr marL="623888" indent="-163513" algn="l" rtl="0" eaLnBrk="1" fontAlgn="base" hangingPunct="1">
              <a:spcBef>
                <a:spcPct val="20000"/>
              </a:spcBef>
              <a:spcAft>
                <a:spcPct val="0"/>
              </a:spcAft>
              <a:buChar char="»"/>
              <a:defRPr sz="1400">
                <a:solidFill>
                  <a:schemeClr val="tx1"/>
                </a:solidFill>
                <a:latin typeface="Helvetica"/>
                <a:ea typeface="ＭＳ Ｐゴシック" charset="0"/>
                <a:cs typeface="Helvetica"/>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0" indent="0" algn="just">
              <a:buNone/>
            </a:pPr>
            <a:r>
              <a:rPr lang="en-US" sz="1800" b="0" kern="0" dirty="0" smtClean="0">
                <a:latin typeface="Optima"/>
                <a:cs typeface="Optima"/>
              </a:rPr>
              <a:t>The Non Scaling FFAG (NS-FFAG) lattice enables multiple passes of the electron beam with different energies in a single strong focusing recirculation beam line by using the superconducting RF (SRF) linac multiple times. The FFAG-ERL moves the cost optimized linac and recirculation lattice to a dramatically better optimum.</a:t>
            </a:r>
            <a:endParaRPr lang="en-US" sz="1800" b="0" kern="0" dirty="0">
              <a:latin typeface="Optima"/>
              <a:cs typeface="Optima"/>
            </a:endParaRPr>
          </a:p>
        </p:txBody>
      </p:sp>
      <p:pic>
        <p:nvPicPr>
          <p:cNvPr id="203" name="Picture 202" descr="waj_tunnel_xsec15.jp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72084" y="792468"/>
            <a:ext cx="4486783" cy="2716996"/>
          </a:xfrm>
          <a:prstGeom prst="snip2SameRect">
            <a:avLst>
              <a:gd name="adj1" fmla="val 50000"/>
              <a:gd name="adj2" fmla="val 0"/>
            </a:avLst>
          </a:prstGeom>
        </p:spPr>
      </p:pic>
      <p:grpSp>
        <p:nvGrpSpPr>
          <p:cNvPr id="219" name="Group 218"/>
          <p:cNvGrpSpPr>
            <a:grpSpLocks noChangeAspect="1"/>
          </p:cNvGrpSpPr>
          <p:nvPr/>
        </p:nvGrpSpPr>
        <p:grpSpPr>
          <a:xfrm>
            <a:off x="4686300" y="4343400"/>
            <a:ext cx="393191" cy="523220"/>
            <a:chOff x="-1600202" y="-1485900"/>
            <a:chExt cx="702131" cy="934325"/>
          </a:xfrm>
        </p:grpSpPr>
        <p:sp>
          <p:nvSpPr>
            <p:cNvPr id="220" name="TextBox 219"/>
            <p:cNvSpPr txBox="1"/>
            <p:nvPr/>
          </p:nvSpPr>
          <p:spPr bwMode="auto">
            <a:xfrm>
              <a:off x="-1600202" y="-1485900"/>
              <a:ext cx="686370" cy="93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800" b="0" dirty="0">
                  <a:solidFill>
                    <a:srgbClr val="000090"/>
                  </a:solidFill>
                  <a:latin typeface="Helvetica"/>
                  <a:cs typeface="Helvetica"/>
                </a:rPr>
                <a:t>5</a:t>
              </a:r>
              <a:endParaRPr lang="en-US" sz="2800" b="0" dirty="0" smtClean="0">
                <a:solidFill>
                  <a:srgbClr val="000090"/>
                </a:solidFill>
                <a:latin typeface="Helvetica"/>
                <a:cs typeface="Helvetica"/>
              </a:endParaRPr>
            </a:p>
          </p:txBody>
        </p:sp>
        <p:sp>
          <p:nvSpPr>
            <p:cNvPr id="221" name="Oval 220"/>
            <p:cNvSpPr/>
            <p:nvPr/>
          </p:nvSpPr>
          <p:spPr bwMode="auto">
            <a:xfrm>
              <a:off x="-1583871" y="-1342214"/>
              <a:ext cx="685800" cy="68580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Book Antiqua" pitchFamily="18" charset="0"/>
                <a:ea typeface="ＭＳ Ｐゴシック" pitchFamily="34" charset="-128"/>
              </a:endParaRPr>
            </a:p>
          </p:txBody>
        </p:sp>
      </p:grpSp>
      <p:pic>
        <p:nvPicPr>
          <p:cNvPr id="126" name="Picture 125" descr="ByPassInvert.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3749292">
            <a:off x="-94471" y="3492217"/>
            <a:ext cx="2060378" cy="1036944"/>
          </a:xfrm>
          <a:prstGeom prst="rect">
            <a:avLst/>
          </a:prstGeom>
        </p:spPr>
      </p:pic>
      <p:grpSp>
        <p:nvGrpSpPr>
          <p:cNvPr id="24" name="Group 23"/>
          <p:cNvGrpSpPr/>
          <p:nvPr/>
        </p:nvGrpSpPr>
        <p:grpSpPr>
          <a:xfrm>
            <a:off x="2514600" y="4914900"/>
            <a:ext cx="2060378" cy="1061710"/>
            <a:chOff x="-2971800" y="6057900"/>
            <a:chExt cx="2060378" cy="1061710"/>
          </a:xfrm>
        </p:grpSpPr>
        <p:pic>
          <p:nvPicPr>
            <p:cNvPr id="131" name="Picture 130" descr="ByPassInvert.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1800" y="6057900"/>
              <a:ext cx="2060378" cy="1036944"/>
            </a:xfrm>
            <a:prstGeom prst="rect">
              <a:avLst/>
            </a:prstGeom>
          </p:spPr>
        </p:pic>
        <p:sp>
          <p:nvSpPr>
            <p:cNvPr id="127" name="TextBox 126"/>
            <p:cNvSpPr txBox="1"/>
            <p:nvPr/>
          </p:nvSpPr>
          <p:spPr>
            <a:xfrm>
              <a:off x="-2628900" y="6858000"/>
              <a:ext cx="1259661" cy="261610"/>
            </a:xfrm>
            <a:prstGeom prst="rect">
              <a:avLst/>
            </a:prstGeom>
            <a:noFill/>
          </p:spPr>
          <p:txBody>
            <a:bodyPr wrap="none" rtlCol="0">
              <a:spAutoFit/>
            </a:bodyPr>
            <a:lstStyle/>
            <a:p>
              <a:r>
                <a:rPr lang="en-US" sz="1100" b="0" dirty="0" smtClean="0">
                  <a:solidFill>
                    <a:srgbClr val="000090"/>
                  </a:solidFill>
                </a:rPr>
                <a:t> </a:t>
              </a:r>
              <a:r>
                <a:rPr lang="en-US" sz="1100" b="0" i="1" dirty="0" smtClean="0">
                  <a:solidFill>
                    <a:srgbClr val="000090"/>
                  </a:solidFill>
                </a:rPr>
                <a:t>© </a:t>
              </a:r>
              <a:r>
                <a:rPr lang="en-US" sz="1100" b="0" dirty="0" smtClean="0">
                  <a:solidFill>
                    <a:srgbClr val="000090"/>
                  </a:solidFill>
                </a:rPr>
                <a:t>Stephen Brooks</a:t>
              </a:r>
              <a:endParaRPr lang="en-US" sz="1100" b="0" dirty="0">
                <a:solidFill>
                  <a:srgbClr val="000090"/>
                </a:solidFill>
              </a:endParaRPr>
            </a:p>
          </p:txBody>
        </p:sp>
      </p:grpSp>
      <p:sp>
        <p:nvSpPr>
          <p:cNvPr id="5" name="TextBox 4"/>
          <p:cNvSpPr txBox="1"/>
          <p:nvPr/>
        </p:nvSpPr>
        <p:spPr bwMode="auto">
          <a:xfrm>
            <a:off x="5512916" y="672440"/>
            <a:ext cx="37453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spcBef>
                <a:spcPct val="50000"/>
              </a:spcBef>
            </a:pPr>
            <a:r>
              <a:rPr lang="en-US" sz="2000" b="0" dirty="0" smtClean="0">
                <a:solidFill>
                  <a:srgbClr val="000090"/>
                </a:solidFill>
                <a:latin typeface="Optima"/>
                <a:cs typeface="Optima"/>
              </a:rPr>
              <a:t>Major Technical Components:</a:t>
            </a:r>
          </a:p>
        </p:txBody>
      </p:sp>
      <p:pic>
        <p:nvPicPr>
          <p:cNvPr id="237" name="Picture 1" descr="eRHIC design report Dec 2014.pdf"/>
          <p:cNvPicPr>
            <a:picLocks noChangeAspect="1"/>
          </p:cNvPicPr>
          <p:nvPr/>
        </p:nvPicPr>
        <p:blipFill>
          <a:blip r:embed="rId12" cstate="screen">
            <a:extLst>
              <a:ext uri="{28A0092B-C50C-407E-A947-70E740481C1C}">
                <a14:useLocalDpi xmlns:a14="http://schemas.microsoft.com/office/drawing/2010/main"/>
              </a:ext>
            </a:extLst>
          </a:blip>
          <a:srcRect l="2628" t="3740" r="2283" b="2307"/>
          <a:stretch>
            <a:fillRect/>
          </a:stretch>
        </p:blipFill>
        <p:spPr bwMode="auto">
          <a:xfrm>
            <a:off x="3776472" y="-38443"/>
            <a:ext cx="5399032" cy="6905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Screen Shot 2015-07-31 at 4.13.40 P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78517" y="-22208"/>
            <a:ext cx="3086100" cy="2133925"/>
          </a:xfrm>
          <a:prstGeom prst="rect">
            <a:avLst/>
          </a:prstGeom>
        </p:spPr>
      </p:pic>
      <p:sp>
        <p:nvSpPr>
          <p:cNvPr id="238" name="TextBox 237"/>
          <p:cNvSpPr txBox="1"/>
          <p:nvPr/>
        </p:nvSpPr>
        <p:spPr>
          <a:xfrm>
            <a:off x="370948" y="5647726"/>
            <a:ext cx="8169278" cy="1200329"/>
          </a:xfrm>
          <a:prstGeom prst="rect">
            <a:avLst/>
          </a:prstGeom>
          <a:solidFill>
            <a:schemeClr val="bg1"/>
          </a:solidFill>
        </p:spPr>
        <p:txBody>
          <a:bodyPr wrap="square" rtlCol="0">
            <a:spAutoFit/>
          </a:bodyPr>
          <a:lstStyle/>
          <a:p>
            <a:r>
              <a:rPr lang="en-US" b="1" dirty="0" smtClean="0">
                <a:solidFill>
                  <a:srgbClr val="FF0000"/>
                </a:solidFill>
              </a:rPr>
              <a:t>Proceedings </a:t>
            </a:r>
            <a:r>
              <a:rPr lang="en-US" b="1" dirty="0">
                <a:solidFill>
                  <a:srgbClr val="FF0000"/>
                </a:solidFill>
              </a:rPr>
              <a:t>of EPAC 2004, Lucerne, </a:t>
            </a:r>
            <a:r>
              <a:rPr lang="en-US" b="1" dirty="0" smtClean="0">
                <a:solidFill>
                  <a:srgbClr val="FF0000"/>
                </a:solidFill>
              </a:rPr>
              <a:t>Switzerland</a:t>
            </a:r>
          </a:p>
          <a:p>
            <a:r>
              <a:rPr lang="en-US" b="1" dirty="0" smtClean="0">
                <a:solidFill>
                  <a:srgbClr val="FF0000"/>
                </a:solidFill>
              </a:rPr>
              <a:t>ELECTRON ACCELERATION FOR E-RHIC WITH NON-SCALING FFAG* </a:t>
            </a:r>
          </a:p>
          <a:p>
            <a:r>
              <a:rPr lang="en-US" b="1" dirty="0" smtClean="0">
                <a:solidFill>
                  <a:srgbClr val="FF0000"/>
                </a:solidFill>
              </a:rPr>
              <a:t>D. Trbojevic, M. Blaskiewicz, E. D. Courant, A. Ruggiero, J. Kewisch, T. Roser, and N. Tsoupas, BNL, Upton, N.Y. 11973, USA </a:t>
            </a:r>
            <a:endParaRPr lang="en-US" b="1" dirty="0">
              <a:solidFill>
                <a:srgbClr val="FF0000"/>
              </a:solidFill>
            </a:endParaRPr>
          </a:p>
        </p:txBody>
      </p:sp>
    </p:spTree>
    <p:extLst>
      <p:ext uri="{BB962C8B-B14F-4D97-AF65-F5344CB8AC3E}">
        <p14:creationId xmlns:p14="http://schemas.microsoft.com/office/powerpoint/2010/main" val="13312973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4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5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0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3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2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2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9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05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2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05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98"/>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9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26"/>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0"/>
                                          </p:stCondLst>
                                        </p:cTn>
                                        <p:tgtEl>
                                          <p:spTgt spid="126"/>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4"/>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19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7"/>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 grpId="0"/>
      <p:bldP spid="2049" grpId="0"/>
      <p:bldP spid="2051" grpId="0"/>
      <p:bldP spid="67" grpId="0"/>
      <p:bldP spid="68" grpId="0"/>
      <p:bldP spid="2055" grpId="0"/>
      <p:bldP spid="2056" grpId="0"/>
      <p:bldP spid="12" grpId="0"/>
      <p:bldP spid="7" grpId="0" animBg="1"/>
      <p:bldP spid="238"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1932</TotalTime>
  <Words>2295</Words>
  <Application>Microsoft Macintosh PowerPoint</Application>
  <PresentationFormat>On-screen Show (4:3)</PresentationFormat>
  <Paragraphs>460</Paragraphs>
  <Slides>23</Slides>
  <Notes>4</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2_Office Theme</vt:lpstr>
      <vt:lpstr>PowerPoint Presentation</vt:lpstr>
      <vt:lpstr>PowerPoint Presentation</vt:lpstr>
      <vt:lpstr>PowerPoint Presentation</vt:lpstr>
      <vt:lpstr>eRHIC peak luminosity vs. CoM energy </vt:lpstr>
      <vt:lpstr>Risks of the eRHIC ultimate solution with ERL</vt:lpstr>
      <vt:lpstr>NON-SCALING FFAG  VERY  STRONG FOCUSING </vt:lpstr>
      <vt:lpstr>PowerPoint Presentation</vt:lpstr>
      <vt:lpstr> EMMA the first NS-FFAG </vt:lpstr>
      <vt:lpstr>eRHIC Technical Overview</vt:lpstr>
      <vt:lpstr>eRHIC cost</vt:lpstr>
      <vt:lpstr>PowerPoint Presentation</vt:lpstr>
      <vt:lpstr>PowerPoint Presentation</vt:lpstr>
      <vt:lpstr>eRHIC Simulation</vt:lpstr>
      <vt:lpstr>PowerPoint Presentation</vt:lpstr>
      <vt:lpstr>Technical Overview of eRHIC prototype CBETA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Dejan Trbojevic</cp:lastModifiedBy>
  <cp:revision>56</cp:revision>
  <dcterms:modified xsi:type="dcterms:W3CDTF">2016-07-27T11:21:09Z</dcterms:modified>
</cp:coreProperties>
</file>