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9" r:id="rId2"/>
  </p:sldMasterIdLst>
  <p:notesMasterIdLst>
    <p:notesMasterId r:id="rId42"/>
  </p:notesMasterIdLst>
  <p:sldIdLst>
    <p:sldId id="423" r:id="rId3"/>
    <p:sldId id="2003" r:id="rId4"/>
    <p:sldId id="1990" r:id="rId5"/>
    <p:sldId id="1092" r:id="rId6"/>
    <p:sldId id="1062" r:id="rId7"/>
    <p:sldId id="368" r:id="rId8"/>
    <p:sldId id="420" r:id="rId9"/>
    <p:sldId id="1992" r:id="rId10"/>
    <p:sldId id="1995" r:id="rId11"/>
    <p:sldId id="2007" r:id="rId12"/>
    <p:sldId id="2015" r:id="rId13"/>
    <p:sldId id="2019" r:id="rId14"/>
    <p:sldId id="514" r:id="rId15"/>
    <p:sldId id="515" r:id="rId16"/>
    <p:sldId id="516" r:id="rId17"/>
    <p:sldId id="517" r:id="rId18"/>
    <p:sldId id="467" r:id="rId19"/>
    <p:sldId id="259" r:id="rId20"/>
    <p:sldId id="2016" r:id="rId21"/>
    <p:sldId id="281" r:id="rId22"/>
    <p:sldId id="276" r:id="rId23"/>
    <p:sldId id="2018" r:id="rId24"/>
    <p:sldId id="268" r:id="rId25"/>
    <p:sldId id="286" r:id="rId26"/>
    <p:sldId id="279" r:id="rId27"/>
    <p:sldId id="314" r:id="rId28"/>
    <p:sldId id="301" r:id="rId29"/>
    <p:sldId id="406" r:id="rId30"/>
    <p:sldId id="2022" r:id="rId31"/>
    <p:sldId id="2025" r:id="rId32"/>
    <p:sldId id="2023" r:id="rId33"/>
    <p:sldId id="2001" r:id="rId34"/>
    <p:sldId id="968" r:id="rId35"/>
    <p:sldId id="285" r:id="rId36"/>
    <p:sldId id="2010" r:id="rId37"/>
    <p:sldId id="1070" r:id="rId38"/>
    <p:sldId id="319" r:id="rId39"/>
    <p:sldId id="2014" r:id="rId40"/>
    <p:sldId id="1997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tton, Diane" initials="HD" lastIdx="1" clrIdx="0">
    <p:extLst>
      <p:ext uri="{19B8F6BF-5375-455C-9EA6-DF929625EA0E}">
        <p15:presenceInfo xmlns:p15="http://schemas.microsoft.com/office/powerpoint/2012/main" userId="S::dhatton@bnl.gov::2fc042ea-b9c0-490a-8eff-79151af75c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425872"/>
    <a:srgbClr val="24407B"/>
    <a:srgbClr val="969696"/>
    <a:srgbClr val="0D2941"/>
    <a:srgbClr val="546A81"/>
    <a:srgbClr val="8DBFCF"/>
    <a:srgbClr val="B2B2B2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8" autoAdjust="0"/>
    <p:restoredTop sz="86228" autoAdjust="0"/>
  </p:normalViewPr>
  <p:slideViewPr>
    <p:cSldViewPr snapToGrid="0" snapToObjects="1">
      <p:cViewPr varScale="1">
        <p:scale>
          <a:sx n="158" d="100"/>
          <a:sy n="158" d="100"/>
        </p:scale>
        <p:origin x="178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781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8A4F01C5-BC0F-1B4E-A908-3593F397A682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83CCF5B-DD94-5F4F-8A58-4E2556D7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0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31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04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47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2E0C5BA8-EE84-0943-88AB-B101E2098A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5863" y="695325"/>
            <a:ext cx="4633912" cy="3475038"/>
          </a:xfrm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86D91A7B-385B-8445-8A27-5900165A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B5DA3AFF-5F82-8F4A-8D71-CFB0E7274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63988" y="8805863"/>
            <a:ext cx="3032125" cy="46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6399CD-09BC-6D4D-970F-F60B2CD53D86}" type="slidenum">
              <a:rPr lang="en-US" altLang="en-US" sz="1200" b="0">
                <a:latin typeface="Helvetica" pitchFamily="2" charset="0"/>
              </a:rPr>
              <a:pPr/>
              <a:t>33</a:t>
            </a:fld>
            <a:endParaRPr lang="en-US" altLang="en-US" sz="1200" b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38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7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7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206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60872" indent="-292643" defTabSz="933206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0573" indent="-234115" defTabSz="933206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8801" indent="-234115" defTabSz="933206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07030" indent="-234115" defTabSz="933206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75259" indent="-234115" defTabSz="93320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43488" indent="-234115" defTabSz="93320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11717" indent="-234115" defTabSz="93320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9946" indent="-234115" defTabSz="933206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EC2722-9265-9645-9F2F-EEAC9AE24840}" type="slidenum">
              <a:rPr lang="en-US" sz="1200">
                <a:latin typeface="Times New Roman" charset="0"/>
              </a:rPr>
              <a:pPr/>
              <a:t>5</a:t>
            </a:fld>
            <a:endParaRPr lang="en-US" sz="120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700088"/>
            <a:ext cx="4664075" cy="34988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126" y="4434108"/>
            <a:ext cx="5176188" cy="419757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20" tIns="46812" rIns="93620" bIns="46812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8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0CB256-ACF8-5E4E-89E9-FBA375B708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3D515-9A20-4546-BE45-051A3D4F574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157A8919-F71B-2643-BED8-D7B2E97C4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700088"/>
            <a:ext cx="4662487" cy="3497262"/>
          </a:xfrm>
          <a:ln/>
        </p:spPr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976E2E0A-82A7-7041-B185-57E97F16C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21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1738" y="700088"/>
            <a:ext cx="4662487" cy="3497262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16729" y="8741940"/>
            <a:ext cx="2999196" cy="46018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/>
          <a:lstStyle>
            <a:lvl1pPr defTabSz="916369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8448" indent="-287865" defTabSz="916369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1458" indent="-230292" defTabSz="916369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2041" indent="-230292" defTabSz="916369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2625" indent="-230292" defTabSz="916369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3208" indent="-230292" defTabSz="91636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3791" indent="-230292" defTabSz="91636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54375" indent="-230292" defTabSz="91636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14958" indent="-230292" defTabSz="91636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0FF8A8-481F-064F-9E85-291ADB006EDA}" type="slidenum">
              <a:rPr lang="en-US" sz="1200">
                <a:latin typeface="Times New Roman" charset="0"/>
              </a:rPr>
              <a:pPr eaLnBrk="1" hangingPunct="1"/>
              <a:t>7</a:t>
            </a:fld>
            <a:endParaRPr lang="en-US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21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10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1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87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1721921"/>
            <a:ext cx="4741984" cy="2587798"/>
          </a:xfrm>
        </p:spPr>
        <p:txBody>
          <a:bodyPr anchor="b">
            <a:normAutofit/>
          </a:bodyPr>
          <a:lstStyle>
            <a:lvl1pPr algn="r">
              <a:defRPr sz="3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517647"/>
            <a:ext cx="4741984" cy="44624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A31BA-DB1A-48DF-A3AE-ED820C723172}"/>
              </a:ext>
            </a:extLst>
          </p:cNvPr>
          <p:cNvSpPr txBox="1"/>
          <p:nvPr userDrawn="1"/>
        </p:nvSpPr>
        <p:spPr>
          <a:xfrm>
            <a:off x="4056185" y="5729288"/>
            <a:ext cx="4663953" cy="369332"/>
          </a:xfrm>
          <a:prstGeom prst="rect">
            <a:avLst/>
          </a:prstGeom>
          <a:solidFill>
            <a:srgbClr val="0D2941"/>
          </a:solidFill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Director’s Review, February 17-19,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994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410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Director’s Review, February 17-19,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4932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Director’s Review, February 17-19,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2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Director’s Review, February 17-19,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7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819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 Director’s Review, February 17-19,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0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8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40" y="296883"/>
            <a:ext cx="8775860" cy="993052"/>
          </a:xfrm>
        </p:spPr>
        <p:txBody>
          <a:bodyPr anchor="t" anchorCtr="0">
            <a:noAutofit/>
          </a:bodyPr>
          <a:lstStyle>
            <a:lvl1pPr>
              <a:defRPr sz="36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39" y="1541825"/>
            <a:ext cx="8484915" cy="423438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5A70E-4F0C-496C-842C-9110C2C6A2F6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140" y="15418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8640" y="15418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B695A-3AC6-5C4A-B353-8C0528D1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40" y="296883"/>
            <a:ext cx="8775860" cy="993052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440C9-3D20-4459-BF55-65FF3D79A084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140" y="1437719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7449" y="1437719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D07901-68B8-2543-B1A1-EBC148587F1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68140" y="2261631"/>
            <a:ext cx="3886200" cy="37947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31C517E-31A1-8240-BD08-1BD9F0202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8640" y="2261631"/>
            <a:ext cx="3886200" cy="3794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1D274C-9DCD-5746-B2B8-FD32CDF0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40" y="296883"/>
            <a:ext cx="8775860" cy="993052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FF20C-CA60-48E5-A526-D95D6E1D08F4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F797D9-FD4E-1644-9DB1-E7C7E2A3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40" y="296883"/>
            <a:ext cx="8775860" cy="993052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CBEBC-1D93-4C26-9C4E-16E8C9E08DF7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EAD86-89B4-4F88-AB9A-4539E528E8CB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FEFF06-C4D7-4B8F-A83D-7E6379E849DE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8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1" y="815977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A3127-D5AB-4825-B088-5169D650F232}"/>
              </a:ext>
            </a:extLst>
          </p:cNvPr>
          <p:cNvSpPr txBox="1"/>
          <p:nvPr userDrawn="1"/>
        </p:nvSpPr>
        <p:spPr>
          <a:xfrm>
            <a:off x="5543550" y="6472239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900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28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300236-7FFA-2C4C-9DC3-0D04F3CC4D61}" type="datetimeFigureOut">
              <a:rPr lang="en-US" smtClean="0"/>
              <a:pPr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3CFFB6-05D4-9F43-B466-10D15D3BF6F4}"/>
              </a:ext>
            </a:extLst>
          </p:cNvPr>
          <p:cNvSpPr txBox="1">
            <a:spLocks/>
          </p:cNvSpPr>
          <p:nvPr userDrawn="1"/>
        </p:nvSpPr>
        <p:spPr>
          <a:xfrm>
            <a:off x="3987142" y="6510689"/>
            <a:ext cx="1537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54460"/>
          </a:xfrm>
          <a:prstGeom prst="rect">
            <a:avLst/>
          </a:prstGeom>
          <a:solidFill>
            <a:srgbClr val="FFF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49053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ln>
                  <a:noFill/>
                </a:ln>
                <a:solidFill>
                  <a:srgbClr val="1857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Director’s Review, February 17-19, 2015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48621"/>
            <a:ext cx="9144000" cy="76445"/>
          </a:xfrm>
          <a:prstGeom prst="rect">
            <a:avLst/>
          </a:prstGeom>
          <a:solidFill>
            <a:srgbClr val="185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1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18572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rgbClr val="18572E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rgbClr val="18572E"/>
        </a:buClr>
        <a:buSzPct val="100000"/>
        <a:buFont typeface="Arial" pitchFamily="34" charset="0"/>
        <a:buChar char="•"/>
        <a:defRPr sz="2200" kern="1200">
          <a:solidFill>
            <a:srgbClr val="18572E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rgbClr val="18572E"/>
        </a:buClr>
        <a:buSzPct val="100000"/>
        <a:buFont typeface="Arial" pitchFamily="34" charset="0"/>
        <a:buChar char="-"/>
        <a:defRPr sz="2000" kern="1200">
          <a:solidFill>
            <a:srgbClr val="18572E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rgbClr val="18572E"/>
        </a:buClr>
        <a:buSzPct val="100000"/>
        <a:buFont typeface="Arial" pitchFamily="34" charset="0"/>
        <a:buChar char="•"/>
        <a:defRPr sz="1800" kern="1200">
          <a:solidFill>
            <a:srgbClr val="18572E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rgbClr val="18572E"/>
        </a:buClr>
        <a:buSzPct val="100000"/>
        <a:buFont typeface="Arial" pitchFamily="34" charset="0"/>
        <a:buChar char="-"/>
        <a:defRPr sz="1600" kern="1200">
          <a:solidFill>
            <a:srgbClr val="18572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g"/><Relationship Id="rId9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2480" y="944899"/>
            <a:ext cx="5533422" cy="2587798"/>
          </a:xfrm>
        </p:spPr>
        <p:txBody>
          <a:bodyPr/>
          <a:lstStyle/>
          <a:p>
            <a:r>
              <a:rPr lang="en-US" dirty="0"/>
              <a:t>RHIC and its EIC Future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Michiko Minty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E9FD5A-7707-CE4A-802B-CDD8101F62E4}"/>
              </a:ext>
            </a:extLst>
          </p:cNvPr>
          <p:cNvSpPr txBox="1">
            <a:spLocks/>
          </p:cNvSpPr>
          <p:nvPr/>
        </p:nvSpPr>
        <p:spPr>
          <a:xfrm>
            <a:off x="4056185" y="4951095"/>
            <a:ext cx="4741984" cy="44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023055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30E2D-0B64-402C-8F8E-A84A5F974EB0}"/>
              </a:ext>
            </a:extLst>
          </p:cNvPr>
          <p:cNvSpPr txBox="1">
            <a:spLocks/>
          </p:cNvSpPr>
          <p:nvPr/>
        </p:nvSpPr>
        <p:spPr>
          <a:xfrm>
            <a:off x="256750" y="296883"/>
            <a:ext cx="8775860" cy="9930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>
                <a:solidFill>
                  <a:srgbClr val="24407B"/>
                </a:solidFill>
              </a:rPr>
              <a:t>Timeline of the EIC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F8EEE5F-A74B-4FF6-898B-AE1A217318BB}"/>
              </a:ext>
            </a:extLst>
          </p:cNvPr>
          <p:cNvSpPr txBox="1">
            <a:spLocks/>
          </p:cNvSpPr>
          <p:nvPr/>
        </p:nvSpPr>
        <p:spPr>
          <a:xfrm>
            <a:off x="312444" y="606002"/>
            <a:ext cx="8240765" cy="6042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EIC White Paper (The Next QCD Frontier – Understanding the Glue that Binds us All) released in 2012.  Commissioned by BNL and </a:t>
            </a:r>
            <a:r>
              <a:rPr lang="en-US" sz="2000" dirty="0" err="1"/>
              <a:t>JLab</a:t>
            </a:r>
            <a:r>
              <a:rPr lang="en-US" sz="2000" dirty="0"/>
              <a:t> as a follow-up to the 2007 NSAC Long Range Plan.</a:t>
            </a:r>
          </a:p>
          <a:p>
            <a:r>
              <a:rPr lang="en-US" sz="2000" dirty="0">
                <a:solidFill>
                  <a:srgbClr val="24407B"/>
                </a:solidFill>
              </a:rPr>
              <a:t>Two approaches were pursued (JLEIC at </a:t>
            </a:r>
            <a:r>
              <a:rPr lang="en-US" sz="2000" dirty="0" err="1">
                <a:solidFill>
                  <a:srgbClr val="24407B"/>
                </a:solidFill>
              </a:rPr>
              <a:t>JLab</a:t>
            </a:r>
            <a:r>
              <a:rPr lang="en-US" sz="2000" dirty="0">
                <a:solidFill>
                  <a:srgbClr val="24407B"/>
                </a:solidFill>
              </a:rPr>
              <a:t>, </a:t>
            </a:r>
            <a:r>
              <a:rPr lang="en-US" sz="2000" dirty="0" err="1">
                <a:solidFill>
                  <a:srgbClr val="24407B"/>
                </a:solidFill>
              </a:rPr>
              <a:t>eRHIC</a:t>
            </a:r>
            <a:r>
              <a:rPr lang="en-US" sz="2000" dirty="0">
                <a:solidFill>
                  <a:srgbClr val="24407B"/>
                </a:solidFill>
              </a:rPr>
              <a:t> at BNL) </a:t>
            </a:r>
            <a:endParaRPr lang="en-US" sz="2000" dirty="0">
              <a:solidFill>
                <a:srgbClr val="003300"/>
              </a:solidFill>
            </a:endParaRPr>
          </a:p>
          <a:p>
            <a:r>
              <a:rPr lang="en-US" sz="2000" dirty="0"/>
              <a:t>The 2015 NSAC Long Range Plan recommended a high-energy, high-luminosity polarized EIC as the highest priority for a new facility construction following the completion of FRIB. </a:t>
            </a:r>
          </a:p>
          <a:p>
            <a:r>
              <a:rPr lang="en-US" sz="2000" dirty="0">
                <a:solidFill>
                  <a:srgbClr val="24407B"/>
                </a:solidFill>
              </a:rPr>
              <a:t>Pre-Conceptual Design Reports (</a:t>
            </a:r>
            <a:r>
              <a:rPr lang="en-US" sz="2000" dirty="0" err="1">
                <a:solidFill>
                  <a:srgbClr val="24407B"/>
                </a:solidFill>
              </a:rPr>
              <a:t>pCDR</a:t>
            </a:r>
            <a:r>
              <a:rPr lang="en-US" sz="2000" dirty="0">
                <a:solidFill>
                  <a:srgbClr val="24407B"/>
                </a:solidFill>
              </a:rPr>
              <a:t>) drafted in 2018 and evaluated together with scope and cost reviews in 2019.</a:t>
            </a:r>
          </a:p>
          <a:p>
            <a:r>
              <a:rPr lang="en-US" sz="2000" dirty="0"/>
              <a:t>Critical Decision 0 (CD0, “mission need”) for an EIC approved by the DOE in Dec, 2019 (enables work to begin on R&amp;D and on the CDR).</a:t>
            </a:r>
          </a:p>
          <a:p>
            <a:r>
              <a:rPr lang="en-US" sz="2000" dirty="0">
                <a:solidFill>
                  <a:srgbClr val="24407B"/>
                </a:solidFill>
              </a:rPr>
              <a:t>Site decision made by DOE in Jan, 2020 for hosting the EIC at BNL in strong partnership with </a:t>
            </a:r>
            <a:r>
              <a:rPr lang="en-US" sz="2000" dirty="0" err="1">
                <a:solidFill>
                  <a:srgbClr val="24407B"/>
                </a:solidFill>
              </a:rPr>
              <a:t>JLab</a:t>
            </a:r>
            <a:endParaRPr lang="en-US" sz="2000" dirty="0">
              <a:solidFill>
                <a:srgbClr val="24407B"/>
              </a:solidFill>
            </a:endParaRPr>
          </a:p>
          <a:p>
            <a:r>
              <a:rPr lang="en-US" sz="2000" dirty="0"/>
              <a:t>Next milestone is release of Conceptual Design Report (CDR) and CD1 (to allow release of Project Engineering and Design funds)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496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6C24-221B-0B4F-8FF5-CB5D8613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parameters of the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10159-E121-BF45-B6C4-AB26E9534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12" y="1457886"/>
            <a:ext cx="8484915" cy="423438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Highly polarized (70%) electron and light ion beams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Ion beams from deuteron to the heaviest nuclei (U, Pb)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Variable center of mass energies from 20 to 100 GeV upgradable to 140 GeV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High luminosity of 10</a:t>
            </a:r>
            <a:r>
              <a:rPr lang="en-US" sz="2400" baseline="30000" dirty="0"/>
              <a:t>33</a:t>
            </a:r>
            <a:r>
              <a:rPr lang="en-US" sz="2400" dirty="0"/>
              <a:t>-10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−2</a:t>
            </a:r>
            <a:r>
              <a:rPr lang="en-US" sz="2400" dirty="0"/>
              <a:t>s</a:t>
            </a:r>
            <a:r>
              <a:rPr lang="en-US" sz="2400" baseline="30000" dirty="0"/>
              <a:t>−1</a:t>
            </a:r>
          </a:p>
          <a:p>
            <a:pPr marL="0" indent="0">
              <a:buNone/>
            </a:pPr>
            <a:endParaRPr lang="en-US" sz="2400" baseline="30000" dirty="0"/>
          </a:p>
          <a:p>
            <a:r>
              <a:rPr lang="en-US" sz="2400" dirty="0"/>
              <a:t>More than one interaction region possible</a:t>
            </a:r>
          </a:p>
        </p:txBody>
      </p:sp>
    </p:spTree>
    <p:extLst>
      <p:ext uri="{BB962C8B-B14F-4D97-AF65-F5344CB8AC3E}">
        <p14:creationId xmlns:p14="http://schemas.microsoft.com/office/powerpoint/2010/main" val="325648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A94D-605C-422E-8028-36F4ACBA01FA}"/>
              </a:ext>
            </a:extLst>
          </p:cNvPr>
          <p:cNvSpPr txBox="1">
            <a:spLocks/>
          </p:cNvSpPr>
          <p:nvPr/>
        </p:nvSpPr>
        <p:spPr>
          <a:xfrm>
            <a:off x="4657" y="33636"/>
            <a:ext cx="9119950" cy="7784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Maximum Luminosity (10</a:t>
            </a:r>
            <a:r>
              <a:rPr lang="en-US" sz="3200" baseline="30000" dirty="0"/>
              <a:t>34</a:t>
            </a:r>
            <a:r>
              <a:rPr lang="en-US" sz="3200" dirty="0"/>
              <a:t>/cm</a:t>
            </a:r>
            <a:r>
              <a:rPr lang="en-US" sz="3200" baseline="30000" dirty="0"/>
              <a:t>2</a:t>
            </a:r>
            <a:r>
              <a:rPr lang="en-US" sz="3200" dirty="0"/>
              <a:t>s) Parameters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1F1CAF8-626F-482F-9E18-9DC8C876D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37772"/>
              </p:ext>
            </p:extLst>
          </p:nvPr>
        </p:nvGraphicFramePr>
        <p:xfrm>
          <a:off x="662153" y="749248"/>
          <a:ext cx="8088994" cy="5107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4537">
                  <a:extLst>
                    <a:ext uri="{9D8B030D-6E8A-4147-A177-3AD203B41FA5}">
                      <a16:colId xmlns:a16="http://schemas.microsoft.com/office/drawing/2014/main" val="287517482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76508613"/>
                    </a:ext>
                  </a:extLst>
                </a:gridCol>
                <a:gridCol w="1376855">
                  <a:extLst>
                    <a:ext uri="{9D8B030D-6E8A-4147-A177-3AD203B41FA5}">
                      <a16:colId xmlns:a16="http://schemas.microsoft.com/office/drawing/2014/main" val="524242645"/>
                    </a:ext>
                  </a:extLst>
                </a:gridCol>
                <a:gridCol w="1593602">
                  <a:extLst>
                    <a:ext uri="{9D8B030D-6E8A-4147-A177-3AD203B41FA5}">
                      <a16:colId xmlns:a16="http://schemas.microsoft.com/office/drawing/2014/main" val="2339941210"/>
                    </a:ext>
                  </a:extLst>
                </a:gridCol>
              </a:tblGrid>
              <a:tr h="657497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645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76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Amperes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075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Particles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160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47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Horizontal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61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Vertical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15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Hor</a:t>
                      </a:r>
                      <a:r>
                        <a:rPr lang="en-US" dirty="0"/>
                        <a:t>/Ver beta at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80/7.2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45/5.6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077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Hor</a:t>
                      </a:r>
                      <a:r>
                        <a:rPr lang="en-US" dirty="0"/>
                        <a:t>/Ver beam size at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95/8.5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95/8.5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67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Hor</a:t>
                      </a:r>
                      <a:r>
                        <a:rPr lang="en-US" dirty="0"/>
                        <a:t>/Ver angular spread at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err="1"/>
                        <a:t>rad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119/119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211/152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06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length (rms)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9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Hor</a:t>
                      </a:r>
                      <a:r>
                        <a:rPr lang="en-US" dirty="0"/>
                        <a:t>/Ver beam-beam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0.012/0.012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0.072/0.100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IBS growth time (Long/</a:t>
                      </a:r>
                      <a:r>
                        <a:rPr lang="en-US" dirty="0" err="1"/>
                        <a:t>Hor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2.9/2.0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367592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F6C7F009-BDD4-4BAD-AF65-0784E83B3CC5}"/>
              </a:ext>
            </a:extLst>
          </p:cNvPr>
          <p:cNvSpPr/>
          <p:nvPr/>
        </p:nvSpPr>
        <p:spPr>
          <a:xfrm>
            <a:off x="298260" y="4884845"/>
            <a:ext cx="261257" cy="125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D7F44E-5B5C-46EC-A06B-DD24A26B1BA9}"/>
              </a:ext>
            </a:extLst>
          </p:cNvPr>
          <p:cNvSpPr/>
          <p:nvPr/>
        </p:nvSpPr>
        <p:spPr>
          <a:xfrm>
            <a:off x="298260" y="5573273"/>
            <a:ext cx="261257" cy="125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73AD957-DA2D-41EC-A8CA-C0DF3540E819}"/>
              </a:ext>
            </a:extLst>
          </p:cNvPr>
          <p:cNvSpPr/>
          <p:nvPr/>
        </p:nvSpPr>
        <p:spPr>
          <a:xfrm>
            <a:off x="262224" y="1887313"/>
            <a:ext cx="261257" cy="125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BAADBE6-C4D1-4F0C-9D6C-4750139D0533}"/>
              </a:ext>
            </a:extLst>
          </p:cNvPr>
          <p:cNvSpPr/>
          <p:nvPr/>
        </p:nvSpPr>
        <p:spPr>
          <a:xfrm>
            <a:off x="289659" y="3401007"/>
            <a:ext cx="261257" cy="125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6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7A5B3-5ED9-C344-8763-9564356C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RHIC is transformed into an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63" y="746105"/>
            <a:ext cx="4787107" cy="57844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77AC1B-F3C5-4945-AA54-0C296A0685B1}"/>
              </a:ext>
            </a:extLst>
          </p:cNvPr>
          <p:cNvSpPr txBox="1">
            <a:spLocks/>
          </p:cNvSpPr>
          <p:nvPr/>
        </p:nvSpPr>
        <p:spPr>
          <a:xfrm>
            <a:off x="5313404" y="1541825"/>
            <a:ext cx="3464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Existing RHIC with blue and yellow rings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F3557-102D-5646-A645-2E51A2226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512" y="4298077"/>
            <a:ext cx="3085911" cy="203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7A5B3-5ED9-C344-8763-9564356C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RHIC is transformed into an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63" y="746105"/>
            <a:ext cx="4787106" cy="57844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1BE4CD-EE3A-3E44-B750-F7B02420E082}"/>
              </a:ext>
            </a:extLst>
          </p:cNvPr>
          <p:cNvSpPr txBox="1">
            <a:spLocks/>
          </p:cNvSpPr>
          <p:nvPr/>
        </p:nvSpPr>
        <p:spPr>
          <a:xfrm>
            <a:off x="5313404" y="1541825"/>
            <a:ext cx="3464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electron storage 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E22A1-FE44-994D-91CB-C1D03A0E3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512" y="4298077"/>
            <a:ext cx="3085911" cy="203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2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7A5B3-5ED9-C344-8763-9564356C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RHIC is transformed into an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63" y="746105"/>
            <a:ext cx="4787106" cy="578441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A53345-EDFB-534E-9CC7-67EED1C3C59D}"/>
              </a:ext>
            </a:extLst>
          </p:cNvPr>
          <p:cNvSpPr txBox="1">
            <a:spLocks/>
          </p:cNvSpPr>
          <p:nvPr/>
        </p:nvSpPr>
        <p:spPr>
          <a:xfrm>
            <a:off x="5313404" y="1541825"/>
            <a:ext cx="3464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an electron injector complex with Rapid Cycling Synchrotron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CC90F9-2666-C145-9E2D-570C923FB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512" y="4298077"/>
            <a:ext cx="3085911" cy="203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5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0FF0F-367F-BB47-99F0-A8B1530F3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511" y="4298077"/>
            <a:ext cx="3085913" cy="20361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5F32C-E711-BD44-8A02-B196A08F1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3404" y="1541825"/>
            <a:ext cx="3464733" cy="4351338"/>
          </a:xfrm>
        </p:spPr>
        <p:txBody>
          <a:bodyPr/>
          <a:lstStyle/>
          <a:p>
            <a:r>
              <a:rPr lang="en-US" dirty="0"/>
              <a:t>Strong hadron cooling completes the facility</a:t>
            </a:r>
          </a:p>
          <a:p>
            <a:r>
              <a:rPr lang="en-US" dirty="0"/>
              <a:t>Alternate solution also shown using RHIC blue ring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D7A5B3-5ED9-C344-8763-9564356C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RHIC is transformed into an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63" y="746105"/>
            <a:ext cx="4787105" cy="57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9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F818-CD51-4347-B7A6-B787F5A4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Cross-sectional view of the EIC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EB04-0FAF-A148-BBEE-56855C8C0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147846"/>
            <a:ext cx="8710815" cy="1992207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Electron Storage Ring (</a:t>
            </a:r>
            <a:r>
              <a:rPr lang="en-US" sz="2200" dirty="0" err="1"/>
              <a:t>eSR</a:t>
            </a:r>
            <a:r>
              <a:rPr lang="en-US" sz="2200" dirty="0"/>
              <a:t>) 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Electron Injector Synchrotron (Rapid Cycling Synchrotron, RCS)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/>
              <a:t>Two detector halls available</a:t>
            </a:r>
          </a:p>
        </p:txBody>
      </p:sp>
      <p:pic>
        <p:nvPicPr>
          <p:cNvPr id="24" name="Picture 2" descr="https://attachments.office.net/owa/rtribble@bnl.gov/service.svc/s/GetAttachmentThumbnail?id=AAMkAGE5M2ZiMTQ1LWI3NGUtNDE1MC1iZDgwLTAxNDlkNDMzMDYxZQBGAAAAAABMRfdBVS1rR7z2ToqtrJaWBwA9kcKVSwxKS77E69RiCdzkAAAAsSjvAAB9emgQZEWWTY7aZCcgRRF3AAEMBqOrAAABEgAQAC472e3JmVJFrVr%2FItvP8Dc%3D&amp;thumbnailType=2&amp;owa=outlook.office365.com&amp;scriptVer=2019090902.13&amp;X-OWA-CANARY=D1A8p8YNHkS4xsMYGwPyExBlJQhCPNcYOcZKsVd3EQpJm5vo0EwfzRznVXQftGA9HcIInAz_s_I.&amp;token=eyJhbGciOiJSUzI1NiIsImtpZCI6IjA2MDBGOUY2NzQ2MjA3MzdFNzM0MDRFMjg3QzQ1QTgxOENCN0NFQjgiLCJ4NXQiOiJCZ0Q1OW5SaUJ6Zm5OQVRpaDhSYWdZeTN6cmciLCJ0eXAiOiJKV1QifQ.eyJvcmlnaW4iOiJodHRwczovL291dGxvb2sub2ZmaWNlMzY1LmNvbSIsInZlciI6IkV4Y2hhbmdlLkNhbGxiYWNrLlYxIiwiYXBwY3R4c2VuZGVyIjoiT3dhRG93bmxvYWRAODk1NjFlNjAtZGM3NS00YzI4LWExYzktMmU4ZDg4NzAxOTZiIiwiYXBwY3R4Ijoie1wibXNleGNocHJvdFwiOlwib3dhXCIsXCJwcmltYXJ5c2lkXCI6XCJTLTEtNS0yMS0yOTU4OTA2MDcwLTM2OTA0ODc4MzMtMjczMzM0NDYzMS0yMTAwOTUxXCIsXCJwdWlkXCI6XCIxMTUzOTA2NjYwOTg0MTQxNDc0XCIsXCJvaWRcIjpcIjQyNGM2OGRlLTI3ZDAtNDViNS04NGJjLTIzMzhjNzlmOWQ5OVwiLFwic2NvcGVcIjpcIk93YURvd25sb2FkXCJ9IiwibmJmIjoxNTY4ODE1Njc3LCJleHAiOjE1Njg4MTYyNzcsImlzcyI6IjAwMDAwMDAyLTAwMDAtMGZmMS1jZTAwLTAwMDAwMDAwMDAwMEA4OTU2MWU2MC1kYzc1LTRjMjgtYTFjOS0yZThkODg3MDE5NmIiLCJhdWQiOiIwMDAwMDAwMi0wMDAwLTBmZjEtY2UwMC0wMDAwMDAwMDAwMDAvYXR0YWNobWVudHMub2ZmaWNlLm5ldEA4OTU2MWU2MC1kYzc1LTRjMjgtYTFjOS0yZThkODg3MDE5NmIifQ.HX76CAeGzGLTueLO1gJuMKhiO9NfUMnLCXrBAVjt4ZWC75FAXcp-kYff1C0HahUhGwqw9cx4SXdfxiL72fMZZ-CnBc28o8OTR5mz1EQq0LWcHHkxl6-8tsw8wsRUs9UiOu4Lh6uNXl6zWC5cM5b3i-QfQWqGte3F3zpTwSxT5Z0WhJ8CUN3VJMD1diO6zmpIUl0VUgaiv7n_Jjcg31JirNNzQ7CI78MTXa4F9GHT-fUj6-9t81Ftctc9abr36CzuJFKBzj0dQyNiYrSC1KK13ZazhR0CjsQ63Go7VWweFo-LsOrUf1kOqpj2EOQ0feUHNKnKjv-TQoJxupMlUq1e8g&amp;animation=true">
            <a:extLst>
              <a:ext uri="{FF2B5EF4-FFF2-40B4-BE49-F238E27FC236}">
                <a16:creationId xmlns:a16="http://schemas.microsoft.com/office/drawing/2014/main" id="{1F42E521-55A1-EE47-B416-40A1A97B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AFC"/>
              </a:clrFrom>
              <a:clrTo>
                <a:srgbClr val="FF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050" y="2779551"/>
            <a:ext cx="4861248" cy="26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2E7E39F-9335-0B4C-82E3-8674061C210A}"/>
              </a:ext>
            </a:extLst>
          </p:cNvPr>
          <p:cNvSpPr/>
          <p:nvPr/>
        </p:nvSpPr>
        <p:spPr>
          <a:xfrm>
            <a:off x="4455869" y="306282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2F647F-9F00-CD4F-98EF-6C816BAF010A}"/>
              </a:ext>
            </a:extLst>
          </p:cNvPr>
          <p:cNvSpPr/>
          <p:nvPr/>
        </p:nvSpPr>
        <p:spPr>
          <a:xfrm>
            <a:off x="4455869" y="306282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7CD33A-E90F-0646-809B-97F8EE0E265A}"/>
              </a:ext>
            </a:extLst>
          </p:cNvPr>
          <p:cNvSpPr/>
          <p:nvPr/>
        </p:nvSpPr>
        <p:spPr>
          <a:xfrm>
            <a:off x="4455869" y="306282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E7396B-23D3-F34E-B933-591BC6DB7C57}"/>
              </a:ext>
            </a:extLst>
          </p:cNvPr>
          <p:cNvSpPr txBox="1"/>
          <p:nvPr/>
        </p:nvSpPr>
        <p:spPr>
          <a:xfrm>
            <a:off x="6644174" y="2663528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FE1914-4DF0-504A-9170-328274A423CB}"/>
              </a:ext>
            </a:extLst>
          </p:cNvPr>
          <p:cNvCxnSpPr/>
          <p:nvPr/>
        </p:nvCxnSpPr>
        <p:spPr>
          <a:xfrm>
            <a:off x="6042646" y="3117798"/>
            <a:ext cx="738909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EB26948-D630-6B4B-AB77-CDB22489C401}"/>
              </a:ext>
            </a:extLst>
          </p:cNvPr>
          <p:cNvSpPr txBox="1"/>
          <p:nvPr/>
        </p:nvSpPr>
        <p:spPr>
          <a:xfrm>
            <a:off x="2301704" y="2603301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AECB93-B3A7-AA47-89DA-81FE0C293EDF}"/>
              </a:ext>
            </a:extLst>
          </p:cNvPr>
          <p:cNvCxnSpPr/>
          <p:nvPr/>
        </p:nvCxnSpPr>
        <p:spPr>
          <a:xfrm>
            <a:off x="2971804" y="2851743"/>
            <a:ext cx="738909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4CD84BC-C5CB-FD4A-8839-A32F7D02E8BB}"/>
              </a:ext>
            </a:extLst>
          </p:cNvPr>
          <p:cNvSpPr txBox="1"/>
          <p:nvPr/>
        </p:nvSpPr>
        <p:spPr>
          <a:xfrm>
            <a:off x="3954188" y="251060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704566-25C8-7E49-8708-E6DFCFA2E276}"/>
              </a:ext>
            </a:extLst>
          </p:cNvPr>
          <p:cNvCxnSpPr/>
          <p:nvPr/>
        </p:nvCxnSpPr>
        <p:spPr>
          <a:xfrm>
            <a:off x="3740004" y="3130273"/>
            <a:ext cx="738909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>
              <a:rot lat="0" lon="0" rev="16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F5B87F-D5BF-F943-A3E5-20D12B5C0172}"/>
              </a:ext>
            </a:extLst>
          </p:cNvPr>
          <p:cNvCxnSpPr/>
          <p:nvPr/>
        </p:nvCxnSpPr>
        <p:spPr>
          <a:xfrm>
            <a:off x="4132324" y="3118647"/>
            <a:ext cx="738909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C744FBA-54C8-404D-ABE9-ACC4E9861197}"/>
              </a:ext>
            </a:extLst>
          </p:cNvPr>
          <p:cNvSpPr txBox="1"/>
          <p:nvPr/>
        </p:nvSpPr>
        <p:spPr>
          <a:xfrm>
            <a:off x="1109685" y="4297324"/>
            <a:ext cx="1083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tunnel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958FD7-53DF-4A3C-BABB-E9AE43CC9306}"/>
              </a:ext>
            </a:extLst>
          </p:cNvPr>
          <p:cNvCxnSpPr>
            <a:cxnSpLocks/>
          </p:cNvCxnSpPr>
          <p:nvPr/>
        </p:nvCxnSpPr>
        <p:spPr>
          <a:xfrm>
            <a:off x="5113176" y="5784980"/>
            <a:ext cx="17448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71EB1B-E97D-4767-9C7A-27D7135B356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37689" y="5784980"/>
            <a:ext cx="17633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BD3F819-2B0C-46FD-9926-F09706C74163}"/>
              </a:ext>
            </a:extLst>
          </p:cNvPr>
          <p:cNvSpPr txBox="1"/>
          <p:nvPr/>
        </p:nvSpPr>
        <p:spPr>
          <a:xfrm>
            <a:off x="4201047" y="560031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 5 </a:t>
            </a:r>
            <a:r>
              <a:rPr lang="en-US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08649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Storage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45" y="1335295"/>
            <a:ext cx="8634215" cy="477137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/>
              <a:t> </a:t>
            </a:r>
          </a:p>
          <a:p>
            <a:r>
              <a:rPr lang="en-US" sz="2900" dirty="0"/>
              <a:t>Energy range, E = 2.5 – 18 GeV (beam injected at full energy)</a:t>
            </a:r>
          </a:p>
          <a:p>
            <a:pPr marL="0" indent="0">
              <a:buNone/>
            </a:pPr>
            <a:r>
              <a:rPr lang="en-US" sz="2900" dirty="0"/>
              <a:t>       </a:t>
            </a:r>
            <a:r>
              <a:rPr lang="en-US" sz="2900" dirty="0">
                <a:solidFill>
                  <a:srgbClr val="24407B"/>
                </a:solidFill>
                <a:sym typeface="Wingdings" panose="05000000000000000000" pitchFamily="2" charset="2"/>
              </a:rPr>
              <a:t>11 superconducting 2-cell 591 MHz RF cavities</a:t>
            </a:r>
          </a:p>
          <a:p>
            <a:pPr marL="0" indent="0">
              <a:buNone/>
            </a:pPr>
            <a:endParaRPr lang="en-US" sz="2900" dirty="0">
              <a:solidFill>
                <a:srgbClr val="24407B"/>
              </a:solidFill>
            </a:endParaRPr>
          </a:p>
          <a:p>
            <a:r>
              <a:rPr lang="en-US" sz="2900" dirty="0"/>
              <a:t>Design challenge: maintain electron beam emittance at all energies (~ 20 nm)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        flexible design of magnetic lattice design comprising six FODO arcs with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        adjustable proper phase advance:   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        	90º /cell at  E=18 GeV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	60º /cell for E= 2.5-10 GeV plus radial shift and/or ‘super-bend’ lattice</a:t>
            </a:r>
          </a:p>
          <a:p>
            <a:pPr marL="0" indent="0">
              <a:buNone/>
            </a:pPr>
            <a:endParaRPr lang="en-US" sz="2900" dirty="0">
              <a:solidFill>
                <a:srgbClr val="24407B"/>
              </a:solidFill>
            </a:endParaRPr>
          </a:p>
          <a:p>
            <a:r>
              <a:rPr lang="en-US" sz="2900" dirty="0"/>
              <a:t>Design challenge: 70% average polarization and fully flexible spin patterns</a:t>
            </a:r>
          </a:p>
          <a:p>
            <a:pPr marL="0" indent="0">
              <a:buNone/>
            </a:pPr>
            <a:r>
              <a:rPr lang="en-US" sz="2900" dirty="0"/>
              <a:t>       </a:t>
            </a:r>
            <a:r>
              <a:rPr lang="en-US" sz="2900" dirty="0">
                <a:solidFill>
                  <a:srgbClr val="0070C0"/>
                </a:solidFill>
              </a:rPr>
              <a:t>- </a:t>
            </a:r>
            <a:r>
              <a:rPr lang="en-US" sz="2900" dirty="0">
                <a:solidFill>
                  <a:srgbClr val="24407B"/>
                </a:solidFill>
              </a:rPr>
              <a:t>polarized electron source and polarization-preserving pre-accelerators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       - solenoid-based spin rotators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       - bunch replacement at 1Hz (330 bunches in 5.5 minutes) to avoid stochastic    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24407B"/>
                </a:solidFill>
              </a:rPr>
              <a:t>           depolarization (</a:t>
            </a:r>
            <a:r>
              <a:rPr lang="en-US" sz="2900" dirty="0" err="1">
                <a:solidFill>
                  <a:srgbClr val="24407B"/>
                </a:solidFill>
              </a:rPr>
              <a:t>Derbenev</a:t>
            </a:r>
            <a:r>
              <a:rPr lang="en-US" sz="2900" dirty="0">
                <a:solidFill>
                  <a:srgbClr val="24407B"/>
                </a:solidFill>
              </a:rPr>
              <a:t>-Kondratenko)</a:t>
            </a:r>
          </a:p>
          <a:p>
            <a:pPr marL="0" indent="0">
              <a:buNone/>
            </a:pPr>
            <a:endParaRPr lang="en-US" sz="1700" dirty="0">
              <a:solidFill>
                <a:srgbClr val="24407B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rgbClr val="24407B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24407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C4761-4458-419D-BF14-2B3350D71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035" y="143439"/>
            <a:ext cx="1996966" cy="24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036" y="1132290"/>
            <a:ext cx="8203467" cy="3338442"/>
          </a:xfrm>
        </p:spPr>
        <p:txBody>
          <a:bodyPr>
            <a:noAutofit/>
          </a:bodyPr>
          <a:lstStyle/>
          <a:p>
            <a:r>
              <a:rPr lang="en-US" sz="1800" dirty="0"/>
              <a:t>In the electron storage ring, single bunches will be replaced at a 1Hz rate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Replacing a 28 </a:t>
            </a:r>
            <a:r>
              <a:rPr lang="en-US" sz="1800" dirty="0" err="1"/>
              <a:t>nC</a:t>
            </a:r>
            <a:r>
              <a:rPr lang="en-US" sz="1800" dirty="0"/>
              <a:t> bunch requires accumulation of 7nC bunches in the RCS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Fast extraction kicker on top of slow bump to extract a single bunch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70" y="231450"/>
            <a:ext cx="8775860" cy="993052"/>
          </a:xfrm>
        </p:spPr>
        <p:txBody>
          <a:bodyPr/>
          <a:lstStyle/>
          <a:p>
            <a:r>
              <a:rPr lang="en-US" dirty="0"/>
              <a:t>Bunch replacement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552E4C-4CD5-40BB-9159-66C086184747}"/>
              </a:ext>
            </a:extLst>
          </p:cNvPr>
          <p:cNvSpPr txBox="1">
            <a:spLocks/>
          </p:cNvSpPr>
          <p:nvPr/>
        </p:nvSpPr>
        <p:spPr>
          <a:xfrm>
            <a:off x="226023" y="385767"/>
            <a:ext cx="8775860" cy="483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24407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1F213C-6217-457C-A018-499D5909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55" y="3165751"/>
            <a:ext cx="5100453" cy="298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E8ACAF-61F0-4C5A-8D44-219861706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731838"/>
            <a:ext cx="9169400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D732373-7105-43F0-B583-E38AEFA7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</a:t>
            </a:r>
            <a:r>
              <a:rPr lang="en-US" altLang="en-US" sz="36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altLang="en-US" sz="3600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Colliders in the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684A2-4E4B-42F7-9B11-A30CB8F5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0238"/>
            <a:ext cx="5562600" cy="4348162"/>
          </a:xfrm>
          <a:prstGeom prst="rect">
            <a:avLst/>
          </a:prstGeom>
          <a:noFill/>
          <a:ln w="28575">
            <a:solidFill>
              <a:srgbClr val="2440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FBA9C-1198-44D5-A218-22AD9F14D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00238"/>
            <a:ext cx="487680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2440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Stanford Linear Collider  (1989 – 1998)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37DD6B-A926-4B48-8E2F-768CC06894C7}"/>
              </a:ext>
            </a:extLst>
          </p:cNvPr>
          <p:cNvCxnSpPr/>
          <p:nvPr/>
        </p:nvCxnSpPr>
        <p:spPr>
          <a:xfrm flipH="1">
            <a:off x="762000" y="3729038"/>
            <a:ext cx="1371600" cy="4762"/>
          </a:xfrm>
          <a:prstGeom prst="straightConnector1">
            <a:avLst/>
          </a:prstGeom>
          <a:ln w="38100">
            <a:solidFill>
              <a:srgbClr val="2440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12B272-08AF-4A60-80A1-DD2B448F6CAF}"/>
              </a:ext>
            </a:extLst>
          </p:cNvPr>
          <p:cNvCxnSpPr/>
          <p:nvPr/>
        </p:nvCxnSpPr>
        <p:spPr>
          <a:xfrm flipH="1">
            <a:off x="5486400" y="3881438"/>
            <a:ext cx="914400" cy="838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62393B-3E09-4EF5-9C84-9410D1E1794B}"/>
              </a:ext>
            </a:extLst>
          </p:cNvPr>
          <p:cNvCxnSpPr/>
          <p:nvPr/>
        </p:nvCxnSpPr>
        <p:spPr>
          <a:xfrm rot="10800000" flipH="1">
            <a:off x="6781800" y="2738438"/>
            <a:ext cx="914400" cy="838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AD1F24-D59C-41E6-A078-46A5E9AA5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60763"/>
            <a:ext cx="1025525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miles</a:t>
            </a:r>
          </a:p>
        </p:txBody>
      </p:sp>
      <p:sp>
        <p:nvSpPr>
          <p:cNvPr id="10" name="5-Point Star 14">
            <a:extLst>
              <a:ext uri="{FF2B5EF4-FFF2-40B4-BE49-F238E27FC236}">
                <a16:creationId xmlns:a16="http://schemas.microsoft.com/office/drawing/2014/main" id="{5A3AE81B-E00B-46C0-835C-C854B2EACA49}"/>
              </a:ext>
            </a:extLst>
          </p:cNvPr>
          <p:cNvSpPr/>
          <p:nvPr/>
        </p:nvSpPr>
        <p:spPr>
          <a:xfrm>
            <a:off x="152400" y="3581400"/>
            <a:ext cx="381000" cy="30480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BE097F-C218-4BF2-99ED-C08F35E2A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52800"/>
            <a:ext cx="5334000" cy="3395663"/>
          </a:xfrm>
          <a:prstGeom prst="rect">
            <a:avLst/>
          </a:prstGeom>
          <a:noFill/>
          <a:ln w="28575">
            <a:solidFill>
              <a:srgbClr val="2440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B572A7-CEBD-4ACB-95F1-A669728AC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6248400"/>
            <a:ext cx="3332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TeVatron</a:t>
            </a:r>
            <a:r>
              <a:rPr lang="en-US" altLang="en-US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(1987 – 2011)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34D504-DB80-4645-8666-15136A07AB04}"/>
              </a:ext>
            </a:extLst>
          </p:cNvPr>
          <p:cNvCxnSpPr/>
          <p:nvPr/>
        </p:nvCxnSpPr>
        <p:spPr>
          <a:xfrm flipH="1">
            <a:off x="2514600" y="4406900"/>
            <a:ext cx="1143000" cy="127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83510C-9E1E-4580-A87C-E28664856099}"/>
              </a:ext>
            </a:extLst>
          </p:cNvPr>
          <p:cNvCxnSpPr/>
          <p:nvPr/>
        </p:nvCxnSpPr>
        <p:spPr>
          <a:xfrm>
            <a:off x="4419600" y="4464050"/>
            <a:ext cx="990600" cy="317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791D7E-02CF-42CD-A4F9-0F57C900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35450"/>
            <a:ext cx="120650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1.2 miles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76832C-081E-4CB7-8301-F66C82567E0D}"/>
              </a:ext>
            </a:extLst>
          </p:cNvPr>
          <p:cNvCxnSpPr/>
          <p:nvPr/>
        </p:nvCxnSpPr>
        <p:spPr>
          <a:xfrm flipV="1">
            <a:off x="5029200" y="3124200"/>
            <a:ext cx="533400" cy="228600"/>
          </a:xfrm>
          <a:prstGeom prst="straightConnector1">
            <a:avLst/>
          </a:prstGeom>
          <a:ln w="28575">
            <a:solidFill>
              <a:srgbClr val="2440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C687D67A-FA94-4D43-88CE-02FD4EAA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86150"/>
            <a:ext cx="4953000" cy="3252788"/>
          </a:xfrm>
          <a:prstGeom prst="rect">
            <a:avLst/>
          </a:prstGeom>
          <a:noFill/>
          <a:ln w="28575">
            <a:solidFill>
              <a:srgbClr val="2440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5-Point Star 25">
            <a:extLst>
              <a:ext uri="{FF2B5EF4-FFF2-40B4-BE49-F238E27FC236}">
                <a16:creationId xmlns:a16="http://schemas.microsoft.com/office/drawing/2014/main" id="{444F8B26-08BF-43D0-8AC9-1F24381C3F31}"/>
              </a:ext>
            </a:extLst>
          </p:cNvPr>
          <p:cNvSpPr/>
          <p:nvPr/>
        </p:nvSpPr>
        <p:spPr>
          <a:xfrm>
            <a:off x="5638800" y="2895600"/>
            <a:ext cx="381000" cy="30480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4B4133-DDC1-4836-9EE3-AD8B02B5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248400"/>
            <a:ext cx="17875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RHIC (&gt;2001)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58918E-3E1C-4A32-AF0E-F076B91F1511}"/>
              </a:ext>
            </a:extLst>
          </p:cNvPr>
          <p:cNvCxnSpPr/>
          <p:nvPr/>
        </p:nvCxnSpPr>
        <p:spPr>
          <a:xfrm flipH="1">
            <a:off x="2819400" y="4114800"/>
            <a:ext cx="16764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9EF3EB-95BE-480A-867C-12AED97794C2}"/>
              </a:ext>
            </a:extLst>
          </p:cNvPr>
          <p:cNvCxnSpPr/>
          <p:nvPr/>
        </p:nvCxnSpPr>
        <p:spPr>
          <a:xfrm>
            <a:off x="5105400" y="4114800"/>
            <a:ext cx="19050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CE9028-0AC7-4BDD-8C02-769E70501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886200"/>
            <a:ext cx="160020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0.75 miles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5998CF-812D-4AA6-BCB7-FC88AB33A8ED}"/>
              </a:ext>
            </a:extLst>
          </p:cNvPr>
          <p:cNvCxnSpPr>
            <a:stCxn id="17" idx="3"/>
          </p:cNvCxnSpPr>
          <p:nvPr/>
        </p:nvCxnSpPr>
        <p:spPr>
          <a:xfrm flipV="1">
            <a:off x="7239000" y="2895600"/>
            <a:ext cx="1066800" cy="2216150"/>
          </a:xfrm>
          <a:prstGeom prst="straightConnector1">
            <a:avLst/>
          </a:prstGeom>
          <a:ln w="28575">
            <a:solidFill>
              <a:srgbClr val="2440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Point Star 35">
            <a:extLst>
              <a:ext uri="{FF2B5EF4-FFF2-40B4-BE49-F238E27FC236}">
                <a16:creationId xmlns:a16="http://schemas.microsoft.com/office/drawing/2014/main" id="{3D32C982-E847-4E5D-9017-9B449BE43C25}"/>
              </a:ext>
            </a:extLst>
          </p:cNvPr>
          <p:cNvSpPr/>
          <p:nvPr/>
        </p:nvSpPr>
        <p:spPr>
          <a:xfrm>
            <a:off x="8153400" y="2514600"/>
            <a:ext cx="381000" cy="38100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50B8DE-82C6-4AD4-9972-E6E350FAB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838200"/>
            <a:ext cx="7284366" cy="1138773"/>
          </a:xfrm>
          <a:prstGeom prst="rect">
            <a:avLst/>
          </a:prstGeom>
          <a:solidFill>
            <a:schemeClr val="bg1"/>
          </a:solidFill>
          <a:ln w="28575">
            <a:solidFill>
              <a:srgbClr val="00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Relativistic Heavy Ion Collider (RHIC)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now the only high energy collider in the Americas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the only high energy polarized proton collider in the world</a:t>
            </a:r>
          </a:p>
        </p:txBody>
      </p:sp>
    </p:spTree>
    <p:extLst>
      <p:ext uri="{BB962C8B-B14F-4D97-AF65-F5344CB8AC3E}">
        <p14:creationId xmlns:p14="http://schemas.microsoft.com/office/powerpoint/2010/main" val="946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19" grpId="0" animBg="1"/>
      <p:bldP spid="22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198" y="563953"/>
            <a:ext cx="5277604" cy="33254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4BF0FB-2558-401C-B8B6-7CA75A6E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Superconducting RF cavities in the Electron Storage Ring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47" y="3712722"/>
            <a:ext cx="3444739" cy="2183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581AB-E279-4EFB-843A-4B09C9245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51" y="3564796"/>
            <a:ext cx="3592949" cy="2435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5D963-D1AA-42A5-847C-3F5488BD084A}"/>
              </a:ext>
            </a:extLst>
          </p:cNvPr>
          <p:cNvSpPr/>
          <p:nvPr/>
        </p:nvSpPr>
        <p:spPr>
          <a:xfrm>
            <a:off x="2780522" y="1315011"/>
            <a:ext cx="1324947" cy="241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2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7743"/>
          </a:xfrm>
        </p:spPr>
        <p:txBody>
          <a:bodyPr>
            <a:normAutofit/>
          </a:bodyPr>
          <a:lstStyle/>
          <a:p>
            <a:r>
              <a:rPr lang="en-US" dirty="0"/>
              <a:t>Electron Injector Synchrotron, RCS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25" y="2497000"/>
            <a:ext cx="5848062" cy="2756135"/>
          </a:xfrm>
        </p:spPr>
        <p:txBody>
          <a:bodyPr>
            <a:noAutofit/>
          </a:bodyPr>
          <a:lstStyle/>
          <a:p>
            <a:r>
              <a:rPr lang="en-US" sz="1800" dirty="0"/>
              <a:t>Full energy injector for the electron storage ring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Energy range (at extraction), E = 2.5 – 18 GeV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Design challenge: preserve electron beam polarization during acceleration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        spin-transparent, rapid-cycling synchrotron (RCS)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87F8F-54A6-48FF-8C3F-50C6ED238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398" y="1378784"/>
            <a:ext cx="2495262" cy="30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26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024515" y="2946944"/>
            <a:ext cx="304885" cy="2843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603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Spin Resonance Review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12" y="2309376"/>
            <a:ext cx="2265200" cy="1723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578" y="2186368"/>
            <a:ext cx="2796690" cy="2047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30" y="810826"/>
            <a:ext cx="3821820" cy="682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8F8E2A-5C56-4BB8-8C9B-8441E0D01F82}"/>
              </a:ext>
            </a:extLst>
          </p:cNvPr>
          <p:cNvSpPr txBox="1"/>
          <p:nvPr/>
        </p:nvSpPr>
        <p:spPr>
          <a:xfrm>
            <a:off x="585101" y="4179235"/>
            <a:ext cx="163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Quadrupole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485FE1-2ADC-462B-917C-62322572B41C}"/>
              </a:ext>
            </a:extLst>
          </p:cNvPr>
          <p:cNvSpPr/>
          <p:nvPr/>
        </p:nvSpPr>
        <p:spPr>
          <a:xfrm>
            <a:off x="3137532" y="3034485"/>
            <a:ext cx="148170" cy="204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F858E-394A-43DF-AAA6-FB33AE024E04}"/>
              </a:ext>
            </a:extLst>
          </p:cNvPr>
          <p:cNvSpPr txBox="1"/>
          <p:nvPr/>
        </p:nvSpPr>
        <p:spPr>
          <a:xfrm>
            <a:off x="1637810" y="1375427"/>
            <a:ext cx="581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is the spin vector, G is the electron gyromagnetic anomaly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1763A-5A49-4BC7-A13D-3E55D45AE2C9}"/>
              </a:ext>
            </a:extLst>
          </p:cNvPr>
          <p:cNvSpPr txBox="1"/>
          <p:nvPr/>
        </p:nvSpPr>
        <p:spPr>
          <a:xfrm>
            <a:off x="881768" y="890975"/>
            <a:ext cx="232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Thomas-BMT equation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8959A8-5FA6-4B11-B773-E51518FB266A}"/>
              </a:ext>
            </a:extLst>
          </p:cNvPr>
          <p:cNvSpPr txBox="1"/>
          <p:nvPr/>
        </p:nvSpPr>
        <p:spPr>
          <a:xfrm>
            <a:off x="253683" y="5247300"/>
            <a:ext cx="868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Imperfection resonances      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</a:t>
            </a:r>
            <a:r>
              <a:rPr lang="en-US" dirty="0" err="1"/>
              <a:t>nP</a:t>
            </a:r>
            <a:r>
              <a:rPr lang="en-US" dirty="0"/>
              <a:t>                </a:t>
            </a:r>
            <a:r>
              <a:rPr lang="en-US" sz="1600" dirty="0"/>
              <a:t> due to dipole rotations, quadrupole misalignments</a:t>
            </a:r>
          </a:p>
          <a:p>
            <a:r>
              <a:rPr lang="en-US" dirty="0"/>
              <a:t>Intrinsic resonances               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</a:t>
            </a:r>
            <a:r>
              <a:rPr lang="en-US" dirty="0" err="1"/>
              <a:t>nP</a:t>
            </a:r>
            <a:r>
              <a:rPr lang="en-US" dirty="0"/>
              <a:t> +/- Q      </a:t>
            </a:r>
            <a:r>
              <a:rPr lang="en-US" sz="1600" dirty="0"/>
              <a:t>due to (primarily) vertical </a:t>
            </a:r>
            <a:r>
              <a:rPr lang="en-US" sz="1600" dirty="0" err="1"/>
              <a:t>betatron</a:t>
            </a:r>
            <a:r>
              <a:rPr lang="en-US" sz="1600" dirty="0"/>
              <a:t> motion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74169A-482B-42C3-AA10-AD7A998A2A85}"/>
              </a:ext>
            </a:extLst>
          </p:cNvPr>
          <p:cNvSpPr txBox="1"/>
          <p:nvPr/>
        </p:nvSpPr>
        <p:spPr>
          <a:xfrm>
            <a:off x="78918" y="4809393"/>
            <a:ext cx="841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resonance conditions (n is an integer, P is lattice periodicity, Q is the </a:t>
            </a:r>
            <a:r>
              <a:rPr lang="en-US" dirty="0" err="1"/>
              <a:t>betatron</a:t>
            </a:r>
            <a:r>
              <a:rPr lang="en-US" dirty="0"/>
              <a:t> tune)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2763F-980C-447D-9D98-80A7D3BA4417}"/>
              </a:ext>
            </a:extLst>
          </p:cNvPr>
          <p:cNvCxnSpPr/>
          <p:nvPr/>
        </p:nvCxnSpPr>
        <p:spPr>
          <a:xfrm>
            <a:off x="179039" y="1847461"/>
            <a:ext cx="875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643544-8820-439D-A91C-E7A161A1F463}"/>
              </a:ext>
            </a:extLst>
          </p:cNvPr>
          <p:cNvCxnSpPr/>
          <p:nvPr/>
        </p:nvCxnSpPr>
        <p:spPr>
          <a:xfrm>
            <a:off x="141717" y="4631094"/>
            <a:ext cx="875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176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864" y="296883"/>
            <a:ext cx="8775860" cy="993052"/>
          </a:xfrm>
        </p:spPr>
        <p:txBody>
          <a:bodyPr>
            <a:normAutofit/>
          </a:bodyPr>
          <a:lstStyle/>
          <a:p>
            <a:r>
              <a:rPr lang="en-US" dirty="0"/>
              <a:t>RCS design: Spin Resonance Free Lattice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633" y="1916699"/>
            <a:ext cx="785509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Acceleration from 400 MeV to 18 GeV (max):   0.9 &lt; Gϒ &lt; 41</a:t>
            </a:r>
          </a:p>
          <a:p>
            <a:endParaRPr lang="en-US" dirty="0"/>
          </a:p>
          <a:p>
            <a:endParaRPr lang="en-US" b="1" dirty="0"/>
          </a:p>
          <a:p>
            <a:r>
              <a:rPr lang="en-US" dirty="0"/>
              <a:t>By design of a lattice with periodicity P=96  and an integer </a:t>
            </a:r>
            <a:r>
              <a:rPr lang="en-US" dirty="0" err="1"/>
              <a:t>betatron</a:t>
            </a:r>
            <a:r>
              <a:rPr lang="en-US" dirty="0"/>
              <a:t> tune Q of ~50:</a:t>
            </a:r>
          </a:p>
          <a:p>
            <a:endParaRPr lang="en-US" dirty="0"/>
          </a:p>
          <a:p>
            <a:r>
              <a:rPr lang="en-US" dirty="0"/>
              <a:t>        the strongest imperfection resonance occurs at 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96 – 50 = 46 </a:t>
            </a:r>
          </a:p>
          <a:p>
            <a:r>
              <a:rPr lang="en-US" dirty="0"/>
              <a:t>        the strongest intrinsic resonances occur at </a:t>
            </a:r>
          </a:p>
          <a:p>
            <a:r>
              <a:rPr lang="en-US" dirty="0"/>
              <a:t>		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 50 +/- </a:t>
            </a:r>
            <a:r>
              <a:rPr lang="en-US" dirty="0" err="1"/>
              <a:t>dQ</a:t>
            </a:r>
            <a:r>
              <a:rPr lang="en-US" dirty="0"/>
              <a:t>                                (n=0)</a:t>
            </a:r>
          </a:p>
          <a:p>
            <a:r>
              <a:rPr lang="en-US" dirty="0"/>
              <a:t>                                   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 96 +/- (</a:t>
            </a:r>
            <a:r>
              <a:rPr lang="en-US" dirty="0" err="1"/>
              <a:t>Q+dQ</a:t>
            </a:r>
            <a:r>
              <a:rPr lang="en-US" dirty="0"/>
              <a:t>) = 46 – </a:t>
            </a:r>
            <a:r>
              <a:rPr lang="en-US" dirty="0" err="1"/>
              <a:t>dQ</a:t>
            </a:r>
            <a:r>
              <a:rPr lang="en-US" dirty="0"/>
              <a:t>      (n = 1)</a:t>
            </a:r>
          </a:p>
          <a:p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dQ</a:t>
            </a:r>
            <a:r>
              <a:rPr lang="en-US" dirty="0"/>
              <a:t> is the fractional </a:t>
            </a:r>
            <a:r>
              <a:rPr lang="en-US" dirty="0" err="1"/>
              <a:t>betatron</a:t>
            </a:r>
            <a:r>
              <a:rPr lang="en-US" dirty="0"/>
              <a:t> tune</a:t>
            </a:r>
          </a:p>
          <a:p>
            <a:endParaRPr lang="en-US" dirty="0"/>
          </a:p>
          <a:p>
            <a:r>
              <a:rPr lang="en-US" dirty="0"/>
              <a:t>With this lattice design, highest-order spin resonances are avoided.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8FFCF-5119-4DCC-B3BC-A9F2E97F644A}"/>
              </a:ext>
            </a:extLst>
          </p:cNvPr>
          <p:cNvSpPr txBox="1"/>
          <p:nvPr/>
        </p:nvSpPr>
        <p:spPr>
          <a:xfrm>
            <a:off x="2146207" y="1041640"/>
            <a:ext cx="459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Imperfection resonances      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</a:t>
            </a:r>
            <a:r>
              <a:rPr lang="en-US" dirty="0" err="1"/>
              <a:t>nP</a:t>
            </a:r>
            <a:endParaRPr lang="en-US" sz="1600" dirty="0"/>
          </a:p>
          <a:p>
            <a:r>
              <a:rPr lang="en-US" dirty="0"/>
              <a:t>Intrinsic resonances               G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</a:t>
            </a:r>
            <a:r>
              <a:rPr lang="en-US" dirty="0" err="1"/>
              <a:t>nP</a:t>
            </a:r>
            <a:r>
              <a:rPr lang="en-US" dirty="0"/>
              <a:t> +/- Q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505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Polarization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67" y="2500976"/>
            <a:ext cx="3722962" cy="2663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45" y="2236660"/>
            <a:ext cx="4666129" cy="3341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7431" y="1513621"/>
            <a:ext cx="3979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 polarization transmission efficiency vs acceleration cycle duration (‘ramp’)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23" y="1594534"/>
            <a:ext cx="414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Quasi-symmetry</a:t>
            </a:r>
          </a:p>
          <a:p>
            <a:r>
              <a:rPr lang="en-US" dirty="0">
                <a:sym typeface="Wingdings" panose="05000000000000000000" pitchFamily="2" charset="2"/>
              </a:rPr>
              <a:t> Good spin transparency properties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E03BB0-2832-4243-B3D8-E2314C41D6F3}"/>
              </a:ext>
            </a:extLst>
          </p:cNvPr>
          <p:cNvSpPr/>
          <p:nvPr/>
        </p:nvSpPr>
        <p:spPr>
          <a:xfrm>
            <a:off x="4578055" y="3645489"/>
            <a:ext cx="145335" cy="320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2087B-FFED-4437-BF4B-162D17816549}"/>
              </a:ext>
            </a:extLst>
          </p:cNvPr>
          <p:cNvSpPr txBox="1"/>
          <p:nvPr/>
        </p:nvSpPr>
        <p:spPr>
          <a:xfrm>
            <a:off x="6564309" y="3781771"/>
            <a:ext cx="145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</a:t>
            </a:r>
            <a:r>
              <a:rPr lang="en-US" dirty="0" err="1"/>
              <a:t>ms</a:t>
            </a:r>
            <a:r>
              <a:rPr lang="en-US" dirty="0"/>
              <a:t> ramp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23D802-D28B-4523-9F31-3A7076E38375}"/>
              </a:ext>
            </a:extLst>
          </p:cNvPr>
          <p:cNvCxnSpPr>
            <a:stCxn id="9" idx="3"/>
          </p:cNvCxnSpPr>
          <p:nvPr/>
        </p:nvCxnSpPr>
        <p:spPr>
          <a:xfrm>
            <a:off x="8022445" y="3966437"/>
            <a:ext cx="4372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910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5361"/>
            <a:ext cx="7886700" cy="579502"/>
          </a:xfrm>
        </p:spPr>
        <p:txBody>
          <a:bodyPr>
            <a:noAutofit/>
          </a:bodyPr>
          <a:lstStyle/>
          <a:p>
            <a:r>
              <a:rPr lang="en-US" dirty="0"/>
              <a:t>Strong Hadron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598" y="4551334"/>
            <a:ext cx="7795528" cy="1286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Two options </a:t>
            </a:r>
          </a:p>
          <a:p>
            <a:r>
              <a:rPr lang="en-US" sz="1800" dirty="0"/>
              <a:t>Coherent electron cooling with FEL amplifier or micro-bunching amplifier </a:t>
            </a:r>
          </a:p>
          <a:p>
            <a:r>
              <a:rPr lang="en-US" sz="1800" dirty="0"/>
              <a:t>Full on-energy injection with conventional electron cooling using the second (unused) RHIC storage 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3BDCF-C371-46C4-88F8-54FCDB19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10" y="1229497"/>
            <a:ext cx="3303038" cy="33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CD80EC-C192-4B4E-88DC-49246F26139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1412" y="4645323"/>
            <a:ext cx="78299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of high energy Hadron beams with high band-width, ~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1THz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short cooling times to balance strong intra-beam scattering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06"/>
          <p:cNvGrpSpPr>
            <a:grpSpLocks/>
          </p:cNvGrpSpPr>
          <p:nvPr/>
        </p:nvGrpSpPr>
        <p:grpSpPr bwMode="auto">
          <a:xfrm>
            <a:off x="1203045" y="1604450"/>
            <a:ext cx="6286974" cy="2171272"/>
            <a:chOff x="-18" y="1069"/>
            <a:chExt cx="5778" cy="1471"/>
          </a:xfrm>
        </p:grpSpPr>
        <p:sp>
          <p:nvSpPr>
            <p:cNvPr id="8" name="Text Box 407"/>
            <p:cNvSpPr txBox="1">
              <a:spLocks noChangeArrowheads="1"/>
            </p:cNvSpPr>
            <p:nvPr/>
          </p:nvSpPr>
          <p:spPr bwMode="auto">
            <a:xfrm>
              <a:off x="597" y="1718"/>
              <a:ext cx="95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dirty="0">
                  <a:latin typeface="Comic Sans MS"/>
                  <a:cs typeface="Comic Sans MS"/>
                </a:rPr>
                <a:t>Modulator</a:t>
              </a:r>
            </a:p>
          </p:txBody>
        </p:sp>
        <p:sp>
          <p:nvSpPr>
            <p:cNvPr id="9" name="Text Box 408"/>
            <p:cNvSpPr txBox="1">
              <a:spLocks noChangeArrowheads="1"/>
            </p:cNvSpPr>
            <p:nvPr/>
          </p:nvSpPr>
          <p:spPr bwMode="auto">
            <a:xfrm>
              <a:off x="4237" y="1709"/>
              <a:ext cx="7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dirty="0">
                  <a:latin typeface="Comic Sans MS"/>
                  <a:cs typeface="Comic Sans MS"/>
                </a:rPr>
                <a:t>Kicker</a:t>
              </a:r>
            </a:p>
          </p:txBody>
        </p:sp>
        <p:sp>
          <p:nvSpPr>
            <p:cNvPr id="10" name="Text Box 409"/>
            <p:cNvSpPr txBox="1">
              <a:spLocks noChangeArrowheads="1"/>
            </p:cNvSpPr>
            <p:nvPr/>
          </p:nvSpPr>
          <p:spPr bwMode="auto">
            <a:xfrm>
              <a:off x="1898" y="1597"/>
              <a:ext cx="1605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Dispersion section </a:t>
              </a:r>
            </a:p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( for hadrons)</a:t>
              </a:r>
              <a:endParaRPr lang="en-US" sz="900" baseline="-25000" dirty="0">
                <a:latin typeface="Comic Sans MS"/>
                <a:cs typeface="Comic Sans MS"/>
              </a:endParaRPr>
            </a:p>
          </p:txBody>
        </p:sp>
        <p:sp>
          <p:nvSpPr>
            <p:cNvPr id="11" name="Text Box 410"/>
            <p:cNvSpPr txBox="1">
              <a:spLocks noChangeArrowheads="1"/>
            </p:cNvSpPr>
            <p:nvPr/>
          </p:nvSpPr>
          <p:spPr bwMode="auto">
            <a:xfrm>
              <a:off x="-18" y="2318"/>
              <a:ext cx="68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Electrons</a:t>
              </a:r>
            </a:p>
          </p:txBody>
        </p:sp>
        <p:sp>
          <p:nvSpPr>
            <p:cNvPr id="12" name="Rectangle 411" descr="Dark vertical"/>
            <p:cNvSpPr>
              <a:spLocks noChangeArrowheads="1"/>
            </p:cNvSpPr>
            <p:nvPr/>
          </p:nvSpPr>
          <p:spPr bwMode="auto">
            <a:xfrm>
              <a:off x="1784" y="2172"/>
              <a:ext cx="2304" cy="71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13" name="Line 412"/>
            <p:cNvSpPr>
              <a:spLocks noChangeShapeType="1"/>
            </p:cNvSpPr>
            <p:nvPr/>
          </p:nvSpPr>
          <p:spPr bwMode="auto">
            <a:xfrm>
              <a:off x="240" y="1992"/>
              <a:ext cx="52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14" name="Line 413"/>
            <p:cNvSpPr>
              <a:spLocks noChangeShapeType="1"/>
            </p:cNvSpPr>
            <p:nvPr/>
          </p:nvSpPr>
          <p:spPr bwMode="auto">
            <a:xfrm flipV="1">
              <a:off x="36" y="2091"/>
              <a:ext cx="285" cy="228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15" name="Line 414"/>
            <p:cNvSpPr>
              <a:spLocks noChangeShapeType="1"/>
            </p:cNvSpPr>
            <p:nvPr/>
          </p:nvSpPr>
          <p:spPr bwMode="auto">
            <a:xfrm>
              <a:off x="5409" y="2068"/>
              <a:ext cx="293" cy="257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16" name="Line 415"/>
            <p:cNvSpPr>
              <a:spLocks noChangeShapeType="1"/>
            </p:cNvSpPr>
            <p:nvPr/>
          </p:nvSpPr>
          <p:spPr bwMode="auto">
            <a:xfrm flipV="1">
              <a:off x="0" y="1992"/>
              <a:ext cx="361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17" name="Text Box 416"/>
            <p:cNvSpPr txBox="1">
              <a:spLocks noChangeArrowheads="1"/>
            </p:cNvSpPr>
            <p:nvPr/>
          </p:nvSpPr>
          <p:spPr bwMode="auto">
            <a:xfrm>
              <a:off x="-17" y="1707"/>
              <a:ext cx="6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Hadrons</a:t>
              </a:r>
            </a:p>
          </p:txBody>
        </p:sp>
        <p:sp>
          <p:nvSpPr>
            <p:cNvPr id="18" name="Line 417"/>
            <p:cNvSpPr>
              <a:spLocks noChangeShapeType="1"/>
            </p:cNvSpPr>
            <p:nvPr/>
          </p:nvSpPr>
          <p:spPr bwMode="auto">
            <a:xfrm flipV="1">
              <a:off x="5399" y="1996"/>
              <a:ext cx="361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19" name="Oval 419"/>
            <p:cNvSpPr>
              <a:spLocks noChangeArrowheads="1"/>
            </p:cNvSpPr>
            <p:nvPr/>
          </p:nvSpPr>
          <p:spPr bwMode="auto">
            <a:xfrm>
              <a:off x="454" y="2273"/>
              <a:ext cx="1406" cy="1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0" name="Text Box 421"/>
            <p:cNvSpPr txBox="1">
              <a:spLocks noChangeArrowheads="1"/>
            </p:cNvSpPr>
            <p:nvPr/>
          </p:nvSpPr>
          <p:spPr bwMode="auto">
            <a:xfrm>
              <a:off x="2255" y="2009"/>
              <a:ext cx="19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High gain FEL (for electrons)</a:t>
              </a:r>
              <a:endParaRPr lang="en-US" sz="900" baseline="-25000" dirty="0">
                <a:latin typeface="Comic Sans MS"/>
                <a:cs typeface="Comic Sans MS"/>
              </a:endParaRPr>
            </a:p>
          </p:txBody>
        </p:sp>
        <p:sp>
          <p:nvSpPr>
            <p:cNvPr id="21" name="Line 422"/>
            <p:cNvSpPr>
              <a:spLocks noChangeShapeType="1"/>
            </p:cNvSpPr>
            <p:nvPr/>
          </p:nvSpPr>
          <p:spPr bwMode="auto">
            <a:xfrm>
              <a:off x="476" y="1932"/>
              <a:ext cx="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2" name="Oval 423"/>
            <p:cNvSpPr>
              <a:spLocks noChangeArrowheads="1"/>
            </p:cNvSpPr>
            <p:nvPr/>
          </p:nvSpPr>
          <p:spPr bwMode="auto">
            <a:xfrm>
              <a:off x="1041" y="2306"/>
              <a:ext cx="27" cy="114"/>
            </a:xfrm>
            <a:prstGeom prst="ellipse">
              <a:avLst/>
            </a:prstGeom>
            <a:gradFill rotWithShape="0">
              <a:gsLst>
                <a:gs pos="0">
                  <a:srgbClr val="273DFF">
                    <a:alpha val="0"/>
                  </a:srgbClr>
                </a:gs>
                <a:gs pos="50000">
                  <a:srgbClr val="273DFF">
                    <a:gamma/>
                    <a:shade val="3922"/>
                    <a:invGamma/>
                    <a:alpha val="72000"/>
                  </a:srgbClr>
                </a:gs>
                <a:gs pos="100000">
                  <a:srgbClr val="273DFF">
                    <a:alpha val="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grpSp>
          <p:nvGrpSpPr>
            <p:cNvPr id="23" name="Group 424"/>
            <p:cNvGrpSpPr>
              <a:grpSpLocks/>
            </p:cNvGrpSpPr>
            <p:nvPr/>
          </p:nvGrpSpPr>
          <p:grpSpPr bwMode="auto">
            <a:xfrm>
              <a:off x="1082" y="2347"/>
              <a:ext cx="136" cy="23"/>
              <a:chOff x="1002" y="1535"/>
              <a:chExt cx="136" cy="23"/>
            </a:xfrm>
          </p:grpSpPr>
          <p:sp>
            <p:nvSpPr>
              <p:cNvPr id="95" name="Oval 425"/>
              <p:cNvSpPr>
                <a:spLocks noChangeAspect="1" noChangeArrowheads="1"/>
              </p:cNvSpPr>
              <p:nvPr/>
            </p:nvSpPr>
            <p:spPr bwMode="auto">
              <a:xfrm>
                <a:off x="1002" y="153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6" name="Line 426"/>
              <p:cNvSpPr>
                <a:spLocks noChangeShapeType="1"/>
              </p:cNvSpPr>
              <p:nvPr/>
            </p:nvSpPr>
            <p:spPr bwMode="auto">
              <a:xfrm flipV="1">
                <a:off x="1022" y="1548"/>
                <a:ext cx="11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4" name="Freeform 427"/>
            <p:cNvSpPr>
              <a:spLocks/>
            </p:cNvSpPr>
            <p:nvPr/>
          </p:nvSpPr>
          <p:spPr bwMode="auto">
            <a:xfrm>
              <a:off x="1730" y="1711"/>
              <a:ext cx="2203" cy="306"/>
            </a:xfrm>
            <a:custGeom>
              <a:avLst/>
              <a:gdLst>
                <a:gd name="T0" fmla="*/ 0 w 2203"/>
                <a:gd name="T1" fmla="*/ 286 h 306"/>
                <a:gd name="T2" fmla="*/ 736 w 2203"/>
                <a:gd name="T3" fmla="*/ 254 h 306"/>
                <a:gd name="T4" fmla="*/ 1098 w 2203"/>
                <a:gd name="T5" fmla="*/ 1 h 306"/>
                <a:gd name="T6" fmla="*/ 1468 w 2203"/>
                <a:gd name="T7" fmla="*/ 259 h 306"/>
                <a:gd name="T8" fmla="*/ 2203 w 2203"/>
                <a:gd name="T9" fmla="*/ 286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5" name="Line 428"/>
            <p:cNvSpPr>
              <a:spLocks noChangeShapeType="1"/>
            </p:cNvSpPr>
            <p:nvPr/>
          </p:nvSpPr>
          <p:spPr bwMode="auto">
            <a:xfrm flipV="1">
              <a:off x="347" y="1994"/>
              <a:ext cx="17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6" name="Line 429"/>
            <p:cNvSpPr>
              <a:spLocks noChangeShapeType="1"/>
            </p:cNvSpPr>
            <p:nvPr/>
          </p:nvSpPr>
          <p:spPr bwMode="auto">
            <a:xfrm flipV="1">
              <a:off x="3676" y="1997"/>
              <a:ext cx="17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7" name="Freeform 430"/>
            <p:cNvSpPr>
              <a:spLocks/>
            </p:cNvSpPr>
            <p:nvPr/>
          </p:nvSpPr>
          <p:spPr bwMode="auto">
            <a:xfrm>
              <a:off x="192" y="2004"/>
              <a:ext cx="5424" cy="240"/>
            </a:xfrm>
            <a:custGeom>
              <a:avLst/>
              <a:gdLst>
                <a:gd name="T0" fmla="*/ 0 w 5424"/>
                <a:gd name="T1" fmla="*/ 192 h 240"/>
                <a:gd name="T2" fmla="*/ 240 w 5424"/>
                <a:gd name="T3" fmla="*/ 0 h 240"/>
                <a:gd name="T4" fmla="*/ 1268 w 5424"/>
                <a:gd name="T5" fmla="*/ 8 h 240"/>
                <a:gd name="T6" fmla="*/ 1564 w 5424"/>
                <a:gd name="T7" fmla="*/ 200 h 240"/>
                <a:gd name="T8" fmla="*/ 3936 w 5424"/>
                <a:gd name="T9" fmla="*/ 208 h 240"/>
                <a:gd name="T10" fmla="*/ 4416 w 5424"/>
                <a:gd name="T11" fmla="*/ 0 h 240"/>
                <a:gd name="T12" fmla="*/ 5136 w 5424"/>
                <a:gd name="T13" fmla="*/ 0 h 240"/>
                <a:gd name="T14" fmla="*/ 5424 w 5424"/>
                <a:gd name="T15" fmla="*/ 240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24"/>
                <a:gd name="T25" fmla="*/ 0 h 240"/>
                <a:gd name="T26" fmla="*/ 5424 w 5424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24" h="240">
                  <a:moveTo>
                    <a:pt x="0" y="192"/>
                  </a:moveTo>
                  <a:lnTo>
                    <a:pt x="240" y="0"/>
                  </a:lnTo>
                  <a:lnTo>
                    <a:pt x="1268" y="8"/>
                  </a:lnTo>
                  <a:lnTo>
                    <a:pt x="1564" y="200"/>
                  </a:lnTo>
                  <a:lnTo>
                    <a:pt x="3936" y="208"/>
                  </a:lnTo>
                  <a:lnTo>
                    <a:pt x="4416" y="0"/>
                  </a:lnTo>
                  <a:lnTo>
                    <a:pt x="5136" y="0"/>
                  </a:lnTo>
                  <a:lnTo>
                    <a:pt x="5424" y="24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8" name="Oval 431"/>
            <p:cNvSpPr>
              <a:spLocks noChangeArrowheads="1"/>
            </p:cNvSpPr>
            <p:nvPr/>
          </p:nvSpPr>
          <p:spPr bwMode="auto">
            <a:xfrm>
              <a:off x="2482" y="2289"/>
              <a:ext cx="1406" cy="1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29" name="Oval 432"/>
            <p:cNvSpPr>
              <a:spLocks noChangeArrowheads="1"/>
            </p:cNvSpPr>
            <p:nvPr/>
          </p:nvSpPr>
          <p:spPr bwMode="auto">
            <a:xfrm>
              <a:off x="3504" y="2342"/>
              <a:ext cx="40" cy="7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0" name="Oval 433"/>
            <p:cNvSpPr>
              <a:spLocks noChangeArrowheads="1"/>
            </p:cNvSpPr>
            <p:nvPr/>
          </p:nvSpPr>
          <p:spPr bwMode="auto">
            <a:xfrm>
              <a:off x="3198" y="2328"/>
              <a:ext cx="40" cy="109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1" name="Oval 434"/>
            <p:cNvSpPr>
              <a:spLocks noChangeArrowheads="1"/>
            </p:cNvSpPr>
            <p:nvPr/>
          </p:nvSpPr>
          <p:spPr bwMode="auto">
            <a:xfrm>
              <a:off x="3234" y="2316"/>
              <a:ext cx="40" cy="12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2" name="Oval 435"/>
            <p:cNvSpPr>
              <a:spLocks noChangeArrowheads="1"/>
            </p:cNvSpPr>
            <p:nvPr/>
          </p:nvSpPr>
          <p:spPr bwMode="auto">
            <a:xfrm>
              <a:off x="3274" y="2310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3" name="Oval 436"/>
            <p:cNvSpPr>
              <a:spLocks noChangeArrowheads="1"/>
            </p:cNvSpPr>
            <p:nvPr/>
          </p:nvSpPr>
          <p:spPr bwMode="auto">
            <a:xfrm>
              <a:off x="3312" y="2310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4" name="Oval 437"/>
            <p:cNvSpPr>
              <a:spLocks noChangeArrowheads="1"/>
            </p:cNvSpPr>
            <p:nvPr/>
          </p:nvSpPr>
          <p:spPr bwMode="auto">
            <a:xfrm>
              <a:off x="3350" y="2308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5" name="Oval 438"/>
            <p:cNvSpPr>
              <a:spLocks noChangeArrowheads="1"/>
            </p:cNvSpPr>
            <p:nvPr/>
          </p:nvSpPr>
          <p:spPr bwMode="auto">
            <a:xfrm>
              <a:off x="3388" y="2308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6" name="Oval 439"/>
            <p:cNvSpPr>
              <a:spLocks noChangeArrowheads="1"/>
            </p:cNvSpPr>
            <p:nvPr/>
          </p:nvSpPr>
          <p:spPr bwMode="auto">
            <a:xfrm>
              <a:off x="3428" y="2318"/>
              <a:ext cx="40" cy="12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7" name="Oval 440"/>
            <p:cNvSpPr>
              <a:spLocks noChangeArrowheads="1"/>
            </p:cNvSpPr>
            <p:nvPr/>
          </p:nvSpPr>
          <p:spPr bwMode="auto">
            <a:xfrm>
              <a:off x="3466" y="2326"/>
              <a:ext cx="40" cy="109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8" name="Oval 441"/>
            <p:cNvSpPr>
              <a:spLocks noChangeArrowheads="1"/>
            </p:cNvSpPr>
            <p:nvPr/>
          </p:nvSpPr>
          <p:spPr bwMode="auto">
            <a:xfrm>
              <a:off x="3160" y="2352"/>
              <a:ext cx="40" cy="69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39" name="Oval 442"/>
            <p:cNvSpPr>
              <a:spLocks noChangeAspect="1" noChangeArrowheads="1"/>
            </p:cNvSpPr>
            <p:nvPr/>
          </p:nvSpPr>
          <p:spPr bwMode="auto">
            <a:xfrm>
              <a:off x="2818" y="1691"/>
              <a:ext cx="24" cy="2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40" name="Line 443"/>
            <p:cNvSpPr>
              <a:spLocks noChangeShapeType="1"/>
            </p:cNvSpPr>
            <p:nvPr/>
          </p:nvSpPr>
          <p:spPr bwMode="auto">
            <a:xfrm flipV="1">
              <a:off x="2838" y="1706"/>
              <a:ext cx="52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41" name="Line 444"/>
            <p:cNvSpPr>
              <a:spLocks noChangeShapeType="1"/>
            </p:cNvSpPr>
            <p:nvPr/>
          </p:nvSpPr>
          <p:spPr bwMode="auto">
            <a:xfrm flipV="1">
              <a:off x="906" y="2532"/>
              <a:ext cx="5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42" name="Line 445"/>
            <p:cNvSpPr>
              <a:spLocks noChangeShapeType="1"/>
            </p:cNvSpPr>
            <p:nvPr/>
          </p:nvSpPr>
          <p:spPr bwMode="auto">
            <a:xfrm flipV="1">
              <a:off x="3042" y="2528"/>
              <a:ext cx="5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43" name="Freeform 446"/>
            <p:cNvSpPr>
              <a:spLocks/>
            </p:cNvSpPr>
            <p:nvPr/>
          </p:nvSpPr>
          <p:spPr bwMode="auto">
            <a:xfrm>
              <a:off x="1730" y="1795"/>
              <a:ext cx="2203" cy="213"/>
            </a:xfrm>
            <a:custGeom>
              <a:avLst/>
              <a:gdLst>
                <a:gd name="T0" fmla="*/ 0 w 2203"/>
                <a:gd name="T1" fmla="*/ 139 h 306"/>
                <a:gd name="T2" fmla="*/ 736 w 2203"/>
                <a:gd name="T3" fmla="*/ 123 h 306"/>
                <a:gd name="T4" fmla="*/ 1098 w 2203"/>
                <a:gd name="T5" fmla="*/ 1 h 306"/>
                <a:gd name="T6" fmla="*/ 1468 w 2203"/>
                <a:gd name="T7" fmla="*/ 125 h 306"/>
                <a:gd name="T8" fmla="*/ 2203 w 2203"/>
                <a:gd name="T9" fmla="*/ 139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44" name="Freeform 447"/>
            <p:cNvSpPr>
              <a:spLocks/>
            </p:cNvSpPr>
            <p:nvPr/>
          </p:nvSpPr>
          <p:spPr bwMode="auto">
            <a:xfrm>
              <a:off x="1726" y="1623"/>
              <a:ext cx="2203" cy="397"/>
            </a:xfrm>
            <a:custGeom>
              <a:avLst/>
              <a:gdLst>
                <a:gd name="T0" fmla="*/ 0 w 2203"/>
                <a:gd name="T1" fmla="*/ 481 h 306"/>
                <a:gd name="T2" fmla="*/ 736 w 2203"/>
                <a:gd name="T3" fmla="*/ 428 h 306"/>
                <a:gd name="T4" fmla="*/ 1098 w 2203"/>
                <a:gd name="T5" fmla="*/ 1 h 306"/>
                <a:gd name="T6" fmla="*/ 1468 w 2203"/>
                <a:gd name="T7" fmla="*/ 436 h 306"/>
                <a:gd name="T8" fmla="*/ 2203 w 2203"/>
                <a:gd name="T9" fmla="*/ 481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grpSp>
          <p:nvGrpSpPr>
            <p:cNvPr id="45" name="Group 448"/>
            <p:cNvGrpSpPr>
              <a:grpSpLocks/>
            </p:cNvGrpSpPr>
            <p:nvPr/>
          </p:nvGrpSpPr>
          <p:grpSpPr bwMode="auto">
            <a:xfrm>
              <a:off x="2858" y="1787"/>
              <a:ext cx="536" cy="23"/>
              <a:chOff x="2322" y="2871"/>
              <a:chExt cx="536" cy="23"/>
            </a:xfrm>
          </p:grpSpPr>
          <p:sp>
            <p:nvSpPr>
              <p:cNvPr id="93" name="Oval 449"/>
              <p:cNvSpPr>
                <a:spLocks noChangeAspect="1" noChangeArrowheads="1"/>
              </p:cNvSpPr>
              <p:nvPr/>
            </p:nvSpPr>
            <p:spPr bwMode="auto">
              <a:xfrm>
                <a:off x="2322" y="287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4" name="Line 450"/>
              <p:cNvSpPr>
                <a:spLocks noChangeShapeType="1"/>
              </p:cNvSpPr>
              <p:nvPr/>
            </p:nvSpPr>
            <p:spPr bwMode="auto">
              <a:xfrm flipV="1">
                <a:off x="2342" y="2884"/>
                <a:ext cx="516" cy="0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6" name="Group 451"/>
            <p:cNvGrpSpPr>
              <a:grpSpLocks/>
            </p:cNvGrpSpPr>
            <p:nvPr/>
          </p:nvGrpSpPr>
          <p:grpSpPr bwMode="auto">
            <a:xfrm>
              <a:off x="2782" y="1611"/>
              <a:ext cx="516" cy="27"/>
              <a:chOff x="2322" y="2871"/>
              <a:chExt cx="536" cy="23"/>
            </a:xfrm>
          </p:grpSpPr>
          <p:sp>
            <p:nvSpPr>
              <p:cNvPr id="91" name="Oval 452"/>
              <p:cNvSpPr>
                <a:spLocks noChangeAspect="1" noChangeArrowheads="1"/>
              </p:cNvSpPr>
              <p:nvPr/>
            </p:nvSpPr>
            <p:spPr bwMode="auto">
              <a:xfrm>
                <a:off x="2322" y="287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800080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2" name="Line 453"/>
              <p:cNvSpPr>
                <a:spLocks noChangeShapeType="1"/>
              </p:cNvSpPr>
              <p:nvPr/>
            </p:nvSpPr>
            <p:spPr bwMode="auto">
              <a:xfrm flipV="1">
                <a:off x="2342" y="2884"/>
                <a:ext cx="516" cy="0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7" name="Oval 454"/>
            <p:cNvSpPr>
              <a:spLocks noChangeArrowheads="1"/>
            </p:cNvSpPr>
            <p:nvPr/>
          </p:nvSpPr>
          <p:spPr bwMode="auto">
            <a:xfrm>
              <a:off x="4238" y="2301"/>
              <a:ext cx="1406" cy="1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grpSp>
          <p:nvGrpSpPr>
            <p:cNvPr id="48" name="Group 455"/>
            <p:cNvGrpSpPr>
              <a:grpSpLocks/>
            </p:cNvGrpSpPr>
            <p:nvPr/>
          </p:nvGrpSpPr>
          <p:grpSpPr bwMode="auto">
            <a:xfrm>
              <a:off x="4916" y="2320"/>
              <a:ext cx="384" cy="140"/>
              <a:chOff x="2560" y="948"/>
              <a:chExt cx="384" cy="140"/>
            </a:xfrm>
          </p:grpSpPr>
          <p:sp>
            <p:nvSpPr>
              <p:cNvPr id="81" name="Oval 456"/>
              <p:cNvSpPr>
                <a:spLocks noChangeArrowheads="1"/>
              </p:cNvSpPr>
              <p:nvPr/>
            </p:nvSpPr>
            <p:spPr bwMode="auto">
              <a:xfrm>
                <a:off x="2904" y="986"/>
                <a:ext cx="40" cy="6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2" name="Oval 457"/>
              <p:cNvSpPr>
                <a:spLocks noChangeArrowheads="1"/>
              </p:cNvSpPr>
              <p:nvPr/>
            </p:nvSpPr>
            <p:spPr bwMode="auto">
              <a:xfrm>
                <a:off x="2598" y="968"/>
                <a:ext cx="40" cy="10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3" name="Oval 458"/>
              <p:cNvSpPr>
                <a:spLocks noChangeArrowheads="1"/>
              </p:cNvSpPr>
              <p:nvPr/>
            </p:nvSpPr>
            <p:spPr bwMode="auto">
              <a:xfrm>
                <a:off x="2634" y="956"/>
                <a:ext cx="40" cy="127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4" name="Oval 459"/>
              <p:cNvSpPr>
                <a:spLocks noChangeArrowheads="1"/>
              </p:cNvSpPr>
              <p:nvPr/>
            </p:nvSpPr>
            <p:spPr bwMode="auto">
              <a:xfrm>
                <a:off x="2674" y="950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5" name="Oval 460"/>
              <p:cNvSpPr>
                <a:spLocks noChangeArrowheads="1"/>
              </p:cNvSpPr>
              <p:nvPr/>
            </p:nvSpPr>
            <p:spPr bwMode="auto">
              <a:xfrm>
                <a:off x="2712" y="950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6" name="Oval 461"/>
              <p:cNvSpPr>
                <a:spLocks noChangeArrowheads="1"/>
              </p:cNvSpPr>
              <p:nvPr/>
            </p:nvSpPr>
            <p:spPr bwMode="auto">
              <a:xfrm>
                <a:off x="2750" y="948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7" name="Oval 462"/>
              <p:cNvSpPr>
                <a:spLocks noChangeArrowheads="1"/>
              </p:cNvSpPr>
              <p:nvPr/>
            </p:nvSpPr>
            <p:spPr bwMode="auto">
              <a:xfrm>
                <a:off x="2788" y="948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8" name="Oval 463"/>
              <p:cNvSpPr>
                <a:spLocks noChangeArrowheads="1"/>
              </p:cNvSpPr>
              <p:nvPr/>
            </p:nvSpPr>
            <p:spPr bwMode="auto">
              <a:xfrm>
                <a:off x="2828" y="958"/>
                <a:ext cx="40" cy="127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9" name="Oval 464"/>
              <p:cNvSpPr>
                <a:spLocks noChangeArrowheads="1"/>
              </p:cNvSpPr>
              <p:nvPr/>
            </p:nvSpPr>
            <p:spPr bwMode="auto">
              <a:xfrm>
                <a:off x="2866" y="966"/>
                <a:ext cx="40" cy="10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0" name="Oval 465"/>
              <p:cNvSpPr>
                <a:spLocks noChangeArrowheads="1"/>
              </p:cNvSpPr>
              <p:nvPr/>
            </p:nvSpPr>
            <p:spPr bwMode="auto">
              <a:xfrm>
                <a:off x="2560" y="992"/>
                <a:ext cx="40" cy="6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9" name="Line 466"/>
            <p:cNvSpPr>
              <a:spLocks noChangeShapeType="1"/>
            </p:cNvSpPr>
            <p:nvPr/>
          </p:nvSpPr>
          <p:spPr bwMode="auto">
            <a:xfrm flipV="1">
              <a:off x="4798" y="2540"/>
              <a:ext cx="5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0" name="Oval 467"/>
            <p:cNvSpPr>
              <a:spLocks noChangeAspect="1" noChangeArrowheads="1"/>
            </p:cNvSpPr>
            <p:nvPr/>
          </p:nvSpPr>
          <p:spPr bwMode="auto">
            <a:xfrm>
              <a:off x="5118" y="2379"/>
              <a:ext cx="23" cy="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1" name="Line 468"/>
            <p:cNvSpPr>
              <a:spLocks noChangeShapeType="1"/>
            </p:cNvSpPr>
            <p:nvPr/>
          </p:nvSpPr>
          <p:spPr bwMode="auto">
            <a:xfrm flipV="1">
              <a:off x="5138" y="2390"/>
              <a:ext cx="1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2" name="Line 469"/>
            <p:cNvSpPr>
              <a:spLocks noChangeShapeType="1"/>
            </p:cNvSpPr>
            <p:nvPr/>
          </p:nvSpPr>
          <p:spPr bwMode="auto">
            <a:xfrm flipV="1">
              <a:off x="4628" y="1936"/>
              <a:ext cx="69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3" name="Oval 470"/>
            <p:cNvSpPr>
              <a:spLocks noChangeArrowheads="1"/>
            </p:cNvSpPr>
            <p:nvPr/>
          </p:nvSpPr>
          <p:spPr bwMode="auto">
            <a:xfrm>
              <a:off x="3122" y="2370"/>
              <a:ext cx="40" cy="3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4" name="Oval 471"/>
            <p:cNvSpPr>
              <a:spLocks noChangeArrowheads="1"/>
            </p:cNvSpPr>
            <p:nvPr/>
          </p:nvSpPr>
          <p:spPr bwMode="auto">
            <a:xfrm>
              <a:off x="3544" y="2346"/>
              <a:ext cx="40" cy="63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5" name="Freeform 472"/>
            <p:cNvSpPr>
              <a:spLocks/>
            </p:cNvSpPr>
            <p:nvPr/>
          </p:nvSpPr>
          <p:spPr bwMode="auto">
            <a:xfrm>
              <a:off x="3046" y="2309"/>
              <a:ext cx="662" cy="142"/>
            </a:xfrm>
            <a:custGeom>
              <a:avLst/>
              <a:gdLst>
                <a:gd name="T0" fmla="*/ 0 w 662"/>
                <a:gd name="T1" fmla="*/ 71 h 142"/>
                <a:gd name="T2" fmla="*/ 66 w 662"/>
                <a:gd name="T3" fmla="*/ 71 h 142"/>
                <a:gd name="T4" fmla="*/ 112 w 662"/>
                <a:gd name="T5" fmla="*/ 97 h 142"/>
                <a:gd name="T6" fmla="*/ 146 w 662"/>
                <a:gd name="T7" fmla="*/ 49 h 142"/>
                <a:gd name="T8" fmla="*/ 188 w 662"/>
                <a:gd name="T9" fmla="*/ 132 h 142"/>
                <a:gd name="T10" fmla="*/ 224 w 662"/>
                <a:gd name="T11" fmla="*/ 5 h 142"/>
                <a:gd name="T12" fmla="*/ 264 w 662"/>
                <a:gd name="T13" fmla="*/ 141 h 142"/>
                <a:gd name="T14" fmla="*/ 302 w 662"/>
                <a:gd name="T15" fmla="*/ 1 h 142"/>
                <a:gd name="T16" fmla="*/ 342 w 662"/>
                <a:gd name="T17" fmla="*/ 137 h 142"/>
                <a:gd name="T18" fmla="*/ 380 w 662"/>
                <a:gd name="T19" fmla="*/ 7 h 142"/>
                <a:gd name="T20" fmla="*/ 422 w 662"/>
                <a:gd name="T21" fmla="*/ 121 h 142"/>
                <a:gd name="T22" fmla="*/ 458 w 662"/>
                <a:gd name="T23" fmla="*/ 27 h 142"/>
                <a:gd name="T24" fmla="*/ 500 w 662"/>
                <a:gd name="T25" fmla="*/ 99 h 142"/>
                <a:gd name="T26" fmla="*/ 540 w 662"/>
                <a:gd name="T27" fmla="*/ 41 h 142"/>
                <a:gd name="T28" fmla="*/ 576 w 662"/>
                <a:gd name="T29" fmla="*/ 77 h 142"/>
                <a:gd name="T30" fmla="*/ 607 w 662"/>
                <a:gd name="T31" fmla="*/ 71 h 142"/>
                <a:gd name="T32" fmla="*/ 662 w 662"/>
                <a:gd name="T33" fmla="*/ 71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2"/>
                <a:gd name="T52" fmla="*/ 0 h 142"/>
                <a:gd name="T53" fmla="*/ 662 w 662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2" h="142">
                  <a:moveTo>
                    <a:pt x="0" y="71"/>
                  </a:moveTo>
                  <a:cubicBezTo>
                    <a:pt x="11" y="71"/>
                    <a:pt x="47" y="67"/>
                    <a:pt x="66" y="71"/>
                  </a:cubicBezTo>
                  <a:cubicBezTo>
                    <a:pt x="85" y="75"/>
                    <a:pt x="99" y="101"/>
                    <a:pt x="112" y="97"/>
                  </a:cubicBezTo>
                  <a:cubicBezTo>
                    <a:pt x="125" y="93"/>
                    <a:pt x="133" y="43"/>
                    <a:pt x="146" y="49"/>
                  </a:cubicBezTo>
                  <a:cubicBezTo>
                    <a:pt x="159" y="55"/>
                    <a:pt x="175" y="139"/>
                    <a:pt x="188" y="132"/>
                  </a:cubicBezTo>
                  <a:cubicBezTo>
                    <a:pt x="201" y="125"/>
                    <a:pt x="211" y="3"/>
                    <a:pt x="224" y="5"/>
                  </a:cubicBezTo>
                  <a:cubicBezTo>
                    <a:pt x="237" y="7"/>
                    <a:pt x="251" y="142"/>
                    <a:pt x="264" y="141"/>
                  </a:cubicBezTo>
                  <a:cubicBezTo>
                    <a:pt x="277" y="140"/>
                    <a:pt x="289" y="2"/>
                    <a:pt x="302" y="1"/>
                  </a:cubicBezTo>
                  <a:cubicBezTo>
                    <a:pt x="315" y="0"/>
                    <a:pt x="329" y="136"/>
                    <a:pt x="342" y="137"/>
                  </a:cubicBezTo>
                  <a:cubicBezTo>
                    <a:pt x="355" y="138"/>
                    <a:pt x="367" y="10"/>
                    <a:pt x="380" y="7"/>
                  </a:cubicBezTo>
                  <a:cubicBezTo>
                    <a:pt x="393" y="4"/>
                    <a:pt x="409" y="118"/>
                    <a:pt x="422" y="121"/>
                  </a:cubicBezTo>
                  <a:cubicBezTo>
                    <a:pt x="435" y="124"/>
                    <a:pt x="445" y="31"/>
                    <a:pt x="458" y="27"/>
                  </a:cubicBezTo>
                  <a:cubicBezTo>
                    <a:pt x="471" y="23"/>
                    <a:pt x="486" y="97"/>
                    <a:pt x="500" y="99"/>
                  </a:cubicBezTo>
                  <a:cubicBezTo>
                    <a:pt x="514" y="101"/>
                    <a:pt x="527" y="45"/>
                    <a:pt x="540" y="41"/>
                  </a:cubicBezTo>
                  <a:cubicBezTo>
                    <a:pt x="553" y="37"/>
                    <a:pt x="565" y="72"/>
                    <a:pt x="576" y="77"/>
                  </a:cubicBezTo>
                  <a:cubicBezTo>
                    <a:pt x="587" y="82"/>
                    <a:pt x="593" y="72"/>
                    <a:pt x="607" y="71"/>
                  </a:cubicBezTo>
                  <a:cubicBezTo>
                    <a:pt x="621" y="70"/>
                    <a:pt x="653" y="71"/>
                    <a:pt x="662" y="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6" name="Oval 473"/>
            <p:cNvSpPr>
              <a:spLocks noChangeArrowheads="1"/>
            </p:cNvSpPr>
            <p:nvPr/>
          </p:nvSpPr>
          <p:spPr bwMode="auto">
            <a:xfrm>
              <a:off x="3578" y="2358"/>
              <a:ext cx="40" cy="3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57" name="Text Box 474"/>
            <p:cNvSpPr txBox="1">
              <a:spLocks noChangeArrowheads="1"/>
            </p:cNvSpPr>
            <p:nvPr/>
          </p:nvSpPr>
          <p:spPr bwMode="auto">
            <a:xfrm>
              <a:off x="3354" y="1597"/>
              <a:ext cx="29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 i="1" dirty="0">
                  <a:latin typeface="Comic Sans MS"/>
                  <a:cs typeface="Comic Sans MS"/>
                </a:rPr>
                <a:t>E</a:t>
              </a:r>
              <a:r>
                <a:rPr lang="en-US" sz="900" b="1" i="1" baseline="-25000" dirty="0">
                  <a:latin typeface="Comic Sans MS"/>
                  <a:cs typeface="Comic Sans MS"/>
                </a:rPr>
                <a:t>h</a:t>
              </a:r>
              <a:endParaRPr lang="en-US" sz="900" dirty="0">
                <a:latin typeface="Comic Sans MS"/>
                <a:cs typeface="Comic Sans MS"/>
              </a:endParaRPr>
            </a:p>
          </p:txBody>
        </p:sp>
        <p:sp>
          <p:nvSpPr>
            <p:cNvPr id="58" name="Text Box 475"/>
            <p:cNvSpPr txBox="1">
              <a:spLocks noChangeArrowheads="1"/>
            </p:cNvSpPr>
            <p:nvPr/>
          </p:nvSpPr>
          <p:spPr bwMode="auto">
            <a:xfrm>
              <a:off x="2854" y="1444"/>
              <a:ext cx="48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i="1" dirty="0">
                  <a:latin typeface="Comic Sans MS"/>
                  <a:cs typeface="Comic Sans MS"/>
                </a:rPr>
                <a:t>E &lt; E</a:t>
              </a:r>
              <a:r>
                <a:rPr lang="en-US" sz="900" i="1" baseline="-25000" dirty="0">
                  <a:latin typeface="Comic Sans MS"/>
                  <a:cs typeface="Comic Sans MS"/>
                </a:rPr>
                <a:t>h</a:t>
              </a:r>
              <a:endParaRPr lang="en-US" sz="900" i="1" dirty="0">
                <a:latin typeface="Comic Sans MS"/>
                <a:cs typeface="Comic Sans MS"/>
              </a:endParaRPr>
            </a:p>
          </p:txBody>
        </p:sp>
        <p:sp>
          <p:nvSpPr>
            <p:cNvPr id="59" name="Text Box 476"/>
            <p:cNvSpPr txBox="1">
              <a:spLocks noChangeArrowheads="1"/>
            </p:cNvSpPr>
            <p:nvPr/>
          </p:nvSpPr>
          <p:spPr bwMode="auto">
            <a:xfrm>
              <a:off x="3056" y="1772"/>
              <a:ext cx="48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i="1" dirty="0">
                  <a:latin typeface="Comic Sans MS"/>
                  <a:cs typeface="Comic Sans MS"/>
                </a:rPr>
                <a:t>E &gt; E</a:t>
              </a:r>
              <a:r>
                <a:rPr lang="en-US" sz="900" i="1" baseline="-25000" dirty="0">
                  <a:latin typeface="Comic Sans MS"/>
                  <a:cs typeface="Comic Sans MS"/>
                </a:rPr>
                <a:t>h</a:t>
              </a:r>
              <a:endParaRPr lang="en-US" sz="900" i="1" dirty="0">
                <a:latin typeface="Comic Sans MS"/>
                <a:cs typeface="Comic Sans MS"/>
              </a:endParaRPr>
            </a:p>
          </p:txBody>
        </p:sp>
        <p:grpSp>
          <p:nvGrpSpPr>
            <p:cNvPr id="60" name="Group 477"/>
            <p:cNvGrpSpPr>
              <a:grpSpLocks/>
            </p:cNvGrpSpPr>
            <p:nvPr/>
          </p:nvGrpSpPr>
          <p:grpSpPr bwMode="auto">
            <a:xfrm>
              <a:off x="4555" y="1182"/>
              <a:ext cx="823" cy="455"/>
              <a:chOff x="4365" y="785"/>
              <a:chExt cx="1173" cy="849"/>
            </a:xfrm>
          </p:grpSpPr>
          <p:sp>
            <p:nvSpPr>
              <p:cNvPr id="76" name="Oval 478"/>
              <p:cNvSpPr>
                <a:spLocks noChangeAspect="1" noChangeArrowheads="1"/>
              </p:cNvSpPr>
              <p:nvPr/>
            </p:nvSpPr>
            <p:spPr bwMode="auto">
              <a:xfrm>
                <a:off x="4365" y="799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7" name="Oval 479"/>
              <p:cNvSpPr>
                <a:spLocks noChangeAspect="1" noChangeArrowheads="1"/>
              </p:cNvSpPr>
              <p:nvPr/>
            </p:nvSpPr>
            <p:spPr bwMode="auto">
              <a:xfrm>
                <a:off x="4598" y="797"/>
                <a:ext cx="242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8" name="Oval 480"/>
              <p:cNvSpPr>
                <a:spLocks noChangeAspect="1" noChangeArrowheads="1"/>
              </p:cNvSpPr>
              <p:nvPr/>
            </p:nvSpPr>
            <p:spPr bwMode="auto">
              <a:xfrm>
                <a:off x="4830" y="785"/>
                <a:ext cx="242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9" name="Oval 481"/>
              <p:cNvSpPr>
                <a:spLocks noChangeAspect="1" noChangeArrowheads="1"/>
              </p:cNvSpPr>
              <p:nvPr/>
            </p:nvSpPr>
            <p:spPr bwMode="auto">
              <a:xfrm>
                <a:off x="5063" y="785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80" name="Oval 482"/>
              <p:cNvSpPr>
                <a:spLocks noChangeAspect="1" noChangeArrowheads="1"/>
              </p:cNvSpPr>
              <p:nvPr/>
            </p:nvSpPr>
            <p:spPr bwMode="auto">
              <a:xfrm>
                <a:off x="5297" y="802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1" name="Oval 483"/>
            <p:cNvSpPr>
              <a:spLocks noChangeAspect="1" noChangeArrowheads="1"/>
            </p:cNvSpPr>
            <p:nvPr/>
          </p:nvSpPr>
          <p:spPr bwMode="auto">
            <a:xfrm flipH="1">
              <a:off x="4924" y="1334"/>
              <a:ext cx="92" cy="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62" name="Text Box 484"/>
            <p:cNvSpPr txBox="1">
              <a:spLocks noChangeArrowheads="1"/>
            </p:cNvSpPr>
            <p:nvPr/>
          </p:nvSpPr>
          <p:spPr bwMode="auto">
            <a:xfrm>
              <a:off x="4974" y="1266"/>
              <a:ext cx="29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b="1" i="1" dirty="0">
                  <a:latin typeface="Comic Sans MS"/>
                  <a:cs typeface="Comic Sans MS"/>
                </a:rPr>
                <a:t>E</a:t>
              </a:r>
              <a:r>
                <a:rPr lang="en-US" sz="900" b="1" i="1" baseline="-25000" dirty="0">
                  <a:latin typeface="Comic Sans MS"/>
                  <a:cs typeface="Comic Sans MS"/>
                </a:rPr>
                <a:t>h</a:t>
              </a:r>
              <a:endParaRPr lang="en-US" sz="900" dirty="0">
                <a:latin typeface="Comic Sans MS"/>
                <a:cs typeface="Comic Sans MS"/>
              </a:endParaRPr>
            </a:p>
          </p:txBody>
        </p:sp>
        <p:grpSp>
          <p:nvGrpSpPr>
            <p:cNvPr id="63" name="Group 485"/>
            <p:cNvGrpSpPr>
              <a:grpSpLocks/>
            </p:cNvGrpSpPr>
            <p:nvPr/>
          </p:nvGrpSpPr>
          <p:grpSpPr bwMode="auto">
            <a:xfrm>
              <a:off x="4921" y="1479"/>
              <a:ext cx="183" cy="92"/>
              <a:chOff x="1766" y="3241"/>
              <a:chExt cx="183" cy="92"/>
            </a:xfrm>
          </p:grpSpPr>
          <p:sp>
            <p:nvSpPr>
              <p:cNvPr id="74" name="Oval 486"/>
              <p:cNvSpPr>
                <a:spLocks noChangeAspect="1" noChangeArrowheads="1"/>
              </p:cNvSpPr>
              <p:nvPr/>
            </p:nvSpPr>
            <p:spPr bwMode="auto">
              <a:xfrm flipH="1">
                <a:off x="1857" y="3241"/>
                <a:ext cx="92" cy="92"/>
              </a:xfrm>
              <a:prstGeom prst="ellipse">
                <a:avLst/>
              </a:prstGeom>
              <a:solidFill>
                <a:srgbClr val="FF00FF"/>
              </a:solidFill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5" name="Line 487"/>
              <p:cNvSpPr>
                <a:spLocks noChangeShapeType="1"/>
              </p:cNvSpPr>
              <p:nvPr/>
            </p:nvSpPr>
            <p:spPr bwMode="auto">
              <a:xfrm flipH="1" flipV="1">
                <a:off x="1766" y="3279"/>
                <a:ext cx="134" cy="5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4" name="Group 488"/>
            <p:cNvGrpSpPr>
              <a:grpSpLocks/>
            </p:cNvGrpSpPr>
            <p:nvPr/>
          </p:nvGrpSpPr>
          <p:grpSpPr bwMode="auto">
            <a:xfrm>
              <a:off x="4828" y="1202"/>
              <a:ext cx="182" cy="92"/>
              <a:chOff x="1633" y="3551"/>
              <a:chExt cx="182" cy="92"/>
            </a:xfrm>
          </p:grpSpPr>
          <p:sp>
            <p:nvSpPr>
              <p:cNvPr id="72" name="Oval 489"/>
              <p:cNvSpPr>
                <a:spLocks noChangeAspect="1" noChangeArrowheads="1"/>
              </p:cNvSpPr>
              <p:nvPr/>
            </p:nvSpPr>
            <p:spPr bwMode="auto">
              <a:xfrm flipH="1">
                <a:off x="1633" y="3551"/>
                <a:ext cx="92" cy="92"/>
              </a:xfrm>
              <a:prstGeom prst="ellipse">
                <a:avLst/>
              </a:prstGeom>
              <a:solidFill>
                <a:srgbClr val="800080"/>
              </a:solidFill>
              <a:ln w="2857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35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3" name="Line 490"/>
              <p:cNvSpPr>
                <a:spLocks noChangeShapeType="1"/>
              </p:cNvSpPr>
              <p:nvPr/>
            </p:nvSpPr>
            <p:spPr bwMode="auto">
              <a:xfrm flipV="1">
                <a:off x="1681" y="3589"/>
                <a:ext cx="134" cy="5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5" name="Text Box 491"/>
            <p:cNvSpPr txBox="1">
              <a:spLocks noChangeArrowheads="1"/>
            </p:cNvSpPr>
            <p:nvPr/>
          </p:nvSpPr>
          <p:spPr bwMode="auto">
            <a:xfrm>
              <a:off x="4788" y="1069"/>
              <a:ext cx="42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750" i="1" dirty="0">
                  <a:latin typeface="Comic Sans MS"/>
                  <a:cs typeface="Comic Sans MS"/>
                </a:rPr>
                <a:t>E &lt; E</a:t>
              </a:r>
              <a:r>
                <a:rPr lang="en-US" sz="750" i="1" baseline="-25000" dirty="0">
                  <a:latin typeface="Comic Sans MS"/>
                  <a:cs typeface="Comic Sans MS"/>
                </a:rPr>
                <a:t>h</a:t>
              </a:r>
              <a:endParaRPr lang="en-US" sz="750" i="1" dirty="0">
                <a:latin typeface="Comic Sans MS"/>
                <a:cs typeface="Comic Sans MS"/>
              </a:endParaRPr>
            </a:p>
          </p:txBody>
        </p:sp>
        <p:sp>
          <p:nvSpPr>
            <p:cNvPr id="66" name="Text Box 492"/>
            <p:cNvSpPr txBox="1">
              <a:spLocks noChangeArrowheads="1"/>
            </p:cNvSpPr>
            <p:nvPr/>
          </p:nvSpPr>
          <p:spPr bwMode="auto">
            <a:xfrm>
              <a:off x="4830" y="1581"/>
              <a:ext cx="42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750" i="1" dirty="0">
                  <a:latin typeface="Comic Sans MS"/>
                  <a:cs typeface="Comic Sans MS"/>
                </a:rPr>
                <a:t>E &gt; E</a:t>
              </a:r>
              <a:r>
                <a:rPr lang="en-US" sz="750" i="1" baseline="-25000" dirty="0">
                  <a:latin typeface="Comic Sans MS"/>
                  <a:cs typeface="Comic Sans MS"/>
                </a:rPr>
                <a:t>h</a:t>
              </a:r>
              <a:endParaRPr lang="en-US" sz="750" i="1" dirty="0">
                <a:latin typeface="Comic Sans MS"/>
                <a:cs typeface="Comic Sans MS"/>
              </a:endParaRPr>
            </a:p>
          </p:txBody>
        </p:sp>
        <p:sp>
          <p:nvSpPr>
            <p:cNvPr id="67" name="AutoShape 493"/>
            <p:cNvSpPr>
              <a:spLocks noChangeArrowheads="1"/>
            </p:cNvSpPr>
            <p:nvPr/>
          </p:nvSpPr>
          <p:spPr bwMode="auto">
            <a:xfrm>
              <a:off x="4342" y="1113"/>
              <a:ext cx="1264" cy="591"/>
            </a:xfrm>
            <a:prstGeom prst="wedgeEllipseCallout">
              <a:avLst>
                <a:gd name="adj1" fmla="val 11708"/>
                <a:gd name="adj2" fmla="val 148648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68" name="Text Box 494"/>
            <p:cNvSpPr txBox="1">
              <a:spLocks noChangeArrowheads="1"/>
            </p:cNvSpPr>
            <p:nvPr/>
          </p:nvSpPr>
          <p:spPr bwMode="auto">
            <a:xfrm>
              <a:off x="5226" y="1647"/>
              <a:ext cx="255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50" dirty="0">
                  <a:latin typeface="Comic Sans MS"/>
                  <a:cs typeface="Comic Sans MS"/>
                  <a:sym typeface="Symbol" pitchFamily="-111" charset="2"/>
                </a:rPr>
                <a:t></a:t>
              </a:r>
              <a:endParaRPr lang="en-US" sz="1050" dirty="0">
                <a:latin typeface="Comic Sans MS"/>
                <a:cs typeface="Comic Sans MS"/>
              </a:endParaRPr>
            </a:p>
          </p:txBody>
        </p:sp>
        <p:sp>
          <p:nvSpPr>
            <p:cNvPr id="69" name="Oval 495"/>
            <p:cNvSpPr>
              <a:spLocks noChangeAspect="1" noChangeArrowheads="1"/>
            </p:cNvSpPr>
            <p:nvPr/>
          </p:nvSpPr>
          <p:spPr bwMode="auto">
            <a:xfrm>
              <a:off x="5364" y="1184"/>
              <a:ext cx="170" cy="446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70" name="Oval 496"/>
            <p:cNvSpPr>
              <a:spLocks noChangeAspect="1" noChangeArrowheads="1"/>
            </p:cNvSpPr>
            <p:nvPr/>
          </p:nvSpPr>
          <p:spPr bwMode="auto">
            <a:xfrm>
              <a:off x="4390" y="1204"/>
              <a:ext cx="169" cy="446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1350" dirty="0">
                <a:latin typeface="Comic Sans MS"/>
                <a:cs typeface="Comic Sans MS"/>
              </a:endParaRPr>
            </a:p>
          </p:txBody>
        </p:sp>
        <p:sp>
          <p:nvSpPr>
            <p:cNvPr id="71" name="Line 497"/>
            <p:cNvSpPr>
              <a:spLocks noChangeShapeType="1"/>
            </p:cNvSpPr>
            <p:nvPr/>
          </p:nvSpPr>
          <p:spPr bwMode="auto">
            <a:xfrm flipV="1">
              <a:off x="5127" y="1650"/>
              <a:ext cx="33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 dirty="0">
                <a:latin typeface="Comic Sans MS"/>
                <a:cs typeface="Comic Sans MS"/>
              </a:endParaRPr>
            </a:p>
          </p:txBody>
        </p:sp>
      </p:grpSp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158652" y="309510"/>
            <a:ext cx="8288443" cy="66455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Coherent Cooling with FEL amplifier</a:t>
            </a:r>
          </a:p>
        </p:txBody>
      </p:sp>
    </p:spTree>
    <p:extLst>
      <p:ext uri="{BB962C8B-B14F-4D97-AF65-F5344CB8AC3E}">
        <p14:creationId xmlns:p14="http://schemas.microsoft.com/office/powerpoint/2010/main" val="1056101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0285-4FE9-4315-ADD4-56C17CEF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59" y="275122"/>
            <a:ext cx="5915025" cy="501863"/>
          </a:xfrm>
        </p:spPr>
        <p:txBody>
          <a:bodyPr>
            <a:noAutofit/>
          </a:bodyPr>
          <a:lstStyle/>
          <a:p>
            <a:r>
              <a:rPr lang="en-US" dirty="0"/>
              <a:t>EIC Strong Hadron Cooling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32A0C-3A84-4296-9C3D-D5BC5EE7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CD80EC-C192-4B4E-88DC-49246F26139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0E46A-FB4A-4E9B-AC38-94B74450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1" y="2121459"/>
            <a:ext cx="8170099" cy="336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CEFCCD-4D59-4EC7-9082-D232B1BA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61" y="1810623"/>
            <a:ext cx="2696057" cy="1357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79128-4944-44CF-AFCA-6F3ABCE8FAE2}"/>
              </a:ext>
            </a:extLst>
          </p:cNvPr>
          <p:cNvSpPr txBox="1"/>
          <p:nvPr/>
        </p:nvSpPr>
        <p:spPr>
          <a:xfrm>
            <a:off x="6668693" y="1496755"/>
            <a:ext cx="1571672" cy="55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Electron Beam Optics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A8187-07C0-477B-8259-7B7017F7DCD2}"/>
              </a:ext>
            </a:extLst>
          </p:cNvPr>
          <p:cNvSpPr txBox="1"/>
          <p:nvPr/>
        </p:nvSpPr>
        <p:spPr>
          <a:xfrm>
            <a:off x="581182" y="1450313"/>
            <a:ext cx="5299199" cy="40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Coherent Electron Cooling with </a:t>
            </a:r>
            <a:r>
              <a:rPr lang="en-US" sz="1350" b="1" dirty="0">
                <a:latin typeface="Symbol" panose="05050102010706020507" pitchFamily="18" charset="2"/>
              </a:rPr>
              <a:t>m</a:t>
            </a:r>
            <a:r>
              <a:rPr lang="en-US" sz="1350" b="1" dirty="0"/>
              <a:t>-bunching  amplification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02037-9E88-4A19-998F-D811F4EFEAE6}"/>
              </a:ext>
            </a:extLst>
          </p:cNvPr>
          <p:cNvSpPr txBox="1"/>
          <p:nvPr/>
        </p:nvSpPr>
        <p:spPr>
          <a:xfrm>
            <a:off x="526962" y="1772411"/>
            <a:ext cx="4174728" cy="154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Design Cooling Rate  </a:t>
            </a:r>
            <a:r>
              <a:rPr lang="en-US" sz="1350" dirty="0" err="1"/>
              <a:t>R</a:t>
            </a:r>
            <a:r>
              <a:rPr lang="en-US" sz="1350" baseline="-25000" dirty="0" err="1"/>
              <a:t>cool</a:t>
            </a:r>
            <a:r>
              <a:rPr lang="en-US" sz="1350" dirty="0"/>
              <a:t>= 2h</a:t>
            </a:r>
            <a:r>
              <a:rPr lang="en-US" sz="1350" baseline="30000" dirty="0"/>
              <a:t>-1</a:t>
            </a:r>
          </a:p>
          <a:p>
            <a:r>
              <a:rPr lang="en-US" sz="1350" dirty="0"/>
              <a:t>Electron beam current </a:t>
            </a:r>
            <a:r>
              <a:rPr lang="en-US" sz="1350" dirty="0" err="1"/>
              <a:t>I</a:t>
            </a:r>
            <a:r>
              <a:rPr lang="en-US" sz="1350" baseline="-25000" dirty="0" err="1"/>
              <a:t>e</a:t>
            </a:r>
            <a:r>
              <a:rPr lang="en-US" sz="1350" dirty="0"/>
              <a:t>=100 mA (1nC/bunch)</a:t>
            </a:r>
          </a:p>
          <a:p>
            <a:r>
              <a:rPr lang="en-US" sz="1350" dirty="0"/>
              <a:t>Relativistic factor </a:t>
            </a:r>
            <a:r>
              <a:rPr lang="en-US" sz="1350" dirty="0">
                <a:latin typeface="Symbol" panose="05050102010706020507" pitchFamily="18" charset="2"/>
              </a:rPr>
              <a:t>g</a:t>
            </a:r>
            <a:r>
              <a:rPr lang="en-US" sz="1350" dirty="0"/>
              <a:t> = 293</a:t>
            </a:r>
          </a:p>
          <a:p>
            <a:r>
              <a:rPr lang="en-US" sz="1350" dirty="0" err="1">
                <a:latin typeface="Symbol" panose="05050102010706020507" pitchFamily="18" charset="2"/>
              </a:rPr>
              <a:t>e</a:t>
            </a:r>
            <a:r>
              <a:rPr lang="en-US" sz="1350" baseline="-25000" dirty="0" err="1"/>
              <a:t>xyN</a:t>
            </a:r>
            <a:r>
              <a:rPr lang="en-US" sz="1350" dirty="0"/>
              <a:t>= 2.5/0.5</a:t>
            </a:r>
            <a:r>
              <a:rPr lang="en-US" sz="1350" dirty="0">
                <a:latin typeface="Symbol" panose="05050102010706020507" pitchFamily="18" charset="2"/>
              </a:rPr>
              <a:t>m</a:t>
            </a:r>
            <a:r>
              <a:rPr lang="en-US" sz="135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4641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66A4-3D05-A146-9495-3B75239E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 on-energy injection (FOEI) </a:t>
            </a:r>
          </a:p>
        </p:txBody>
      </p:sp>
      <p:pic>
        <p:nvPicPr>
          <p:cNvPr id="4" name="Picture 3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B092B294-8A61-9146-9560-9C60F875B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69" y="2646309"/>
            <a:ext cx="8045226" cy="1604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C98DC-C3C8-4712-B192-9043E63F7BEB}"/>
              </a:ext>
            </a:extLst>
          </p:cNvPr>
          <p:cNvSpPr txBox="1"/>
          <p:nvPr/>
        </p:nvSpPr>
        <p:spPr>
          <a:xfrm>
            <a:off x="472339" y="1241575"/>
            <a:ext cx="819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cooling as desirable but not necessary for high luminosity (especially high average luminosity) by using the existing second (Blue) ring, with conventional electron cooling, as a full-energy injector.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04191-0ACE-45F9-9365-81B6C1651391}"/>
              </a:ext>
            </a:extLst>
          </p:cNvPr>
          <p:cNvSpPr txBox="1"/>
          <p:nvPr/>
        </p:nvSpPr>
        <p:spPr>
          <a:xfrm>
            <a:off x="490506" y="4753581"/>
            <a:ext cx="8377963" cy="10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Bunch replenishment is accomplished using a series of kickers to simultaneously extract bunch(es) from the main (Yellow) hadron ring into the other (Blue) hadron ring while injecting bunches from the Blue ring into the Yellow ring.  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46122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BC332ED-88C1-40CC-9ABA-94E3706A455E}"/>
              </a:ext>
            </a:extLst>
          </p:cNvPr>
          <p:cNvSpPr txBox="1">
            <a:spLocks/>
          </p:cNvSpPr>
          <p:nvPr/>
        </p:nvSpPr>
        <p:spPr>
          <a:xfrm>
            <a:off x="401216" y="1987421"/>
            <a:ext cx="8742784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RHIC facility</a:t>
            </a:r>
          </a:p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Electron Ion Collider</a:t>
            </a:r>
          </a:p>
          <a:p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 (Select) Technology Developments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 bunched-beam stochastic cooling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 coherent electron beam cooling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 bunched beam electron cooling   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 polarized electron source </a:t>
            </a:r>
          </a:p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and Outlook</a:t>
            </a: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DA3C1-7139-4483-A9D0-FF7E6F19EC4F}"/>
              </a:ext>
            </a:extLst>
          </p:cNvPr>
          <p:cNvSpPr txBox="1"/>
          <p:nvPr/>
        </p:nvSpPr>
        <p:spPr>
          <a:xfrm>
            <a:off x="1418254" y="83975"/>
            <a:ext cx="6271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 and its EIC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F6FC47-50DF-45D1-8544-C126EE5E1612}"/>
              </a:ext>
            </a:extLst>
          </p:cNvPr>
          <p:cNvCxnSpPr/>
          <p:nvPr/>
        </p:nvCxnSpPr>
        <p:spPr>
          <a:xfrm>
            <a:off x="139959" y="970384"/>
            <a:ext cx="8780106" cy="0"/>
          </a:xfrm>
          <a:prstGeom prst="line">
            <a:avLst/>
          </a:prstGeom>
          <a:ln w="28575">
            <a:solidFill>
              <a:srgbClr val="2440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8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C915525-2543-424E-9E8C-F81BC2590B7A}"/>
              </a:ext>
            </a:extLst>
          </p:cNvPr>
          <p:cNvSpPr txBox="1">
            <a:spLocks/>
          </p:cNvSpPr>
          <p:nvPr/>
        </p:nvSpPr>
        <p:spPr>
          <a:xfrm>
            <a:off x="685800" y="1754155"/>
            <a:ext cx="7772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RHIC facility</a:t>
            </a:r>
          </a:p>
          <a:p>
            <a:r>
              <a:rPr lang="en-US" sz="2400" dirty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Ion Collider</a:t>
            </a:r>
          </a:p>
          <a:p>
            <a:r>
              <a:rPr lang="en-US" sz="2400" dirty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(Select)Technology Developments</a:t>
            </a:r>
          </a:p>
          <a:p>
            <a:r>
              <a:rPr lang="en-US" sz="2400" dirty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Outlook</a:t>
            </a: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D4C63-57D9-4D6C-BDE4-B4D9BABD37B2}"/>
              </a:ext>
            </a:extLst>
          </p:cNvPr>
          <p:cNvSpPr txBox="1"/>
          <p:nvPr/>
        </p:nvSpPr>
        <p:spPr>
          <a:xfrm>
            <a:off x="1418254" y="83975"/>
            <a:ext cx="6271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 and its EIC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0F656F-D31D-4ECD-9834-DAFDB4356BB4}"/>
              </a:ext>
            </a:extLst>
          </p:cNvPr>
          <p:cNvCxnSpPr/>
          <p:nvPr/>
        </p:nvCxnSpPr>
        <p:spPr>
          <a:xfrm>
            <a:off x="139959" y="970384"/>
            <a:ext cx="8780106" cy="0"/>
          </a:xfrm>
          <a:prstGeom prst="line">
            <a:avLst/>
          </a:prstGeom>
          <a:ln w="28575">
            <a:solidFill>
              <a:srgbClr val="2440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453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864F-0CE4-4AEA-92BE-844BC1F79C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dirty="0">
                <a:solidFill>
                  <a:srgbClr val="42587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Accelerator Technology: 3D stochastic cooling for heavy ions</a:t>
            </a:r>
          </a:p>
        </p:txBody>
      </p:sp>
      <p:pic>
        <p:nvPicPr>
          <p:cNvPr id="3" name="Picture 26" descr="CCnew7_03_08.jpg">
            <a:extLst>
              <a:ext uri="{FF2B5EF4-FFF2-40B4-BE49-F238E27FC236}">
                <a16:creationId xmlns:a16="http://schemas.microsoft.com/office/drawing/2014/main" id="{F9D7C794-1706-418D-9F7C-93140804B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7" y="1828801"/>
            <a:ext cx="3774356" cy="351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46E02-FEF9-45C0-B91A-99BF1B41C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03" y="4489587"/>
            <a:ext cx="2411654" cy="1349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B41AA-69E2-4409-83F4-7323F8F72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88" y="2919145"/>
            <a:ext cx="1744642" cy="1466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A8455-3CBB-4CCF-BCDB-01788B553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45" y="2901145"/>
            <a:ext cx="1778343" cy="14603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A77E78-3FCF-45BE-9FC1-DCB730C81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b="39415"/>
          <a:stretch/>
        </p:blipFill>
        <p:spPr bwMode="auto">
          <a:xfrm>
            <a:off x="5181053" y="1600200"/>
            <a:ext cx="16329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.jpg">
            <a:extLst>
              <a:ext uri="{FF2B5EF4-FFF2-40B4-BE49-F238E27FC236}">
                <a16:creationId xmlns:a16="http://schemas.microsoft.com/office/drawing/2014/main" id="{65366E98-2ACF-4DB5-B5C1-3DE1246AF0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53870"/>
            <a:ext cx="8620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76C5A03D-0837-4C47-9427-EC0BA761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75" y="5368374"/>
            <a:ext cx="394851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0" dirty="0">
                <a:latin typeface="Helvetica" panose="020B0604020202020204" pitchFamily="34" charset="0"/>
                <a:cs typeface="Helvetica" panose="020B0604020202020204" pitchFamily="34" charset="0"/>
              </a:rPr>
              <a:t>3 GHz bandwidth, cooling times ~1 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F5C1F-F890-42CA-AAFF-85DE3C00DC60}"/>
              </a:ext>
            </a:extLst>
          </p:cNvPr>
          <p:cNvSpPr txBox="1"/>
          <p:nvPr/>
        </p:nvSpPr>
        <p:spPr>
          <a:xfrm>
            <a:off x="4976669" y="12192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pickups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8D773-8F15-4755-8797-5590BEF11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00200"/>
            <a:ext cx="915891" cy="868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1EE7E-2C15-44A3-8296-5FCC8CCEC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34" y="1587094"/>
            <a:ext cx="914794" cy="881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A8E8C7-87D9-49C4-880E-F7D7A320D43C}"/>
              </a:ext>
            </a:extLst>
          </p:cNvPr>
          <p:cNvSpPr txBox="1"/>
          <p:nvPr/>
        </p:nvSpPr>
        <p:spPr>
          <a:xfrm>
            <a:off x="7990379" y="254812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kickers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5F3A7-6F0C-4D00-976C-4B473E1EF626}"/>
              </a:ext>
            </a:extLst>
          </p:cNvPr>
          <p:cNvSpPr txBox="1"/>
          <p:nvPr/>
        </p:nvSpPr>
        <p:spPr>
          <a:xfrm>
            <a:off x="152400" y="1221295"/>
            <a:ext cx="48418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Motivation:  counteract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intrabeam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scattering (IBS) and cool beam distributions for higher luminosity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085356-8025-48C2-BB87-391B6E81BF04}"/>
              </a:ext>
            </a:extLst>
          </p:cNvPr>
          <p:cNvSpPr txBox="1"/>
          <p:nvPr/>
        </p:nvSpPr>
        <p:spPr>
          <a:xfrm>
            <a:off x="0" y="5877244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M. Blaskiewicz, J.M. Brennan and F. Severino, Operational stochastic cooling in the Relativistic Heavy Ion Collider, PRL </a:t>
            </a:r>
            <a:r>
              <a:rPr lang="en-US" sz="1050" b="1" dirty="0">
                <a:latin typeface="Helvetica" panose="020B0604020202020204" pitchFamily="34" charset="0"/>
                <a:cs typeface="Helvetica" panose="020B0604020202020204" pitchFamily="34" charset="0"/>
              </a:rPr>
              <a:t>100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, 174802 (2008)</a:t>
            </a:r>
          </a:p>
          <a:p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M. Blaskiewicz, J.M. Brennan and K. Mernick, Three-Dimensional Stochastic Cooling in the Relativistic Heavy Ion Collider, PRL </a:t>
            </a:r>
            <a:r>
              <a:rPr lang="en-US" sz="1050" b="1" dirty="0">
                <a:latin typeface="Helvetica" panose="020B0604020202020204" pitchFamily="34" charset="0"/>
                <a:cs typeface="Helvetica" panose="020B0604020202020204" pitchFamily="34" charset="0"/>
              </a:rPr>
              <a:t>105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, 094801 (2010)</a:t>
            </a:r>
          </a:p>
        </p:txBody>
      </p:sp>
    </p:spTree>
    <p:extLst>
      <p:ext uri="{BB962C8B-B14F-4D97-AF65-F5344CB8AC3E}">
        <p14:creationId xmlns:p14="http://schemas.microsoft.com/office/powerpoint/2010/main" val="4154527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50A42-569D-44A0-85EE-87E4C48BE36D}"/>
              </a:ext>
            </a:extLst>
          </p:cNvPr>
          <p:cNvSpPr txBox="1">
            <a:spLocks/>
          </p:cNvSpPr>
          <p:nvPr/>
        </p:nvSpPr>
        <p:spPr>
          <a:xfrm>
            <a:off x="314325" y="181079"/>
            <a:ext cx="85153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Technology: Coherent electron Cooling</a:t>
            </a:r>
            <a:endParaRPr lang="en-US" altLang="en-US" sz="3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CEFFD-CED5-43BC-97DE-F04F508F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64" y="3438380"/>
            <a:ext cx="7835984" cy="1627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AD638-4DD2-40CD-9833-BBFB1B67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565" y="4930732"/>
            <a:ext cx="1941728" cy="1026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F3243-22D1-4884-8B90-D5566FD48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2" y="1164953"/>
            <a:ext cx="7308217" cy="2309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AF4E54-71FB-44FD-9CA8-2847838DA39E}"/>
              </a:ext>
            </a:extLst>
          </p:cNvPr>
          <p:cNvSpPr/>
          <p:nvPr/>
        </p:nvSpPr>
        <p:spPr>
          <a:xfrm>
            <a:off x="4680837" y="2335752"/>
            <a:ext cx="28405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Courtesy: V. Litvinenko and coworkers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AEC5F0-4EF9-4C88-ADEE-C9661F2F5C89}"/>
              </a:ext>
            </a:extLst>
          </p:cNvPr>
          <p:cNvSpPr txBox="1"/>
          <p:nvPr/>
        </p:nvSpPr>
        <p:spPr>
          <a:xfrm>
            <a:off x="266911" y="897868"/>
            <a:ext cx="395386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2019, FEL-based cooling 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D9F10-BC2D-4E5B-8540-B261C293085A}"/>
              </a:ext>
            </a:extLst>
          </p:cNvPr>
          <p:cNvSpPr txBox="1"/>
          <p:nvPr/>
        </p:nvSpPr>
        <p:spPr>
          <a:xfrm>
            <a:off x="266911" y="3459190"/>
            <a:ext cx="395386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2019+, PCA-based cooling channel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60283B-8BDB-4106-8515-745267E2FE4A}"/>
              </a:ext>
            </a:extLst>
          </p:cNvPr>
          <p:cNvCxnSpPr/>
          <p:nvPr/>
        </p:nvCxnSpPr>
        <p:spPr>
          <a:xfrm>
            <a:off x="139959" y="740271"/>
            <a:ext cx="8780106" cy="0"/>
          </a:xfrm>
          <a:prstGeom prst="line">
            <a:avLst/>
          </a:prstGeom>
          <a:ln w="28575">
            <a:solidFill>
              <a:srgbClr val="2440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A4A67F-3DF0-47C0-A076-9DD42B359C65}"/>
              </a:ext>
            </a:extLst>
          </p:cNvPr>
          <p:cNvCxnSpPr/>
          <p:nvPr/>
        </p:nvCxnSpPr>
        <p:spPr>
          <a:xfrm>
            <a:off x="181947" y="3449571"/>
            <a:ext cx="8780106" cy="0"/>
          </a:xfrm>
          <a:prstGeom prst="line">
            <a:avLst/>
          </a:prstGeom>
          <a:ln w="28575">
            <a:solidFill>
              <a:srgbClr val="2440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4B25E8-82FD-4338-A3F7-6FC4B0D8D1CE}"/>
              </a:ext>
            </a:extLst>
          </p:cNvPr>
          <p:cNvSpPr txBox="1"/>
          <p:nvPr/>
        </p:nvSpPr>
        <p:spPr>
          <a:xfrm>
            <a:off x="4110939" y="5176740"/>
            <a:ext cx="395386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parameters demonstrated 7/14/20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27FCB78F-9556-4067-8808-7DE15F106548}"/>
              </a:ext>
            </a:extLst>
          </p:cNvPr>
          <p:cNvSpPr/>
          <p:nvPr/>
        </p:nvSpPr>
        <p:spPr>
          <a:xfrm>
            <a:off x="3802935" y="4977728"/>
            <a:ext cx="115057" cy="9795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AF312B-2348-4096-B58B-1246E1362792}"/>
              </a:ext>
            </a:extLst>
          </p:cNvPr>
          <p:cNvSpPr txBox="1"/>
          <p:nvPr/>
        </p:nvSpPr>
        <p:spPr>
          <a:xfrm>
            <a:off x="12113" y="5974181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V. N. Litvinenko, Y.S.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Derbenev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Coherent electron Cooling, PRL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114801 (2009)</a:t>
            </a:r>
          </a:p>
        </p:txBody>
      </p:sp>
    </p:spTree>
    <p:extLst>
      <p:ext uri="{BB962C8B-B14F-4D97-AF65-F5344CB8AC3E}">
        <p14:creationId xmlns:p14="http://schemas.microsoft.com/office/powerpoint/2010/main" val="280727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3D12F7-D486-4D44-9781-83018A4B1986}"/>
              </a:ext>
            </a:extLst>
          </p:cNvPr>
          <p:cNvSpPr/>
          <p:nvPr/>
        </p:nvSpPr>
        <p:spPr>
          <a:xfrm>
            <a:off x="0" y="209250"/>
            <a:ext cx="8915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4DF0F6-8F5A-4D4C-A91C-EF06661B94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>
                <a:solidFill>
                  <a:srgbClr val="4258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Technology: </a:t>
            </a:r>
            <a:r>
              <a:rPr lang="en-US" altLang="en-US" sz="3200" dirty="0">
                <a:solidFill>
                  <a:srgbClr val="42587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Bunched-Beam</a:t>
            </a:r>
            <a:r>
              <a:rPr lang="en-US" altLang="en-US" sz="3200" dirty="0">
                <a:solidFill>
                  <a:srgbClr val="4258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Cooling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59FF7-471F-4441-BE8A-1740EB505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5" y="950600"/>
            <a:ext cx="7816269" cy="49567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65132F-8A06-4D97-BD4C-06502882B34B}"/>
              </a:ext>
            </a:extLst>
          </p:cNvPr>
          <p:cNvSpPr/>
          <p:nvPr/>
        </p:nvSpPr>
        <p:spPr>
          <a:xfrm>
            <a:off x="4198776" y="5327780"/>
            <a:ext cx="4281358" cy="653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71B746-2FD1-48DA-8E3B-7008D899C2A0}"/>
              </a:ext>
            </a:extLst>
          </p:cNvPr>
          <p:cNvSpPr/>
          <p:nvPr/>
        </p:nvSpPr>
        <p:spPr>
          <a:xfrm>
            <a:off x="1047624" y="950600"/>
            <a:ext cx="96890" cy="1713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04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D842A17A-0489-144E-AAA0-8AFA1A09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12" y="-78389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Bunched-Beam </a:t>
            </a:r>
            <a:r>
              <a:rPr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electron Cooling</a:t>
            </a:r>
            <a:r>
              <a:rPr lang="en-US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at RHIC</a:t>
            </a:r>
            <a:endParaRPr altLang="en-US" sz="3600" b="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389B04-E105-A64C-90FE-BDFEE0423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51" y="4389785"/>
            <a:ext cx="7872318" cy="115984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Bunched-beam electron cooling used now in routine operation at RHIC in support of the Basic Energy Sciences Program at BNL</a:t>
            </a:r>
          </a:p>
          <a:p>
            <a:r>
              <a:rPr lang="en-US" sz="1800" dirty="0"/>
              <a:t>After FY21 RHIC Run, facility will be converted for high-current injector studies for the EIC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6DA4A-1B3D-4EC3-A003-0175BB427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9" y="968893"/>
            <a:ext cx="4719826" cy="3218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FDB54-EDCD-45F4-8204-2EE25F4CC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719" y="920447"/>
            <a:ext cx="3969904" cy="33184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8F77DD-F99C-4DCB-BFF5-A40C3B8EAADF}"/>
              </a:ext>
            </a:extLst>
          </p:cNvPr>
          <p:cNvSpPr/>
          <p:nvPr/>
        </p:nvSpPr>
        <p:spPr>
          <a:xfrm>
            <a:off x="18169" y="920447"/>
            <a:ext cx="4719826" cy="96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6F7C1-5661-4396-A033-A4CCAEE6FE55}"/>
              </a:ext>
            </a:extLst>
          </p:cNvPr>
          <p:cNvSpPr/>
          <p:nvPr/>
        </p:nvSpPr>
        <p:spPr>
          <a:xfrm>
            <a:off x="30280" y="1943850"/>
            <a:ext cx="4719826" cy="146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04A00-BFBB-46C8-9C3E-08FE63CD9701}"/>
              </a:ext>
            </a:extLst>
          </p:cNvPr>
          <p:cNvSpPr/>
          <p:nvPr/>
        </p:nvSpPr>
        <p:spPr>
          <a:xfrm>
            <a:off x="25234" y="3053035"/>
            <a:ext cx="4719826" cy="146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7BAFA-FE94-4D71-B84D-FF86D2CDD0FE}"/>
              </a:ext>
            </a:extLst>
          </p:cNvPr>
          <p:cNvSpPr txBox="1"/>
          <p:nvPr/>
        </p:nvSpPr>
        <p:spPr>
          <a:xfrm>
            <a:off x="3203428" y="889342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detector event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6CCB4-B7AF-400C-A390-60484FD75DD7}"/>
              </a:ext>
            </a:extLst>
          </p:cNvPr>
          <p:cNvSpPr txBox="1"/>
          <p:nvPr/>
        </p:nvSpPr>
        <p:spPr>
          <a:xfrm>
            <a:off x="12113" y="56304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A. Fedotov, Experimental demonstration of hadron beam cooling using radio-frequency accelerated electron bunches, PRL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084801 (2020)</a:t>
            </a:r>
          </a:p>
        </p:txBody>
      </p:sp>
    </p:spTree>
    <p:extLst>
      <p:ext uri="{BB962C8B-B14F-4D97-AF65-F5344CB8AC3E}">
        <p14:creationId xmlns:p14="http://schemas.microsoft.com/office/powerpoint/2010/main" val="38715803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8" y="213064"/>
            <a:ext cx="8394052" cy="549274"/>
          </a:xfrm>
        </p:spPr>
        <p:txBody>
          <a:bodyPr>
            <a:noAutofit/>
          </a:bodyPr>
          <a:lstStyle/>
          <a:p>
            <a:r>
              <a:rPr lang="en-US" dirty="0"/>
              <a:t>Technology: Polarized Electron Source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DCB822-C428-477E-9A1A-618A4ABD7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91" y="4709956"/>
            <a:ext cx="7795528" cy="1286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In development at Stony Brook University</a:t>
            </a:r>
          </a:p>
          <a:p>
            <a:r>
              <a:rPr lang="en-US" sz="1800" dirty="0"/>
              <a:t>achieved mid-10</a:t>
            </a:r>
            <a:r>
              <a:rPr lang="en-US" sz="1800" baseline="30000" dirty="0"/>
              <a:t>-12</a:t>
            </a:r>
            <a:r>
              <a:rPr lang="en-US" sz="1800" dirty="0"/>
              <a:t> Torr</a:t>
            </a:r>
          </a:p>
          <a:p>
            <a:r>
              <a:rPr lang="en-US" sz="1800" dirty="0"/>
              <a:t>first beams expected in August, 2020</a:t>
            </a:r>
          </a:p>
          <a:p>
            <a:r>
              <a:rPr lang="en-US" sz="1800" dirty="0"/>
              <a:t>planned R&amp;D:  cathode development and quantum efficiency lifetime</a:t>
            </a:r>
          </a:p>
          <a:p>
            <a:pPr marL="0" indent="0">
              <a:buNone/>
            </a:pPr>
            <a:r>
              <a:rPr lang="en-US" sz="1800" dirty="0"/>
              <a:t>	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1" y="1077662"/>
            <a:ext cx="3815497" cy="2671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9213" y="1027370"/>
            <a:ext cx="4178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5-10 </a:t>
            </a:r>
            <a:r>
              <a:rPr lang="en-US" dirty="0" err="1"/>
              <a:t>nC</a:t>
            </a:r>
            <a:r>
              <a:rPr lang="en-US" dirty="0"/>
              <a:t>/bunch at 1-2 Hz repetition frequency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the JLAB inverted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XHV vacuum requirements (&lt;10</a:t>
            </a:r>
            <a:r>
              <a:rPr lang="en-US" baseline="30000" dirty="0"/>
              <a:t>-12</a:t>
            </a:r>
            <a:r>
              <a:rPr lang="en-US" dirty="0"/>
              <a:t> Torr)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B6DE3-7B7F-4FB6-B70D-45C27DFA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12" y="2896761"/>
            <a:ext cx="2182878" cy="2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2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BC332ED-88C1-40CC-9ABA-94E3706A455E}"/>
              </a:ext>
            </a:extLst>
          </p:cNvPr>
          <p:cNvSpPr txBox="1">
            <a:spLocks/>
          </p:cNvSpPr>
          <p:nvPr/>
        </p:nvSpPr>
        <p:spPr>
          <a:xfrm>
            <a:off x="685800" y="1371600"/>
            <a:ext cx="7772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RHIC facility</a:t>
            </a:r>
          </a:p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Electron Ion Collider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development timeline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design concept and key parameters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how RHIC is transformed into an EIC (overview)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how RHIC is transformed into an EIC (detail)</a:t>
            </a:r>
          </a:p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(Select) Technology Developments</a:t>
            </a:r>
          </a:p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Summary and Outlook</a:t>
            </a: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41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Summary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and Outlook</a:t>
            </a:r>
            <a:endParaRPr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266701" y="1021251"/>
            <a:ext cx="8677275" cy="60420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>
              <a:latin typeface="Helvetica" charset="0"/>
            </a:endParaRPr>
          </a:p>
          <a:p>
            <a:pP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RHIC is the first heavy ion collider and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the first and only high energy polarized proton collide.</a:t>
            </a:r>
          </a:p>
          <a:p>
            <a:pPr marL="0" indent="0">
              <a:buNone/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Over the last 20 years RHIC has been operated with unparalleled flexibility in collision energy and ion species from protons to Uranium.</a:t>
            </a:r>
          </a:p>
          <a:p>
            <a:pPr marL="0" indent="0">
              <a:buNone/>
              <a:defRPr/>
            </a:pPr>
            <a:endParaRPr lang="en-US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science case / mission need (CD-0) for an Electron-Ion Collider was approved by the DOE in Dec, 2019 with BNL chosen as host in Jan, 2020.</a:t>
            </a:r>
          </a:p>
          <a:p>
            <a:pP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next EIC milestone is completion of the CDR</a:t>
            </a:r>
          </a:p>
          <a:p>
            <a:pPr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Major technological advances in particle sources and beam cooling have been demonstrated and will be used at the EIC. </a:t>
            </a:r>
          </a:p>
          <a:p>
            <a:pPr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8272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6EC5-0190-4F4D-ACBD-7DB1BA6B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F3223-AF3A-7F4F-BB61-4E669761D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823" y="1356311"/>
            <a:ext cx="7150444" cy="5047372"/>
          </a:xfrm>
          <a:prstGeom prst="rect">
            <a:avLst/>
          </a:prstGeom>
        </p:spPr>
      </p:pic>
      <p:sp>
        <p:nvSpPr>
          <p:cNvPr id="4" name="sPHENIX">
            <a:extLst>
              <a:ext uri="{FF2B5EF4-FFF2-40B4-BE49-F238E27FC236}">
                <a16:creationId xmlns:a16="http://schemas.microsoft.com/office/drawing/2014/main" id="{E4D5884B-0F2A-3647-BFD7-93732055D38D}"/>
              </a:ext>
            </a:extLst>
          </p:cNvPr>
          <p:cNvSpPr txBox="1"/>
          <p:nvPr/>
        </p:nvSpPr>
        <p:spPr>
          <a:xfrm>
            <a:off x="4134691" y="561408"/>
            <a:ext cx="1332132" cy="3663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noAutofit/>
          </a:bodyPr>
          <a:lstStyle>
            <a:lvl1pPr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Commissioning and operations</a:t>
            </a:r>
          </a:p>
          <a:p>
            <a:pPr algn="ctr"/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</a:p>
        </p:txBody>
      </p:sp>
      <p:sp>
        <p:nvSpPr>
          <p:cNvPr id="5" name="Beam Energy Scan">
            <a:extLst>
              <a:ext uri="{FF2B5EF4-FFF2-40B4-BE49-F238E27FC236}">
                <a16:creationId xmlns:a16="http://schemas.microsoft.com/office/drawing/2014/main" id="{5BDE3A5B-B074-9743-94B1-7B3A84598ED0}"/>
              </a:ext>
            </a:extLst>
          </p:cNvPr>
          <p:cNvSpPr txBox="1"/>
          <p:nvPr/>
        </p:nvSpPr>
        <p:spPr>
          <a:xfrm>
            <a:off x="2719387" y="677685"/>
            <a:ext cx="1485446" cy="231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noAutofit/>
          </a:bodyPr>
          <a:lstStyle>
            <a:lvl1pPr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</a:p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Beam Energy Scan</a:t>
            </a:r>
          </a:p>
        </p:txBody>
      </p:sp>
      <p:sp>
        <p:nvSpPr>
          <p:cNvPr id="6" name="Double Arrow">
            <a:extLst>
              <a:ext uri="{FF2B5EF4-FFF2-40B4-BE49-F238E27FC236}">
                <a16:creationId xmlns:a16="http://schemas.microsoft.com/office/drawing/2014/main" id="{B8663406-EF96-E24C-B0EB-6381885AD4F6}"/>
              </a:ext>
            </a:extLst>
          </p:cNvPr>
          <p:cNvSpPr/>
          <p:nvPr/>
        </p:nvSpPr>
        <p:spPr>
          <a:xfrm>
            <a:off x="2821884" y="1034202"/>
            <a:ext cx="1255009" cy="305341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1800" b="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7" name="Double Arrow">
            <a:extLst>
              <a:ext uri="{FF2B5EF4-FFF2-40B4-BE49-F238E27FC236}">
                <a16:creationId xmlns:a16="http://schemas.microsoft.com/office/drawing/2014/main" id="{08D37AC0-CBE0-A947-AFBF-0E8E70761FD3}"/>
              </a:ext>
            </a:extLst>
          </p:cNvPr>
          <p:cNvSpPr/>
          <p:nvPr/>
        </p:nvSpPr>
        <p:spPr>
          <a:xfrm>
            <a:off x="4295451" y="1030885"/>
            <a:ext cx="1139495" cy="305341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1800" b="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8" name="sPHENIX">
            <a:extLst>
              <a:ext uri="{FF2B5EF4-FFF2-40B4-BE49-F238E27FC236}">
                <a16:creationId xmlns:a16="http://schemas.microsoft.com/office/drawing/2014/main" id="{B33CC4D9-335C-C943-9BBD-C3054ABEF13C}"/>
              </a:ext>
            </a:extLst>
          </p:cNvPr>
          <p:cNvSpPr txBox="1"/>
          <p:nvPr/>
        </p:nvSpPr>
        <p:spPr>
          <a:xfrm>
            <a:off x="6846630" y="1034067"/>
            <a:ext cx="1139496" cy="328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noAutofit/>
          </a:bodyPr>
          <a:lstStyle>
            <a:lvl1pPr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/>
              <a:t>EIC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Operations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Arrow">
            <a:extLst>
              <a:ext uri="{FF2B5EF4-FFF2-40B4-BE49-F238E27FC236}">
                <a16:creationId xmlns:a16="http://schemas.microsoft.com/office/drawing/2014/main" id="{908709BE-9B51-DE45-853D-20312B72B184}"/>
              </a:ext>
            </a:extLst>
          </p:cNvPr>
          <p:cNvSpPr/>
          <p:nvPr/>
        </p:nvSpPr>
        <p:spPr>
          <a:xfrm>
            <a:off x="7046364" y="1183555"/>
            <a:ext cx="939762" cy="3053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1400" b="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63E915-60FA-0343-A13F-E229366B37A6}"/>
              </a:ext>
            </a:extLst>
          </p:cNvPr>
          <p:cNvSpPr txBox="1"/>
          <p:nvPr/>
        </p:nvSpPr>
        <p:spPr>
          <a:xfrm>
            <a:off x="5231699" y="2375857"/>
            <a:ext cx="1330968" cy="461665"/>
          </a:xfrm>
          <a:prstGeom prst="rect">
            <a:avLst/>
          </a:prstGeom>
          <a:solidFill>
            <a:srgbClr val="24407B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Access to RHIC tunnel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1C0F6D-57EC-134E-9229-5D777A412748}"/>
              </a:ext>
            </a:extLst>
          </p:cNvPr>
          <p:cNvCxnSpPr>
            <a:cxnSpLocks/>
          </p:cNvCxnSpPr>
          <p:nvPr/>
        </p:nvCxnSpPr>
        <p:spPr>
          <a:xfrm flipV="1">
            <a:off x="5453560" y="1944110"/>
            <a:ext cx="0" cy="401157"/>
          </a:xfrm>
          <a:prstGeom prst="straightConnector1">
            <a:avLst/>
          </a:prstGeom>
          <a:ln w="31750">
            <a:solidFill>
              <a:srgbClr val="2440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E709EF-F647-3943-B08F-9AA1A4F672FD}"/>
              </a:ext>
            </a:extLst>
          </p:cNvPr>
          <p:cNvSpPr txBox="1"/>
          <p:nvPr/>
        </p:nvSpPr>
        <p:spPr>
          <a:xfrm>
            <a:off x="818966" y="1125478"/>
            <a:ext cx="1690088" cy="461665"/>
          </a:xfrm>
          <a:prstGeom prst="rect">
            <a:avLst/>
          </a:prstGeom>
          <a:solidFill>
            <a:srgbClr val="24407B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EIC schedule is technically driven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13F29-F81C-8347-AE67-1ED4056D88DC}"/>
              </a:ext>
            </a:extLst>
          </p:cNvPr>
          <p:cNvSpPr txBox="1"/>
          <p:nvPr/>
        </p:nvSpPr>
        <p:spPr>
          <a:xfrm>
            <a:off x="5644316" y="2926562"/>
            <a:ext cx="1330968" cy="646331"/>
          </a:xfrm>
          <a:prstGeom prst="rect">
            <a:avLst/>
          </a:prstGeom>
          <a:solidFill>
            <a:srgbClr val="24407B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All work planned to early finish – June 2029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5259C0-0306-BB46-8199-118823DE1920}"/>
              </a:ext>
            </a:extLst>
          </p:cNvPr>
          <p:cNvCxnSpPr>
            <a:cxnSpLocks/>
          </p:cNvCxnSpPr>
          <p:nvPr/>
        </p:nvCxnSpPr>
        <p:spPr>
          <a:xfrm flipV="1">
            <a:off x="6875177" y="2181028"/>
            <a:ext cx="0" cy="811658"/>
          </a:xfrm>
          <a:prstGeom prst="straightConnector1">
            <a:avLst/>
          </a:prstGeom>
          <a:ln w="31750">
            <a:solidFill>
              <a:srgbClr val="2440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D799BA-3C48-E941-BC70-03939C63E287}"/>
              </a:ext>
            </a:extLst>
          </p:cNvPr>
          <p:cNvSpPr txBox="1"/>
          <p:nvPr/>
        </p:nvSpPr>
        <p:spPr>
          <a:xfrm>
            <a:off x="5264568" y="3684816"/>
            <a:ext cx="1781796" cy="461665"/>
          </a:xfrm>
          <a:prstGeom prst="rect">
            <a:avLst/>
          </a:prstGeom>
          <a:solidFill>
            <a:srgbClr val="24407B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One year of float to CD-4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B45CDD-E6B6-6143-B04D-7F130A46A24C}"/>
              </a:ext>
            </a:extLst>
          </p:cNvPr>
          <p:cNvCxnSpPr>
            <a:cxnSpLocks/>
          </p:cNvCxnSpPr>
          <p:nvPr/>
        </p:nvCxnSpPr>
        <p:spPr>
          <a:xfrm>
            <a:off x="6975284" y="3918195"/>
            <a:ext cx="502406" cy="0"/>
          </a:xfrm>
          <a:prstGeom prst="straightConnector1">
            <a:avLst/>
          </a:prstGeom>
          <a:ln w="31750">
            <a:solidFill>
              <a:srgbClr val="2440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646CF5-73CC-FF4E-9B07-8B8D95B88582}"/>
              </a:ext>
            </a:extLst>
          </p:cNvPr>
          <p:cNvCxnSpPr>
            <a:cxnSpLocks/>
          </p:cNvCxnSpPr>
          <p:nvPr/>
        </p:nvCxnSpPr>
        <p:spPr>
          <a:xfrm>
            <a:off x="3138152" y="3265153"/>
            <a:ext cx="30948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2FA385-9F84-0641-B9D2-9A7A80DB78F8}"/>
              </a:ext>
            </a:extLst>
          </p:cNvPr>
          <p:cNvCxnSpPr>
            <a:cxnSpLocks/>
          </p:cNvCxnSpPr>
          <p:nvPr/>
        </p:nvCxnSpPr>
        <p:spPr>
          <a:xfrm>
            <a:off x="3447633" y="3265153"/>
            <a:ext cx="0" cy="68621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6133E5-30D8-DA4C-BF4C-B5CC51F89D87}"/>
              </a:ext>
            </a:extLst>
          </p:cNvPr>
          <p:cNvCxnSpPr>
            <a:cxnSpLocks/>
          </p:cNvCxnSpPr>
          <p:nvPr/>
        </p:nvCxnSpPr>
        <p:spPr>
          <a:xfrm>
            <a:off x="3429371" y="3962547"/>
            <a:ext cx="65589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006FAB-CEB1-7B4A-A51A-B010AE80A03A}"/>
              </a:ext>
            </a:extLst>
          </p:cNvPr>
          <p:cNvCxnSpPr>
            <a:cxnSpLocks/>
          </p:cNvCxnSpPr>
          <p:nvPr/>
        </p:nvCxnSpPr>
        <p:spPr>
          <a:xfrm>
            <a:off x="4085262" y="3962547"/>
            <a:ext cx="0" cy="58247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0989B0-0BA6-9745-999C-80B0F03FA64E}"/>
              </a:ext>
            </a:extLst>
          </p:cNvPr>
          <p:cNvCxnSpPr>
            <a:cxnSpLocks/>
          </p:cNvCxnSpPr>
          <p:nvPr/>
        </p:nvCxnSpPr>
        <p:spPr>
          <a:xfrm>
            <a:off x="4076893" y="4545021"/>
            <a:ext cx="4181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8299A8-F38D-1448-9F39-3F75B0900801}"/>
              </a:ext>
            </a:extLst>
          </p:cNvPr>
          <p:cNvCxnSpPr>
            <a:cxnSpLocks/>
          </p:cNvCxnSpPr>
          <p:nvPr/>
        </p:nvCxnSpPr>
        <p:spPr>
          <a:xfrm>
            <a:off x="4874356" y="4577973"/>
            <a:ext cx="1" cy="3033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8D52A0-00FC-CB4E-9DCD-217960F1167B}"/>
              </a:ext>
            </a:extLst>
          </p:cNvPr>
          <p:cNvCxnSpPr>
            <a:cxnSpLocks/>
          </p:cNvCxnSpPr>
          <p:nvPr/>
        </p:nvCxnSpPr>
        <p:spPr>
          <a:xfrm>
            <a:off x="4495085" y="4545021"/>
            <a:ext cx="0" cy="32760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2AC2DC-1A73-8841-BA47-F3BBEEB59979}"/>
              </a:ext>
            </a:extLst>
          </p:cNvPr>
          <p:cNvCxnSpPr>
            <a:cxnSpLocks/>
          </p:cNvCxnSpPr>
          <p:nvPr/>
        </p:nvCxnSpPr>
        <p:spPr>
          <a:xfrm>
            <a:off x="4495085" y="4881309"/>
            <a:ext cx="3999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356483-A5FD-CA42-97E1-FCB4410C3508}"/>
              </a:ext>
            </a:extLst>
          </p:cNvPr>
          <p:cNvCxnSpPr>
            <a:cxnSpLocks/>
          </p:cNvCxnSpPr>
          <p:nvPr/>
        </p:nvCxnSpPr>
        <p:spPr>
          <a:xfrm>
            <a:off x="4839773" y="4577973"/>
            <a:ext cx="157324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188E5B-3999-0945-9AAE-D1436B010D91}"/>
              </a:ext>
            </a:extLst>
          </p:cNvPr>
          <p:cNvCxnSpPr>
            <a:cxnSpLocks/>
          </p:cNvCxnSpPr>
          <p:nvPr/>
        </p:nvCxnSpPr>
        <p:spPr>
          <a:xfrm>
            <a:off x="6409204" y="4577973"/>
            <a:ext cx="0" cy="8440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90291F-FA8B-974B-8CE2-FDAE1B45455E}"/>
              </a:ext>
            </a:extLst>
          </p:cNvPr>
          <p:cNvCxnSpPr>
            <a:cxnSpLocks/>
          </p:cNvCxnSpPr>
          <p:nvPr/>
        </p:nvCxnSpPr>
        <p:spPr>
          <a:xfrm>
            <a:off x="6423362" y="5405752"/>
            <a:ext cx="69368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0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123FA-8732-48F1-8DA5-2D90BAE7A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217" y="2311121"/>
            <a:ext cx="5085759" cy="3389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67E3C44-0140-41F1-8320-FFC0128B36F8}"/>
              </a:ext>
            </a:extLst>
          </p:cNvPr>
          <p:cNvSpPr txBox="1">
            <a:spLocks/>
          </p:cNvSpPr>
          <p:nvPr/>
        </p:nvSpPr>
        <p:spPr>
          <a:xfrm>
            <a:off x="390924" y="1001887"/>
            <a:ext cx="8601684" cy="686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Thank you to everyone in the C-AD department whose collective accomplishments are presented here! 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346EB32-A7DC-44B9-9EC4-43DE14A169BC}"/>
              </a:ext>
            </a:extLst>
          </p:cNvPr>
          <p:cNvSpPr txBox="1">
            <a:spLocks/>
          </p:cNvSpPr>
          <p:nvPr/>
        </p:nvSpPr>
        <p:spPr>
          <a:xfrm>
            <a:off x="390923" y="1687380"/>
            <a:ext cx="8601685" cy="6540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Thank you to those who have supported our efforts through many external reviews!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59F4B6A-CB81-49D8-9D68-E8CC042476EB}"/>
              </a:ext>
            </a:extLst>
          </p:cNvPr>
          <p:cNvSpPr txBox="1">
            <a:spLocks/>
          </p:cNvSpPr>
          <p:nvPr/>
        </p:nvSpPr>
        <p:spPr>
          <a:xfrm>
            <a:off x="390924" y="5864564"/>
            <a:ext cx="7124112" cy="686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And thank you to All for your attention!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0AB64D-DC79-43F1-A232-4E141AAB1352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Acknowledgement and Thanks</a:t>
            </a:r>
          </a:p>
        </p:txBody>
      </p:sp>
    </p:spTree>
    <p:extLst>
      <p:ext uri="{BB962C8B-B14F-4D97-AF65-F5344CB8AC3E}">
        <p14:creationId xmlns:p14="http://schemas.microsoft.com/office/powerpoint/2010/main" val="296470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864F-0CE4-4AEA-92BE-844BC1F79C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stochastic cooling for heavy ions</a:t>
            </a:r>
          </a:p>
        </p:txBody>
      </p:sp>
      <p:pic>
        <p:nvPicPr>
          <p:cNvPr id="3" name="Picture 26" descr="CCnew7_03_08.jpg">
            <a:extLst>
              <a:ext uri="{FF2B5EF4-FFF2-40B4-BE49-F238E27FC236}">
                <a16:creationId xmlns:a16="http://schemas.microsoft.com/office/drawing/2014/main" id="{F9D7C794-1706-418D-9F7C-93140804B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6" y="1399590"/>
            <a:ext cx="4391704" cy="409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46E02-FEF9-45C0-B91A-99BF1B41C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371390"/>
            <a:ext cx="2819400" cy="1577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B41AA-69E2-4409-83F4-7323F8F72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65390"/>
            <a:ext cx="1744642" cy="1466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A8455-3CBB-4CCF-BCDB-01788B5533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57" y="2847390"/>
            <a:ext cx="1778343" cy="14603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A77E78-3FCF-45BE-9FC1-DCB730C81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b="39415"/>
          <a:stretch/>
        </p:blipFill>
        <p:spPr bwMode="auto">
          <a:xfrm>
            <a:off x="5181053" y="1170990"/>
            <a:ext cx="16329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.jpg">
            <a:extLst>
              <a:ext uri="{FF2B5EF4-FFF2-40B4-BE49-F238E27FC236}">
                <a16:creationId xmlns:a16="http://schemas.microsoft.com/office/drawing/2014/main" id="{65366E98-2ACF-4DB5-B5C1-3DE1246AF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24660"/>
            <a:ext cx="8620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76C5A03D-0837-4C47-9427-EC0BA761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14390"/>
            <a:ext cx="394851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0" dirty="0">
                <a:latin typeface="Helvetica" panose="020B0604020202020204" pitchFamily="34" charset="0"/>
                <a:cs typeface="Helvetica" panose="020B0604020202020204" pitchFamily="34" charset="0"/>
              </a:rPr>
              <a:t>3 GHz bandwidth, cooling times ~1 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F5C1F-F890-42CA-AAFF-85DE3C00DC60}"/>
              </a:ext>
            </a:extLst>
          </p:cNvPr>
          <p:cNvSpPr txBox="1"/>
          <p:nvPr/>
        </p:nvSpPr>
        <p:spPr>
          <a:xfrm>
            <a:off x="4976669" y="78999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pickups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8D773-8F15-4755-8797-5590BEF11D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170990"/>
            <a:ext cx="915891" cy="868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1EE7E-2C15-44A3-8296-5FCC8CCEC3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34" y="1781620"/>
            <a:ext cx="1003966" cy="9677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A8E8C7-87D9-49C4-880E-F7D7A320D43C}"/>
              </a:ext>
            </a:extLst>
          </p:cNvPr>
          <p:cNvSpPr txBox="1"/>
          <p:nvPr/>
        </p:nvSpPr>
        <p:spPr>
          <a:xfrm>
            <a:off x="4976669" y="254259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kickers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5F3A7-6F0C-4D00-976C-4B473E1EF626}"/>
              </a:ext>
            </a:extLst>
          </p:cNvPr>
          <p:cNvSpPr txBox="1"/>
          <p:nvPr/>
        </p:nvSpPr>
        <p:spPr>
          <a:xfrm>
            <a:off x="152400" y="792085"/>
            <a:ext cx="48418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Motivation:  counteract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intrabeam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scattering (IBS) and cool beam distributions for higher luminosity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085356-8025-48C2-BB87-391B6E81BF04}"/>
              </a:ext>
            </a:extLst>
          </p:cNvPr>
          <p:cNvSpPr txBox="1"/>
          <p:nvPr/>
        </p:nvSpPr>
        <p:spPr>
          <a:xfrm>
            <a:off x="-18862" y="6013292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M. Blaskiewicz, J.M. Brennan and F. Severino, Operational stochastic cooling in the Relativistic Heavy Ion Collider, PRL </a:t>
            </a:r>
            <a:r>
              <a:rPr lang="en-US" sz="1050" b="1" dirty="0">
                <a:latin typeface="Helvetica" panose="020B0604020202020204" pitchFamily="34" charset="0"/>
                <a:cs typeface="Helvetica" panose="020B0604020202020204" pitchFamily="34" charset="0"/>
              </a:rPr>
              <a:t>100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, 174802 (2008)</a:t>
            </a:r>
          </a:p>
          <a:p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M. Blaskiewicz, J.M. Brennan and K. Mernick, Three-Dimensional Stochastic Cooling in the Relativistic Heavy Ion Collider, PRL </a:t>
            </a:r>
            <a:r>
              <a:rPr lang="en-US" sz="1050" b="1" dirty="0">
                <a:latin typeface="Helvetica" panose="020B0604020202020204" pitchFamily="34" charset="0"/>
                <a:cs typeface="Helvetica" panose="020B0604020202020204" pitchFamily="34" charset="0"/>
              </a:rPr>
              <a:t>105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, 094801 (2010)</a:t>
            </a:r>
          </a:p>
        </p:txBody>
      </p:sp>
    </p:spTree>
    <p:extLst>
      <p:ext uri="{BB962C8B-B14F-4D97-AF65-F5344CB8AC3E}">
        <p14:creationId xmlns:p14="http://schemas.microsoft.com/office/powerpoint/2010/main" val="20773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EF222-4ABF-E344-9148-31B939FE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2" y="0"/>
            <a:ext cx="861567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Timeline of RHIC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90F1AF-1D69-BD4F-8FD6-DC987D07F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82" y="683886"/>
            <a:ext cx="8565561" cy="5733244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The 1983 NSAC (Nuclear Science Advisory Committee) Long Range Plan included a relativistic heavy ion collider as the highest priority new facility</a:t>
            </a:r>
          </a:p>
          <a:p>
            <a:r>
              <a:rPr lang="en-US" sz="2000" dirty="0">
                <a:solidFill>
                  <a:srgbClr val="30519D"/>
                </a:solidFill>
              </a:rPr>
              <a:t>In 1990 the idea of a polarized proton collider was first discussed at the 1990 Polarized Collider Workshop </a:t>
            </a:r>
          </a:p>
          <a:p>
            <a:r>
              <a:rPr lang="en-US" sz="2000" dirty="0"/>
              <a:t>RHIC construction started in 1991</a:t>
            </a:r>
          </a:p>
          <a:p>
            <a:r>
              <a:rPr lang="en-US" sz="2000" dirty="0">
                <a:solidFill>
                  <a:srgbClr val="30519D"/>
                </a:solidFill>
              </a:rPr>
              <a:t>First beam in RHIC tunnel (sextant test) in 1998</a:t>
            </a:r>
          </a:p>
          <a:p>
            <a:r>
              <a:rPr lang="en-US" sz="2000" dirty="0"/>
              <a:t>RHIC commissioning started in 1999</a:t>
            </a:r>
          </a:p>
          <a:p>
            <a:r>
              <a:rPr lang="en-US" sz="2000" dirty="0">
                <a:solidFill>
                  <a:srgbClr val="30519D"/>
                </a:solidFill>
              </a:rPr>
              <a:t>First gold-gold collisions on June 12, 2000</a:t>
            </a:r>
          </a:p>
          <a:p>
            <a:r>
              <a:rPr lang="en-US" sz="2000" dirty="0"/>
              <a:t>Reached RHIC gold-gold design luminosity in 2001</a:t>
            </a:r>
          </a:p>
          <a:p>
            <a:r>
              <a:rPr lang="en-US" sz="2000" dirty="0">
                <a:solidFill>
                  <a:srgbClr val="30519D"/>
                </a:solidFill>
              </a:rPr>
              <a:t>First polarized proton collisions in RHIC in 2001</a:t>
            </a:r>
          </a:p>
          <a:p>
            <a:r>
              <a:rPr lang="en-US" sz="2000" dirty="0"/>
              <a:t>RHIC running time is shared between heavy ion collisions and polarized proton collisions</a:t>
            </a:r>
          </a:p>
          <a:p>
            <a:r>
              <a:rPr lang="en-US" sz="2000" dirty="0">
                <a:solidFill>
                  <a:srgbClr val="30519D"/>
                </a:solidFill>
              </a:rPr>
              <a:t>RHIC 20</a:t>
            </a:r>
            <a:r>
              <a:rPr lang="en-US" sz="2000" baseline="30000" dirty="0">
                <a:solidFill>
                  <a:srgbClr val="30519D"/>
                </a:solidFill>
              </a:rPr>
              <a:t>th</a:t>
            </a:r>
            <a:r>
              <a:rPr lang="en-US" sz="2000" dirty="0">
                <a:solidFill>
                  <a:srgbClr val="30519D"/>
                </a:solidFill>
              </a:rPr>
              <a:t> anniversary celebrated just last month!</a:t>
            </a:r>
          </a:p>
          <a:p>
            <a:pPr marL="0" indent="0">
              <a:buNone/>
            </a:pPr>
            <a:endParaRPr lang="en-US" sz="2000" dirty="0">
              <a:solidFill>
                <a:srgbClr val="30519D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381027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3"/>
          <p:cNvSpPr>
            <a:spLocks noGrp="1" noChangeArrowheads="1"/>
          </p:cNvSpPr>
          <p:nvPr>
            <p:ph type="title"/>
          </p:nvPr>
        </p:nvSpPr>
        <p:spPr>
          <a:xfrm>
            <a:off x="429680" y="19628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RHIC Accelerator Complex</a:t>
            </a:r>
            <a:endParaRPr sz="3600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54566"/>
            <a:ext cx="9144000" cy="1711587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Collider with two independently powered 3.8 km superconducting rings (~1750 SC magnets) that allows gold-gold, proton-gold, and proton-proton collisions at equal energies up to 100 GeV. Proton-proton collisions up to 250 GeV.</a:t>
            </a:r>
          </a:p>
          <a:p>
            <a:pPr algn="just"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Six interaction regions and initially instrumented with four detectors: STAR, PHENIX, PHOBOS, BRAHMS</a:t>
            </a:r>
            <a:r>
              <a:rPr lang="en-US" sz="1400" dirty="0">
                <a:latin typeface="Helvetica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778812-270D-AA4C-A0E0-9C575B732EE2}"/>
              </a:ext>
            </a:extLst>
          </p:cNvPr>
          <p:cNvGrpSpPr/>
          <p:nvPr/>
        </p:nvGrpSpPr>
        <p:grpSpPr>
          <a:xfrm>
            <a:off x="1526880" y="1134282"/>
            <a:ext cx="6554391" cy="3857625"/>
            <a:chOff x="-52388" y="700085"/>
            <a:chExt cx="9196388" cy="4572000"/>
          </a:xfrm>
        </p:grpSpPr>
        <p:grpSp>
          <p:nvGrpSpPr>
            <p:cNvPr id="23555" name="Group 1"/>
            <p:cNvGrpSpPr>
              <a:grpSpLocks/>
            </p:cNvGrpSpPr>
            <p:nvPr/>
          </p:nvGrpSpPr>
          <p:grpSpPr bwMode="auto">
            <a:xfrm>
              <a:off x="-52388" y="700085"/>
              <a:ext cx="9196388" cy="4572000"/>
              <a:chOff x="-52388" y="786194"/>
              <a:chExt cx="9196388" cy="4572001"/>
            </a:xfrm>
          </p:grpSpPr>
          <p:pic>
            <p:nvPicPr>
              <p:cNvPr id="2355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24" b="20947"/>
              <a:stretch>
                <a:fillRect/>
              </a:stretch>
            </p:blipFill>
            <p:spPr bwMode="auto">
              <a:xfrm>
                <a:off x="0" y="786194"/>
                <a:ext cx="9144000" cy="4572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57" name="Oval 3"/>
              <p:cNvSpPr>
                <a:spLocks noChangeArrowheads="1"/>
              </p:cNvSpPr>
              <p:nvPr/>
            </p:nvSpPr>
            <p:spPr bwMode="auto">
              <a:xfrm>
                <a:off x="914400" y="940788"/>
                <a:ext cx="7924800" cy="1676400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558" name="Oval 4"/>
              <p:cNvSpPr>
                <a:spLocks noChangeArrowheads="1"/>
              </p:cNvSpPr>
              <p:nvPr/>
            </p:nvSpPr>
            <p:spPr bwMode="auto">
              <a:xfrm>
                <a:off x="914400" y="972538"/>
                <a:ext cx="7924800" cy="1676400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559" name="Line 5"/>
              <p:cNvSpPr>
                <a:spLocks noChangeShapeType="1"/>
              </p:cNvSpPr>
              <p:nvPr/>
            </p:nvSpPr>
            <p:spPr bwMode="auto">
              <a:xfrm flipH="1">
                <a:off x="3200400" y="2845788"/>
                <a:ext cx="304800" cy="45720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0" name="Line 6"/>
              <p:cNvSpPr>
                <a:spLocks noChangeShapeType="1"/>
              </p:cNvSpPr>
              <p:nvPr/>
            </p:nvSpPr>
            <p:spPr bwMode="auto">
              <a:xfrm>
                <a:off x="3200400" y="3302988"/>
                <a:ext cx="76200" cy="53340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1" name="Arc 7"/>
              <p:cNvSpPr>
                <a:spLocks/>
              </p:cNvSpPr>
              <p:nvPr/>
            </p:nvSpPr>
            <p:spPr bwMode="auto">
              <a:xfrm>
                <a:off x="3200400" y="2540988"/>
                <a:ext cx="304800" cy="304800"/>
              </a:xfrm>
              <a:custGeom>
                <a:avLst/>
                <a:gdLst>
                  <a:gd name="T0" fmla="*/ 0 w 21600"/>
                  <a:gd name="T1" fmla="*/ 0 h 25397"/>
                  <a:gd name="T2" fmla="*/ 2147483647 w 21600"/>
                  <a:gd name="T3" fmla="*/ 2147483647 h 25397"/>
                  <a:gd name="T4" fmla="*/ 0 w 21600"/>
                  <a:gd name="T5" fmla="*/ 2147483647 h 2539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397"/>
                  <a:gd name="T11" fmla="*/ 21600 w 21600"/>
                  <a:gd name="T12" fmla="*/ 25397 h 253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397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873"/>
                      <a:pt x="21487" y="24143"/>
                      <a:pt x="21263" y="25396"/>
                    </a:cubicBezTo>
                  </a:path>
                  <a:path w="21600" h="25397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873"/>
                      <a:pt x="21487" y="24143"/>
                      <a:pt x="21263" y="25396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3562" name="Freeform 8"/>
              <p:cNvSpPr>
                <a:spLocks/>
              </p:cNvSpPr>
              <p:nvPr/>
            </p:nvSpPr>
            <p:spPr bwMode="auto">
              <a:xfrm>
                <a:off x="3505200" y="2628300"/>
                <a:ext cx="539750" cy="228600"/>
              </a:xfrm>
              <a:custGeom>
                <a:avLst/>
                <a:gdLst>
                  <a:gd name="T0" fmla="*/ 0 w 288"/>
                  <a:gd name="T1" fmla="*/ 2147483647 h 144"/>
                  <a:gd name="T2" fmla="*/ 2147483647 w 288"/>
                  <a:gd name="T3" fmla="*/ 2147483647 h 144"/>
                  <a:gd name="T4" fmla="*/ 2147483647 w 288"/>
                  <a:gd name="T5" fmla="*/ 0 h 144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144"/>
                  <a:gd name="T11" fmla="*/ 288 w 288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144">
                    <a:moveTo>
                      <a:pt x="0" y="144"/>
                    </a:moveTo>
                    <a:cubicBezTo>
                      <a:pt x="24" y="108"/>
                      <a:pt x="48" y="72"/>
                      <a:pt x="96" y="48"/>
                    </a:cubicBezTo>
                    <a:cubicBezTo>
                      <a:pt x="144" y="24"/>
                      <a:pt x="256" y="8"/>
                      <a:pt x="288" y="0"/>
                    </a:cubicBez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3" name="Line 9"/>
              <p:cNvSpPr>
                <a:spLocks noChangeShapeType="1"/>
              </p:cNvSpPr>
              <p:nvPr/>
            </p:nvSpPr>
            <p:spPr bwMode="auto">
              <a:xfrm rot="20365824" flipH="1">
                <a:off x="1274763" y="3642713"/>
                <a:ext cx="233362" cy="133350"/>
              </a:xfrm>
              <a:prstGeom prst="line">
                <a:avLst/>
              </a:prstGeom>
              <a:noFill/>
              <a:ln w="254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4" name="Line 10"/>
              <p:cNvSpPr>
                <a:spLocks noChangeShapeType="1"/>
              </p:cNvSpPr>
              <p:nvPr/>
            </p:nvSpPr>
            <p:spPr bwMode="auto">
              <a:xfrm>
                <a:off x="277813" y="3287113"/>
                <a:ext cx="733425" cy="3238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rot="855002" flipV="1">
                <a:off x="1016000" y="3534763"/>
                <a:ext cx="26988" cy="793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066800" y="353158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 rot="855002" flipV="1">
                <a:off x="149225" y="3247425"/>
                <a:ext cx="150813" cy="1301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8" name="Line 14"/>
              <p:cNvSpPr>
                <a:spLocks noChangeShapeType="1"/>
              </p:cNvSpPr>
              <p:nvPr/>
            </p:nvSpPr>
            <p:spPr bwMode="auto">
              <a:xfrm rot="855002" flipV="1">
                <a:off x="44450" y="3195038"/>
                <a:ext cx="150813" cy="1301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69" name="Line 15"/>
              <p:cNvSpPr>
                <a:spLocks noChangeShapeType="1"/>
              </p:cNvSpPr>
              <p:nvPr/>
            </p:nvSpPr>
            <p:spPr bwMode="auto">
              <a:xfrm rot="-741322">
                <a:off x="44450" y="3285525"/>
                <a:ext cx="92075" cy="762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0" name="Line 16"/>
              <p:cNvSpPr>
                <a:spLocks noChangeShapeType="1"/>
              </p:cNvSpPr>
              <p:nvPr/>
            </p:nvSpPr>
            <p:spPr bwMode="auto">
              <a:xfrm rot="-369779">
                <a:off x="200025" y="3202975"/>
                <a:ext cx="109538" cy="762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1" name="Line 17"/>
              <p:cNvSpPr>
                <a:spLocks noChangeShapeType="1"/>
              </p:cNvSpPr>
              <p:nvPr/>
            </p:nvSpPr>
            <p:spPr bwMode="auto">
              <a:xfrm rot="344547">
                <a:off x="1031875" y="3583975"/>
                <a:ext cx="26988" cy="344488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2" name="Line 18"/>
              <p:cNvSpPr>
                <a:spLocks noChangeShapeType="1"/>
              </p:cNvSpPr>
              <p:nvPr/>
            </p:nvSpPr>
            <p:spPr bwMode="auto">
              <a:xfrm>
                <a:off x="1041400" y="3926875"/>
                <a:ext cx="101600" cy="138113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3" name="Line 19"/>
              <p:cNvSpPr>
                <a:spLocks noChangeShapeType="1"/>
              </p:cNvSpPr>
              <p:nvPr/>
            </p:nvSpPr>
            <p:spPr bwMode="auto">
              <a:xfrm>
                <a:off x="1143000" y="4064988"/>
                <a:ext cx="1066800" cy="76200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4" name="Line 20"/>
              <p:cNvSpPr>
                <a:spLocks noChangeShapeType="1"/>
              </p:cNvSpPr>
              <p:nvPr/>
            </p:nvSpPr>
            <p:spPr bwMode="auto">
              <a:xfrm>
                <a:off x="2209800" y="4826988"/>
                <a:ext cx="304800" cy="15240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5" name="Line 21"/>
              <p:cNvSpPr>
                <a:spLocks noChangeShapeType="1"/>
              </p:cNvSpPr>
              <p:nvPr/>
            </p:nvSpPr>
            <p:spPr bwMode="auto">
              <a:xfrm>
                <a:off x="2514600" y="4979388"/>
                <a:ext cx="3200400" cy="15240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6" name="Line 22"/>
              <p:cNvSpPr>
                <a:spLocks noChangeShapeType="1"/>
              </p:cNvSpPr>
              <p:nvPr/>
            </p:nvSpPr>
            <p:spPr bwMode="auto">
              <a:xfrm flipH="1">
                <a:off x="5638800" y="5131788"/>
                <a:ext cx="76200" cy="109537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77" name="Rectangle 23"/>
              <p:cNvSpPr>
                <a:spLocks noChangeArrowheads="1"/>
              </p:cNvSpPr>
              <p:nvPr/>
            </p:nvSpPr>
            <p:spPr bwMode="auto">
              <a:xfrm rot="183840">
                <a:off x="4572000" y="5131788"/>
                <a:ext cx="304800" cy="762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578" name="Rectangle 24"/>
              <p:cNvSpPr>
                <a:spLocks noChangeArrowheads="1"/>
              </p:cNvSpPr>
              <p:nvPr/>
            </p:nvSpPr>
            <p:spPr bwMode="auto">
              <a:xfrm rot="183840">
                <a:off x="5105400" y="5168300"/>
                <a:ext cx="304800" cy="76200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579" name="Line 25"/>
              <p:cNvSpPr>
                <a:spLocks noChangeShapeType="1"/>
              </p:cNvSpPr>
              <p:nvPr/>
            </p:nvSpPr>
            <p:spPr bwMode="auto">
              <a:xfrm rot="216884" flipH="1">
                <a:off x="5410200" y="5223863"/>
                <a:ext cx="255588" cy="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0" name="Line 26"/>
              <p:cNvSpPr>
                <a:spLocks noChangeShapeType="1"/>
              </p:cNvSpPr>
              <p:nvPr/>
            </p:nvSpPr>
            <p:spPr bwMode="auto">
              <a:xfrm rot="216884" flipH="1">
                <a:off x="4876800" y="5177825"/>
                <a:ext cx="152400" cy="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1" name="Line 27"/>
              <p:cNvSpPr>
                <a:spLocks noChangeShapeType="1"/>
              </p:cNvSpPr>
              <p:nvPr/>
            </p:nvSpPr>
            <p:spPr bwMode="auto">
              <a:xfrm rot="216884" flipH="1">
                <a:off x="5030788" y="5128613"/>
                <a:ext cx="76200" cy="7620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2" name="Line 28"/>
              <p:cNvSpPr>
                <a:spLocks noChangeShapeType="1"/>
              </p:cNvSpPr>
              <p:nvPr/>
            </p:nvSpPr>
            <p:spPr bwMode="auto">
              <a:xfrm rot="274163" flipH="1">
                <a:off x="5105400" y="5136550"/>
                <a:ext cx="381000" cy="9525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3" name="Line 29"/>
              <p:cNvSpPr>
                <a:spLocks noChangeShapeType="1"/>
              </p:cNvSpPr>
              <p:nvPr/>
            </p:nvSpPr>
            <p:spPr bwMode="auto">
              <a:xfrm rot="216884" flipH="1" flipV="1">
                <a:off x="5480050" y="5141313"/>
                <a:ext cx="76200" cy="76200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4" name="Line 34"/>
              <p:cNvSpPr>
                <a:spLocks noChangeShapeType="1"/>
              </p:cNvSpPr>
              <p:nvPr/>
            </p:nvSpPr>
            <p:spPr bwMode="auto">
              <a:xfrm flipH="1">
                <a:off x="3200400" y="3912588"/>
                <a:ext cx="228600" cy="123825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5" name="Line 35"/>
              <p:cNvSpPr>
                <a:spLocks noChangeShapeType="1"/>
              </p:cNvSpPr>
              <p:nvPr/>
            </p:nvSpPr>
            <p:spPr bwMode="auto">
              <a:xfrm flipH="1">
                <a:off x="3276600" y="3607788"/>
                <a:ext cx="304800" cy="38100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6" name="Line 36"/>
              <p:cNvSpPr>
                <a:spLocks noChangeShapeType="1"/>
              </p:cNvSpPr>
              <p:nvPr/>
            </p:nvSpPr>
            <p:spPr bwMode="auto">
              <a:xfrm flipH="1">
                <a:off x="3429000" y="3760188"/>
                <a:ext cx="152400" cy="15240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7" name="Line 37"/>
              <p:cNvSpPr>
                <a:spLocks noChangeShapeType="1"/>
              </p:cNvSpPr>
              <p:nvPr/>
            </p:nvSpPr>
            <p:spPr bwMode="auto">
              <a:xfrm flipH="1">
                <a:off x="3429000" y="3760188"/>
                <a:ext cx="381000" cy="15240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8" name="Line 38"/>
              <p:cNvSpPr>
                <a:spLocks noChangeShapeType="1"/>
              </p:cNvSpPr>
              <p:nvPr/>
            </p:nvSpPr>
            <p:spPr bwMode="auto">
              <a:xfrm rot="20674670" flipH="1">
                <a:off x="3733800" y="3683988"/>
                <a:ext cx="152400" cy="7620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89" name="Line 41"/>
              <p:cNvSpPr>
                <a:spLocks noChangeShapeType="1"/>
              </p:cNvSpPr>
              <p:nvPr/>
            </p:nvSpPr>
            <p:spPr bwMode="auto">
              <a:xfrm flipH="1" flipV="1">
                <a:off x="3124200" y="3074388"/>
                <a:ext cx="76200" cy="228600"/>
              </a:xfrm>
              <a:prstGeom prst="line">
                <a:avLst/>
              </a:prstGeom>
              <a:noFill/>
              <a:ln w="2540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90" name="Line 42"/>
              <p:cNvSpPr>
                <a:spLocks noChangeShapeType="1"/>
              </p:cNvSpPr>
              <p:nvPr/>
            </p:nvSpPr>
            <p:spPr bwMode="auto">
              <a:xfrm rot="13263285" flipV="1">
                <a:off x="1322388" y="3410938"/>
                <a:ext cx="215900" cy="160337"/>
              </a:xfrm>
              <a:prstGeom prst="line">
                <a:avLst/>
              </a:prstGeom>
              <a:noFill/>
              <a:ln w="25400">
                <a:solidFill>
                  <a:srgbClr val="9933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91" name="Rectangle 43"/>
              <p:cNvSpPr>
                <a:spLocks noChangeArrowheads="1"/>
              </p:cNvSpPr>
              <p:nvPr/>
            </p:nvSpPr>
            <p:spPr bwMode="auto">
              <a:xfrm rot="4257526">
                <a:off x="1873250" y="3342675"/>
                <a:ext cx="76200" cy="152400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592" name="Line 44"/>
              <p:cNvSpPr>
                <a:spLocks noChangeShapeType="1"/>
              </p:cNvSpPr>
              <p:nvPr/>
            </p:nvSpPr>
            <p:spPr bwMode="auto">
              <a:xfrm rot="21414741" flipH="1">
                <a:off x="1555750" y="3450625"/>
                <a:ext cx="284163" cy="49213"/>
              </a:xfrm>
              <a:prstGeom prst="line">
                <a:avLst/>
              </a:prstGeom>
              <a:noFill/>
              <a:ln w="25400">
                <a:solidFill>
                  <a:srgbClr val="993366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593" name="Text Box 45"/>
              <p:cNvSpPr txBox="1">
                <a:spLocks noChangeArrowheads="1"/>
              </p:cNvSpPr>
              <p:nvPr/>
            </p:nvSpPr>
            <p:spPr bwMode="auto">
              <a:xfrm>
                <a:off x="4216399" y="1374175"/>
                <a:ext cx="1181256" cy="492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10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RHIC</a:t>
                </a:r>
              </a:p>
            </p:txBody>
          </p:sp>
          <p:sp>
            <p:nvSpPr>
              <p:cNvPr id="23595" name="Text Box 47"/>
              <p:cNvSpPr txBox="1">
                <a:spLocks noChangeArrowheads="1"/>
              </p:cNvSpPr>
              <p:nvPr/>
            </p:nvSpPr>
            <p:spPr bwMode="auto">
              <a:xfrm>
                <a:off x="-52388" y="2933101"/>
                <a:ext cx="816893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LINAC</a:t>
                </a:r>
              </a:p>
            </p:txBody>
          </p:sp>
          <p:sp>
            <p:nvSpPr>
              <p:cNvPr id="23596" name="Text Box 48"/>
              <p:cNvSpPr txBox="1">
                <a:spLocks noChangeArrowheads="1"/>
              </p:cNvSpPr>
              <p:nvPr/>
            </p:nvSpPr>
            <p:spPr bwMode="auto">
              <a:xfrm>
                <a:off x="923926" y="3234725"/>
                <a:ext cx="911358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Booster</a:t>
                </a:r>
              </a:p>
            </p:txBody>
          </p:sp>
          <p:sp>
            <p:nvSpPr>
              <p:cNvPr id="23597" name="Text Box 49"/>
              <p:cNvSpPr txBox="1">
                <a:spLocks noChangeArrowheads="1"/>
              </p:cNvSpPr>
              <p:nvPr/>
            </p:nvSpPr>
            <p:spPr bwMode="auto">
              <a:xfrm>
                <a:off x="1920874" y="3644300"/>
                <a:ext cx="771910" cy="355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3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AGS</a:t>
                </a:r>
              </a:p>
            </p:txBody>
          </p:sp>
          <p:sp>
            <p:nvSpPr>
              <p:cNvPr id="23598" name="Text Box 50"/>
              <p:cNvSpPr txBox="1">
                <a:spLocks noChangeArrowheads="1"/>
              </p:cNvSpPr>
              <p:nvPr/>
            </p:nvSpPr>
            <p:spPr bwMode="auto">
              <a:xfrm>
                <a:off x="4679905" y="4830722"/>
                <a:ext cx="1048556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Tandems</a:t>
                </a:r>
              </a:p>
            </p:txBody>
          </p:sp>
          <p:sp>
            <p:nvSpPr>
              <p:cNvPr id="23599" name="Rectangle 51"/>
              <p:cNvSpPr>
                <a:spLocks noChangeArrowheads="1"/>
              </p:cNvSpPr>
              <p:nvPr/>
            </p:nvSpPr>
            <p:spPr bwMode="auto">
              <a:xfrm rot="219660">
                <a:off x="3581400" y="2540988"/>
                <a:ext cx="152400" cy="9842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00" name="Rectangle 52"/>
              <p:cNvSpPr>
                <a:spLocks noChangeArrowheads="1"/>
              </p:cNvSpPr>
              <p:nvPr/>
            </p:nvSpPr>
            <p:spPr bwMode="auto">
              <a:xfrm rot="3112852">
                <a:off x="900113" y="1909162"/>
                <a:ext cx="152400" cy="9842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01" name="Rectangle 53"/>
              <p:cNvSpPr>
                <a:spLocks noChangeArrowheads="1"/>
              </p:cNvSpPr>
              <p:nvPr/>
            </p:nvSpPr>
            <p:spPr bwMode="auto">
              <a:xfrm rot="-771096">
                <a:off x="7829550" y="2283813"/>
                <a:ext cx="152400" cy="9842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02" name="Rectangle 54"/>
              <p:cNvSpPr>
                <a:spLocks noChangeArrowheads="1"/>
              </p:cNvSpPr>
              <p:nvPr/>
            </p:nvSpPr>
            <p:spPr bwMode="auto">
              <a:xfrm rot="1180436">
                <a:off x="8226425" y="1328138"/>
                <a:ext cx="152400" cy="9842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03" name="Rectangle 55"/>
              <p:cNvSpPr>
                <a:spLocks noChangeArrowheads="1"/>
              </p:cNvSpPr>
              <p:nvPr/>
            </p:nvSpPr>
            <p:spPr bwMode="auto">
              <a:xfrm rot="181585">
                <a:off x="5627688" y="924913"/>
                <a:ext cx="152400" cy="9842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04" name="Rectangle 56"/>
              <p:cNvSpPr>
                <a:spLocks noChangeArrowheads="1"/>
              </p:cNvSpPr>
              <p:nvPr/>
            </p:nvSpPr>
            <p:spPr bwMode="auto">
              <a:xfrm rot="-581619">
                <a:off x="2498725" y="1061438"/>
                <a:ext cx="152400" cy="9842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05" name="Text Box 57"/>
              <p:cNvSpPr txBox="1">
                <a:spLocks noChangeArrowheads="1"/>
              </p:cNvSpPr>
              <p:nvPr/>
            </p:nvSpPr>
            <p:spPr bwMode="auto">
              <a:xfrm>
                <a:off x="3818853" y="2663226"/>
                <a:ext cx="762914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 dirty="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STAR</a:t>
                </a:r>
              </a:p>
            </p:txBody>
          </p:sp>
          <p:sp>
            <p:nvSpPr>
              <p:cNvPr id="23606" name="Text Box 58"/>
              <p:cNvSpPr txBox="1">
                <a:spLocks noChangeArrowheads="1"/>
              </p:cNvSpPr>
              <p:nvPr/>
            </p:nvSpPr>
            <p:spPr bwMode="auto">
              <a:xfrm>
                <a:off x="140712" y="2033339"/>
                <a:ext cx="1183506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 dirty="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(s)PHENIX</a:t>
                </a:r>
              </a:p>
            </p:txBody>
          </p:sp>
          <p:sp>
            <p:nvSpPr>
              <p:cNvPr id="23607" name="Text Box 59"/>
              <p:cNvSpPr txBox="1">
                <a:spLocks noChangeArrowheads="1"/>
              </p:cNvSpPr>
              <p:nvPr/>
            </p:nvSpPr>
            <p:spPr bwMode="auto">
              <a:xfrm>
                <a:off x="2080062" y="1151924"/>
                <a:ext cx="1554616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Electron lenses</a:t>
                </a:r>
              </a:p>
            </p:txBody>
          </p:sp>
          <p:sp>
            <p:nvSpPr>
              <p:cNvPr id="23608" name="Text Box 60"/>
              <p:cNvSpPr txBox="1">
                <a:spLocks noChangeArrowheads="1"/>
              </p:cNvSpPr>
              <p:nvPr/>
            </p:nvSpPr>
            <p:spPr bwMode="auto">
              <a:xfrm>
                <a:off x="4913543" y="977300"/>
                <a:ext cx="1952717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Polarized Jet Target</a:t>
                </a:r>
              </a:p>
            </p:txBody>
          </p:sp>
          <p:sp>
            <p:nvSpPr>
              <p:cNvPr id="23609" name="Text Box 61"/>
              <p:cNvSpPr txBox="1">
                <a:spLocks noChangeArrowheads="1"/>
              </p:cNvSpPr>
              <p:nvPr/>
            </p:nvSpPr>
            <p:spPr bwMode="auto">
              <a:xfrm>
                <a:off x="7823137" y="2348900"/>
                <a:ext cx="511007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RF</a:t>
                </a:r>
              </a:p>
            </p:txBody>
          </p:sp>
          <p:sp>
            <p:nvSpPr>
              <p:cNvPr id="23610" name="Text Box 62"/>
              <p:cNvSpPr txBox="1">
                <a:spLocks noChangeArrowheads="1"/>
              </p:cNvSpPr>
              <p:nvPr/>
            </p:nvSpPr>
            <p:spPr bwMode="auto">
              <a:xfrm>
                <a:off x="6899831" y="1405925"/>
                <a:ext cx="1608596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Electron cooling</a:t>
                </a:r>
              </a:p>
            </p:txBody>
          </p:sp>
          <p:sp>
            <p:nvSpPr>
              <p:cNvPr id="23611" name="Line 66"/>
              <p:cNvSpPr>
                <a:spLocks noChangeShapeType="1"/>
              </p:cNvSpPr>
              <p:nvPr/>
            </p:nvSpPr>
            <p:spPr bwMode="auto">
              <a:xfrm>
                <a:off x="836613" y="3499838"/>
                <a:ext cx="220662" cy="100012"/>
              </a:xfrm>
              <a:prstGeom prst="line">
                <a:avLst/>
              </a:prstGeom>
              <a:noFill/>
              <a:ln w="254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612" name="Oval 67"/>
              <p:cNvSpPr>
                <a:spLocks noChangeArrowheads="1"/>
              </p:cNvSpPr>
              <p:nvPr/>
            </p:nvSpPr>
            <p:spPr bwMode="auto">
              <a:xfrm>
                <a:off x="1044575" y="3480788"/>
                <a:ext cx="473075" cy="166687"/>
              </a:xfrm>
              <a:prstGeom prst="ellipse">
                <a:avLst/>
              </a:prstGeom>
              <a:noFill/>
              <a:ln w="25400">
                <a:solidFill>
                  <a:srgbClr val="33CC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13" name="Oval 68"/>
              <p:cNvSpPr>
                <a:spLocks noChangeArrowheads="1"/>
              </p:cNvSpPr>
              <p:nvPr/>
            </p:nvSpPr>
            <p:spPr bwMode="auto">
              <a:xfrm>
                <a:off x="1295400" y="3504600"/>
                <a:ext cx="1981200" cy="758825"/>
              </a:xfrm>
              <a:prstGeom prst="ellips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3614" name="Freeform 69"/>
              <p:cNvSpPr>
                <a:spLocks/>
              </p:cNvSpPr>
              <p:nvPr/>
            </p:nvSpPr>
            <p:spPr bwMode="auto">
              <a:xfrm>
                <a:off x="706438" y="3414113"/>
                <a:ext cx="246062" cy="107950"/>
              </a:xfrm>
              <a:custGeom>
                <a:avLst/>
                <a:gdLst>
                  <a:gd name="T0" fmla="*/ 0 w 126"/>
                  <a:gd name="T1" fmla="*/ 2147483647 h 67"/>
                  <a:gd name="T2" fmla="*/ 2147483647 w 126"/>
                  <a:gd name="T3" fmla="*/ 2147483647 h 67"/>
                  <a:gd name="T4" fmla="*/ 2147483647 w 126"/>
                  <a:gd name="T5" fmla="*/ 2147483647 h 67"/>
                  <a:gd name="T6" fmla="*/ 2147483647 w 126"/>
                  <a:gd name="T7" fmla="*/ 0 h 67"/>
                  <a:gd name="T8" fmla="*/ 0 w 126"/>
                  <a:gd name="T9" fmla="*/ 214748364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67"/>
                  <a:gd name="T17" fmla="*/ 126 w 126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67">
                    <a:moveTo>
                      <a:pt x="0" y="24"/>
                    </a:moveTo>
                    <a:lnTo>
                      <a:pt x="93" y="67"/>
                    </a:lnTo>
                    <a:lnTo>
                      <a:pt x="126" y="45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3615" name="Text Box 70"/>
              <p:cNvSpPr txBox="1">
                <a:spLocks noChangeArrowheads="1"/>
              </p:cNvSpPr>
              <p:nvPr/>
            </p:nvSpPr>
            <p:spPr bwMode="auto">
              <a:xfrm>
                <a:off x="546101" y="3110900"/>
                <a:ext cx="688692" cy="30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050">
                    <a:solidFill>
                      <a:schemeClr val="bg1"/>
                    </a:solidFill>
                    <a:latin typeface="Helvetica" charset="0"/>
                    <a:cs typeface="Helvetica" charset="0"/>
                  </a:rPr>
                  <a:t>EBIS</a:t>
                </a:r>
              </a:p>
            </p:txBody>
          </p:sp>
        </p:grpSp>
        <p:sp>
          <p:nvSpPr>
            <p:cNvPr id="71" name="Text Box 58">
              <a:extLst>
                <a:ext uri="{FF2B5EF4-FFF2-40B4-BE49-F238E27FC236}">
                  <a16:creationId xmlns:a16="http://schemas.microsoft.com/office/drawing/2014/main" id="{0A7330E2-1CE6-0848-A864-E6D472C9C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5501" y="1298460"/>
              <a:ext cx="1192503" cy="30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(PHOBOS)</a:t>
              </a:r>
            </a:p>
          </p:txBody>
        </p:sp>
        <p:sp>
          <p:nvSpPr>
            <p:cNvPr id="72" name="Text Box 58">
              <a:extLst>
                <a:ext uri="{FF2B5EF4-FFF2-40B4-BE49-F238E27FC236}">
                  <a16:creationId xmlns:a16="http://schemas.microsoft.com/office/drawing/2014/main" id="{618AF42A-ED21-0042-AC66-B184FD885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9034" y="1534825"/>
              <a:ext cx="1194751" cy="30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(BRAHMS)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49992F82-E490-42B1-8269-D3012A959BF2}"/>
              </a:ext>
            </a:extLst>
          </p:cNvPr>
          <p:cNvSpPr txBox="1"/>
          <p:nvPr/>
        </p:nvSpPr>
        <p:spPr>
          <a:xfrm>
            <a:off x="5685883" y="6515347"/>
            <a:ext cx="3190876" cy="276999"/>
          </a:xfrm>
          <a:prstGeom prst="rect">
            <a:avLst/>
          </a:prstGeom>
          <a:solidFill>
            <a:srgbClr val="425872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Center for Bright Beams Symposium 2020</a:t>
            </a:r>
            <a:endParaRPr lang="en-US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826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3DAE6F48-9803-C645-B79F-F6972A588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958" y="557053"/>
            <a:ext cx="6669418" cy="2857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Gold Ion Collisions in RHIC</a:t>
            </a:r>
          </a:p>
        </p:txBody>
      </p:sp>
      <p:pic>
        <p:nvPicPr>
          <p:cNvPr id="233475" name="Picture 3">
            <a:extLst>
              <a:ext uri="{FF2B5EF4-FFF2-40B4-BE49-F238E27FC236}">
                <a16:creationId xmlns:a16="http://schemas.microsoft.com/office/drawing/2014/main" id="{8E678719-5A6D-8245-B60B-0B6E41CDD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20" y="4228942"/>
            <a:ext cx="1665684" cy="200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6" name="Picture 4">
            <a:extLst>
              <a:ext uri="{FF2B5EF4-FFF2-40B4-BE49-F238E27FC236}">
                <a16:creationId xmlns:a16="http://schemas.microsoft.com/office/drawing/2014/main" id="{BD63F30A-EFB5-D547-9A4C-F6976888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2" y="1490351"/>
            <a:ext cx="1714500" cy="134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7" name="Picture 5">
            <a:extLst>
              <a:ext uri="{FF2B5EF4-FFF2-40B4-BE49-F238E27FC236}">
                <a16:creationId xmlns:a16="http://schemas.microsoft.com/office/drawing/2014/main" id="{921787E4-C072-8E43-8C45-67A401F9F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4" y="1503600"/>
            <a:ext cx="1714500" cy="12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8" name="Rectangle 6">
            <a:extLst>
              <a:ext uri="{FF2B5EF4-FFF2-40B4-BE49-F238E27FC236}">
                <a16:creationId xmlns:a16="http://schemas.microsoft.com/office/drawing/2014/main" id="{6BB4E7EB-9569-2E40-9D0F-D3445630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494" y="2550161"/>
            <a:ext cx="829866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79" name="Text Box 7">
            <a:extLst>
              <a:ext uri="{FF2B5EF4-FFF2-40B4-BE49-F238E27FC236}">
                <a16:creationId xmlns:a16="http://schemas.microsoft.com/office/drawing/2014/main" id="{F1CF3315-FBD0-0F4F-94EE-729FDDCF1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293111"/>
            <a:ext cx="52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en-US" sz="1350"/>
              <a:t>RHIC</a:t>
            </a:r>
          </a:p>
        </p:txBody>
      </p:sp>
      <p:sp>
        <p:nvSpPr>
          <p:cNvPr id="233480" name="Freeform 8">
            <a:extLst>
              <a:ext uri="{FF2B5EF4-FFF2-40B4-BE49-F238E27FC236}">
                <a16:creationId xmlns:a16="http://schemas.microsoft.com/office/drawing/2014/main" id="{4F64F5A4-81D7-734B-9DA7-3FF127186D2B}"/>
              </a:ext>
            </a:extLst>
          </p:cNvPr>
          <p:cNvSpPr>
            <a:spLocks/>
          </p:cNvSpPr>
          <p:nvPr/>
        </p:nvSpPr>
        <p:spPr bwMode="auto">
          <a:xfrm>
            <a:off x="5942411" y="3555049"/>
            <a:ext cx="291703" cy="241697"/>
          </a:xfrm>
          <a:custGeom>
            <a:avLst/>
            <a:gdLst>
              <a:gd name="T0" fmla="*/ 0 w 292"/>
              <a:gd name="T1" fmla="*/ 246 h 246"/>
              <a:gd name="T2" fmla="*/ 64 w 292"/>
              <a:gd name="T3" fmla="*/ 214 h 246"/>
              <a:gd name="T4" fmla="*/ 66 w 292"/>
              <a:gd name="T5" fmla="*/ 172 h 246"/>
              <a:gd name="T6" fmla="*/ 232 w 292"/>
              <a:gd name="T7" fmla="*/ 106 h 246"/>
              <a:gd name="T8" fmla="*/ 232 w 292"/>
              <a:gd name="T9" fmla="*/ 61 h 246"/>
              <a:gd name="T10" fmla="*/ 292 w 292"/>
              <a:gd name="T11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81" name="Oval 9">
            <a:extLst>
              <a:ext uri="{FF2B5EF4-FFF2-40B4-BE49-F238E27FC236}">
                <a16:creationId xmlns:a16="http://schemas.microsoft.com/office/drawing/2014/main" id="{67854299-7490-1443-814E-A40A64D40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29" y="2922827"/>
            <a:ext cx="3475434" cy="97869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2" name="Rectangle 10">
            <a:extLst>
              <a:ext uri="{FF2B5EF4-FFF2-40B4-BE49-F238E27FC236}">
                <a16:creationId xmlns:a16="http://schemas.microsoft.com/office/drawing/2014/main" id="{C7A1856B-BF9A-E04F-AC31-A824B8B6D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7967" y="3967005"/>
            <a:ext cx="644128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3" name="Rectangle 11">
            <a:extLst>
              <a:ext uri="{FF2B5EF4-FFF2-40B4-BE49-F238E27FC236}">
                <a16:creationId xmlns:a16="http://schemas.microsoft.com/office/drawing/2014/main" id="{3B348672-0D3F-2542-91FD-C8B66779A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1" y="3832465"/>
            <a:ext cx="656035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4" name="Rectangle 12">
            <a:extLst>
              <a:ext uri="{FF2B5EF4-FFF2-40B4-BE49-F238E27FC236}">
                <a16:creationId xmlns:a16="http://schemas.microsoft.com/office/drawing/2014/main" id="{F708E88C-4DC1-5646-A50E-712443715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3231199"/>
            <a:ext cx="57031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5" name="Rectangle 13">
            <a:extLst>
              <a:ext uri="{FF2B5EF4-FFF2-40B4-BE49-F238E27FC236}">
                <a16:creationId xmlns:a16="http://schemas.microsoft.com/office/drawing/2014/main" id="{A7BE6341-A27B-5148-A906-48B817C65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195" y="4552793"/>
            <a:ext cx="335756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6" name="Rectangle 14">
            <a:extLst>
              <a:ext uri="{FF2B5EF4-FFF2-40B4-BE49-F238E27FC236}">
                <a16:creationId xmlns:a16="http://schemas.microsoft.com/office/drawing/2014/main" id="{A24FF222-DCEB-5D4E-9FA4-BD9087F63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969" y="4614704"/>
            <a:ext cx="24045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125">
                <a:solidFill>
                  <a:srgbClr val="000000"/>
                </a:solidFill>
              </a:rPr>
              <a:t>AGS</a:t>
            </a:r>
            <a:endParaRPr lang="en-US" altLang="en-US" sz="1350"/>
          </a:p>
        </p:txBody>
      </p:sp>
      <p:sp>
        <p:nvSpPr>
          <p:cNvPr id="233487" name="Rectangle 15">
            <a:extLst>
              <a:ext uri="{FF2B5EF4-FFF2-40B4-BE49-F238E27FC236}">
                <a16:creationId xmlns:a16="http://schemas.microsoft.com/office/drawing/2014/main" id="{C4D62FA5-FF46-6948-9B0F-5A664B29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7" y="4488499"/>
            <a:ext cx="396479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8" name="Rectangle 16">
            <a:extLst>
              <a:ext uri="{FF2B5EF4-FFF2-40B4-BE49-F238E27FC236}">
                <a16:creationId xmlns:a16="http://schemas.microsoft.com/office/drawing/2014/main" id="{36C89797-9B3B-3B43-8E0D-4154D9A2D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263" y="4476591"/>
            <a:ext cx="371897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750">
                <a:solidFill>
                  <a:srgbClr val="000000"/>
                </a:solidFill>
              </a:rPr>
              <a:t>BOOSTER</a:t>
            </a:r>
            <a:endParaRPr lang="en-US" altLang="en-US" sz="750"/>
          </a:p>
        </p:txBody>
      </p:sp>
      <p:sp>
        <p:nvSpPr>
          <p:cNvPr id="233489" name="Rectangle 17">
            <a:extLst>
              <a:ext uri="{FF2B5EF4-FFF2-40B4-BE49-F238E27FC236}">
                <a16:creationId xmlns:a16="http://schemas.microsoft.com/office/drawing/2014/main" id="{ACB45F1B-C572-9A42-9D1C-920EED5CC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566" y="4146788"/>
            <a:ext cx="627459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90" name="Rectangle 18">
            <a:extLst>
              <a:ext uri="{FF2B5EF4-FFF2-40B4-BE49-F238E27FC236}">
                <a16:creationId xmlns:a16="http://schemas.microsoft.com/office/drawing/2014/main" id="{AD0E9982-5F32-5F4B-BF85-773F42D2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70" y="4228943"/>
            <a:ext cx="440531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91" name="Oval 19">
            <a:extLst>
              <a:ext uri="{FF2B5EF4-FFF2-40B4-BE49-F238E27FC236}">
                <a16:creationId xmlns:a16="http://schemas.microsoft.com/office/drawing/2014/main" id="{E0142A5A-30C7-2544-88BE-2DA73EFD3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347" y="4467068"/>
            <a:ext cx="1046559" cy="45958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92" name="Arc 20">
            <a:extLst>
              <a:ext uri="{FF2B5EF4-FFF2-40B4-BE49-F238E27FC236}">
                <a16:creationId xmlns:a16="http://schemas.microsoft.com/office/drawing/2014/main" id="{975EC18B-36ED-A84F-9AEB-888AF4FB4DE9}"/>
              </a:ext>
            </a:extLst>
          </p:cNvPr>
          <p:cNvSpPr>
            <a:spLocks/>
          </p:cNvSpPr>
          <p:nvPr/>
        </p:nvSpPr>
        <p:spPr bwMode="auto">
          <a:xfrm flipH="1">
            <a:off x="3506392" y="2968070"/>
            <a:ext cx="1196578" cy="438150"/>
          </a:xfrm>
          <a:custGeom>
            <a:avLst/>
            <a:gdLst>
              <a:gd name="G0" fmla="+- 0 0 0"/>
              <a:gd name="G1" fmla="+- 21120 0 0"/>
              <a:gd name="G2" fmla="+- 21600 0 0"/>
              <a:gd name="T0" fmla="*/ 4530 w 15493"/>
              <a:gd name="T1" fmla="*/ 0 h 21120"/>
              <a:gd name="T2" fmla="*/ 15493 w 15493"/>
              <a:gd name="T3" fmla="*/ 6069 h 21120"/>
              <a:gd name="T4" fmla="*/ 0 w 15493"/>
              <a:gd name="T5" fmla="*/ 21120 h 2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3" name="Arc 21">
            <a:extLst>
              <a:ext uri="{FF2B5EF4-FFF2-40B4-BE49-F238E27FC236}">
                <a16:creationId xmlns:a16="http://schemas.microsoft.com/office/drawing/2014/main" id="{B89D5A7E-F2E3-5A4E-8BF4-23237164A0C6}"/>
              </a:ext>
            </a:extLst>
          </p:cNvPr>
          <p:cNvSpPr>
            <a:spLocks/>
          </p:cNvSpPr>
          <p:nvPr/>
        </p:nvSpPr>
        <p:spPr bwMode="auto">
          <a:xfrm flipH="1">
            <a:off x="2995614" y="3227627"/>
            <a:ext cx="1669256" cy="335756"/>
          </a:xfrm>
          <a:custGeom>
            <a:avLst/>
            <a:gdLst>
              <a:gd name="G0" fmla="+- 0 0 0"/>
              <a:gd name="G1" fmla="+- 8522 0 0"/>
              <a:gd name="G2" fmla="+- 21600 0 0"/>
              <a:gd name="T0" fmla="*/ 19848 w 21600"/>
              <a:gd name="T1" fmla="*/ 0 h 16156"/>
              <a:gd name="T2" fmla="*/ 20206 w 21600"/>
              <a:gd name="T3" fmla="*/ 16156 h 16156"/>
              <a:gd name="T4" fmla="*/ 0 w 21600"/>
              <a:gd name="T5" fmla="*/ 8522 h 16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4" name="Arc 22">
            <a:extLst>
              <a:ext uri="{FF2B5EF4-FFF2-40B4-BE49-F238E27FC236}">
                <a16:creationId xmlns:a16="http://schemas.microsoft.com/office/drawing/2014/main" id="{D76B3B06-53B2-934B-AE25-D0FA7DCBEE24}"/>
              </a:ext>
            </a:extLst>
          </p:cNvPr>
          <p:cNvSpPr>
            <a:spLocks/>
          </p:cNvSpPr>
          <p:nvPr/>
        </p:nvSpPr>
        <p:spPr bwMode="auto">
          <a:xfrm flipH="1">
            <a:off x="4663680" y="3224055"/>
            <a:ext cx="1669256" cy="330994"/>
          </a:xfrm>
          <a:custGeom>
            <a:avLst/>
            <a:gdLst>
              <a:gd name="G0" fmla="+- 21600 0 0"/>
              <a:gd name="G1" fmla="+- 8570 0 0"/>
              <a:gd name="G2" fmla="+- 21600 0 0"/>
              <a:gd name="T0" fmla="*/ 1307 w 21600"/>
              <a:gd name="T1" fmla="*/ 15969 h 15969"/>
              <a:gd name="T2" fmla="*/ 1773 w 21600"/>
              <a:gd name="T3" fmla="*/ 0 h 15969"/>
              <a:gd name="T4" fmla="*/ 21600 w 21600"/>
              <a:gd name="T5" fmla="*/ 8570 h 15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0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0" y="5622"/>
                  <a:pt x="603" y="2705"/>
                  <a:pt x="1772" y="-1"/>
                </a:cubicBezTo>
                <a:lnTo>
                  <a:pt x="21600" y="857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5" name="Arc 23">
            <a:extLst>
              <a:ext uri="{FF2B5EF4-FFF2-40B4-BE49-F238E27FC236}">
                <a16:creationId xmlns:a16="http://schemas.microsoft.com/office/drawing/2014/main" id="{80A7621B-4562-5040-8562-E1D02BADA440}"/>
              </a:ext>
            </a:extLst>
          </p:cNvPr>
          <p:cNvSpPr>
            <a:spLocks/>
          </p:cNvSpPr>
          <p:nvPr/>
        </p:nvSpPr>
        <p:spPr bwMode="auto">
          <a:xfrm rot="21573105" flipH="1">
            <a:off x="4732735" y="3349070"/>
            <a:ext cx="1141809" cy="500063"/>
          </a:xfrm>
          <a:custGeom>
            <a:avLst/>
            <a:gdLst>
              <a:gd name="G0" fmla="+- 14882 0 0"/>
              <a:gd name="G1" fmla="+- 0 0 0"/>
              <a:gd name="G2" fmla="+- 21600 0 0"/>
              <a:gd name="T0" fmla="*/ 11748 w 14882"/>
              <a:gd name="T1" fmla="*/ 21371 h 21371"/>
              <a:gd name="T2" fmla="*/ 0 w 14882"/>
              <a:gd name="T3" fmla="*/ 15656 h 21371"/>
              <a:gd name="T4" fmla="*/ 14882 w 14882"/>
              <a:gd name="T5" fmla="*/ 0 h 2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2" h="21371" fill="none" extrusionOk="0">
                <a:moveTo>
                  <a:pt x="11747" y="21371"/>
                </a:moveTo>
                <a:cubicBezTo>
                  <a:pt x="7335" y="20724"/>
                  <a:pt x="3232" y="18727"/>
                  <a:pt x="0" y="15655"/>
                </a:cubicBezTo>
              </a:path>
              <a:path w="14882" h="21371" stroke="0" extrusionOk="0">
                <a:moveTo>
                  <a:pt x="11747" y="21371"/>
                </a:moveTo>
                <a:cubicBezTo>
                  <a:pt x="7335" y="20724"/>
                  <a:pt x="3232" y="18727"/>
                  <a:pt x="0" y="15655"/>
                </a:cubicBezTo>
                <a:lnTo>
                  <a:pt x="14882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6" name="Arc 24">
            <a:extLst>
              <a:ext uri="{FF2B5EF4-FFF2-40B4-BE49-F238E27FC236}">
                <a16:creationId xmlns:a16="http://schemas.microsoft.com/office/drawing/2014/main" id="{ACE8C87A-D697-B840-B421-01461998FB0C}"/>
              </a:ext>
            </a:extLst>
          </p:cNvPr>
          <p:cNvSpPr>
            <a:spLocks/>
          </p:cNvSpPr>
          <p:nvPr/>
        </p:nvSpPr>
        <p:spPr bwMode="auto">
          <a:xfrm flipH="1">
            <a:off x="3492103" y="3455036"/>
            <a:ext cx="1243013" cy="38933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6143 w 16143"/>
              <a:gd name="T1" fmla="*/ 14351 h 21035"/>
              <a:gd name="T2" fmla="*/ 4907 w 16143"/>
              <a:gd name="T3" fmla="*/ 21035 h 21035"/>
              <a:gd name="T4" fmla="*/ 0 w 16143"/>
              <a:gd name="T5" fmla="*/ 0 h 2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7" name="Arc 25">
            <a:extLst>
              <a:ext uri="{FF2B5EF4-FFF2-40B4-BE49-F238E27FC236}">
                <a16:creationId xmlns:a16="http://schemas.microsoft.com/office/drawing/2014/main" id="{3A2133FC-CC38-064C-9A5F-7F25713FCAEC}"/>
              </a:ext>
            </a:extLst>
          </p:cNvPr>
          <p:cNvSpPr>
            <a:spLocks/>
          </p:cNvSpPr>
          <p:nvPr/>
        </p:nvSpPr>
        <p:spPr bwMode="auto">
          <a:xfrm flipH="1">
            <a:off x="4658917" y="2972834"/>
            <a:ext cx="1169194" cy="431006"/>
          </a:xfrm>
          <a:custGeom>
            <a:avLst/>
            <a:gdLst>
              <a:gd name="G0" fmla="+- 15115 0 0"/>
              <a:gd name="G1" fmla="+- 21197 0 0"/>
              <a:gd name="G2" fmla="+- 21600 0 0"/>
              <a:gd name="T0" fmla="*/ 0 w 15115"/>
              <a:gd name="T1" fmla="*/ 5766 h 21197"/>
              <a:gd name="T2" fmla="*/ 10963 w 15115"/>
              <a:gd name="T3" fmla="*/ 0 h 21197"/>
              <a:gd name="T4" fmla="*/ 15115 w 15115"/>
              <a:gd name="T5" fmla="*/ 21197 h 2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8" name="Arc 26">
            <a:extLst>
              <a:ext uri="{FF2B5EF4-FFF2-40B4-BE49-F238E27FC236}">
                <a16:creationId xmlns:a16="http://schemas.microsoft.com/office/drawing/2014/main" id="{61297D80-2185-304B-8278-76ADBB078255}"/>
              </a:ext>
            </a:extLst>
          </p:cNvPr>
          <p:cNvSpPr>
            <a:spLocks/>
          </p:cNvSpPr>
          <p:nvPr/>
        </p:nvSpPr>
        <p:spPr bwMode="auto">
          <a:xfrm rot="26143">
            <a:off x="4669631" y="3430032"/>
            <a:ext cx="1276350" cy="51435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5538 w 15538"/>
              <a:gd name="T1" fmla="*/ 15004 h 21241"/>
              <a:gd name="T2" fmla="*/ 3922 w 15538"/>
              <a:gd name="T3" fmla="*/ 21241 h 21241"/>
              <a:gd name="T4" fmla="*/ 0 w 15538"/>
              <a:gd name="T5" fmla="*/ 0 h 2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38" h="21241" fill="none" extrusionOk="0">
                <a:moveTo>
                  <a:pt x="15538" y="15004"/>
                </a:moveTo>
                <a:cubicBezTo>
                  <a:pt x="12410" y="18242"/>
                  <a:pt x="8349" y="20423"/>
                  <a:pt x="3921" y="21240"/>
                </a:cubicBezTo>
              </a:path>
              <a:path w="15538" h="21241" stroke="0" extrusionOk="0">
                <a:moveTo>
                  <a:pt x="15538" y="15004"/>
                </a:moveTo>
                <a:cubicBezTo>
                  <a:pt x="12410" y="18242"/>
                  <a:pt x="8349" y="20423"/>
                  <a:pt x="3921" y="21240"/>
                </a:cubicBez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499" name="Arc 27">
            <a:extLst>
              <a:ext uri="{FF2B5EF4-FFF2-40B4-BE49-F238E27FC236}">
                <a16:creationId xmlns:a16="http://schemas.microsoft.com/office/drawing/2014/main" id="{7E1DACF5-0E16-8644-BF23-24D37355BD73}"/>
              </a:ext>
            </a:extLst>
          </p:cNvPr>
          <p:cNvSpPr>
            <a:spLocks/>
          </p:cNvSpPr>
          <p:nvPr/>
        </p:nvSpPr>
        <p:spPr bwMode="auto">
          <a:xfrm>
            <a:off x="3427811" y="3420507"/>
            <a:ext cx="1244203" cy="522684"/>
          </a:xfrm>
          <a:custGeom>
            <a:avLst/>
            <a:gdLst>
              <a:gd name="G0" fmla="+- 15013 0 0"/>
              <a:gd name="G1" fmla="+- 0 0 0"/>
              <a:gd name="G2" fmla="+- 21600 0 0"/>
              <a:gd name="T0" fmla="*/ 11120 w 15013"/>
              <a:gd name="T1" fmla="*/ 21246 h 21246"/>
              <a:gd name="T2" fmla="*/ 0 w 15013"/>
              <a:gd name="T3" fmla="*/ 15530 h 21246"/>
              <a:gd name="T4" fmla="*/ 15013 w 15013"/>
              <a:gd name="T5" fmla="*/ 0 h 2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0" name="Arc 28">
            <a:extLst>
              <a:ext uri="{FF2B5EF4-FFF2-40B4-BE49-F238E27FC236}">
                <a16:creationId xmlns:a16="http://schemas.microsoft.com/office/drawing/2014/main" id="{2EC4A704-A6E8-594E-A4F5-1A55615D5F5A}"/>
              </a:ext>
            </a:extLst>
          </p:cNvPr>
          <p:cNvSpPr>
            <a:spLocks/>
          </p:cNvSpPr>
          <p:nvPr/>
        </p:nvSpPr>
        <p:spPr bwMode="auto">
          <a:xfrm>
            <a:off x="2882504" y="3193097"/>
            <a:ext cx="1790700" cy="434579"/>
          </a:xfrm>
          <a:custGeom>
            <a:avLst/>
            <a:gdLst>
              <a:gd name="G0" fmla="+- 21600 0 0"/>
              <a:gd name="G1" fmla="+- 9253 0 0"/>
              <a:gd name="G2" fmla="+- 21600 0 0"/>
              <a:gd name="T0" fmla="*/ 1689 w 21600"/>
              <a:gd name="T1" fmla="*/ 17626 h 17626"/>
              <a:gd name="T2" fmla="*/ 2082 w 21600"/>
              <a:gd name="T3" fmla="*/ 0 h 17626"/>
              <a:gd name="T4" fmla="*/ 21600 w 21600"/>
              <a:gd name="T5" fmla="*/ 9253 h 17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0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0" y="6052"/>
                  <a:pt x="711" y="2892"/>
                  <a:pt x="2082" y="0"/>
                </a:cubicBezTo>
                <a:lnTo>
                  <a:pt x="21600" y="9253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1" name="Arc 29">
            <a:extLst>
              <a:ext uri="{FF2B5EF4-FFF2-40B4-BE49-F238E27FC236}">
                <a16:creationId xmlns:a16="http://schemas.microsoft.com/office/drawing/2014/main" id="{09BDDB62-CA7D-F242-86C6-8A7218E10B61}"/>
              </a:ext>
            </a:extLst>
          </p:cNvPr>
          <p:cNvSpPr>
            <a:spLocks/>
          </p:cNvSpPr>
          <p:nvPr/>
        </p:nvSpPr>
        <p:spPr bwMode="auto">
          <a:xfrm>
            <a:off x="3449241" y="2895441"/>
            <a:ext cx="1223963" cy="529829"/>
          </a:xfrm>
          <a:custGeom>
            <a:avLst/>
            <a:gdLst>
              <a:gd name="G0" fmla="+- 14768 0 0"/>
              <a:gd name="G1" fmla="+- 21256 0 0"/>
              <a:gd name="G2" fmla="+- 21600 0 0"/>
              <a:gd name="T0" fmla="*/ 0 w 14768"/>
              <a:gd name="T1" fmla="*/ 5493 h 21256"/>
              <a:gd name="T2" fmla="*/ 10930 w 14768"/>
              <a:gd name="T3" fmla="*/ 0 h 21256"/>
              <a:gd name="T4" fmla="*/ 14768 w 14768"/>
              <a:gd name="T5" fmla="*/ 21256 h 2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2" name="Arc 30">
            <a:extLst>
              <a:ext uri="{FF2B5EF4-FFF2-40B4-BE49-F238E27FC236}">
                <a16:creationId xmlns:a16="http://schemas.microsoft.com/office/drawing/2014/main" id="{E28C8345-DB56-B643-AF28-AC99C4B0D1F2}"/>
              </a:ext>
            </a:extLst>
          </p:cNvPr>
          <p:cNvSpPr>
            <a:spLocks/>
          </p:cNvSpPr>
          <p:nvPr/>
        </p:nvSpPr>
        <p:spPr bwMode="auto">
          <a:xfrm>
            <a:off x="4667251" y="2897824"/>
            <a:ext cx="1213247" cy="526256"/>
          </a:xfrm>
          <a:custGeom>
            <a:avLst/>
            <a:gdLst>
              <a:gd name="G0" fmla="+- 0 0 0"/>
              <a:gd name="G1" fmla="+- 21263 0 0"/>
              <a:gd name="G2" fmla="+- 21600 0 0"/>
              <a:gd name="T0" fmla="*/ 3803 w 14647"/>
              <a:gd name="T1" fmla="*/ 0 h 21263"/>
              <a:gd name="T2" fmla="*/ 14647 w 14647"/>
              <a:gd name="T3" fmla="*/ 5388 h 21263"/>
              <a:gd name="T4" fmla="*/ 0 w 14647"/>
              <a:gd name="T5" fmla="*/ 21263 h 2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3" name="Arc 31">
            <a:extLst>
              <a:ext uri="{FF2B5EF4-FFF2-40B4-BE49-F238E27FC236}">
                <a16:creationId xmlns:a16="http://schemas.microsoft.com/office/drawing/2014/main" id="{0D2C73BD-5AEE-294D-B11A-AB5EE8649E72}"/>
              </a:ext>
            </a:extLst>
          </p:cNvPr>
          <p:cNvSpPr>
            <a:spLocks/>
          </p:cNvSpPr>
          <p:nvPr/>
        </p:nvSpPr>
        <p:spPr bwMode="auto">
          <a:xfrm>
            <a:off x="4667250" y="3184763"/>
            <a:ext cx="1790700" cy="441722"/>
          </a:xfrm>
          <a:custGeom>
            <a:avLst/>
            <a:gdLst>
              <a:gd name="G0" fmla="+- 0 0 0"/>
              <a:gd name="G1" fmla="+- 9577 0 0"/>
              <a:gd name="G2" fmla="+- 21600 0 0"/>
              <a:gd name="T0" fmla="*/ 19361 w 21600"/>
              <a:gd name="T1" fmla="*/ 0 h 17979"/>
              <a:gd name="T2" fmla="*/ 19899 w 21600"/>
              <a:gd name="T3" fmla="*/ 17979 h 17979"/>
              <a:gd name="T4" fmla="*/ 0 w 21600"/>
              <a:gd name="T5" fmla="*/ 9577 h 17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4" name="Freeform 32">
            <a:extLst>
              <a:ext uri="{FF2B5EF4-FFF2-40B4-BE49-F238E27FC236}">
                <a16:creationId xmlns:a16="http://schemas.microsoft.com/office/drawing/2014/main" id="{7E58093A-5723-8F40-A2CA-637EA3EB6675}"/>
              </a:ext>
            </a:extLst>
          </p:cNvPr>
          <p:cNvSpPr>
            <a:spLocks/>
          </p:cNvSpPr>
          <p:nvPr/>
        </p:nvSpPr>
        <p:spPr bwMode="auto">
          <a:xfrm>
            <a:off x="4352925" y="3844371"/>
            <a:ext cx="639366" cy="96440"/>
          </a:xfrm>
          <a:custGeom>
            <a:avLst/>
            <a:gdLst>
              <a:gd name="T0" fmla="*/ 0 w 639"/>
              <a:gd name="T1" fmla="*/ 0 h 99"/>
              <a:gd name="T2" fmla="*/ 172 w 639"/>
              <a:gd name="T3" fmla="*/ 18 h 99"/>
              <a:gd name="T4" fmla="*/ 220 w 639"/>
              <a:gd name="T5" fmla="*/ 57 h 99"/>
              <a:gd name="T6" fmla="*/ 406 w 639"/>
              <a:gd name="T7" fmla="*/ 57 h 99"/>
              <a:gd name="T8" fmla="*/ 445 w 639"/>
              <a:gd name="T9" fmla="*/ 95 h 99"/>
              <a:gd name="T10" fmla="*/ 639 w 639"/>
              <a:gd name="T11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5" name="Freeform 33">
            <a:extLst>
              <a:ext uri="{FF2B5EF4-FFF2-40B4-BE49-F238E27FC236}">
                <a16:creationId xmlns:a16="http://schemas.microsoft.com/office/drawing/2014/main" id="{7D3F977C-CB9D-6249-9B1E-5914A794299B}"/>
              </a:ext>
            </a:extLst>
          </p:cNvPr>
          <p:cNvSpPr>
            <a:spLocks/>
          </p:cNvSpPr>
          <p:nvPr/>
        </p:nvSpPr>
        <p:spPr bwMode="auto">
          <a:xfrm>
            <a:off x="4348164" y="3846751"/>
            <a:ext cx="631031" cy="95250"/>
          </a:xfrm>
          <a:custGeom>
            <a:avLst/>
            <a:gdLst>
              <a:gd name="T0" fmla="*/ 0 w 630"/>
              <a:gd name="T1" fmla="*/ 97 h 97"/>
              <a:gd name="T2" fmla="*/ 177 w 630"/>
              <a:gd name="T3" fmla="*/ 96 h 97"/>
              <a:gd name="T4" fmla="*/ 225 w 630"/>
              <a:gd name="T5" fmla="*/ 51 h 97"/>
              <a:gd name="T6" fmla="*/ 408 w 630"/>
              <a:gd name="T7" fmla="*/ 51 h 97"/>
              <a:gd name="T8" fmla="*/ 449 w 630"/>
              <a:gd name="T9" fmla="*/ 15 h 97"/>
              <a:gd name="T10" fmla="*/ 630 w 630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 cmpd="sng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6" name="Rectangle 34">
            <a:extLst>
              <a:ext uri="{FF2B5EF4-FFF2-40B4-BE49-F238E27FC236}">
                <a16:creationId xmlns:a16="http://schemas.microsoft.com/office/drawing/2014/main" id="{74880F28-0BB0-2745-9679-321946DB8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25" y="3872945"/>
            <a:ext cx="95250" cy="55959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33507" name="Arc 35">
            <a:extLst>
              <a:ext uri="{FF2B5EF4-FFF2-40B4-BE49-F238E27FC236}">
                <a16:creationId xmlns:a16="http://schemas.microsoft.com/office/drawing/2014/main" id="{BDFFED5A-7B65-9346-89CC-B38BD52B0382}"/>
              </a:ext>
            </a:extLst>
          </p:cNvPr>
          <p:cNvSpPr>
            <a:spLocks/>
          </p:cNvSpPr>
          <p:nvPr/>
        </p:nvSpPr>
        <p:spPr bwMode="auto">
          <a:xfrm>
            <a:off x="4026695" y="3927715"/>
            <a:ext cx="641747" cy="302419"/>
          </a:xfrm>
          <a:custGeom>
            <a:avLst/>
            <a:gdLst>
              <a:gd name="G0" fmla="+- 0 0 0"/>
              <a:gd name="G1" fmla="+- 21188 0 0"/>
              <a:gd name="G2" fmla="+- 21600 0 0"/>
              <a:gd name="T0" fmla="*/ 4198 w 21600"/>
              <a:gd name="T1" fmla="*/ 0 h 21188"/>
              <a:gd name="T2" fmla="*/ 21600 w 21600"/>
              <a:gd name="T3" fmla="*/ 21188 h 21188"/>
              <a:gd name="T4" fmla="*/ 0 w 21600"/>
              <a:gd name="T5" fmla="*/ 21188 h 2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8" name="Arc 36">
            <a:extLst>
              <a:ext uri="{FF2B5EF4-FFF2-40B4-BE49-F238E27FC236}">
                <a16:creationId xmlns:a16="http://schemas.microsoft.com/office/drawing/2014/main" id="{55BB4FC4-03C9-4F4A-9729-087FCC8E73D1}"/>
              </a:ext>
            </a:extLst>
          </p:cNvPr>
          <p:cNvSpPr>
            <a:spLocks/>
          </p:cNvSpPr>
          <p:nvPr/>
        </p:nvSpPr>
        <p:spPr bwMode="auto">
          <a:xfrm flipH="1">
            <a:off x="4670822" y="3938429"/>
            <a:ext cx="642938" cy="291704"/>
          </a:xfrm>
          <a:custGeom>
            <a:avLst/>
            <a:gdLst>
              <a:gd name="G0" fmla="+- 0 0 0"/>
              <a:gd name="G1" fmla="+- 20389 0 0"/>
              <a:gd name="G2" fmla="+- 21600 0 0"/>
              <a:gd name="T0" fmla="*/ 7131 w 21600"/>
              <a:gd name="T1" fmla="*/ 0 h 20389"/>
              <a:gd name="T2" fmla="*/ 21600 w 21600"/>
              <a:gd name="T3" fmla="*/ 20389 h 20389"/>
              <a:gd name="T4" fmla="*/ 0 w 21600"/>
              <a:gd name="T5" fmla="*/ 20389 h 20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389" fill="none" extrusionOk="0">
                <a:moveTo>
                  <a:pt x="7130" y="0"/>
                </a:moveTo>
                <a:cubicBezTo>
                  <a:pt x="15796" y="3030"/>
                  <a:pt x="21600" y="11208"/>
                  <a:pt x="21600" y="20389"/>
                </a:cubicBezTo>
              </a:path>
              <a:path w="21600" h="20389" stroke="0" extrusionOk="0">
                <a:moveTo>
                  <a:pt x="7130" y="0"/>
                </a:moveTo>
                <a:cubicBezTo>
                  <a:pt x="15796" y="3030"/>
                  <a:pt x="21600" y="11208"/>
                  <a:pt x="21600" y="20389"/>
                </a:cubicBezTo>
                <a:lnTo>
                  <a:pt x="0" y="2038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09" name="Freeform 37">
            <a:extLst>
              <a:ext uri="{FF2B5EF4-FFF2-40B4-BE49-F238E27FC236}">
                <a16:creationId xmlns:a16="http://schemas.microsoft.com/office/drawing/2014/main" id="{A44D46D2-50AD-294A-A262-9EEA4E725335}"/>
              </a:ext>
            </a:extLst>
          </p:cNvPr>
          <p:cNvSpPr>
            <a:spLocks/>
          </p:cNvSpPr>
          <p:nvPr/>
        </p:nvSpPr>
        <p:spPr bwMode="auto">
          <a:xfrm>
            <a:off x="4349354" y="2895441"/>
            <a:ext cx="636984" cy="77391"/>
          </a:xfrm>
          <a:custGeom>
            <a:avLst/>
            <a:gdLst>
              <a:gd name="T0" fmla="*/ 0 w 636"/>
              <a:gd name="T1" fmla="*/ 0 h 80"/>
              <a:gd name="T2" fmla="*/ 172 w 636"/>
              <a:gd name="T3" fmla="*/ 2 h 80"/>
              <a:gd name="T4" fmla="*/ 222 w 636"/>
              <a:gd name="T5" fmla="*/ 32 h 80"/>
              <a:gd name="T6" fmla="*/ 400 w 636"/>
              <a:gd name="T7" fmla="*/ 30 h 80"/>
              <a:gd name="T8" fmla="*/ 446 w 636"/>
              <a:gd name="T9" fmla="*/ 68 h 80"/>
              <a:gd name="T10" fmla="*/ 636 w 636"/>
              <a:gd name="T11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 cmpd="sng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0" name="Freeform 38">
            <a:extLst>
              <a:ext uri="{FF2B5EF4-FFF2-40B4-BE49-F238E27FC236}">
                <a16:creationId xmlns:a16="http://schemas.microsoft.com/office/drawing/2014/main" id="{B219C2A7-FC8B-7E48-BD11-4CC8532D665A}"/>
              </a:ext>
            </a:extLst>
          </p:cNvPr>
          <p:cNvSpPr>
            <a:spLocks/>
          </p:cNvSpPr>
          <p:nvPr/>
        </p:nvSpPr>
        <p:spPr bwMode="auto">
          <a:xfrm>
            <a:off x="4348163" y="2893061"/>
            <a:ext cx="638175" cy="78581"/>
          </a:xfrm>
          <a:custGeom>
            <a:avLst/>
            <a:gdLst>
              <a:gd name="T0" fmla="*/ 0 w 638"/>
              <a:gd name="T1" fmla="*/ 80 h 80"/>
              <a:gd name="T2" fmla="*/ 178 w 638"/>
              <a:gd name="T3" fmla="*/ 74 h 80"/>
              <a:gd name="T4" fmla="*/ 222 w 638"/>
              <a:gd name="T5" fmla="*/ 32 h 80"/>
              <a:gd name="T6" fmla="*/ 398 w 638"/>
              <a:gd name="T7" fmla="*/ 32 h 80"/>
              <a:gd name="T8" fmla="*/ 452 w 638"/>
              <a:gd name="T9" fmla="*/ 0 h 80"/>
              <a:gd name="T10" fmla="*/ 638 w 638"/>
              <a:gd name="T11" fmla="*/ 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1" name="Freeform 39">
            <a:extLst>
              <a:ext uri="{FF2B5EF4-FFF2-40B4-BE49-F238E27FC236}">
                <a16:creationId xmlns:a16="http://schemas.microsoft.com/office/drawing/2014/main" id="{75E6F24D-1902-6440-A8FC-C0F5CF7CEDC3}"/>
              </a:ext>
            </a:extLst>
          </p:cNvPr>
          <p:cNvSpPr>
            <a:spLocks/>
          </p:cNvSpPr>
          <p:nvPr/>
        </p:nvSpPr>
        <p:spPr bwMode="auto">
          <a:xfrm>
            <a:off x="3024189" y="3628867"/>
            <a:ext cx="470297" cy="94060"/>
          </a:xfrm>
          <a:custGeom>
            <a:avLst/>
            <a:gdLst>
              <a:gd name="T0" fmla="*/ 0 w 470"/>
              <a:gd name="T1" fmla="*/ 0 h 96"/>
              <a:gd name="T2" fmla="*/ 106 w 470"/>
              <a:gd name="T3" fmla="*/ 54 h 96"/>
              <a:gd name="T4" fmla="*/ 152 w 470"/>
              <a:gd name="T5" fmla="*/ 44 h 96"/>
              <a:gd name="T6" fmla="*/ 270 w 470"/>
              <a:gd name="T7" fmla="*/ 90 h 96"/>
              <a:gd name="T8" fmla="*/ 344 w 470"/>
              <a:gd name="T9" fmla="*/ 68 h 96"/>
              <a:gd name="T10" fmla="*/ 470 w 470"/>
              <a:gd name="T11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2" name="Freeform 40">
            <a:extLst>
              <a:ext uri="{FF2B5EF4-FFF2-40B4-BE49-F238E27FC236}">
                <a16:creationId xmlns:a16="http://schemas.microsoft.com/office/drawing/2014/main" id="{019BA412-808D-9844-A319-36469643A469}"/>
              </a:ext>
            </a:extLst>
          </p:cNvPr>
          <p:cNvSpPr>
            <a:spLocks/>
          </p:cNvSpPr>
          <p:nvPr/>
        </p:nvSpPr>
        <p:spPr bwMode="auto">
          <a:xfrm>
            <a:off x="3101580" y="3562191"/>
            <a:ext cx="330994" cy="242888"/>
          </a:xfrm>
          <a:custGeom>
            <a:avLst/>
            <a:gdLst>
              <a:gd name="T0" fmla="*/ 0 w 330"/>
              <a:gd name="T1" fmla="*/ 0 h 248"/>
              <a:gd name="T2" fmla="*/ 68 w 330"/>
              <a:gd name="T3" fmla="*/ 46 h 248"/>
              <a:gd name="T4" fmla="*/ 78 w 330"/>
              <a:gd name="T5" fmla="*/ 110 h 248"/>
              <a:gd name="T6" fmla="*/ 192 w 330"/>
              <a:gd name="T7" fmla="*/ 156 h 248"/>
              <a:gd name="T8" fmla="*/ 196 w 330"/>
              <a:gd name="T9" fmla="*/ 202 h 248"/>
              <a:gd name="T10" fmla="*/ 330 w 330"/>
              <a:gd name="T11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3" name="Rectangle 41">
            <a:extLst>
              <a:ext uri="{FF2B5EF4-FFF2-40B4-BE49-F238E27FC236}">
                <a16:creationId xmlns:a16="http://schemas.microsoft.com/office/drawing/2014/main" id="{47F88A13-3F18-0B45-8AD9-8DD2A4CC6D5E}"/>
              </a:ext>
            </a:extLst>
          </p:cNvPr>
          <p:cNvSpPr>
            <a:spLocks noChangeArrowheads="1"/>
          </p:cNvSpPr>
          <p:nvPr/>
        </p:nvSpPr>
        <p:spPr bwMode="auto">
          <a:xfrm rot="1511052">
            <a:off x="3192066" y="3658632"/>
            <a:ext cx="95250" cy="55959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33514" name="Freeform 42">
            <a:extLst>
              <a:ext uri="{FF2B5EF4-FFF2-40B4-BE49-F238E27FC236}">
                <a16:creationId xmlns:a16="http://schemas.microsoft.com/office/drawing/2014/main" id="{4481CF47-8F3C-144D-9556-D04714EDC460}"/>
              </a:ext>
            </a:extLst>
          </p:cNvPr>
          <p:cNvSpPr>
            <a:spLocks/>
          </p:cNvSpPr>
          <p:nvPr/>
        </p:nvSpPr>
        <p:spPr bwMode="auto">
          <a:xfrm>
            <a:off x="3053954" y="3090705"/>
            <a:ext cx="456009" cy="107156"/>
          </a:xfrm>
          <a:custGeom>
            <a:avLst/>
            <a:gdLst>
              <a:gd name="T0" fmla="*/ 0 w 456"/>
              <a:gd name="T1" fmla="*/ 110 h 110"/>
              <a:gd name="T2" fmla="*/ 80 w 456"/>
              <a:gd name="T3" fmla="*/ 70 h 110"/>
              <a:gd name="T4" fmla="*/ 136 w 456"/>
              <a:gd name="T5" fmla="*/ 68 h 110"/>
              <a:gd name="T6" fmla="*/ 296 w 456"/>
              <a:gd name="T7" fmla="*/ 2 h 110"/>
              <a:gd name="T8" fmla="*/ 348 w 456"/>
              <a:gd name="T9" fmla="*/ 22 h 110"/>
              <a:gd name="T10" fmla="*/ 456 w 456"/>
              <a:gd name="T11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5" name="Freeform 43">
            <a:extLst>
              <a:ext uri="{FF2B5EF4-FFF2-40B4-BE49-F238E27FC236}">
                <a16:creationId xmlns:a16="http://schemas.microsoft.com/office/drawing/2014/main" id="{7B0150FA-A70D-0248-809F-6D1D7F6D2CFE}"/>
              </a:ext>
            </a:extLst>
          </p:cNvPr>
          <p:cNvSpPr>
            <a:spLocks/>
          </p:cNvSpPr>
          <p:nvPr/>
        </p:nvSpPr>
        <p:spPr bwMode="auto">
          <a:xfrm>
            <a:off x="3130154" y="3029982"/>
            <a:ext cx="322659" cy="200025"/>
          </a:xfrm>
          <a:custGeom>
            <a:avLst/>
            <a:gdLst>
              <a:gd name="T0" fmla="*/ 0 w 322"/>
              <a:gd name="T1" fmla="*/ 204 h 204"/>
              <a:gd name="T2" fmla="*/ 58 w 322"/>
              <a:gd name="T3" fmla="*/ 164 h 204"/>
              <a:gd name="T4" fmla="*/ 58 w 322"/>
              <a:gd name="T5" fmla="*/ 130 h 204"/>
              <a:gd name="T6" fmla="*/ 218 w 322"/>
              <a:gd name="T7" fmla="*/ 66 h 204"/>
              <a:gd name="T8" fmla="*/ 222 w 322"/>
              <a:gd name="T9" fmla="*/ 30 h 204"/>
              <a:gd name="T10" fmla="*/ 322 w 322"/>
              <a:gd name="T11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6" name="Rectangle 44">
            <a:extLst>
              <a:ext uri="{FF2B5EF4-FFF2-40B4-BE49-F238E27FC236}">
                <a16:creationId xmlns:a16="http://schemas.microsoft.com/office/drawing/2014/main" id="{75BA9D78-9B74-3841-B14B-8B7B4D65BEE5}"/>
              </a:ext>
            </a:extLst>
          </p:cNvPr>
          <p:cNvSpPr>
            <a:spLocks noChangeArrowheads="1"/>
          </p:cNvSpPr>
          <p:nvPr/>
        </p:nvSpPr>
        <p:spPr bwMode="auto">
          <a:xfrm rot="-1277282">
            <a:off x="3230166" y="3093086"/>
            <a:ext cx="95250" cy="55960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33517" name="Rectangle 45">
            <a:extLst>
              <a:ext uri="{FF2B5EF4-FFF2-40B4-BE49-F238E27FC236}">
                <a16:creationId xmlns:a16="http://schemas.microsoft.com/office/drawing/2014/main" id="{2B537B68-3203-164E-9AE6-8C88AEB70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672" y="2895442"/>
            <a:ext cx="95250" cy="55960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33518" name="Freeform 46">
            <a:extLst>
              <a:ext uri="{FF2B5EF4-FFF2-40B4-BE49-F238E27FC236}">
                <a16:creationId xmlns:a16="http://schemas.microsoft.com/office/drawing/2014/main" id="{5EE9512F-CDE4-B149-B96E-D9BF8DF85D4C}"/>
              </a:ext>
            </a:extLst>
          </p:cNvPr>
          <p:cNvSpPr>
            <a:spLocks/>
          </p:cNvSpPr>
          <p:nvPr/>
        </p:nvSpPr>
        <p:spPr bwMode="auto">
          <a:xfrm>
            <a:off x="5881689" y="3031174"/>
            <a:ext cx="316706" cy="192881"/>
          </a:xfrm>
          <a:custGeom>
            <a:avLst/>
            <a:gdLst>
              <a:gd name="T0" fmla="*/ 0 w 316"/>
              <a:gd name="T1" fmla="*/ 0 h 197"/>
              <a:gd name="T2" fmla="*/ 75 w 316"/>
              <a:gd name="T3" fmla="*/ 24 h 197"/>
              <a:gd name="T4" fmla="*/ 87 w 316"/>
              <a:gd name="T5" fmla="*/ 57 h 197"/>
              <a:gd name="T6" fmla="*/ 264 w 316"/>
              <a:gd name="T7" fmla="*/ 125 h 197"/>
              <a:gd name="T8" fmla="*/ 262 w 316"/>
              <a:gd name="T9" fmla="*/ 164 h 197"/>
              <a:gd name="T10" fmla="*/ 316 w 316"/>
              <a:gd name="T11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19" name="Freeform 47">
            <a:extLst>
              <a:ext uri="{FF2B5EF4-FFF2-40B4-BE49-F238E27FC236}">
                <a16:creationId xmlns:a16="http://schemas.microsoft.com/office/drawing/2014/main" id="{4D6CAEB1-CB85-5549-989D-9CF6C6E76041}"/>
              </a:ext>
            </a:extLst>
          </p:cNvPr>
          <p:cNvSpPr>
            <a:spLocks/>
          </p:cNvSpPr>
          <p:nvPr/>
        </p:nvSpPr>
        <p:spPr bwMode="auto">
          <a:xfrm>
            <a:off x="5869781" y="3626486"/>
            <a:ext cx="448866" cy="97631"/>
          </a:xfrm>
          <a:custGeom>
            <a:avLst/>
            <a:gdLst>
              <a:gd name="T0" fmla="*/ 0 w 448"/>
              <a:gd name="T1" fmla="*/ 91 h 99"/>
              <a:gd name="T2" fmla="*/ 93 w 448"/>
              <a:gd name="T3" fmla="*/ 72 h 99"/>
              <a:gd name="T4" fmla="*/ 141 w 448"/>
              <a:gd name="T5" fmla="*/ 99 h 99"/>
              <a:gd name="T6" fmla="*/ 304 w 448"/>
              <a:gd name="T7" fmla="*/ 33 h 99"/>
              <a:gd name="T8" fmla="*/ 354 w 448"/>
              <a:gd name="T9" fmla="*/ 51 h 99"/>
              <a:gd name="T10" fmla="*/ 448 w 448"/>
              <a:gd name="T11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20" name="Rectangle 48">
            <a:extLst>
              <a:ext uri="{FF2B5EF4-FFF2-40B4-BE49-F238E27FC236}">
                <a16:creationId xmlns:a16="http://schemas.microsoft.com/office/drawing/2014/main" id="{8D4C41BC-6B8A-6944-8E7A-EEC388147F0C}"/>
              </a:ext>
            </a:extLst>
          </p:cNvPr>
          <p:cNvSpPr>
            <a:spLocks noChangeArrowheads="1"/>
          </p:cNvSpPr>
          <p:nvPr/>
        </p:nvSpPr>
        <p:spPr bwMode="auto">
          <a:xfrm rot="-1277282">
            <a:off x="6044804" y="3658632"/>
            <a:ext cx="95250" cy="57150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33521" name="Freeform 49">
            <a:extLst>
              <a:ext uri="{FF2B5EF4-FFF2-40B4-BE49-F238E27FC236}">
                <a16:creationId xmlns:a16="http://schemas.microsoft.com/office/drawing/2014/main" id="{E0AC284E-F113-804B-AF74-1A51DAB1C6B0}"/>
              </a:ext>
            </a:extLst>
          </p:cNvPr>
          <p:cNvSpPr>
            <a:spLocks/>
          </p:cNvSpPr>
          <p:nvPr/>
        </p:nvSpPr>
        <p:spPr bwMode="auto">
          <a:xfrm>
            <a:off x="5824539" y="3088324"/>
            <a:ext cx="450056" cy="98822"/>
          </a:xfrm>
          <a:custGeom>
            <a:avLst/>
            <a:gdLst>
              <a:gd name="T0" fmla="*/ 0 w 450"/>
              <a:gd name="T1" fmla="*/ 0 h 96"/>
              <a:gd name="T2" fmla="*/ 84 w 450"/>
              <a:gd name="T3" fmla="*/ 19 h 96"/>
              <a:gd name="T4" fmla="*/ 147 w 450"/>
              <a:gd name="T5" fmla="*/ 0 h 96"/>
              <a:gd name="T6" fmla="*/ 319 w 450"/>
              <a:gd name="T7" fmla="*/ 66 h 96"/>
              <a:gd name="T8" fmla="*/ 379 w 450"/>
              <a:gd name="T9" fmla="*/ 57 h 96"/>
              <a:gd name="T10" fmla="*/ 450 w 450"/>
              <a:gd name="T11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22" name="Rectangle 50">
            <a:extLst>
              <a:ext uri="{FF2B5EF4-FFF2-40B4-BE49-F238E27FC236}">
                <a16:creationId xmlns:a16="http://schemas.microsoft.com/office/drawing/2014/main" id="{C1EF5D32-1EF9-B242-85C0-501B062167F3}"/>
              </a:ext>
            </a:extLst>
          </p:cNvPr>
          <p:cNvSpPr>
            <a:spLocks noChangeArrowheads="1"/>
          </p:cNvSpPr>
          <p:nvPr/>
        </p:nvSpPr>
        <p:spPr bwMode="auto">
          <a:xfrm rot="1511052">
            <a:off x="6013847" y="3091895"/>
            <a:ext cx="94059" cy="55959"/>
          </a:xfrm>
          <a:prstGeom prst="rect">
            <a:avLst/>
          </a:prstGeom>
          <a:solidFill>
            <a:schemeClr val="accent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33523" name="Freeform 51">
            <a:extLst>
              <a:ext uri="{FF2B5EF4-FFF2-40B4-BE49-F238E27FC236}">
                <a16:creationId xmlns:a16="http://schemas.microsoft.com/office/drawing/2014/main" id="{5DFCB67E-238D-8D45-8051-974A1B88B91B}"/>
              </a:ext>
            </a:extLst>
          </p:cNvPr>
          <p:cNvSpPr>
            <a:spLocks/>
          </p:cNvSpPr>
          <p:nvPr/>
        </p:nvSpPr>
        <p:spPr bwMode="auto">
          <a:xfrm>
            <a:off x="3757614" y="4557554"/>
            <a:ext cx="2246710" cy="838200"/>
          </a:xfrm>
          <a:custGeom>
            <a:avLst/>
            <a:gdLst>
              <a:gd name="T0" fmla="*/ 2150 w 2243"/>
              <a:gd name="T1" fmla="*/ 857 h 857"/>
              <a:gd name="T2" fmla="*/ 2243 w 2243"/>
              <a:gd name="T3" fmla="*/ 856 h 857"/>
              <a:gd name="T4" fmla="*/ 2243 w 2243"/>
              <a:gd name="T5" fmla="*/ 777 h 857"/>
              <a:gd name="T6" fmla="*/ 914 w 2243"/>
              <a:gd name="T7" fmla="*/ 778 h 857"/>
              <a:gd name="T8" fmla="*/ 148 w 2243"/>
              <a:gd name="T9" fmla="*/ 346 h 857"/>
              <a:gd name="T10" fmla="*/ 0 w 2243"/>
              <a:gd name="T11" fmla="*/ 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43" h="857">
                <a:moveTo>
                  <a:pt x="2150" y="857"/>
                </a:moveTo>
                <a:lnTo>
                  <a:pt x="2243" y="856"/>
                </a:lnTo>
                <a:lnTo>
                  <a:pt x="2243" y="777"/>
                </a:lnTo>
                <a:lnTo>
                  <a:pt x="914" y="778"/>
                </a:lnTo>
                <a:lnTo>
                  <a:pt x="148" y="346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233524" name="Group 52">
            <a:extLst>
              <a:ext uri="{FF2B5EF4-FFF2-40B4-BE49-F238E27FC236}">
                <a16:creationId xmlns:a16="http://schemas.microsoft.com/office/drawing/2014/main" id="{75E05B6E-D17E-3741-B231-0072445351E7}"/>
              </a:ext>
            </a:extLst>
          </p:cNvPr>
          <p:cNvGrpSpPr>
            <a:grpSpLocks/>
          </p:cNvGrpSpPr>
          <p:nvPr/>
        </p:nvGrpSpPr>
        <p:grpSpPr bwMode="auto">
          <a:xfrm>
            <a:off x="5447110" y="5206446"/>
            <a:ext cx="560784" cy="201215"/>
            <a:chOff x="3758" y="3448"/>
            <a:chExt cx="560" cy="206"/>
          </a:xfrm>
        </p:grpSpPr>
        <p:sp>
          <p:nvSpPr>
            <p:cNvPr id="233525" name="Rectangle 53">
              <a:extLst>
                <a:ext uri="{FF2B5EF4-FFF2-40B4-BE49-F238E27FC236}">
                  <a16:creationId xmlns:a16="http://schemas.microsoft.com/office/drawing/2014/main" id="{3BCB8CBD-1C0F-154E-A6D0-CC41CF776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3618"/>
              <a:ext cx="181" cy="36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3526" name="Rectangle 54">
              <a:extLst>
                <a:ext uri="{FF2B5EF4-FFF2-40B4-BE49-F238E27FC236}">
                  <a16:creationId xmlns:a16="http://schemas.microsoft.com/office/drawing/2014/main" id="{6B41EA2E-62FD-C74E-AD91-A681F617D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" y="3618"/>
              <a:ext cx="181" cy="36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3527" name="Rectangle 55">
              <a:extLst>
                <a:ext uri="{FF2B5EF4-FFF2-40B4-BE49-F238E27FC236}">
                  <a16:creationId xmlns:a16="http://schemas.microsoft.com/office/drawing/2014/main" id="{6F2FA986-D71E-D34F-85A9-A6A2B4BA8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4" y="3448"/>
              <a:ext cx="397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750">
                  <a:solidFill>
                    <a:srgbClr val="000000"/>
                  </a:solidFill>
                </a:rPr>
                <a:t>TANDEMS</a:t>
              </a:r>
              <a:endParaRPr lang="en-US" altLang="en-US" sz="1350"/>
            </a:p>
          </p:txBody>
        </p:sp>
        <p:sp>
          <p:nvSpPr>
            <p:cNvPr id="233528" name="Freeform 56">
              <a:extLst>
                <a:ext uri="{FF2B5EF4-FFF2-40B4-BE49-F238E27FC236}">
                  <a16:creationId xmlns:a16="http://schemas.microsoft.com/office/drawing/2014/main" id="{D9191DA6-9E90-D448-8026-0772FAB06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3599"/>
              <a:ext cx="375" cy="37"/>
            </a:xfrm>
            <a:custGeom>
              <a:avLst/>
              <a:gdLst>
                <a:gd name="T0" fmla="*/ 0 w 375"/>
                <a:gd name="T1" fmla="*/ 37 h 37"/>
                <a:gd name="T2" fmla="*/ 43 w 375"/>
                <a:gd name="T3" fmla="*/ 37 h 37"/>
                <a:gd name="T4" fmla="*/ 43 w 375"/>
                <a:gd name="T5" fmla="*/ 0 h 37"/>
                <a:gd name="T6" fmla="*/ 375 w 375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5" h="37">
                  <a:moveTo>
                    <a:pt x="0" y="37"/>
                  </a:moveTo>
                  <a:lnTo>
                    <a:pt x="43" y="37"/>
                  </a:lnTo>
                  <a:lnTo>
                    <a:pt x="43" y="0"/>
                  </a:lnTo>
                  <a:lnTo>
                    <a:pt x="375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33529" name="Freeform 57">
            <a:extLst>
              <a:ext uri="{FF2B5EF4-FFF2-40B4-BE49-F238E27FC236}">
                <a16:creationId xmlns:a16="http://schemas.microsoft.com/office/drawing/2014/main" id="{B39B7ECA-5F80-A040-BFD5-38A8362F3C83}"/>
              </a:ext>
            </a:extLst>
          </p:cNvPr>
          <p:cNvSpPr>
            <a:spLocks/>
          </p:cNvSpPr>
          <p:nvPr/>
        </p:nvSpPr>
        <p:spPr bwMode="auto">
          <a:xfrm>
            <a:off x="3920728" y="4501596"/>
            <a:ext cx="51197" cy="164306"/>
          </a:xfrm>
          <a:custGeom>
            <a:avLst/>
            <a:gdLst>
              <a:gd name="T0" fmla="*/ 9 w 54"/>
              <a:gd name="T1" fmla="*/ 0 h 168"/>
              <a:gd name="T2" fmla="*/ 54 w 54"/>
              <a:gd name="T3" fmla="*/ 54 h 168"/>
              <a:gd name="T4" fmla="*/ 0 w 54"/>
              <a:gd name="T5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30" name="Oval 58">
            <a:extLst>
              <a:ext uri="{FF2B5EF4-FFF2-40B4-BE49-F238E27FC236}">
                <a16:creationId xmlns:a16="http://schemas.microsoft.com/office/drawing/2014/main" id="{1CBF329B-855F-2144-B12B-56DA6425D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278" y="4487307"/>
            <a:ext cx="203597" cy="104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531" name="Freeform 59">
            <a:extLst>
              <a:ext uri="{FF2B5EF4-FFF2-40B4-BE49-F238E27FC236}">
                <a16:creationId xmlns:a16="http://schemas.microsoft.com/office/drawing/2014/main" id="{4B5A2D71-5296-4942-A089-A115A0A50228}"/>
              </a:ext>
            </a:extLst>
          </p:cNvPr>
          <p:cNvSpPr>
            <a:spLocks/>
          </p:cNvSpPr>
          <p:nvPr/>
        </p:nvSpPr>
        <p:spPr bwMode="auto">
          <a:xfrm>
            <a:off x="4669631" y="4222990"/>
            <a:ext cx="242888" cy="369094"/>
          </a:xfrm>
          <a:custGeom>
            <a:avLst/>
            <a:gdLst>
              <a:gd name="T0" fmla="*/ 243 w 243"/>
              <a:gd name="T1" fmla="*/ 378 h 378"/>
              <a:gd name="T2" fmla="*/ 90 w 243"/>
              <a:gd name="T3" fmla="*/ 252 h 378"/>
              <a:gd name="T4" fmla="*/ 42 w 243"/>
              <a:gd name="T5" fmla="*/ 180 h 378"/>
              <a:gd name="T6" fmla="*/ 0 w 243"/>
              <a:gd name="T7" fmla="*/ 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33532" name="Text Box 60">
            <a:extLst>
              <a:ext uri="{FF2B5EF4-FFF2-40B4-BE49-F238E27FC236}">
                <a16:creationId xmlns:a16="http://schemas.microsoft.com/office/drawing/2014/main" id="{1F3C61BA-F7A3-2442-BEB9-AD26F6478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4045585"/>
            <a:ext cx="506870" cy="323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750"/>
              <a:t>9 GeV/u</a:t>
            </a:r>
          </a:p>
          <a:p>
            <a:pPr algn="l"/>
            <a:r>
              <a:rPr lang="en-US" altLang="en-US" sz="750"/>
              <a:t>Q = +79</a:t>
            </a:r>
          </a:p>
        </p:txBody>
      </p:sp>
      <p:sp>
        <p:nvSpPr>
          <p:cNvPr id="233533" name="Text Box 61">
            <a:extLst>
              <a:ext uri="{FF2B5EF4-FFF2-40B4-BE49-F238E27FC236}">
                <a16:creationId xmlns:a16="http://schemas.microsoft.com/office/drawing/2014/main" id="{1766FF0B-635D-9E4F-8193-DC5CAA02D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586" y="5350510"/>
            <a:ext cx="527709" cy="323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750"/>
              <a:t>1 MeV/u</a:t>
            </a:r>
          </a:p>
          <a:p>
            <a:pPr algn="l"/>
            <a:r>
              <a:rPr lang="en-US" altLang="en-US" sz="750"/>
              <a:t>Q = +32</a:t>
            </a:r>
          </a:p>
        </p:txBody>
      </p:sp>
      <p:sp>
        <p:nvSpPr>
          <p:cNvPr id="233534" name="Rectangle 62">
            <a:extLst>
              <a:ext uri="{FF2B5EF4-FFF2-40B4-BE49-F238E27FC236}">
                <a16:creationId xmlns:a16="http://schemas.microsoft.com/office/drawing/2014/main" id="{7CD85D9A-67CE-7E47-B049-3C372EC2C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11" y="4082495"/>
            <a:ext cx="27741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33535" name="Picture 63">
            <a:extLst>
              <a:ext uri="{FF2B5EF4-FFF2-40B4-BE49-F238E27FC236}">
                <a16:creationId xmlns:a16="http://schemas.microsoft.com/office/drawing/2014/main" id="{94532DBC-463E-C740-8D59-9C619DBA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23" y="2839330"/>
            <a:ext cx="1678781" cy="13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536" name="Line 64">
            <a:extLst>
              <a:ext uri="{FF2B5EF4-FFF2-40B4-BE49-F238E27FC236}">
                <a16:creationId xmlns:a16="http://schemas.microsoft.com/office/drawing/2014/main" id="{D1E798BF-054E-2243-83A1-3D81D6C7E7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7465" y="5321705"/>
            <a:ext cx="721721" cy="507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537" name="Line 65">
            <a:extLst>
              <a:ext uri="{FF2B5EF4-FFF2-40B4-BE49-F238E27FC236}">
                <a16:creationId xmlns:a16="http://schemas.microsoft.com/office/drawing/2014/main" id="{9AD5ACAA-A872-1C4C-A08D-C54B74AEFF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3450" y="3796745"/>
            <a:ext cx="2065736" cy="4107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538" name="Line 66">
            <a:extLst>
              <a:ext uri="{FF2B5EF4-FFF2-40B4-BE49-F238E27FC236}">
                <a16:creationId xmlns:a16="http://schemas.microsoft.com/office/drawing/2014/main" id="{CE9B35A1-C934-FB4F-8EC6-F4AE08B93D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7907" y="2286880"/>
            <a:ext cx="623887" cy="132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539" name="Line 67">
            <a:extLst>
              <a:ext uri="{FF2B5EF4-FFF2-40B4-BE49-F238E27FC236}">
                <a16:creationId xmlns:a16="http://schemas.microsoft.com/office/drawing/2014/main" id="{A5172571-17CE-7A44-BE38-B59E9F6F3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5069" y="2391808"/>
            <a:ext cx="1209675" cy="5298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540" name="Line 68">
            <a:extLst>
              <a:ext uri="{FF2B5EF4-FFF2-40B4-BE49-F238E27FC236}">
                <a16:creationId xmlns:a16="http://schemas.microsoft.com/office/drawing/2014/main" id="{AEC4ED47-E1E0-BB4B-85EC-22F589F6A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3811" y="3844371"/>
            <a:ext cx="1675272" cy="6417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33541" name="Picture 69">
            <a:extLst>
              <a:ext uri="{FF2B5EF4-FFF2-40B4-BE49-F238E27FC236}">
                <a16:creationId xmlns:a16="http://schemas.microsoft.com/office/drawing/2014/main" id="{2BB5028D-5978-5B46-9905-6A11EE9A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0417" b="18750"/>
          <a:stretch>
            <a:fillRect/>
          </a:stretch>
        </p:blipFill>
        <p:spPr bwMode="auto">
          <a:xfrm>
            <a:off x="643535" y="3134756"/>
            <a:ext cx="1702683" cy="11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542" name="Line 70">
            <a:extLst>
              <a:ext uri="{FF2B5EF4-FFF2-40B4-BE49-F238E27FC236}">
                <a16:creationId xmlns:a16="http://schemas.microsoft.com/office/drawing/2014/main" id="{66278D0A-92C3-4340-87CB-7561EFC6B3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6975" y="4593272"/>
            <a:ext cx="1276351" cy="525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33543" name="Picture 71">
            <a:extLst>
              <a:ext uri="{FF2B5EF4-FFF2-40B4-BE49-F238E27FC236}">
                <a16:creationId xmlns:a16="http://schemas.microsoft.com/office/drawing/2014/main" id="{F683C75B-DCB1-1843-8703-DA52792F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33853" b="22487"/>
          <a:stretch>
            <a:fillRect/>
          </a:stretch>
        </p:blipFill>
        <p:spPr bwMode="auto">
          <a:xfrm>
            <a:off x="647700" y="4550411"/>
            <a:ext cx="1714500" cy="13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544" name="Text Box 72">
            <a:extLst>
              <a:ext uri="{FF2B5EF4-FFF2-40B4-BE49-F238E27FC236}">
                <a16:creationId xmlns:a16="http://schemas.microsoft.com/office/drawing/2014/main" id="{4E93266A-9D26-B548-9175-2E3CA7659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667" y="2543017"/>
            <a:ext cx="1649811" cy="253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en-US" sz="1050"/>
              <a:t>Beam Energy = 100 GeV/u </a:t>
            </a:r>
          </a:p>
        </p:txBody>
      </p:sp>
    </p:spTree>
    <p:extLst>
      <p:ext uri="{BB962C8B-B14F-4D97-AF65-F5344CB8AC3E}">
        <p14:creationId xmlns:p14="http://schemas.microsoft.com/office/powerpoint/2010/main" val="283533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463961" y="135397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sz="3600" dirty="0">
                <a:latin typeface="Helvetica" charset="0"/>
                <a:ea typeface="ＭＳ Ｐゴシック" charset="0"/>
                <a:cs typeface="ＭＳ Ｐゴシック" charset="0"/>
              </a:rPr>
              <a:t>RHIC – First Polarized </a:t>
            </a:r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Proton</a:t>
            </a:r>
            <a:r>
              <a:rPr sz="3600" dirty="0">
                <a:latin typeface="Helvetica" charset="0"/>
                <a:ea typeface="ＭＳ Ｐゴシック" charset="0"/>
                <a:cs typeface="ＭＳ Ｐゴシック" charset="0"/>
              </a:rPr>
              <a:t> Collider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26" y="993026"/>
            <a:ext cx="3066921" cy="4531519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sz="1800" dirty="0"/>
              <a:t>Two full Siberian snakes per ring preserve proton polarization to 255 GeV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00000"/>
                </a:solidFill>
              </a:rPr>
              <a:t>Spin direction control at detectors with spin rotators 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/>
              <a:t>Minimally invasive polarimeters; also measure polarization profiles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000000"/>
                </a:solidFill>
              </a:rPr>
              <a:t>Absolute polarimeter using an intense polarized H jet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8EF6C-BCDA-F747-B571-1F4DA256B896}"/>
              </a:ext>
            </a:extLst>
          </p:cNvPr>
          <p:cNvGrpSpPr/>
          <p:nvPr/>
        </p:nvGrpSpPr>
        <p:grpSpPr>
          <a:xfrm>
            <a:off x="3114676" y="1714500"/>
            <a:ext cx="6211058" cy="3828214"/>
            <a:chOff x="1678791" y="2587986"/>
            <a:chExt cx="8281411" cy="4090862"/>
          </a:xfrm>
        </p:grpSpPr>
        <p:sp>
          <p:nvSpPr>
            <p:cNvPr id="32771" name="Rectangle 352"/>
            <p:cNvSpPr>
              <a:spLocks noChangeArrowheads="1"/>
            </p:cNvSpPr>
            <p:nvPr/>
          </p:nvSpPr>
          <p:spPr bwMode="auto">
            <a:xfrm>
              <a:off x="8129814" y="2848336"/>
              <a:ext cx="1830388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74" name="Rectangle 3"/>
            <p:cNvSpPr>
              <a:spLocks noChangeArrowheads="1"/>
            </p:cNvSpPr>
            <p:nvPr/>
          </p:nvSpPr>
          <p:spPr bwMode="auto">
            <a:xfrm>
              <a:off x="7931378" y="2695936"/>
              <a:ext cx="1830387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75" name="Line 5"/>
            <p:cNvSpPr>
              <a:spLocks noChangeShapeType="1"/>
            </p:cNvSpPr>
            <p:nvPr/>
          </p:nvSpPr>
          <p:spPr bwMode="auto">
            <a:xfrm>
              <a:off x="4711928" y="5769336"/>
              <a:ext cx="109537" cy="428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76" name="Freeform 6"/>
            <p:cNvSpPr>
              <a:spLocks/>
            </p:cNvSpPr>
            <p:nvPr/>
          </p:nvSpPr>
          <p:spPr bwMode="auto">
            <a:xfrm>
              <a:off x="8220302" y="4053249"/>
              <a:ext cx="463550" cy="390525"/>
            </a:xfrm>
            <a:custGeom>
              <a:avLst/>
              <a:gdLst>
                <a:gd name="T0" fmla="*/ 0 w 292"/>
                <a:gd name="T1" fmla="*/ 2147483647 h 246"/>
                <a:gd name="T2" fmla="*/ 2147483647 w 292"/>
                <a:gd name="T3" fmla="*/ 2147483647 h 246"/>
                <a:gd name="T4" fmla="*/ 2147483647 w 292"/>
                <a:gd name="T5" fmla="*/ 2147483647 h 246"/>
                <a:gd name="T6" fmla="*/ 2147483647 w 292"/>
                <a:gd name="T7" fmla="*/ 2147483647 h 246"/>
                <a:gd name="T8" fmla="*/ 2147483647 w 292"/>
                <a:gd name="T9" fmla="*/ 2147483647 h 246"/>
                <a:gd name="T10" fmla="*/ 2147483647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77" name="Rectangle 7"/>
            <p:cNvSpPr>
              <a:spLocks noChangeArrowheads="1"/>
            </p:cNvSpPr>
            <p:nvPr/>
          </p:nvSpPr>
          <p:spPr bwMode="auto">
            <a:xfrm>
              <a:off x="5815239" y="2587986"/>
              <a:ext cx="11064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78" name="Rectangle 8"/>
            <p:cNvSpPr>
              <a:spLocks noChangeArrowheads="1"/>
            </p:cNvSpPr>
            <p:nvPr/>
          </p:nvSpPr>
          <p:spPr bwMode="auto">
            <a:xfrm>
              <a:off x="8488590" y="4270736"/>
              <a:ext cx="10207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79" name="Rectangle 9"/>
            <p:cNvSpPr>
              <a:spLocks noChangeArrowheads="1"/>
            </p:cNvSpPr>
            <p:nvPr/>
          </p:nvSpPr>
          <p:spPr bwMode="auto">
            <a:xfrm>
              <a:off x="6245452" y="4685073"/>
              <a:ext cx="1020762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0" name="Rectangle 10"/>
            <p:cNvSpPr>
              <a:spLocks noChangeArrowheads="1"/>
            </p:cNvSpPr>
            <p:nvPr/>
          </p:nvSpPr>
          <p:spPr bwMode="auto">
            <a:xfrm>
              <a:off x="3240315" y="4502510"/>
              <a:ext cx="1039813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1" name="Rectangle 12"/>
            <p:cNvSpPr>
              <a:spLocks noChangeArrowheads="1"/>
            </p:cNvSpPr>
            <p:nvPr/>
          </p:nvSpPr>
          <p:spPr bwMode="auto">
            <a:xfrm>
              <a:off x="5990135" y="4237398"/>
              <a:ext cx="478764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i="1" u="sng">
                  <a:latin typeface="Helvetica" pitchFamily="2" charset="0"/>
                </a:rPr>
                <a:t>STAR</a:t>
              </a:r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2" name="Rectangle 13"/>
            <p:cNvSpPr>
              <a:spLocks noChangeArrowheads="1"/>
            </p:cNvSpPr>
            <p:nvPr/>
          </p:nvSpPr>
          <p:spPr bwMode="auto">
            <a:xfrm>
              <a:off x="3913350" y="3926248"/>
              <a:ext cx="668987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i="1" u="sng">
                  <a:latin typeface="Helvetica" pitchFamily="2" charset="0"/>
                </a:rPr>
                <a:t>PHENIX</a:t>
              </a:r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3" name="Rectangle 14"/>
            <p:cNvSpPr>
              <a:spLocks noChangeArrowheads="1"/>
            </p:cNvSpPr>
            <p:nvPr/>
          </p:nvSpPr>
          <p:spPr bwMode="auto">
            <a:xfrm>
              <a:off x="5686653" y="3527786"/>
              <a:ext cx="903287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4" name="Rectangle 15"/>
            <p:cNvSpPr>
              <a:spLocks noChangeArrowheads="1"/>
            </p:cNvSpPr>
            <p:nvPr/>
          </p:nvSpPr>
          <p:spPr bwMode="auto">
            <a:xfrm>
              <a:off x="5486627" y="5670910"/>
              <a:ext cx="531812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5" name="Rectangle 16"/>
            <p:cNvSpPr>
              <a:spLocks noChangeArrowheads="1"/>
            </p:cNvSpPr>
            <p:nvPr/>
          </p:nvSpPr>
          <p:spPr bwMode="auto">
            <a:xfrm>
              <a:off x="5639392" y="5770923"/>
              <a:ext cx="406095" cy="18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25">
                  <a:latin typeface="Helvetica" pitchFamily="2" charset="0"/>
                </a:rPr>
                <a:t>AGS</a:t>
              </a:r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6" name="Rectangle 17"/>
            <p:cNvSpPr>
              <a:spLocks noChangeArrowheads="1"/>
            </p:cNvSpPr>
            <p:nvPr/>
          </p:nvSpPr>
          <p:spPr bwMode="auto">
            <a:xfrm>
              <a:off x="3534002" y="5566135"/>
              <a:ext cx="62865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87" name="Rectangle 18"/>
            <p:cNvSpPr>
              <a:spLocks noChangeArrowheads="1"/>
            </p:cNvSpPr>
            <p:nvPr/>
          </p:nvSpPr>
          <p:spPr bwMode="auto">
            <a:xfrm>
              <a:off x="4175911" y="5329598"/>
              <a:ext cx="376172" cy="12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50">
                  <a:latin typeface="Helvetica" pitchFamily="2" charset="0"/>
                </a:rPr>
                <a:t>LINAC</a:t>
              </a:r>
              <a:endParaRPr lang="en-US" sz="600">
                <a:latin typeface="Helvetica" pitchFamily="2" charset="0"/>
              </a:endParaRPr>
            </a:p>
          </p:txBody>
        </p:sp>
        <p:sp>
          <p:nvSpPr>
            <p:cNvPr id="32788" name="Rectangle 19"/>
            <p:cNvSpPr>
              <a:spLocks noChangeArrowheads="1"/>
            </p:cNvSpPr>
            <p:nvPr/>
          </p:nvSpPr>
          <p:spPr bwMode="auto">
            <a:xfrm>
              <a:off x="4723756" y="5420086"/>
              <a:ext cx="500137" cy="9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>
                  <a:solidFill>
                    <a:srgbClr val="000000"/>
                  </a:solidFill>
                  <a:latin typeface="Helvetica" pitchFamily="2" charset="0"/>
                </a:rPr>
                <a:t>BOOSTER</a:t>
              </a:r>
              <a:endParaRPr lang="en-US" sz="600">
                <a:latin typeface="Helvetica" pitchFamily="2" charset="0"/>
              </a:endParaRPr>
            </a:p>
          </p:txBody>
        </p:sp>
        <p:sp>
          <p:nvSpPr>
            <p:cNvPr id="32789" name="Rectangle 20"/>
            <p:cNvSpPr>
              <a:spLocks noChangeArrowheads="1"/>
            </p:cNvSpPr>
            <p:nvPr/>
          </p:nvSpPr>
          <p:spPr bwMode="auto">
            <a:xfrm>
              <a:off x="4162652" y="5012098"/>
              <a:ext cx="995362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0" name="Oval 21"/>
            <p:cNvSpPr>
              <a:spLocks noChangeArrowheads="1"/>
            </p:cNvSpPr>
            <p:nvPr/>
          </p:nvSpPr>
          <p:spPr bwMode="auto">
            <a:xfrm>
              <a:off x="5011964" y="5532799"/>
              <a:ext cx="1658938" cy="7445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1" name="Arc 22"/>
            <p:cNvSpPr>
              <a:spLocks/>
            </p:cNvSpPr>
            <p:nvPr/>
          </p:nvSpPr>
          <p:spPr bwMode="auto">
            <a:xfrm flipH="1">
              <a:off x="4359502" y="3100748"/>
              <a:ext cx="1897062" cy="711200"/>
            </a:xfrm>
            <a:custGeom>
              <a:avLst/>
              <a:gdLst>
                <a:gd name="T0" fmla="*/ 2147483647 w 15493"/>
                <a:gd name="T1" fmla="*/ 0 h 21120"/>
                <a:gd name="T2" fmla="*/ 2147483647 w 15493"/>
                <a:gd name="T3" fmla="*/ 2147483647 h 21120"/>
                <a:gd name="T4" fmla="*/ 0 w 15493"/>
                <a:gd name="T5" fmla="*/ 2147483647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lnTo>
                    <a:pt x="4529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2" name="Arc 23"/>
            <p:cNvSpPr>
              <a:spLocks/>
            </p:cNvSpPr>
            <p:nvPr/>
          </p:nvSpPr>
          <p:spPr bwMode="auto">
            <a:xfrm flipH="1">
              <a:off x="3549877" y="3521436"/>
              <a:ext cx="2646362" cy="544513"/>
            </a:xfrm>
            <a:custGeom>
              <a:avLst/>
              <a:gdLst>
                <a:gd name="T0" fmla="*/ 2147483647 w 21600"/>
                <a:gd name="T1" fmla="*/ 0 h 16156"/>
                <a:gd name="T2" fmla="*/ 2147483647 w 21600"/>
                <a:gd name="T3" fmla="*/ 2147483647 h 16156"/>
                <a:gd name="T4" fmla="*/ 0 w 21600"/>
                <a:gd name="T5" fmla="*/ 2147483647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lnTo>
                    <a:pt x="19847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3" name="Arc 24"/>
            <p:cNvSpPr>
              <a:spLocks/>
            </p:cNvSpPr>
            <p:nvPr/>
          </p:nvSpPr>
          <p:spPr bwMode="auto">
            <a:xfrm flipH="1">
              <a:off x="6193065" y="3515086"/>
              <a:ext cx="2646363" cy="538163"/>
            </a:xfrm>
            <a:custGeom>
              <a:avLst/>
              <a:gdLst>
                <a:gd name="T0" fmla="*/ 2147483647 w 21600"/>
                <a:gd name="T1" fmla="*/ 2147483647 h 15969"/>
                <a:gd name="T2" fmla="*/ 2147483647 w 21600"/>
                <a:gd name="T3" fmla="*/ 0 h 15969"/>
                <a:gd name="T4" fmla="*/ 2147483647 w 21600"/>
                <a:gd name="T5" fmla="*/ 2147483647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lnTo>
                    <a:pt x="1306" y="15969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4" name="Arc 25"/>
            <p:cNvSpPr>
              <a:spLocks/>
            </p:cNvSpPr>
            <p:nvPr/>
          </p:nvSpPr>
          <p:spPr bwMode="auto">
            <a:xfrm flipH="1">
              <a:off x="6331178" y="3699236"/>
              <a:ext cx="1779587" cy="828675"/>
            </a:xfrm>
            <a:custGeom>
              <a:avLst/>
              <a:gdLst>
                <a:gd name="T0" fmla="*/ 2147483647 w 14614"/>
                <a:gd name="T1" fmla="*/ 2147483647 h 21395"/>
                <a:gd name="T2" fmla="*/ 0 w 14614"/>
                <a:gd name="T3" fmla="*/ 2147483647 h 21395"/>
                <a:gd name="T4" fmla="*/ 2147483647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lnTo>
                    <a:pt x="11645" y="21395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5" name="Arc 26"/>
            <p:cNvSpPr>
              <a:spLocks/>
            </p:cNvSpPr>
            <p:nvPr/>
          </p:nvSpPr>
          <p:spPr bwMode="auto">
            <a:xfrm flipH="1">
              <a:off x="4337278" y="3889736"/>
              <a:ext cx="1970087" cy="631825"/>
            </a:xfrm>
            <a:custGeom>
              <a:avLst/>
              <a:gdLst>
                <a:gd name="T0" fmla="*/ 2147483647 w 16143"/>
                <a:gd name="T1" fmla="*/ 2147483647 h 21035"/>
                <a:gd name="T2" fmla="*/ 2147483647 w 16143"/>
                <a:gd name="T3" fmla="*/ 2147483647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lnTo>
                    <a:pt x="16143" y="14351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6" name="Arc 27"/>
            <p:cNvSpPr>
              <a:spLocks/>
            </p:cNvSpPr>
            <p:nvPr/>
          </p:nvSpPr>
          <p:spPr bwMode="auto">
            <a:xfrm flipH="1">
              <a:off x="6186715" y="3107099"/>
              <a:ext cx="1852613" cy="700087"/>
            </a:xfrm>
            <a:custGeom>
              <a:avLst/>
              <a:gdLst>
                <a:gd name="T0" fmla="*/ 0 w 15115"/>
                <a:gd name="T1" fmla="*/ 2147483647 h 21197"/>
                <a:gd name="T2" fmla="*/ 2147483647 w 15115"/>
                <a:gd name="T3" fmla="*/ 0 h 21197"/>
                <a:gd name="T4" fmla="*/ 2147483647 w 15115"/>
                <a:gd name="T5" fmla="*/ 2147483647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lnTo>
                    <a:pt x="0" y="576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7" name="Arc 28"/>
            <p:cNvSpPr>
              <a:spLocks/>
            </p:cNvSpPr>
            <p:nvPr/>
          </p:nvSpPr>
          <p:spPr bwMode="auto">
            <a:xfrm>
              <a:off x="6199414" y="3834174"/>
              <a:ext cx="2019300" cy="847725"/>
            </a:xfrm>
            <a:custGeom>
              <a:avLst/>
              <a:gdLst>
                <a:gd name="T0" fmla="*/ 2147483647 w 15361"/>
                <a:gd name="T1" fmla="*/ 2147483647 h 21244"/>
                <a:gd name="T2" fmla="*/ 2147483647 w 15361"/>
                <a:gd name="T3" fmla="*/ 214748364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lnTo>
                    <a:pt x="15361" y="15185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8" name="Arc 29"/>
            <p:cNvSpPr>
              <a:spLocks/>
            </p:cNvSpPr>
            <p:nvPr/>
          </p:nvSpPr>
          <p:spPr bwMode="auto">
            <a:xfrm>
              <a:off x="4234090" y="3834174"/>
              <a:ext cx="1973263" cy="847725"/>
            </a:xfrm>
            <a:custGeom>
              <a:avLst/>
              <a:gdLst>
                <a:gd name="T0" fmla="*/ 2147483647 w 15013"/>
                <a:gd name="T1" fmla="*/ 2147483647 h 21246"/>
                <a:gd name="T2" fmla="*/ 0 w 15013"/>
                <a:gd name="T3" fmla="*/ 2147483647 h 21246"/>
                <a:gd name="T4" fmla="*/ 2147483647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lnTo>
                    <a:pt x="11119" y="2124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799" name="Arc 30"/>
            <p:cNvSpPr>
              <a:spLocks/>
            </p:cNvSpPr>
            <p:nvPr/>
          </p:nvSpPr>
          <p:spPr bwMode="auto">
            <a:xfrm>
              <a:off x="3370489" y="3465873"/>
              <a:ext cx="2838450" cy="704850"/>
            </a:xfrm>
            <a:custGeom>
              <a:avLst/>
              <a:gdLst>
                <a:gd name="T0" fmla="*/ 2147483647 w 21600"/>
                <a:gd name="T1" fmla="*/ 2147483647 h 17626"/>
                <a:gd name="T2" fmla="*/ 2147483647 w 21600"/>
                <a:gd name="T3" fmla="*/ 0 h 17626"/>
                <a:gd name="T4" fmla="*/ 2147483647 w 21600"/>
                <a:gd name="T5" fmla="*/ 214748364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lnTo>
                    <a:pt x="1688" y="17626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0" name="Arc 31"/>
            <p:cNvSpPr>
              <a:spLocks/>
            </p:cNvSpPr>
            <p:nvPr/>
          </p:nvSpPr>
          <p:spPr bwMode="auto">
            <a:xfrm>
              <a:off x="4269015" y="2981686"/>
              <a:ext cx="1939925" cy="860425"/>
            </a:xfrm>
            <a:custGeom>
              <a:avLst/>
              <a:gdLst>
                <a:gd name="T0" fmla="*/ 0 w 14768"/>
                <a:gd name="T1" fmla="*/ 2147483647 h 21256"/>
                <a:gd name="T2" fmla="*/ 2147483647 w 14768"/>
                <a:gd name="T3" fmla="*/ 0 h 21256"/>
                <a:gd name="T4" fmla="*/ 2147483647 w 14768"/>
                <a:gd name="T5" fmla="*/ 214748364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lnTo>
                    <a:pt x="0" y="5493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1" name="Arc 32"/>
            <p:cNvSpPr>
              <a:spLocks/>
            </p:cNvSpPr>
            <p:nvPr/>
          </p:nvSpPr>
          <p:spPr bwMode="auto">
            <a:xfrm>
              <a:off x="6199414" y="2986449"/>
              <a:ext cx="1924050" cy="854075"/>
            </a:xfrm>
            <a:custGeom>
              <a:avLst/>
              <a:gdLst>
                <a:gd name="T0" fmla="*/ 2147483647 w 14647"/>
                <a:gd name="T1" fmla="*/ 0 h 21263"/>
                <a:gd name="T2" fmla="*/ 2147483647 w 14647"/>
                <a:gd name="T3" fmla="*/ 2147483647 h 21263"/>
                <a:gd name="T4" fmla="*/ 0 w 14647"/>
                <a:gd name="T5" fmla="*/ 2147483647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lnTo>
                    <a:pt x="3802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2" name="Arc 33"/>
            <p:cNvSpPr>
              <a:spLocks/>
            </p:cNvSpPr>
            <p:nvPr/>
          </p:nvSpPr>
          <p:spPr bwMode="auto">
            <a:xfrm>
              <a:off x="6199414" y="3451586"/>
              <a:ext cx="2838450" cy="715963"/>
            </a:xfrm>
            <a:custGeom>
              <a:avLst/>
              <a:gdLst>
                <a:gd name="T0" fmla="*/ 2147483647 w 21600"/>
                <a:gd name="T1" fmla="*/ 0 h 17979"/>
                <a:gd name="T2" fmla="*/ 2147483647 w 21600"/>
                <a:gd name="T3" fmla="*/ 2147483647 h 17979"/>
                <a:gd name="T4" fmla="*/ 0 w 21600"/>
                <a:gd name="T5" fmla="*/ 2147483647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lnTo>
                    <a:pt x="19360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3" name="Freeform 34"/>
            <p:cNvSpPr>
              <a:spLocks/>
            </p:cNvSpPr>
            <p:nvPr/>
          </p:nvSpPr>
          <p:spPr bwMode="auto">
            <a:xfrm>
              <a:off x="5700940" y="4521561"/>
              <a:ext cx="1014413" cy="157163"/>
            </a:xfrm>
            <a:custGeom>
              <a:avLst/>
              <a:gdLst>
                <a:gd name="T0" fmla="*/ 0 w 639"/>
                <a:gd name="T1" fmla="*/ 0 h 99"/>
                <a:gd name="T2" fmla="*/ 2147483647 w 639"/>
                <a:gd name="T3" fmla="*/ 2147483647 h 99"/>
                <a:gd name="T4" fmla="*/ 2147483647 w 639"/>
                <a:gd name="T5" fmla="*/ 2147483647 h 99"/>
                <a:gd name="T6" fmla="*/ 2147483647 w 639"/>
                <a:gd name="T7" fmla="*/ 2147483647 h 99"/>
                <a:gd name="T8" fmla="*/ 2147483647 w 639"/>
                <a:gd name="T9" fmla="*/ 2147483647 h 99"/>
                <a:gd name="T10" fmla="*/ 2147483647 w 639"/>
                <a:gd name="T11" fmla="*/ 2147483647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4" name="Freeform 35"/>
            <p:cNvSpPr>
              <a:spLocks/>
            </p:cNvSpPr>
            <p:nvPr/>
          </p:nvSpPr>
          <p:spPr bwMode="auto">
            <a:xfrm>
              <a:off x="5693003" y="4526324"/>
              <a:ext cx="1000125" cy="153987"/>
            </a:xfrm>
            <a:custGeom>
              <a:avLst/>
              <a:gdLst>
                <a:gd name="T0" fmla="*/ 0 w 630"/>
                <a:gd name="T1" fmla="*/ 2147483647 h 97"/>
                <a:gd name="T2" fmla="*/ 2147483647 w 630"/>
                <a:gd name="T3" fmla="*/ 2147483647 h 97"/>
                <a:gd name="T4" fmla="*/ 2147483647 w 630"/>
                <a:gd name="T5" fmla="*/ 2147483647 h 97"/>
                <a:gd name="T6" fmla="*/ 2147483647 w 630"/>
                <a:gd name="T7" fmla="*/ 2147483647 h 97"/>
                <a:gd name="T8" fmla="*/ 2147483647 w 630"/>
                <a:gd name="T9" fmla="*/ 2147483647 h 97"/>
                <a:gd name="T10" fmla="*/ 2147483647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5" name="Rectangle 36"/>
            <p:cNvSpPr>
              <a:spLocks noChangeArrowheads="1"/>
            </p:cNvSpPr>
            <p:nvPr/>
          </p:nvSpPr>
          <p:spPr bwMode="auto">
            <a:xfrm>
              <a:off x="6124802" y="4567599"/>
              <a:ext cx="150812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6" name="Arc 37"/>
            <p:cNvSpPr>
              <a:spLocks/>
            </p:cNvSpPr>
            <p:nvPr/>
          </p:nvSpPr>
          <p:spPr bwMode="auto">
            <a:xfrm>
              <a:off x="5183414" y="4656499"/>
              <a:ext cx="1017588" cy="492125"/>
            </a:xfrm>
            <a:custGeom>
              <a:avLst/>
              <a:gdLst>
                <a:gd name="T0" fmla="*/ 2147483647 w 21600"/>
                <a:gd name="T1" fmla="*/ 0 h 21188"/>
                <a:gd name="T2" fmla="*/ 2147483647 w 21600"/>
                <a:gd name="T3" fmla="*/ 2147483647 h 21188"/>
                <a:gd name="T4" fmla="*/ 0 w 21600"/>
                <a:gd name="T5" fmla="*/ 2147483647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lnTo>
                    <a:pt x="4198" y="-1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7" name="Arc 38"/>
            <p:cNvSpPr>
              <a:spLocks/>
            </p:cNvSpPr>
            <p:nvPr/>
          </p:nvSpPr>
          <p:spPr bwMode="auto">
            <a:xfrm flipH="1">
              <a:off x="6205764" y="4656499"/>
              <a:ext cx="1017588" cy="492125"/>
            </a:xfrm>
            <a:custGeom>
              <a:avLst/>
              <a:gdLst>
                <a:gd name="T0" fmla="*/ 2147483647 w 21600"/>
                <a:gd name="T1" fmla="*/ 0 h 21188"/>
                <a:gd name="T2" fmla="*/ 2147483647 w 21600"/>
                <a:gd name="T3" fmla="*/ 2147483647 h 21188"/>
                <a:gd name="T4" fmla="*/ 0 w 21600"/>
                <a:gd name="T5" fmla="*/ 2147483647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lnTo>
                    <a:pt x="4198" y="-1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8" name="Freeform 39"/>
            <p:cNvSpPr>
              <a:spLocks/>
            </p:cNvSpPr>
            <p:nvPr/>
          </p:nvSpPr>
          <p:spPr bwMode="auto">
            <a:xfrm>
              <a:off x="5696177" y="2981685"/>
              <a:ext cx="1009650" cy="127000"/>
            </a:xfrm>
            <a:custGeom>
              <a:avLst/>
              <a:gdLst>
                <a:gd name="T0" fmla="*/ 0 w 636"/>
                <a:gd name="T1" fmla="*/ 0 h 80"/>
                <a:gd name="T2" fmla="*/ 2147483647 w 636"/>
                <a:gd name="T3" fmla="*/ 2147483647 h 80"/>
                <a:gd name="T4" fmla="*/ 2147483647 w 636"/>
                <a:gd name="T5" fmla="*/ 2147483647 h 80"/>
                <a:gd name="T6" fmla="*/ 2147483647 w 636"/>
                <a:gd name="T7" fmla="*/ 2147483647 h 80"/>
                <a:gd name="T8" fmla="*/ 2147483647 w 636"/>
                <a:gd name="T9" fmla="*/ 2147483647 h 80"/>
                <a:gd name="T10" fmla="*/ 2147483647 w 636"/>
                <a:gd name="T11" fmla="*/ 2147483647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09" name="Freeform 40"/>
            <p:cNvSpPr>
              <a:spLocks/>
            </p:cNvSpPr>
            <p:nvPr/>
          </p:nvSpPr>
          <p:spPr bwMode="auto">
            <a:xfrm>
              <a:off x="5693003" y="2978510"/>
              <a:ext cx="1012825" cy="127000"/>
            </a:xfrm>
            <a:custGeom>
              <a:avLst/>
              <a:gdLst>
                <a:gd name="T0" fmla="*/ 0 w 638"/>
                <a:gd name="T1" fmla="*/ 2147483647 h 80"/>
                <a:gd name="T2" fmla="*/ 2147483647 w 638"/>
                <a:gd name="T3" fmla="*/ 2147483647 h 80"/>
                <a:gd name="T4" fmla="*/ 2147483647 w 638"/>
                <a:gd name="T5" fmla="*/ 2147483647 h 80"/>
                <a:gd name="T6" fmla="*/ 2147483647 w 638"/>
                <a:gd name="T7" fmla="*/ 2147483647 h 80"/>
                <a:gd name="T8" fmla="*/ 2147483647 w 638"/>
                <a:gd name="T9" fmla="*/ 0 h 80"/>
                <a:gd name="T10" fmla="*/ 2147483647 w 638"/>
                <a:gd name="T11" fmla="*/ 2147483647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0" name="Freeform 41"/>
            <p:cNvSpPr>
              <a:spLocks/>
            </p:cNvSpPr>
            <p:nvPr/>
          </p:nvSpPr>
          <p:spPr bwMode="auto">
            <a:xfrm>
              <a:off x="3594328" y="4172310"/>
              <a:ext cx="746125" cy="152400"/>
            </a:xfrm>
            <a:custGeom>
              <a:avLst/>
              <a:gdLst>
                <a:gd name="T0" fmla="*/ 0 w 470"/>
                <a:gd name="T1" fmla="*/ 0 h 96"/>
                <a:gd name="T2" fmla="*/ 2147483647 w 470"/>
                <a:gd name="T3" fmla="*/ 2147483647 h 96"/>
                <a:gd name="T4" fmla="*/ 2147483647 w 470"/>
                <a:gd name="T5" fmla="*/ 2147483647 h 96"/>
                <a:gd name="T6" fmla="*/ 2147483647 w 470"/>
                <a:gd name="T7" fmla="*/ 2147483647 h 96"/>
                <a:gd name="T8" fmla="*/ 2147483647 w 470"/>
                <a:gd name="T9" fmla="*/ 2147483647 h 96"/>
                <a:gd name="T10" fmla="*/ 2147483647 w 470"/>
                <a:gd name="T11" fmla="*/ 2147483647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1" name="Freeform 42"/>
            <p:cNvSpPr>
              <a:spLocks/>
            </p:cNvSpPr>
            <p:nvPr/>
          </p:nvSpPr>
          <p:spPr bwMode="auto">
            <a:xfrm>
              <a:off x="3718153" y="4064360"/>
              <a:ext cx="523875" cy="393700"/>
            </a:xfrm>
            <a:custGeom>
              <a:avLst/>
              <a:gdLst>
                <a:gd name="T0" fmla="*/ 0 w 330"/>
                <a:gd name="T1" fmla="*/ 0 h 248"/>
                <a:gd name="T2" fmla="*/ 2147483647 w 330"/>
                <a:gd name="T3" fmla="*/ 2147483647 h 248"/>
                <a:gd name="T4" fmla="*/ 2147483647 w 330"/>
                <a:gd name="T5" fmla="*/ 2147483647 h 248"/>
                <a:gd name="T6" fmla="*/ 2147483647 w 330"/>
                <a:gd name="T7" fmla="*/ 2147483647 h 248"/>
                <a:gd name="T8" fmla="*/ 2147483647 w 330"/>
                <a:gd name="T9" fmla="*/ 2147483647 h 248"/>
                <a:gd name="T10" fmla="*/ 2147483647 w 330"/>
                <a:gd name="T11" fmla="*/ 2147483647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2" name="Rectangle 43"/>
            <p:cNvSpPr>
              <a:spLocks noChangeArrowheads="1"/>
            </p:cNvSpPr>
            <p:nvPr/>
          </p:nvSpPr>
          <p:spPr bwMode="auto">
            <a:xfrm rot="1511052">
              <a:off x="3861027" y="4219936"/>
              <a:ext cx="150812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3" name="Freeform 44"/>
            <p:cNvSpPr>
              <a:spLocks/>
            </p:cNvSpPr>
            <p:nvPr/>
          </p:nvSpPr>
          <p:spPr bwMode="auto">
            <a:xfrm>
              <a:off x="3641952" y="3299186"/>
              <a:ext cx="723900" cy="174625"/>
            </a:xfrm>
            <a:custGeom>
              <a:avLst/>
              <a:gdLst>
                <a:gd name="T0" fmla="*/ 0 w 456"/>
                <a:gd name="T1" fmla="*/ 2147483647 h 110"/>
                <a:gd name="T2" fmla="*/ 2147483647 w 456"/>
                <a:gd name="T3" fmla="*/ 2147483647 h 110"/>
                <a:gd name="T4" fmla="*/ 2147483647 w 456"/>
                <a:gd name="T5" fmla="*/ 2147483647 h 110"/>
                <a:gd name="T6" fmla="*/ 2147483647 w 456"/>
                <a:gd name="T7" fmla="*/ 2147483647 h 110"/>
                <a:gd name="T8" fmla="*/ 2147483647 w 456"/>
                <a:gd name="T9" fmla="*/ 2147483647 h 110"/>
                <a:gd name="T10" fmla="*/ 2147483647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4" name="Freeform 45"/>
            <p:cNvSpPr>
              <a:spLocks/>
            </p:cNvSpPr>
            <p:nvPr/>
          </p:nvSpPr>
          <p:spPr bwMode="auto">
            <a:xfrm>
              <a:off x="3762603" y="3200760"/>
              <a:ext cx="511175" cy="323850"/>
            </a:xfrm>
            <a:custGeom>
              <a:avLst/>
              <a:gdLst>
                <a:gd name="T0" fmla="*/ 0 w 322"/>
                <a:gd name="T1" fmla="*/ 2147483647 h 204"/>
                <a:gd name="T2" fmla="*/ 2147483647 w 322"/>
                <a:gd name="T3" fmla="*/ 2147483647 h 204"/>
                <a:gd name="T4" fmla="*/ 2147483647 w 322"/>
                <a:gd name="T5" fmla="*/ 2147483647 h 204"/>
                <a:gd name="T6" fmla="*/ 2147483647 w 322"/>
                <a:gd name="T7" fmla="*/ 2147483647 h 204"/>
                <a:gd name="T8" fmla="*/ 2147483647 w 322"/>
                <a:gd name="T9" fmla="*/ 2147483647 h 204"/>
                <a:gd name="T10" fmla="*/ 2147483647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5" name="Rectangle 46"/>
            <p:cNvSpPr>
              <a:spLocks noChangeArrowheads="1"/>
            </p:cNvSpPr>
            <p:nvPr/>
          </p:nvSpPr>
          <p:spPr bwMode="auto">
            <a:xfrm rot="-1277282">
              <a:off x="3921352" y="3302361"/>
              <a:ext cx="150812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6" name="Freeform 47"/>
            <p:cNvSpPr>
              <a:spLocks/>
            </p:cNvSpPr>
            <p:nvPr/>
          </p:nvSpPr>
          <p:spPr bwMode="auto">
            <a:xfrm>
              <a:off x="8125052" y="3202349"/>
              <a:ext cx="501650" cy="312737"/>
            </a:xfrm>
            <a:custGeom>
              <a:avLst/>
              <a:gdLst>
                <a:gd name="T0" fmla="*/ 0 w 316"/>
                <a:gd name="T1" fmla="*/ 0 h 197"/>
                <a:gd name="T2" fmla="*/ 2147483647 w 316"/>
                <a:gd name="T3" fmla="*/ 2147483647 h 197"/>
                <a:gd name="T4" fmla="*/ 2147483647 w 316"/>
                <a:gd name="T5" fmla="*/ 2147483647 h 197"/>
                <a:gd name="T6" fmla="*/ 2147483647 w 316"/>
                <a:gd name="T7" fmla="*/ 2147483647 h 197"/>
                <a:gd name="T8" fmla="*/ 2147483647 w 316"/>
                <a:gd name="T9" fmla="*/ 2147483647 h 197"/>
                <a:gd name="T10" fmla="*/ 2147483647 w 316"/>
                <a:gd name="T11" fmla="*/ 214748364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7" name="Freeform 48"/>
            <p:cNvSpPr>
              <a:spLocks/>
            </p:cNvSpPr>
            <p:nvPr/>
          </p:nvSpPr>
          <p:spPr bwMode="auto">
            <a:xfrm>
              <a:off x="8106002" y="4167548"/>
              <a:ext cx="711200" cy="158750"/>
            </a:xfrm>
            <a:custGeom>
              <a:avLst/>
              <a:gdLst>
                <a:gd name="T0" fmla="*/ 0 w 448"/>
                <a:gd name="T1" fmla="*/ 2147483647 h 99"/>
                <a:gd name="T2" fmla="*/ 2147483647 w 448"/>
                <a:gd name="T3" fmla="*/ 2147483647 h 99"/>
                <a:gd name="T4" fmla="*/ 2147483647 w 448"/>
                <a:gd name="T5" fmla="*/ 2147483647 h 99"/>
                <a:gd name="T6" fmla="*/ 2147483647 w 448"/>
                <a:gd name="T7" fmla="*/ 2147483647 h 99"/>
                <a:gd name="T8" fmla="*/ 2147483647 w 448"/>
                <a:gd name="T9" fmla="*/ 2147483647 h 99"/>
                <a:gd name="T10" fmla="*/ 2147483647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8" name="Freeform 49"/>
            <p:cNvSpPr>
              <a:spLocks/>
            </p:cNvSpPr>
            <p:nvPr/>
          </p:nvSpPr>
          <p:spPr bwMode="auto">
            <a:xfrm>
              <a:off x="8034564" y="3296010"/>
              <a:ext cx="712788" cy="160338"/>
            </a:xfrm>
            <a:custGeom>
              <a:avLst/>
              <a:gdLst>
                <a:gd name="T0" fmla="*/ 0 w 450"/>
                <a:gd name="T1" fmla="*/ 0 h 96"/>
                <a:gd name="T2" fmla="*/ 2147483647 w 450"/>
                <a:gd name="T3" fmla="*/ 2147483647 h 96"/>
                <a:gd name="T4" fmla="*/ 2147483647 w 450"/>
                <a:gd name="T5" fmla="*/ 0 h 96"/>
                <a:gd name="T6" fmla="*/ 2147483647 w 450"/>
                <a:gd name="T7" fmla="*/ 2147483647 h 96"/>
                <a:gd name="T8" fmla="*/ 2147483647 w 450"/>
                <a:gd name="T9" fmla="*/ 2147483647 h 96"/>
                <a:gd name="T10" fmla="*/ 2147483647 w 450"/>
                <a:gd name="T11" fmla="*/ 2147483647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19" name="Rectangle 50"/>
            <p:cNvSpPr>
              <a:spLocks noChangeArrowheads="1"/>
            </p:cNvSpPr>
            <p:nvPr/>
          </p:nvSpPr>
          <p:spPr bwMode="auto">
            <a:xfrm rot="1511052">
              <a:off x="8333015" y="3300774"/>
              <a:ext cx="150813" cy="92075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0" name="Oval 51"/>
            <p:cNvSpPr>
              <a:spLocks noChangeArrowheads="1"/>
            </p:cNvSpPr>
            <p:nvPr/>
          </p:nvSpPr>
          <p:spPr bwMode="auto">
            <a:xfrm rot="93880">
              <a:off x="6408964" y="4610460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1" name="AutoShape 52"/>
            <p:cNvSpPr>
              <a:spLocks noChangeArrowheads="1"/>
            </p:cNvSpPr>
            <p:nvPr/>
          </p:nvSpPr>
          <p:spPr bwMode="auto">
            <a:xfrm rot="245893">
              <a:off x="6466115" y="4627924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2" name="Oval 53"/>
            <p:cNvSpPr>
              <a:spLocks noChangeArrowheads="1"/>
            </p:cNvSpPr>
            <p:nvPr/>
          </p:nvSpPr>
          <p:spPr bwMode="auto">
            <a:xfrm rot="-205518">
              <a:off x="6401027" y="4469173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3" name="AutoShape 54"/>
            <p:cNvSpPr>
              <a:spLocks noChangeArrowheads="1"/>
            </p:cNvSpPr>
            <p:nvPr/>
          </p:nvSpPr>
          <p:spPr bwMode="auto">
            <a:xfrm rot="-53504">
              <a:off x="6458177" y="4480286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4" name="Oval 55"/>
            <p:cNvSpPr>
              <a:spLocks noChangeArrowheads="1"/>
            </p:cNvSpPr>
            <p:nvPr/>
          </p:nvSpPr>
          <p:spPr bwMode="auto">
            <a:xfrm rot="-205518">
              <a:off x="5751739" y="4607285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5" name="AutoShape 56"/>
            <p:cNvSpPr>
              <a:spLocks noChangeArrowheads="1"/>
            </p:cNvSpPr>
            <p:nvPr/>
          </p:nvSpPr>
          <p:spPr bwMode="auto">
            <a:xfrm rot="-53504">
              <a:off x="5808890" y="4618399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6" name="Oval 57"/>
            <p:cNvSpPr>
              <a:spLocks noChangeArrowheads="1"/>
            </p:cNvSpPr>
            <p:nvPr/>
          </p:nvSpPr>
          <p:spPr bwMode="auto">
            <a:xfrm rot="93880">
              <a:off x="5745389" y="4465998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7" name="AutoShape 58"/>
            <p:cNvSpPr>
              <a:spLocks noChangeArrowheads="1"/>
            </p:cNvSpPr>
            <p:nvPr/>
          </p:nvSpPr>
          <p:spPr bwMode="auto">
            <a:xfrm rot="245893">
              <a:off x="5802540" y="4483461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8" name="Oval 59"/>
            <p:cNvSpPr>
              <a:spLocks noChangeArrowheads="1"/>
            </p:cNvSpPr>
            <p:nvPr/>
          </p:nvSpPr>
          <p:spPr bwMode="auto">
            <a:xfrm rot="814006">
              <a:off x="4169002" y="4251685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29" name="AutoShape 60"/>
            <p:cNvSpPr>
              <a:spLocks noChangeArrowheads="1"/>
            </p:cNvSpPr>
            <p:nvPr/>
          </p:nvSpPr>
          <p:spPr bwMode="auto">
            <a:xfrm rot="966021">
              <a:off x="4224565" y="4270736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0" name="Oval 61"/>
            <p:cNvSpPr>
              <a:spLocks noChangeArrowheads="1"/>
            </p:cNvSpPr>
            <p:nvPr/>
          </p:nvSpPr>
          <p:spPr bwMode="auto">
            <a:xfrm rot="1050912">
              <a:off x="4054702" y="4369160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1" name="AutoShape 62"/>
            <p:cNvSpPr>
              <a:spLocks noChangeArrowheads="1"/>
            </p:cNvSpPr>
            <p:nvPr/>
          </p:nvSpPr>
          <p:spPr bwMode="auto">
            <a:xfrm rot="1202926">
              <a:off x="4113440" y="4383449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2" name="Oval 63"/>
            <p:cNvSpPr>
              <a:spLocks noChangeArrowheads="1"/>
            </p:cNvSpPr>
            <p:nvPr/>
          </p:nvSpPr>
          <p:spPr bwMode="auto">
            <a:xfrm rot="1911330">
              <a:off x="3605439" y="3994510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3" name="AutoShape 64"/>
            <p:cNvSpPr>
              <a:spLocks noChangeArrowheads="1"/>
            </p:cNvSpPr>
            <p:nvPr/>
          </p:nvSpPr>
          <p:spPr bwMode="auto">
            <a:xfrm rot="2063342">
              <a:off x="3664177" y="4011974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4" name="Oval 65"/>
            <p:cNvSpPr>
              <a:spLocks noChangeArrowheads="1"/>
            </p:cNvSpPr>
            <p:nvPr/>
          </p:nvSpPr>
          <p:spPr bwMode="auto">
            <a:xfrm rot="1594986">
              <a:off x="3505427" y="4105635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5" name="AutoShape 66"/>
            <p:cNvSpPr>
              <a:spLocks noChangeArrowheads="1"/>
            </p:cNvSpPr>
            <p:nvPr/>
          </p:nvSpPr>
          <p:spPr bwMode="auto">
            <a:xfrm rot="1746998">
              <a:off x="3560990" y="4126274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6" name="Oval 67"/>
            <p:cNvSpPr>
              <a:spLocks noChangeArrowheads="1"/>
            </p:cNvSpPr>
            <p:nvPr/>
          </p:nvSpPr>
          <p:spPr bwMode="auto">
            <a:xfrm rot="-2650724">
              <a:off x="3391127" y="3507148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7" name="AutoShape 68"/>
            <p:cNvSpPr>
              <a:spLocks noChangeArrowheads="1"/>
            </p:cNvSpPr>
            <p:nvPr/>
          </p:nvSpPr>
          <p:spPr bwMode="auto">
            <a:xfrm rot="-2498712">
              <a:off x="3445102" y="3516674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8" name="Oval 69"/>
            <p:cNvSpPr>
              <a:spLocks noChangeArrowheads="1"/>
            </p:cNvSpPr>
            <p:nvPr/>
          </p:nvSpPr>
          <p:spPr bwMode="auto">
            <a:xfrm rot="-2719334">
              <a:off x="3543527" y="3554773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39" name="AutoShape 70"/>
            <p:cNvSpPr>
              <a:spLocks noChangeArrowheads="1"/>
            </p:cNvSpPr>
            <p:nvPr/>
          </p:nvSpPr>
          <p:spPr bwMode="auto">
            <a:xfrm rot="-2567322">
              <a:off x="3592740" y="3561124"/>
              <a:ext cx="131763" cy="92075"/>
            </a:xfrm>
            <a:prstGeom prst="curvedDownArrow">
              <a:avLst>
                <a:gd name="adj1" fmla="val 28621"/>
                <a:gd name="adj2" fmla="val 5724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0" name="Oval 71"/>
            <p:cNvSpPr>
              <a:spLocks noChangeArrowheads="1"/>
            </p:cNvSpPr>
            <p:nvPr/>
          </p:nvSpPr>
          <p:spPr bwMode="auto">
            <a:xfrm rot="-2875454">
              <a:off x="8815614" y="3989748"/>
              <a:ext cx="228600" cy="12700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1" name="AutoShape 72"/>
            <p:cNvSpPr>
              <a:spLocks noChangeArrowheads="1"/>
            </p:cNvSpPr>
            <p:nvPr/>
          </p:nvSpPr>
          <p:spPr bwMode="auto">
            <a:xfrm rot="-2723441">
              <a:off x="8864827" y="3994511"/>
              <a:ext cx="133350" cy="92075"/>
            </a:xfrm>
            <a:prstGeom prst="curvedDownArrow">
              <a:avLst>
                <a:gd name="adj1" fmla="val 28966"/>
                <a:gd name="adj2" fmla="val 5793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2" name="Oval 73"/>
            <p:cNvSpPr>
              <a:spLocks noChangeArrowheads="1"/>
            </p:cNvSpPr>
            <p:nvPr/>
          </p:nvSpPr>
          <p:spPr bwMode="auto">
            <a:xfrm rot="-2682010">
              <a:off x="8620352" y="3931010"/>
              <a:ext cx="228600" cy="12700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3" name="AutoShape 74"/>
            <p:cNvSpPr>
              <a:spLocks noChangeArrowheads="1"/>
            </p:cNvSpPr>
            <p:nvPr/>
          </p:nvSpPr>
          <p:spPr bwMode="auto">
            <a:xfrm rot="-2529997">
              <a:off x="8674327" y="3940536"/>
              <a:ext cx="131762" cy="92075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4" name="Freeform 75"/>
            <p:cNvSpPr>
              <a:spLocks/>
            </p:cNvSpPr>
            <p:nvPr/>
          </p:nvSpPr>
          <p:spPr bwMode="auto">
            <a:xfrm>
              <a:off x="4464278" y="5631224"/>
              <a:ext cx="280987" cy="141287"/>
            </a:xfrm>
            <a:custGeom>
              <a:avLst/>
              <a:gdLst>
                <a:gd name="T0" fmla="*/ 2147483647 w 177"/>
                <a:gd name="T1" fmla="*/ 0 h 89"/>
                <a:gd name="T2" fmla="*/ 2147483647 w 177"/>
                <a:gd name="T3" fmla="*/ 2147483647 h 89"/>
                <a:gd name="T4" fmla="*/ 2147483647 w 177"/>
                <a:gd name="T5" fmla="*/ 2147483647 h 89"/>
                <a:gd name="T6" fmla="*/ 0 w 177"/>
                <a:gd name="T7" fmla="*/ 2147483647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5" name="Line 76"/>
            <p:cNvSpPr>
              <a:spLocks noChangeShapeType="1"/>
            </p:cNvSpPr>
            <p:nvPr/>
          </p:nvSpPr>
          <p:spPr bwMode="auto">
            <a:xfrm>
              <a:off x="3651478" y="5407385"/>
              <a:ext cx="200025" cy="635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6" name="Freeform 77"/>
            <p:cNvSpPr>
              <a:spLocks/>
            </p:cNvSpPr>
            <p:nvPr/>
          </p:nvSpPr>
          <p:spPr bwMode="auto">
            <a:xfrm>
              <a:off x="3595915" y="5448661"/>
              <a:ext cx="163513" cy="144463"/>
            </a:xfrm>
            <a:custGeom>
              <a:avLst/>
              <a:gdLst>
                <a:gd name="T0" fmla="*/ 0 w 103"/>
                <a:gd name="T1" fmla="*/ 2147483647 h 91"/>
                <a:gd name="T2" fmla="*/ 2147483647 w 103"/>
                <a:gd name="T3" fmla="*/ 2147483647 h 91"/>
                <a:gd name="T4" fmla="*/ 2147483647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7" name="Freeform 78"/>
            <p:cNvSpPr>
              <a:spLocks/>
            </p:cNvSpPr>
            <p:nvPr/>
          </p:nvSpPr>
          <p:spPr bwMode="auto">
            <a:xfrm>
              <a:off x="5016727" y="5588360"/>
              <a:ext cx="80962" cy="266700"/>
            </a:xfrm>
            <a:custGeom>
              <a:avLst/>
              <a:gdLst>
                <a:gd name="T0" fmla="*/ 2147483647 w 54"/>
                <a:gd name="T1" fmla="*/ 0 h 168"/>
                <a:gd name="T2" fmla="*/ 2147483647 w 54"/>
                <a:gd name="T3" fmla="*/ 2147483647 h 168"/>
                <a:gd name="T4" fmla="*/ 0 w 54"/>
                <a:gd name="T5" fmla="*/ 2147483647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8" name="Oval 79"/>
            <p:cNvSpPr>
              <a:spLocks noChangeArrowheads="1"/>
            </p:cNvSpPr>
            <p:nvPr/>
          </p:nvSpPr>
          <p:spPr bwMode="auto">
            <a:xfrm>
              <a:off x="4745265" y="5564548"/>
              <a:ext cx="322263" cy="1714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49" name="Freeform 80"/>
            <p:cNvSpPr>
              <a:spLocks/>
            </p:cNvSpPr>
            <p:nvPr/>
          </p:nvSpPr>
          <p:spPr bwMode="auto">
            <a:xfrm>
              <a:off x="6202590" y="5135924"/>
              <a:ext cx="385763" cy="600075"/>
            </a:xfrm>
            <a:custGeom>
              <a:avLst/>
              <a:gdLst>
                <a:gd name="T0" fmla="*/ 2147483647 w 243"/>
                <a:gd name="T1" fmla="*/ 2147483647 h 378"/>
                <a:gd name="T2" fmla="*/ 2147483647 w 243"/>
                <a:gd name="T3" fmla="*/ 2147483647 h 378"/>
                <a:gd name="T4" fmla="*/ 2147483647 w 243"/>
                <a:gd name="T5" fmla="*/ 2147483647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50" name="Rectangle 81"/>
            <p:cNvSpPr>
              <a:spLocks noChangeArrowheads="1"/>
            </p:cNvSpPr>
            <p:nvPr/>
          </p:nvSpPr>
          <p:spPr bwMode="auto">
            <a:xfrm rot="1147844">
              <a:off x="3419703" y="5472474"/>
              <a:ext cx="180975" cy="1095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51" name="Rectangle 82"/>
            <p:cNvSpPr>
              <a:spLocks noChangeArrowheads="1"/>
            </p:cNvSpPr>
            <p:nvPr/>
          </p:nvSpPr>
          <p:spPr bwMode="auto">
            <a:xfrm rot="1147844">
              <a:off x="3473678" y="5323249"/>
              <a:ext cx="180975" cy="1095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52" name="Rectangle 83"/>
            <p:cNvSpPr>
              <a:spLocks noChangeArrowheads="1"/>
            </p:cNvSpPr>
            <p:nvPr/>
          </p:nvSpPr>
          <p:spPr bwMode="auto">
            <a:xfrm rot="1147844">
              <a:off x="3830864" y="5531210"/>
              <a:ext cx="679450" cy="1095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53" name="Rectangle 84"/>
            <p:cNvSpPr>
              <a:spLocks noChangeArrowheads="1"/>
            </p:cNvSpPr>
            <p:nvPr/>
          </p:nvSpPr>
          <p:spPr bwMode="auto">
            <a:xfrm>
              <a:off x="2998888" y="5782036"/>
              <a:ext cx="1160575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>
                  <a:latin typeface="Helvetica" pitchFamily="2" charset="0"/>
                </a:rPr>
                <a:t>Pol. H</a:t>
              </a:r>
              <a:r>
                <a:rPr lang="en-US" sz="1350" baseline="30000">
                  <a:latin typeface="Helvetica" pitchFamily="2" charset="0"/>
                </a:rPr>
                <a:t>-</a:t>
              </a:r>
              <a:r>
                <a:rPr lang="en-US" sz="1050">
                  <a:latin typeface="Helvetica" pitchFamily="2" charset="0"/>
                </a:rPr>
                <a:t> Source</a:t>
              </a:r>
            </a:p>
          </p:txBody>
        </p:sp>
        <p:sp>
          <p:nvSpPr>
            <p:cNvPr id="32854" name="Text Box 85"/>
            <p:cNvSpPr txBox="1">
              <a:spLocks noChangeArrowheads="1"/>
            </p:cNvSpPr>
            <p:nvPr/>
          </p:nvSpPr>
          <p:spPr bwMode="auto">
            <a:xfrm>
              <a:off x="3228056" y="4492985"/>
              <a:ext cx="2253181" cy="444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latin typeface="Helvetica" pitchFamily="2" charset="0"/>
                </a:rPr>
                <a:t>Spin Rotators</a:t>
              </a:r>
            </a:p>
            <a:p>
              <a:pPr eaLnBrk="1" hangingPunct="1"/>
              <a:r>
                <a:rPr lang="en-US" sz="1050">
                  <a:latin typeface="Helvetica" pitchFamily="2" charset="0"/>
                </a:rPr>
                <a:t>(longitudinal polarization)</a:t>
              </a:r>
            </a:p>
          </p:txBody>
        </p:sp>
        <p:sp>
          <p:nvSpPr>
            <p:cNvPr id="32855" name="Text Box 86"/>
            <p:cNvSpPr txBox="1">
              <a:spLocks noChangeArrowheads="1"/>
            </p:cNvSpPr>
            <p:nvPr/>
          </p:nvSpPr>
          <p:spPr bwMode="auto">
            <a:xfrm>
              <a:off x="6757203" y="3635736"/>
              <a:ext cx="1558547" cy="27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latin typeface="Helvetica" pitchFamily="2" charset="0"/>
                </a:rPr>
                <a:t>Siberian Snakes</a:t>
              </a:r>
            </a:p>
          </p:txBody>
        </p:sp>
        <p:sp>
          <p:nvSpPr>
            <p:cNvPr id="32856" name="Line 87"/>
            <p:cNvSpPr>
              <a:spLocks noChangeShapeType="1"/>
            </p:cNvSpPr>
            <p:nvPr/>
          </p:nvSpPr>
          <p:spPr bwMode="auto">
            <a:xfrm flipH="1" flipV="1">
              <a:off x="3692753" y="4302485"/>
              <a:ext cx="85725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57" name="Line 88"/>
            <p:cNvSpPr>
              <a:spLocks noChangeShapeType="1"/>
            </p:cNvSpPr>
            <p:nvPr/>
          </p:nvSpPr>
          <p:spPr bwMode="auto">
            <a:xfrm flipV="1">
              <a:off x="3930877" y="4492985"/>
              <a:ext cx="1143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58" name="Line 89"/>
            <p:cNvSpPr>
              <a:spLocks noChangeShapeType="1"/>
            </p:cNvSpPr>
            <p:nvPr/>
          </p:nvSpPr>
          <p:spPr bwMode="auto">
            <a:xfrm>
              <a:off x="3513364" y="3273785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64" name="Oval 95"/>
            <p:cNvSpPr>
              <a:spLocks noChangeArrowheads="1"/>
            </p:cNvSpPr>
            <p:nvPr/>
          </p:nvSpPr>
          <p:spPr bwMode="auto">
            <a:xfrm rot="6499683">
              <a:off x="4808764" y="5785210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65" name="Line 96"/>
            <p:cNvSpPr>
              <a:spLocks noChangeAspect="1" noChangeShapeType="1"/>
            </p:cNvSpPr>
            <p:nvPr/>
          </p:nvSpPr>
          <p:spPr bwMode="auto">
            <a:xfrm rot="6499683">
              <a:off x="4864327" y="5870936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66" name="Line 97"/>
            <p:cNvSpPr>
              <a:spLocks noChangeAspect="1" noChangeShapeType="1"/>
            </p:cNvSpPr>
            <p:nvPr/>
          </p:nvSpPr>
          <p:spPr bwMode="auto">
            <a:xfrm rot="6499683">
              <a:off x="4883377" y="5907448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67" name="Line 98"/>
            <p:cNvSpPr>
              <a:spLocks noChangeAspect="1" noChangeShapeType="1"/>
            </p:cNvSpPr>
            <p:nvPr/>
          </p:nvSpPr>
          <p:spPr bwMode="auto">
            <a:xfrm rot="1099684">
              <a:off x="4899252" y="5782036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68" name="Line 99"/>
            <p:cNvSpPr>
              <a:spLocks noChangeAspect="1" noChangeShapeType="1"/>
            </p:cNvSpPr>
            <p:nvPr/>
          </p:nvSpPr>
          <p:spPr bwMode="auto">
            <a:xfrm rot="1099684">
              <a:off x="4935765" y="5764573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69" name="Oval 100"/>
            <p:cNvSpPr>
              <a:spLocks noChangeArrowheads="1"/>
            </p:cNvSpPr>
            <p:nvPr/>
          </p:nvSpPr>
          <p:spPr bwMode="auto">
            <a:xfrm rot="5400000">
              <a:off x="6494689" y="3056298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0" name="Line 101"/>
            <p:cNvSpPr>
              <a:spLocks noChangeAspect="1" noChangeShapeType="1"/>
            </p:cNvSpPr>
            <p:nvPr/>
          </p:nvSpPr>
          <p:spPr bwMode="auto">
            <a:xfrm rot="5400000">
              <a:off x="6570890" y="3127736"/>
              <a:ext cx="36513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1" name="Line 102"/>
            <p:cNvSpPr>
              <a:spLocks noChangeAspect="1" noChangeShapeType="1"/>
            </p:cNvSpPr>
            <p:nvPr/>
          </p:nvSpPr>
          <p:spPr bwMode="auto">
            <a:xfrm rot="5400000">
              <a:off x="6599465" y="3156311"/>
              <a:ext cx="36513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2" name="Line 103"/>
            <p:cNvSpPr>
              <a:spLocks noChangeAspect="1" noChangeShapeType="1"/>
            </p:cNvSpPr>
            <p:nvPr/>
          </p:nvSpPr>
          <p:spPr bwMode="auto">
            <a:xfrm>
              <a:off x="6575652" y="3032486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3" name="Line 104"/>
            <p:cNvSpPr>
              <a:spLocks noChangeAspect="1" noChangeShapeType="1"/>
            </p:cNvSpPr>
            <p:nvPr/>
          </p:nvSpPr>
          <p:spPr bwMode="auto">
            <a:xfrm>
              <a:off x="6604227" y="3003911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4" name="Oval 105"/>
            <p:cNvSpPr>
              <a:spLocks noChangeArrowheads="1"/>
            </p:cNvSpPr>
            <p:nvPr/>
          </p:nvSpPr>
          <p:spPr bwMode="auto">
            <a:xfrm rot="-5400000">
              <a:off x="6472464" y="2943585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5" name="Line 106"/>
            <p:cNvSpPr>
              <a:spLocks noChangeAspect="1" noChangeShapeType="1"/>
            </p:cNvSpPr>
            <p:nvPr/>
          </p:nvSpPr>
          <p:spPr bwMode="auto">
            <a:xfrm rot="-5400000">
              <a:off x="6434365" y="2910248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6" name="Line 107"/>
            <p:cNvSpPr>
              <a:spLocks noChangeAspect="1" noChangeShapeType="1"/>
            </p:cNvSpPr>
            <p:nvPr/>
          </p:nvSpPr>
          <p:spPr bwMode="auto">
            <a:xfrm rot="-5400000">
              <a:off x="6405790" y="2881673"/>
              <a:ext cx="36512" cy="3651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7" name="Line 108"/>
            <p:cNvSpPr>
              <a:spLocks noChangeAspect="1" noChangeShapeType="1"/>
            </p:cNvSpPr>
            <p:nvPr/>
          </p:nvSpPr>
          <p:spPr bwMode="auto">
            <a:xfrm rot="10800000">
              <a:off x="6429602" y="3005498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8" name="Line 109"/>
            <p:cNvSpPr>
              <a:spLocks noChangeAspect="1" noChangeShapeType="1"/>
            </p:cNvSpPr>
            <p:nvPr/>
          </p:nvSpPr>
          <p:spPr bwMode="auto">
            <a:xfrm rot="10800000">
              <a:off x="6401027" y="3034073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79" name="Rectangle 110"/>
            <p:cNvSpPr>
              <a:spLocks noChangeArrowheads="1"/>
            </p:cNvSpPr>
            <p:nvPr/>
          </p:nvSpPr>
          <p:spPr bwMode="auto">
            <a:xfrm>
              <a:off x="2914683" y="6194785"/>
              <a:ext cx="1690635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>
                  <a:latin typeface="Helvetica" pitchFamily="2" charset="0"/>
                </a:rPr>
                <a:t>200 MeV Polarimeter</a:t>
              </a:r>
            </a:p>
          </p:txBody>
        </p:sp>
        <p:sp>
          <p:nvSpPr>
            <p:cNvPr id="32882" name="Line 113"/>
            <p:cNvSpPr>
              <a:spLocks noChangeShapeType="1"/>
            </p:cNvSpPr>
            <p:nvPr/>
          </p:nvSpPr>
          <p:spPr bwMode="auto">
            <a:xfrm flipV="1">
              <a:off x="4427765" y="5864586"/>
              <a:ext cx="346075" cy="238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83" name="Rectangle 114"/>
            <p:cNvSpPr>
              <a:spLocks noChangeArrowheads="1"/>
            </p:cNvSpPr>
            <p:nvPr/>
          </p:nvSpPr>
          <p:spPr bwMode="auto">
            <a:xfrm>
              <a:off x="6845669" y="2592748"/>
              <a:ext cx="1290952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>
                  <a:latin typeface="Helvetica" pitchFamily="2" charset="0"/>
                </a:rPr>
                <a:t>pC Polarimeters</a:t>
              </a:r>
            </a:p>
          </p:txBody>
        </p:sp>
        <p:sp>
          <p:nvSpPr>
            <p:cNvPr id="32884" name="Line 115"/>
            <p:cNvSpPr>
              <a:spLocks noChangeShapeType="1"/>
            </p:cNvSpPr>
            <p:nvPr/>
          </p:nvSpPr>
          <p:spPr bwMode="auto">
            <a:xfrm flipH="1">
              <a:off x="6594703" y="2810236"/>
              <a:ext cx="261937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85" name="Oval 116"/>
            <p:cNvSpPr>
              <a:spLocks noChangeArrowheads="1"/>
            </p:cNvSpPr>
            <p:nvPr/>
          </p:nvSpPr>
          <p:spPr bwMode="auto">
            <a:xfrm rot="8100306">
              <a:off x="6147027" y="2989623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grpSp>
          <p:nvGrpSpPr>
            <p:cNvPr id="32886" name="Group 117"/>
            <p:cNvGrpSpPr>
              <a:grpSpLocks/>
            </p:cNvGrpSpPr>
            <p:nvPr/>
          </p:nvGrpSpPr>
          <p:grpSpPr bwMode="auto">
            <a:xfrm rot="2700306">
              <a:off x="6154965" y="3091223"/>
              <a:ext cx="65087" cy="65088"/>
              <a:chOff x="3936" y="1517"/>
              <a:chExt cx="41" cy="41"/>
            </a:xfrm>
          </p:grpSpPr>
          <p:sp>
            <p:nvSpPr>
              <p:cNvPr id="32921" name="Line 118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  <p:sp>
            <p:nvSpPr>
              <p:cNvPr id="32922" name="Line 119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</p:grpSp>
        <p:grpSp>
          <p:nvGrpSpPr>
            <p:cNvPr id="32887" name="Group 120"/>
            <p:cNvGrpSpPr>
              <a:grpSpLocks/>
            </p:cNvGrpSpPr>
            <p:nvPr/>
          </p:nvGrpSpPr>
          <p:grpSpPr bwMode="auto">
            <a:xfrm rot="2700306">
              <a:off x="6156552" y="2908661"/>
              <a:ext cx="65088" cy="65087"/>
              <a:chOff x="3936" y="1517"/>
              <a:chExt cx="41" cy="41"/>
            </a:xfrm>
          </p:grpSpPr>
          <p:sp>
            <p:nvSpPr>
              <p:cNvPr id="32919" name="Line 121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  <p:sp>
            <p:nvSpPr>
              <p:cNvPr id="32920" name="Line 122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</p:grpSp>
        <p:sp>
          <p:nvSpPr>
            <p:cNvPr id="32888" name="Rectangle 123"/>
            <p:cNvSpPr>
              <a:spLocks noChangeArrowheads="1"/>
            </p:cNvSpPr>
            <p:nvPr/>
          </p:nvSpPr>
          <p:spPr bwMode="auto">
            <a:xfrm>
              <a:off x="3560940" y="2599098"/>
              <a:ext cx="2319012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>
                  <a:latin typeface="Helvetica" pitchFamily="2" charset="0"/>
                </a:rPr>
                <a:t>Absolute Polarimeter (H</a:t>
              </a:r>
              <a:r>
                <a:rPr lang="en-US" sz="1050">
                  <a:latin typeface="Helvetica" pitchFamily="2" charset="0"/>
                  <a:sym typeface="Symbol" charset="0"/>
                </a:rPr>
                <a:t></a:t>
              </a:r>
              <a:r>
                <a:rPr lang="en-US" sz="1050">
                  <a:latin typeface="Helvetica" pitchFamily="2" charset="0"/>
                </a:rPr>
                <a:t> jet)</a:t>
              </a:r>
            </a:p>
          </p:txBody>
        </p:sp>
        <p:sp>
          <p:nvSpPr>
            <p:cNvPr id="32889" name="Line 124"/>
            <p:cNvSpPr>
              <a:spLocks noChangeShapeType="1"/>
            </p:cNvSpPr>
            <p:nvPr/>
          </p:nvSpPr>
          <p:spPr bwMode="auto">
            <a:xfrm>
              <a:off x="5724753" y="2784836"/>
              <a:ext cx="363537" cy="138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0" name="Line 125"/>
            <p:cNvSpPr>
              <a:spLocks noChangeShapeType="1"/>
            </p:cNvSpPr>
            <p:nvPr/>
          </p:nvSpPr>
          <p:spPr bwMode="auto">
            <a:xfrm flipV="1">
              <a:off x="3295877" y="5594711"/>
              <a:ext cx="95250" cy="206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1" name="Oval 126"/>
            <p:cNvSpPr>
              <a:spLocks noChangeArrowheads="1"/>
            </p:cNvSpPr>
            <p:nvPr/>
          </p:nvSpPr>
          <p:spPr bwMode="auto">
            <a:xfrm rot="3845359">
              <a:off x="6281964" y="6172560"/>
              <a:ext cx="76200" cy="762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2" name="Line 127"/>
            <p:cNvSpPr>
              <a:spLocks noChangeAspect="1" noChangeShapeType="1"/>
            </p:cNvSpPr>
            <p:nvPr/>
          </p:nvSpPr>
          <p:spPr bwMode="auto">
            <a:xfrm rot="3845359">
              <a:off x="6375627" y="6213836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3" name="Line 128"/>
            <p:cNvSpPr>
              <a:spLocks noChangeAspect="1" noChangeShapeType="1"/>
            </p:cNvSpPr>
            <p:nvPr/>
          </p:nvSpPr>
          <p:spPr bwMode="auto">
            <a:xfrm rot="3845359">
              <a:off x="6413727" y="6228123"/>
              <a:ext cx="36512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4" name="Line 129"/>
            <p:cNvSpPr>
              <a:spLocks noChangeAspect="1" noChangeShapeType="1"/>
            </p:cNvSpPr>
            <p:nvPr/>
          </p:nvSpPr>
          <p:spPr bwMode="auto">
            <a:xfrm rot="-1554641">
              <a:off x="6339115" y="6126523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5" name="Line 130"/>
            <p:cNvSpPr>
              <a:spLocks noChangeAspect="1" noChangeShapeType="1"/>
            </p:cNvSpPr>
            <p:nvPr/>
          </p:nvSpPr>
          <p:spPr bwMode="auto">
            <a:xfrm rot="-1554641">
              <a:off x="6351815" y="6088423"/>
              <a:ext cx="36513" cy="36512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6" name="Rectangle 131"/>
            <p:cNvSpPr>
              <a:spLocks noChangeArrowheads="1"/>
            </p:cNvSpPr>
            <p:nvPr/>
          </p:nvSpPr>
          <p:spPr bwMode="auto">
            <a:xfrm>
              <a:off x="6813109" y="6113635"/>
              <a:ext cx="1201184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dirty="0">
                  <a:latin typeface="Helvetica" pitchFamily="2" charset="0"/>
                </a:rPr>
                <a:t>pC Polarimeter</a:t>
              </a:r>
            </a:p>
          </p:txBody>
        </p:sp>
        <p:sp>
          <p:nvSpPr>
            <p:cNvPr id="32897" name="Line 132"/>
            <p:cNvSpPr>
              <a:spLocks noChangeShapeType="1"/>
            </p:cNvSpPr>
            <p:nvPr/>
          </p:nvSpPr>
          <p:spPr bwMode="auto">
            <a:xfrm flipH="1" flipV="1">
              <a:off x="6503275" y="6254911"/>
              <a:ext cx="314543" cy="11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898" name="Text Box 133"/>
            <p:cNvSpPr txBox="1">
              <a:spLocks noChangeArrowheads="1"/>
            </p:cNvSpPr>
            <p:nvPr/>
          </p:nvSpPr>
          <p:spPr bwMode="auto">
            <a:xfrm>
              <a:off x="4557327" y="6407511"/>
              <a:ext cx="3291928" cy="27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latin typeface="Helvetica" pitchFamily="2" charset="0"/>
                </a:rPr>
                <a:t>10-25% Helical Partial Siberian Snake</a:t>
              </a:r>
            </a:p>
          </p:txBody>
        </p:sp>
        <p:sp>
          <p:nvSpPr>
            <p:cNvPr id="32899" name="Line 134"/>
            <p:cNvSpPr>
              <a:spLocks noChangeShapeType="1"/>
            </p:cNvSpPr>
            <p:nvPr/>
          </p:nvSpPr>
          <p:spPr bwMode="auto">
            <a:xfrm flipH="1" flipV="1">
              <a:off x="5404077" y="6324960"/>
              <a:ext cx="100012" cy="133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grpSp>
          <p:nvGrpSpPr>
            <p:cNvPr id="32900" name="Group 135"/>
            <p:cNvGrpSpPr>
              <a:grpSpLocks/>
            </p:cNvGrpSpPr>
            <p:nvPr/>
          </p:nvGrpSpPr>
          <p:grpSpPr bwMode="auto">
            <a:xfrm>
              <a:off x="6547077" y="5680435"/>
              <a:ext cx="127000" cy="228600"/>
              <a:chOff x="5420" y="4309"/>
              <a:chExt cx="136" cy="211"/>
            </a:xfrm>
          </p:grpSpPr>
          <p:sp>
            <p:nvSpPr>
              <p:cNvPr id="32917" name="Oval 136"/>
              <p:cNvSpPr>
                <a:spLocks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  <p:sp>
            <p:nvSpPr>
              <p:cNvPr id="32918" name="AutoShape 137"/>
              <p:cNvSpPr>
                <a:spLocks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</p:grpSp>
        <p:sp>
          <p:nvSpPr>
            <p:cNvPr id="32901" name="Text Box 138"/>
            <p:cNvSpPr txBox="1">
              <a:spLocks noChangeArrowheads="1"/>
            </p:cNvSpPr>
            <p:nvPr/>
          </p:nvSpPr>
          <p:spPr bwMode="auto">
            <a:xfrm>
              <a:off x="6789090" y="5254985"/>
              <a:ext cx="1857773" cy="444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latin typeface="Helvetica" pitchFamily="2" charset="0"/>
                </a:rPr>
                <a:t>5.9% Helical Partial </a:t>
              </a:r>
            </a:p>
            <a:p>
              <a:pPr eaLnBrk="1" hangingPunct="1"/>
              <a:r>
                <a:rPr lang="en-US" sz="1050">
                  <a:latin typeface="Helvetica" pitchFamily="2" charset="0"/>
                </a:rPr>
                <a:t>Siberian Snake</a:t>
              </a:r>
            </a:p>
          </p:txBody>
        </p:sp>
        <p:sp>
          <p:nvSpPr>
            <p:cNvPr id="32902" name="Line 139"/>
            <p:cNvSpPr>
              <a:spLocks noChangeShapeType="1"/>
            </p:cNvSpPr>
            <p:nvPr/>
          </p:nvSpPr>
          <p:spPr bwMode="auto">
            <a:xfrm flipH="1">
              <a:off x="6735990" y="5559785"/>
              <a:ext cx="130175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903" name="Text Box 141"/>
            <p:cNvSpPr txBox="1">
              <a:spLocks noChangeArrowheads="1"/>
            </p:cNvSpPr>
            <p:nvPr/>
          </p:nvSpPr>
          <p:spPr bwMode="auto">
            <a:xfrm>
              <a:off x="6757909" y="4794611"/>
              <a:ext cx="2236083" cy="27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latin typeface="Helvetica" pitchFamily="2" charset="0"/>
                </a:rPr>
                <a:t>Spin Rotators (long. pol.)</a:t>
              </a:r>
            </a:p>
          </p:txBody>
        </p:sp>
        <p:sp>
          <p:nvSpPr>
            <p:cNvPr id="32904" name="Line 142"/>
            <p:cNvSpPr>
              <a:spLocks noChangeShapeType="1"/>
            </p:cNvSpPr>
            <p:nvPr/>
          </p:nvSpPr>
          <p:spPr bwMode="auto">
            <a:xfrm flipH="1" flipV="1">
              <a:off x="6602640" y="4788260"/>
              <a:ext cx="219075" cy="12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905" name="Line 143"/>
            <p:cNvSpPr>
              <a:spLocks noChangeShapeType="1"/>
            </p:cNvSpPr>
            <p:nvPr/>
          </p:nvSpPr>
          <p:spPr bwMode="auto">
            <a:xfrm flipH="1" flipV="1">
              <a:off x="5981927" y="4750160"/>
              <a:ext cx="863600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906" name="Rectangle 144"/>
            <p:cNvSpPr>
              <a:spLocks noChangeArrowheads="1"/>
            </p:cNvSpPr>
            <p:nvPr/>
          </p:nvSpPr>
          <p:spPr bwMode="auto">
            <a:xfrm rot="-1213039">
              <a:off x="8382227" y="4231049"/>
              <a:ext cx="150812" cy="92075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907" name="Text Box 145"/>
            <p:cNvSpPr txBox="1">
              <a:spLocks noChangeArrowheads="1"/>
            </p:cNvSpPr>
            <p:nvPr/>
          </p:nvSpPr>
          <p:spPr bwMode="auto">
            <a:xfrm>
              <a:off x="2542492" y="2968986"/>
              <a:ext cx="1208023" cy="27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latin typeface="Helvetica" pitchFamily="2" charset="0"/>
                </a:rPr>
                <a:t>Spin Flipper</a:t>
              </a:r>
            </a:p>
          </p:txBody>
        </p:sp>
        <p:sp>
          <p:nvSpPr>
            <p:cNvPr id="32908" name="Line 146"/>
            <p:cNvSpPr>
              <a:spLocks noChangeShapeType="1"/>
            </p:cNvSpPr>
            <p:nvPr/>
          </p:nvSpPr>
          <p:spPr bwMode="auto">
            <a:xfrm>
              <a:off x="8172677" y="3854811"/>
              <a:ext cx="400050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sp>
          <p:nvSpPr>
            <p:cNvPr id="32909" name="Text Box 147"/>
            <p:cNvSpPr txBox="1">
              <a:spLocks noChangeArrowheads="1"/>
            </p:cNvSpPr>
            <p:nvPr/>
          </p:nvSpPr>
          <p:spPr bwMode="auto">
            <a:xfrm>
              <a:off x="1678791" y="3502386"/>
              <a:ext cx="1558547" cy="27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latin typeface="Helvetica" pitchFamily="2" charset="0"/>
                </a:rPr>
                <a:t>Siberian Snakes</a:t>
              </a:r>
            </a:p>
          </p:txBody>
        </p:sp>
        <p:sp>
          <p:nvSpPr>
            <p:cNvPr id="32910" name="Line 148"/>
            <p:cNvSpPr>
              <a:spLocks noChangeShapeType="1"/>
            </p:cNvSpPr>
            <p:nvPr/>
          </p:nvSpPr>
          <p:spPr bwMode="auto">
            <a:xfrm flipV="1">
              <a:off x="3153022" y="3622499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>
                <a:latin typeface="Helvetica" pitchFamily="2" charset="0"/>
              </a:endParaRPr>
            </a:p>
          </p:txBody>
        </p:sp>
        <p:grpSp>
          <p:nvGrpSpPr>
            <p:cNvPr id="32911" name="Group 149"/>
            <p:cNvGrpSpPr>
              <a:grpSpLocks/>
            </p:cNvGrpSpPr>
            <p:nvPr/>
          </p:nvGrpSpPr>
          <p:grpSpPr bwMode="auto">
            <a:xfrm rot="-2695348">
              <a:off x="5265964" y="6083661"/>
              <a:ext cx="127000" cy="227013"/>
              <a:chOff x="5420" y="4309"/>
              <a:chExt cx="136" cy="211"/>
            </a:xfrm>
          </p:grpSpPr>
          <p:sp>
            <p:nvSpPr>
              <p:cNvPr id="32915" name="Oval 150"/>
              <p:cNvSpPr>
                <a:spLocks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  <p:sp>
            <p:nvSpPr>
              <p:cNvPr id="32916" name="AutoShape 151"/>
              <p:cNvSpPr>
                <a:spLocks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latin typeface="Helvetic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35811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D5C630-5E03-4A91-AFC9-74AFACB5F261}"/>
              </a:ext>
            </a:extLst>
          </p:cNvPr>
          <p:cNvSpPr/>
          <p:nvPr/>
        </p:nvSpPr>
        <p:spPr>
          <a:xfrm>
            <a:off x="338824" y="952381"/>
            <a:ext cx="86527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 commissioning era  (2000 to 2002)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first full energy (100 GeV/n) heavy ion runs, first 100 GeV polarized proton run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68DED-CB45-440B-ACA9-C2894DB49D7E}"/>
              </a:ext>
            </a:extLst>
          </p:cNvPr>
          <p:cNvSpPr/>
          <p:nvPr/>
        </p:nvSpPr>
        <p:spPr>
          <a:xfrm>
            <a:off x="362908" y="1828800"/>
            <a:ext cx="83660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RHIC-I era (2003 to 2013)</a:t>
            </a:r>
          </a:p>
          <a:p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 full energy (250 GeV) polarized proton runs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stochastic cooling proof-of-principle (2007) 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new 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high intensity electron beam ion source, EBIS (&gt;2010)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678CEE-DBFA-4728-885F-B1AEEF8D9AA4}"/>
              </a:ext>
            </a:extLst>
          </p:cNvPr>
          <p:cNvSpPr/>
          <p:nvPr/>
        </p:nvSpPr>
        <p:spPr>
          <a:xfrm>
            <a:off x="346976" y="3228201"/>
            <a:ext cx="872082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RHIC-II era (2014 to 2016)</a:t>
            </a:r>
          </a:p>
          <a:p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technology: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3D stochastic cooling (&gt;2014)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new 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high intensity polarized ion source, OPPIS (&gt;2015)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new 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electron lenses for head-on beam-beam compensation (&gt;2015)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new 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superconducting rf cavity used in operations (&gt;2016)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6A6C3C-D233-42B4-9E5D-A9A50DDDB8F5}"/>
              </a:ext>
            </a:extLst>
          </p:cNvPr>
          <p:cNvSpPr/>
          <p:nvPr/>
        </p:nvSpPr>
        <p:spPr>
          <a:xfrm>
            <a:off x="152400" y="1172528"/>
            <a:ext cx="76200" cy="76200"/>
          </a:xfrm>
          <a:prstGeom prst="ellipse">
            <a:avLst/>
          </a:prstGeom>
          <a:solidFill>
            <a:srgbClr val="24407B"/>
          </a:solidFill>
          <a:ln>
            <a:solidFill>
              <a:srgbClr val="244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3054F7-280C-4842-9701-48C1BC544F63}"/>
              </a:ext>
            </a:extLst>
          </p:cNvPr>
          <p:cNvSpPr/>
          <p:nvPr/>
        </p:nvSpPr>
        <p:spPr>
          <a:xfrm>
            <a:off x="152400" y="2057400"/>
            <a:ext cx="76200" cy="76200"/>
          </a:xfrm>
          <a:prstGeom prst="ellipse">
            <a:avLst/>
          </a:prstGeom>
          <a:solidFill>
            <a:srgbClr val="24407B"/>
          </a:solidFill>
          <a:ln>
            <a:solidFill>
              <a:srgbClr val="244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8C89C5-DF2E-4035-BA96-84CA2390C5A4}"/>
              </a:ext>
            </a:extLst>
          </p:cNvPr>
          <p:cNvSpPr/>
          <p:nvPr/>
        </p:nvSpPr>
        <p:spPr>
          <a:xfrm>
            <a:off x="152400" y="3439418"/>
            <a:ext cx="76200" cy="76200"/>
          </a:xfrm>
          <a:prstGeom prst="ellipse">
            <a:avLst/>
          </a:prstGeom>
          <a:solidFill>
            <a:srgbClr val="24407B"/>
          </a:solidFill>
          <a:ln>
            <a:solidFill>
              <a:srgbClr val="244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A482E1-7F72-4994-966F-E8AF55CB6F90}"/>
              </a:ext>
            </a:extLst>
          </p:cNvPr>
          <p:cNvSpPr txBox="1">
            <a:spLocks/>
          </p:cNvSpPr>
          <p:nvPr/>
        </p:nvSpPr>
        <p:spPr>
          <a:xfrm>
            <a:off x="450348" y="60245"/>
            <a:ext cx="8514080" cy="414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dirty="0">
                <a:solidFill>
                  <a:srgbClr val="24407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RHIC history and future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D1E59-BBA5-4125-B548-7002E06BEA72}"/>
              </a:ext>
            </a:extLst>
          </p:cNvPr>
          <p:cNvSpPr/>
          <p:nvPr/>
        </p:nvSpPr>
        <p:spPr>
          <a:xfrm>
            <a:off x="346976" y="4781713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 today (2017+)</a:t>
            </a:r>
          </a:p>
          <a:p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low energy electron cooling (2017-2021)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physics operations with detector upgrade,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(&gt;2022)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3EC01-6529-413A-8D12-210ADD0509B3}"/>
              </a:ext>
            </a:extLst>
          </p:cNvPr>
          <p:cNvSpPr/>
          <p:nvPr/>
        </p:nvSpPr>
        <p:spPr>
          <a:xfrm>
            <a:off x="194576" y="4978397"/>
            <a:ext cx="76200" cy="76200"/>
          </a:xfrm>
          <a:prstGeom prst="ellipse">
            <a:avLst/>
          </a:prstGeom>
          <a:solidFill>
            <a:srgbClr val="24407B"/>
          </a:solidFill>
          <a:ln>
            <a:solidFill>
              <a:srgbClr val="244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E2D38-55BB-4935-8FF8-64814F9C35C9}"/>
              </a:ext>
            </a:extLst>
          </p:cNvPr>
          <p:cNvSpPr txBox="1"/>
          <p:nvPr/>
        </p:nvSpPr>
        <p:spPr>
          <a:xfrm>
            <a:off x="381000" y="5766887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electron-ion collider, EIC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9C05AD-91F9-42D7-A8BE-76E61E8E2E16}"/>
              </a:ext>
            </a:extLst>
          </p:cNvPr>
          <p:cNvSpPr/>
          <p:nvPr/>
        </p:nvSpPr>
        <p:spPr>
          <a:xfrm>
            <a:off x="194576" y="5976825"/>
            <a:ext cx="76200" cy="76200"/>
          </a:xfrm>
          <a:prstGeom prst="ellipse">
            <a:avLst/>
          </a:prstGeom>
          <a:solidFill>
            <a:srgbClr val="24407B"/>
          </a:solidFill>
          <a:ln>
            <a:solidFill>
              <a:srgbClr val="2440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82AF8E2-9069-4060-87EE-ED47E5BCF0FF}"/>
              </a:ext>
            </a:extLst>
          </p:cNvPr>
          <p:cNvSpPr/>
          <p:nvPr/>
        </p:nvSpPr>
        <p:spPr>
          <a:xfrm>
            <a:off x="450348" y="2661921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F65DEBF-1FF5-4AD5-B4F6-4EDE1466469F}"/>
              </a:ext>
            </a:extLst>
          </p:cNvPr>
          <p:cNvSpPr/>
          <p:nvPr/>
        </p:nvSpPr>
        <p:spPr>
          <a:xfrm>
            <a:off x="440189" y="2909143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3D6ED97E-33C4-42FE-943E-C0C9D01B9140}"/>
              </a:ext>
            </a:extLst>
          </p:cNvPr>
          <p:cNvSpPr/>
          <p:nvPr/>
        </p:nvSpPr>
        <p:spPr>
          <a:xfrm>
            <a:off x="450352" y="3799838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079BCD22-848D-4219-9D65-ADA77B14AF8A}"/>
              </a:ext>
            </a:extLst>
          </p:cNvPr>
          <p:cNvSpPr/>
          <p:nvPr/>
        </p:nvSpPr>
        <p:spPr>
          <a:xfrm>
            <a:off x="446970" y="4324767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CC539A1-1C45-4B6A-8707-C9DF29E03F5F}"/>
              </a:ext>
            </a:extLst>
          </p:cNvPr>
          <p:cNvSpPr/>
          <p:nvPr/>
        </p:nvSpPr>
        <p:spPr>
          <a:xfrm>
            <a:off x="436810" y="4571997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7400519-4354-41A6-8ABE-2646F5042986}"/>
              </a:ext>
            </a:extLst>
          </p:cNvPr>
          <p:cNvSpPr/>
          <p:nvPr/>
        </p:nvSpPr>
        <p:spPr>
          <a:xfrm>
            <a:off x="433427" y="5354316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D7C384A-5D4F-4DD3-80B0-0CB61F7F4C0B}"/>
              </a:ext>
            </a:extLst>
          </p:cNvPr>
          <p:cNvSpPr/>
          <p:nvPr/>
        </p:nvSpPr>
        <p:spPr>
          <a:xfrm>
            <a:off x="7122748" y="279135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B44E0-C67A-4BF5-B5B1-0D32D6ADAD7F}"/>
              </a:ext>
            </a:extLst>
          </p:cNvPr>
          <p:cNvSpPr txBox="1"/>
          <p:nvPr/>
        </p:nvSpPr>
        <p:spPr>
          <a:xfrm>
            <a:off x="7248133" y="174010"/>
            <a:ext cx="178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Technology to be applied in EIC</a:t>
            </a: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8CFFC30D-A450-40C2-8DF8-19B7C97BE2BC}"/>
              </a:ext>
            </a:extLst>
          </p:cNvPr>
          <p:cNvSpPr/>
          <p:nvPr/>
        </p:nvSpPr>
        <p:spPr>
          <a:xfrm>
            <a:off x="450352" y="4080350"/>
            <a:ext cx="125385" cy="135467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2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BC332ED-88C1-40CC-9ABA-94E3706A455E}"/>
              </a:ext>
            </a:extLst>
          </p:cNvPr>
          <p:cNvSpPr txBox="1">
            <a:spLocks/>
          </p:cNvSpPr>
          <p:nvPr/>
        </p:nvSpPr>
        <p:spPr>
          <a:xfrm>
            <a:off x="685800" y="1492899"/>
            <a:ext cx="7772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RHIC facility</a:t>
            </a:r>
          </a:p>
          <a:p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Electron Ion Collider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development timeline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key parameters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how RHIC is transformed into an EIC (overview)</a:t>
            </a:r>
          </a:p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    how RHIC is transformed into an EIC (detail)</a:t>
            </a:r>
          </a:p>
          <a:p>
            <a:r>
              <a:rPr lang="en-US" sz="2400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(Select)Technology Developments</a:t>
            </a:r>
          </a:p>
          <a:p>
            <a:r>
              <a:rPr lang="en-US" sz="2400" dirty="0">
                <a:solidFill>
                  <a:srgbClr val="B2B2B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and Outlook</a:t>
            </a:r>
          </a:p>
          <a:p>
            <a:pPr marL="0" indent="0">
              <a:buNone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DA3C1-7139-4483-A9D0-FF7E6F19EC4F}"/>
              </a:ext>
            </a:extLst>
          </p:cNvPr>
          <p:cNvSpPr txBox="1"/>
          <p:nvPr/>
        </p:nvSpPr>
        <p:spPr>
          <a:xfrm>
            <a:off x="1418254" y="83975"/>
            <a:ext cx="6271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440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 and its EIC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F6FC47-50DF-45D1-8544-C126EE5E1612}"/>
              </a:ext>
            </a:extLst>
          </p:cNvPr>
          <p:cNvCxnSpPr/>
          <p:nvPr/>
        </p:nvCxnSpPr>
        <p:spPr>
          <a:xfrm>
            <a:off x="139959" y="970384"/>
            <a:ext cx="8780106" cy="0"/>
          </a:xfrm>
          <a:prstGeom prst="line">
            <a:avLst/>
          </a:prstGeom>
          <a:ln w="28575">
            <a:solidFill>
              <a:srgbClr val="2440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740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6E3FCE-17EE-3244-AEF1-9CF4C81B7D3D}" vid="{A759ED20-E53A-FB4E-9DED-55AC6DA7CADA}"/>
    </a:ext>
  </a:extLst>
</a:theme>
</file>

<file path=ppt/theme/theme2.xml><?xml version="1.0" encoding="utf-8"?>
<a:theme xmlns:a="http://schemas.openxmlformats.org/drawingml/2006/main" name="LastName_Template_DR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9793</TotalTime>
  <Words>2255</Words>
  <Application>Microsoft Office PowerPoint</Application>
  <PresentationFormat>On-screen Show (4:3)</PresentationFormat>
  <Paragraphs>397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Comic Sans MS</vt:lpstr>
      <vt:lpstr>Helvetica</vt:lpstr>
      <vt:lpstr>Symbol</vt:lpstr>
      <vt:lpstr>Times New Roman</vt:lpstr>
      <vt:lpstr>Office Theme</vt:lpstr>
      <vt:lpstr>LastName_Template_DR201502</vt:lpstr>
      <vt:lpstr>RHIC and its EIC Future </vt:lpstr>
      <vt:lpstr>PowerPoint Presentation</vt:lpstr>
      <vt:lpstr>PowerPoint Presentation</vt:lpstr>
      <vt:lpstr>Timeline of RHIC</vt:lpstr>
      <vt:lpstr>The RHIC Accelerator Complex</vt:lpstr>
      <vt:lpstr>Gold Ion Collisions in RHIC</vt:lpstr>
      <vt:lpstr>RHIC – First Polarized Proton Collider</vt:lpstr>
      <vt:lpstr>PowerPoint Presentation</vt:lpstr>
      <vt:lpstr>PowerPoint Presentation</vt:lpstr>
      <vt:lpstr>PowerPoint Presentation</vt:lpstr>
      <vt:lpstr>Key parameters of the EIC</vt:lpstr>
      <vt:lpstr>PowerPoint Presentation</vt:lpstr>
      <vt:lpstr>How RHIC is transformed into an EIC</vt:lpstr>
      <vt:lpstr>How RHIC is transformed into an EIC</vt:lpstr>
      <vt:lpstr>How RHIC is transformed into an EIC</vt:lpstr>
      <vt:lpstr>How RHIC is transformed into an EIC</vt:lpstr>
      <vt:lpstr>Cross-sectional view of the EIC tunnel</vt:lpstr>
      <vt:lpstr>Electron Storage Ring</vt:lpstr>
      <vt:lpstr>Bunch replacement</vt:lpstr>
      <vt:lpstr>Superconducting RF cavities in the Electron Storage Ring</vt:lpstr>
      <vt:lpstr>Electron Injector Synchrotron, RCS </vt:lpstr>
      <vt:lpstr>Spin Resonance Review</vt:lpstr>
      <vt:lpstr>RCS design: Spin Resonance Free Lattice</vt:lpstr>
      <vt:lpstr>RCS Polarization</vt:lpstr>
      <vt:lpstr>Strong Hadron Cooling</vt:lpstr>
      <vt:lpstr>Coherent Cooling with FEL amplifier</vt:lpstr>
      <vt:lpstr>EIC Strong Hadron Cooling</vt:lpstr>
      <vt:lpstr>Frequent on-energy injection (FOEI) </vt:lpstr>
      <vt:lpstr>PowerPoint Presentation</vt:lpstr>
      <vt:lpstr>PowerPoint Presentation</vt:lpstr>
      <vt:lpstr>PowerPoint Presentation</vt:lpstr>
      <vt:lpstr>PowerPoint Presentation</vt:lpstr>
      <vt:lpstr>Bunched-Beam electron Cooling at RHIC</vt:lpstr>
      <vt:lpstr>Technology: Polarized Electron Source</vt:lpstr>
      <vt:lpstr>PowerPoint Presentation</vt:lpstr>
      <vt:lpstr>Summary and Outlook</vt:lpstr>
      <vt:lpstr>Schedule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for the Electron Ion Collider at Brookhaven National Laboratory</dc:title>
  <dc:creator>Hatton, Diane</dc:creator>
  <cp:lastModifiedBy>Minty, Michiko</cp:lastModifiedBy>
  <cp:revision>487</cp:revision>
  <cp:lastPrinted>2020-07-23T13:32:58Z</cp:lastPrinted>
  <dcterms:created xsi:type="dcterms:W3CDTF">2019-09-25T21:21:54Z</dcterms:created>
  <dcterms:modified xsi:type="dcterms:W3CDTF">2020-07-23T17:47:39Z</dcterms:modified>
</cp:coreProperties>
</file>