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35"/>
  </p:notesMasterIdLst>
  <p:sldIdLst>
    <p:sldId id="260" r:id="rId3"/>
    <p:sldId id="1059" r:id="rId4"/>
    <p:sldId id="344" r:id="rId5"/>
    <p:sldId id="343" r:id="rId6"/>
    <p:sldId id="320" r:id="rId7"/>
    <p:sldId id="1060" r:id="rId8"/>
    <p:sldId id="333" r:id="rId9"/>
    <p:sldId id="345" r:id="rId10"/>
    <p:sldId id="270" r:id="rId11"/>
    <p:sldId id="1001" r:id="rId12"/>
    <p:sldId id="1178" r:id="rId13"/>
    <p:sldId id="2007" r:id="rId14"/>
    <p:sldId id="336" r:id="rId15"/>
    <p:sldId id="1063" r:id="rId16"/>
    <p:sldId id="1189" r:id="rId17"/>
    <p:sldId id="2008" r:id="rId18"/>
    <p:sldId id="2009" r:id="rId19"/>
    <p:sldId id="2014" r:id="rId20"/>
    <p:sldId id="1068" r:id="rId21"/>
    <p:sldId id="2012" r:id="rId22"/>
    <p:sldId id="2013" r:id="rId23"/>
    <p:sldId id="287" r:id="rId24"/>
    <p:sldId id="2016" r:id="rId25"/>
    <p:sldId id="454" r:id="rId26"/>
    <p:sldId id="452" r:id="rId27"/>
    <p:sldId id="1188" r:id="rId28"/>
    <p:sldId id="1187" r:id="rId29"/>
    <p:sldId id="2010" r:id="rId30"/>
    <p:sldId id="2015" r:id="rId31"/>
    <p:sldId id="1062" r:id="rId32"/>
    <p:sldId id="2017" r:id="rId33"/>
    <p:sldId id="126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 Zimmermann" initials="FZ" lastIdx="1" clrIdx="0">
    <p:extLst>
      <p:ext uri="{19B8F6BF-5375-455C-9EA6-DF929625EA0E}">
        <p15:presenceInfo xmlns:p15="http://schemas.microsoft.com/office/powerpoint/2012/main" userId="S::frank.zimmermann@cern.ch::6c7cd7ba-5a38-4106-8abc-7959099345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FF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093" autoAdjust="0"/>
    <p:restoredTop sz="94660"/>
  </p:normalViewPr>
  <p:slideViewPr>
    <p:cSldViewPr snapToGrid="0">
      <p:cViewPr varScale="1">
        <p:scale>
          <a:sx n="63" d="100"/>
          <a:sy n="63" d="100"/>
        </p:scale>
        <p:origin x="4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5DA9D-DEBF-482D-9D4F-B0586C370EAD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F54EF-2E64-4C48-9B27-49615A10E7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687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New slide from Davide.</a:t>
            </a:r>
          </a:p>
          <a:p>
            <a:r>
              <a:rPr lang="de-AT" dirty="0"/>
              <a:t>Showing that conductor</a:t>
            </a:r>
            <a:r>
              <a:rPr lang="de-AT" baseline="0" dirty="0"/>
              <a:t> development is launched at international level, Russia, Japan, (Korea and Europe in preparation)</a:t>
            </a:r>
            <a:endParaRPr lang="de-AT" dirty="0"/>
          </a:p>
          <a:p>
            <a:r>
              <a:rPr lang="de-AT" dirty="0"/>
              <a:t>Underline importance of that development as main</a:t>
            </a:r>
            <a:r>
              <a:rPr lang="de-AT" baseline="0" dirty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794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New slide from Davide.</a:t>
            </a:r>
          </a:p>
          <a:p>
            <a:r>
              <a:rPr lang="de-AT" dirty="0"/>
              <a:t>Showing that conductor</a:t>
            </a:r>
            <a:r>
              <a:rPr lang="de-AT" baseline="0" dirty="0"/>
              <a:t> development is launched at international level, Russia, Japan, (Korea and Europe in preparation)</a:t>
            </a:r>
            <a:endParaRPr lang="de-AT" dirty="0"/>
          </a:p>
          <a:p>
            <a:r>
              <a:rPr lang="de-AT" dirty="0"/>
              <a:t>Underline importance of that development as main</a:t>
            </a:r>
            <a:r>
              <a:rPr lang="de-AT" baseline="0" dirty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689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New slide from Davide.</a:t>
            </a:r>
          </a:p>
          <a:p>
            <a:r>
              <a:rPr lang="de-AT" dirty="0"/>
              <a:t>Showing that conductor</a:t>
            </a:r>
            <a:r>
              <a:rPr lang="de-AT" baseline="0" dirty="0"/>
              <a:t> development is launched at international level, Russia, Japan, (Korea and Europe in preparation)</a:t>
            </a:r>
            <a:endParaRPr lang="de-AT" dirty="0"/>
          </a:p>
          <a:p>
            <a:r>
              <a:rPr lang="de-AT" dirty="0"/>
              <a:t>Underline importance of that development as main</a:t>
            </a:r>
            <a:r>
              <a:rPr lang="de-AT" baseline="0" dirty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561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B37BADA-DC4F-4AB5-A7EF-EBEEE205578D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6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48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444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001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748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566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187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764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210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513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197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67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176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26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205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27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525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622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0" y="0"/>
            <a:ext cx="9258022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2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100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92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927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455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64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157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63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76E6-A94E-4957-BBC7-5970B5E4D4A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65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E7A82-05A5-43F9-A20B-07A3BA495A64}" type="datetimeFigureOut">
              <a:rPr lang="en-GB" smtClean="0"/>
              <a:t>23/07/2020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5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abs/pii/037026937690157X?via%3Dihub" TargetMode="External"/><Relationship Id="rId7" Type="http://schemas.openxmlformats.org/officeDocument/2006/relationships/hyperlink" Target="https://arxiv.org/abs/2003.09084" TargetMode="External"/><Relationship Id="rId2" Type="http://schemas.openxmlformats.org/officeDocument/2006/relationships/hyperlink" Target="https://link.springer.com/article/10.1007/BF02773204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sciencedirect.com/science/article/pii/S0370269320301982" TargetMode="External"/><Relationship Id="rId5" Type="http://schemas.openxmlformats.org/officeDocument/2006/relationships/hyperlink" Target="https://www.nature.com/articles/s41567-020-0856-2" TargetMode="External"/><Relationship Id="rId4" Type="http://schemas.openxmlformats.org/officeDocument/2006/relationships/hyperlink" Target="https://www.sciencedirect.com/science/article/abs/pii/0029554X76903967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4808" b="29839"/>
          <a:stretch/>
        </p:blipFill>
        <p:spPr>
          <a:xfrm>
            <a:off x="0" y="4555989"/>
            <a:ext cx="9195435" cy="2315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4647" b="36398"/>
          <a:stretch/>
        </p:blipFill>
        <p:spPr>
          <a:xfrm>
            <a:off x="0" y="-13346"/>
            <a:ext cx="9144000" cy="2608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477" y="1268368"/>
            <a:ext cx="8229600" cy="114300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Overview of Future Colliders</a:t>
            </a:r>
            <a:br>
              <a:rPr lang="en-GB" sz="6600" dirty="0"/>
            </a:br>
            <a:endParaRPr lang="en-GB" sz="5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-67458" y="2658946"/>
            <a:ext cx="86971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Frank Zimmermann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CERN, BE Department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Helmholtz S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chool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CALC2018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Dubna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60498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supported by the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 Commission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 Capacities 7th Framework Programme, Grant Agreement 312453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1136" y="5582841"/>
            <a:ext cx="1340267" cy="10472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12" y="5757668"/>
            <a:ext cx="807379" cy="5673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149" y="5713753"/>
            <a:ext cx="923831" cy="7004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08186" y="165166"/>
            <a:ext cx="1278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Geneva site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14039" y="6217352"/>
            <a:ext cx="1837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Qinhuangdao site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17797" b="16747"/>
          <a:stretch/>
        </p:blipFill>
        <p:spPr>
          <a:xfrm>
            <a:off x="-397" y="2278505"/>
            <a:ext cx="9144793" cy="23384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511022" y="2458369"/>
            <a:ext cx="1376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Kitakami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site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0" y="264425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Frank Zimmermann, CERN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Annual and Virtual </a:t>
            </a:r>
            <a:r>
              <a:rPr lang="en-GB" sz="2800" dirty="0">
                <a:solidFill>
                  <a:prstClr val="white"/>
                </a:solidFill>
              </a:rPr>
              <a:t>CBB Symposium, 23 July 2020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including slides from M.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Benedikt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D.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Contardo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D. Kaplan,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K. Oide, M. Palmer, D. Schulte, V. Shiltsev,  et al.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7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73815" y="-43659"/>
            <a:ext cx="6359433" cy="76944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4400" kern="0" dirty="0">
                <a:solidFill>
                  <a:srgbClr val="FFFF00"/>
                </a:solidFill>
              </a:rPr>
              <a:t>circular and linear colliders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467544" y="1052736"/>
            <a:ext cx="2952328" cy="2448272"/>
          </a:xfrm>
          <a:prstGeom prst="ellipse">
            <a:avLst/>
          </a:prstGeom>
          <a:noFill/>
          <a:ln w="476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67544" y="4170818"/>
            <a:ext cx="8208912" cy="0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01600" y="4278448"/>
            <a:ext cx="9289032" cy="265919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rgbClr val="008000"/>
                </a:solidFill>
              </a:rPr>
              <a:t>straight </a:t>
            </a:r>
            <a:r>
              <a:rPr lang="en-GB" sz="2800" kern="0" dirty="0" err="1">
                <a:solidFill>
                  <a:srgbClr val="008000"/>
                </a:solidFill>
              </a:rPr>
              <a:t>linacs</a:t>
            </a:r>
            <a:r>
              <a:rPr lang="en-GB" sz="2800" kern="0" dirty="0">
                <a:solidFill>
                  <a:srgbClr val="008000"/>
                </a:solidFill>
              </a:rPr>
              <a:t> for future </a:t>
            </a:r>
            <a:r>
              <a:rPr lang="en-GB" sz="2800" i="1" kern="0" dirty="0" err="1">
                <a:solidFill>
                  <a:srgbClr val="008000"/>
                </a:solidFill>
              </a:rPr>
              <a:t>e</a:t>
            </a:r>
            <a:r>
              <a:rPr lang="en-GB" sz="2800" kern="0" baseline="30000" dirty="0" err="1">
                <a:solidFill>
                  <a:srgbClr val="008000"/>
                </a:solidFill>
              </a:rPr>
              <a:t>+</a:t>
            </a:r>
            <a:r>
              <a:rPr lang="en-GB" sz="2800" i="1" kern="0" dirty="0" err="1">
                <a:solidFill>
                  <a:srgbClr val="008000"/>
                </a:solidFill>
              </a:rPr>
              <a:t>e</a:t>
            </a:r>
            <a:r>
              <a:rPr lang="en-GB" sz="2800" kern="0" baseline="30000" dirty="0">
                <a:solidFill>
                  <a:srgbClr val="008000"/>
                </a:solidFill>
              </a:rPr>
              <a:t>-</a:t>
            </a:r>
            <a:r>
              <a:rPr lang="en-GB" sz="2800" kern="0" dirty="0">
                <a:solidFill>
                  <a:srgbClr val="008000"/>
                </a:solidFill>
              </a:rPr>
              <a:t> colliders?</a:t>
            </a:r>
          </a:p>
          <a:p>
            <a:pPr marL="457200" indent="-45720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rgbClr val="008000"/>
                </a:solidFill>
              </a:rPr>
              <a:t>negligible synchrotron radiation during acceleration</a:t>
            </a:r>
          </a:p>
          <a:p>
            <a:pPr marL="457200" indent="-45720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rgbClr val="008000"/>
                </a:solidFill>
              </a:rPr>
              <a:t>but only one collision per particle</a:t>
            </a:r>
          </a:p>
          <a:p>
            <a:pPr marL="457200" indent="-45720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rgbClr val="008000"/>
                </a:solidFill>
              </a:rPr>
              <a:t>requires a large accelerating system &amp; small spot size  	→ synchrotron radiation in collision (“</a:t>
            </a:r>
            <a:r>
              <a:rPr lang="en-GB" sz="2800" kern="0" dirty="0" err="1">
                <a:solidFill>
                  <a:srgbClr val="008000"/>
                </a:solidFill>
              </a:rPr>
              <a:t>beamstrahlung</a:t>
            </a:r>
            <a:r>
              <a:rPr lang="en-GB" sz="2800" kern="0" dirty="0">
                <a:solidFill>
                  <a:srgbClr val="008000"/>
                </a:solidFill>
              </a:rPr>
              <a:t>”)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07904" y="1052736"/>
                <a:ext cx="5292079" cy="2659190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marL="457200" indent="-45720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GB" sz="2800" kern="0" dirty="0">
                    <a:solidFill>
                      <a:srgbClr val="0033CC"/>
                    </a:solidFill>
                  </a:rPr>
                  <a:t>hadron (proton) colliders</a:t>
                </a:r>
              </a:p>
              <a:p>
                <a:pPr marL="457200" indent="-45720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GB" sz="2800" kern="0" dirty="0">
                    <a:solidFill>
                      <a:srgbClr val="0033CC"/>
                    </a:solidFill>
                  </a:rPr>
                  <a:t>almost all </a:t>
                </a:r>
                <a:r>
                  <a:rPr lang="en-GB" sz="2800" i="1" kern="0" dirty="0" err="1">
                    <a:solidFill>
                      <a:srgbClr val="0033CC"/>
                    </a:solidFill>
                  </a:rPr>
                  <a:t>e</a:t>
                </a:r>
                <a:r>
                  <a:rPr lang="en-GB" sz="2800" kern="0" baseline="30000" dirty="0" err="1">
                    <a:solidFill>
                      <a:srgbClr val="0033CC"/>
                    </a:solidFill>
                  </a:rPr>
                  <a:t>+</a:t>
                </a:r>
                <a:r>
                  <a:rPr lang="en-GB" sz="2800" i="1" kern="0" dirty="0" err="1">
                    <a:solidFill>
                      <a:srgbClr val="0033CC"/>
                    </a:solidFill>
                  </a:rPr>
                  <a:t>e</a:t>
                </a:r>
                <a:r>
                  <a:rPr lang="en-GB" sz="2800" kern="0" baseline="30000" dirty="0">
                    <a:solidFill>
                      <a:srgbClr val="0033CC"/>
                    </a:solidFill>
                  </a:rPr>
                  <a:t>-</a:t>
                </a:r>
                <a:r>
                  <a:rPr lang="en-GB" sz="2800" kern="0" dirty="0">
                    <a:solidFill>
                      <a:srgbClr val="0033CC"/>
                    </a:solidFill>
                  </a:rPr>
                  <a:t> colliders so far</a:t>
                </a:r>
              </a:p>
              <a:p>
                <a:pPr marL="457200" indent="-45720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GB" sz="2800" kern="0" dirty="0">
                    <a:solidFill>
                      <a:srgbClr val="0033CC"/>
                    </a:solidFill>
                  </a:rPr>
                  <a:t>particles collide many times</a:t>
                </a:r>
              </a:p>
              <a:p>
                <a:pPr marL="457200" indent="-45720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GB" sz="2800" i="1" kern="0" dirty="0">
                    <a:solidFill>
                      <a:srgbClr val="0033CC"/>
                    </a:solidFill>
                  </a:rPr>
                  <a:t>e</a:t>
                </a:r>
                <a:r>
                  <a:rPr lang="en-GB" sz="2800" kern="0" baseline="30000" dirty="0">
                    <a:solidFill>
                      <a:srgbClr val="0033CC"/>
                    </a:solidFill>
                  </a:rPr>
                  <a:t>+ </a:t>
                </a:r>
                <a:r>
                  <a:rPr lang="en-GB" sz="2800" kern="0" dirty="0">
                    <a:solidFill>
                      <a:srgbClr val="0033CC"/>
                    </a:solidFill>
                  </a:rPr>
                  <a:t>&amp;</a:t>
                </a:r>
                <a:r>
                  <a:rPr lang="en-GB" sz="2800" kern="0" baseline="30000" dirty="0">
                    <a:solidFill>
                      <a:srgbClr val="0033CC"/>
                    </a:solidFill>
                  </a:rPr>
                  <a:t> </a:t>
                </a:r>
                <a:r>
                  <a:rPr lang="en-GB" sz="2800" i="1" kern="0" dirty="0">
                    <a:solidFill>
                      <a:srgbClr val="0033CC"/>
                    </a:solidFill>
                  </a:rPr>
                  <a:t>e</a:t>
                </a:r>
                <a:r>
                  <a:rPr lang="en-GB" sz="2800" kern="0" baseline="30000" dirty="0">
                    <a:solidFill>
                      <a:srgbClr val="0033CC"/>
                    </a:solidFill>
                  </a:rPr>
                  <a:t>-</a:t>
                </a:r>
                <a:r>
                  <a:rPr lang="en-GB" sz="2800" kern="0" dirty="0">
                    <a:solidFill>
                      <a:srgbClr val="0033CC"/>
                    </a:solidFill>
                  </a:rPr>
                  <a:t> lose energy due to synchrotron radiation </a:t>
                </a:r>
                <a14:m>
                  <m:oMath xmlns:m="http://schemas.openxmlformats.org/officeDocument/2006/math">
                    <m:r>
                      <a:rPr lang="en-GB" sz="2800" i="1" kern="0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800" i="1" kern="0" dirty="0">
                    <a:solidFill>
                      <a:srgbClr val="0033CC"/>
                    </a:solidFill>
                  </a:rPr>
                  <a:t>E</a:t>
                </a:r>
                <a:r>
                  <a:rPr lang="en-GB" sz="2800" kern="0" baseline="30000" dirty="0">
                    <a:solidFill>
                      <a:srgbClr val="0033CC"/>
                    </a:solidFill>
                  </a:rPr>
                  <a:t>4</a:t>
                </a:r>
                <a:r>
                  <a:rPr lang="en-GB" sz="2800" kern="0" dirty="0">
                    <a:solidFill>
                      <a:srgbClr val="0033CC"/>
                    </a:solidFill>
                  </a:rPr>
                  <a:t>/</a:t>
                </a:r>
                <a:r>
                  <a:rPr lang="en-GB" sz="2800" kern="0" dirty="0">
                    <a:solidFill>
                      <a:srgbClr val="0033CC"/>
                    </a:solidFill>
                    <a:latin typeface="Symbol" panose="05050102010706020507" pitchFamily="18" charset="2"/>
                  </a:rPr>
                  <a:t>r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1052736"/>
                <a:ext cx="5292079" cy="2659190"/>
              </a:xfrm>
              <a:prstGeom prst="rect">
                <a:avLst/>
              </a:prstGeom>
              <a:blipFill>
                <a:blip r:embed="rId2"/>
                <a:stretch>
                  <a:fillRect l="-1382" t="-2294" b="-57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 bwMode="auto">
          <a:xfrm>
            <a:off x="3089013" y="4026802"/>
            <a:ext cx="93610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4824028" y="4025804"/>
            <a:ext cx="93610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807200" y="1378446"/>
            <a:ext cx="385042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FF0000"/>
                </a:solidFill>
              </a:rPr>
              <a:t>e</a:t>
            </a:r>
            <a:r>
              <a:rPr lang="en-GB" sz="2000" kern="0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07038" y="3669990"/>
            <a:ext cx="42672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FF0000"/>
                </a:solidFill>
              </a:rPr>
              <a:t>e</a:t>
            </a:r>
            <a:r>
              <a:rPr lang="en-GB" sz="2000" kern="0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2" name="Arc 21"/>
          <p:cNvSpPr/>
          <p:nvPr/>
        </p:nvSpPr>
        <p:spPr bwMode="auto">
          <a:xfrm>
            <a:off x="1361052" y="1340768"/>
            <a:ext cx="1703367" cy="1512168"/>
          </a:xfrm>
          <a:prstGeom prst="arc">
            <a:avLst/>
          </a:prstGeom>
          <a:noFill/>
          <a:ln w="4127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3" name="Arc 22"/>
          <p:cNvSpPr/>
          <p:nvPr/>
        </p:nvSpPr>
        <p:spPr bwMode="auto">
          <a:xfrm flipV="1">
            <a:off x="1253538" y="1570493"/>
            <a:ext cx="1703367" cy="1512168"/>
          </a:xfrm>
          <a:prstGeom prst="arc">
            <a:avLst/>
          </a:prstGeom>
          <a:noFill/>
          <a:ln w="4127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00100" y="3625694"/>
            <a:ext cx="385042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FF0000"/>
                </a:solidFill>
              </a:rPr>
              <a:t>e</a:t>
            </a:r>
            <a:r>
              <a:rPr lang="en-GB" sz="2000" kern="0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5" name="TextBox 24"/>
          <p:cNvSpPr txBox="1"/>
          <p:nvPr/>
        </p:nvSpPr>
        <p:spPr>
          <a:xfrm flipH="1">
            <a:off x="1625111" y="2852936"/>
            <a:ext cx="4135021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FF0000"/>
                </a:solidFill>
              </a:rPr>
              <a:t>e</a:t>
            </a:r>
            <a:r>
              <a:rPr lang="en-GB" sz="2000" kern="0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6" name="6-Point Star 25"/>
          <p:cNvSpPr/>
          <p:nvPr/>
        </p:nvSpPr>
        <p:spPr bwMode="auto">
          <a:xfrm>
            <a:off x="4251295" y="3963373"/>
            <a:ext cx="228600" cy="371759"/>
          </a:xfrm>
          <a:prstGeom prst="star6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9" name="6-Point Star 28"/>
          <p:cNvSpPr/>
          <p:nvPr/>
        </p:nvSpPr>
        <p:spPr bwMode="auto">
          <a:xfrm>
            <a:off x="3271500" y="2078350"/>
            <a:ext cx="228600" cy="371759"/>
          </a:xfrm>
          <a:prstGeom prst="star6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" name="6-Point Star 29"/>
          <p:cNvSpPr/>
          <p:nvPr/>
        </p:nvSpPr>
        <p:spPr bwMode="auto">
          <a:xfrm>
            <a:off x="353244" y="2140697"/>
            <a:ext cx="228600" cy="371759"/>
          </a:xfrm>
          <a:prstGeom prst="star6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" name="6-Point Star 30"/>
          <p:cNvSpPr/>
          <p:nvPr/>
        </p:nvSpPr>
        <p:spPr bwMode="auto">
          <a:xfrm>
            <a:off x="1778076" y="866856"/>
            <a:ext cx="228600" cy="371759"/>
          </a:xfrm>
          <a:prstGeom prst="star6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2" name="6-Point Star 31"/>
          <p:cNvSpPr/>
          <p:nvPr/>
        </p:nvSpPr>
        <p:spPr bwMode="auto">
          <a:xfrm>
            <a:off x="1829408" y="3340167"/>
            <a:ext cx="228600" cy="371759"/>
          </a:xfrm>
          <a:prstGeom prst="star6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17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4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3079BE-4737-46FD-A314-979308545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24"/>
            <a:ext cx="5263850" cy="2753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9"/>
          <a:stretch/>
        </p:blipFill>
        <p:spPr>
          <a:xfrm>
            <a:off x="1830" y="4769473"/>
            <a:ext cx="2656909" cy="178066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895850" y="979742"/>
            <a:ext cx="4248150" cy="2855912"/>
          </a:xfrm>
        </p:spPr>
        <p:txBody>
          <a:bodyPr>
            <a:noAutofit/>
          </a:bodyPr>
          <a:lstStyle/>
          <a:p>
            <a:pPr>
              <a:buClr>
                <a:schemeClr val="tx2"/>
              </a:buClr>
            </a:pPr>
            <a:r>
              <a:rPr lang="en-US" sz="1800" b="1" dirty="0">
                <a:solidFill>
                  <a:srgbClr val="FF0000"/>
                </a:solidFill>
              </a:rPr>
              <a:t>x10  increase </a:t>
            </a:r>
            <a:r>
              <a:rPr lang="en-US" sz="1800" dirty="0"/>
              <a:t>in </a:t>
            </a:r>
            <a:r>
              <a:rPr lang="en-US" sz="1800" b="1" dirty="0">
                <a:solidFill>
                  <a:srgbClr val="FF0000"/>
                </a:solidFill>
              </a:rPr>
              <a:t>energy &amp; luminosity </a:t>
            </a:r>
          </a:p>
          <a:p>
            <a:pPr>
              <a:buClr>
                <a:schemeClr val="tx2"/>
              </a:buClr>
            </a:pPr>
            <a:r>
              <a:rPr lang="en-US" sz="1800" b="1" dirty="0">
                <a:solidFill>
                  <a:srgbClr val="FF0000"/>
                </a:solidFill>
              </a:rPr>
              <a:t>100 </a:t>
            </a:r>
            <a:r>
              <a:rPr lang="en-US" sz="1800" b="1" dirty="0" err="1">
                <a:solidFill>
                  <a:srgbClr val="FF0000"/>
                </a:solidFill>
              </a:rPr>
              <a:t>TeV</a:t>
            </a:r>
            <a:r>
              <a:rPr lang="en-US" sz="1800" b="1" dirty="0">
                <a:solidFill>
                  <a:srgbClr val="FF0000"/>
                </a:solidFill>
              </a:rPr>
              <a:t> cm energy </a:t>
            </a:r>
            <a:r>
              <a:rPr lang="en-US" sz="1800" dirty="0"/>
              <a:t>(vs 14 </a:t>
            </a:r>
            <a:r>
              <a:rPr lang="en-US" sz="1800" dirty="0" err="1"/>
              <a:t>TeV</a:t>
            </a:r>
            <a:r>
              <a:rPr lang="en-US" sz="1800" dirty="0"/>
              <a:t> for LHC)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endParaRPr lang="en-US" sz="1800" dirty="0"/>
          </a:p>
          <a:p>
            <a:pPr>
              <a:buClr>
                <a:schemeClr val="tx2"/>
              </a:buClr>
            </a:pPr>
            <a:r>
              <a:rPr lang="en-US" sz="1800" b="1" dirty="0">
                <a:solidFill>
                  <a:srgbClr val="FF0000"/>
                </a:solidFill>
              </a:rPr>
              <a:t>20 ab</a:t>
            </a:r>
            <a:r>
              <a:rPr lang="en-US" sz="1800" b="1" baseline="30000" dirty="0">
                <a:solidFill>
                  <a:srgbClr val="FF0000"/>
                </a:solidFill>
              </a:rPr>
              <a:t>-1</a:t>
            </a:r>
            <a:r>
              <a:rPr lang="en-US" sz="1800" b="1" dirty="0">
                <a:solidFill>
                  <a:srgbClr val="FF0000"/>
                </a:solidFill>
              </a:rPr>
              <a:t> per experiment collected over 25 years </a:t>
            </a:r>
            <a:r>
              <a:rPr lang="en-US" sz="1800" dirty="0"/>
              <a:t>of operation (vs 3 ab</a:t>
            </a:r>
            <a:r>
              <a:rPr lang="en-US" sz="1800" baseline="30000" dirty="0"/>
              <a:t>-1</a:t>
            </a:r>
            <a:r>
              <a:rPr lang="en-US" sz="1800" dirty="0"/>
              <a:t> for LHC)</a:t>
            </a:r>
          </a:p>
          <a:p>
            <a:pPr>
              <a:buClr>
                <a:schemeClr val="tx2"/>
              </a:buClr>
            </a:pPr>
            <a:r>
              <a:rPr lang="en-US" sz="1800" dirty="0"/>
              <a:t>similar as step from </a:t>
            </a:r>
            <a:r>
              <a:rPr lang="en-US" sz="1800" dirty="0" err="1"/>
              <a:t>Tevatron</a:t>
            </a:r>
            <a:r>
              <a:rPr lang="en-US" sz="1800" dirty="0"/>
              <a:t> to LHC</a:t>
            </a:r>
          </a:p>
          <a:p>
            <a:pPr>
              <a:buClr>
                <a:schemeClr val="tx2"/>
              </a:buClr>
            </a:pPr>
            <a:r>
              <a:rPr lang="en-US" sz="1800" b="1" dirty="0">
                <a:solidFill>
                  <a:srgbClr val="FF0000"/>
                </a:solidFill>
              </a:rPr>
              <a:t>key technology: high-field magnets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9113" y="3886324"/>
            <a:ext cx="2018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from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LHC technology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8.3 T </a:t>
            </a:r>
            <a:r>
              <a:rPr lang="en-US" b="1" dirty="0" err="1">
                <a:solidFill>
                  <a:srgbClr val="0C377B"/>
                </a:solidFill>
                <a:latin typeface="Arial"/>
              </a:rPr>
              <a:t>NbTi</a:t>
            </a:r>
            <a:endParaRPr lang="en-US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29918" y="3889280"/>
            <a:ext cx="24032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via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HL-LHC technology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11</a:t>
            </a:r>
            <a:r>
              <a:rPr lang="en-US" sz="2000" b="1" dirty="0">
                <a:solidFill>
                  <a:srgbClr val="0C377B"/>
                </a:solidFill>
                <a:latin typeface="Arial"/>
              </a:rPr>
              <a:t> </a:t>
            </a:r>
            <a:r>
              <a:rPr lang="en-US" sz="2000" b="1" dirty="0">
                <a:solidFill>
                  <a:srgbClr val="0C377B"/>
                </a:solidFill>
              </a:rPr>
              <a:t>T Nb</a:t>
            </a:r>
            <a:r>
              <a:rPr lang="en-US" sz="2000" b="1" baseline="-25000" dirty="0">
                <a:solidFill>
                  <a:srgbClr val="0C377B"/>
                </a:solidFill>
              </a:rPr>
              <a:t>3</a:t>
            </a:r>
            <a:r>
              <a:rPr lang="en-US" sz="2000" b="1" dirty="0">
                <a:solidFill>
                  <a:srgbClr val="0C377B"/>
                </a:solidFill>
              </a:rPr>
              <a:t>Sn</a:t>
            </a:r>
            <a:endParaRPr lang="en-US" sz="2000" dirty="0">
              <a:solidFill>
                <a:srgbClr val="0C377B"/>
              </a:solidFill>
              <a:latin typeface="Arial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855398" y="1945966"/>
            <a:ext cx="576064" cy="39329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603946" y="1413786"/>
            <a:ext cx="576064" cy="39329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450399" y="5847479"/>
            <a:ext cx="830589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506472" y="5877272"/>
            <a:ext cx="830589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kern="0" dirty="0">
                <a:latin typeface="Arial"/>
              </a:rPr>
              <a:t>f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uture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100km hadron colliders: FCC-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lang="en-US" sz="3000" kern="0" dirty="0">
                <a:latin typeface="Arial"/>
              </a:rPr>
              <a:t>&amp;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SppC</a:t>
            </a:r>
            <a:endParaRPr lang="en-US" sz="3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61" y="4882241"/>
            <a:ext cx="2216764" cy="16625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3FE564-F23F-4760-A640-2CA4BEF67894}"/>
              </a:ext>
            </a:extLst>
          </p:cNvPr>
          <p:cNvSpPr txBox="1"/>
          <p:nvPr/>
        </p:nvSpPr>
        <p:spPr>
          <a:xfrm>
            <a:off x="6132464" y="4196449"/>
            <a:ext cx="2421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FNAL demonstrator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14.5 T Nb</a:t>
            </a:r>
            <a:r>
              <a:rPr lang="en-US" b="1" baseline="-25000" dirty="0">
                <a:solidFill>
                  <a:srgbClr val="0C377B"/>
                </a:solidFill>
                <a:latin typeface="Arial"/>
              </a:rPr>
              <a:t>3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Sn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B700B06-31C2-439A-BAEF-52E27752C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061" y="4881934"/>
            <a:ext cx="2216765" cy="1662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DCFBF84-9306-43B8-B90E-5DD8556108FF}"/>
                  </a:ext>
                </a:extLst>
              </p:cNvPr>
              <p:cNvSpPr/>
              <p:nvPr/>
            </p:nvSpPr>
            <p:spPr>
              <a:xfrm>
                <a:off x="5263850" y="3096506"/>
                <a:ext cx="3681037" cy="8309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</a:rPr>
                  <a:t>50 </a:t>
                </a:r>
                <a:r>
                  <a:rPr lang="en-US" sz="1600" b="1" kern="0" dirty="0" err="1">
                    <a:solidFill>
                      <a:prstClr val="black"/>
                    </a:solidFill>
                  </a:rPr>
                  <a:t>TeV</a:t>
                </a:r>
                <a:r>
                  <a:rPr lang="en-US" sz="1600" b="1" kern="0" dirty="0">
                    <a:solidFill>
                      <a:prstClr val="black"/>
                    </a:solidFill>
                  </a:rPr>
                  <a:t>, 0.5 A beam current, hor. </a:t>
                </a:r>
                <a:r>
                  <a:rPr lang="en-US" sz="1600" b="1" kern="0" dirty="0" err="1">
                    <a:solidFill>
                      <a:prstClr val="black"/>
                    </a:solidFill>
                  </a:rPr>
                  <a:t>equil</a:t>
                </a:r>
                <a:r>
                  <a:rPr lang="en-US" sz="1600" b="1" kern="0" dirty="0">
                    <a:solidFill>
                      <a:prstClr val="black"/>
                    </a:solidFill>
                  </a:rPr>
                  <a:t>. emittance </a:t>
                </a:r>
                <a14:m>
                  <m:oMath xmlns:m="http://schemas.openxmlformats.org/officeDocument/2006/math">
                    <m:r>
                      <a:rPr lang="en-US" sz="1600" b="1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600" b="1" kern="0" dirty="0">
                    <a:solidFill>
                      <a:prstClr val="black"/>
                    </a:solidFill>
                  </a:rPr>
                  <a:t>1 pm → extreme average brightness ! coherent radiation to ≤ 0.1 Å</a:t>
                </a:r>
                <a:endParaRPr lang="en-GB" sz="1600" b="1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DCFBF84-9306-43B8-B90E-5DD8556108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3850" y="3096506"/>
                <a:ext cx="3681037" cy="830997"/>
              </a:xfrm>
              <a:prstGeom prst="rect">
                <a:avLst/>
              </a:prstGeom>
              <a:blipFill>
                <a:blip r:embed="rId6"/>
                <a:stretch>
                  <a:fillRect l="-828" t="-2206"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266B73-8528-4115-BB13-A9EF160C3086}"/>
                  </a:ext>
                </a:extLst>
              </p:cNvPr>
              <p:cNvSpPr txBox="1"/>
              <p:nvPr/>
            </p:nvSpPr>
            <p:spPr>
              <a:xfrm>
                <a:off x="1073285" y="1321453"/>
                <a:ext cx="1218667" cy="430887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GB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266B73-8528-4115-BB13-A9EF160C3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285" y="1321453"/>
                <a:ext cx="1218667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64CEBF9-FC14-404F-B150-8B9A57EFE4AB}"/>
              </a:ext>
            </a:extLst>
          </p:cNvPr>
          <p:cNvSpPr txBox="1"/>
          <p:nvPr/>
        </p:nvSpPr>
        <p:spPr>
          <a:xfrm>
            <a:off x="1219200" y="14137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6D74CA-BFAB-473A-AB65-F9F681D21A48}"/>
              </a:ext>
            </a:extLst>
          </p:cNvPr>
          <p:cNvSpPr txBox="1"/>
          <p:nvPr/>
        </p:nvSpPr>
        <p:spPr>
          <a:xfrm>
            <a:off x="6573249" y="5713511"/>
            <a:ext cx="1744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14.5 T on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13 July 2020</a:t>
            </a:r>
            <a:endParaRPr lang="en-GB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8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04976" y="263404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07604D2-2E23-CB46-A5C7-7CD1D46CF8FB}"/>
              </a:ext>
            </a:extLst>
          </p:cNvPr>
          <p:cNvGrpSpPr/>
          <p:nvPr/>
        </p:nvGrpSpPr>
        <p:grpSpPr>
          <a:xfrm>
            <a:off x="277076" y="1196922"/>
            <a:ext cx="3619459" cy="2286886"/>
            <a:chOff x="192317" y="4005128"/>
            <a:chExt cx="3015692" cy="228553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317" y="4005128"/>
              <a:ext cx="3015692" cy="228553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2241361" y="5930106"/>
              <a:ext cx="914408" cy="338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ILC (Japan)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9AD80FC-886C-3C43-A55A-4DD572C36DB3}"/>
              </a:ext>
            </a:extLst>
          </p:cNvPr>
          <p:cNvGrpSpPr>
            <a:grpSpLocks noChangeAspect="1"/>
          </p:cNvGrpSpPr>
          <p:nvPr/>
        </p:nvGrpSpPr>
        <p:grpSpPr>
          <a:xfrm>
            <a:off x="1704977" y="4110596"/>
            <a:ext cx="2497363" cy="2507812"/>
            <a:chOff x="6751496" y="3979688"/>
            <a:chExt cx="2170253" cy="229382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6" r="-173"/>
            <a:stretch/>
          </p:blipFill>
          <p:spPr>
            <a:xfrm>
              <a:off x="6751496" y="3979688"/>
              <a:ext cx="2086354" cy="229382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256991" y="5657817"/>
              <a:ext cx="664758" cy="534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FCC </a:t>
              </a:r>
            </a:p>
            <a:p>
              <a:r>
                <a:rPr lang="en-US" sz="1600" b="1" dirty="0">
                  <a:solidFill>
                    <a:schemeClr val="bg1"/>
                  </a:solidFill>
                </a:rPr>
                <a:t>(CERN)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A92FA3F-3F89-784B-A811-7551BDCD7728}"/>
              </a:ext>
            </a:extLst>
          </p:cNvPr>
          <p:cNvSpPr/>
          <p:nvPr/>
        </p:nvSpPr>
        <p:spPr>
          <a:xfrm>
            <a:off x="115075" y="614576"/>
            <a:ext cx="2953245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ctr">
              <a:spcAft>
                <a:spcPts val="450"/>
              </a:spcAft>
            </a:pPr>
            <a:r>
              <a:rPr lang="en-US" sz="1600" dirty="0"/>
              <a:t>20(30) km 250(500) GeV, 1.3 GHz SCRF cavities 30 MV/m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F13A6E-BC07-9143-BB06-7F848DA385B6}"/>
              </a:ext>
            </a:extLst>
          </p:cNvPr>
          <p:cNvSpPr/>
          <p:nvPr/>
        </p:nvSpPr>
        <p:spPr>
          <a:xfrm>
            <a:off x="5344573" y="629675"/>
            <a:ext cx="3799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450"/>
              </a:spcAft>
            </a:pPr>
            <a:r>
              <a:rPr lang="en-US" sz="1600" dirty="0"/>
              <a:t>11/29/50 km (0.38/1.5/3 </a:t>
            </a:r>
            <a:r>
              <a:rPr lang="en-US" sz="1600" dirty="0" err="1"/>
              <a:t>TeV</a:t>
            </a:r>
            <a:r>
              <a:rPr lang="en-US" sz="1600" dirty="0"/>
              <a:t>), 12 GHz, NCRF X-band 72/100 MV/m, e-drive beams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01A75B-6DF2-B944-8836-EF514BA031B2}"/>
              </a:ext>
            </a:extLst>
          </p:cNvPr>
          <p:cNvSpPr/>
          <p:nvPr/>
        </p:nvSpPr>
        <p:spPr>
          <a:xfrm>
            <a:off x="115076" y="4132241"/>
            <a:ext cx="1413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450"/>
              </a:spcAft>
              <a:defRPr/>
            </a:pPr>
            <a:r>
              <a:rPr lang="en-US" sz="1600" kern="0" dirty="0">
                <a:cs typeface="Calibri" pitchFamily="34" charset="0"/>
              </a:rPr>
              <a:t>100 km, </a:t>
            </a:r>
            <a:r>
              <a:rPr lang="en-US" sz="1600" b="1" kern="0" dirty="0">
                <a:cs typeface="Calibri" pitchFamily="34" charset="0"/>
              </a:rPr>
              <a:t>FCC-</a:t>
            </a:r>
            <a:r>
              <a:rPr lang="en-US" sz="1600" b="1" kern="0" dirty="0" err="1">
                <a:cs typeface="Calibri" pitchFamily="34" charset="0"/>
              </a:rPr>
              <a:t>ee</a:t>
            </a:r>
            <a:r>
              <a:rPr lang="en-US" sz="1600" kern="0" dirty="0">
                <a:cs typeface="Calibri" pitchFamily="34" charset="0"/>
              </a:rPr>
              <a:t>, 90-365 GeV, 0.4 &amp; 0.8 GHz SCRF</a:t>
            </a:r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0051E745-F1AA-CE4D-BD9E-5D49460B2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73" y="1158948"/>
            <a:ext cx="3311504" cy="2289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F9D1EF7D-D5DD-5647-B448-100659476B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80" y="4074971"/>
            <a:ext cx="2737314" cy="254343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626316C-9B20-5F40-BBC1-829F6786F71F}"/>
              </a:ext>
            </a:extLst>
          </p:cNvPr>
          <p:cNvSpPr/>
          <p:nvPr/>
        </p:nvSpPr>
        <p:spPr>
          <a:xfrm>
            <a:off x="7168107" y="5771463"/>
            <a:ext cx="1872343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ctr">
              <a:spcAft>
                <a:spcPts val="450"/>
              </a:spcAft>
              <a:defRPr/>
            </a:pPr>
            <a:r>
              <a:rPr lang="en-US" sz="1600" kern="0" dirty="0">
                <a:cs typeface="Calibri" pitchFamily="34" charset="0"/>
              </a:rPr>
              <a:t>100 km, CEPC(</a:t>
            </a:r>
            <a:r>
              <a:rPr lang="en-US" sz="1600" kern="0" dirty="0" err="1">
                <a:cs typeface="Calibri" pitchFamily="34" charset="0"/>
              </a:rPr>
              <a:t>ee</a:t>
            </a:r>
            <a:r>
              <a:rPr lang="en-US" sz="1600" kern="0" dirty="0">
                <a:cs typeface="Calibri" pitchFamily="34" charset="0"/>
              </a:rPr>
              <a:t>), 90-240 GeV, 0.65 GHz SCRF </a:t>
            </a: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A3A20EAC-5B60-634D-887E-E0CBC0CA22D9}"/>
              </a:ext>
            </a:extLst>
          </p:cNvPr>
          <p:cNvSpPr txBox="1"/>
          <p:nvPr/>
        </p:nvSpPr>
        <p:spPr>
          <a:xfrm>
            <a:off x="7268928" y="4149855"/>
            <a:ext cx="127150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/>
              <a:t>CepC</a:t>
            </a:r>
            <a:r>
              <a:rPr lang="en-US" sz="1600" b="1" dirty="0"/>
              <a:t> (China)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7D33635-FD13-3249-84DD-B506BB3B684D}"/>
              </a:ext>
            </a:extLst>
          </p:cNvPr>
          <p:cNvSpPr txBox="1"/>
          <p:nvPr/>
        </p:nvSpPr>
        <p:spPr>
          <a:xfrm>
            <a:off x="2994988" y="644140"/>
            <a:ext cx="2414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Linear Colliders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BFC79F5-05D2-5B4C-93D8-BC44545C4174}"/>
              </a:ext>
            </a:extLst>
          </p:cNvPr>
          <p:cNvSpPr txBox="1"/>
          <p:nvPr/>
        </p:nvSpPr>
        <p:spPr>
          <a:xfrm>
            <a:off x="2905385" y="3510018"/>
            <a:ext cx="2630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Circular Colliders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DD18BE5-7688-459E-947B-0E11FF8E84DF}"/>
              </a:ext>
            </a:extLst>
          </p:cNvPr>
          <p:cNvSpPr txBox="1">
            <a:spLocks/>
          </p:cNvSpPr>
          <p:nvPr/>
        </p:nvSpPr>
        <p:spPr>
          <a:xfrm>
            <a:off x="-3059" y="-27384"/>
            <a:ext cx="9150188" cy="645335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kern="0" dirty="0">
                <a:latin typeface="Arial"/>
              </a:rPr>
              <a:t>f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uture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3000" b="1" i="0" u="none" strike="noStrike" kern="0" cap="none" spc="0" normalizeH="0" baseline="3000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+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3000" b="1" i="0" u="none" strike="noStrike" kern="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collider proposals</a:t>
            </a:r>
            <a:endParaRPr lang="en-US" sz="3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1CBA1185-0F11-164B-A04A-A1D4B9A6CBEC}"/>
              </a:ext>
            </a:extLst>
          </p:cNvPr>
          <p:cNvSpPr txBox="1"/>
          <p:nvPr/>
        </p:nvSpPr>
        <p:spPr>
          <a:xfrm>
            <a:off x="6259900" y="3039987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CLIC  (CERN)</a:t>
            </a:r>
          </a:p>
        </p:txBody>
      </p:sp>
    </p:spTree>
    <p:extLst>
      <p:ext uri="{BB962C8B-B14F-4D97-AF65-F5344CB8AC3E}">
        <p14:creationId xmlns:p14="http://schemas.microsoft.com/office/powerpoint/2010/main" val="1561013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Arc 267"/>
          <p:cNvSpPr/>
          <p:nvPr/>
        </p:nvSpPr>
        <p:spPr>
          <a:xfrm>
            <a:off x="3628427" y="1389992"/>
            <a:ext cx="144016" cy="792088"/>
          </a:xfrm>
          <a:prstGeom prst="arc">
            <a:avLst/>
          </a:prstGeom>
          <a:ln w="476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5" name="Group 264"/>
          <p:cNvGrpSpPr/>
          <p:nvPr/>
        </p:nvGrpSpPr>
        <p:grpSpPr>
          <a:xfrm flipV="1">
            <a:off x="3634771" y="1512599"/>
            <a:ext cx="181857" cy="792088"/>
            <a:chOff x="1907704" y="1412776"/>
            <a:chExt cx="181857" cy="792088"/>
          </a:xfrm>
        </p:grpSpPr>
        <p:sp>
          <p:nvSpPr>
            <p:cNvPr id="266" name="Arc 265"/>
            <p:cNvSpPr/>
            <p:nvPr/>
          </p:nvSpPr>
          <p:spPr>
            <a:xfrm>
              <a:off x="1907704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7" name="Arc 266"/>
            <p:cNvSpPr/>
            <p:nvPr/>
          </p:nvSpPr>
          <p:spPr>
            <a:xfrm flipH="1">
              <a:off x="1945545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3779478" y="1360199"/>
            <a:ext cx="181857" cy="792088"/>
            <a:chOff x="1907704" y="1412776"/>
            <a:chExt cx="181857" cy="792088"/>
          </a:xfrm>
        </p:grpSpPr>
        <p:sp>
          <p:nvSpPr>
            <p:cNvPr id="262" name="Arc 261"/>
            <p:cNvSpPr/>
            <p:nvPr/>
          </p:nvSpPr>
          <p:spPr>
            <a:xfrm>
              <a:off x="1907704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3" name="Arc 262"/>
            <p:cNvSpPr/>
            <p:nvPr/>
          </p:nvSpPr>
          <p:spPr>
            <a:xfrm flipH="1">
              <a:off x="1945545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9" name="Group 258"/>
          <p:cNvGrpSpPr/>
          <p:nvPr/>
        </p:nvGrpSpPr>
        <p:grpSpPr>
          <a:xfrm flipV="1">
            <a:off x="3772443" y="1512599"/>
            <a:ext cx="181857" cy="792088"/>
            <a:chOff x="1907704" y="1412776"/>
            <a:chExt cx="181857" cy="792088"/>
          </a:xfrm>
        </p:grpSpPr>
        <p:sp>
          <p:nvSpPr>
            <p:cNvPr id="260" name="Arc 259"/>
            <p:cNvSpPr/>
            <p:nvPr/>
          </p:nvSpPr>
          <p:spPr>
            <a:xfrm>
              <a:off x="1907704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1" name="Arc 260"/>
            <p:cNvSpPr/>
            <p:nvPr/>
          </p:nvSpPr>
          <p:spPr>
            <a:xfrm flipH="1">
              <a:off x="1945545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5118225" y="1368509"/>
            <a:ext cx="4284455" cy="969040"/>
            <a:chOff x="5086294" y="773187"/>
            <a:chExt cx="4284455" cy="969040"/>
          </a:xfrm>
        </p:grpSpPr>
        <p:grpSp>
          <p:nvGrpSpPr>
            <p:cNvPr id="435" name="Group 434"/>
            <p:cNvGrpSpPr/>
            <p:nvPr/>
          </p:nvGrpSpPr>
          <p:grpSpPr>
            <a:xfrm>
              <a:off x="5385497" y="791601"/>
              <a:ext cx="327913" cy="944488"/>
              <a:chOff x="1922432" y="1565176"/>
              <a:chExt cx="327913" cy="944488"/>
            </a:xfrm>
          </p:grpSpPr>
          <p:grpSp>
            <p:nvGrpSpPr>
              <p:cNvPr id="481" name="Group 480"/>
              <p:cNvGrpSpPr/>
              <p:nvPr/>
            </p:nvGrpSpPr>
            <p:grpSpPr>
              <a:xfrm>
                <a:off x="1922432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489" name="Group 488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93" name="Arc 492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94" name="Arc 493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490" name="Group 489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91" name="Arc 490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92" name="Arc 491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482" name="Group 481"/>
              <p:cNvGrpSpPr/>
              <p:nvPr/>
            </p:nvGrpSpPr>
            <p:grpSpPr>
              <a:xfrm>
                <a:off x="2060104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483" name="Group 482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87" name="Arc 486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88" name="Arc 487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484" name="Group 483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85" name="Arc 484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86" name="Arc 485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436" name="Group 435"/>
            <p:cNvGrpSpPr/>
            <p:nvPr/>
          </p:nvGrpSpPr>
          <p:grpSpPr>
            <a:xfrm>
              <a:off x="5656769" y="782394"/>
              <a:ext cx="327913" cy="944488"/>
              <a:chOff x="1922432" y="1565176"/>
              <a:chExt cx="327913" cy="944488"/>
            </a:xfrm>
          </p:grpSpPr>
          <p:grpSp>
            <p:nvGrpSpPr>
              <p:cNvPr id="467" name="Group 466"/>
              <p:cNvGrpSpPr/>
              <p:nvPr/>
            </p:nvGrpSpPr>
            <p:grpSpPr>
              <a:xfrm>
                <a:off x="1922432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475" name="Group 474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79" name="Arc 478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80" name="Arc 479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476" name="Group 475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77" name="Arc 476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8" name="Arc 477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468" name="Group 467"/>
              <p:cNvGrpSpPr/>
              <p:nvPr/>
            </p:nvGrpSpPr>
            <p:grpSpPr>
              <a:xfrm>
                <a:off x="2060104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469" name="Group 468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73" name="Arc 472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4" name="Arc 473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470" name="Group 469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71" name="Arc 470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2" name="Arc 471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438" name="Group 437"/>
            <p:cNvGrpSpPr/>
            <p:nvPr/>
          </p:nvGrpSpPr>
          <p:grpSpPr>
            <a:xfrm>
              <a:off x="5086294" y="785463"/>
              <a:ext cx="327913" cy="944488"/>
              <a:chOff x="1922432" y="1565176"/>
              <a:chExt cx="327913" cy="944488"/>
            </a:xfrm>
          </p:grpSpPr>
          <p:grpSp>
            <p:nvGrpSpPr>
              <p:cNvPr id="439" name="Group 438"/>
              <p:cNvGrpSpPr/>
              <p:nvPr/>
            </p:nvGrpSpPr>
            <p:grpSpPr>
              <a:xfrm>
                <a:off x="1922432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447" name="Group 446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51" name="Arc 450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52" name="Arc 451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448" name="Group 447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49" name="Arc 448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50" name="Arc 449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440" name="Group 439"/>
              <p:cNvGrpSpPr/>
              <p:nvPr/>
            </p:nvGrpSpPr>
            <p:grpSpPr>
              <a:xfrm>
                <a:off x="2060104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441" name="Group 440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45" name="Arc 444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46" name="Arc 445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442" name="Group 441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43" name="Arc 442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44" name="Arc 443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374" name="Group 373"/>
            <p:cNvGrpSpPr/>
            <p:nvPr/>
          </p:nvGrpSpPr>
          <p:grpSpPr>
            <a:xfrm>
              <a:off x="5955560" y="773187"/>
              <a:ext cx="1169660" cy="953695"/>
              <a:chOff x="2505324" y="1784569"/>
              <a:chExt cx="1169660" cy="953695"/>
            </a:xfrm>
          </p:grpSpPr>
          <p:grpSp>
            <p:nvGrpSpPr>
              <p:cNvPr id="375" name="Group 374"/>
              <p:cNvGrpSpPr/>
              <p:nvPr/>
            </p:nvGrpSpPr>
            <p:grpSpPr>
              <a:xfrm>
                <a:off x="3075799" y="1793776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421" name="Group 420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429" name="Group 428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33" name="Arc 432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34" name="Arc 433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30" name="Group 429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31" name="Arc 430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32" name="Arc 431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422" name="Group 421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423" name="Group 422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27" name="Arc 426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28" name="Arc 427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24" name="Group 423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25" name="Arc 424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26" name="Arc 425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76" name="Group 375"/>
              <p:cNvGrpSpPr/>
              <p:nvPr/>
            </p:nvGrpSpPr>
            <p:grpSpPr>
              <a:xfrm>
                <a:off x="3347071" y="1784569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407" name="Group 406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415" name="Group 414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19" name="Arc 418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20" name="Arc 419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16" name="Group 415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17" name="Arc 416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18" name="Arc 417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408" name="Group 407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409" name="Group 408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13" name="Arc 412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14" name="Arc 413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10" name="Group 409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11" name="Arc 410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12" name="Arc 411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77" name="Group 376"/>
              <p:cNvGrpSpPr/>
              <p:nvPr/>
            </p:nvGrpSpPr>
            <p:grpSpPr>
              <a:xfrm>
                <a:off x="2505324" y="1790707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393" name="Group 392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401" name="Group 400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05" name="Arc 404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06" name="Arc 405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02" name="Group 401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03" name="Arc 402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04" name="Arc 403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94" name="Group 393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95" name="Group 394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99" name="Arc 398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00" name="Arc 399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96" name="Group 395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97" name="Arc 396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98" name="Arc 397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78" name="Group 377"/>
              <p:cNvGrpSpPr/>
              <p:nvPr/>
            </p:nvGrpSpPr>
            <p:grpSpPr>
              <a:xfrm>
                <a:off x="2776596" y="1793776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379" name="Group 378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87" name="Group 386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91" name="Arc 390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92" name="Arc 391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88" name="Group 387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89" name="Arc 388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90" name="Arc 389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80" name="Group 379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81" name="Group 380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85" name="Arc 384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86" name="Arc 385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82" name="Group 381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83" name="Arc 382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84" name="Arc 383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grpSp>
          <p:nvGrpSpPr>
            <p:cNvPr id="495" name="Group 494"/>
            <p:cNvGrpSpPr/>
            <p:nvPr/>
          </p:nvGrpSpPr>
          <p:grpSpPr>
            <a:xfrm>
              <a:off x="7060551" y="785463"/>
              <a:ext cx="2310198" cy="956764"/>
              <a:chOff x="1233085" y="1638307"/>
              <a:chExt cx="2310198" cy="956764"/>
            </a:xfrm>
          </p:grpSpPr>
          <p:grpSp>
            <p:nvGrpSpPr>
              <p:cNvPr id="496" name="Group 495"/>
              <p:cNvGrpSpPr/>
              <p:nvPr/>
            </p:nvGrpSpPr>
            <p:grpSpPr>
              <a:xfrm>
                <a:off x="1233085" y="1641376"/>
                <a:ext cx="1169660" cy="953695"/>
                <a:chOff x="1233085" y="1641376"/>
                <a:chExt cx="1169660" cy="953695"/>
              </a:xfrm>
            </p:grpSpPr>
            <p:grpSp>
              <p:nvGrpSpPr>
                <p:cNvPr id="558" name="Group 557"/>
                <p:cNvGrpSpPr/>
                <p:nvPr/>
              </p:nvGrpSpPr>
              <p:grpSpPr>
                <a:xfrm>
                  <a:off x="1803560" y="1650583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604" name="Group 603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612" name="Group 611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16" name="Arc 61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17" name="Arc 61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613" name="Group 612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14" name="Arc 61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15" name="Arc 61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605" name="Group 604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606" name="Group 605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10" name="Arc 60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11" name="Arc 61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607" name="Group 606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08" name="Arc 60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09" name="Arc 60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559" name="Group 558"/>
                <p:cNvGrpSpPr/>
                <p:nvPr/>
              </p:nvGrpSpPr>
              <p:grpSpPr>
                <a:xfrm>
                  <a:off x="2074832" y="16413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590" name="Group 589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98" name="Group 597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02" name="Arc 60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03" name="Arc 60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99" name="Group 598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00" name="Arc 59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01" name="Arc 60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91" name="Group 590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92" name="Group 591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96" name="Arc 59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97" name="Arc 59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93" name="Group 592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94" name="Arc 59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95" name="Arc 59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560" name="Group 559"/>
                <p:cNvGrpSpPr/>
                <p:nvPr/>
              </p:nvGrpSpPr>
              <p:grpSpPr>
                <a:xfrm>
                  <a:off x="1233085" y="1647514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576" name="Group 575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84" name="Group 583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88" name="Arc 58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89" name="Arc 58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85" name="Group 584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86" name="Arc 58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87" name="Arc 58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77" name="Group 576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78" name="Group 577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82" name="Arc 58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83" name="Arc 58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79" name="Group 578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80" name="Arc 57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81" name="Arc 58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561" name="Group 560"/>
                <p:cNvGrpSpPr/>
                <p:nvPr/>
              </p:nvGrpSpPr>
              <p:grpSpPr>
                <a:xfrm>
                  <a:off x="1504357" y="1650583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562" name="Group 561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70" name="Group 569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74" name="Arc 57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75" name="Arc 57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71" name="Group 570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72" name="Arc 57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73" name="Arc 57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63" name="Group 562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64" name="Group 563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68" name="Arc 56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69" name="Arc 56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65" name="Group 564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66" name="Arc 56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67" name="Arc 56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</p:grpSp>
          <p:grpSp>
            <p:nvGrpSpPr>
              <p:cNvPr id="497" name="Group 496"/>
              <p:cNvGrpSpPr/>
              <p:nvPr/>
            </p:nvGrpSpPr>
            <p:grpSpPr>
              <a:xfrm>
                <a:off x="2373623" y="1638307"/>
                <a:ext cx="1169660" cy="953695"/>
                <a:chOff x="2505324" y="1784569"/>
                <a:chExt cx="1169660" cy="953695"/>
              </a:xfrm>
            </p:grpSpPr>
            <p:grpSp>
              <p:nvGrpSpPr>
                <p:cNvPr id="498" name="Group 497"/>
                <p:cNvGrpSpPr/>
                <p:nvPr/>
              </p:nvGrpSpPr>
              <p:grpSpPr>
                <a:xfrm>
                  <a:off x="3075799" y="17937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544" name="Group 543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52" name="Group 551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56" name="Arc 55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57" name="Arc 55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53" name="Group 552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54" name="Arc 55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55" name="Arc 55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45" name="Group 544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46" name="Group 545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50" name="Arc 54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51" name="Arc 55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47" name="Group 546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48" name="Arc 54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49" name="Arc 54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499" name="Group 498"/>
                <p:cNvGrpSpPr/>
                <p:nvPr/>
              </p:nvGrpSpPr>
              <p:grpSpPr>
                <a:xfrm>
                  <a:off x="3347071" y="1784569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530" name="Group 529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38" name="Group 537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42" name="Arc 54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43" name="Arc 54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39" name="Group 538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40" name="Arc 53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41" name="Arc 54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31" name="Group 530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32" name="Group 531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36" name="Arc 53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37" name="Arc 53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33" name="Group 532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34" name="Arc 53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35" name="Arc 53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500" name="Group 499"/>
                <p:cNvGrpSpPr/>
                <p:nvPr/>
              </p:nvGrpSpPr>
              <p:grpSpPr>
                <a:xfrm>
                  <a:off x="2505324" y="1790707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516" name="Group 515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24" name="Group 523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28" name="Arc 52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29" name="Arc 52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25" name="Group 524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26" name="Arc 52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27" name="Arc 52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17" name="Group 516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18" name="Group 517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22" name="Arc 52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23" name="Arc 52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19" name="Group 518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20" name="Arc 51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21" name="Arc 52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501" name="Group 500"/>
                <p:cNvGrpSpPr/>
                <p:nvPr/>
              </p:nvGrpSpPr>
              <p:grpSpPr>
                <a:xfrm>
                  <a:off x="2776596" y="17937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502" name="Group 501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10" name="Group 509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14" name="Arc 51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15" name="Arc 51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11" name="Group 510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12" name="Arc 51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13" name="Arc 51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03" name="Group 502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04" name="Group 503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08" name="Arc 50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09" name="Arc 50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05" name="Group 504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06" name="Arc 50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07" name="Arc 50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224" name="Group 223"/>
          <p:cNvGrpSpPr/>
          <p:nvPr/>
        </p:nvGrpSpPr>
        <p:grpSpPr>
          <a:xfrm>
            <a:off x="-30952" y="1347006"/>
            <a:ext cx="4284455" cy="969040"/>
            <a:chOff x="-62883" y="751684"/>
            <a:chExt cx="4284455" cy="969040"/>
          </a:xfrm>
        </p:grpSpPr>
        <p:grpSp>
          <p:nvGrpSpPr>
            <p:cNvPr id="248" name="Group 247"/>
            <p:cNvGrpSpPr/>
            <p:nvPr/>
          </p:nvGrpSpPr>
          <p:grpSpPr>
            <a:xfrm>
              <a:off x="-62883" y="751684"/>
              <a:ext cx="2310198" cy="956764"/>
              <a:chOff x="1233085" y="1638307"/>
              <a:chExt cx="2310198" cy="956764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1233085" y="1641376"/>
                <a:ext cx="1169660" cy="953695"/>
                <a:chOff x="1233085" y="1641376"/>
                <a:chExt cx="1169660" cy="953695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1803560" y="1650583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" name="Arc 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" name="Arc 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7" name="Group 6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8" name="Arc 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9" name="Arc 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11" name="Group 10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2" name="Group 11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6" name="Arc 1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7" name="Arc 1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13" name="Group 12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4" name="Arc 1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5" name="Arc 1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19" name="Group 18"/>
                <p:cNvGrpSpPr/>
                <p:nvPr/>
              </p:nvGrpSpPr>
              <p:grpSpPr>
                <a:xfrm>
                  <a:off x="2074832" y="16413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28" name="Group 27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2" name="Arc 3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3" name="Arc 3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29" name="Group 28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0" name="Arc 2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1" name="Arc 3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22" name="Group 21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26" name="Arc 2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7" name="Arc 2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23" name="Group 22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24" name="Arc 2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5" name="Arc 2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34" name="Group 33"/>
                <p:cNvGrpSpPr/>
                <p:nvPr/>
              </p:nvGrpSpPr>
              <p:grpSpPr>
                <a:xfrm>
                  <a:off x="1233085" y="1647514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35" name="Group 34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3" name="Group 42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7" name="Arc 46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8" name="Arc 47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44" name="Group 43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5" name="Arc 44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6" name="Arc 45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36" name="Group 35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7" name="Group 36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1" name="Arc 40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2" name="Arc 41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38" name="Group 37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9" name="Arc 38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0" name="Arc 39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1504357" y="1650583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50" name="Group 49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8" name="Group 57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2" name="Arc 6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3" name="Arc 6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9" name="Group 58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0" name="Arc 5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1" name="Arc 6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1" name="Group 50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2" name="Group 51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6" name="Arc 5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7" name="Arc 5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3" name="Group 52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4" name="Arc 5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5" name="Arc 5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</p:grpSp>
          <p:grpSp>
            <p:nvGrpSpPr>
              <p:cNvPr id="125" name="Group 124"/>
              <p:cNvGrpSpPr/>
              <p:nvPr/>
            </p:nvGrpSpPr>
            <p:grpSpPr>
              <a:xfrm>
                <a:off x="2373623" y="1638307"/>
                <a:ext cx="1169660" cy="953695"/>
                <a:chOff x="2505324" y="1784569"/>
                <a:chExt cx="1169660" cy="953695"/>
              </a:xfrm>
            </p:grpSpPr>
            <p:grpSp>
              <p:nvGrpSpPr>
                <p:cNvPr id="65" name="Group 64"/>
                <p:cNvGrpSpPr/>
                <p:nvPr/>
              </p:nvGrpSpPr>
              <p:grpSpPr>
                <a:xfrm>
                  <a:off x="3075799" y="17937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74" name="Group 73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78" name="Arc 7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79" name="Arc 7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75" name="Group 74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76" name="Arc 7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77" name="Arc 7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67" name="Group 66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68" name="Group 67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72" name="Arc 7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73" name="Arc 7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69" name="Group 68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70" name="Arc 6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71" name="Arc 7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80" name="Group 79"/>
                <p:cNvGrpSpPr/>
                <p:nvPr/>
              </p:nvGrpSpPr>
              <p:grpSpPr>
                <a:xfrm>
                  <a:off x="3347071" y="1784569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81" name="Group 80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89" name="Group 88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93" name="Arc 92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94" name="Arc 93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90" name="Group 89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91" name="Arc 90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92" name="Arc 91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83" name="Group 82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87" name="Arc 86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88" name="Arc 87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84" name="Group 83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85" name="Arc 84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86" name="Arc 85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95" name="Group 94"/>
                <p:cNvGrpSpPr/>
                <p:nvPr/>
              </p:nvGrpSpPr>
              <p:grpSpPr>
                <a:xfrm>
                  <a:off x="2505324" y="1790707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96" name="Group 95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04" name="Group 103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08" name="Arc 10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9" name="Arc 10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105" name="Group 104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06" name="Arc 10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7" name="Arc 10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97" name="Group 96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98" name="Group 97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02" name="Arc 10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3" name="Arc 10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99" name="Group 98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00" name="Arc 9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1" name="Arc 10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2776596" y="17937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111" name="Group 110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19" name="Group 118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23" name="Arc 122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24" name="Arc 123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120" name="Group 119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21" name="Arc 120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22" name="Arc 121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112" name="Group 111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13" name="Group 112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17" name="Arc 116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18" name="Arc 117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114" name="Group 113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15" name="Arc 114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16" name="Arc 115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</p:grpSp>
        </p:grpSp>
        <p:grpSp>
          <p:nvGrpSpPr>
            <p:cNvPr id="250" name="Group 249"/>
            <p:cNvGrpSpPr/>
            <p:nvPr/>
          </p:nvGrpSpPr>
          <p:grpSpPr>
            <a:xfrm>
              <a:off x="2182646" y="767029"/>
              <a:ext cx="1169660" cy="953695"/>
              <a:chOff x="1233085" y="1641376"/>
              <a:chExt cx="1169660" cy="953695"/>
            </a:xfrm>
          </p:grpSpPr>
          <p:grpSp>
            <p:nvGrpSpPr>
              <p:cNvPr id="312" name="Group 311"/>
              <p:cNvGrpSpPr/>
              <p:nvPr/>
            </p:nvGrpSpPr>
            <p:grpSpPr>
              <a:xfrm>
                <a:off x="1803560" y="1650583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358" name="Group 357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66" name="Group 365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70" name="Arc 369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71" name="Arc 370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67" name="Group 366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68" name="Arc 367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69" name="Arc 368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59" name="Group 358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60" name="Group 359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64" name="Arc 363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65" name="Arc 364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61" name="Group 360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62" name="Arc 361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63" name="Arc 362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13" name="Group 312"/>
              <p:cNvGrpSpPr/>
              <p:nvPr/>
            </p:nvGrpSpPr>
            <p:grpSpPr>
              <a:xfrm>
                <a:off x="2074832" y="1641376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344" name="Group 343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52" name="Group 351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56" name="Arc 355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57" name="Arc 356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53" name="Group 352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54" name="Arc 353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55" name="Arc 354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45" name="Group 344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46" name="Group 345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50" name="Arc 349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51" name="Arc 350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47" name="Group 346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48" name="Arc 347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49" name="Arc 348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14" name="Group 313"/>
              <p:cNvGrpSpPr/>
              <p:nvPr/>
            </p:nvGrpSpPr>
            <p:grpSpPr>
              <a:xfrm>
                <a:off x="1233085" y="1647514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330" name="Group 329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38" name="Group 337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42" name="Arc 341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43" name="Arc 342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39" name="Group 338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40" name="Arc 339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41" name="Arc 340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31" name="Group 330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32" name="Group 331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36" name="Arc 335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37" name="Arc 336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33" name="Group 332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34" name="Arc 333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35" name="Arc 334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15" name="Group 314"/>
              <p:cNvGrpSpPr/>
              <p:nvPr/>
            </p:nvGrpSpPr>
            <p:grpSpPr>
              <a:xfrm>
                <a:off x="1504357" y="1650583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316" name="Group 315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24" name="Group 323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28" name="Arc 327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29" name="Arc 328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25" name="Group 324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26" name="Arc 325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27" name="Arc 326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17" name="Group 316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18" name="Group 317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22" name="Arc 321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23" name="Arc 322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19" name="Group 318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20" name="Arc 319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21" name="Arc 320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grpSp>
          <p:nvGrpSpPr>
            <p:cNvPr id="252" name="Group 251"/>
            <p:cNvGrpSpPr/>
            <p:nvPr/>
          </p:nvGrpSpPr>
          <p:grpSpPr>
            <a:xfrm>
              <a:off x="3893659" y="764877"/>
              <a:ext cx="327913" cy="944488"/>
              <a:chOff x="1922432" y="1565176"/>
              <a:chExt cx="327913" cy="944488"/>
            </a:xfrm>
          </p:grpSpPr>
          <p:grpSp>
            <p:nvGrpSpPr>
              <p:cNvPr id="298" name="Group 297"/>
              <p:cNvGrpSpPr/>
              <p:nvPr/>
            </p:nvGrpSpPr>
            <p:grpSpPr>
              <a:xfrm>
                <a:off x="1922432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306" name="Group 305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310" name="Arc 309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1" name="Arc 310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07" name="Group 306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308" name="Arc 307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9" name="Arc 308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299" name="Group 298"/>
              <p:cNvGrpSpPr/>
              <p:nvPr/>
            </p:nvGrpSpPr>
            <p:grpSpPr>
              <a:xfrm>
                <a:off x="2060104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300" name="Group 299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304" name="Arc 303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5" name="Arc 304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01" name="Group 300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302" name="Arc 301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3" name="Arc 302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127" name="Group 126"/>
            <p:cNvGrpSpPr/>
            <p:nvPr/>
          </p:nvGrpSpPr>
          <p:grpSpPr>
            <a:xfrm>
              <a:off x="3323184" y="770098"/>
              <a:ext cx="440548" cy="944488"/>
              <a:chOff x="3323184" y="770098"/>
              <a:chExt cx="440548" cy="944488"/>
            </a:xfrm>
          </p:grpSpPr>
          <p:sp>
            <p:nvSpPr>
              <p:cNvPr id="269" name="Arc 268"/>
              <p:cNvSpPr/>
              <p:nvPr/>
            </p:nvSpPr>
            <p:spPr>
              <a:xfrm flipH="1">
                <a:off x="3619716" y="794670"/>
                <a:ext cx="144016" cy="792088"/>
              </a:xfrm>
              <a:prstGeom prst="arc">
                <a:avLst/>
              </a:prstGeom>
              <a:ln w="47625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54" name="Group 253"/>
              <p:cNvGrpSpPr/>
              <p:nvPr/>
            </p:nvGrpSpPr>
            <p:grpSpPr>
              <a:xfrm>
                <a:off x="3323184" y="770098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270" name="Group 269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278" name="Group 277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82" name="Arc 281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83" name="Arc 282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279" name="Group 278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80" name="Arc 279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81" name="Arc 280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271" name="Group 270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272" name="Group 271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76" name="Arc 275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77" name="Arc 276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273" name="Group 272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74" name="Arc 273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75" name="Arc 274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</p:grpSp>
      <p:cxnSp>
        <p:nvCxnSpPr>
          <p:cNvPr id="621" name="Straight Arrow Connector 620"/>
          <p:cNvCxnSpPr/>
          <p:nvPr/>
        </p:nvCxnSpPr>
        <p:spPr>
          <a:xfrm>
            <a:off x="2039315" y="1800784"/>
            <a:ext cx="2624712" cy="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2" name="Straight Arrow Connector 621"/>
          <p:cNvCxnSpPr/>
          <p:nvPr/>
        </p:nvCxnSpPr>
        <p:spPr>
          <a:xfrm flipH="1">
            <a:off x="4723264" y="1803063"/>
            <a:ext cx="2712498" cy="10696"/>
          </a:xfrm>
          <a:prstGeom prst="straightConnector1">
            <a:avLst/>
          </a:prstGeom>
          <a:ln w="476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5" name="TextBox 624"/>
          <p:cNvSpPr txBox="1"/>
          <p:nvPr/>
        </p:nvSpPr>
        <p:spPr>
          <a:xfrm>
            <a:off x="4131511" y="1222295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>
                <a:solidFill>
                  <a:srgbClr val="FF0000"/>
                </a:solidFill>
              </a:rPr>
              <a:t>e</a:t>
            </a:r>
            <a:r>
              <a:rPr lang="en-GB" sz="3600" b="1" i="1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626" name="TextBox 625"/>
          <p:cNvSpPr txBox="1"/>
          <p:nvPr/>
        </p:nvSpPr>
        <p:spPr>
          <a:xfrm>
            <a:off x="4664027" y="1895450"/>
            <a:ext cx="564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>
                <a:solidFill>
                  <a:srgbClr val="006600"/>
                </a:solidFill>
              </a:rPr>
              <a:t>e</a:t>
            </a:r>
            <a:r>
              <a:rPr lang="en-GB" sz="3600" b="1" i="1" baseline="30000" dirty="0">
                <a:solidFill>
                  <a:srgbClr val="006600"/>
                </a:solidFill>
              </a:rPr>
              <a:t>+</a:t>
            </a:r>
          </a:p>
        </p:txBody>
      </p:sp>
      <p:cxnSp>
        <p:nvCxnSpPr>
          <p:cNvPr id="629" name="Curved Connector 628"/>
          <p:cNvCxnSpPr/>
          <p:nvPr/>
        </p:nvCxnSpPr>
        <p:spPr>
          <a:xfrm rot="5400000" flipH="1" flipV="1">
            <a:off x="4600742" y="1285580"/>
            <a:ext cx="580768" cy="454198"/>
          </a:xfrm>
          <a:prstGeom prst="curvedConnector3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Curved Connector 629"/>
          <p:cNvCxnSpPr/>
          <p:nvPr/>
        </p:nvCxnSpPr>
        <p:spPr>
          <a:xfrm rot="5400000">
            <a:off x="4205781" y="1877044"/>
            <a:ext cx="580768" cy="454198"/>
          </a:xfrm>
          <a:prstGeom prst="curvedConnector3">
            <a:avLst/>
          </a:prstGeom>
          <a:ln w="476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2" name="TextBox 631"/>
          <p:cNvSpPr txBox="1"/>
          <p:nvPr/>
        </p:nvSpPr>
        <p:spPr>
          <a:xfrm>
            <a:off x="189524" y="699312"/>
            <a:ext cx="8797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00CC"/>
                </a:solidFill>
              </a:rPr>
              <a:t>LC: long RF sections w 2 x 125 (2 x 190 GV) voltage </a:t>
            </a:r>
          </a:p>
        </p:txBody>
      </p:sp>
      <p:sp>
        <p:nvSpPr>
          <p:cNvPr id="633" name="TextBox 632"/>
          <p:cNvSpPr txBox="1"/>
          <p:nvPr/>
        </p:nvSpPr>
        <p:spPr>
          <a:xfrm>
            <a:off x="52801" y="2424344"/>
            <a:ext cx="92400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00CC"/>
                </a:solidFill>
              </a:rPr>
              <a:t>both beams lost after single collision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00CC"/>
                </a:solidFill>
              </a:rPr>
              <a:t>RF must supply full beam energy for each collision </a:t>
            </a:r>
          </a:p>
          <a:p>
            <a:endParaRPr lang="en-GB" sz="3200" b="1" dirty="0">
              <a:solidFill>
                <a:srgbClr val="0000CC"/>
              </a:solidFill>
            </a:endParaRPr>
          </a:p>
        </p:txBody>
      </p:sp>
      <p:grpSp>
        <p:nvGrpSpPr>
          <p:cNvPr id="634" name="Group 633"/>
          <p:cNvGrpSpPr/>
          <p:nvPr/>
        </p:nvGrpSpPr>
        <p:grpSpPr>
          <a:xfrm>
            <a:off x="1984194" y="5326889"/>
            <a:ext cx="327913" cy="944488"/>
            <a:chOff x="1922432" y="1565176"/>
            <a:chExt cx="327913" cy="944488"/>
          </a:xfrm>
        </p:grpSpPr>
        <p:grpSp>
          <p:nvGrpSpPr>
            <p:cNvPr id="635" name="Group 634"/>
            <p:cNvGrpSpPr/>
            <p:nvPr/>
          </p:nvGrpSpPr>
          <p:grpSpPr>
            <a:xfrm>
              <a:off x="1922432" y="1565176"/>
              <a:ext cx="190241" cy="944488"/>
              <a:chOff x="1907704" y="1412776"/>
              <a:chExt cx="190241" cy="944488"/>
            </a:xfrm>
          </p:grpSpPr>
          <p:grpSp>
            <p:nvGrpSpPr>
              <p:cNvPr id="643" name="Group 642"/>
              <p:cNvGrpSpPr/>
              <p:nvPr/>
            </p:nvGrpSpPr>
            <p:grpSpPr>
              <a:xfrm>
                <a:off x="1907704" y="1412776"/>
                <a:ext cx="181857" cy="792088"/>
                <a:chOff x="1907704" y="1412776"/>
                <a:chExt cx="181857" cy="792088"/>
              </a:xfrm>
            </p:grpSpPr>
            <p:sp>
              <p:nvSpPr>
                <p:cNvPr id="647" name="Arc 646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8" name="Arc 647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44" name="Group 643"/>
              <p:cNvGrpSpPr/>
              <p:nvPr/>
            </p:nvGrpSpPr>
            <p:grpSpPr>
              <a:xfrm flipV="1">
                <a:off x="1916088" y="1565176"/>
                <a:ext cx="181857" cy="792088"/>
                <a:chOff x="1907704" y="1412776"/>
                <a:chExt cx="181857" cy="792088"/>
              </a:xfrm>
            </p:grpSpPr>
            <p:sp>
              <p:nvSpPr>
                <p:cNvPr id="645" name="Arc 644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6" name="Arc 645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636" name="Group 635"/>
            <p:cNvGrpSpPr/>
            <p:nvPr/>
          </p:nvGrpSpPr>
          <p:grpSpPr>
            <a:xfrm>
              <a:off x="2060104" y="1565176"/>
              <a:ext cx="190241" cy="944488"/>
              <a:chOff x="1907704" y="1412776"/>
              <a:chExt cx="190241" cy="944488"/>
            </a:xfrm>
          </p:grpSpPr>
          <p:grpSp>
            <p:nvGrpSpPr>
              <p:cNvPr id="637" name="Group 636"/>
              <p:cNvGrpSpPr/>
              <p:nvPr/>
            </p:nvGrpSpPr>
            <p:grpSpPr>
              <a:xfrm>
                <a:off x="1907704" y="1412776"/>
                <a:ext cx="181857" cy="792088"/>
                <a:chOff x="1907704" y="1412776"/>
                <a:chExt cx="181857" cy="792088"/>
              </a:xfrm>
            </p:grpSpPr>
            <p:sp>
              <p:nvSpPr>
                <p:cNvPr id="641" name="Arc 640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2" name="Arc 641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38" name="Group 637"/>
              <p:cNvGrpSpPr/>
              <p:nvPr/>
            </p:nvGrpSpPr>
            <p:grpSpPr>
              <a:xfrm flipV="1">
                <a:off x="1916088" y="1565176"/>
                <a:ext cx="181857" cy="792088"/>
                <a:chOff x="1907704" y="1412776"/>
                <a:chExt cx="181857" cy="792088"/>
              </a:xfrm>
            </p:grpSpPr>
            <p:sp>
              <p:nvSpPr>
                <p:cNvPr id="639" name="Arc 638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0" name="Arc 639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649" name="Oval 648"/>
          <p:cNvSpPr/>
          <p:nvPr/>
        </p:nvSpPr>
        <p:spPr>
          <a:xfrm>
            <a:off x="668847" y="4485906"/>
            <a:ext cx="3022877" cy="1313227"/>
          </a:xfrm>
          <a:prstGeom prst="ellipse">
            <a:avLst/>
          </a:prstGeom>
          <a:noFill/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0" name="Oval 649"/>
          <p:cNvSpPr/>
          <p:nvPr/>
        </p:nvSpPr>
        <p:spPr>
          <a:xfrm>
            <a:off x="427032" y="4533200"/>
            <a:ext cx="3022877" cy="131322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52" name="Straight Arrow Connector 651"/>
          <p:cNvCxnSpPr/>
          <p:nvPr/>
        </p:nvCxnSpPr>
        <p:spPr>
          <a:xfrm>
            <a:off x="1428991" y="5817521"/>
            <a:ext cx="324836" cy="28906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3" name="Straight Arrow Connector 652"/>
          <p:cNvCxnSpPr/>
          <p:nvPr/>
        </p:nvCxnSpPr>
        <p:spPr>
          <a:xfrm flipH="1" flipV="1">
            <a:off x="1131555" y="5574410"/>
            <a:ext cx="270608" cy="148523"/>
          </a:xfrm>
          <a:prstGeom prst="straightConnector1">
            <a:avLst/>
          </a:prstGeom>
          <a:ln w="476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6" name="TextBox 655"/>
          <p:cNvSpPr txBox="1"/>
          <p:nvPr/>
        </p:nvSpPr>
        <p:spPr>
          <a:xfrm>
            <a:off x="375573" y="4210034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>
                <a:solidFill>
                  <a:srgbClr val="FF0000"/>
                </a:solidFill>
              </a:rPr>
              <a:t>e</a:t>
            </a:r>
            <a:r>
              <a:rPr lang="en-GB" sz="3600" b="1" i="1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657" name="TextBox 656"/>
          <p:cNvSpPr txBox="1"/>
          <p:nvPr/>
        </p:nvSpPr>
        <p:spPr>
          <a:xfrm>
            <a:off x="3465258" y="4227887"/>
            <a:ext cx="564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>
                <a:solidFill>
                  <a:srgbClr val="006600"/>
                </a:solidFill>
              </a:rPr>
              <a:t>e</a:t>
            </a:r>
            <a:r>
              <a:rPr lang="en-GB" sz="3600" b="1" i="1" baseline="30000" dirty="0">
                <a:solidFill>
                  <a:srgbClr val="006600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8" name="TextBox 657"/>
              <p:cNvSpPr txBox="1"/>
              <p:nvPr/>
            </p:nvSpPr>
            <p:spPr>
              <a:xfrm>
                <a:off x="4215834" y="3593721"/>
                <a:ext cx="5093253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>
                    <a:solidFill>
                      <a:srgbClr val="006600"/>
                    </a:solidFill>
                  </a:rPr>
                  <a:t>FCC-</a:t>
                </a:r>
                <a:r>
                  <a:rPr lang="en-GB" sz="3200" b="1" dirty="0" err="1">
                    <a:solidFill>
                      <a:srgbClr val="006600"/>
                    </a:solidFill>
                  </a:rPr>
                  <a:t>ee</a:t>
                </a:r>
                <a:r>
                  <a:rPr lang="en-GB" sz="3200" b="1" dirty="0">
                    <a:solidFill>
                      <a:srgbClr val="006600"/>
                    </a:solidFill>
                  </a:rPr>
                  <a:t>/</a:t>
                </a:r>
                <a:r>
                  <a:rPr lang="en-GB" sz="3200" b="1" dirty="0" err="1">
                    <a:solidFill>
                      <a:srgbClr val="006600"/>
                    </a:solidFill>
                  </a:rPr>
                  <a:t>CepC</a:t>
                </a:r>
                <a:r>
                  <a:rPr lang="en-GB" sz="3200" b="1" dirty="0">
                    <a:solidFill>
                      <a:srgbClr val="006600"/>
                    </a:solidFill>
                  </a:rPr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3200" b="1" dirty="0">
                    <a:solidFill>
                      <a:srgbClr val="006600"/>
                    </a:solidFill>
                  </a:rPr>
                  <a:t>beams collide many times, e.g. 2x / turn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3200" b="1" dirty="0">
                    <a:solidFill>
                      <a:srgbClr val="006600"/>
                    </a:solidFill>
                  </a:rPr>
                  <a:t>RF compensates SR loss  </a:t>
                </a:r>
              </a:p>
              <a:p>
                <a:r>
                  <a:rPr lang="en-GB" sz="3200" b="1" dirty="0">
                    <a:solidFill>
                      <a:srgbClr val="006600"/>
                    </a:solidFill>
                  </a:rPr>
                  <a:t>	(</a:t>
                </a:r>
                <a14:m>
                  <m:oMath xmlns:m="http://schemas.openxmlformats.org/officeDocument/2006/math">
                    <m:r>
                      <a:rPr lang="en-GB" sz="3200" b="1" i="1" dirty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3200" b="1" dirty="0">
                    <a:solidFill>
                      <a:srgbClr val="006600"/>
                    </a:solidFill>
                  </a:rPr>
                  <a:t>0.1-1% </a:t>
                </a:r>
                <a:r>
                  <a:rPr lang="en-GB" sz="3200" b="1" i="1" dirty="0" err="1">
                    <a:solidFill>
                      <a:srgbClr val="006600"/>
                    </a:solidFill>
                  </a:rPr>
                  <a:t>E</a:t>
                </a:r>
                <a:r>
                  <a:rPr lang="en-GB" sz="3200" b="1" baseline="-25000" dirty="0" err="1">
                    <a:solidFill>
                      <a:srgbClr val="006600"/>
                    </a:solidFill>
                  </a:rPr>
                  <a:t>beam</a:t>
                </a:r>
                <a:r>
                  <a:rPr lang="en-GB" sz="3200" b="1" baseline="-25000" dirty="0">
                    <a:solidFill>
                      <a:srgbClr val="006600"/>
                    </a:solidFill>
                  </a:rPr>
                  <a:t> </a:t>
                </a:r>
                <a:r>
                  <a:rPr lang="en-GB" sz="3200" b="1" dirty="0">
                    <a:solidFill>
                      <a:srgbClr val="006600"/>
                    </a:solidFill>
                  </a:rPr>
                  <a:t>/ turn) </a:t>
                </a:r>
              </a:p>
              <a:p>
                <a:endParaRPr lang="en-GB" sz="3200" b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658" name="TextBox 6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834" y="3593721"/>
                <a:ext cx="5093253" cy="3046988"/>
              </a:xfrm>
              <a:prstGeom prst="rect">
                <a:avLst/>
              </a:prstGeom>
              <a:blipFill>
                <a:blip r:embed="rId2"/>
                <a:stretch>
                  <a:fillRect l="-3114" t="-26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9" name="TextBox 658"/>
          <p:cNvSpPr txBox="1"/>
          <p:nvPr/>
        </p:nvSpPr>
        <p:spPr>
          <a:xfrm>
            <a:off x="-102799" y="6271377"/>
            <a:ext cx="9329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 difference in  #collisions / (beam energy)  &gt; 200x</a:t>
            </a:r>
          </a:p>
        </p:txBody>
      </p:sp>
      <p:sp>
        <p:nvSpPr>
          <p:cNvPr id="618" name="TextBox 617"/>
          <p:cNvSpPr txBox="1"/>
          <p:nvPr/>
        </p:nvSpPr>
        <p:spPr>
          <a:xfrm>
            <a:off x="259492" y="-41045"/>
            <a:ext cx="8986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prstClr val="black"/>
                </a:solidFill>
              </a:rPr>
              <a:t> energy provided to </a:t>
            </a:r>
            <a:r>
              <a:rPr lang="en-GB" sz="4000" b="1" i="1" dirty="0">
                <a:solidFill>
                  <a:prstClr val="black"/>
                </a:solidFill>
              </a:rPr>
              <a:t>e</a:t>
            </a:r>
            <a:r>
              <a:rPr lang="en-GB" sz="4000" b="1" baseline="30000" dirty="0">
                <a:solidFill>
                  <a:prstClr val="black"/>
                </a:solidFill>
              </a:rPr>
              <a:t>± </a:t>
            </a:r>
            <a:r>
              <a:rPr lang="en-GB" sz="4000" b="1" dirty="0">
                <a:solidFill>
                  <a:prstClr val="black"/>
                </a:solidFill>
              </a:rPr>
              <a:t>beam per collision </a:t>
            </a:r>
          </a:p>
        </p:txBody>
      </p:sp>
    </p:spTree>
    <p:extLst>
      <p:ext uri="{BB962C8B-B14F-4D97-AF65-F5344CB8AC3E}">
        <p14:creationId xmlns:p14="http://schemas.microsoft.com/office/powerpoint/2010/main" val="106743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/>
      <p:bldP spid="625" grpId="0"/>
      <p:bldP spid="626" grpId="0"/>
      <p:bldP spid="632" grpId="0"/>
      <p:bldP spid="633" grpId="0"/>
      <p:bldP spid="649" grpId="0" animBg="1"/>
      <p:bldP spid="650" grpId="0" animBg="1"/>
      <p:bldP spid="656" grpId="0"/>
      <p:bldP spid="657" grpId="0"/>
      <p:bldP spid="658" grpId="0"/>
      <p:bldP spid="6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8BFC8B-5330-4FA9-ABB4-A0E38730A07D}"/>
              </a:ext>
            </a:extLst>
          </p:cNvPr>
          <p:cNvSpPr txBox="1"/>
          <p:nvPr/>
        </p:nvSpPr>
        <p:spPr>
          <a:xfrm>
            <a:off x="1573815" y="-43659"/>
            <a:ext cx="6644768" cy="76944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4400" kern="0" dirty="0">
                <a:solidFill>
                  <a:srgbClr val="FFFF00"/>
                </a:solidFill>
              </a:rPr>
              <a:t>efficiency of lepton colliders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A9015-B586-45BD-BC10-56C515DC6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43" y="1012954"/>
            <a:ext cx="8447714" cy="48320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51A593-6CCC-485B-BB73-A6070D0ED471}"/>
              </a:ext>
            </a:extLst>
          </p:cNvPr>
          <p:cNvSpPr/>
          <p:nvPr/>
        </p:nvSpPr>
        <p:spPr>
          <a:xfrm>
            <a:off x="1365200" y="4012844"/>
            <a:ext cx="27599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C377B"/>
                </a:solidFill>
                <a:latin typeface="Arial"/>
              </a:rPr>
              <a:t>Luminosity </a:t>
            </a:r>
            <a:r>
              <a:rPr lang="en-GB" sz="1400" i="1" dirty="0">
                <a:solidFill>
                  <a:srgbClr val="0C377B"/>
                </a:solidFill>
                <a:latin typeface="Arial"/>
              </a:rPr>
              <a:t>L</a:t>
            </a:r>
            <a:r>
              <a:rPr lang="en-GB" sz="1400" dirty="0">
                <a:solidFill>
                  <a:srgbClr val="0C377B"/>
                </a:solidFill>
                <a:latin typeface="Arial"/>
              </a:rPr>
              <a:t> per supplied electrical wall-plug power </a:t>
            </a:r>
            <a:r>
              <a:rPr lang="en-GB" sz="1400" i="1" dirty="0">
                <a:solidFill>
                  <a:srgbClr val="0C377B"/>
                </a:solidFill>
                <a:latin typeface="Arial"/>
              </a:rPr>
              <a:t>P</a:t>
            </a:r>
            <a:r>
              <a:rPr lang="en-GB" sz="1400" baseline="-25000" dirty="0">
                <a:solidFill>
                  <a:srgbClr val="0C377B"/>
                </a:solidFill>
                <a:latin typeface="Arial"/>
              </a:rPr>
              <a:t>WP</a:t>
            </a:r>
            <a:r>
              <a:rPr lang="en-GB" sz="1400" dirty="0">
                <a:solidFill>
                  <a:srgbClr val="0C377B"/>
                </a:solidFill>
                <a:latin typeface="Arial"/>
              </a:rPr>
              <a:t> is shown as a function of centre-of-mass energy for several proposed future lepton colliders.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9BB153D-16B2-4644-B202-6DB82C54CB07}"/>
              </a:ext>
            </a:extLst>
          </p:cNvPr>
          <p:cNvSpPr txBox="1"/>
          <p:nvPr/>
        </p:nvSpPr>
        <p:spPr>
          <a:xfrm>
            <a:off x="2813226" y="1469282"/>
            <a:ext cx="1201538" cy="6171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070C0"/>
                </a:solidFill>
                <a:latin typeface="Arial"/>
              </a:rPr>
              <a:t>Z 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  <a:latin typeface="Arial"/>
              </a:rPr>
              <a:t>91 GeV</a:t>
            </a:r>
            <a:endParaRPr lang="en-GB" sz="1200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9B0B74-0CE1-4444-A67F-D5DAC45DF801}"/>
              </a:ext>
            </a:extLst>
          </p:cNvPr>
          <p:cNvSpPr txBox="1"/>
          <p:nvPr/>
        </p:nvSpPr>
        <p:spPr>
          <a:xfrm>
            <a:off x="3345897" y="2296524"/>
            <a:ext cx="1130859" cy="6171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070C0"/>
                </a:solidFill>
                <a:latin typeface="Arial"/>
              </a:rPr>
              <a:t>WW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  <a:latin typeface="Arial"/>
              </a:rPr>
              <a:t>160 GeV</a:t>
            </a:r>
            <a:endParaRPr lang="en-GB" sz="1200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CBFBF81-C705-474D-B7AD-9303F46C5029}"/>
              </a:ext>
            </a:extLst>
          </p:cNvPr>
          <p:cNvSpPr txBox="1"/>
          <p:nvPr/>
        </p:nvSpPr>
        <p:spPr>
          <a:xfrm>
            <a:off x="4233414" y="1987954"/>
            <a:ext cx="1130860" cy="6171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070C0"/>
                </a:solidFill>
                <a:latin typeface="Arial"/>
              </a:rPr>
              <a:t>ZH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  <a:latin typeface="Arial"/>
              </a:rPr>
              <a:t>240 GeV</a:t>
            </a:r>
            <a:endParaRPr lang="en-GB" sz="1200" b="1" dirty="0">
              <a:solidFill>
                <a:srgbClr val="0070C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29FFB64F-111D-4236-8AC5-E9985DFFCA8F}"/>
                  </a:ext>
                </a:extLst>
              </p:cNvPr>
              <p:cNvSpPr txBox="1"/>
              <p:nvPr/>
            </p:nvSpPr>
            <p:spPr>
              <a:xfrm>
                <a:off x="4616129" y="3262099"/>
                <a:ext cx="1130860" cy="4780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b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sz="12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200" b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lang="en-US" sz="1200" b="1" dirty="0">
                    <a:solidFill>
                      <a:srgbClr val="0070C0"/>
                    </a:solidFill>
                    <a:latin typeface="Arial"/>
                  </a:rPr>
                  <a:t> </a:t>
                </a:r>
              </a:p>
              <a:p>
                <a:pPr algn="ctr"/>
                <a:r>
                  <a:rPr lang="en-US" sz="1200" b="1" dirty="0">
                    <a:solidFill>
                      <a:srgbClr val="0070C0"/>
                    </a:solidFill>
                    <a:latin typeface="Arial"/>
                  </a:rPr>
                  <a:t>350-365 GeV</a:t>
                </a:r>
                <a:endParaRPr lang="en-GB" sz="1200" b="1" dirty="0">
                  <a:solidFill>
                    <a:srgbClr val="0070C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29FFB64F-111D-4236-8AC5-E9985DFFC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129" y="3262099"/>
                <a:ext cx="1130860" cy="478016"/>
              </a:xfrm>
              <a:prstGeom prst="rect">
                <a:avLst/>
              </a:prstGeom>
              <a:blipFill>
                <a:blip r:embed="rId3"/>
                <a:stretch>
                  <a:fillRect b="-37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F621712F-367F-4560-BAFB-BCC78F675601}"/>
              </a:ext>
            </a:extLst>
          </p:cNvPr>
          <p:cNvSpPr/>
          <p:nvPr/>
        </p:nvSpPr>
        <p:spPr>
          <a:xfrm>
            <a:off x="56544" y="6197145"/>
            <a:ext cx="9030912" cy="584775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C377B"/>
                </a:solidFill>
                <a:latin typeface="Arial"/>
              </a:rPr>
              <a:t>M. Benedikt, A. Blondel, P. </a:t>
            </a:r>
            <a:r>
              <a:rPr lang="en-GB" sz="1600" dirty="0" err="1">
                <a:solidFill>
                  <a:srgbClr val="0C377B"/>
                </a:solidFill>
                <a:latin typeface="Arial"/>
              </a:rPr>
              <a:t>Janot</a:t>
            </a:r>
            <a:r>
              <a:rPr lang="en-GB" sz="1600" dirty="0">
                <a:solidFill>
                  <a:srgbClr val="0C377B"/>
                </a:solidFill>
                <a:latin typeface="Arial"/>
              </a:rPr>
              <a:t>, et al., </a:t>
            </a:r>
            <a:r>
              <a:rPr lang="en-GB" sz="1600" b="1" dirty="0">
                <a:solidFill>
                  <a:srgbClr val="0C377B"/>
                </a:solidFill>
                <a:latin typeface="Arial"/>
              </a:rPr>
              <a:t>Nat. Phys. 16</a:t>
            </a:r>
            <a:r>
              <a:rPr lang="en-GB" sz="1600" dirty="0">
                <a:solidFill>
                  <a:srgbClr val="0C377B"/>
                </a:solidFill>
                <a:latin typeface="Arial"/>
              </a:rPr>
              <a:t>, 402-407 (2020), and </a:t>
            </a:r>
          </a:p>
          <a:p>
            <a:r>
              <a:rPr lang="en-GB" sz="1600" b="1" dirty="0">
                <a:solidFill>
                  <a:srgbClr val="0C377B"/>
                </a:solidFill>
                <a:latin typeface="Arial"/>
              </a:rPr>
              <a:t>European Strategy </a:t>
            </a:r>
            <a:r>
              <a:rPr lang="en-GB" sz="1600" dirty="0">
                <a:solidFill>
                  <a:srgbClr val="0C377B"/>
                </a:solidFill>
                <a:latin typeface="Arial"/>
              </a:rPr>
              <a:t>for Particle Physics Preparatory Group, </a:t>
            </a:r>
            <a:r>
              <a:rPr lang="en-GB" sz="1600" i="1" dirty="0">
                <a:solidFill>
                  <a:srgbClr val="0C377B"/>
                </a:solidFill>
                <a:latin typeface="Arial"/>
              </a:rPr>
              <a:t>Physics Briefing Book</a:t>
            </a:r>
            <a:r>
              <a:rPr lang="en-GB" sz="1600" dirty="0">
                <a:solidFill>
                  <a:srgbClr val="0C377B"/>
                </a:solidFill>
                <a:latin typeface="Arial"/>
              </a:rPr>
              <a:t> (CERN, 2019)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2CB7F9-D7D0-468A-8458-9CB2FAA775A0}"/>
              </a:ext>
            </a:extLst>
          </p:cNvPr>
          <p:cNvCxnSpPr/>
          <p:nvPr/>
        </p:nvCxnSpPr>
        <p:spPr>
          <a:xfrm>
            <a:off x="5142224" y="739564"/>
            <a:ext cx="0" cy="4442831"/>
          </a:xfrm>
          <a:prstGeom prst="line">
            <a:avLst/>
          </a:prstGeom>
          <a:ln w="444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670D09-897F-4F32-8D17-5C701CFC7C54}"/>
              </a:ext>
            </a:extLst>
          </p:cNvPr>
          <p:cNvCxnSpPr>
            <a:cxnSpLocks/>
          </p:cNvCxnSpPr>
          <p:nvPr/>
        </p:nvCxnSpPr>
        <p:spPr>
          <a:xfrm>
            <a:off x="7011664" y="725782"/>
            <a:ext cx="0" cy="4527733"/>
          </a:xfrm>
          <a:prstGeom prst="line">
            <a:avLst/>
          </a:prstGeom>
          <a:ln w="4445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DF526FF-61DA-4C04-8C9B-D1A3AB065E23}"/>
              </a:ext>
            </a:extLst>
          </p:cNvPr>
          <p:cNvSpPr txBox="1"/>
          <p:nvPr/>
        </p:nvSpPr>
        <p:spPr>
          <a:xfrm>
            <a:off x="3551151" y="722609"/>
            <a:ext cx="1345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circular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e+e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endParaRPr lang="en-GB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42A3B6-CC87-49CE-80F1-0491FBD5F8C3}"/>
              </a:ext>
            </a:extLst>
          </p:cNvPr>
          <p:cNvSpPr txBox="1"/>
          <p:nvPr/>
        </p:nvSpPr>
        <p:spPr>
          <a:xfrm>
            <a:off x="5397142" y="741800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linear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e+e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endParaRPr lang="en-GB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3CC30D-262C-4BE2-921C-584BA89E47A2}"/>
              </a:ext>
            </a:extLst>
          </p:cNvPr>
          <p:cNvSpPr txBox="1"/>
          <p:nvPr/>
        </p:nvSpPr>
        <p:spPr>
          <a:xfrm>
            <a:off x="7261014" y="734407"/>
            <a:ext cx="138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circular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+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endParaRPr lang="en-GB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5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-3059" y="-27384"/>
            <a:ext cx="9150188" cy="69902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latin typeface="Arial"/>
              </a:rPr>
              <a:t>c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hallenge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 synchrotron radiation (SR)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1C0CF91D-199E-4D19-85DE-049930299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47" y="1330325"/>
            <a:ext cx="4541665" cy="220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24D693-CAAF-4CDE-A6F9-B5C214CEF0EA}"/>
                  </a:ext>
                </a:extLst>
              </p:cNvPr>
              <p:cNvSpPr txBox="1"/>
              <p:nvPr/>
            </p:nvSpPr>
            <p:spPr>
              <a:xfrm>
                <a:off x="6345181" y="1330325"/>
                <a:ext cx="1901418" cy="937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24D693-CAAF-4CDE-A6F9-B5C214CEF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181" y="1330325"/>
                <a:ext cx="1901418" cy="9377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384027E-B66D-4A4A-BA7D-3DE26CF1EC28}"/>
              </a:ext>
            </a:extLst>
          </p:cNvPr>
          <p:cNvSpPr txBox="1"/>
          <p:nvPr/>
        </p:nvSpPr>
        <p:spPr>
          <a:xfrm>
            <a:off x="4429760" y="1152872"/>
            <a:ext cx="1742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energy loss per</a:t>
            </a:r>
          </a:p>
          <a:p>
            <a:r>
              <a:rPr lang="en-US" b="1" dirty="0">
                <a:solidFill>
                  <a:srgbClr val="0070C0"/>
                </a:solidFill>
              </a:rPr>
              <a:t>particle per turn</a:t>
            </a:r>
            <a:endParaRPr lang="en-GB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C78EA2B-0F3F-4A99-8C45-C6BF29A79ED8}"/>
                  </a:ext>
                </a:extLst>
              </p:cNvPr>
              <p:cNvSpPr txBox="1"/>
              <p:nvPr/>
            </p:nvSpPr>
            <p:spPr>
              <a:xfrm>
                <a:off x="6253741" y="2597923"/>
                <a:ext cx="2356671" cy="8065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𝑆𝑅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C78EA2B-0F3F-4A99-8C45-C6BF29A79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741" y="2597923"/>
                <a:ext cx="2356671" cy="8065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18D820C4-B815-45D9-B1AA-3D8A9C04955C}"/>
              </a:ext>
            </a:extLst>
          </p:cNvPr>
          <p:cNvSpPr txBox="1"/>
          <p:nvPr/>
        </p:nvSpPr>
        <p:spPr>
          <a:xfrm>
            <a:off x="5301152" y="2515657"/>
            <a:ext cx="1089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SR power</a:t>
            </a:r>
            <a:endParaRPr lang="en-GB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D7A4202-D769-44A2-A989-E2B82722E077}"/>
                  </a:ext>
                </a:extLst>
              </p:cNvPr>
              <p:cNvSpPr txBox="1"/>
              <p:nvPr/>
            </p:nvSpPr>
            <p:spPr>
              <a:xfrm>
                <a:off x="625410" y="3783255"/>
                <a:ext cx="8142670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2800" b="1" kern="0" dirty="0">
                    <a:solidFill>
                      <a:prstClr val="black"/>
                    </a:solidFill>
                  </a:rPr>
                  <a:t>e</a:t>
                </a:r>
                <a:r>
                  <a:rPr lang="en-GB" sz="2800" b="1" kern="0" baseline="30000" dirty="0">
                    <a:solidFill>
                      <a:prstClr val="black"/>
                    </a:solidFill>
                  </a:rPr>
                  <a:t>±</a:t>
                </a:r>
                <a:r>
                  <a:rPr kumimoji="0" lang="en-GB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GB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𝑆𝑅</m:t>
                        </m:r>
                      </m:sub>
                    </m:sSub>
                    <m:r>
                      <a:rPr kumimoji="0" lang="en-GB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GB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23 MW for LEP </a:t>
                </a: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(former</a:t>
                </a:r>
                <a:r>
                  <a:rPr kumimoji="0" lang="en-GB" sz="2000" b="0" i="0" u="none" strike="noStrike" kern="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GB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e+e</a:t>
                </a:r>
                <a:r>
                  <a:rPr lang="en-GB" sz="2000" kern="0" dirty="0">
                    <a:solidFill>
                      <a:prstClr val="black"/>
                    </a:solidFill>
                  </a:rPr>
                  <a:t>- collider in the LHC tunnel)</a:t>
                </a: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,</a:t>
                </a:r>
                <a:endPara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lvl="0"/>
                <a:r>
                  <a:rPr lang="en-GB" sz="2800" kern="0" dirty="0">
                    <a:solidFill>
                      <a:prstClr val="black"/>
                    </a:solidFill>
                  </a:rPr>
                  <a:t>	</a:t>
                </a: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100 MW for FCC-</a:t>
                </a:r>
                <a:r>
                  <a:rPr kumimoji="0" lang="en-GB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ee</a:t>
                </a: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:r>
                  <a:rPr lang="en-GB" sz="2000" kern="0" dirty="0">
                    <a:solidFill>
                      <a:prstClr val="black"/>
                    </a:solidFill>
                  </a:rPr>
                  <a:t>(imposed as design constraint),</a:t>
                </a:r>
                <a:endPara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protons: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GB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𝑆𝑅</m:t>
                        </m:r>
                      </m:sub>
                    </m:sSub>
                    <m:r>
                      <a:rPr kumimoji="0" lang="en-GB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0.01 MW for LHC,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2800" kern="0" noProof="0" dirty="0">
                    <a:solidFill>
                      <a:prstClr val="black"/>
                    </a:solidFill>
                  </a:rPr>
                  <a:t>	</a:t>
                </a: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5 MW for FCC-</a:t>
                </a:r>
                <a:r>
                  <a:rPr kumimoji="0" lang="en-GB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hh</a:t>
                </a: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–</a:t>
                </a:r>
                <a:r>
                  <a:rPr kumimoji="0" lang="en-GB" sz="2800" b="0" i="0" u="none" strike="noStrike" kern="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this </a:t>
                </a: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requires &gt;100 MW 				</a:t>
                </a:r>
                <a:r>
                  <a:rPr kumimoji="0" lang="en-GB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cryoplant</a:t>
                </a: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power </a:t>
                </a: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to be extracted 			from inside cold</a:t>
                </a:r>
                <a:r>
                  <a:rPr kumimoji="0" lang="en-GB" sz="2800" b="0" i="0" u="none" strike="noStrike" kern="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magnets _</a:t>
                </a: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D7A4202-D769-44A2-A989-E2B82722E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10" y="3783255"/>
                <a:ext cx="8142670" cy="3108543"/>
              </a:xfrm>
              <a:prstGeom prst="rect">
                <a:avLst/>
              </a:prstGeom>
              <a:blipFill>
                <a:blip r:embed="rId5"/>
                <a:stretch>
                  <a:fillRect l="-1573" t="-1961" b="-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E302BDB-1858-4F8B-B005-1D7077B31392}"/>
              </a:ext>
            </a:extLst>
          </p:cNvPr>
          <p:cNvSpPr txBox="1"/>
          <p:nvPr/>
        </p:nvSpPr>
        <p:spPr>
          <a:xfrm>
            <a:off x="330770" y="783540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circular colliders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09554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-3059" y="-27384"/>
            <a:ext cx="9150188" cy="69902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challenge: synchrotron radiation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cnt’d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302BDB-1858-4F8B-B005-1D7077B31392}"/>
              </a:ext>
            </a:extLst>
          </p:cNvPr>
          <p:cNvSpPr txBox="1"/>
          <p:nvPr/>
        </p:nvSpPr>
        <p:spPr>
          <a:xfrm>
            <a:off x="330770" y="783540"/>
            <a:ext cx="2053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linear colliders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2156D3C-3762-4BE1-9FFD-71C505D33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4" t="4807" r="3254" b="16492"/>
          <a:stretch/>
        </p:blipFill>
        <p:spPr>
          <a:xfrm>
            <a:off x="442135" y="1235342"/>
            <a:ext cx="6634480" cy="5622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97CA61-C85D-4E97-BE06-BEAD91480EEC}"/>
              </a:ext>
            </a:extLst>
          </p:cNvPr>
          <p:cNvSpPr txBox="1"/>
          <p:nvPr/>
        </p:nvSpPr>
        <p:spPr>
          <a:xfrm>
            <a:off x="2915868" y="783540"/>
            <a:ext cx="602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synchrotron radiation in the strong field of the opposing beam (=“</a:t>
            </a:r>
            <a:r>
              <a:rPr lang="en-US" b="1" dirty="0" err="1"/>
              <a:t>beamstrahlung</a:t>
            </a:r>
            <a:r>
              <a:rPr lang="en-US" dirty="0"/>
              <a:t>”) degrades the luminosity spectrum 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4C52E0-FF09-45C3-A349-E15FAA705FCB}"/>
              </a:ext>
            </a:extLst>
          </p:cNvPr>
          <p:cNvSpPr/>
          <p:nvPr/>
        </p:nvSpPr>
        <p:spPr>
          <a:xfrm>
            <a:off x="199451" y="6284667"/>
            <a:ext cx="1693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1565BA"/>
                </a:solidFill>
                <a:latin typeface="&amp;quot"/>
              </a:rPr>
              <a:t>H. </a:t>
            </a:r>
            <a:r>
              <a:rPr lang="en-GB" sz="1200" dirty="0" err="1">
                <a:solidFill>
                  <a:srgbClr val="1565BA"/>
                </a:solidFill>
                <a:latin typeface="&amp;quot"/>
              </a:rPr>
              <a:t>Abramowicz</a:t>
            </a:r>
            <a:r>
              <a:rPr lang="en-GB" sz="1200" dirty="0">
                <a:solidFill>
                  <a:srgbClr val="1565BA"/>
                </a:solidFill>
                <a:latin typeface="&amp;quot"/>
              </a:rPr>
              <a:t>, H.</a:t>
            </a:r>
            <a:r>
              <a:rPr lang="en-GB" sz="1200" dirty="0">
                <a:solidFill>
                  <a:srgbClr val="000000"/>
                </a:solidFill>
                <a:latin typeface="PT Sans"/>
              </a:rPr>
              <a:t> </a:t>
            </a:r>
            <a:r>
              <a:rPr lang="en-GB" sz="1200" i="1" dirty="0">
                <a:solidFill>
                  <a:srgbClr val="000000"/>
                </a:solidFill>
                <a:latin typeface="&amp;quot"/>
              </a:rPr>
              <a:t>et al</a:t>
            </a:r>
            <a:r>
              <a:rPr lang="en-GB" sz="1200" dirty="0">
                <a:solidFill>
                  <a:srgbClr val="000000"/>
                </a:solidFill>
                <a:latin typeface="PT Sans"/>
              </a:rPr>
              <a:t> </a:t>
            </a:r>
          </a:p>
          <a:p>
            <a:r>
              <a:rPr lang="en-GB" sz="1200" dirty="0">
                <a:solidFill>
                  <a:srgbClr val="000000"/>
                </a:solidFill>
                <a:latin typeface="PT Sans"/>
              </a:rPr>
              <a:t>- arXiv:1807.02441</a:t>
            </a:r>
            <a:endParaRPr lang="en-GB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87E55D-6AC2-4472-8C3B-AD1F5F88EFED}"/>
              </a:ext>
            </a:extLst>
          </p:cNvPr>
          <p:cNvSpPr txBox="1"/>
          <p:nvPr/>
        </p:nvSpPr>
        <p:spPr>
          <a:xfrm>
            <a:off x="6904201" y="1660634"/>
            <a:ext cx="198374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 at 380 GeV:</a:t>
            </a:r>
          </a:p>
          <a:p>
            <a:r>
              <a:rPr lang="en-US" dirty="0"/>
              <a:t>60% of total </a:t>
            </a:r>
          </a:p>
          <a:p>
            <a:r>
              <a:rPr lang="en-US" dirty="0"/>
              <a:t>luminosity </a:t>
            </a:r>
          </a:p>
          <a:p>
            <a:r>
              <a:rPr lang="en-US" dirty="0"/>
              <a:t>within 1% of </a:t>
            </a:r>
          </a:p>
          <a:p>
            <a:r>
              <a:rPr lang="en-US" dirty="0"/>
              <a:t>target energy</a:t>
            </a:r>
          </a:p>
          <a:p>
            <a:endParaRPr lang="en-US" dirty="0"/>
          </a:p>
          <a:p>
            <a:r>
              <a:rPr lang="en-GB" dirty="0"/>
              <a:t>CLIC at 3 </a:t>
            </a:r>
            <a:r>
              <a:rPr lang="en-GB" dirty="0" err="1"/>
              <a:t>TeV</a:t>
            </a:r>
            <a:r>
              <a:rPr lang="en-GB" dirty="0"/>
              <a:t>:</a:t>
            </a:r>
          </a:p>
          <a:p>
            <a:r>
              <a:rPr lang="en-GB" dirty="0"/>
              <a:t>only 33% of total </a:t>
            </a:r>
          </a:p>
          <a:p>
            <a:r>
              <a:rPr lang="en-GB" dirty="0"/>
              <a:t>luminosity </a:t>
            </a:r>
          </a:p>
          <a:p>
            <a:r>
              <a:rPr lang="en-GB" dirty="0"/>
              <a:t>within </a:t>
            </a:r>
          </a:p>
          <a:p>
            <a:r>
              <a:rPr lang="en-GB" dirty="0"/>
              <a:t>1% of target</a:t>
            </a:r>
          </a:p>
          <a:p>
            <a:endParaRPr lang="en-GB" dirty="0"/>
          </a:p>
          <a:p>
            <a:r>
              <a:rPr lang="en-GB" dirty="0" err="1"/>
              <a:t>e</a:t>
            </a:r>
            <a:r>
              <a:rPr lang="en-GB" baseline="30000" dirty="0" err="1"/>
              <a:t>+</a:t>
            </a:r>
            <a:r>
              <a:rPr lang="en-GB" dirty="0" err="1"/>
              <a:t>e</a:t>
            </a:r>
            <a:r>
              <a:rPr lang="en-GB" baseline="30000" dirty="0"/>
              <a:t>-</a:t>
            </a:r>
            <a:r>
              <a:rPr lang="en-GB" dirty="0"/>
              <a:t> collisions in </a:t>
            </a:r>
          </a:p>
          <a:p>
            <a:r>
              <a:rPr lang="en-GB" dirty="0"/>
              <a:t>linear colliders lose</a:t>
            </a:r>
          </a:p>
          <a:p>
            <a:r>
              <a:rPr lang="en-GB" dirty="0"/>
              <a:t>their distinct</a:t>
            </a:r>
          </a:p>
          <a:p>
            <a:r>
              <a:rPr lang="en-GB" dirty="0"/>
              <a:t>energy precision</a:t>
            </a:r>
          </a:p>
        </p:txBody>
      </p:sp>
    </p:spTree>
    <p:extLst>
      <p:ext uri="{BB962C8B-B14F-4D97-AF65-F5344CB8AC3E}">
        <p14:creationId xmlns:p14="http://schemas.microsoft.com/office/powerpoint/2010/main" val="247169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-3059" y="-27384"/>
            <a:ext cx="9150188" cy="69902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latin typeface="Arial"/>
              </a:rPr>
              <a:t>future muon collider 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26958E-CC0C-4577-A7E9-FB609709680C}"/>
                  </a:ext>
                </a:extLst>
              </p:cNvPr>
              <p:cNvSpPr txBox="1"/>
              <p:nvPr/>
            </p:nvSpPr>
            <p:spPr>
              <a:xfrm>
                <a:off x="399394" y="798788"/>
                <a:ext cx="8583247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800" dirty="0"/>
                  <a:t>1.6x10</a:t>
                </a:r>
                <a:r>
                  <a:rPr lang="en-US" sz="2800" baseline="30000" dirty="0"/>
                  <a:t>9</a:t>
                </a:r>
                <a:r>
                  <a:rPr lang="en-US" sz="2800" dirty="0"/>
                  <a:t> x less SR than </a:t>
                </a:r>
                <a:r>
                  <a:rPr lang="en-US" sz="2800" dirty="0" err="1"/>
                  <a:t>e</a:t>
                </a:r>
                <a:r>
                  <a:rPr lang="en-US" sz="2800" baseline="30000" dirty="0" err="1"/>
                  <a:t>+</a:t>
                </a:r>
                <a:r>
                  <a:rPr lang="en-US" sz="2800" dirty="0" err="1"/>
                  <a:t>e</a:t>
                </a:r>
                <a:r>
                  <a:rPr lang="en-US" sz="2800" baseline="30000" dirty="0"/>
                  <a:t>-</a:t>
                </a:r>
                <a:r>
                  <a:rPr lang="en-US" sz="2800" dirty="0"/>
                  <a:t>, no </a:t>
                </a:r>
                <a:r>
                  <a:rPr lang="en-US" sz="2800" dirty="0" err="1"/>
                  <a:t>beamstrahlung</a:t>
                </a:r>
                <a:r>
                  <a:rPr lang="en-US" sz="2800" dirty="0"/>
                  <a:t> problem; </a:t>
                </a:r>
              </a:p>
              <a:p>
                <a:r>
                  <a:rPr lang="en-GB" sz="2800" dirty="0"/>
                  <a:t>   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26958E-CC0C-4577-A7E9-FB6097096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94" y="798788"/>
                <a:ext cx="8583247" cy="954107"/>
              </a:xfrm>
              <a:prstGeom prst="rect">
                <a:avLst/>
              </a:prstGeom>
              <a:blipFill>
                <a:blip r:embed="rId2"/>
                <a:stretch>
                  <a:fillRect t="-5732" b="-171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431DC2B7-EEF0-4522-8456-08C362C1C9FB}"/>
              </a:ext>
            </a:extLst>
          </p:cNvPr>
          <p:cNvSpPr/>
          <p:nvPr/>
        </p:nvSpPr>
        <p:spPr>
          <a:xfrm>
            <a:off x="399394" y="1275841"/>
            <a:ext cx="5251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</a:rPr>
              <a:t>two production schemes </a:t>
            </a:r>
            <a:r>
              <a:rPr lang="en-GB" sz="2800" dirty="0"/>
              <a:t>proposed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C03E9F-743B-40EE-AC8A-7524407751CD}"/>
              </a:ext>
            </a:extLst>
          </p:cNvPr>
          <p:cNvSpPr/>
          <p:nvPr/>
        </p:nvSpPr>
        <p:spPr>
          <a:xfrm>
            <a:off x="323907" y="3941233"/>
            <a:ext cx="42435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Symbol" panose="05050102010706020507" pitchFamily="18" charset="2"/>
              </a:rPr>
              <a:t>m</a:t>
            </a:r>
            <a:r>
              <a:rPr lang="en-GB" sz="2800" dirty="0"/>
              <a:t>‘s decay within </a:t>
            </a:r>
          </a:p>
          <a:p>
            <a:r>
              <a:rPr lang="en-GB" sz="2800" dirty="0"/>
              <a:t>a few 100 - 1000 turns: </a:t>
            </a:r>
          </a:p>
          <a:p>
            <a:r>
              <a:rPr lang="en-GB" sz="2800" dirty="0"/>
              <a:t>→ </a:t>
            </a:r>
            <a:r>
              <a:rPr lang="en-GB" sz="2800" dirty="0">
                <a:solidFill>
                  <a:srgbClr val="C00000"/>
                </a:solidFill>
              </a:rPr>
              <a:t>rapid acceleration </a:t>
            </a:r>
          </a:p>
          <a:p>
            <a:r>
              <a:rPr lang="en-GB" sz="2800" dirty="0"/>
              <a:t>	</a:t>
            </a:r>
            <a:r>
              <a:rPr lang="en-GB" sz="2000" dirty="0"/>
              <a:t>(perhaps plasma?)</a:t>
            </a:r>
          </a:p>
          <a:p>
            <a:r>
              <a:rPr lang="en-GB" sz="2800" dirty="0"/>
              <a:t>→ </a:t>
            </a:r>
            <a:r>
              <a:rPr lang="en-GB" sz="280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GB" sz="2800" dirty="0">
                <a:solidFill>
                  <a:srgbClr val="FF0000"/>
                </a:solidFill>
              </a:rPr>
              <a:t> radiation hazard      </a:t>
            </a:r>
          </a:p>
          <a:p>
            <a:r>
              <a:rPr lang="en-GB" sz="2000" dirty="0"/>
              <a:t>(limits maximum </a:t>
            </a:r>
            <a:r>
              <a:rPr lang="en-GB" sz="2000" dirty="0">
                <a:latin typeface="Symbol" panose="05050102010706020507" pitchFamily="18" charset="2"/>
              </a:rPr>
              <a:t>m</a:t>
            </a:r>
            <a:r>
              <a:rPr lang="en-GB" sz="2000" dirty="0"/>
              <a:t> energy)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3228D-AA38-4ECE-A29D-9E76AD5B6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60" y="2234501"/>
            <a:ext cx="4493172" cy="12509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57DDFB-00BE-4554-B4F0-C27AC0069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004" y="2156359"/>
            <a:ext cx="3808231" cy="16977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9C8468-809F-4048-9852-05F3B866FDDE}"/>
              </a:ext>
            </a:extLst>
          </p:cNvPr>
          <p:cNvSpPr txBox="1"/>
          <p:nvPr/>
        </p:nvSpPr>
        <p:spPr>
          <a:xfrm>
            <a:off x="188260" y="1787065"/>
            <a:ext cx="2767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US-MAP  (2015) </a:t>
            </a:r>
            <a:r>
              <a:rPr lang="en-US" sz="2000" i="1" dirty="0"/>
              <a:t>p</a:t>
            </a:r>
            <a:r>
              <a:rPr lang="en-US" sz="2000" dirty="0"/>
              <a:t>-driven</a:t>
            </a:r>
            <a:endParaRPr lang="en-GB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E8A336-6440-4235-82EE-21F79F2C2B52}"/>
              </a:ext>
            </a:extLst>
          </p:cNvPr>
          <p:cNvSpPr txBox="1"/>
          <p:nvPr/>
        </p:nvSpPr>
        <p:spPr>
          <a:xfrm>
            <a:off x="4870759" y="1836059"/>
            <a:ext cx="4072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Italian LEMMA (2017) </a:t>
            </a:r>
            <a:r>
              <a:rPr lang="en-US" sz="2000" i="1" dirty="0"/>
              <a:t>e</a:t>
            </a:r>
            <a:r>
              <a:rPr lang="en-US" sz="2000" i="1" baseline="30000" dirty="0"/>
              <a:t>+</a:t>
            </a:r>
            <a:r>
              <a:rPr lang="en-US" sz="2000" dirty="0"/>
              <a:t>-annihilation</a:t>
            </a:r>
            <a:endParaRPr lang="en-GB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02548C-1D94-4029-B2F7-29FB207E6B4D}"/>
              </a:ext>
            </a:extLst>
          </p:cNvPr>
          <p:cNvSpPr txBox="1"/>
          <p:nvPr/>
        </p:nvSpPr>
        <p:spPr>
          <a:xfrm>
            <a:off x="4681432" y="3824357"/>
            <a:ext cx="4187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needs large 45 GeV e</a:t>
            </a:r>
            <a:r>
              <a:rPr lang="en-US" sz="2000" baseline="30000" dirty="0"/>
              <a:t>+</a:t>
            </a:r>
            <a:r>
              <a:rPr lang="en-US" sz="2000" dirty="0"/>
              <a:t> ring like FCC-</a:t>
            </a:r>
            <a:r>
              <a:rPr lang="en-US" sz="2000" dirty="0" err="1"/>
              <a:t>ee</a:t>
            </a:r>
            <a:r>
              <a:rPr lang="en-US" sz="2000" dirty="0"/>
              <a:t>,</a:t>
            </a:r>
          </a:p>
          <a:p>
            <a:r>
              <a:rPr lang="en-GB" sz="2000" dirty="0"/>
              <a:t>possible upgrade path to </a:t>
            </a:r>
            <a:r>
              <a:rPr lang="en-GB" sz="2000" b="1" dirty="0">
                <a:solidFill>
                  <a:srgbClr val="0070C0"/>
                </a:solidFill>
              </a:rPr>
              <a:t>FCC-</a:t>
            </a:r>
            <a:r>
              <a:rPr lang="en-GB" sz="2000" b="1" dirty="0">
                <a:solidFill>
                  <a:srgbClr val="0070C0"/>
                </a:solidFill>
                <a:latin typeface="Symbol" panose="05050102010706020507" pitchFamily="18" charset="2"/>
              </a:rPr>
              <a:t>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66F38E-69E7-41CD-AF93-AA26CA532E5C}"/>
                  </a:ext>
                </a:extLst>
              </p:cNvPr>
              <p:cNvSpPr txBox="1"/>
              <p:nvPr/>
            </p:nvSpPr>
            <p:spPr>
              <a:xfrm>
                <a:off x="5393487" y="6151004"/>
                <a:ext cx="3475182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sub>
                      </m:sSub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𝐟𝐥𝐮𝐱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∝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Lorentz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boost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66F38E-69E7-41CD-AF93-AA26CA532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487" y="6151004"/>
                <a:ext cx="3475182" cy="283219"/>
              </a:xfrm>
              <a:prstGeom prst="rect">
                <a:avLst/>
              </a:prstGeom>
              <a:blipFill>
                <a:blip r:embed="rId5"/>
                <a:stretch>
                  <a:fillRect l="-526" t="-4348" r="-2105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24D766B-6A05-48FF-AAA4-3A0C40ED920F}"/>
              </a:ext>
            </a:extLst>
          </p:cNvPr>
          <p:cNvSpPr txBox="1"/>
          <p:nvPr/>
        </p:nvSpPr>
        <p:spPr>
          <a:xfrm>
            <a:off x="5797795" y="6434223"/>
            <a:ext cx="3184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solution beyond 10 </a:t>
            </a:r>
            <a:r>
              <a:rPr lang="en-US" dirty="0" err="1">
                <a:solidFill>
                  <a:srgbClr val="FF0000"/>
                </a:solidFill>
              </a:rPr>
              <a:t>TeV</a:t>
            </a:r>
            <a:r>
              <a:rPr lang="en-US" dirty="0">
                <a:solidFill>
                  <a:srgbClr val="FF0000"/>
                </a:solidFill>
              </a:rPr>
              <a:t> unclear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BFC0BB04-DA96-4D1D-8C81-63C80B952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87" y="4623758"/>
            <a:ext cx="4867854" cy="12932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9732189-5737-4E47-8936-72A97B0D20EE}"/>
              </a:ext>
            </a:extLst>
          </p:cNvPr>
          <p:cNvSpPr txBox="1"/>
          <p:nvPr/>
        </p:nvSpPr>
        <p:spPr>
          <a:xfrm>
            <a:off x="5429643" y="5781672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Bruce King 1999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0125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E19285-F71F-45AE-AF76-A9806243A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6" y="1248021"/>
            <a:ext cx="8572500" cy="515620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D75B3BEB-F049-415F-8592-9C0DC2991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16" y="2163550"/>
            <a:ext cx="1600200" cy="3397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LEP2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7151F3AE-58D7-4589-93A7-A6F2BCF38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316" y="1595225"/>
            <a:ext cx="2717800" cy="346249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LHC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58B3BD9D-41A1-49B0-849F-E405A2C36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161" y="1449386"/>
            <a:ext cx="1087760" cy="341632"/>
          </a:xfrm>
          <a:prstGeom prst="rect">
            <a:avLst/>
          </a:prstGeom>
          <a:solidFill>
            <a:srgbClr val="FF99CC">
              <a:alpha val="7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HL-LHC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56C83FCD-4A3A-4A01-AA9B-6B43400D3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3116" y="4906750"/>
            <a:ext cx="762000" cy="304800"/>
          </a:xfrm>
          <a:prstGeom prst="rect">
            <a:avLst/>
          </a:prstGeom>
          <a:solidFill>
            <a:srgbClr val="CCFFCC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7A0E0794-B039-4BC4-BB71-2869DB810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116" y="4906750"/>
            <a:ext cx="304800" cy="304800"/>
          </a:xfrm>
          <a:prstGeom prst="rect">
            <a:avLst/>
          </a:prstGeom>
          <a:solidFill>
            <a:srgbClr val="FFCC99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8A292FC9-5EF9-4EC5-B274-9CB1840A8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916" y="4906750"/>
            <a:ext cx="685800" cy="304800"/>
          </a:xfrm>
          <a:prstGeom prst="rect">
            <a:avLst/>
          </a:prstGeom>
          <a:solidFill>
            <a:srgbClr val="CCFFCC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5CDF3EE7-8E30-4643-A0AB-91014C11D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716" y="4906750"/>
            <a:ext cx="285750" cy="304800"/>
          </a:xfrm>
          <a:prstGeom prst="rect">
            <a:avLst/>
          </a:prstGeom>
          <a:solidFill>
            <a:srgbClr val="FFCC99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2326098D-30F7-4935-BF31-F42E28C35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1466" y="4906750"/>
            <a:ext cx="533400" cy="304800"/>
          </a:xfrm>
          <a:prstGeom prst="rect">
            <a:avLst/>
          </a:prstGeom>
          <a:solidFill>
            <a:srgbClr val="CCFFCC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D8BF5578-D64E-417A-A279-5D7C89E57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4866" y="4906750"/>
            <a:ext cx="285750" cy="304800"/>
          </a:xfrm>
          <a:prstGeom prst="rect">
            <a:avLst/>
          </a:prstGeom>
          <a:solidFill>
            <a:srgbClr val="FFCC99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ADA28B13-6D7A-4AC4-A2D9-D2810D2F2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616" y="4906750"/>
            <a:ext cx="495300" cy="304800"/>
          </a:xfrm>
          <a:prstGeom prst="rect">
            <a:avLst/>
          </a:prstGeom>
          <a:solidFill>
            <a:srgbClr val="CCFFCC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63F997A6-B334-4D95-920E-FF4AD5256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5916" y="4906750"/>
            <a:ext cx="381000" cy="304800"/>
          </a:xfrm>
          <a:prstGeom prst="rect">
            <a:avLst/>
          </a:prstGeom>
          <a:solidFill>
            <a:srgbClr val="FFCC99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0468299F-3A8E-4CE7-8B41-31DD6166E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1316" y="4906750"/>
            <a:ext cx="1524000" cy="304800"/>
          </a:xfrm>
          <a:prstGeom prst="rect">
            <a:avLst/>
          </a:prstGeom>
          <a:solidFill>
            <a:srgbClr val="CCFFCC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45885D3B-0927-4CBF-B7E0-579DA7A83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5316" y="4906750"/>
            <a:ext cx="1447800" cy="304800"/>
          </a:xfrm>
          <a:prstGeom prst="rect">
            <a:avLst/>
          </a:prstGeom>
          <a:solidFill>
            <a:srgbClr val="CC99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Text Box 1042">
            <a:extLst>
              <a:ext uri="{FF2B5EF4-FFF2-40B4-BE49-F238E27FC236}">
                <a16:creationId xmlns:a16="http://schemas.microsoft.com/office/drawing/2014/main" id="{D6E77DAA-A27A-4887-A3DF-7F42BCACB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1438" y="1185123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</a:rPr>
              <a:t>Multi-years cycles for LHC</a:t>
            </a:r>
          </a:p>
        </p:txBody>
      </p:sp>
      <p:sp>
        <p:nvSpPr>
          <p:cNvPr id="18" name="Text Box 1043">
            <a:extLst>
              <a:ext uri="{FF2B5EF4-FFF2-40B4-BE49-F238E27FC236}">
                <a16:creationId xmlns:a16="http://schemas.microsoft.com/office/drawing/2014/main" id="{513E78EF-E03D-4E5F-9B2F-336B892A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516" y="4655925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</a:rPr>
              <a:t>Cycles: 9m+3m</a:t>
            </a:r>
          </a:p>
        </p:txBody>
      </p:sp>
      <p:sp>
        <p:nvSpPr>
          <p:cNvPr id="19" name="Text Box 1044">
            <a:extLst>
              <a:ext uri="{FF2B5EF4-FFF2-40B4-BE49-F238E27FC236}">
                <a16:creationId xmlns:a16="http://schemas.microsoft.com/office/drawing/2014/main" id="{F6453B9F-B1A0-4C4A-B20F-6A9DD70C1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516" y="4655925"/>
            <a:ext cx="3048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</a:rPr>
              <a:t>Cycles: 3 or 4 x (10m+2m) + 1.5yr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F47A6E-CF81-418A-A797-C846F1F33630}"/>
              </a:ext>
            </a:extLst>
          </p:cNvPr>
          <p:cNvSpPr txBox="1"/>
          <p:nvPr/>
        </p:nvSpPr>
        <p:spPr>
          <a:xfrm>
            <a:off x="199308" y="6436342"/>
            <a:ext cx="1107996" cy="338554"/>
          </a:xfrm>
          <a:prstGeom prst="rect">
            <a:avLst/>
          </a:prstGeom>
          <a:noFill/>
          <a:ln>
            <a:solidFill>
              <a:srgbClr val="E7E6E6"/>
            </a:solidFill>
          </a:ln>
        </p:spPr>
        <p:txBody>
          <a:bodyPr wrap="none" rtlCol="0" anchor="ctr" anchorCtr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V. Mertens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1F22C5C-4D29-4FDC-B8E5-1BB98E40BA89}"/>
              </a:ext>
            </a:extLst>
          </p:cNvPr>
          <p:cNvSpPr txBox="1">
            <a:spLocks/>
          </p:cNvSpPr>
          <p:nvPr/>
        </p:nvSpPr>
        <p:spPr>
          <a:xfrm>
            <a:off x="1" y="-12915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latin typeface="Arial"/>
              </a:rPr>
              <a:t>e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nergy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consumption – example CRN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0632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0B9AC9-CD61-48A5-B9A8-7C964BB27E77}"/>
              </a:ext>
            </a:extLst>
          </p:cNvPr>
          <p:cNvSpPr txBox="1"/>
          <p:nvPr/>
        </p:nvSpPr>
        <p:spPr>
          <a:xfrm>
            <a:off x="1544321" y="732532"/>
            <a:ext cx="68681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</a:rPr>
              <a:t>how can we further boost collider energy efficiency ?`</a:t>
            </a:r>
            <a:endParaRPr lang="en-GB" sz="48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1D911A-6CD8-4289-9CC3-E40CA5ABCE3A}"/>
              </a:ext>
            </a:extLst>
          </p:cNvPr>
          <p:cNvSpPr txBox="1"/>
          <p:nvPr/>
        </p:nvSpPr>
        <p:spPr>
          <a:xfrm>
            <a:off x="817872" y="3078480"/>
            <a:ext cx="610013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more energy-efficient technologies </a:t>
            </a:r>
          </a:p>
          <a:p>
            <a:r>
              <a:rPr lang="en-US" sz="3200" dirty="0">
                <a:solidFill>
                  <a:schemeClr val="bg1"/>
                </a:solidFill>
              </a:rPr>
              <a:t>	(RF, magnets,…)</a:t>
            </a:r>
          </a:p>
          <a:p>
            <a:endParaRPr lang="en-GB" sz="3200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multiple collision points</a:t>
            </a:r>
          </a:p>
          <a:p>
            <a:endParaRPr lang="en-GB" sz="3200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energy and particle recovery</a:t>
            </a:r>
          </a:p>
        </p:txBody>
      </p:sp>
    </p:spTree>
    <p:extLst>
      <p:ext uri="{BB962C8B-B14F-4D97-AF65-F5344CB8AC3E}">
        <p14:creationId xmlns:p14="http://schemas.microsoft.com/office/powerpoint/2010/main" val="3615512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8"/>
          <p:cNvGraphicFramePr>
            <a:graphicFrameLocks noChangeAspect="1"/>
          </p:cNvGraphicFramePr>
          <p:nvPr/>
        </p:nvGraphicFramePr>
        <p:xfrm>
          <a:off x="323850" y="2079625"/>
          <a:ext cx="42672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name="Equation" r:id="rId3" imgW="1390735" imgH="257247" progId="Equation.3">
                  <p:embed/>
                </p:oleObj>
              </mc:Choice>
              <mc:Fallback>
                <p:oleObj name="Equation" r:id="rId3" imgW="1390735" imgH="257247" progId="Equation.3">
                  <p:embed/>
                  <p:pic>
                    <p:nvPicPr>
                      <p:cNvPr id="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079625"/>
                        <a:ext cx="4267200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279635"/>
              </p:ext>
            </p:extLst>
          </p:nvPr>
        </p:nvGraphicFramePr>
        <p:xfrm>
          <a:off x="419795" y="3965404"/>
          <a:ext cx="2667000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name="Equation" r:id="rId5" imgW="790657" imgH="180855" progId="Equation.3">
                  <p:embed/>
                </p:oleObj>
              </mc:Choice>
              <mc:Fallback>
                <p:oleObj name="Equation" r:id="rId5" imgW="790657" imgH="180855" progId="Equation.3">
                  <p:embed/>
                  <p:pic>
                    <p:nvPicPr>
                      <p:cNvPr id="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795" y="3965404"/>
                        <a:ext cx="2667000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208855" y="3307719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2920" y="432008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24545" y="1469394"/>
            <a:ext cx="2990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centre-of-mass energy: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820345" y="2078994"/>
            <a:ext cx="2149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beam hits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a “fixed target”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483670" y="3925777"/>
            <a:ext cx="20697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two equal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beams collide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4995" y="5048080"/>
            <a:ext cx="81581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omic Sans MS" panose="030F0702030302020204" pitchFamily="66" charset="0"/>
              </a:rPr>
              <a:t>colliding two beams against each other can provide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omic Sans MS" panose="030F0702030302020204" pitchFamily="66" charset="0"/>
              </a:rPr>
              <a:t>much higher centre-of-mass energies than fixed target!</a:t>
            </a:r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6039545" y="1774194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6268145" y="1850394"/>
            <a:ext cx="685800" cy="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7030145" y="1316994"/>
            <a:ext cx="304800" cy="1066800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7182545" y="146939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5" name="Oval 19"/>
          <p:cNvSpPr>
            <a:spLocks noChangeArrowheads="1"/>
          </p:cNvSpPr>
          <p:nvPr/>
        </p:nvSpPr>
        <p:spPr bwMode="auto">
          <a:xfrm>
            <a:off x="7106345" y="169799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7182545" y="200279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7" name="Oval 21"/>
          <p:cNvSpPr>
            <a:spLocks noChangeArrowheads="1"/>
          </p:cNvSpPr>
          <p:nvPr/>
        </p:nvSpPr>
        <p:spPr bwMode="auto">
          <a:xfrm>
            <a:off x="7106345" y="215519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" name="Oval 22"/>
          <p:cNvSpPr>
            <a:spLocks noChangeArrowheads="1"/>
          </p:cNvSpPr>
          <p:nvPr/>
        </p:nvSpPr>
        <p:spPr bwMode="auto">
          <a:xfrm>
            <a:off x="7106345" y="185039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 flipV="1">
            <a:off x="7411145" y="1393194"/>
            <a:ext cx="457200" cy="2286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V="1">
            <a:off x="7411145" y="1697994"/>
            <a:ext cx="457200" cy="76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7411145" y="1926594"/>
            <a:ext cx="533400" cy="76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>
            <a:off x="7411145" y="2002794"/>
            <a:ext cx="533400" cy="1524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Oval 27"/>
          <p:cNvSpPr>
            <a:spLocks noChangeArrowheads="1"/>
          </p:cNvSpPr>
          <p:nvPr/>
        </p:nvSpPr>
        <p:spPr bwMode="auto">
          <a:xfrm>
            <a:off x="6287195" y="4389267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>
            <a:off x="6515795" y="4465467"/>
            <a:ext cx="685800" cy="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Oval 29"/>
          <p:cNvSpPr>
            <a:spLocks noChangeArrowheads="1"/>
          </p:cNvSpPr>
          <p:nvPr/>
        </p:nvSpPr>
        <p:spPr bwMode="auto">
          <a:xfrm>
            <a:off x="8268395" y="4389267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 flipH="1">
            <a:off x="7353995" y="4465467"/>
            <a:ext cx="762000" cy="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Line 31"/>
          <p:cNvSpPr>
            <a:spLocks noChangeShapeType="1"/>
          </p:cNvSpPr>
          <p:nvPr/>
        </p:nvSpPr>
        <p:spPr bwMode="auto">
          <a:xfrm flipV="1">
            <a:off x="7353995" y="4084467"/>
            <a:ext cx="457200" cy="2286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Line 32"/>
          <p:cNvSpPr>
            <a:spLocks noChangeShapeType="1"/>
          </p:cNvSpPr>
          <p:nvPr/>
        </p:nvSpPr>
        <p:spPr bwMode="auto">
          <a:xfrm flipH="1">
            <a:off x="7049195" y="4465467"/>
            <a:ext cx="228600" cy="5334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Line 33"/>
          <p:cNvSpPr>
            <a:spLocks noChangeShapeType="1"/>
          </p:cNvSpPr>
          <p:nvPr/>
        </p:nvSpPr>
        <p:spPr bwMode="auto">
          <a:xfrm>
            <a:off x="7353995" y="4541667"/>
            <a:ext cx="381000" cy="3048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Line 34"/>
          <p:cNvSpPr>
            <a:spLocks noChangeShapeType="1"/>
          </p:cNvSpPr>
          <p:nvPr/>
        </p:nvSpPr>
        <p:spPr bwMode="auto">
          <a:xfrm flipH="1" flipV="1">
            <a:off x="7125395" y="3855867"/>
            <a:ext cx="152400" cy="457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Line 35"/>
          <p:cNvSpPr>
            <a:spLocks noChangeShapeType="1"/>
          </p:cNvSpPr>
          <p:nvPr/>
        </p:nvSpPr>
        <p:spPr bwMode="auto">
          <a:xfrm flipH="1" flipV="1">
            <a:off x="6896795" y="4084467"/>
            <a:ext cx="304800" cy="2286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Line 36"/>
          <p:cNvSpPr>
            <a:spLocks noChangeShapeType="1"/>
          </p:cNvSpPr>
          <p:nvPr/>
        </p:nvSpPr>
        <p:spPr bwMode="auto">
          <a:xfrm>
            <a:off x="7277795" y="4465467"/>
            <a:ext cx="76200" cy="457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Line 37"/>
          <p:cNvSpPr>
            <a:spLocks noChangeShapeType="1"/>
          </p:cNvSpPr>
          <p:nvPr/>
        </p:nvSpPr>
        <p:spPr bwMode="auto">
          <a:xfrm>
            <a:off x="7411145" y="2002794"/>
            <a:ext cx="381000" cy="3810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0" y="-69423"/>
            <a:ext cx="9144000" cy="830997"/>
          </a:xfrm>
          <a:prstGeom prst="rect">
            <a:avLst/>
          </a:prstGeom>
          <a:solidFill>
            <a:sysClr val="windowText" lastClr="000000"/>
          </a:solidFill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en-US" sz="4800" kern="0" dirty="0">
                <a:solidFill>
                  <a:srgbClr val="FFFF00"/>
                </a:solidFill>
                <a:latin typeface="Calibri"/>
              </a:rPr>
              <a:t>why colliders ? -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DCC312-396A-4D37-9829-89409FF81FCB}"/>
                  </a:ext>
                </a:extLst>
              </p:cNvPr>
              <p:cNvSpPr txBox="1"/>
              <p:nvPr/>
            </p:nvSpPr>
            <p:spPr>
              <a:xfrm>
                <a:off x="3010900" y="6093756"/>
                <a:ext cx="2366352" cy="521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800" b="0" i="0" baseline="-2500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lang="en-US" sz="2800" b="0" i="0" baseline="-2500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en-US" sz="2800" b="0" i="0" baseline="-2500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DCC312-396A-4D37-9829-89409FF81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900" y="6093756"/>
                <a:ext cx="2366352" cy="521810"/>
              </a:xfrm>
              <a:prstGeom prst="rect">
                <a:avLst/>
              </a:prstGeom>
              <a:blipFill>
                <a:blip r:embed="rId7"/>
                <a:stretch>
                  <a:fillRect b="-2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13">
            <a:extLst>
              <a:ext uri="{FF2B5EF4-FFF2-40B4-BE49-F238E27FC236}">
                <a16:creationId xmlns:a16="http://schemas.microsoft.com/office/drawing/2014/main" id="{5AA9BAB4-699D-4A92-B22E-FB9EA2E84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2811" y="6072018"/>
            <a:ext cx="26725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for two high-energy beams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of unequal energy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03DB03-F9F0-4D03-8834-91F1F046FC81}"/>
              </a:ext>
            </a:extLst>
          </p:cNvPr>
          <p:cNvSpPr/>
          <p:nvPr/>
        </p:nvSpPr>
        <p:spPr>
          <a:xfrm>
            <a:off x="245065" y="806396"/>
            <a:ext cx="7432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colliders were invented (1943) and patented (1953) by Rolf </a:t>
            </a:r>
            <a:r>
              <a:rPr lang="en-GB" dirty="0" err="1"/>
              <a:t>Wideröe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5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48F3B5-B661-4124-81FE-822C617980CF}"/>
              </a:ext>
            </a:extLst>
          </p:cNvPr>
          <p:cNvSpPr/>
          <p:nvPr/>
        </p:nvSpPr>
        <p:spPr>
          <a:xfrm>
            <a:off x="0" y="5899112"/>
            <a:ext cx="9144000" cy="93427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0C1D5-A728-434E-8664-F4AECAE48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263" r="84590"/>
          <a:stretch/>
        </p:blipFill>
        <p:spPr>
          <a:xfrm>
            <a:off x="345517" y="5839944"/>
            <a:ext cx="631685" cy="739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196B0-47B9-443C-8B43-2DD321263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00" t="24990" r="45776" b="-1"/>
          <a:stretch/>
        </p:blipFill>
        <p:spPr>
          <a:xfrm>
            <a:off x="3236668" y="5435132"/>
            <a:ext cx="595336" cy="1137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90ACF3-7ADA-425F-BBCD-4FC181A699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15" t="14796" r="31132" b="-1"/>
          <a:stretch/>
        </p:blipFill>
        <p:spPr>
          <a:xfrm>
            <a:off x="4169366" y="5278791"/>
            <a:ext cx="576038" cy="1292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AD80E-3FEF-4C45-BB29-B5359F7B28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87" t="5308" r="14724" b="-1"/>
          <a:stretch/>
        </p:blipFill>
        <p:spPr>
          <a:xfrm>
            <a:off x="5042834" y="5142876"/>
            <a:ext cx="704586" cy="1436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2D20E2-E72E-476F-98DF-F569F3A140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53" t="-774" r="1345"/>
          <a:stretch/>
        </p:blipFill>
        <p:spPr>
          <a:xfrm>
            <a:off x="6162845" y="5041047"/>
            <a:ext cx="561697" cy="152856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06A2660-83A3-4980-BBE4-1C384316A395}"/>
              </a:ext>
            </a:extLst>
          </p:cNvPr>
          <p:cNvGrpSpPr/>
          <p:nvPr/>
        </p:nvGrpSpPr>
        <p:grpSpPr>
          <a:xfrm>
            <a:off x="1192695" y="5768074"/>
            <a:ext cx="635970" cy="804830"/>
            <a:chOff x="1192695" y="6038408"/>
            <a:chExt cx="635970" cy="8048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3B502A-E65F-4419-9802-D46B7BF9C8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542" t="46940" r="72090" b="-2"/>
            <a:stretch/>
          </p:blipFill>
          <p:spPr>
            <a:xfrm>
              <a:off x="1280663" y="6038408"/>
              <a:ext cx="548002" cy="80483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A0B756-1D87-462F-B833-8B49DC8EDBD8}"/>
                </a:ext>
              </a:extLst>
            </p:cNvPr>
            <p:cNvSpPr/>
            <p:nvPr/>
          </p:nvSpPr>
          <p:spPr>
            <a:xfrm>
              <a:off x="1192695" y="6227125"/>
              <a:ext cx="162601" cy="2845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980C1C-81C5-4A33-8909-147A15939A4D}"/>
              </a:ext>
            </a:extLst>
          </p:cNvPr>
          <p:cNvGrpSpPr/>
          <p:nvPr/>
        </p:nvGrpSpPr>
        <p:grpSpPr>
          <a:xfrm>
            <a:off x="2244914" y="5513087"/>
            <a:ext cx="621214" cy="1064104"/>
            <a:chOff x="2244914" y="5783421"/>
            <a:chExt cx="621214" cy="10641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BCEECD-6336-4FC6-9E6E-1BF8D5C14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750" t="29847" r="60179" b="-1"/>
            <a:stretch/>
          </p:blipFill>
          <p:spPr>
            <a:xfrm>
              <a:off x="2244914" y="5783421"/>
              <a:ext cx="494802" cy="106410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FE3F7-C662-462B-8809-E88B57CED5ED}"/>
                </a:ext>
              </a:extLst>
            </p:cNvPr>
            <p:cNvSpPr/>
            <p:nvPr/>
          </p:nvSpPr>
          <p:spPr>
            <a:xfrm>
              <a:off x="2703527" y="6423932"/>
              <a:ext cx="162601" cy="2845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9FC7C9E-A5C2-41F9-A940-A0A04712A491}"/>
              </a:ext>
            </a:extLst>
          </p:cNvPr>
          <p:cNvSpPr/>
          <p:nvPr/>
        </p:nvSpPr>
        <p:spPr>
          <a:xfrm rot="17962999">
            <a:off x="-178382" y="3374289"/>
            <a:ext cx="301965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15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B5E2"/>
                </a:solidFill>
                <a:effectLst>
                  <a:outerShdw blurRad="12700" dist="38100" dir="2700000" algn="tl" rotWithShape="0">
                    <a:srgbClr val="00B5E2">
                      <a:lumMod val="60000"/>
                      <a:lumOff val="40000"/>
                    </a:srgbClr>
                  </a:outerShdw>
                </a:effectLst>
                <a:latin typeface="Arial" charset="0"/>
              </a:rPr>
              <a:t>3 – 4 MV/m</a:t>
            </a:r>
          </a:p>
          <a:p>
            <a:pPr defTabSz="457200">
              <a:defRPr/>
            </a:pPr>
            <a:r>
              <a:rPr lang="en-US" sz="15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B5E2"/>
                </a:solidFill>
                <a:effectLst>
                  <a:outerShdw blurRad="12700" dist="38100" dir="2700000" algn="tl" rotWithShape="0">
                    <a:srgbClr val="00B5E2">
                      <a:lumMod val="60000"/>
                      <a:lumOff val="40000"/>
                    </a:srgbClr>
                  </a:outerShdw>
                </a:effectLst>
                <a:latin typeface="Arial" charset="0"/>
              </a:rPr>
              <a:t>Multipacting</a:t>
            </a:r>
            <a:endParaRPr lang="en-US" sz="15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00B5E2"/>
              </a:solidFill>
              <a:effectLst>
                <a:outerShdw blurRad="12700" dist="38100" dir="2700000" algn="tl" rotWithShape="0">
                  <a:srgbClr val="00B5E2">
                    <a:lumMod val="60000"/>
                    <a:lumOff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ED2F32-0B37-4869-BD6E-FC2DA889B962}"/>
              </a:ext>
            </a:extLst>
          </p:cNvPr>
          <p:cNvSpPr/>
          <p:nvPr/>
        </p:nvSpPr>
        <p:spPr>
          <a:xfrm rot="17962999">
            <a:off x="601915" y="3202932"/>
            <a:ext cx="3397579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15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B5E2"/>
                </a:solidFill>
                <a:effectLst>
                  <a:outerShdw blurRad="12700" dist="38100" dir="2700000" algn="tl" rotWithShape="0">
                    <a:srgbClr val="00B5E2">
                      <a:lumMod val="60000"/>
                      <a:lumOff val="40000"/>
                    </a:srgbClr>
                  </a:outerShdw>
                </a:effectLst>
                <a:latin typeface="Arial" charset="0"/>
              </a:rPr>
              <a:t>5 MV/m</a:t>
            </a:r>
          </a:p>
          <a:p>
            <a:pPr defTabSz="457200">
              <a:defRPr/>
            </a:pPr>
            <a:r>
              <a:rPr lang="en-US" sz="15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B5E2"/>
                </a:solidFill>
                <a:effectLst>
                  <a:outerShdw blurRad="12700" dist="38100" dir="2700000" algn="tl" rotWithShape="0">
                    <a:srgbClr val="00B5E2">
                      <a:lumMod val="60000"/>
                      <a:lumOff val="40000"/>
                    </a:srgbClr>
                  </a:outerShdw>
                </a:effectLst>
                <a:latin typeface="Arial" charset="0"/>
              </a:rPr>
              <a:t>Thermal Breakdown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6530A9-A5C0-4FEC-83D8-CB58D6C8DD2D}"/>
              </a:ext>
            </a:extLst>
          </p:cNvPr>
          <p:cNvSpPr/>
          <p:nvPr/>
        </p:nvSpPr>
        <p:spPr>
          <a:xfrm rot="17962999">
            <a:off x="1722405" y="3378450"/>
            <a:ext cx="301965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15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B5E2"/>
                </a:solidFill>
                <a:effectLst>
                  <a:outerShdw blurRad="12700" dist="38100" dir="2700000" algn="tl" rotWithShape="0">
                    <a:srgbClr val="00B5E2">
                      <a:lumMod val="60000"/>
                      <a:lumOff val="40000"/>
                    </a:srgbClr>
                  </a:outerShdw>
                </a:effectLst>
                <a:latin typeface="Arial" charset="0"/>
              </a:rPr>
              <a:t>10 – 15 MV/m</a:t>
            </a:r>
          </a:p>
          <a:p>
            <a:pPr defTabSz="457200">
              <a:defRPr/>
            </a:pPr>
            <a:r>
              <a:rPr lang="en-US" sz="15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B5E2"/>
                </a:solidFill>
                <a:effectLst>
                  <a:outerShdw blurRad="12700" dist="38100" dir="2700000" algn="tl" rotWithShape="0">
                    <a:srgbClr val="00B5E2">
                      <a:lumMod val="60000"/>
                      <a:lumOff val="40000"/>
                    </a:srgbClr>
                  </a:outerShdw>
                </a:effectLst>
                <a:latin typeface="Arial" charset="0"/>
              </a:rPr>
              <a:t>Field Emission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26D43C-606B-4749-B1EC-FCC2E6BC5D3F}"/>
              </a:ext>
            </a:extLst>
          </p:cNvPr>
          <p:cNvSpPr/>
          <p:nvPr/>
        </p:nvSpPr>
        <p:spPr>
          <a:xfrm rot="17962999">
            <a:off x="4492045" y="3361729"/>
            <a:ext cx="301965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15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B5E2"/>
                </a:solidFill>
                <a:effectLst>
                  <a:outerShdw blurRad="12700" dist="38100" dir="2700000" algn="tl" rotWithShape="0">
                    <a:srgbClr val="00B5E2">
                      <a:lumMod val="60000"/>
                      <a:lumOff val="40000"/>
                    </a:srgbClr>
                  </a:outerShdw>
                </a:effectLst>
                <a:latin typeface="Arial" charset="0"/>
              </a:rPr>
              <a:t>Q &gt; 5e10 </a:t>
            </a:r>
          </a:p>
          <a:p>
            <a:pPr defTabSz="457200">
              <a:defRPr/>
            </a:pPr>
            <a:r>
              <a:rPr lang="en-US" sz="15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B5E2"/>
                </a:solidFill>
                <a:effectLst>
                  <a:outerShdw blurRad="12700" dist="38100" dir="2700000" algn="tl" rotWithShape="0">
                    <a:srgbClr val="00B5E2">
                      <a:lumMod val="60000"/>
                      <a:lumOff val="40000"/>
                    </a:srgbClr>
                  </a:outerShdw>
                </a:effectLst>
                <a:latin typeface="Arial" charset="0"/>
              </a:rPr>
              <a:t>At medium field !!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04C4E0-231C-4CA3-A698-292C9851B35E}"/>
              </a:ext>
            </a:extLst>
          </p:cNvPr>
          <p:cNvSpPr/>
          <p:nvPr/>
        </p:nvSpPr>
        <p:spPr>
          <a:xfrm rot="17962999">
            <a:off x="5539221" y="3373666"/>
            <a:ext cx="301965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15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B5E2"/>
                </a:solidFill>
                <a:effectLst>
                  <a:outerShdw blurRad="12700" dist="38100" dir="2700000" algn="tl" rotWithShape="0">
                    <a:srgbClr val="00B5E2">
                      <a:lumMod val="60000"/>
                      <a:lumOff val="40000"/>
                    </a:srgbClr>
                  </a:outerShdw>
                </a:effectLst>
                <a:latin typeface="Arial" charset="0"/>
              </a:rPr>
              <a:t>Q &gt; 2e10 </a:t>
            </a:r>
          </a:p>
          <a:p>
            <a:pPr defTabSz="457200">
              <a:defRPr/>
            </a:pPr>
            <a:r>
              <a:rPr lang="en-US" sz="15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B5E2"/>
                </a:solidFill>
                <a:effectLst>
                  <a:outerShdw blurRad="12700" dist="38100" dir="2700000" algn="tl" rotWithShape="0">
                    <a:srgbClr val="00B5E2">
                      <a:lumMod val="60000"/>
                      <a:lumOff val="40000"/>
                    </a:srgbClr>
                  </a:outerShdw>
                </a:effectLst>
                <a:latin typeface="Arial" charset="0"/>
              </a:rPr>
              <a:t>At high field </a:t>
            </a:r>
          </a:p>
        </p:txBody>
      </p:sp>
      <p:sp>
        <p:nvSpPr>
          <p:cNvPr id="20" name="Pentagon 25">
            <a:extLst>
              <a:ext uri="{FF2B5EF4-FFF2-40B4-BE49-F238E27FC236}">
                <a16:creationId xmlns:a16="http://schemas.microsoft.com/office/drawing/2014/main" id="{706281B3-9182-478C-909C-CCF888523FB6}"/>
              </a:ext>
            </a:extLst>
          </p:cNvPr>
          <p:cNvSpPr/>
          <p:nvPr/>
        </p:nvSpPr>
        <p:spPr>
          <a:xfrm>
            <a:off x="228600" y="5018220"/>
            <a:ext cx="8686800" cy="1553024"/>
          </a:xfrm>
          <a:prstGeom prst="homePlate">
            <a:avLst/>
          </a:prstGeom>
          <a:noFill/>
          <a:ln w="28575" cap="flat" cmpd="sng" algn="ctr">
            <a:solidFill>
              <a:srgbClr val="0006FE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515BB2-D8EC-4A4E-BA30-6984585B9826}"/>
              </a:ext>
            </a:extLst>
          </p:cNvPr>
          <p:cNvSpPr txBox="1"/>
          <p:nvPr/>
        </p:nvSpPr>
        <p:spPr>
          <a:xfrm>
            <a:off x="7164666" y="4863708"/>
            <a:ext cx="86754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1500" dirty="0">
                <a:solidFill>
                  <a:srgbClr val="C00000"/>
                </a:solidFill>
                <a:latin typeface="Arial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AFA154-DCB9-4102-80CE-A745CFEF9D30}"/>
              </a:ext>
            </a:extLst>
          </p:cNvPr>
          <p:cNvSpPr/>
          <p:nvPr/>
        </p:nvSpPr>
        <p:spPr>
          <a:xfrm rot="17962999">
            <a:off x="6597785" y="3361410"/>
            <a:ext cx="30196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16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</a:rPr>
              <a:t>E</a:t>
            </a:r>
            <a:r>
              <a:rPr lang="en-US" sz="1600" b="1" baseline="-250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</a:rPr>
              <a:t>acc</a:t>
            </a:r>
            <a:r>
              <a:rPr lang="en-US" sz="16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</a:rPr>
              <a:t> &gt; 100 MV/m</a:t>
            </a:r>
          </a:p>
          <a:p>
            <a:pPr defTabSz="457200">
              <a:defRPr/>
            </a:pPr>
            <a:r>
              <a:rPr lang="en-US" sz="16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</a:rPr>
              <a:t>Q &gt; 3e10 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498B8690-DD40-4ECC-A674-C11469A6C6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23157" y="665364"/>
          <a:ext cx="9928460" cy="3355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Graph" r:id="rId4" imgW="8839080" imgH="2987640" progId="Origin50.Graph">
                  <p:embed/>
                </p:oleObj>
              </mc:Choice>
              <mc:Fallback>
                <p:oleObj name="Graph" r:id="rId4" imgW="8839080" imgH="2987640" progId="Origin50.Grap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23157" y="665364"/>
                        <a:ext cx="9928460" cy="3355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ight Arrow 3">
            <a:extLst>
              <a:ext uri="{FF2B5EF4-FFF2-40B4-BE49-F238E27FC236}">
                <a16:creationId xmlns:a16="http://schemas.microsoft.com/office/drawing/2014/main" id="{CD5AB34D-A56D-48EA-8677-4DBA4CA9EE3B}"/>
              </a:ext>
            </a:extLst>
          </p:cNvPr>
          <p:cNvSpPr/>
          <p:nvPr/>
        </p:nvSpPr>
        <p:spPr>
          <a:xfrm>
            <a:off x="3375581" y="1412556"/>
            <a:ext cx="4656630" cy="268052"/>
          </a:xfrm>
          <a:prstGeom prst="rightArrow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9F2FA8-278F-4393-B04E-A43959C725BE}"/>
              </a:ext>
            </a:extLst>
          </p:cNvPr>
          <p:cNvSpPr txBox="1"/>
          <p:nvPr/>
        </p:nvSpPr>
        <p:spPr>
          <a:xfrm>
            <a:off x="3832004" y="1827285"/>
            <a:ext cx="4102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C00000"/>
                </a:solidFill>
                <a:latin typeface="Arial"/>
              </a:rPr>
              <a:t>Enabling future efficient High Energy Machines</a:t>
            </a: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FA2E6145-782E-4F61-937F-280FF5B8B6A3}"/>
              </a:ext>
            </a:extLst>
          </p:cNvPr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Anna Grassellino - ICFA 2017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78C168-5BEE-45D4-818F-917ABB8A8E97}"/>
              </a:ext>
            </a:extLst>
          </p:cNvPr>
          <p:cNvSpPr/>
          <p:nvPr/>
        </p:nvSpPr>
        <p:spPr>
          <a:xfrm rot="17962999">
            <a:off x="2758900" y="3250335"/>
            <a:ext cx="3019650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15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B5E2"/>
                </a:solidFill>
                <a:effectLst>
                  <a:outerShdw blurRad="12700" dist="38100" dir="2700000" algn="tl" rotWithShape="0">
                    <a:srgbClr val="00B5E2">
                      <a:lumMod val="60000"/>
                      <a:lumOff val="40000"/>
                    </a:srgbClr>
                  </a:outerShdw>
                </a:effectLst>
                <a:latin typeface="Arial" charset="0"/>
              </a:rPr>
              <a:t>20 - 25 MV/m</a:t>
            </a:r>
          </a:p>
          <a:p>
            <a:pPr defTabSz="457200">
              <a:defRPr/>
            </a:pPr>
            <a:r>
              <a:rPr lang="en-US" sz="15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B5E2"/>
                </a:solidFill>
                <a:effectLst>
                  <a:outerShdw blurRad="12700" dist="38100" dir="2700000" algn="tl" rotWithShape="0">
                    <a:srgbClr val="00B5E2">
                      <a:lumMod val="60000"/>
                      <a:lumOff val="40000"/>
                    </a:srgbClr>
                  </a:outerShdw>
                </a:effectLst>
                <a:latin typeface="Arial" charset="0"/>
              </a:rPr>
              <a:t>High field </a:t>
            </a:r>
          </a:p>
          <a:p>
            <a:pPr defTabSz="457200">
              <a:defRPr/>
            </a:pPr>
            <a:r>
              <a:rPr lang="en-US" sz="15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B5E2"/>
                </a:solidFill>
                <a:effectLst>
                  <a:outerShdw blurRad="12700" dist="38100" dir="2700000" algn="tl" rotWithShape="0">
                    <a:srgbClr val="00B5E2">
                      <a:lumMod val="60000"/>
                      <a:lumOff val="40000"/>
                    </a:srgbClr>
                  </a:outerShdw>
                </a:effectLst>
                <a:latin typeface="Arial" charset="0"/>
              </a:rPr>
              <a:t>Q-SLOPE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F0095D-70CE-4D52-B99B-F1EBB16ADD3C}"/>
              </a:ext>
            </a:extLst>
          </p:cNvPr>
          <p:cNvSpPr/>
          <p:nvPr/>
        </p:nvSpPr>
        <p:spPr>
          <a:xfrm rot="17962999">
            <a:off x="3580291" y="3423754"/>
            <a:ext cx="301965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15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B5E2"/>
                </a:solidFill>
                <a:effectLst>
                  <a:outerShdw blurRad="12700" dist="38100" dir="2700000" algn="tl" rotWithShape="0">
                    <a:srgbClr val="00B5E2">
                      <a:lumMod val="60000"/>
                      <a:lumOff val="40000"/>
                    </a:srgbClr>
                  </a:outerShdw>
                </a:effectLst>
                <a:latin typeface="Arial" charset="0"/>
              </a:rPr>
              <a:t>35 – 40 MV/m</a:t>
            </a:r>
          </a:p>
          <a:p>
            <a:pPr defTabSz="457200">
              <a:defRPr/>
            </a:pPr>
            <a:r>
              <a:rPr lang="en-US" sz="15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B5E2"/>
                </a:solidFill>
                <a:effectLst>
                  <a:outerShdw blurRad="12700" dist="38100" dir="2700000" algn="tl" rotWithShape="0">
                    <a:srgbClr val="00B5E2">
                      <a:lumMod val="60000"/>
                      <a:lumOff val="40000"/>
                    </a:srgbClr>
                  </a:outerShdw>
                </a:effectLst>
                <a:latin typeface="Arial" charset="0"/>
              </a:rPr>
              <a:t>mid field Q-slope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6EA814-1899-4009-B952-FCE0CA798F9F}"/>
              </a:ext>
            </a:extLst>
          </p:cNvPr>
          <p:cNvSpPr txBox="1"/>
          <p:nvPr/>
        </p:nvSpPr>
        <p:spPr>
          <a:xfrm>
            <a:off x="724041" y="2854668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004C97"/>
                </a:solidFill>
                <a:latin typeface="Arial"/>
              </a:rPr>
              <a:t>bulk </a:t>
            </a:r>
            <a:r>
              <a:rPr lang="en-US" dirty="0" err="1">
                <a:solidFill>
                  <a:srgbClr val="004C97"/>
                </a:solidFill>
                <a:latin typeface="Arial"/>
              </a:rPr>
              <a:t>Nb</a:t>
            </a:r>
            <a:r>
              <a:rPr lang="en-US" dirty="0">
                <a:solidFill>
                  <a:srgbClr val="004C97"/>
                </a:solidFill>
                <a:latin typeface="Arial"/>
              </a:rPr>
              <a:t>, 1.3 GHz, 2K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EF3419A-8CFA-4364-A850-E24BF00495CC}"/>
              </a:ext>
            </a:extLst>
          </p:cNvPr>
          <p:cNvSpPr txBox="1">
            <a:spLocks/>
          </p:cNvSpPr>
          <p:nvPr/>
        </p:nvSpPr>
        <p:spPr>
          <a:xfrm>
            <a:off x="1" y="-12915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SRF cavities </a:t>
            </a:r>
            <a:r>
              <a:rPr lang="en-US" sz="2400" kern="0" dirty="0">
                <a:latin typeface="Arial"/>
              </a:rPr>
              <a:t>over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30 years</a:t>
            </a:r>
            <a:r>
              <a:rPr lang="en-US" sz="2400" kern="0" dirty="0">
                <a:latin typeface="Arial"/>
              </a:rPr>
              <a:t> |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high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Q</a:t>
            </a:r>
            <a:r>
              <a:rPr kumimoji="0" lang="en-US" sz="2400" b="1" i="1" u="none" strike="noStrike" kern="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0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&amp;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2400" b="1" i="0" u="none" strike="noStrike" kern="0" cap="none" spc="0" normalizeH="0" baseline="-2500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acc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→ less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cryopower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7868EC-9786-4808-8DC0-65DB3A6D0514}"/>
              </a:ext>
            </a:extLst>
          </p:cNvPr>
          <p:cNvSpPr txBox="1"/>
          <p:nvPr/>
        </p:nvSpPr>
        <p:spPr>
          <a:xfrm>
            <a:off x="6305026" y="6556391"/>
            <a:ext cx="2759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A. </a:t>
            </a:r>
            <a:r>
              <a:rPr lang="en-US" sz="1200" dirty="0" err="1"/>
              <a:t>Grasselino</a:t>
            </a:r>
            <a:r>
              <a:rPr lang="en-US" sz="1200" dirty="0"/>
              <a:t>, ICFA Seminar, Ottawa 2017</a:t>
            </a:r>
            <a:endParaRPr lang="en-GB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1D43D3-09FD-448C-914E-A8C9BB4285AA}"/>
              </a:ext>
            </a:extLst>
          </p:cNvPr>
          <p:cNvSpPr txBox="1"/>
          <p:nvPr/>
        </p:nvSpPr>
        <p:spPr>
          <a:xfrm>
            <a:off x="5199268" y="2856910"/>
            <a:ext cx="3389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similar progress for </a:t>
            </a:r>
            <a:r>
              <a:rPr lang="en-US" dirty="0" err="1"/>
              <a:t>Nb</a:t>
            </a:r>
            <a:r>
              <a:rPr lang="en-US" dirty="0"/>
              <a:t>/Cu cavities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8156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29A6-FAAC-4848-A99C-CEBD12987650}"/>
              </a:ext>
            </a:extLst>
          </p:cNvPr>
          <p:cNvSpPr txBox="1">
            <a:spLocks/>
          </p:cNvSpPr>
          <p:nvPr/>
        </p:nvSpPr>
        <p:spPr>
          <a:xfrm>
            <a:off x="1" y="-12915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latin typeface="Arial"/>
              </a:rPr>
              <a:t>a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fter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80 years a breakthrough in klystron technology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9A06A9-7954-49D9-8F61-36E860C25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77"/>
          <a:stretch/>
        </p:blipFill>
        <p:spPr>
          <a:xfrm>
            <a:off x="0" y="743169"/>
            <a:ext cx="4452371" cy="3843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8CF79C-A791-4490-8A14-434FEBE3F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638" y="1307083"/>
            <a:ext cx="4464202" cy="2516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E6F775-9695-4216-9A44-7E1AD317C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31" y="5040155"/>
            <a:ext cx="9144000" cy="1733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19218A-6552-4B69-A2C8-6EBE0DCFF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594" y="3884696"/>
            <a:ext cx="1985962" cy="1081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AB3EDA-B76C-4149-803D-E45129B24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638" y="3833551"/>
            <a:ext cx="2429759" cy="10589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E82755-BE17-4BCF-885A-59FA3701116F}"/>
              </a:ext>
            </a:extLst>
          </p:cNvPr>
          <p:cNvSpPr txBox="1"/>
          <p:nvPr/>
        </p:nvSpPr>
        <p:spPr>
          <a:xfrm>
            <a:off x="1469896" y="4490165"/>
            <a:ext cx="2878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New bunching technologies.</a:t>
            </a:r>
          </a:p>
          <a:p>
            <a:pPr algn="ctr"/>
            <a:r>
              <a:rPr lang="en-GB" dirty="0"/>
              <a:t>Bunch saturation.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235EB4-376D-4E96-8D69-CFC1D76E3A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662" y="821591"/>
            <a:ext cx="4106887" cy="3240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D3F111-719E-46C8-B1BF-0240670E307D}"/>
              </a:ext>
            </a:extLst>
          </p:cNvPr>
          <p:cNvSpPr txBox="1"/>
          <p:nvPr/>
        </p:nvSpPr>
        <p:spPr>
          <a:xfrm>
            <a:off x="86166" y="4245263"/>
            <a:ext cx="125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I. Syratchev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969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47" y="2454582"/>
            <a:ext cx="2097083" cy="1681866"/>
          </a:xfrm>
          <a:prstGeom prst="rect">
            <a:avLst/>
          </a:prstGeom>
        </p:spPr>
      </p:pic>
      <p:sp>
        <p:nvSpPr>
          <p:cNvPr id="100" name="Title 1"/>
          <p:cNvSpPr txBox="1">
            <a:spLocks/>
          </p:cNvSpPr>
          <p:nvPr/>
        </p:nvSpPr>
        <p:spPr>
          <a:xfrm>
            <a:off x="0" y="-24275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low-power arc magnets for FCC-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lang="en-US" sz="3200" kern="0" dirty="0">
                <a:latin typeface="Arial"/>
              </a:rPr>
              <a:t>&amp;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CEPC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879208" y="1754016"/>
            <a:ext cx="1538586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Twin-dipole design with 2× power saving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MW at 175 GeV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3" y="4740917"/>
            <a:ext cx="2352927" cy="15702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393"/>
          <a:stretch/>
        </p:blipFill>
        <p:spPr>
          <a:xfrm>
            <a:off x="62644" y="1349039"/>
            <a:ext cx="2871254" cy="12023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55130" y="3161333"/>
            <a:ext cx="216024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 F/D arc quad with 2× power saving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 MW at 175 GeV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08" y="4811022"/>
            <a:ext cx="1859500" cy="145894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8075" y="4763481"/>
            <a:ext cx="2155823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2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   dipole prototype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48497" y="5621113"/>
            <a:ext cx="10159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quadrupoleprototype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8138" y="830686"/>
            <a:ext cx="283259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</a:t>
            </a: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40609" y="791475"/>
            <a:ext cx="123294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CEPC</a:t>
            </a: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44" y="1372641"/>
            <a:ext cx="2818805" cy="2437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45" y="4224910"/>
            <a:ext cx="2098013" cy="18997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700757" y="1622082"/>
            <a:ext cx="1326139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 arc magnet  combined function dipole with            sextupole component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38323" y="4961377"/>
            <a:ext cx="136896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 F/D arc quad with 2× power saving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539744"/>
            <a:ext cx="9144000" cy="369332"/>
          </a:xfrm>
          <a:prstGeom prst="rect">
            <a:avLst/>
          </a:prstGeom>
          <a:solidFill>
            <a:srgbClr val="66FF66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reduction by factor 2 w.r.t. single-aperture magnets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10859" y="731809"/>
                <a:ext cx="31894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challenge of low-field magnets !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500 G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collider,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30 G booster</a:t>
                </a:r>
                <a:endParaRPr kumimoji="0" lang="en-GB" sz="1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859" y="731809"/>
                <a:ext cx="3189463" cy="646331"/>
              </a:xfrm>
              <a:prstGeom prst="rect">
                <a:avLst/>
              </a:prstGeom>
              <a:blipFill>
                <a:blip r:embed="rId9"/>
                <a:stretch>
                  <a:fillRect l="-1721" t="-4717" r="-57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675A3DCD-37DA-49E5-A9EE-F3172736C16F}"/>
              </a:ext>
            </a:extLst>
          </p:cNvPr>
          <p:cNvSpPr/>
          <p:nvPr/>
        </p:nvSpPr>
        <p:spPr>
          <a:xfrm>
            <a:off x="202203" y="422604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A. Milanese Phys. Rev. Accel. Beams 19, 112401 (2016) </a:t>
            </a:r>
          </a:p>
        </p:txBody>
      </p:sp>
    </p:spTree>
    <p:extLst>
      <p:ext uri="{BB962C8B-B14F-4D97-AF65-F5344CB8AC3E}">
        <p14:creationId xmlns:p14="http://schemas.microsoft.com/office/powerpoint/2010/main" val="36115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AD236D-CFA7-4160-9134-0568C5D9CA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125260" y="1946332"/>
            <a:ext cx="4196191" cy="3703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B753E2-4EB7-44DF-A36A-013CC8EDD259}"/>
              </a:ext>
            </a:extLst>
          </p:cNvPr>
          <p:cNvSpPr txBox="1">
            <a:spLocks/>
          </p:cNvSpPr>
          <p:nvPr/>
        </p:nvSpPr>
        <p:spPr>
          <a:xfrm>
            <a:off x="0" y="-24275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latin typeface="Arial"/>
              </a:rPr>
              <a:t>m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ultiple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collision points: circular colliders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425047-BF09-4AAF-A7D1-B67D0929067E}"/>
              </a:ext>
            </a:extLst>
          </p:cNvPr>
          <p:cNvSpPr txBox="1"/>
          <p:nvPr/>
        </p:nvSpPr>
        <p:spPr>
          <a:xfrm>
            <a:off x="313151" y="923572"/>
            <a:ext cx="35529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FCC-</a:t>
            </a:r>
            <a:r>
              <a:rPr lang="en-US" sz="2800" dirty="0" err="1"/>
              <a:t>ee</a:t>
            </a:r>
            <a:r>
              <a:rPr lang="en-US" sz="2800" dirty="0"/>
              <a:t> baseline layout </a:t>
            </a:r>
          </a:p>
          <a:p>
            <a:pPr algn="ctr"/>
            <a:r>
              <a:rPr lang="en-US" sz="2800" dirty="0"/>
              <a:t>with two CPs</a:t>
            </a:r>
            <a:endParaRPr lang="en-GB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6F5E8-DF97-40C4-95BE-B67F257D1E05}"/>
              </a:ext>
            </a:extLst>
          </p:cNvPr>
          <p:cNvSpPr txBox="1"/>
          <p:nvPr/>
        </p:nvSpPr>
        <p:spPr>
          <a:xfrm>
            <a:off x="125260" y="1969817"/>
            <a:ext cx="8579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K. Oide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73A3C-6697-4B86-A08F-FABD308CC0F8}"/>
              </a:ext>
            </a:extLst>
          </p:cNvPr>
          <p:cNvSpPr txBox="1"/>
          <p:nvPr/>
        </p:nvSpPr>
        <p:spPr>
          <a:xfrm>
            <a:off x="380315" y="5814685"/>
            <a:ext cx="2932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super-periodicity 2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B763A-8CB4-4131-A559-34C7D7D11039}"/>
              </a:ext>
            </a:extLst>
          </p:cNvPr>
          <p:cNvSpPr txBox="1"/>
          <p:nvPr/>
        </p:nvSpPr>
        <p:spPr>
          <a:xfrm>
            <a:off x="5056288" y="884945"/>
            <a:ext cx="36896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alternative layouts  with</a:t>
            </a:r>
          </a:p>
          <a:p>
            <a:pPr algn="ctr"/>
            <a:r>
              <a:rPr lang="en-US" sz="2800" dirty="0"/>
              <a:t>four CPs under study</a:t>
            </a:r>
            <a:endParaRPr lang="en-GB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DE39F-429C-40F3-BD23-203D46AA4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623" y="2132467"/>
            <a:ext cx="3322608" cy="2383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DD2D74-27DD-4173-AFB4-357B8BFE9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676" y="4431582"/>
            <a:ext cx="2645893" cy="24264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E92F42-FFED-4B9D-807A-0FB900038DAD}"/>
              </a:ext>
            </a:extLst>
          </p:cNvPr>
          <p:cNvSpPr txBox="1"/>
          <p:nvPr/>
        </p:nvSpPr>
        <p:spPr>
          <a:xfrm>
            <a:off x="5366658" y="1838555"/>
            <a:ext cx="181761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hadron injections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B07E8-E214-4D03-90F4-50964AF06CFD}"/>
              </a:ext>
            </a:extLst>
          </p:cNvPr>
          <p:cNvSpPr txBox="1"/>
          <p:nvPr/>
        </p:nvSpPr>
        <p:spPr>
          <a:xfrm>
            <a:off x="7097487" y="4062250"/>
            <a:ext cx="181761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hadron injections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7F482A-D007-44CA-AB65-7E6220161D34}"/>
              </a:ext>
            </a:extLst>
          </p:cNvPr>
          <p:cNvSpPr txBox="1"/>
          <p:nvPr/>
        </p:nvSpPr>
        <p:spPr>
          <a:xfrm>
            <a:off x="4597120" y="4691300"/>
            <a:ext cx="18366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super-periodicity 4</a:t>
            </a:r>
            <a:endParaRPr lang="en-GB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20BFC6-9B33-4917-9545-9FEEB6D49FCA}"/>
              </a:ext>
            </a:extLst>
          </p:cNvPr>
          <p:cNvSpPr/>
          <p:nvPr/>
        </p:nvSpPr>
        <p:spPr>
          <a:xfrm>
            <a:off x="278325" y="634837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K. Oide et al.,  Phys. Rev. Accel. Beams 19, 111005 (2016)</a:t>
            </a:r>
          </a:p>
        </p:txBody>
      </p:sp>
    </p:spTree>
    <p:extLst>
      <p:ext uri="{BB962C8B-B14F-4D97-AF65-F5344CB8AC3E}">
        <p14:creationId xmlns:p14="http://schemas.microsoft.com/office/powerpoint/2010/main" val="4230070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39486" y="842594"/>
            <a:ext cx="9601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VLEPP – 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</a:t>
            </a:r>
            <a:r>
              <a:rPr kumimoji="0" lang="en-US" alt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future Linear Collider ever approved, at </a:t>
            </a:r>
            <a:r>
              <a:rPr kumimoji="0" lang="en-US" alt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Protvino</a:t>
            </a: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7" y="1446550"/>
            <a:ext cx="8589919" cy="52699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516217"/>
            <a:ext cx="1866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V.E. </a:t>
            </a:r>
            <a:r>
              <a:rPr lang="en-US" dirty="0" err="1"/>
              <a:t>Balakin</a:t>
            </a:r>
            <a:r>
              <a:rPr lang="en-US" dirty="0"/>
              <a:t>, </a:t>
            </a:r>
          </a:p>
          <a:p>
            <a:r>
              <a:rPr lang="en-US" dirty="0"/>
              <a:t>A.N. </a:t>
            </a:r>
            <a:r>
              <a:rPr lang="en-US" dirty="0" err="1"/>
              <a:t>Skrinsky</a:t>
            </a:r>
            <a:r>
              <a:rPr lang="en-US" dirty="0"/>
              <a:t>,</a:t>
            </a:r>
          </a:p>
          <a:p>
            <a:r>
              <a:rPr lang="en-US" dirty="0"/>
              <a:t>VLEPP Status </a:t>
            </a:r>
          </a:p>
          <a:p>
            <a:r>
              <a:rPr lang="en-US" dirty="0"/>
              <a:t>Report, HEACC’86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073140" y="1676484"/>
            <a:ext cx="2681888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highlight>
                  <a:srgbClr val="FFFF00"/>
                </a:highlight>
              </a:rPr>
              <a:t>5 collision points</a:t>
            </a:r>
            <a:endParaRPr lang="en-GB" sz="2800" b="1" dirty="0">
              <a:solidFill>
                <a:srgbClr val="0000CC"/>
              </a:solidFill>
              <a:highlight>
                <a:srgbClr val="FFFF00"/>
              </a:highligh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3140" y="3771003"/>
            <a:ext cx="3039102" cy="15696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achromatic focusing</a:t>
            </a:r>
          </a:p>
          <a:p>
            <a:r>
              <a:rPr lang="en-US" sz="2400" dirty="0">
                <a:solidFill>
                  <a:srgbClr val="0000CC"/>
                </a:solidFill>
              </a:rPr>
              <a:t>optics, based on</a:t>
            </a:r>
          </a:p>
          <a:p>
            <a:r>
              <a:rPr lang="en-US" sz="2400" dirty="0">
                <a:solidFill>
                  <a:srgbClr val="0000CC"/>
                </a:solidFill>
              </a:rPr>
              <a:t>miniature quadrupoles</a:t>
            </a:r>
          </a:p>
          <a:p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3204" y="1601328"/>
            <a:ext cx="2722925" cy="230832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e</a:t>
            </a:r>
            <a:r>
              <a:rPr lang="en-US" sz="2400" baseline="30000" dirty="0">
                <a:solidFill>
                  <a:srgbClr val="0000CC"/>
                </a:solidFill>
              </a:rPr>
              <a:t>+</a:t>
            </a:r>
            <a:r>
              <a:rPr lang="en-US" sz="2400" dirty="0">
                <a:solidFill>
                  <a:srgbClr val="0000CC"/>
                </a:solidFill>
              </a:rPr>
              <a:t> production</a:t>
            </a:r>
          </a:p>
          <a:p>
            <a:r>
              <a:rPr lang="en-US" sz="2400" dirty="0">
                <a:solidFill>
                  <a:srgbClr val="0000CC"/>
                </a:solidFill>
              </a:rPr>
              <a:t>based on polarized</a:t>
            </a:r>
          </a:p>
          <a:p>
            <a:r>
              <a:rPr lang="en-US" sz="2400" dirty="0" err="1">
                <a:solidFill>
                  <a:srgbClr val="0000CC"/>
                </a:solidFill>
              </a:rPr>
              <a:t>Iight</a:t>
            </a:r>
            <a:r>
              <a:rPr lang="en-US" sz="2400" dirty="0">
                <a:solidFill>
                  <a:srgbClr val="0000CC"/>
                </a:solidFill>
              </a:rPr>
              <a:t> from helical </a:t>
            </a:r>
          </a:p>
          <a:p>
            <a:r>
              <a:rPr lang="en-US" sz="2400" dirty="0" err="1">
                <a:solidFill>
                  <a:srgbClr val="0000CC"/>
                </a:solidFill>
              </a:rPr>
              <a:t>undulator</a:t>
            </a:r>
            <a:r>
              <a:rPr lang="en-US" sz="2400" dirty="0">
                <a:solidFill>
                  <a:srgbClr val="0000CC"/>
                </a:solidFill>
              </a:rPr>
              <a:t> (also later</a:t>
            </a:r>
          </a:p>
          <a:p>
            <a:r>
              <a:rPr lang="en-US" sz="2400" dirty="0">
                <a:solidFill>
                  <a:srgbClr val="0000CC"/>
                </a:solidFill>
              </a:rPr>
              <a:t>adopted </a:t>
            </a:r>
          </a:p>
          <a:p>
            <a:r>
              <a:rPr lang="en-US" sz="2400" dirty="0">
                <a:solidFill>
                  <a:srgbClr val="0000CC"/>
                </a:solidFill>
              </a:rPr>
              <a:t>for TESLA and ILC)</a:t>
            </a:r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9866" y="5955030"/>
            <a:ext cx="1140440" cy="646331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proposed </a:t>
            </a:r>
          </a:p>
          <a:p>
            <a:pPr algn="ctr"/>
            <a:r>
              <a:rPr lang="en-US" b="1" dirty="0"/>
              <a:t>in 1978</a:t>
            </a:r>
            <a:endParaRPr lang="en-GB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1D30FC-7EF0-4619-B287-7C5EA86E57EC}"/>
              </a:ext>
            </a:extLst>
          </p:cNvPr>
          <p:cNvSpPr txBox="1">
            <a:spLocks/>
          </p:cNvSpPr>
          <p:nvPr/>
        </p:nvSpPr>
        <p:spPr>
          <a:xfrm>
            <a:off x="0" y="-24275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latin typeface="Arial"/>
              </a:rPr>
              <a:t>m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ultiple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collision points: linear colliders?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491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52120" y="1124744"/>
            <a:ext cx="32744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Maury Tigner, “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Possible Apparatus for Clashing-Beam Experiments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Nuovo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Cimento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37, 1228 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1965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51508" y="5589240"/>
            <a:ext cx="82089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Ugo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Amaldi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“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possible scheme to obtain e-e- and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e+e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collisions at energies of hundreds of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”, Physics Letters B61, 313 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1976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" y="4077072"/>
            <a:ext cx="8769284" cy="1866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2" y="908720"/>
            <a:ext cx="5467158" cy="29580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40740" y="3063736"/>
            <a:ext cx="3574761" cy="107721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early linear-collider proposals</a:t>
            </a:r>
          </a:p>
        </p:txBody>
      </p:sp>
      <p:sp>
        <p:nvSpPr>
          <p:cNvPr id="3" name="TextBox 2"/>
          <p:cNvSpPr txBox="1"/>
          <p:nvPr/>
        </p:nvSpPr>
        <p:spPr>
          <a:xfrm rot="20377032">
            <a:off x="73118" y="2754053"/>
            <a:ext cx="7857151" cy="1200329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00CC"/>
                </a:solidFill>
              </a:rPr>
              <a:t>these early proposal always </a:t>
            </a:r>
          </a:p>
          <a:p>
            <a:pPr algn="ctr"/>
            <a:r>
              <a:rPr lang="en-US" sz="3600" dirty="0">
                <a:solidFill>
                  <a:srgbClr val="0000CC"/>
                </a:solidFill>
              </a:rPr>
              <a:t>recovered the energy of the spent beam!</a:t>
            </a:r>
            <a:endParaRPr lang="en-GB" sz="3600" dirty="0">
              <a:solidFill>
                <a:srgbClr val="0000CC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55E66E-5D0A-49B2-9C06-173B6238BBD8}"/>
              </a:ext>
            </a:extLst>
          </p:cNvPr>
          <p:cNvSpPr txBox="1">
            <a:spLocks/>
          </p:cNvSpPr>
          <p:nvPr/>
        </p:nvSpPr>
        <p:spPr>
          <a:xfrm>
            <a:off x="0" y="-24275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latin typeface="Arial"/>
              </a:rPr>
              <a:t>energy recovery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 linear colliders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900555-44D6-4703-B419-F0A16F406B46}"/>
              </a:ext>
            </a:extLst>
          </p:cNvPr>
          <p:cNvSpPr txBox="1"/>
          <p:nvPr/>
        </p:nvSpPr>
        <p:spPr>
          <a:xfrm>
            <a:off x="5652120" y="4254127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300 GeV </a:t>
            </a:r>
            <a:r>
              <a:rPr lang="en-US" b="1" dirty="0" err="1">
                <a:solidFill>
                  <a:srgbClr val="008000"/>
                </a:solidFill>
              </a:rPr>
              <a:t>c.m</a:t>
            </a:r>
            <a:r>
              <a:rPr lang="en-US" b="1" dirty="0">
                <a:solidFill>
                  <a:srgbClr val="008000"/>
                </a:solidFill>
              </a:rPr>
              <a:t>.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501D05-5DD5-4152-8A36-8DC3FBDAE8FF}"/>
              </a:ext>
            </a:extLst>
          </p:cNvPr>
          <p:cNvSpPr txBox="1"/>
          <p:nvPr/>
        </p:nvSpPr>
        <p:spPr>
          <a:xfrm>
            <a:off x="5843095" y="768435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1-6 GeV </a:t>
            </a:r>
            <a:r>
              <a:rPr lang="en-US" b="1" dirty="0" err="1">
                <a:solidFill>
                  <a:srgbClr val="008000"/>
                </a:solidFill>
              </a:rPr>
              <a:t>c.m</a:t>
            </a:r>
            <a:r>
              <a:rPr lang="en-US" b="1" dirty="0">
                <a:solidFill>
                  <a:srgbClr val="008000"/>
                </a:solidFill>
              </a:rPr>
              <a:t>.</a:t>
            </a:r>
            <a:endParaRPr lang="en-GB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54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1A4DF7-D195-4BAC-BC43-F344C81DC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49" y="1215716"/>
            <a:ext cx="3230880" cy="2249424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6069F943-7F04-4610-BBDE-EE91885E8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34" y="1308049"/>
            <a:ext cx="3794504" cy="21662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34B36C-0089-4C48-83D5-2CEE2A3E1DEF}"/>
              </a:ext>
            </a:extLst>
          </p:cNvPr>
          <p:cNvSpPr txBox="1"/>
          <p:nvPr/>
        </p:nvSpPr>
        <p:spPr>
          <a:xfrm>
            <a:off x="238085" y="717328"/>
            <a:ext cx="4936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common </a:t>
            </a:r>
            <a:r>
              <a:rPr lang="en-US" sz="2400" b="1" dirty="0" err="1">
                <a:solidFill>
                  <a:srgbClr val="0070C0"/>
                </a:solidFill>
              </a:rPr>
              <a:t>linac</a:t>
            </a:r>
            <a:r>
              <a:rPr lang="en-US" sz="2400" b="1" dirty="0">
                <a:solidFill>
                  <a:srgbClr val="0070C0"/>
                </a:solidFill>
              </a:rPr>
              <a:t> with bypasses for XFEL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671403-95C8-4AA2-BFE4-53A16BC371DC}"/>
              </a:ext>
            </a:extLst>
          </p:cNvPr>
          <p:cNvSpPr/>
          <p:nvPr/>
        </p:nvSpPr>
        <p:spPr>
          <a:xfrm>
            <a:off x="65400" y="4549676"/>
            <a:ext cx="34604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R. Ainsworth et al., “</a:t>
            </a:r>
            <a:r>
              <a:rPr lang="en-GB" i="1" dirty="0"/>
              <a:t>Asymmetric dual axis energy recovery </a:t>
            </a:r>
            <a:r>
              <a:rPr lang="en-GB" i="1" dirty="0" err="1"/>
              <a:t>linac</a:t>
            </a:r>
            <a:r>
              <a:rPr lang="en-GB" i="1" dirty="0"/>
              <a:t> for ultrahigh flux sources of coherent x-ray and THz radiation: Investigations towards its ultimate performance</a:t>
            </a:r>
            <a:r>
              <a:rPr lang="en-GB" dirty="0"/>
              <a:t>,” Phys. Rev. Accel. Beams 19, 0803502 (2016) –</a:t>
            </a:r>
          </a:p>
        </p:txBody>
      </p:sp>
      <p:pic>
        <p:nvPicPr>
          <p:cNvPr id="12" name="Picture 11" descr="A picture containing object&#10;&#10;Description automatically generated">
            <a:extLst>
              <a:ext uri="{FF2B5EF4-FFF2-40B4-BE49-F238E27FC236}">
                <a16:creationId xmlns:a16="http://schemas.microsoft.com/office/drawing/2014/main" id="{67A1C58D-C104-4924-9C09-04898415F4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7" b="12972"/>
          <a:stretch/>
        </p:blipFill>
        <p:spPr>
          <a:xfrm>
            <a:off x="3687590" y="4164237"/>
            <a:ext cx="2897327" cy="2456162"/>
          </a:xfrm>
          <a:prstGeom prst="rect">
            <a:avLst/>
          </a:prstGeom>
        </p:spPr>
      </p:pic>
      <p:pic>
        <p:nvPicPr>
          <p:cNvPr id="14" name="Picture 13" descr="A drawing of a person&#10;&#10;Description automatically generated">
            <a:extLst>
              <a:ext uri="{FF2B5EF4-FFF2-40B4-BE49-F238E27FC236}">
                <a16:creationId xmlns:a16="http://schemas.microsoft.com/office/drawing/2014/main" id="{67B9E26B-C3D3-4CB8-94D6-21967D9423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60"/>
          <a:stretch/>
        </p:blipFill>
        <p:spPr>
          <a:xfrm>
            <a:off x="6746616" y="4253143"/>
            <a:ext cx="2215772" cy="245616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66FB8B5-C704-4CA7-A6D7-247E9C1BCB63}"/>
              </a:ext>
            </a:extLst>
          </p:cNvPr>
          <p:cNvSpPr txBox="1">
            <a:spLocks/>
          </p:cNvSpPr>
          <p:nvPr/>
        </p:nvSpPr>
        <p:spPr>
          <a:xfrm>
            <a:off x="0" y="-24275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latin typeface="Arial"/>
              </a:rPr>
              <a:t>future </a:t>
            </a:r>
            <a:r>
              <a:rPr lang="en-US" sz="3200" kern="0" dirty="0" err="1">
                <a:latin typeface="Arial"/>
              </a:rPr>
              <a:t>cw</a:t>
            </a:r>
            <a:r>
              <a:rPr lang="en-US" sz="3200" kern="0" dirty="0">
                <a:latin typeface="Arial"/>
              </a:rPr>
              <a:t> LC’s  with energy recovery ?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D82730-D228-4408-B65A-DECD807BFB9C}"/>
              </a:ext>
            </a:extLst>
          </p:cNvPr>
          <p:cNvSpPr txBox="1"/>
          <p:nvPr/>
        </p:nvSpPr>
        <p:spPr>
          <a:xfrm>
            <a:off x="228600" y="4075331"/>
            <a:ext cx="5207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dual axis </a:t>
            </a:r>
            <a:r>
              <a:rPr lang="en-US" sz="2400" b="1" dirty="0" err="1">
                <a:solidFill>
                  <a:srgbClr val="0070C0"/>
                </a:solidFill>
              </a:rPr>
              <a:t>linac</a:t>
            </a:r>
            <a:r>
              <a:rPr lang="en-US" sz="2400" b="1" dirty="0">
                <a:solidFill>
                  <a:srgbClr val="0070C0"/>
                </a:solidFill>
              </a:rPr>
              <a:t> for X-ray/THz production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BEC90-5817-4FE7-8579-8787A21DB0A5}"/>
              </a:ext>
            </a:extLst>
          </p:cNvPr>
          <p:cNvSpPr/>
          <p:nvPr/>
        </p:nvSpPr>
        <p:spPr>
          <a:xfrm>
            <a:off x="181612" y="3429000"/>
            <a:ext cx="8581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J. </a:t>
            </a:r>
            <a:r>
              <a:rPr lang="en-GB" dirty="0" err="1"/>
              <a:t>Sekutowicz</a:t>
            </a:r>
            <a:r>
              <a:rPr lang="en-GB" dirty="0"/>
              <a:t> et al., Proposed continuous wave energy recovery operation of an x-ray free electron laser, Phys. Rev. ST Accel. Beams </a:t>
            </a:r>
            <a:r>
              <a:rPr lang="en-GB" b="1" dirty="0"/>
              <a:t>8</a:t>
            </a:r>
            <a:r>
              <a:rPr lang="en-GB" dirty="0"/>
              <a:t>, 010701 (2005)</a:t>
            </a:r>
          </a:p>
        </p:txBody>
      </p:sp>
    </p:spTree>
    <p:extLst>
      <p:ext uri="{BB962C8B-B14F-4D97-AF65-F5344CB8AC3E}">
        <p14:creationId xmlns:p14="http://schemas.microsoft.com/office/powerpoint/2010/main" val="1227123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91D39E5-892E-4BDD-9CD6-C5483C874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840"/>
            <a:ext cx="6431280" cy="3922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E4DFE-ADC9-46F7-B8BB-50DEB74FF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98" r="9186" b="21668"/>
          <a:stretch/>
        </p:blipFill>
        <p:spPr>
          <a:xfrm>
            <a:off x="6431280" y="1622914"/>
            <a:ext cx="2457319" cy="817428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5C4D5537-22D8-4763-9D76-687EBED7B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80" y="2702541"/>
            <a:ext cx="2599559" cy="23136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2A29CF-53C3-4AED-8D4E-44EFA43487CE}"/>
              </a:ext>
            </a:extLst>
          </p:cNvPr>
          <p:cNvSpPr txBox="1"/>
          <p:nvPr/>
        </p:nvSpPr>
        <p:spPr>
          <a:xfrm>
            <a:off x="2500984" y="769441"/>
            <a:ext cx="3534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FCC-</a:t>
            </a:r>
            <a:r>
              <a:rPr lang="en-US" sz="3200" dirty="0" err="1"/>
              <a:t>ee</a:t>
            </a:r>
            <a:r>
              <a:rPr lang="en-US" sz="3200" dirty="0"/>
              <a:t>-ERL upgrade</a:t>
            </a:r>
            <a:endParaRPr lang="en-GB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0559F7-7BDF-416E-AD5A-A4776108DD91}"/>
              </a:ext>
            </a:extLst>
          </p:cNvPr>
          <p:cNvSpPr/>
          <p:nvPr/>
        </p:nvSpPr>
        <p:spPr>
          <a:xfrm>
            <a:off x="214984" y="5583555"/>
            <a:ext cx="8200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</a:rPr>
              <a:t>V. Litvinenko, T. Roser, M. Chamizo Llatas, “High-energy high-luminosity </a:t>
            </a:r>
            <a:r>
              <a:rPr lang="en-GB" sz="2400" dirty="0" err="1">
                <a:latin typeface="Times New Roman" panose="02020603050405020304" pitchFamily="18" charset="0"/>
              </a:rPr>
              <a:t>e</a:t>
            </a:r>
            <a:r>
              <a:rPr lang="en-GB" sz="2400" baseline="30000" dirty="0" err="1">
                <a:latin typeface="Arial" panose="020B0604020202020204" pitchFamily="34" charset="0"/>
              </a:rPr>
              <a:t>+</a:t>
            </a:r>
            <a:r>
              <a:rPr lang="en-GB" sz="2400" dirty="0" err="1">
                <a:latin typeface="Times New Roman" panose="02020603050405020304" pitchFamily="18" charset="0"/>
              </a:rPr>
              <a:t>e</a:t>
            </a:r>
            <a:r>
              <a:rPr lang="en-GB" sz="2400" baseline="30000" dirty="0">
                <a:latin typeface="Arial" panose="020B0604020202020204" pitchFamily="34" charset="0"/>
              </a:rPr>
              <a:t>−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</a:rPr>
              <a:t>collider using energy-recovery </a:t>
            </a:r>
            <a:r>
              <a:rPr lang="en-GB" sz="2400" dirty="0" err="1">
                <a:latin typeface="Times New Roman" panose="02020603050405020304" pitchFamily="18" charset="0"/>
              </a:rPr>
              <a:t>linacs</a:t>
            </a:r>
            <a:r>
              <a:rPr lang="en-GB" sz="2400" dirty="0">
                <a:latin typeface="Times New Roman" panose="02020603050405020304" pitchFamily="18" charset="0"/>
              </a:rPr>
              <a:t>”, </a:t>
            </a:r>
            <a:r>
              <a:rPr lang="en-GB" sz="2400" dirty="0"/>
              <a:t>Physics Letters B 804 (2020) 135394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F39C23-7723-4DAD-8226-357698A89E15}"/>
              </a:ext>
            </a:extLst>
          </p:cNvPr>
          <p:cNvSpPr txBox="1"/>
          <p:nvPr/>
        </p:nvSpPr>
        <p:spPr>
          <a:xfrm>
            <a:off x="6431280" y="874834"/>
            <a:ext cx="1930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“a bent ILC”</a:t>
            </a:r>
            <a:endParaRPr lang="en-GB" sz="2800" dirty="0">
              <a:highlight>
                <a:srgbClr val="FFFF00"/>
              </a:highlight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18E7E21-6C27-4160-B068-4D8A64B69D10}"/>
              </a:ext>
            </a:extLst>
          </p:cNvPr>
          <p:cNvSpPr txBox="1">
            <a:spLocks/>
          </p:cNvSpPr>
          <p:nvPr/>
        </p:nvSpPr>
        <p:spPr>
          <a:xfrm>
            <a:off x="0" y="-24275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latin typeface="Arial"/>
              </a:rPr>
              <a:t>circular collider with energy recovery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899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0E43E5-9455-4B7B-90A3-CBDBD0950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536"/>
            <a:ext cx="9144000" cy="51389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73C9B-07BB-4947-BC2E-2F9559047370}"/>
              </a:ext>
            </a:extLst>
          </p:cNvPr>
          <p:cNvSpPr txBox="1"/>
          <p:nvPr/>
        </p:nvSpPr>
        <p:spPr>
          <a:xfrm>
            <a:off x="782320" y="6382993"/>
            <a:ext cx="812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V. Shiltsev &amp; F.Z., “Present and Future Colliders”, submitted to RMP, arXiv:2003.09084  </a:t>
            </a:r>
            <a:endParaRPr lang="en-GB" sz="16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526805-16F2-4F4D-A8FE-C0932043D6D0}"/>
              </a:ext>
            </a:extLst>
          </p:cNvPr>
          <p:cNvSpPr txBox="1">
            <a:spLocks/>
          </p:cNvSpPr>
          <p:nvPr/>
        </p:nvSpPr>
        <p:spPr>
          <a:xfrm>
            <a:off x="0" y="-24275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2800" kern="0" dirty="0">
                <a:latin typeface="Arial"/>
              </a:rPr>
              <a:t>approximate technical timelines of future colliders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9900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5">
                <a:lumMod val="50000"/>
              </a:schemeClr>
            </a:gs>
            <a:gs pos="100000">
              <a:srgbClr val="002060"/>
            </a:gs>
            <a:gs pos="100000">
              <a:srgbClr val="00206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F5614F-3252-4527-9719-8E16F249AB4B}"/>
              </a:ext>
            </a:extLst>
          </p:cNvPr>
          <p:cNvSpPr/>
          <p:nvPr/>
        </p:nvSpPr>
        <p:spPr>
          <a:xfrm>
            <a:off x="1044146" y="1516444"/>
            <a:ext cx="705570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i="1" dirty="0">
                <a:solidFill>
                  <a:schemeClr val="bg1"/>
                </a:solidFill>
              </a:rPr>
              <a:t>“We need men [and women] who can dream of things that never were.”</a:t>
            </a:r>
          </a:p>
          <a:p>
            <a:r>
              <a:rPr lang="en-GB" sz="3200" dirty="0">
                <a:solidFill>
                  <a:schemeClr val="bg1"/>
                </a:solidFill>
              </a:rPr>
              <a:t> </a:t>
            </a:r>
          </a:p>
          <a:p>
            <a:endParaRPr lang="en-GB" sz="3200" dirty="0">
              <a:solidFill>
                <a:schemeClr val="bg1"/>
              </a:solidFill>
            </a:endParaRPr>
          </a:p>
          <a:p>
            <a:endParaRPr lang="en-GB" sz="3200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— John F. Kennedy</a:t>
            </a:r>
          </a:p>
          <a:p>
            <a:r>
              <a:rPr lang="en-GB" sz="2400" dirty="0">
                <a:solidFill>
                  <a:schemeClr val="bg1"/>
                </a:solidFill>
              </a:rPr>
              <a:t>address to the Irish Parliament, Dublin, June 1963</a:t>
            </a:r>
          </a:p>
        </p:txBody>
      </p:sp>
      <p:pic>
        <p:nvPicPr>
          <p:cNvPr id="4" name="Picture 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767970C-3E22-46D9-9306-A616AA328C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1" b="25029"/>
          <a:stretch/>
        </p:blipFill>
        <p:spPr>
          <a:xfrm>
            <a:off x="5153890" y="4010891"/>
            <a:ext cx="2087236" cy="118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4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27" b="2916"/>
          <a:stretch/>
        </p:blipFill>
        <p:spPr>
          <a:xfrm>
            <a:off x="679525" y="1008000"/>
            <a:ext cx="6556771" cy="515730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627896" y="2079136"/>
            <a:ext cx="1728192" cy="510838"/>
          </a:xfrm>
          <a:prstGeom prst="ellipse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652120" y="1550010"/>
            <a:ext cx="1056831" cy="510838"/>
          </a:xfrm>
          <a:prstGeom prst="ellipse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32144" y="2019645"/>
            <a:ext cx="1056831" cy="510838"/>
          </a:xfrm>
          <a:prstGeom prst="ellipse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23928" y="2558122"/>
            <a:ext cx="1056831" cy="510838"/>
          </a:xfrm>
          <a:prstGeom prst="ellipse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004048" y="2711282"/>
            <a:ext cx="1056831" cy="510838"/>
          </a:xfrm>
          <a:prstGeom prst="ellipse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olliders constructed and operated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36285" y="3004305"/>
            <a:ext cx="2000211" cy="928751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Colliders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superconducting arc magnet system</a:t>
            </a:r>
          </a:p>
        </p:txBody>
      </p:sp>
      <p:sp>
        <p:nvSpPr>
          <p:cNvPr id="13" name="Oval 12"/>
          <p:cNvSpPr/>
          <p:nvPr/>
        </p:nvSpPr>
        <p:spPr>
          <a:xfrm>
            <a:off x="2915816" y="3140967"/>
            <a:ext cx="1092249" cy="494941"/>
          </a:xfrm>
          <a:prstGeom prst="ellipse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830647" y="3366136"/>
            <a:ext cx="1092249" cy="494941"/>
          </a:xfrm>
          <a:prstGeom prst="ellipse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rot="3050834">
            <a:off x="4569273" y="3177842"/>
            <a:ext cx="1092249" cy="494941"/>
          </a:xfrm>
          <a:prstGeom prst="ellipse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6285" y="1916832"/>
            <a:ext cx="2000211" cy="928751"/>
          </a:xfrm>
          <a:prstGeom prst="rect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Colliders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superconducting RF system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36285" y="4084425"/>
            <a:ext cx="2000211" cy="928751"/>
          </a:xfrm>
          <a:prstGeom prst="rect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Colliders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superconducting magnet &amp; RF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6243" y="6237311"/>
            <a:ext cx="928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advances by new technologies and new materials</a:t>
            </a:r>
          </a:p>
        </p:txBody>
      </p:sp>
    </p:spTree>
    <p:extLst>
      <p:ext uri="{BB962C8B-B14F-4D97-AF65-F5344CB8AC3E}">
        <p14:creationId xmlns:p14="http://schemas.microsoft.com/office/powerpoint/2010/main" val="9007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F4D1B3-8FC5-4506-AAD1-C2881F439067}"/>
              </a:ext>
            </a:extLst>
          </p:cNvPr>
          <p:cNvSpPr txBox="1"/>
          <p:nvPr/>
        </p:nvSpPr>
        <p:spPr>
          <a:xfrm>
            <a:off x="2740463" y="0"/>
            <a:ext cx="4012637" cy="76944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4400" kern="0" dirty="0">
                <a:solidFill>
                  <a:srgbClr val="FFFF00"/>
                </a:solidFill>
              </a:rPr>
              <a:t>a few references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D503A6-007B-4F71-BEE8-A8673BC0AE77}"/>
              </a:ext>
            </a:extLst>
          </p:cNvPr>
          <p:cNvSpPr/>
          <p:nvPr/>
        </p:nvSpPr>
        <p:spPr>
          <a:xfrm>
            <a:off x="233368" y="643317"/>
            <a:ext cx="87214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000" dirty="0"/>
          </a:p>
          <a:p>
            <a:r>
              <a:rPr lang="en-GB" sz="2000" dirty="0"/>
              <a:t>M. </a:t>
            </a:r>
            <a:r>
              <a:rPr lang="en-GB" sz="2000" dirty="0" err="1"/>
              <a:t>Tigner</a:t>
            </a:r>
            <a:r>
              <a:rPr lang="en-GB" sz="2000" dirty="0"/>
              <a:t>, “</a:t>
            </a:r>
            <a:r>
              <a:rPr lang="en-GB" sz="2000" i="1" dirty="0">
                <a:hlinkClick r:id="rId2"/>
              </a:rPr>
              <a:t>A possible apparatus for electron clashing-beam experiments</a:t>
            </a:r>
            <a:r>
              <a:rPr lang="en-GB" sz="2000" dirty="0">
                <a:hlinkClick r:id="rId2"/>
              </a:rPr>
              <a:t>,</a:t>
            </a:r>
            <a:r>
              <a:rPr lang="en-GB" sz="2000" dirty="0"/>
              <a:t>” Nuovo </a:t>
            </a:r>
            <a:r>
              <a:rPr lang="en-GB" sz="2000" dirty="0" err="1"/>
              <a:t>Cimento</a:t>
            </a:r>
            <a:r>
              <a:rPr lang="en-GB" sz="2000" dirty="0"/>
              <a:t> 37, 1228–1231 (1965,  doi:10.1007/BF02773204 [Open Access]</a:t>
            </a:r>
          </a:p>
          <a:p>
            <a:endParaRPr lang="en-GB" sz="2000" dirty="0"/>
          </a:p>
          <a:p>
            <a:r>
              <a:rPr lang="en-GB" sz="2000" dirty="0"/>
              <a:t>U. </a:t>
            </a:r>
            <a:r>
              <a:rPr lang="en-GB" sz="2000" dirty="0" err="1"/>
              <a:t>Amaldi</a:t>
            </a:r>
            <a:r>
              <a:rPr lang="en-GB" sz="2000" dirty="0"/>
              <a:t>, “</a:t>
            </a:r>
            <a:r>
              <a:rPr lang="en-GB" sz="2000" i="1" dirty="0">
                <a:hlinkClick r:id="rId3"/>
              </a:rPr>
              <a:t>A Possible Scheme to Obtain e- e- and e+ e- Collisions at Energies of Hundreds of GeV</a:t>
            </a:r>
            <a:r>
              <a:rPr lang="en-GB" sz="2000" dirty="0"/>
              <a:t>,” </a:t>
            </a:r>
            <a:r>
              <a:rPr lang="en-GB" sz="2000" dirty="0" err="1"/>
              <a:t>Phys.Lett.B</a:t>
            </a:r>
            <a:r>
              <a:rPr lang="en-GB" sz="2000" dirty="0"/>
              <a:t> 61 (1976) 313-315 </a:t>
            </a:r>
          </a:p>
          <a:p>
            <a:endParaRPr lang="en-GB" sz="2000" dirty="0"/>
          </a:p>
          <a:p>
            <a:r>
              <a:rPr lang="en-GB" sz="2000" dirty="0"/>
              <a:t>B. Richter, “</a:t>
            </a:r>
            <a:r>
              <a:rPr lang="en-GB" sz="2000" i="1" dirty="0">
                <a:hlinkClick r:id="rId4"/>
              </a:rPr>
              <a:t>Very high energy electron–positron colliding beams for the study of weak interactions</a:t>
            </a:r>
            <a:r>
              <a:rPr lang="en-GB" sz="2000" dirty="0"/>
              <a:t>,” NIM, 136 (1976), p. 47.</a:t>
            </a:r>
          </a:p>
          <a:p>
            <a:endParaRPr lang="en-GB" sz="2000" dirty="0"/>
          </a:p>
          <a:p>
            <a:r>
              <a:rPr lang="en-GB" sz="2000" dirty="0"/>
              <a:t>M. Benedikt et al., “</a:t>
            </a:r>
            <a:r>
              <a:rPr lang="en-GB" sz="2000" i="1" dirty="0">
                <a:hlinkClick r:id="rId5"/>
              </a:rPr>
              <a:t>Future Circular Colliders succeeding the LHC  </a:t>
            </a:r>
            <a:r>
              <a:rPr lang="en-GB" sz="2000" i="1" dirty="0"/>
              <a:t>,” </a:t>
            </a:r>
            <a:r>
              <a:rPr lang="en-GB" sz="2000" dirty="0"/>
              <a:t>Nature Physics</a:t>
            </a:r>
            <a:r>
              <a:rPr lang="en-GB" sz="2000" i="1" dirty="0"/>
              <a:t>,</a:t>
            </a:r>
            <a:r>
              <a:rPr lang="en-GB" sz="2000" dirty="0"/>
              <a:t> vol. 16, pp 402–407 (2020) [Open Access]</a:t>
            </a:r>
          </a:p>
          <a:p>
            <a:endParaRPr lang="en-GB" sz="2000" dirty="0"/>
          </a:p>
          <a:p>
            <a:r>
              <a:rPr lang="en-GB" sz="2000" dirty="0"/>
              <a:t>V. Litvinenko, T. Roser, M. Chamizo Llatas, “</a:t>
            </a:r>
            <a:r>
              <a:rPr lang="en-GB" sz="2000" i="1" dirty="0">
                <a:hlinkClick r:id="rId6"/>
              </a:rPr>
              <a:t>High-energy high-luminosity </a:t>
            </a:r>
            <a:r>
              <a:rPr lang="en-GB" sz="2000" i="1" dirty="0" err="1">
                <a:hlinkClick r:id="rId6"/>
              </a:rPr>
              <a:t>e+e</a:t>
            </a:r>
            <a:r>
              <a:rPr lang="en-GB" sz="2000" i="1" dirty="0">
                <a:hlinkClick r:id="rId6"/>
              </a:rPr>
              <a:t>− collider using energy-recovery </a:t>
            </a:r>
            <a:r>
              <a:rPr lang="en-GB" sz="2000" i="1" dirty="0" err="1">
                <a:hlinkClick r:id="rId6"/>
              </a:rPr>
              <a:t>linac</a:t>
            </a:r>
            <a:r>
              <a:rPr lang="en-GB" sz="2000" dirty="0" err="1">
                <a:hlinkClick r:id="rId6"/>
              </a:rPr>
              <a:t>s</a:t>
            </a:r>
            <a:r>
              <a:rPr lang="en-GB" sz="2000" dirty="0"/>
              <a:t>”, Physics Letters B 804 (2020) 135394 </a:t>
            </a:r>
          </a:p>
          <a:p>
            <a:endParaRPr lang="en-GB" sz="2000" dirty="0"/>
          </a:p>
          <a:p>
            <a:r>
              <a:rPr lang="en-GB" sz="2000" dirty="0"/>
              <a:t>V. Shiltsev and F. Zimmermann,  “</a:t>
            </a:r>
            <a:r>
              <a:rPr lang="en-GB" sz="2000" i="1" dirty="0"/>
              <a:t>Modern and Future Colliders</a:t>
            </a:r>
            <a:r>
              <a:rPr lang="en-GB" sz="2000" dirty="0"/>
              <a:t>,’’ submitted to RMP,  </a:t>
            </a:r>
            <a:r>
              <a:rPr lang="en-GB" sz="2000" dirty="0">
                <a:hlinkClick r:id="rId7"/>
              </a:rPr>
              <a:t>https://arxiv.org/abs/2003.09084</a:t>
            </a:r>
            <a:r>
              <a:rPr lang="en-GB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6861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EA77FF-AFB1-4947-8720-342B13673320}"/>
              </a:ext>
            </a:extLst>
          </p:cNvPr>
          <p:cNvSpPr txBox="1"/>
          <p:nvPr/>
        </p:nvSpPr>
        <p:spPr>
          <a:xfrm>
            <a:off x="3037114" y="2918154"/>
            <a:ext cx="23952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/>
              <a:t>spare slide</a:t>
            </a:r>
            <a:endParaRPr lang="en-GB" sz="4000" i="1" dirty="0"/>
          </a:p>
        </p:txBody>
      </p:sp>
    </p:spTree>
    <p:extLst>
      <p:ext uri="{BB962C8B-B14F-4D97-AF65-F5344CB8AC3E}">
        <p14:creationId xmlns:p14="http://schemas.microsoft.com/office/powerpoint/2010/main" val="2006216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15315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700" kern="0" dirty="0">
                <a:latin typeface="Arial"/>
              </a:rPr>
              <a:t>               FCC integral project technical schedule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4" y="38803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95679" y="3018018"/>
            <a:ext cx="4570703" cy="1098746"/>
            <a:chOff x="285866" y="3869930"/>
            <a:chExt cx="6094270" cy="1464995"/>
          </a:xfrm>
        </p:grpSpPr>
        <p:sp>
          <p:nvSpPr>
            <p:cNvPr id="110" name="Rounded Rectangle 120">
              <a:extLst>
                <a:ext uri="{FF2B5EF4-FFF2-40B4-BE49-F238E27FC236}">
                  <a16:creationId xmlns:a16="http://schemas.microsoft.com/office/drawing/2014/main" id="{32736D41-E6FA-4C62-9A8D-52D3376ABF18}"/>
                </a:ext>
              </a:extLst>
            </p:cNvPr>
            <p:cNvSpPr/>
            <p:nvPr/>
          </p:nvSpPr>
          <p:spPr>
            <a:xfrm>
              <a:off x="285866" y="3869930"/>
              <a:ext cx="3345957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rIns="2700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accelerator R&amp;D and technical design</a:t>
              </a:r>
            </a:p>
          </p:txBody>
        </p:sp>
        <p:sp>
          <p:nvSpPr>
            <p:cNvPr id="111" name="Rounded Rectangle 121">
              <a:extLst>
                <a:ext uri="{FF2B5EF4-FFF2-40B4-BE49-F238E27FC236}">
                  <a16:creationId xmlns:a16="http://schemas.microsoft.com/office/drawing/2014/main" id="{C8299966-2B84-4D7F-B6C1-5BE60AEDAC6B}"/>
                </a:ext>
              </a:extLst>
            </p:cNvPr>
            <p:cNvSpPr/>
            <p:nvPr/>
          </p:nvSpPr>
          <p:spPr>
            <a:xfrm>
              <a:off x="3674163" y="4632618"/>
              <a:ext cx="2705973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detector</a:t>
              </a:r>
              <a:b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12" name="Rounded Rectangle 122">
              <a:extLst>
                <a:ext uri="{FF2B5EF4-FFF2-40B4-BE49-F238E27FC236}">
                  <a16:creationId xmlns:a16="http://schemas.microsoft.com/office/drawing/2014/main" id="{A49E5F65-169C-4278-9098-BE5856FE3A1A}"/>
                </a:ext>
              </a:extLst>
            </p:cNvPr>
            <p:cNvSpPr/>
            <p:nvPr/>
          </p:nvSpPr>
          <p:spPr>
            <a:xfrm>
              <a:off x="2315345" y="4632618"/>
              <a:ext cx="1316476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detector technical design</a:t>
              </a:r>
            </a:p>
          </p:txBody>
        </p:sp>
        <p:sp>
          <p:nvSpPr>
            <p:cNvPr id="114" name="Rounded Rectangle 124">
              <a:extLst>
                <a:ext uri="{FF2B5EF4-FFF2-40B4-BE49-F238E27FC236}">
                  <a16:creationId xmlns:a16="http://schemas.microsoft.com/office/drawing/2014/main" id="{17EFC1EC-C502-4CE0-B32E-5F33FD857419}"/>
                </a:ext>
              </a:extLst>
            </p:cNvPr>
            <p:cNvSpPr/>
            <p:nvPr/>
          </p:nvSpPr>
          <p:spPr>
            <a:xfrm>
              <a:off x="285866" y="4632618"/>
              <a:ext cx="1987139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7000" tIns="27000" rIns="27000" bIns="2700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Set up of international experiment collaborations, detector R&amp;D and concept development</a:t>
              </a:r>
            </a:p>
          </p:txBody>
        </p:sp>
        <p:sp>
          <p:nvSpPr>
            <p:cNvPr id="115" name="Rounded Rectangle 125">
              <a:extLst>
                <a:ext uri="{FF2B5EF4-FFF2-40B4-BE49-F238E27FC236}">
                  <a16:creationId xmlns:a16="http://schemas.microsoft.com/office/drawing/2014/main" id="{0B3D5914-EB1C-437A-BB5E-52F70E936241}"/>
                </a:ext>
              </a:extLst>
            </p:cNvPr>
            <p:cNvSpPr/>
            <p:nvPr/>
          </p:nvSpPr>
          <p:spPr>
            <a:xfrm>
              <a:off x="3674163" y="3869930"/>
              <a:ext cx="2705973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accelerator construction, installation, commissioning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95680" y="1313649"/>
            <a:ext cx="6787164" cy="1648367"/>
            <a:chOff x="285866" y="1597439"/>
            <a:chExt cx="9049552" cy="2197822"/>
          </a:xfrm>
        </p:grpSpPr>
        <p:grpSp>
          <p:nvGrpSpPr>
            <p:cNvPr id="3" name="Group 2"/>
            <p:cNvGrpSpPr/>
            <p:nvPr/>
          </p:nvGrpSpPr>
          <p:grpSpPr>
            <a:xfrm>
              <a:off x="285866" y="1597439"/>
              <a:ext cx="5417777" cy="2197822"/>
              <a:chOff x="285866" y="1597439"/>
              <a:chExt cx="5417777" cy="2197822"/>
            </a:xfrm>
          </p:grpSpPr>
          <p:sp>
            <p:nvSpPr>
              <p:cNvPr id="107" name="Rounded Rectangle 75">
                <a:extLst>
                  <a:ext uri="{FF2B5EF4-FFF2-40B4-BE49-F238E27FC236}">
                    <a16:creationId xmlns:a16="http://schemas.microsoft.com/office/drawing/2014/main" id="{8E9506D8-CE41-4A28-B7BD-6FA942383E78}"/>
                  </a:ext>
                </a:extLst>
              </p:cNvPr>
              <p:cNvSpPr/>
              <p:nvPr/>
            </p:nvSpPr>
            <p:spPr>
              <a:xfrm>
                <a:off x="285866" y="1597439"/>
                <a:ext cx="2029479" cy="70230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Project preparation &amp;</a:t>
                </a:r>
              </a:p>
              <a:p>
                <a:pPr algn="ctr" defTabSz="685800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administrative processes</a:t>
                </a:r>
              </a:p>
            </p:txBody>
          </p:sp>
          <p:sp>
            <p:nvSpPr>
              <p:cNvPr id="108" name="Rounded Rectangle 118">
                <a:extLst>
                  <a:ext uri="{FF2B5EF4-FFF2-40B4-BE49-F238E27FC236}">
                    <a16:creationId xmlns:a16="http://schemas.microsoft.com/office/drawing/2014/main" id="{AD3C7B23-400A-40DE-9325-A34754D79FD7}"/>
                  </a:ext>
                </a:extLst>
              </p:cNvPr>
              <p:cNvSpPr/>
              <p:nvPr/>
            </p:nvSpPr>
            <p:spPr>
              <a:xfrm>
                <a:off x="629180" y="3092954"/>
                <a:ext cx="2312877" cy="702307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Geological investigations, infrastructure detailed design and tendering preparation</a:t>
                </a:r>
              </a:p>
            </p:txBody>
          </p:sp>
          <p:sp>
            <p:nvSpPr>
              <p:cNvPr id="109" name="Rounded Rectangle 119">
                <a:extLst>
                  <a:ext uri="{FF2B5EF4-FFF2-40B4-BE49-F238E27FC236}">
                    <a16:creationId xmlns:a16="http://schemas.microsoft.com/office/drawing/2014/main" id="{6FAAF5E0-F4FE-4F6E-94C8-FA8A9DED5B8F}"/>
                  </a:ext>
                </a:extLst>
              </p:cNvPr>
              <p:cNvSpPr/>
              <p:nvPr/>
            </p:nvSpPr>
            <p:spPr>
              <a:xfrm>
                <a:off x="2997670" y="3092954"/>
                <a:ext cx="2705973" cy="702307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Tunnel, site and technical infrastructure construction</a:t>
                </a:r>
              </a:p>
            </p:txBody>
          </p:sp>
          <p:sp>
            <p:nvSpPr>
              <p:cNvPr id="113" name="Rounded Rectangle 123">
                <a:extLst>
                  <a:ext uri="{FF2B5EF4-FFF2-40B4-BE49-F238E27FC236}">
                    <a16:creationId xmlns:a16="http://schemas.microsoft.com/office/drawing/2014/main" id="{9618D46B-94B0-4DD5-AD0B-DCDCA16CD927}"/>
                  </a:ext>
                </a:extLst>
              </p:cNvPr>
              <p:cNvSpPr/>
              <p:nvPr/>
            </p:nvSpPr>
            <p:spPr>
              <a:xfrm>
                <a:off x="2346331" y="1597439"/>
                <a:ext cx="676493" cy="70230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100" rIns="0" rtlCol="0" anchor="ctr"/>
              <a:lstStyle/>
              <a:p>
                <a:pPr algn="ctr" defTabSz="685800">
                  <a:defRPr/>
                </a:pPr>
                <a:r>
                  <a:rPr lang="en-US" sz="900" dirty="0" err="1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Permis-sions</a:t>
                </a:r>
                <a:endPara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116" name="Rounded Rectangle 126">
                <a:extLst>
                  <a:ext uri="{FF2B5EF4-FFF2-40B4-BE49-F238E27FC236}">
                    <a16:creationId xmlns:a16="http://schemas.microsoft.com/office/drawing/2014/main" id="{8293B452-D243-4FD8-B49A-26A78DFF27DF}"/>
                  </a:ext>
                </a:extLst>
              </p:cNvPr>
              <p:cNvSpPr/>
              <p:nvPr/>
            </p:nvSpPr>
            <p:spPr>
              <a:xfrm>
                <a:off x="290897" y="2345197"/>
                <a:ext cx="959702" cy="70230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100" rIns="0" rtlCol="0" anchor="ctr"/>
              <a:lstStyle/>
              <a:p>
                <a:pPr algn="ctr" defTabSz="685800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Funding strategy</a:t>
                </a:r>
              </a:p>
            </p:txBody>
          </p:sp>
          <p:sp>
            <p:nvSpPr>
              <p:cNvPr id="117" name="Rounded Rectangle 127">
                <a:extLst>
                  <a:ext uri="{FF2B5EF4-FFF2-40B4-BE49-F238E27FC236}">
                    <a16:creationId xmlns:a16="http://schemas.microsoft.com/office/drawing/2014/main" id="{8800E033-5F2D-4FB0-B637-07D051023AE4}"/>
                  </a:ext>
                </a:extLst>
              </p:cNvPr>
              <p:cNvSpPr/>
              <p:nvPr/>
            </p:nvSpPr>
            <p:spPr>
              <a:xfrm>
                <a:off x="1306436" y="2345197"/>
                <a:ext cx="1008909" cy="70230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100" rIns="0" rtlCol="0" anchor="ctr"/>
              <a:lstStyle/>
              <a:p>
                <a:pPr algn="ctr" defTabSz="685800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Funding and</a:t>
                </a:r>
                <a:b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</a:b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in-kind contribution agreements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477470" y="1610593"/>
              <a:ext cx="2857948" cy="2184668"/>
              <a:chOff x="6477470" y="1610593"/>
              <a:chExt cx="2857948" cy="2184668"/>
            </a:xfrm>
          </p:grpSpPr>
          <p:sp>
            <p:nvSpPr>
              <p:cNvPr id="142" name="Rounded Rectangle 130">
                <a:extLst>
                  <a:ext uri="{FF2B5EF4-FFF2-40B4-BE49-F238E27FC236}">
                    <a16:creationId xmlns:a16="http://schemas.microsoft.com/office/drawing/2014/main" id="{DC00C402-1221-46CA-9B9B-57D10EBA28BB}"/>
                  </a:ext>
                </a:extLst>
              </p:cNvPr>
              <p:cNvSpPr/>
              <p:nvPr/>
            </p:nvSpPr>
            <p:spPr>
              <a:xfrm>
                <a:off x="6477470" y="1610593"/>
                <a:ext cx="462961" cy="702307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100" rIns="0" rtlCol="0" anchor="ctr"/>
              <a:lstStyle/>
              <a:p>
                <a:pPr algn="ctr" defTabSz="685800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Update</a:t>
                </a:r>
                <a:b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</a:b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Permissions</a:t>
                </a:r>
              </a:p>
            </p:txBody>
          </p:sp>
          <p:sp>
            <p:nvSpPr>
              <p:cNvPr id="144" name="Rounded Rectangle 134">
                <a:extLst>
                  <a:ext uri="{FF2B5EF4-FFF2-40B4-BE49-F238E27FC236}">
                    <a16:creationId xmlns:a16="http://schemas.microsoft.com/office/drawing/2014/main" id="{97C0EBA2-4C43-44CF-8364-8750AFA71754}"/>
                  </a:ext>
                </a:extLst>
              </p:cNvPr>
              <p:cNvSpPr/>
              <p:nvPr/>
            </p:nvSpPr>
            <p:spPr>
              <a:xfrm>
                <a:off x="7810758" y="3092954"/>
                <a:ext cx="1524660" cy="702307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85800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FCC-ee dismantling, CE &amp; infrastructure adaptations FCC-</a:t>
                </a:r>
                <a:r>
                  <a:rPr lang="en-US" sz="900" dirty="0" err="1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hh</a:t>
                </a:r>
                <a:endPara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145" name="Rounded Rectangle 135">
                <a:extLst>
                  <a:ext uri="{FF2B5EF4-FFF2-40B4-BE49-F238E27FC236}">
                    <a16:creationId xmlns:a16="http://schemas.microsoft.com/office/drawing/2014/main" id="{3AEAFA9C-8DC6-4007-9940-0CB30B150E44}"/>
                  </a:ext>
                </a:extLst>
              </p:cNvPr>
              <p:cNvSpPr/>
              <p:nvPr/>
            </p:nvSpPr>
            <p:spPr>
              <a:xfrm>
                <a:off x="6861810" y="2345197"/>
                <a:ext cx="948947" cy="702307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100" rIns="0" rtlCol="0" anchor="ctr"/>
              <a:lstStyle/>
              <a:p>
                <a:pPr algn="ctr" defTabSz="685800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Funding and</a:t>
                </a:r>
                <a:b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</a:b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in-kind contribution agreements</a:t>
                </a: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304674" y="3011357"/>
            <a:ext cx="7547270" cy="1694168"/>
            <a:chOff x="297858" y="3861048"/>
            <a:chExt cx="10063027" cy="2258891"/>
          </a:xfrm>
        </p:grpSpPr>
        <p:sp>
          <p:nvSpPr>
            <p:cNvPr id="118" name="Rounded Rectangle 128">
              <a:extLst>
                <a:ext uri="{FF2B5EF4-FFF2-40B4-BE49-F238E27FC236}">
                  <a16:creationId xmlns:a16="http://schemas.microsoft.com/office/drawing/2014/main" id="{34299C8F-41D8-4497-AADA-7008DC0B2453}"/>
                </a:ext>
              </a:extLst>
            </p:cNvPr>
            <p:cNvSpPr/>
            <p:nvPr/>
          </p:nvSpPr>
          <p:spPr>
            <a:xfrm>
              <a:off x="8066693" y="4632618"/>
              <a:ext cx="2294192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rIns="2700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900" dirty="0" err="1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detector</a:t>
              </a:r>
              <a:b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41" name="Rounded Rectangle 129">
              <a:extLst>
                <a:ext uri="{FF2B5EF4-FFF2-40B4-BE49-F238E27FC236}">
                  <a16:creationId xmlns:a16="http://schemas.microsoft.com/office/drawing/2014/main" id="{8A3A3555-D89C-44D0-AEB5-4D222A010ADA}"/>
                </a:ext>
              </a:extLst>
            </p:cNvPr>
            <p:cNvSpPr/>
            <p:nvPr/>
          </p:nvSpPr>
          <p:spPr>
            <a:xfrm>
              <a:off x="6477473" y="4624428"/>
              <a:ext cx="1492032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900" dirty="0" err="1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detector R&amp;D,</a:t>
              </a:r>
              <a:b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technical design</a:t>
              </a:r>
            </a:p>
          </p:txBody>
        </p:sp>
        <p:sp>
          <p:nvSpPr>
            <p:cNvPr id="143" name="Rounded Rectangle 131">
              <a:extLst>
                <a:ext uri="{FF2B5EF4-FFF2-40B4-BE49-F238E27FC236}">
                  <a16:creationId xmlns:a16="http://schemas.microsoft.com/office/drawing/2014/main" id="{F4DC7CAF-477A-4174-9BA1-11A6DD78E08A}"/>
                </a:ext>
              </a:extLst>
            </p:cNvPr>
            <p:cNvSpPr/>
            <p:nvPr/>
          </p:nvSpPr>
          <p:spPr>
            <a:xfrm>
              <a:off x="8066691" y="3869930"/>
              <a:ext cx="2294193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900" dirty="0" err="1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accelerator construction, installation, commissioning</a:t>
              </a:r>
            </a:p>
          </p:txBody>
        </p:sp>
        <p:sp>
          <p:nvSpPr>
            <p:cNvPr id="147" name="Rounded Rectangle 137">
              <a:extLst>
                <a:ext uri="{FF2B5EF4-FFF2-40B4-BE49-F238E27FC236}">
                  <a16:creationId xmlns:a16="http://schemas.microsoft.com/office/drawing/2014/main" id="{2B43124D-F565-4B3E-B074-9DB6F607F975}"/>
                </a:ext>
              </a:extLst>
            </p:cNvPr>
            <p:cNvSpPr/>
            <p:nvPr/>
          </p:nvSpPr>
          <p:spPr>
            <a:xfrm>
              <a:off x="6477470" y="3861048"/>
              <a:ext cx="1492035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900" dirty="0" err="1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accelerator R&amp;D and technical design</a:t>
              </a: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060B357D-B7B6-4B6A-8B77-EE54D0E7B9B2}"/>
                </a:ext>
              </a:extLst>
            </p:cNvPr>
            <p:cNvGrpSpPr/>
            <p:nvPr/>
          </p:nvGrpSpPr>
          <p:grpSpPr>
            <a:xfrm>
              <a:off x="297858" y="5407722"/>
              <a:ext cx="8447652" cy="712217"/>
              <a:chOff x="285866" y="3840809"/>
              <a:chExt cx="8447652" cy="712217"/>
            </a:xfrm>
          </p:grpSpPr>
          <p:sp>
            <p:nvSpPr>
              <p:cNvPr id="150" name="Rounded Rectangle 132">
                <a:extLst>
                  <a:ext uri="{FF2B5EF4-FFF2-40B4-BE49-F238E27FC236}">
                    <a16:creationId xmlns:a16="http://schemas.microsoft.com/office/drawing/2014/main" id="{525B17AC-BB51-41C1-9864-0DCB4EF722E0}"/>
                  </a:ext>
                </a:extLst>
              </p:cNvPr>
              <p:cNvSpPr/>
              <p:nvPr/>
            </p:nvSpPr>
            <p:spPr>
              <a:xfrm>
                <a:off x="5363928" y="3847850"/>
                <a:ext cx="1746244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85800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Long model magnets, prototypes, </a:t>
                </a:r>
                <a:r>
                  <a:rPr lang="en-US" sz="900" dirty="0" err="1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preseries</a:t>
                </a:r>
                <a:endPara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151" name="Rounded Rectangle 133">
                <a:extLst>
                  <a:ext uri="{FF2B5EF4-FFF2-40B4-BE49-F238E27FC236}">
                    <a16:creationId xmlns:a16="http://schemas.microsoft.com/office/drawing/2014/main" id="{362EBA2E-B101-4BD4-B555-6E1CC9D03B95}"/>
                  </a:ext>
                </a:extLst>
              </p:cNvPr>
              <p:cNvSpPr/>
              <p:nvPr/>
            </p:nvSpPr>
            <p:spPr>
              <a:xfrm>
                <a:off x="7164128" y="3850719"/>
                <a:ext cx="1569390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16 T magnet industrialization and </a:t>
                </a:r>
                <a:b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</a:b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series production</a:t>
                </a:r>
              </a:p>
            </p:txBody>
          </p:sp>
          <p:sp>
            <p:nvSpPr>
              <p:cNvPr id="152" name="Rounded Rectangle 138">
                <a:extLst>
                  <a:ext uri="{FF2B5EF4-FFF2-40B4-BE49-F238E27FC236}">
                    <a16:creationId xmlns:a16="http://schemas.microsoft.com/office/drawing/2014/main" id="{3E9F2BE2-DCC7-4C6A-A28B-E2FF4E2F5601}"/>
                  </a:ext>
                </a:extLst>
              </p:cNvPr>
              <p:cNvSpPr/>
              <p:nvPr/>
            </p:nvSpPr>
            <p:spPr>
              <a:xfrm>
                <a:off x="285866" y="3840809"/>
                <a:ext cx="5006054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Superconducting wire and magnet R&amp;D, short models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300053" y="946583"/>
            <a:ext cx="8781719" cy="175577"/>
            <a:chOff x="291698" y="1108017"/>
            <a:chExt cx="11708958" cy="234102"/>
          </a:xfrm>
        </p:grpSpPr>
        <p:sp>
          <p:nvSpPr>
            <p:cNvPr id="78" name="Rounded Rectangle 46">
              <a:extLst>
                <a:ext uri="{FF2B5EF4-FFF2-40B4-BE49-F238E27FC236}">
                  <a16:creationId xmlns:a16="http://schemas.microsoft.com/office/drawing/2014/main" id="{339214F2-7A4E-416A-864C-D7AF43117AF8}"/>
                </a:ext>
              </a:extLst>
            </p:cNvPr>
            <p:cNvSpPr/>
            <p:nvPr/>
          </p:nvSpPr>
          <p:spPr>
            <a:xfrm>
              <a:off x="291698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</a:t>
              </a:r>
            </a:p>
          </p:txBody>
        </p:sp>
        <p:sp>
          <p:nvSpPr>
            <p:cNvPr id="79" name="Rounded Rectangle 47">
              <a:extLst>
                <a:ext uri="{FF2B5EF4-FFF2-40B4-BE49-F238E27FC236}">
                  <a16:creationId xmlns:a16="http://schemas.microsoft.com/office/drawing/2014/main" id="{1DCAA159-E93A-4626-BAA4-66386F217646}"/>
                </a:ext>
              </a:extLst>
            </p:cNvPr>
            <p:cNvSpPr/>
            <p:nvPr/>
          </p:nvSpPr>
          <p:spPr>
            <a:xfrm>
              <a:off x="629944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</a:t>
              </a:r>
            </a:p>
          </p:txBody>
        </p:sp>
        <p:sp>
          <p:nvSpPr>
            <p:cNvPr id="80" name="Rounded Rectangle 48">
              <a:extLst>
                <a:ext uri="{FF2B5EF4-FFF2-40B4-BE49-F238E27FC236}">
                  <a16:creationId xmlns:a16="http://schemas.microsoft.com/office/drawing/2014/main" id="{B4090AF5-CD1F-4421-A6CF-F9B5FFC97002}"/>
                </a:ext>
              </a:extLst>
            </p:cNvPr>
            <p:cNvSpPr/>
            <p:nvPr/>
          </p:nvSpPr>
          <p:spPr>
            <a:xfrm>
              <a:off x="968190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</a:t>
              </a:r>
            </a:p>
          </p:txBody>
        </p:sp>
        <p:sp>
          <p:nvSpPr>
            <p:cNvPr id="81" name="Rounded Rectangle 49">
              <a:extLst>
                <a:ext uri="{FF2B5EF4-FFF2-40B4-BE49-F238E27FC236}">
                  <a16:creationId xmlns:a16="http://schemas.microsoft.com/office/drawing/2014/main" id="{4E64BA3C-14A8-4FEC-A01B-01A6EF51305F}"/>
                </a:ext>
              </a:extLst>
            </p:cNvPr>
            <p:cNvSpPr/>
            <p:nvPr/>
          </p:nvSpPr>
          <p:spPr>
            <a:xfrm>
              <a:off x="1306436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</a:t>
              </a:r>
            </a:p>
          </p:txBody>
        </p:sp>
        <p:sp>
          <p:nvSpPr>
            <p:cNvPr id="82" name="Rounded Rectangle 50">
              <a:extLst>
                <a:ext uri="{FF2B5EF4-FFF2-40B4-BE49-F238E27FC236}">
                  <a16:creationId xmlns:a16="http://schemas.microsoft.com/office/drawing/2014/main" id="{A7362DE5-5444-465E-861F-F488786869C3}"/>
                </a:ext>
              </a:extLst>
            </p:cNvPr>
            <p:cNvSpPr/>
            <p:nvPr/>
          </p:nvSpPr>
          <p:spPr>
            <a:xfrm>
              <a:off x="1644684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5</a:t>
              </a:r>
            </a:p>
          </p:txBody>
        </p:sp>
        <p:sp>
          <p:nvSpPr>
            <p:cNvPr id="83" name="Rounded Rectangle 51">
              <a:extLst>
                <a:ext uri="{FF2B5EF4-FFF2-40B4-BE49-F238E27FC236}">
                  <a16:creationId xmlns:a16="http://schemas.microsoft.com/office/drawing/2014/main" id="{DD919301-754C-456A-995C-8638B67D23EE}"/>
                </a:ext>
              </a:extLst>
            </p:cNvPr>
            <p:cNvSpPr/>
            <p:nvPr/>
          </p:nvSpPr>
          <p:spPr>
            <a:xfrm>
              <a:off x="1982930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6</a:t>
              </a:r>
            </a:p>
          </p:txBody>
        </p:sp>
        <p:sp>
          <p:nvSpPr>
            <p:cNvPr id="84" name="Rounded Rectangle 52">
              <a:extLst>
                <a:ext uri="{FF2B5EF4-FFF2-40B4-BE49-F238E27FC236}">
                  <a16:creationId xmlns:a16="http://schemas.microsoft.com/office/drawing/2014/main" id="{8FA3DE06-46AC-427F-9BA2-3DEF15925BED}"/>
                </a:ext>
              </a:extLst>
            </p:cNvPr>
            <p:cNvSpPr/>
            <p:nvPr/>
          </p:nvSpPr>
          <p:spPr>
            <a:xfrm>
              <a:off x="2321177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7</a:t>
              </a:r>
            </a:p>
          </p:txBody>
        </p:sp>
        <p:sp>
          <p:nvSpPr>
            <p:cNvPr id="85" name="Rounded Rectangle 53">
              <a:extLst>
                <a:ext uri="{FF2B5EF4-FFF2-40B4-BE49-F238E27FC236}">
                  <a16:creationId xmlns:a16="http://schemas.microsoft.com/office/drawing/2014/main" id="{4300782D-D264-4D84-AAB4-940BDB579C98}"/>
                </a:ext>
              </a:extLst>
            </p:cNvPr>
            <p:cNvSpPr/>
            <p:nvPr/>
          </p:nvSpPr>
          <p:spPr>
            <a:xfrm>
              <a:off x="2659423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</a:t>
              </a:r>
            </a:p>
          </p:txBody>
        </p:sp>
        <p:sp>
          <p:nvSpPr>
            <p:cNvPr id="86" name="Rounded Rectangle 54">
              <a:extLst>
                <a:ext uri="{FF2B5EF4-FFF2-40B4-BE49-F238E27FC236}">
                  <a16:creationId xmlns:a16="http://schemas.microsoft.com/office/drawing/2014/main" id="{8158AE36-1A8F-4BD7-8813-0C6483919461}"/>
                </a:ext>
              </a:extLst>
            </p:cNvPr>
            <p:cNvSpPr/>
            <p:nvPr/>
          </p:nvSpPr>
          <p:spPr>
            <a:xfrm>
              <a:off x="2997670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9</a:t>
              </a:r>
            </a:p>
          </p:txBody>
        </p:sp>
        <p:sp>
          <p:nvSpPr>
            <p:cNvPr id="87" name="Rounded Rectangle 55">
              <a:extLst>
                <a:ext uri="{FF2B5EF4-FFF2-40B4-BE49-F238E27FC236}">
                  <a16:creationId xmlns:a16="http://schemas.microsoft.com/office/drawing/2014/main" id="{6CDB0D4E-E53F-46A0-937F-16A71CE98E06}"/>
                </a:ext>
              </a:extLst>
            </p:cNvPr>
            <p:cNvSpPr/>
            <p:nvPr/>
          </p:nvSpPr>
          <p:spPr>
            <a:xfrm>
              <a:off x="3335917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10</a:t>
              </a:r>
            </a:p>
          </p:txBody>
        </p:sp>
        <p:sp>
          <p:nvSpPr>
            <p:cNvPr id="88" name="Rounded Rectangle 56">
              <a:extLst>
                <a:ext uri="{FF2B5EF4-FFF2-40B4-BE49-F238E27FC236}">
                  <a16:creationId xmlns:a16="http://schemas.microsoft.com/office/drawing/2014/main" id="{454E625B-215C-4BCD-9AEB-67EA80323D86}"/>
                </a:ext>
              </a:extLst>
            </p:cNvPr>
            <p:cNvSpPr/>
            <p:nvPr/>
          </p:nvSpPr>
          <p:spPr>
            <a:xfrm>
              <a:off x="3674163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11</a:t>
              </a:r>
            </a:p>
          </p:txBody>
        </p:sp>
        <p:sp>
          <p:nvSpPr>
            <p:cNvPr id="89" name="Rounded Rectangle 57">
              <a:extLst>
                <a:ext uri="{FF2B5EF4-FFF2-40B4-BE49-F238E27FC236}">
                  <a16:creationId xmlns:a16="http://schemas.microsoft.com/office/drawing/2014/main" id="{B8ECD54E-DBCB-4461-A871-337EE929AB7F}"/>
                </a:ext>
              </a:extLst>
            </p:cNvPr>
            <p:cNvSpPr/>
            <p:nvPr/>
          </p:nvSpPr>
          <p:spPr>
            <a:xfrm>
              <a:off x="4012409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12</a:t>
              </a:r>
            </a:p>
          </p:txBody>
        </p:sp>
        <p:sp>
          <p:nvSpPr>
            <p:cNvPr id="90" name="Rounded Rectangle 58">
              <a:extLst>
                <a:ext uri="{FF2B5EF4-FFF2-40B4-BE49-F238E27FC236}">
                  <a16:creationId xmlns:a16="http://schemas.microsoft.com/office/drawing/2014/main" id="{6124AB05-F08A-4F41-99A8-57D2DB43EA40}"/>
                </a:ext>
              </a:extLst>
            </p:cNvPr>
            <p:cNvSpPr/>
            <p:nvPr/>
          </p:nvSpPr>
          <p:spPr>
            <a:xfrm>
              <a:off x="4350657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13</a:t>
              </a:r>
            </a:p>
          </p:txBody>
        </p:sp>
        <p:sp>
          <p:nvSpPr>
            <p:cNvPr id="91" name="Rounded Rectangle 59">
              <a:extLst>
                <a:ext uri="{FF2B5EF4-FFF2-40B4-BE49-F238E27FC236}">
                  <a16:creationId xmlns:a16="http://schemas.microsoft.com/office/drawing/2014/main" id="{3EFF3C0C-FE97-43AD-853D-EE2EDDCEE688}"/>
                </a:ext>
              </a:extLst>
            </p:cNvPr>
            <p:cNvSpPr/>
            <p:nvPr/>
          </p:nvSpPr>
          <p:spPr>
            <a:xfrm>
              <a:off x="4688903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14</a:t>
              </a:r>
            </a:p>
          </p:txBody>
        </p:sp>
        <p:sp>
          <p:nvSpPr>
            <p:cNvPr id="92" name="Rounded Rectangle 60">
              <a:extLst>
                <a:ext uri="{FF2B5EF4-FFF2-40B4-BE49-F238E27FC236}">
                  <a16:creationId xmlns:a16="http://schemas.microsoft.com/office/drawing/2014/main" id="{5315D7F9-02E8-444B-824A-CE541BA166EA}"/>
                </a:ext>
              </a:extLst>
            </p:cNvPr>
            <p:cNvSpPr/>
            <p:nvPr/>
          </p:nvSpPr>
          <p:spPr>
            <a:xfrm>
              <a:off x="5027149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15</a:t>
              </a:r>
            </a:p>
          </p:txBody>
        </p:sp>
        <p:sp>
          <p:nvSpPr>
            <p:cNvPr id="93" name="Rounded Rectangle 61">
              <a:extLst>
                <a:ext uri="{FF2B5EF4-FFF2-40B4-BE49-F238E27FC236}">
                  <a16:creationId xmlns:a16="http://schemas.microsoft.com/office/drawing/2014/main" id="{8C6CB709-0751-4B83-9925-8D045EE42122}"/>
                </a:ext>
              </a:extLst>
            </p:cNvPr>
            <p:cNvSpPr/>
            <p:nvPr/>
          </p:nvSpPr>
          <p:spPr>
            <a:xfrm>
              <a:off x="5365396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16</a:t>
              </a:r>
            </a:p>
          </p:txBody>
        </p:sp>
        <p:sp>
          <p:nvSpPr>
            <p:cNvPr id="94" name="Rounded Rectangle 62">
              <a:extLst>
                <a:ext uri="{FF2B5EF4-FFF2-40B4-BE49-F238E27FC236}">
                  <a16:creationId xmlns:a16="http://schemas.microsoft.com/office/drawing/2014/main" id="{616B309F-0F21-4E40-8AEB-9C57BF92C785}"/>
                </a:ext>
              </a:extLst>
            </p:cNvPr>
            <p:cNvSpPr/>
            <p:nvPr/>
          </p:nvSpPr>
          <p:spPr>
            <a:xfrm>
              <a:off x="5703643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17</a:t>
              </a:r>
            </a:p>
          </p:txBody>
        </p:sp>
        <p:sp>
          <p:nvSpPr>
            <p:cNvPr id="95" name="Rounded Rectangle 63">
              <a:extLst>
                <a:ext uri="{FF2B5EF4-FFF2-40B4-BE49-F238E27FC236}">
                  <a16:creationId xmlns:a16="http://schemas.microsoft.com/office/drawing/2014/main" id="{D5BD51D6-928D-4FA3-A252-5EBFAD5D3E97}"/>
                </a:ext>
              </a:extLst>
            </p:cNvPr>
            <p:cNvSpPr/>
            <p:nvPr/>
          </p:nvSpPr>
          <p:spPr>
            <a:xfrm>
              <a:off x="6041890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18</a:t>
              </a:r>
            </a:p>
          </p:txBody>
        </p:sp>
        <p:sp>
          <p:nvSpPr>
            <p:cNvPr id="96" name="Rounded Rectangle 64">
              <a:extLst>
                <a:ext uri="{FF2B5EF4-FFF2-40B4-BE49-F238E27FC236}">
                  <a16:creationId xmlns:a16="http://schemas.microsoft.com/office/drawing/2014/main" id="{4E46CBED-3626-4359-894C-A067BF77128D}"/>
                </a:ext>
              </a:extLst>
            </p:cNvPr>
            <p:cNvSpPr/>
            <p:nvPr/>
          </p:nvSpPr>
          <p:spPr>
            <a:xfrm>
              <a:off x="7812945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34</a:t>
              </a:r>
            </a:p>
          </p:txBody>
        </p:sp>
        <p:sp>
          <p:nvSpPr>
            <p:cNvPr id="97" name="Rounded Rectangle 65">
              <a:extLst>
                <a:ext uri="{FF2B5EF4-FFF2-40B4-BE49-F238E27FC236}">
                  <a16:creationId xmlns:a16="http://schemas.microsoft.com/office/drawing/2014/main" id="{4837DCA9-D384-428C-981D-A7B60B85D7C1}"/>
                </a:ext>
              </a:extLst>
            </p:cNvPr>
            <p:cNvSpPr/>
            <p:nvPr/>
          </p:nvSpPr>
          <p:spPr>
            <a:xfrm>
              <a:off x="8066691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35</a:t>
              </a:r>
            </a:p>
          </p:txBody>
        </p:sp>
        <p:sp>
          <p:nvSpPr>
            <p:cNvPr id="98" name="Rounded Rectangle 66">
              <a:extLst>
                <a:ext uri="{FF2B5EF4-FFF2-40B4-BE49-F238E27FC236}">
                  <a16:creationId xmlns:a16="http://schemas.microsoft.com/office/drawing/2014/main" id="{CC74747B-CA88-4F1D-9043-8ED54686CBDB}"/>
                </a:ext>
              </a:extLst>
            </p:cNvPr>
            <p:cNvSpPr/>
            <p:nvPr/>
          </p:nvSpPr>
          <p:spPr>
            <a:xfrm>
              <a:off x="8320436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36</a:t>
              </a:r>
            </a:p>
          </p:txBody>
        </p:sp>
        <p:sp>
          <p:nvSpPr>
            <p:cNvPr id="99" name="Rounded Rectangle 67">
              <a:extLst>
                <a:ext uri="{FF2B5EF4-FFF2-40B4-BE49-F238E27FC236}">
                  <a16:creationId xmlns:a16="http://schemas.microsoft.com/office/drawing/2014/main" id="{DEFE313C-BF6B-49DE-A1B8-D8F4CF4302D0}"/>
                </a:ext>
              </a:extLst>
            </p:cNvPr>
            <p:cNvSpPr/>
            <p:nvPr/>
          </p:nvSpPr>
          <p:spPr>
            <a:xfrm>
              <a:off x="8574182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37</a:t>
              </a:r>
            </a:p>
          </p:txBody>
        </p:sp>
        <p:sp>
          <p:nvSpPr>
            <p:cNvPr id="100" name="Rounded Rectangle 68">
              <a:extLst>
                <a:ext uri="{FF2B5EF4-FFF2-40B4-BE49-F238E27FC236}">
                  <a16:creationId xmlns:a16="http://schemas.microsoft.com/office/drawing/2014/main" id="{5374FE7D-226A-41D1-8AE6-28F736AD6FBD}"/>
                </a:ext>
              </a:extLst>
            </p:cNvPr>
            <p:cNvSpPr/>
            <p:nvPr/>
          </p:nvSpPr>
          <p:spPr>
            <a:xfrm>
              <a:off x="8827928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38</a:t>
              </a:r>
            </a:p>
          </p:txBody>
        </p:sp>
        <p:sp>
          <p:nvSpPr>
            <p:cNvPr id="101" name="Rounded Rectangle 69">
              <a:extLst>
                <a:ext uri="{FF2B5EF4-FFF2-40B4-BE49-F238E27FC236}">
                  <a16:creationId xmlns:a16="http://schemas.microsoft.com/office/drawing/2014/main" id="{D874B009-40BF-4606-B64E-667748C873D4}"/>
                </a:ext>
              </a:extLst>
            </p:cNvPr>
            <p:cNvSpPr/>
            <p:nvPr/>
          </p:nvSpPr>
          <p:spPr>
            <a:xfrm>
              <a:off x="9081673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39</a:t>
              </a:r>
            </a:p>
          </p:txBody>
        </p:sp>
        <p:sp>
          <p:nvSpPr>
            <p:cNvPr id="102" name="Rounded Rectangle 70">
              <a:extLst>
                <a:ext uri="{FF2B5EF4-FFF2-40B4-BE49-F238E27FC236}">
                  <a16:creationId xmlns:a16="http://schemas.microsoft.com/office/drawing/2014/main" id="{05D24A20-F1A3-47E3-AFA5-BECF3B2DB2B5}"/>
                </a:ext>
              </a:extLst>
            </p:cNvPr>
            <p:cNvSpPr/>
            <p:nvPr/>
          </p:nvSpPr>
          <p:spPr>
            <a:xfrm>
              <a:off x="9335418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40</a:t>
              </a:r>
            </a:p>
          </p:txBody>
        </p:sp>
        <p:sp>
          <p:nvSpPr>
            <p:cNvPr id="103" name="Rounded Rectangle 71">
              <a:extLst>
                <a:ext uri="{FF2B5EF4-FFF2-40B4-BE49-F238E27FC236}">
                  <a16:creationId xmlns:a16="http://schemas.microsoft.com/office/drawing/2014/main" id="{90B26A7B-2FE6-48E0-8D3E-191ACA73D98C}"/>
                </a:ext>
              </a:extLst>
            </p:cNvPr>
            <p:cNvSpPr/>
            <p:nvPr/>
          </p:nvSpPr>
          <p:spPr>
            <a:xfrm>
              <a:off x="9589165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41</a:t>
              </a:r>
            </a:p>
          </p:txBody>
        </p:sp>
        <p:sp>
          <p:nvSpPr>
            <p:cNvPr id="104" name="Rounded Rectangle 72">
              <a:extLst>
                <a:ext uri="{FF2B5EF4-FFF2-40B4-BE49-F238E27FC236}">
                  <a16:creationId xmlns:a16="http://schemas.microsoft.com/office/drawing/2014/main" id="{D9A99513-57C7-4940-8DC7-FCDC0B77DA2C}"/>
                </a:ext>
              </a:extLst>
            </p:cNvPr>
            <p:cNvSpPr/>
            <p:nvPr/>
          </p:nvSpPr>
          <p:spPr>
            <a:xfrm>
              <a:off x="9842911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42</a:t>
              </a:r>
            </a:p>
          </p:txBody>
        </p:sp>
        <p:sp>
          <p:nvSpPr>
            <p:cNvPr id="105" name="Rounded Rectangle 73">
              <a:extLst>
                <a:ext uri="{FF2B5EF4-FFF2-40B4-BE49-F238E27FC236}">
                  <a16:creationId xmlns:a16="http://schemas.microsoft.com/office/drawing/2014/main" id="{AEB69696-2D61-42FB-8397-0C9BD29FC11E}"/>
                </a:ext>
              </a:extLst>
            </p:cNvPr>
            <p:cNvSpPr/>
            <p:nvPr/>
          </p:nvSpPr>
          <p:spPr>
            <a:xfrm>
              <a:off x="10107139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43</a:t>
              </a:r>
            </a:p>
          </p:txBody>
        </p:sp>
        <p:sp>
          <p:nvSpPr>
            <p:cNvPr id="106" name="Rounded Rectangle 74">
              <a:extLst>
                <a:ext uri="{FF2B5EF4-FFF2-40B4-BE49-F238E27FC236}">
                  <a16:creationId xmlns:a16="http://schemas.microsoft.com/office/drawing/2014/main" id="{9EFDE3ED-580C-48BE-A4D7-B63300A65496}"/>
                </a:ext>
              </a:extLst>
            </p:cNvPr>
            <p:cNvSpPr/>
            <p:nvPr/>
          </p:nvSpPr>
          <p:spPr>
            <a:xfrm>
              <a:off x="6477470" y="1108017"/>
              <a:ext cx="1238141" cy="23410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15 years operation</a:t>
              </a:r>
            </a:p>
          </p:txBody>
        </p:sp>
        <p:sp>
          <p:nvSpPr>
            <p:cNvPr id="146" name="Rounded Rectangle 136">
              <a:extLst>
                <a:ext uri="{FF2B5EF4-FFF2-40B4-BE49-F238E27FC236}">
                  <a16:creationId xmlns:a16="http://schemas.microsoft.com/office/drawing/2014/main" id="{4CBF6B73-7DAB-421B-9523-C3133FCF3172}"/>
                </a:ext>
              </a:extLst>
            </p:cNvPr>
            <p:cNvSpPr/>
            <p:nvPr/>
          </p:nvSpPr>
          <p:spPr>
            <a:xfrm>
              <a:off x="10401445" y="1108017"/>
              <a:ext cx="1301937" cy="234102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~ 25 years operation</a:t>
              </a:r>
            </a:p>
          </p:txBody>
        </p:sp>
        <p:sp>
          <p:nvSpPr>
            <p:cNvPr id="149" name="Rounded Rectangle 139">
              <a:extLst>
                <a:ext uri="{FF2B5EF4-FFF2-40B4-BE49-F238E27FC236}">
                  <a16:creationId xmlns:a16="http://schemas.microsoft.com/office/drawing/2014/main" id="{8A16FEFA-D345-4D57-A97A-F84035B9B9D0}"/>
                </a:ext>
              </a:extLst>
            </p:cNvPr>
            <p:cNvSpPr/>
            <p:nvPr/>
          </p:nvSpPr>
          <p:spPr>
            <a:xfrm>
              <a:off x="11746910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100" rIns="0" rtlCol="0" anchor="ctr"/>
            <a:lstStyle/>
            <a:p>
              <a:pPr algn="ctr" defTabSz="685800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70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B3D9ED97-3BB1-46A9-898D-671D19542C7D}"/>
              </a:ext>
            </a:extLst>
          </p:cNvPr>
          <p:cNvSpPr/>
          <p:nvPr/>
        </p:nvSpPr>
        <p:spPr>
          <a:xfrm rot="20689448">
            <a:off x="89169" y="5300776"/>
            <a:ext cx="4695847" cy="830997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defTabSz="342900"/>
            <a:r>
              <a:rPr lang="en-US" sz="2400" dirty="0"/>
              <a:t>optimized engineering design, energy efficiency, maintainability</a:t>
            </a:r>
            <a:endParaRPr lang="en-GB" sz="2400" dirty="0"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3D9ED97-3BB1-46A9-898D-671D19542C7D}"/>
              </a:ext>
            </a:extLst>
          </p:cNvPr>
          <p:cNvSpPr/>
          <p:nvPr/>
        </p:nvSpPr>
        <p:spPr>
          <a:xfrm rot="20343214">
            <a:off x="5003694" y="4791253"/>
            <a:ext cx="3867004" cy="830997"/>
          </a:xfrm>
          <a:prstGeom prst="rect">
            <a:avLst/>
          </a:prstGeom>
          <a:solidFill>
            <a:srgbClr val="00FF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defTabSz="342900"/>
            <a:r>
              <a:rPr lang="en-US" sz="2400" dirty="0"/>
              <a:t>conductors &amp; high-field magnet technology</a:t>
            </a:r>
            <a:r>
              <a:rPr lang="en-US" sz="2400" dirty="0">
                <a:latin typeface="Calibri" panose="020F0502020204030204"/>
              </a:rPr>
              <a:t> </a:t>
            </a:r>
            <a:endParaRPr lang="en-GB" sz="2400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0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527" b="2916"/>
          <a:stretch/>
        </p:blipFill>
        <p:spPr>
          <a:xfrm>
            <a:off x="40597" y="998856"/>
            <a:ext cx="5671031" cy="458124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colliders and discoveries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t="4807" r="4966" b="6690"/>
          <a:stretch/>
        </p:blipFill>
        <p:spPr>
          <a:xfrm>
            <a:off x="5009808" y="2963646"/>
            <a:ext cx="4135272" cy="364395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626232" y="3346239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159632" y="5022639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159632" y="3356475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91008" y="4448296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753008" y="4163399"/>
            <a:ext cx="533400" cy="1062251"/>
            <a:chOff x="7599528" y="3347000"/>
            <a:chExt cx="533400" cy="1062251"/>
          </a:xfrm>
        </p:grpSpPr>
        <p:sp>
          <p:nvSpPr>
            <p:cNvPr id="13" name="Oval 12"/>
            <p:cNvSpPr/>
            <p:nvPr/>
          </p:nvSpPr>
          <p:spPr>
            <a:xfrm>
              <a:off x="7599528" y="3875851"/>
              <a:ext cx="533400" cy="533400"/>
            </a:xfrm>
            <a:prstGeom prst="ellipse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599528" y="3347000"/>
              <a:ext cx="533400" cy="533400"/>
            </a:xfrm>
            <a:prstGeom prst="ellipse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8449044" y="4692250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 rot="18733267">
            <a:off x="1009769" y="3221423"/>
            <a:ext cx="578407" cy="517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Down Arrow 16"/>
          <p:cNvSpPr/>
          <p:nvPr/>
        </p:nvSpPr>
        <p:spPr>
          <a:xfrm rot="19833882">
            <a:off x="1944763" y="2840013"/>
            <a:ext cx="552047" cy="349280"/>
          </a:xfrm>
          <a:prstGeom prst="downArrow">
            <a:avLst>
              <a:gd name="adj1" fmla="val 3055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own Arrow 17"/>
          <p:cNvSpPr/>
          <p:nvPr/>
        </p:nvSpPr>
        <p:spPr>
          <a:xfrm rot="18929389">
            <a:off x="2056287" y="2026202"/>
            <a:ext cx="465771" cy="48499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>
          <a:xfrm rot="19442844">
            <a:off x="4158940" y="1057836"/>
            <a:ext cx="45374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Down Arrow 19"/>
          <p:cNvSpPr/>
          <p:nvPr/>
        </p:nvSpPr>
        <p:spPr>
          <a:xfrm rot="19768801">
            <a:off x="2632059" y="1804274"/>
            <a:ext cx="415585" cy="3084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1628" y="1263189"/>
            <a:ext cx="3117039" cy="954107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Standard Model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Particles and forces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0663" y="5702111"/>
            <a:ext cx="4652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powerful instruments for discovery and precision measurement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30723" y="6345989"/>
            <a:ext cx="9076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Ballarino</a:t>
            </a:r>
          </a:p>
        </p:txBody>
      </p:sp>
    </p:spTree>
    <p:extLst>
      <p:ext uri="{BB962C8B-B14F-4D97-AF65-F5344CB8AC3E}">
        <p14:creationId xmlns:p14="http://schemas.microsoft.com/office/powerpoint/2010/main" val="178511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latin typeface="Arial"/>
              </a:rPr>
              <a:t>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till many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open questions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056412"/>
            <a:ext cx="8605165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marR="0" lvl="2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  <a:sym typeface="Symbol"/>
              </a:rPr>
              <a:t>	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Symbol"/>
              </a:rPr>
              <a:t>Known matter is only 5% of universe!</a:t>
            </a: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Symbol"/>
            </a:endParaRP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  <a:p>
            <a:pPr marL="179387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 </a:t>
            </a:r>
          </a:p>
          <a:p>
            <a:pPr marL="179387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  <a:p>
            <a:pPr marL="179387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  <a:p>
            <a:pPr marL="179387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  <a:p>
            <a:pPr marL="179387"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Symbol"/>
            </a:endParaRPr>
          </a:p>
          <a:p>
            <a:pPr marL="179387"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Symbol"/>
            </a:endParaRPr>
          </a:p>
          <a:p>
            <a:pPr marL="179387"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Symbol"/>
            </a:endParaRP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what is dark matter?</a:t>
            </a: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what is dark energy?</a:t>
            </a: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why more matter than antimatter?</a:t>
            </a: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what about gravity?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97" y="1449462"/>
            <a:ext cx="6208910" cy="3753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660991-8EC8-4FFB-BACA-92D4D656382D}"/>
              </a:ext>
            </a:extLst>
          </p:cNvPr>
          <p:cNvSpPr txBox="1"/>
          <p:nvPr/>
        </p:nvSpPr>
        <p:spPr>
          <a:xfrm>
            <a:off x="6347489" y="5408538"/>
            <a:ext cx="2736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also QCD,</a:t>
            </a:r>
          </a:p>
          <a:p>
            <a:r>
              <a:rPr lang="en-US" sz="2400" dirty="0"/>
              <a:t>quark-gluon plasma,</a:t>
            </a:r>
          </a:p>
          <a:p>
            <a:r>
              <a:rPr lang="en-US" sz="2400" dirty="0"/>
              <a:t>proton spin</a:t>
            </a:r>
            <a:r>
              <a:rPr lang="en-GB" sz="2400" dirty="0"/>
              <a:t>, etc.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294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EE8DAC-5347-404C-B4D3-F352093A6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598" y="2538411"/>
            <a:ext cx="4638402" cy="354006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0" y="-69423"/>
            <a:ext cx="9144000" cy="830997"/>
          </a:xfrm>
          <a:prstGeom prst="rect">
            <a:avLst/>
          </a:prstGeom>
          <a:solidFill>
            <a:sysClr val="windowText" lastClr="000000"/>
          </a:solidFill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 figure of merit: luminosity</a:t>
            </a:r>
          </a:p>
        </p:txBody>
      </p:sp>
      <p:sp>
        <p:nvSpPr>
          <p:cNvPr id="38" name="Text Box 7">
            <a:extLst>
              <a:ext uri="{FF2B5EF4-FFF2-40B4-BE49-F238E27FC236}">
                <a16:creationId xmlns:a16="http://schemas.microsoft.com/office/drawing/2014/main" id="{D3BC4E65-64EA-493C-B922-381AAB51E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205" y="1616401"/>
            <a:ext cx="2343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reaction rate</a:t>
            </a:r>
          </a:p>
        </p:txBody>
      </p:sp>
      <p:sp>
        <p:nvSpPr>
          <p:cNvPr id="39" name="Text Box 8">
            <a:extLst>
              <a:ext uri="{FF2B5EF4-FFF2-40B4-BE49-F238E27FC236}">
                <a16:creationId xmlns:a16="http://schemas.microsoft.com/office/drawing/2014/main" id="{3578F65C-614A-4916-A2E3-0815D4E7A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005" y="1464001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luminosity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99EAF1-4144-4157-864B-0DDBE8F0D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805" y="854401"/>
            <a:ext cx="22971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i="1">
                <a:solidFill>
                  <a:srgbClr val="FF0000"/>
                </a:solidFill>
                <a:latin typeface="Arial" panose="020B0604020202020204" pitchFamily="34" charset="0"/>
              </a:rPr>
              <a:t>R</a:t>
            </a:r>
            <a:r>
              <a:rPr lang="en-US" altLang="en-US" sz="6000">
                <a:solidFill>
                  <a:srgbClr val="000000"/>
                </a:solidFill>
                <a:latin typeface="Arial" panose="020B0604020202020204" pitchFamily="34" charset="0"/>
              </a:rPr>
              <a:t>= </a:t>
            </a:r>
            <a:r>
              <a:rPr lang="en-US" altLang="en-US" sz="6000">
                <a:solidFill>
                  <a:srgbClr val="00B050"/>
                </a:solidFill>
                <a:latin typeface="Symbol" panose="05050102010706020507" pitchFamily="18" charset="2"/>
              </a:rPr>
              <a:t>s</a:t>
            </a:r>
            <a:r>
              <a:rPr lang="en-US" altLang="en-US" sz="60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6000" i="1">
                <a:solidFill>
                  <a:srgbClr val="0000FF"/>
                </a:solidFill>
                <a:latin typeface="Arial" panose="020B0604020202020204" pitchFamily="34" charset="0"/>
              </a:rPr>
              <a:t>L</a:t>
            </a:r>
            <a:r>
              <a:rPr lang="en-US" altLang="en-US" sz="60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1" name="Text Box 8">
            <a:extLst>
              <a:ext uri="{FF2B5EF4-FFF2-40B4-BE49-F238E27FC236}">
                <a16:creationId xmlns:a16="http://schemas.microsoft.com/office/drawing/2014/main" id="{AFAE6BB3-C039-44B9-851D-E5AFB3622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605" y="1768801"/>
            <a:ext cx="2503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B050"/>
                </a:solidFill>
                <a:latin typeface="Arial" panose="020B0604020202020204" pitchFamily="34" charset="0"/>
              </a:rPr>
              <a:t>cross 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F2C6434-9148-4809-BE08-4AD61A0E8A9C}"/>
                  </a:ext>
                </a:extLst>
              </p:cNvPr>
              <p:cNvSpPr txBox="1"/>
              <p:nvPr/>
            </p:nvSpPr>
            <p:spPr>
              <a:xfrm>
                <a:off x="593446" y="3823228"/>
                <a:ext cx="3577903" cy="12829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600" b="0" i="0" baseline="-2500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coll</m:t>
                          </m:r>
                        </m:sub>
                      </m:sSub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US" sz="3600" b="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F2C6434-9148-4809-BE08-4AD61A0E8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46" y="3823228"/>
                <a:ext cx="3577903" cy="12829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3F0399E-C352-491A-BAD6-CADDB082536F}"/>
              </a:ext>
            </a:extLst>
          </p:cNvPr>
          <p:cNvCxnSpPr>
            <a:cxnSpLocks/>
          </p:cNvCxnSpPr>
          <p:nvPr/>
        </p:nvCxnSpPr>
        <p:spPr>
          <a:xfrm flipV="1">
            <a:off x="2651760" y="5103076"/>
            <a:ext cx="233680" cy="614357"/>
          </a:xfrm>
          <a:prstGeom prst="straightConnector1">
            <a:avLst/>
          </a:prstGeom>
          <a:ln w="444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EFD611E-5CED-49B5-80CB-D062968D7F7C}"/>
              </a:ext>
            </a:extLst>
          </p:cNvPr>
          <p:cNvCxnSpPr>
            <a:cxnSpLocks/>
          </p:cNvCxnSpPr>
          <p:nvPr/>
        </p:nvCxnSpPr>
        <p:spPr>
          <a:xfrm flipV="1">
            <a:off x="2814320" y="5106143"/>
            <a:ext cx="550704" cy="611290"/>
          </a:xfrm>
          <a:prstGeom prst="straightConnector1">
            <a:avLst/>
          </a:prstGeom>
          <a:ln w="444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1D67318-4F38-43A7-A60E-3C86460436C7}"/>
              </a:ext>
            </a:extLst>
          </p:cNvPr>
          <p:cNvSpPr txBox="1"/>
          <p:nvPr/>
        </p:nvSpPr>
        <p:spPr>
          <a:xfrm>
            <a:off x="1749637" y="5711298"/>
            <a:ext cx="2129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horizontal &amp; vertical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rms beam size</a:t>
            </a:r>
          </a:p>
          <a:p>
            <a:pPr algn="ctr"/>
            <a:r>
              <a:rPr lang="en-GB" dirty="0">
                <a:solidFill>
                  <a:srgbClr val="0070C0"/>
                </a:solidFill>
              </a:rPr>
              <a:t>at collision point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7FA9E80-8EB7-4087-B289-5956839626DC}"/>
              </a:ext>
            </a:extLst>
          </p:cNvPr>
          <p:cNvCxnSpPr>
            <a:cxnSpLocks/>
          </p:cNvCxnSpPr>
          <p:nvPr/>
        </p:nvCxnSpPr>
        <p:spPr>
          <a:xfrm flipV="1">
            <a:off x="995680" y="4899877"/>
            <a:ext cx="510083" cy="596683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93A5F81-F7E2-4F43-867E-9C877EBDA802}"/>
              </a:ext>
            </a:extLst>
          </p:cNvPr>
          <p:cNvSpPr txBox="1"/>
          <p:nvPr/>
        </p:nvSpPr>
        <p:spPr>
          <a:xfrm>
            <a:off x="398156" y="5612726"/>
            <a:ext cx="947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bunch 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collision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rate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022E109-7C83-449A-BA10-435130C5DAF5}"/>
              </a:ext>
            </a:extLst>
          </p:cNvPr>
          <p:cNvCxnSpPr>
            <a:cxnSpLocks/>
          </p:cNvCxnSpPr>
          <p:nvPr/>
        </p:nvCxnSpPr>
        <p:spPr>
          <a:xfrm>
            <a:off x="2347169" y="3429000"/>
            <a:ext cx="304591" cy="429897"/>
          </a:xfrm>
          <a:prstGeom prst="straightConnector1">
            <a:avLst/>
          </a:prstGeom>
          <a:ln w="4445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D44166B-839C-4984-9F65-595496C9F408}"/>
              </a:ext>
            </a:extLst>
          </p:cNvPr>
          <p:cNvSpPr txBox="1"/>
          <p:nvPr/>
        </p:nvSpPr>
        <p:spPr>
          <a:xfrm>
            <a:off x="1120977" y="2783732"/>
            <a:ext cx="1206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bunch 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population</a:t>
            </a:r>
            <a:endParaRPr lang="en-GB" dirty="0">
              <a:solidFill>
                <a:srgbClr val="7030A0"/>
              </a:solidFill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C651FDF-04F9-490A-8F0D-10A6C771DA3D}"/>
              </a:ext>
            </a:extLst>
          </p:cNvPr>
          <p:cNvCxnSpPr>
            <a:cxnSpLocks/>
          </p:cNvCxnSpPr>
          <p:nvPr/>
        </p:nvCxnSpPr>
        <p:spPr>
          <a:xfrm>
            <a:off x="3557059" y="3482868"/>
            <a:ext cx="302682" cy="695431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D2F9E49-6B97-46AC-855D-8407EA87E378}"/>
              </a:ext>
            </a:extLst>
          </p:cNvPr>
          <p:cNvSpPr txBox="1"/>
          <p:nvPr/>
        </p:nvSpPr>
        <p:spPr>
          <a:xfrm>
            <a:off x="2382397" y="2511805"/>
            <a:ext cx="2101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geometric factor</a:t>
            </a:r>
          </a:p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(crossing angle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, </a:t>
            </a:r>
          </a:p>
          <a:p>
            <a:pPr algn="ctr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hour glass, pinch, …)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CDC9927-C7C0-45F9-AC07-57A3126FC4A6}"/>
              </a:ext>
            </a:extLst>
          </p:cNvPr>
          <p:cNvSpPr txBox="1"/>
          <p:nvPr/>
        </p:nvSpPr>
        <p:spPr>
          <a:xfrm>
            <a:off x="6513513" y="1062391"/>
            <a:ext cx="1389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s"/>
            </a:pPr>
            <a:r>
              <a:rPr lang="en-US" sz="2000" dirty="0">
                <a:solidFill>
                  <a:srgbClr val="008000"/>
                </a:solidFill>
              </a:rPr>
              <a:t>tends to </a:t>
            </a:r>
          </a:p>
          <a:p>
            <a:r>
              <a:rPr lang="en-US" sz="2000" dirty="0">
                <a:solidFill>
                  <a:srgbClr val="008000"/>
                </a:solidFill>
              </a:rPr>
              <a:t>decrease</a:t>
            </a:r>
          </a:p>
          <a:p>
            <a:r>
              <a:rPr lang="en-US" sz="2000" dirty="0">
                <a:solidFill>
                  <a:srgbClr val="008000"/>
                </a:solidFill>
              </a:rPr>
              <a:t>as energy</a:t>
            </a:r>
            <a:r>
              <a:rPr lang="en-US" sz="2000" baseline="30000" dirty="0">
                <a:solidFill>
                  <a:srgbClr val="008000"/>
                </a:solidFill>
              </a:rPr>
              <a:t>-2</a:t>
            </a:r>
            <a:endParaRPr lang="en-GB" sz="2000" baseline="30000" dirty="0">
              <a:solidFill>
                <a:srgbClr val="008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C74A245-FC41-4A02-A2A5-89CFF6950FB3}"/>
              </a:ext>
            </a:extLst>
          </p:cNvPr>
          <p:cNvSpPr txBox="1"/>
          <p:nvPr/>
        </p:nvSpPr>
        <p:spPr>
          <a:xfrm>
            <a:off x="5055683" y="5988297"/>
            <a:ext cx="3573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peak luminosity increased by almost</a:t>
            </a:r>
          </a:p>
          <a:p>
            <a:r>
              <a:rPr lang="en-US" dirty="0"/>
              <a:t>7 orders of magnitude over 60 years</a:t>
            </a:r>
            <a:endParaRPr lang="en-GB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3963C61-74A2-4226-9608-89D2B5EC50BD}"/>
              </a:ext>
            </a:extLst>
          </p:cNvPr>
          <p:cNvSpPr txBox="1"/>
          <p:nvPr/>
        </p:nvSpPr>
        <p:spPr>
          <a:xfrm>
            <a:off x="5360031" y="2432253"/>
            <a:ext cx="3566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V. Shiltsev &amp; F.Z., arXiv:2003.09084, submitted to RMP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94843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35" grpId="0"/>
      <p:bldP spid="46" grpId="0"/>
      <p:bldP spid="50" grpId="0"/>
      <p:bldP spid="54" grpId="0"/>
      <p:bldP spid="58" grpId="0"/>
      <p:bldP spid="59" grpId="0"/>
      <p:bldP spid="62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70" y="1763988"/>
            <a:ext cx="4579597" cy="476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US" kern="0" dirty="0">
                <a:latin typeface="Arial"/>
              </a:rPr>
              <a:t>Large Hadron Collider (LHC)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1698" y="1011751"/>
            <a:ext cx="5555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world’s highest energy proton-proton collider at CERN/Geneva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GB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3925" y="1011751"/>
            <a:ext cx="3239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circumference 27 km</a:t>
            </a:r>
            <a:endParaRPr lang="en-GB" sz="28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436972" y="2392793"/>
                <a:ext cx="340115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peak luminosities up to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b="1" dirty="0">
                    <a:solidFill>
                      <a:srgbClr val="0000CC"/>
                    </a:solidFill>
                  </a:rPr>
                  <a:t>2.2x10</a:t>
                </a:r>
                <a:r>
                  <a:rPr lang="en-GB" b="1" baseline="30000" dirty="0">
                    <a:solidFill>
                      <a:srgbClr val="0000CC"/>
                    </a:solidFill>
                  </a:rPr>
                  <a:t>34</a:t>
                </a:r>
                <a:r>
                  <a:rPr lang="en-GB" b="1" dirty="0">
                    <a:solidFill>
                      <a:srgbClr val="0000CC"/>
                    </a:solidFill>
                  </a:rPr>
                  <a:t> cm</a:t>
                </a:r>
                <a:r>
                  <a:rPr lang="en-GB" b="1" baseline="30000" dirty="0">
                    <a:solidFill>
                      <a:srgbClr val="0000CC"/>
                    </a:solidFill>
                  </a:rPr>
                  <a:t>-2</a:t>
                </a:r>
                <a:r>
                  <a:rPr lang="en-GB" b="1" dirty="0">
                    <a:solidFill>
                      <a:srgbClr val="0000CC"/>
                    </a:solidFill>
                  </a:rPr>
                  <a:t>s</a:t>
                </a:r>
                <a:r>
                  <a:rPr lang="en-GB" b="1" baseline="30000" dirty="0">
                    <a:solidFill>
                      <a:srgbClr val="0000CC"/>
                    </a:solidFill>
                  </a:rPr>
                  <a:t>-1</a:t>
                </a:r>
                <a:r>
                  <a:rPr lang="en-GB" dirty="0"/>
                  <a:t>, levelled to 1.5x10</a:t>
                </a:r>
                <a:r>
                  <a:rPr lang="en-GB" baseline="30000" dirty="0"/>
                  <a:t>34</a:t>
                </a:r>
                <a:r>
                  <a:rPr lang="en-GB" dirty="0"/>
                  <a:t> cm</a:t>
                </a:r>
                <a:r>
                  <a:rPr lang="en-GB" baseline="30000" dirty="0"/>
                  <a:t>-2</a:t>
                </a:r>
                <a:r>
                  <a:rPr lang="en-GB" dirty="0"/>
                  <a:t>s</a:t>
                </a:r>
                <a:r>
                  <a:rPr lang="en-GB" baseline="30000" dirty="0"/>
                  <a:t>-1</a:t>
                </a:r>
                <a:endParaRPr lang="en-GB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972" y="2392793"/>
                <a:ext cx="3401157" cy="646331"/>
              </a:xfrm>
              <a:prstGeom prst="rect">
                <a:avLst/>
              </a:prstGeom>
              <a:blipFill>
                <a:blip r:embed="rId3"/>
                <a:stretch>
                  <a:fillRect l="-1613"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250975" y="6005806"/>
            <a:ext cx="3530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running extremely well</a:t>
            </a:r>
            <a:endParaRPr lang="en-GB" sz="2800" i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12F42AD9-2566-4575-9A28-9C99F1174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975" y="2983366"/>
            <a:ext cx="3940246" cy="26757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AAA9E4-9913-458D-B17C-9B0FADBB3B5F}"/>
                  </a:ext>
                </a:extLst>
              </p:cNvPr>
              <p:cNvSpPr txBox="1"/>
              <p:nvPr/>
            </p:nvSpPr>
            <p:spPr>
              <a:xfrm>
                <a:off x="5752188" y="3109233"/>
                <a:ext cx="110960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total integrated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luminosity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 far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190 fb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-1</a:t>
                </a:r>
                <a:endParaRPr kumimoji="0" lang="en-GB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AAA9E4-9913-458D-B17C-9B0FADBB3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188" y="3109233"/>
                <a:ext cx="1109609" cy="1323439"/>
              </a:xfrm>
              <a:prstGeom prst="rect">
                <a:avLst/>
              </a:prstGeom>
              <a:blipFill>
                <a:blip r:embed="rId5"/>
                <a:stretch>
                  <a:fillRect l="-3297" t="-1382" b="-50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615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316E186-2FDB-4B81-8A2F-088D2AA7D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5" r="19454" b="8771"/>
          <a:stretch/>
        </p:blipFill>
        <p:spPr>
          <a:xfrm>
            <a:off x="6552714" y="5413774"/>
            <a:ext cx="1298283" cy="12727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EAACCAD-5D6F-447B-B5B0-BBAC1021FF35}"/>
              </a:ext>
            </a:extLst>
          </p:cNvPr>
          <p:cNvSpPr txBox="1">
            <a:spLocks/>
          </p:cNvSpPr>
          <p:nvPr/>
        </p:nvSpPr>
        <p:spPr>
          <a:xfrm>
            <a:off x="-6188" y="0"/>
            <a:ext cx="9150188" cy="637808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US" kern="0" dirty="0">
                <a:latin typeface="Arial"/>
              </a:rPr>
              <a:t>near-future colliders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B40C8-B7EA-43A0-A000-37E2CFB20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28" b="25661"/>
          <a:stretch/>
        </p:blipFill>
        <p:spPr>
          <a:xfrm>
            <a:off x="-31922" y="1705856"/>
            <a:ext cx="9035110" cy="2825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059B7-9591-4A04-BBAD-36DDBF73256C}"/>
              </a:ext>
            </a:extLst>
          </p:cNvPr>
          <p:cNvSpPr txBox="1"/>
          <p:nvPr/>
        </p:nvSpPr>
        <p:spPr>
          <a:xfrm>
            <a:off x="34158" y="767343"/>
            <a:ext cx="8983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High-Luminosity LHC at CERN:  </a:t>
            </a:r>
            <a:r>
              <a:rPr lang="en-US" sz="2400" i="1" dirty="0"/>
              <a:t>E</a:t>
            </a:r>
            <a:r>
              <a:rPr lang="en-US" sz="2400" i="1" baseline="-25000" dirty="0"/>
              <a:t>p-</a:t>
            </a:r>
            <a:r>
              <a:rPr lang="en-US" sz="2400" i="1" baseline="-25000" dirty="0" err="1"/>
              <a:t>p,</a:t>
            </a:r>
            <a:r>
              <a:rPr lang="en-US" sz="2400" baseline="-25000" dirty="0" err="1"/>
              <a:t>cm</a:t>
            </a:r>
            <a:r>
              <a:rPr lang="en-US" sz="2400" dirty="0"/>
              <a:t>=14 </a:t>
            </a:r>
            <a:r>
              <a:rPr lang="en-US" sz="2400" dirty="0" err="1"/>
              <a:t>TeV</a:t>
            </a:r>
            <a:r>
              <a:rPr lang="en-US" sz="2400" dirty="0"/>
              <a:t>, </a:t>
            </a:r>
            <a:r>
              <a:rPr lang="en-US" sz="2400" i="1" dirty="0"/>
              <a:t>L</a:t>
            </a:r>
            <a:r>
              <a:rPr lang="en-US" sz="2400" dirty="0"/>
              <a:t>=5x10</a:t>
            </a:r>
            <a:r>
              <a:rPr lang="en-US" sz="2400" baseline="30000" dirty="0"/>
              <a:t>34</a:t>
            </a:r>
            <a:r>
              <a:rPr lang="en-US" sz="2400" dirty="0"/>
              <a:t>cm</a:t>
            </a:r>
            <a:r>
              <a:rPr lang="en-US" sz="2400" baseline="30000" dirty="0"/>
              <a:t>-2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  <a:r>
              <a:rPr lang="en-US" sz="2400" dirty="0"/>
              <a:t> levelled </a:t>
            </a:r>
            <a:endParaRPr lang="en-US" sz="900" dirty="0"/>
          </a:p>
          <a:p>
            <a:r>
              <a:rPr lang="en-US" sz="2400" dirty="0"/>
              <a:t>goal: increase LHC integrated luminosity x10 to &gt;3 ab</a:t>
            </a:r>
            <a:r>
              <a:rPr lang="en-US" sz="2400" baseline="30000" dirty="0"/>
              <a:t>-1</a:t>
            </a:r>
            <a:r>
              <a:rPr lang="en-US" sz="2400" dirty="0"/>
              <a:t> around 2038</a:t>
            </a:r>
            <a:endParaRPr lang="en-GB" sz="2400" dirty="0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A37511E0-0F89-4F92-9A04-1ED6C1BF87F8}"/>
              </a:ext>
            </a:extLst>
          </p:cNvPr>
          <p:cNvSpPr/>
          <p:nvPr/>
        </p:nvSpPr>
        <p:spPr>
          <a:xfrm>
            <a:off x="4574371" y="1943612"/>
            <a:ext cx="416560" cy="33195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0177D0-0533-4CC8-9288-A88C0B629619}"/>
              </a:ext>
            </a:extLst>
          </p:cNvPr>
          <p:cNvSpPr txBox="1"/>
          <p:nvPr/>
        </p:nvSpPr>
        <p:spPr>
          <a:xfrm>
            <a:off x="4332193" y="1553210"/>
            <a:ext cx="13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we are here</a:t>
            </a:r>
            <a:endParaRPr lang="en-GB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A665E0-1947-41CF-B6F4-40FB789B9305}"/>
                  </a:ext>
                </a:extLst>
              </p:cNvPr>
              <p:cNvSpPr txBox="1"/>
              <p:nvPr/>
            </p:nvSpPr>
            <p:spPr>
              <a:xfrm>
                <a:off x="6516593" y="1538404"/>
                <a:ext cx="13344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</a:rPr>
                  <a:t>from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2027</a:t>
                </a:r>
                <a:endParaRPr lang="en-GB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A665E0-1947-41CF-B6F4-40FB789B9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593" y="1538404"/>
                <a:ext cx="1334404" cy="369332"/>
              </a:xfrm>
              <a:prstGeom prst="rect">
                <a:avLst/>
              </a:prstGeom>
              <a:blipFill>
                <a:blip r:embed="rId4"/>
                <a:stretch>
                  <a:fillRect l="-4110" t="-8197" r="-2740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9CDA03C-5B87-498B-8FD8-74351E4212C9}"/>
                  </a:ext>
                </a:extLst>
              </p:cNvPr>
              <p:cNvSpPr/>
              <p:nvPr/>
            </p:nvSpPr>
            <p:spPr>
              <a:xfrm>
                <a:off x="34157" y="4814285"/>
                <a:ext cx="7316105" cy="200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400" b="1" dirty="0"/>
                  <a:t>Electron Ion Collider (EIC) at BNL: </a:t>
                </a:r>
                <a:r>
                  <a:rPr lang="en-GB" sz="2400" dirty="0"/>
                  <a:t>start operation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400" dirty="0"/>
                  <a:t>2030,</a:t>
                </a:r>
              </a:p>
              <a:p>
                <a:r>
                  <a:rPr lang="en-US" sz="2400" i="1" dirty="0">
                    <a:solidFill>
                      <a:prstClr val="black"/>
                    </a:solidFill>
                  </a:rPr>
                  <a:t>E</a:t>
                </a:r>
                <a:r>
                  <a:rPr lang="en-US" sz="2400" i="1" baseline="-25000" dirty="0">
                    <a:solidFill>
                      <a:prstClr val="black"/>
                    </a:solidFill>
                  </a:rPr>
                  <a:t>p-</a:t>
                </a:r>
                <a:r>
                  <a:rPr lang="en-US" sz="2400" i="1" baseline="-25000" dirty="0" err="1">
                    <a:solidFill>
                      <a:prstClr val="black"/>
                    </a:solidFill>
                  </a:rPr>
                  <a:t>e,</a:t>
                </a:r>
                <a:r>
                  <a:rPr lang="en-US" sz="2400" baseline="-25000" dirty="0" err="1">
                    <a:solidFill>
                      <a:prstClr val="black"/>
                    </a:solidFill>
                  </a:rPr>
                  <a:t>cm</a:t>
                </a:r>
                <a:r>
                  <a:rPr lang="en-US" sz="2400" dirty="0">
                    <a:solidFill>
                      <a:prstClr val="black"/>
                    </a:solidFill>
                  </a:rPr>
                  <a:t>=30-140 GeV, </a:t>
                </a:r>
                <a:r>
                  <a:rPr lang="en-US" sz="2400" i="1" dirty="0">
                    <a:solidFill>
                      <a:prstClr val="black"/>
                    </a:solidFill>
                  </a:rPr>
                  <a:t>L</a:t>
                </a:r>
                <a:r>
                  <a:rPr lang="en-US" sz="2400" dirty="0">
                    <a:solidFill>
                      <a:prstClr val="black"/>
                    </a:solidFill>
                  </a:rPr>
                  <a:t>=10</a:t>
                </a:r>
                <a:r>
                  <a:rPr lang="en-US" sz="2400" baseline="30000" dirty="0">
                    <a:solidFill>
                      <a:prstClr val="black"/>
                    </a:solidFill>
                  </a:rPr>
                  <a:t>33</a:t>
                </a:r>
                <a:r>
                  <a:rPr lang="en-US" sz="2400" dirty="0">
                    <a:solidFill>
                      <a:prstClr val="black"/>
                    </a:solidFill>
                  </a:rPr>
                  <a:t>-10</a:t>
                </a:r>
                <a:r>
                  <a:rPr lang="en-US" sz="2400" baseline="30000" dirty="0">
                    <a:solidFill>
                      <a:prstClr val="black"/>
                    </a:solidFill>
                  </a:rPr>
                  <a:t>34</a:t>
                </a:r>
                <a:r>
                  <a:rPr lang="en-US" sz="2400" dirty="0">
                    <a:solidFill>
                      <a:prstClr val="black"/>
                    </a:solidFill>
                  </a:rPr>
                  <a:t>cm</a:t>
                </a:r>
                <a:r>
                  <a:rPr lang="en-US" sz="2400" baseline="30000" dirty="0">
                    <a:solidFill>
                      <a:prstClr val="black"/>
                    </a:solidFill>
                  </a:rPr>
                  <a:t>-2</a:t>
                </a:r>
                <a:r>
                  <a:rPr lang="en-US" sz="2400" dirty="0">
                    <a:solidFill>
                      <a:prstClr val="black"/>
                    </a:solidFill>
                  </a:rPr>
                  <a:t>s</a:t>
                </a:r>
                <a:r>
                  <a:rPr lang="en-US" sz="2400" baseline="30000" dirty="0">
                    <a:solidFill>
                      <a:prstClr val="black"/>
                    </a:solidFill>
                  </a:rPr>
                  <a:t>-1</a:t>
                </a:r>
                <a:r>
                  <a:rPr lang="en-US" sz="2400" dirty="0">
                    <a:solidFill>
                      <a:prstClr val="black"/>
                    </a:solidFill>
                  </a:rPr>
                  <a:t>  </a:t>
                </a:r>
                <a:endParaRPr lang="en-GB" sz="2800" dirty="0"/>
              </a:p>
              <a:p>
                <a:endParaRPr lang="en-GB" sz="2800" dirty="0"/>
              </a:p>
              <a:p>
                <a:r>
                  <a:rPr lang="en-GB" sz="2400" b="1" dirty="0" err="1"/>
                  <a:t>SuperKEKB</a:t>
                </a:r>
                <a:r>
                  <a:rPr lang="en-GB" sz="2400" b="1" dirty="0"/>
                  <a:t> at KEK in Japan: </a:t>
                </a:r>
                <a:r>
                  <a:rPr lang="en-GB" sz="2400" dirty="0"/>
                  <a:t>being commissioned,</a:t>
                </a:r>
              </a:p>
              <a:p>
                <a:r>
                  <a:rPr lang="en-US" sz="2400" i="1" dirty="0" err="1">
                    <a:solidFill>
                      <a:prstClr val="black"/>
                    </a:solidFill>
                  </a:rPr>
                  <a:t>E</a:t>
                </a:r>
                <a:r>
                  <a:rPr lang="en-US" sz="2400" i="1" baseline="-25000" dirty="0" err="1">
                    <a:solidFill>
                      <a:prstClr val="black"/>
                    </a:solidFill>
                  </a:rPr>
                  <a:t>e+e</a:t>
                </a:r>
                <a:r>
                  <a:rPr lang="en-US" sz="2400" i="1" baseline="-25000" dirty="0">
                    <a:solidFill>
                      <a:prstClr val="black"/>
                    </a:solidFill>
                  </a:rPr>
                  <a:t>-,</a:t>
                </a:r>
                <a:r>
                  <a:rPr lang="en-US" sz="2400" baseline="-25000" dirty="0">
                    <a:solidFill>
                      <a:prstClr val="black"/>
                    </a:solidFill>
                  </a:rPr>
                  <a:t>cm</a:t>
                </a:r>
                <a:r>
                  <a:rPr lang="en-US" sz="24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11 GeV, </a:t>
                </a:r>
                <a:r>
                  <a:rPr lang="en-US" sz="2400" i="1" dirty="0">
                    <a:solidFill>
                      <a:prstClr val="black"/>
                    </a:solidFill>
                  </a:rPr>
                  <a:t>L</a:t>
                </a:r>
                <a:r>
                  <a:rPr lang="en-US" sz="2400" dirty="0">
                    <a:solidFill>
                      <a:prstClr val="black"/>
                    </a:solidFill>
                  </a:rPr>
                  <a:t>=8x10</a:t>
                </a:r>
                <a:r>
                  <a:rPr lang="en-US" sz="2400" baseline="30000" dirty="0">
                    <a:solidFill>
                      <a:prstClr val="black"/>
                    </a:solidFill>
                  </a:rPr>
                  <a:t>35 </a:t>
                </a:r>
                <a:r>
                  <a:rPr lang="en-US" sz="2400" dirty="0">
                    <a:solidFill>
                      <a:prstClr val="black"/>
                    </a:solidFill>
                  </a:rPr>
                  <a:t>cm</a:t>
                </a:r>
                <a:r>
                  <a:rPr lang="en-US" sz="2400" baseline="30000" dirty="0">
                    <a:solidFill>
                      <a:prstClr val="black"/>
                    </a:solidFill>
                  </a:rPr>
                  <a:t>-2</a:t>
                </a:r>
                <a:r>
                  <a:rPr lang="en-US" sz="2400" dirty="0">
                    <a:solidFill>
                      <a:prstClr val="black"/>
                    </a:solidFill>
                  </a:rPr>
                  <a:t>s</a:t>
                </a:r>
                <a:r>
                  <a:rPr lang="en-US" sz="2400" baseline="30000" dirty="0">
                    <a:solidFill>
                      <a:prstClr val="black"/>
                    </a:solidFill>
                  </a:rPr>
                  <a:t>-1</a:t>
                </a:r>
                <a:r>
                  <a:rPr lang="en-US" sz="2400" dirty="0">
                    <a:solidFill>
                      <a:prstClr val="black"/>
                    </a:solidFill>
                  </a:rPr>
                  <a:t>, </a:t>
                </a:r>
                <a:r>
                  <a:rPr lang="en-US" sz="2400" dirty="0"/>
                  <a:t>&gt;50 ab</a:t>
                </a:r>
                <a:r>
                  <a:rPr lang="en-US" sz="2400" baseline="30000" dirty="0"/>
                  <a:t>-1</a:t>
                </a:r>
                <a:r>
                  <a:rPr lang="en-US" sz="2400" dirty="0"/>
                  <a:t> by 2030-33</a:t>
                </a:r>
                <a:endParaRPr lang="en-GB" sz="2400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9CDA03C-5B87-498B-8FD8-74351E4212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7" y="4814285"/>
                <a:ext cx="7316105" cy="2000548"/>
              </a:xfrm>
              <a:prstGeom prst="rect">
                <a:avLst/>
              </a:prstGeom>
              <a:blipFill>
                <a:blip r:embed="rId5"/>
                <a:stretch>
                  <a:fillRect l="-1333" t="-2439" r="-417"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picture containing map&#10;&#10;Description automatically generated">
            <a:extLst>
              <a:ext uri="{FF2B5EF4-FFF2-40B4-BE49-F238E27FC236}">
                <a16:creationId xmlns:a16="http://schemas.microsoft.com/office/drawing/2014/main" id="{25280073-A12D-4E53-8B21-D74E299E7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59" y="4716769"/>
            <a:ext cx="1298284" cy="139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65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457200" y="116601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omic Sans MS" pitchFamily="66" charset="0"/>
              </a:rPr>
              <a:t>linear accelerator - LINAC</a:t>
            </a: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omic Sans MS" pitchFamily="66" charset="0"/>
              </a:rPr>
              <a:t>circular accelerators: synchrotrons, storage rings</a:t>
            </a: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omic Sans MS" pitchFamily="66" charset="0"/>
              </a:rPr>
              <a:t>recirculating energy-recovery </a:t>
            </a:r>
            <a:r>
              <a:rPr lang="en-US" altLang="en-US" dirty="0" err="1">
                <a:solidFill>
                  <a:srgbClr val="000000"/>
                </a:solidFill>
                <a:latin typeface="Comic Sans MS" pitchFamily="66" charset="0"/>
              </a:rPr>
              <a:t>linacs</a:t>
            </a:r>
            <a:endParaRPr lang="en-US" alt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185348" name="Group 4"/>
          <p:cNvGrpSpPr>
            <a:grpSpLocks/>
          </p:cNvGrpSpPr>
          <p:nvPr/>
        </p:nvGrpSpPr>
        <p:grpSpPr bwMode="auto">
          <a:xfrm>
            <a:off x="685800" y="1851818"/>
            <a:ext cx="3810000" cy="533400"/>
            <a:chOff x="720" y="2400"/>
            <a:chExt cx="2736" cy="576"/>
          </a:xfrm>
        </p:grpSpPr>
        <p:sp>
          <p:nvSpPr>
            <p:cNvPr id="185360" name="AutoShape 5"/>
            <p:cNvSpPr>
              <a:spLocks noChangeArrowheads="1"/>
            </p:cNvSpPr>
            <p:nvPr/>
          </p:nvSpPr>
          <p:spPr bwMode="auto">
            <a:xfrm rot="-5400000">
              <a:off x="720" y="2400"/>
              <a:ext cx="576" cy="576"/>
            </a:xfrm>
            <a:prstGeom prst="bracketPair">
              <a:avLst>
                <a:gd name="adj" fmla="val 16667"/>
              </a:avLst>
            </a:prstGeom>
            <a:noFill/>
            <a:ln w="349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5361" name="AutoShape 6"/>
            <p:cNvSpPr>
              <a:spLocks noChangeArrowheads="1"/>
            </p:cNvSpPr>
            <p:nvPr/>
          </p:nvSpPr>
          <p:spPr bwMode="auto">
            <a:xfrm rot="-5400000">
              <a:off x="1440" y="2400"/>
              <a:ext cx="576" cy="576"/>
            </a:xfrm>
            <a:prstGeom prst="bracketPair">
              <a:avLst>
                <a:gd name="adj" fmla="val 16667"/>
              </a:avLst>
            </a:prstGeom>
            <a:noFill/>
            <a:ln w="349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5362" name="AutoShape 7"/>
            <p:cNvSpPr>
              <a:spLocks noChangeArrowheads="1"/>
            </p:cNvSpPr>
            <p:nvPr/>
          </p:nvSpPr>
          <p:spPr bwMode="auto">
            <a:xfrm rot="-5400000">
              <a:off x="2160" y="2400"/>
              <a:ext cx="576" cy="576"/>
            </a:xfrm>
            <a:prstGeom prst="bracketPair">
              <a:avLst>
                <a:gd name="adj" fmla="val 16667"/>
              </a:avLst>
            </a:prstGeom>
            <a:noFill/>
            <a:ln w="349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5363" name="AutoShape 8"/>
            <p:cNvSpPr>
              <a:spLocks noChangeArrowheads="1"/>
            </p:cNvSpPr>
            <p:nvPr/>
          </p:nvSpPr>
          <p:spPr bwMode="auto">
            <a:xfrm rot="-5400000">
              <a:off x="2880" y="2400"/>
              <a:ext cx="576" cy="576"/>
            </a:xfrm>
            <a:prstGeom prst="bracketPair">
              <a:avLst>
                <a:gd name="adj" fmla="val 16667"/>
              </a:avLst>
            </a:prstGeom>
            <a:noFill/>
            <a:ln w="349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85349" name="AutoShape 9"/>
          <p:cNvSpPr>
            <a:spLocks noChangeArrowheads="1"/>
          </p:cNvSpPr>
          <p:nvPr/>
        </p:nvSpPr>
        <p:spPr bwMode="auto">
          <a:xfrm rot="-5400000">
            <a:off x="4858544" y="1717674"/>
            <a:ext cx="533400" cy="801688"/>
          </a:xfrm>
          <a:prstGeom prst="bracketPair">
            <a:avLst>
              <a:gd name="adj" fmla="val 16667"/>
            </a:avLst>
          </a:prstGeom>
          <a:noFill/>
          <a:ln w="349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5350" name="AutoShape 10"/>
          <p:cNvSpPr>
            <a:spLocks noChangeArrowheads="1"/>
          </p:cNvSpPr>
          <p:nvPr/>
        </p:nvSpPr>
        <p:spPr bwMode="auto">
          <a:xfrm rot="-5400000">
            <a:off x="5861844" y="1717674"/>
            <a:ext cx="533400" cy="801688"/>
          </a:xfrm>
          <a:prstGeom prst="bracketPair">
            <a:avLst>
              <a:gd name="adj" fmla="val 16667"/>
            </a:avLst>
          </a:prstGeom>
          <a:noFill/>
          <a:ln w="349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5351" name="AutoShape 11"/>
          <p:cNvSpPr>
            <a:spLocks noChangeArrowheads="1"/>
          </p:cNvSpPr>
          <p:nvPr/>
        </p:nvSpPr>
        <p:spPr bwMode="auto">
          <a:xfrm rot="-5400000">
            <a:off x="6863557" y="1717674"/>
            <a:ext cx="533400" cy="801687"/>
          </a:xfrm>
          <a:prstGeom prst="bracketPair">
            <a:avLst>
              <a:gd name="adj" fmla="val 16667"/>
            </a:avLst>
          </a:prstGeom>
          <a:noFill/>
          <a:ln w="349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5352" name="AutoShape 12"/>
          <p:cNvSpPr>
            <a:spLocks noChangeArrowheads="1"/>
          </p:cNvSpPr>
          <p:nvPr/>
        </p:nvSpPr>
        <p:spPr bwMode="auto">
          <a:xfrm rot="-5400000">
            <a:off x="7866857" y="1717674"/>
            <a:ext cx="533400" cy="801687"/>
          </a:xfrm>
          <a:prstGeom prst="bracketPair">
            <a:avLst>
              <a:gd name="adj" fmla="val 16667"/>
            </a:avLst>
          </a:prstGeom>
          <a:noFill/>
          <a:ln w="349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5353" name="AutoShape 13"/>
          <p:cNvSpPr>
            <a:spLocks noChangeArrowheads="1"/>
          </p:cNvSpPr>
          <p:nvPr/>
        </p:nvSpPr>
        <p:spPr bwMode="auto">
          <a:xfrm rot="-5400000">
            <a:off x="4248944" y="4613274"/>
            <a:ext cx="533400" cy="801688"/>
          </a:xfrm>
          <a:prstGeom prst="bracketPair">
            <a:avLst>
              <a:gd name="adj" fmla="val 16667"/>
            </a:avLst>
          </a:prstGeom>
          <a:noFill/>
          <a:ln w="349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5354" name="Oval 14"/>
          <p:cNvSpPr>
            <a:spLocks noChangeArrowheads="1"/>
          </p:cNvSpPr>
          <p:nvPr/>
        </p:nvSpPr>
        <p:spPr bwMode="auto">
          <a:xfrm>
            <a:off x="2209800" y="3833018"/>
            <a:ext cx="4648200" cy="12192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5355" name="Line 15"/>
          <p:cNvSpPr>
            <a:spLocks noChangeShapeType="1"/>
          </p:cNvSpPr>
          <p:nvPr/>
        </p:nvSpPr>
        <p:spPr bwMode="auto">
          <a:xfrm flipV="1">
            <a:off x="5638800" y="4899818"/>
            <a:ext cx="533400" cy="76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85356" name="Line 16"/>
          <p:cNvSpPr>
            <a:spLocks noChangeShapeType="1"/>
          </p:cNvSpPr>
          <p:nvPr/>
        </p:nvSpPr>
        <p:spPr bwMode="auto">
          <a:xfrm>
            <a:off x="457200" y="2156618"/>
            <a:ext cx="86106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85357" name="Text Box 17"/>
          <p:cNvSpPr txBox="1">
            <a:spLocks noChangeArrowheads="1"/>
          </p:cNvSpPr>
          <p:nvPr/>
        </p:nvSpPr>
        <p:spPr bwMode="auto">
          <a:xfrm>
            <a:off x="7299325" y="1354931"/>
            <a:ext cx="1250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rf cavities</a:t>
            </a:r>
          </a:p>
        </p:txBody>
      </p:sp>
      <p:sp>
        <p:nvSpPr>
          <p:cNvPr id="185358" name="Text Box 18"/>
          <p:cNvSpPr txBox="1">
            <a:spLocks noChangeArrowheads="1"/>
          </p:cNvSpPr>
          <p:nvPr/>
        </p:nvSpPr>
        <p:spPr bwMode="auto">
          <a:xfrm>
            <a:off x="4953000" y="5433218"/>
            <a:ext cx="106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err="1">
                <a:solidFill>
                  <a:srgbClr val="0000FF"/>
                </a:solidFill>
              </a:rPr>
              <a:t>rf</a:t>
            </a:r>
            <a:r>
              <a:rPr lang="en-US" altLang="en-US" sz="1800" b="1" dirty="0">
                <a:solidFill>
                  <a:srgbClr val="0000FF"/>
                </a:solidFill>
              </a:rPr>
              <a:t> cavity</a:t>
            </a:r>
          </a:p>
        </p:txBody>
      </p:sp>
      <p:sp>
        <p:nvSpPr>
          <p:cNvPr id="185359" name="Text Box 19"/>
          <p:cNvSpPr txBox="1">
            <a:spLocks noChangeArrowheads="1"/>
          </p:cNvSpPr>
          <p:nvPr/>
        </p:nvSpPr>
        <p:spPr bwMode="auto">
          <a:xfrm>
            <a:off x="7130257" y="3847305"/>
            <a:ext cx="17621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omic Sans MS" pitchFamily="66" charset="0"/>
              </a:rPr>
              <a:t>particles are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omic Sans MS" pitchFamily="66" charset="0"/>
              </a:rPr>
              <a:t>accelerated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omic Sans MS" pitchFamily="66" charset="0"/>
              </a:rPr>
              <a:t>many times by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omic Sans MS" pitchFamily="66" charset="0"/>
              </a:rPr>
              <a:t>same </a:t>
            </a:r>
            <a:r>
              <a:rPr lang="en-US" altLang="en-US" sz="1800" dirty="0" err="1">
                <a:solidFill>
                  <a:srgbClr val="000000"/>
                </a:solidFill>
                <a:latin typeface="Comic Sans MS" pitchFamily="66" charset="0"/>
              </a:rPr>
              <a:t>rf</a:t>
            </a:r>
            <a:r>
              <a:rPr lang="en-US" altLang="en-US" sz="1800" dirty="0">
                <a:solidFill>
                  <a:srgbClr val="000000"/>
                </a:solidFill>
                <a:latin typeface="Comic Sans MS" pitchFamily="66" charset="0"/>
              </a:rPr>
              <a:t> cavity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>
                <a:solidFill>
                  <a:srgbClr val="FFFF00"/>
                </a:solidFill>
                <a:latin typeface="Calibri"/>
              </a:rPr>
              <a:t>basic types of accelerators</a:t>
            </a:r>
          </a:p>
        </p:txBody>
      </p:sp>
    </p:spTree>
    <p:extLst>
      <p:ext uri="{BB962C8B-B14F-4D97-AF65-F5344CB8AC3E}">
        <p14:creationId xmlns:p14="http://schemas.microsoft.com/office/powerpoint/2010/main" val="274885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9" grpId="0" animBg="1"/>
      <p:bldP spid="185350" grpId="0" animBg="1"/>
      <p:bldP spid="185351" grpId="0" animBg="1"/>
      <p:bldP spid="185352" grpId="0" animBg="1"/>
      <p:bldP spid="185353" grpId="0" animBg="1"/>
      <p:bldP spid="185354" grpId="0" animBg="1"/>
      <p:bldP spid="185355" grpId="0" animBg="1"/>
      <p:bldP spid="185356" grpId="0" animBg="1"/>
      <p:bldP spid="185357" grpId="0"/>
      <p:bldP spid="185358" grpId="0"/>
      <p:bldP spid="185359" grpId="0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3239</TotalTime>
  <Words>2409</Words>
  <Application>Microsoft Office PowerPoint</Application>
  <PresentationFormat>On-screen Show (4:3)</PresentationFormat>
  <Paragraphs>439</Paragraphs>
  <Slides>32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&amp;quot</vt:lpstr>
      <vt:lpstr>Arial</vt:lpstr>
      <vt:lpstr>Arial Narrow</vt:lpstr>
      <vt:lpstr>Calibri</vt:lpstr>
      <vt:lpstr>Calibri Light</vt:lpstr>
      <vt:lpstr>Cambria Math</vt:lpstr>
      <vt:lpstr>Comic Sans MS</vt:lpstr>
      <vt:lpstr>Helvetica</vt:lpstr>
      <vt:lpstr>PT Sans</vt:lpstr>
      <vt:lpstr>Symbol</vt:lpstr>
      <vt:lpstr>Times New Roman</vt:lpstr>
      <vt:lpstr>Wingdings</vt:lpstr>
      <vt:lpstr>6_Office Theme</vt:lpstr>
      <vt:lpstr>3_Office Theme</vt:lpstr>
      <vt:lpstr>Equation</vt:lpstr>
      <vt:lpstr>Graph</vt:lpstr>
      <vt:lpstr>Overview of Future Colliders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Future Colliders</dc:title>
  <dc:creator>Frank Zimmermann</dc:creator>
  <cp:lastModifiedBy>Frank Zimmermann</cp:lastModifiedBy>
  <cp:revision>262</cp:revision>
  <dcterms:created xsi:type="dcterms:W3CDTF">2020-07-19T10:40:55Z</dcterms:created>
  <dcterms:modified xsi:type="dcterms:W3CDTF">2020-07-23T15:19:29Z</dcterms:modified>
</cp:coreProperties>
</file>