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  <p:sldMasterId id="2147483667" r:id="rId3"/>
    <p:sldMasterId id="2147483679" r:id="rId4"/>
    <p:sldMasterId id="2147483691" r:id="rId5"/>
    <p:sldMasterId id="2147483703" r:id="rId6"/>
    <p:sldMasterId id="2147483715" r:id="rId7"/>
    <p:sldMasterId id="2147483727" r:id="rId8"/>
    <p:sldMasterId id="2147483739" r:id="rId9"/>
  </p:sldMasterIdLst>
  <p:notesMasterIdLst>
    <p:notesMasterId r:id="rId24"/>
  </p:notesMasterIdLst>
  <p:sldIdLst>
    <p:sldId id="256" r:id="rId10"/>
    <p:sldId id="299" r:id="rId11"/>
    <p:sldId id="300" r:id="rId12"/>
    <p:sldId id="295" r:id="rId13"/>
    <p:sldId id="296" r:id="rId14"/>
    <p:sldId id="297" r:id="rId15"/>
    <p:sldId id="298" r:id="rId16"/>
    <p:sldId id="291" r:id="rId17"/>
    <p:sldId id="292" r:id="rId18"/>
    <p:sldId id="293" r:id="rId19"/>
    <p:sldId id="294" r:id="rId20"/>
    <p:sldId id="288" r:id="rId21"/>
    <p:sldId id="287" r:id="rId22"/>
    <p:sldId id="283" r:id="rId23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2" autoAdjust="0"/>
    <p:restoredTop sz="94628" autoAdjust="0"/>
  </p:normalViewPr>
  <p:slideViewPr>
    <p:cSldViewPr>
      <p:cViewPr>
        <p:scale>
          <a:sx n="66" d="100"/>
          <a:sy n="66" d="100"/>
        </p:scale>
        <p:origin x="-1284" y="-45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88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18.06.2015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79C08-561D-48D8-8825-FE1010676A25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345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2813" y="742950"/>
            <a:ext cx="4967287" cy="3727450"/>
          </a:xfrm>
          <a:ln/>
        </p:spPr>
      </p:sp>
      <p:sp>
        <p:nvSpPr>
          <p:cNvPr id="345091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329"/>
            <a:ext cx="5435600" cy="4470693"/>
          </a:xfrm>
        </p:spPr>
        <p:txBody>
          <a:bodyPr lIns="89968" tIns="44984" rIns="89968" bIns="44984"/>
          <a:lstStyle/>
          <a:p>
            <a:endParaRPr lang="de-DE" altLang="de-DE"/>
          </a:p>
        </p:txBody>
      </p:sp>
      <p:sp>
        <p:nvSpPr>
          <p:cNvPr id="345092" name="Slide Number Placeholder 3"/>
          <p:cNvSpPr txBox="1">
            <a:spLocks noGrp="1"/>
          </p:cNvSpPr>
          <p:nvPr/>
        </p:nvSpPr>
        <p:spPr bwMode="auto">
          <a:xfrm>
            <a:off x="3848645" y="9432920"/>
            <a:ext cx="2944283" cy="4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 defTabSz="9001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4800" indent="-225425" defTabSz="9001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F16A992-D15E-4143-8803-3490AB0D78EF}" type="slidenum">
              <a:rPr lang="en-US" altLang="de-DE" sz="120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14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FB0B-44E9-4205-B8D0-776A461365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5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A682-B8E2-4E43-9363-D723D9EB32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8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C2909-EF5F-4BC6-AC04-4F7BAACC740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3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9989-B271-49B3-973C-B9494A66E0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1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0D40-D9F0-4406-AF7B-4832AD14B3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14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C397-529F-4936-B690-2D033BD65B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4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A412B-9C7F-4694-9409-104DA861A84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8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2E834-08B2-4C18-946F-2ED5E11777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48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1BDD-DB5D-4690-8F10-C5FB8EBE313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94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2CA5-51EA-44FD-BEC2-BDD956AD71C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ADA1-3997-43B7-9A38-FA8E77677D0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9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3635-1018-4817-ABE2-F67B4CA0765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13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3FF1-F8B5-4D68-9D6E-D1B31311D3F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51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5415-D468-42C6-9D31-49BD2AF88BE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06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9D03-9549-47CD-B181-BFC3F2B23C8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92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CBFB-DBE9-49CE-BE09-8B1A739799E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30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2F71-28E2-4C35-9614-D88AB6D1252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39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098F-7F33-40FF-8595-17C89B92134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4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A240-C1E4-4AF7-A91B-CAE93851B8C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36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655E1-531D-49D0-B1D9-50BDC9D7B02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1E1D9-EFAC-4102-A504-5AA5CD26D502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02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4B6FE-C5DE-4855-9561-23F083C0E5FF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50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8ED10-2633-4F3F-B817-8FB07628A809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8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00F7E-A104-42F9-8C41-76E4412838E3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74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3606-9087-42A3-AB52-59174FE380D0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48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0D782-BBC0-454A-B49B-561265EDF29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57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8B8-F347-433B-852B-8ACAA3EFE5B1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09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4B37A-5CAF-4A89-B39E-1219976FA1B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15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25851-23CF-46F9-8217-3564006D56A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87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931CE-C40F-4377-A748-2DC33087A71C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7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7B05-A74E-47BA-B36E-C8F6373C9E4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87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AD71-49E4-4C3A-9F55-3E7D58B8C70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39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4E18-7272-47FA-9CBE-5AE6AEBB97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88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8049-543B-49DC-AA49-6016AC09829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78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4307-36C1-485B-9C26-74FBF060043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72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3A2C-8F1B-44E3-B221-98FB2BF663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24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AB8A-9A69-4D64-937B-B82702425F7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34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C7BE-9616-4308-82F2-52F8B9C204F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68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C5C5-9AFA-4A27-A0CD-84BB5FBBEC1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55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728B-833B-415A-9C34-98E3F76B932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0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D425-D1D0-434B-9F27-1A0BA1E2471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70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335213" y="6303963"/>
            <a:ext cx="410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000000"/>
                </a:solidFill>
                <a:latin typeface="MetaNormal-Roman" pitchFamily="34" charset="0"/>
              </a:rPr>
              <a:t>Alfons Khoukaz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92725" y="5803900"/>
            <a:ext cx="28971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1500" smtClean="0">
                <a:solidFill>
                  <a:srgbClr val="000000"/>
                </a:solidFill>
                <a:latin typeface="MetaNormal-Roman" pitchFamily="34" charset="0"/>
              </a:rPr>
              <a:t>Institut für Kernphysik</a:t>
            </a:r>
          </a:p>
        </p:txBody>
      </p:sp>
      <p:pic>
        <p:nvPicPr>
          <p:cNvPr id="5" name="Picture 9" descr="ikp_pyramide55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705475"/>
            <a:ext cx="1476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36663"/>
            <a:ext cx="7950200" cy="4062412"/>
          </a:xfrm>
        </p:spPr>
        <p:txBody>
          <a:bodyPr anchor="t"/>
          <a:lstStyle>
            <a:lvl1pPr>
              <a:defRPr sz="3500">
                <a:solidFill>
                  <a:srgbClr val="FFED00"/>
                </a:solidFill>
              </a:defRPr>
            </a:lvl1pPr>
          </a:lstStyle>
          <a:p>
            <a:pPr lvl="0"/>
            <a:r>
              <a:rPr lang="de-DE" noProof="0" smtClean="0"/>
              <a:t>Hadron Physics at COSY</a:t>
            </a:r>
          </a:p>
        </p:txBody>
      </p:sp>
    </p:spTree>
    <p:extLst>
      <p:ext uri="{BB962C8B-B14F-4D97-AF65-F5344CB8AC3E}">
        <p14:creationId xmlns:p14="http://schemas.microsoft.com/office/powerpoint/2010/main" val="82578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E6D6-4BFB-4CF9-B114-8A84C8F9075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747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CEDD-860F-41C1-A2F3-3097181DFE7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19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4788" y="1931988"/>
            <a:ext cx="3921125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8313" y="1931988"/>
            <a:ext cx="3922712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55766-0512-4951-AE70-C3C82E22B0B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53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4BCD-535F-4AE6-A019-F54FCE0F039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83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6FAE9-BC94-4AB2-8084-6A06E70517E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37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BCA6-F604-49FD-9A85-38FAAA89BC3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36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252D2-32E5-4CE9-AB17-8BB4A7D0009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72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7AD5-9A7C-4619-8452-7FC171C0AA9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8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2A095-7AE5-4B14-839A-588B5AF3D0F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864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02363" y="981075"/>
            <a:ext cx="1998662" cy="4733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4788" y="981075"/>
            <a:ext cx="5845175" cy="4733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C27BD-7419-4A34-BA6F-2EE262D0E27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080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335213" y="6303963"/>
            <a:ext cx="410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000000"/>
                </a:solidFill>
                <a:latin typeface="MetaNormal-Roman" pitchFamily="34" charset="0"/>
              </a:rPr>
              <a:t>Alfons Khoukaz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92725" y="5803900"/>
            <a:ext cx="28971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1500" smtClean="0">
                <a:solidFill>
                  <a:srgbClr val="000000"/>
                </a:solidFill>
                <a:latin typeface="MetaNormal-Roman" pitchFamily="34" charset="0"/>
              </a:rPr>
              <a:t>Institut für Kernphysik</a:t>
            </a:r>
          </a:p>
        </p:txBody>
      </p:sp>
      <p:pic>
        <p:nvPicPr>
          <p:cNvPr id="5" name="Picture 9" descr="ikp_pyramide55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705475"/>
            <a:ext cx="1476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36663"/>
            <a:ext cx="7950200" cy="4062412"/>
          </a:xfrm>
        </p:spPr>
        <p:txBody>
          <a:bodyPr anchor="t"/>
          <a:lstStyle>
            <a:lvl1pPr>
              <a:defRPr sz="3500">
                <a:solidFill>
                  <a:srgbClr val="FFED00"/>
                </a:solidFill>
              </a:defRPr>
            </a:lvl1pPr>
          </a:lstStyle>
          <a:p>
            <a:pPr lvl="0"/>
            <a:r>
              <a:rPr lang="de-DE" noProof="0" smtClean="0"/>
              <a:t>Hadron Physics at COSY</a:t>
            </a:r>
          </a:p>
        </p:txBody>
      </p:sp>
    </p:spTree>
    <p:extLst>
      <p:ext uri="{BB962C8B-B14F-4D97-AF65-F5344CB8AC3E}">
        <p14:creationId xmlns:p14="http://schemas.microsoft.com/office/powerpoint/2010/main" val="25587916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E6D6-4BFB-4CF9-B114-8A84C8F9075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6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CEDD-860F-41C1-A2F3-3097181DFE7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80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4788" y="1931988"/>
            <a:ext cx="3921125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8313" y="1931988"/>
            <a:ext cx="3922712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55766-0512-4951-AE70-C3C82E22B0B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58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4BCD-535F-4AE6-A019-F54FCE0F039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01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6FAE9-BC94-4AB2-8084-6A06E70517E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33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BCA6-F604-49FD-9A85-38FAAA89BC3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592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252D2-32E5-4CE9-AB17-8BB4A7D0009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BB47-E6C1-4FA0-908B-27A1D53AD9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90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7AD5-9A7C-4619-8452-7FC171C0AA9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637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2A095-7AE5-4B14-839A-588B5AF3D0F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888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02363" y="981075"/>
            <a:ext cx="1998662" cy="4733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4788" y="981075"/>
            <a:ext cx="5845175" cy="4733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C27BD-7419-4A34-BA6F-2EE262D0E27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456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335213" y="6303963"/>
            <a:ext cx="410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000000"/>
                </a:solidFill>
                <a:latin typeface="MetaNormal-Roman" pitchFamily="34" charset="0"/>
              </a:rPr>
              <a:t>Alfons Khoukaz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92725" y="5803900"/>
            <a:ext cx="28971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1500" smtClean="0">
                <a:solidFill>
                  <a:srgbClr val="000000"/>
                </a:solidFill>
                <a:latin typeface="MetaNormal-Roman" pitchFamily="34" charset="0"/>
              </a:rPr>
              <a:t>Institut für Kernphysik</a:t>
            </a:r>
          </a:p>
        </p:txBody>
      </p:sp>
      <p:pic>
        <p:nvPicPr>
          <p:cNvPr id="5" name="Picture 9" descr="ikp_pyramide55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705475"/>
            <a:ext cx="1476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36663"/>
            <a:ext cx="7950200" cy="4062412"/>
          </a:xfrm>
        </p:spPr>
        <p:txBody>
          <a:bodyPr anchor="t"/>
          <a:lstStyle>
            <a:lvl1pPr>
              <a:defRPr sz="3500">
                <a:solidFill>
                  <a:srgbClr val="FFED00"/>
                </a:solidFill>
              </a:defRPr>
            </a:lvl1pPr>
          </a:lstStyle>
          <a:p>
            <a:pPr lvl="0"/>
            <a:r>
              <a:rPr lang="de-DE" noProof="0" smtClean="0"/>
              <a:t>Hadron Physics at COSY</a:t>
            </a:r>
          </a:p>
        </p:txBody>
      </p:sp>
    </p:spTree>
    <p:extLst>
      <p:ext uri="{BB962C8B-B14F-4D97-AF65-F5344CB8AC3E}">
        <p14:creationId xmlns:p14="http://schemas.microsoft.com/office/powerpoint/2010/main" val="9024745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E6D6-4BFB-4CF9-B114-8A84C8F9075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77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CEDD-860F-41C1-A2F3-3097181DFE7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076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4788" y="1931988"/>
            <a:ext cx="3921125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8313" y="1931988"/>
            <a:ext cx="3922712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55766-0512-4951-AE70-C3C82E22B0B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877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4BCD-535F-4AE6-A019-F54FCE0F039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290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6FAE9-BC94-4AB2-8084-6A06E70517E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376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BCA6-F604-49FD-9A85-38FAAA89BC3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AE71-7C11-4826-B8EE-53AECBA8BA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41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252D2-32E5-4CE9-AB17-8BB4A7D0009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143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7AD5-9A7C-4619-8452-7FC171C0AA9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219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2A095-7AE5-4B14-839A-588B5AF3D0F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134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02363" y="981075"/>
            <a:ext cx="1998662" cy="4733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4788" y="981075"/>
            <a:ext cx="5845175" cy="4733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C27BD-7419-4A34-BA6F-2EE262D0E27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017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0483-C29A-49CB-AF8D-6D1146F56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2C23-79F3-4399-BBFE-4BAFF8193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138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0483-C29A-49CB-AF8D-6D1146F56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2C23-79F3-4399-BBFE-4BAFF8193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23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0483-C29A-49CB-AF8D-6D1146F56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2C23-79F3-4399-BBFE-4BAFF8193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0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0483-C29A-49CB-AF8D-6D1146F56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2C23-79F3-4399-BBFE-4BAFF8193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977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0483-C29A-49CB-AF8D-6D1146F56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2C23-79F3-4399-BBFE-4BAFF8193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221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0483-C29A-49CB-AF8D-6D1146F56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2C23-79F3-4399-BBFE-4BAFF8193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3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45D5-95D1-4C0A-9D0A-4AAE52B66A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956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0483-C29A-49CB-AF8D-6D1146F56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2C23-79F3-4399-BBFE-4BAFF8193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296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0483-C29A-49CB-AF8D-6D1146F56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2C23-79F3-4399-BBFE-4BAFF8193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06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0483-C29A-49CB-AF8D-6D1146F56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2C23-79F3-4399-BBFE-4BAFF8193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397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0483-C29A-49CB-AF8D-6D1146F56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2C23-79F3-4399-BBFE-4BAFF8193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840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0483-C29A-49CB-AF8D-6D1146F56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2C23-79F3-4399-BBFE-4BAFF8193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5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52525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343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6758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5002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758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A5002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759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5002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27586-8842-4BAB-9513-26ABA45C60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CC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2252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438400" y="6096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FB51D1F0-EB73-494C-AC51-DEC27E5859D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8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CC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307634-FCFA-4D46-A621-2A226931FA49}" type="slidenum">
              <a:rPr lang="en-US" alt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2201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2C3775-E9FD-478B-A436-F904393E95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981075"/>
            <a:ext cx="79962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788" y="1931988"/>
            <a:ext cx="7996237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94163" y="549275"/>
            <a:ext cx="41243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238" y="611188"/>
            <a:ext cx="6016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MetaNormal-Roman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424E2-DB11-42E3-BD60-67B339A38668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9388" y="6538913"/>
            <a:ext cx="43434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1100" smtClean="0">
                <a:solidFill>
                  <a:srgbClr val="000000"/>
                </a:solidFill>
              </a:rPr>
              <a:t>Alfons Khoukaz</a:t>
            </a:r>
          </a:p>
        </p:txBody>
      </p:sp>
    </p:spTree>
    <p:extLst>
      <p:ext uri="{BB962C8B-B14F-4D97-AF65-F5344CB8AC3E}">
        <p14:creationId xmlns:p14="http://schemas.microsoft.com/office/powerpoint/2010/main" val="158258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303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8937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254125" indent="-180975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4pPr>
      <a:lvl5pPr marL="1612900" indent="-17938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5pPr>
      <a:lvl6pPr marL="20701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25273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29845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34417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981075"/>
            <a:ext cx="79962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788" y="1931988"/>
            <a:ext cx="7996237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94163" y="549275"/>
            <a:ext cx="41243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238" y="611188"/>
            <a:ext cx="6016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MetaNormal-Roman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424E2-DB11-42E3-BD60-67B339A38668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9388" y="6538913"/>
            <a:ext cx="43434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1100" smtClean="0">
                <a:solidFill>
                  <a:srgbClr val="000000"/>
                </a:solidFill>
              </a:rPr>
              <a:t>Alfons Khoukaz</a:t>
            </a:r>
          </a:p>
        </p:txBody>
      </p:sp>
    </p:spTree>
    <p:extLst>
      <p:ext uri="{BB962C8B-B14F-4D97-AF65-F5344CB8AC3E}">
        <p14:creationId xmlns:p14="http://schemas.microsoft.com/office/powerpoint/2010/main" val="22509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303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8937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254125" indent="-180975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4pPr>
      <a:lvl5pPr marL="1612900" indent="-17938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5pPr>
      <a:lvl6pPr marL="20701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25273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29845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34417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981075"/>
            <a:ext cx="79962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788" y="1931988"/>
            <a:ext cx="7996237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94163" y="549275"/>
            <a:ext cx="41243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Erzeugung von 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FFFF"/>
                </a:solidFill>
              </a:rPr>
              <a:t>-Mesonen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238" y="611188"/>
            <a:ext cx="6016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MetaNormal-Roman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424E2-DB11-42E3-BD60-67B339A38668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9388" y="6538913"/>
            <a:ext cx="43434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1100" smtClean="0">
                <a:solidFill>
                  <a:srgbClr val="000000"/>
                </a:solidFill>
              </a:rPr>
              <a:t>Alfons Khoukaz</a:t>
            </a:r>
          </a:p>
        </p:txBody>
      </p:sp>
    </p:spTree>
    <p:extLst>
      <p:ext uri="{BB962C8B-B14F-4D97-AF65-F5344CB8AC3E}">
        <p14:creationId xmlns:p14="http://schemas.microsoft.com/office/powerpoint/2010/main" val="334815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303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8937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254125" indent="-180975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4pPr>
      <a:lvl5pPr marL="1612900" indent="-17938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5pPr>
      <a:lvl6pPr marL="20701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25273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29845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34417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0483-C29A-49CB-AF8D-6D1146F56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42C23-79F3-4399-BBFE-4BAFF8193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4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11560" y="2780928"/>
            <a:ext cx="7848872" cy="1584821"/>
          </a:xfrm>
        </p:spPr>
        <p:txBody>
          <a:bodyPr/>
          <a:lstStyle/>
          <a:p>
            <a:r>
              <a:rPr lang="de-DE" sz="4000" dirty="0" smtClean="0"/>
              <a:t>Summary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target</a:t>
            </a:r>
            <a:r>
              <a:rPr lang="de-DE" sz="4000" dirty="0" smtClean="0"/>
              <a:t> </a:t>
            </a:r>
            <a:r>
              <a:rPr lang="de-DE" sz="4000" dirty="0" err="1" smtClean="0"/>
              <a:t>session</a:t>
            </a:r>
            <a:endParaRPr lang="de-DE" sz="4000" dirty="0" smtClean="0"/>
          </a:p>
          <a:p>
            <a:r>
              <a:rPr lang="de-DE" sz="4000" dirty="0" err="1"/>
              <a:t>o</a:t>
            </a:r>
            <a:r>
              <a:rPr lang="de-DE" sz="4000" dirty="0" err="1" smtClean="0"/>
              <a:t>f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IEB Workshop </a:t>
            </a:r>
            <a:endParaRPr lang="de-DE" sz="4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June 19, 2015 | Alexander Nass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715962"/>
          </a:xfr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de-DE" sz="2400">
                <a:solidFill>
                  <a:srgbClr val="990000"/>
                </a:solidFill>
                <a:latin typeface="Comic Sans MS" pitchFamily="66" charset="0"/>
              </a:rPr>
              <a:t>Polarization measurements at 255 GeV </a:t>
            </a:r>
            <a:br>
              <a:rPr lang="en-US" altLang="de-DE" sz="2400">
                <a:solidFill>
                  <a:srgbClr val="990000"/>
                </a:solidFill>
                <a:latin typeface="Comic Sans MS" pitchFamily="66" charset="0"/>
              </a:rPr>
            </a:br>
            <a:r>
              <a:rPr lang="en-US" altLang="de-DE" sz="2400">
                <a:solidFill>
                  <a:srgbClr val="990000"/>
                </a:solidFill>
                <a:latin typeface="Comic Sans MS" pitchFamily="66" charset="0"/>
              </a:rPr>
              <a:t>in H-jet polarimeter, Run-2013, April-25-30</a:t>
            </a:r>
          </a:p>
        </p:txBody>
      </p:sp>
      <p:pic>
        <p:nvPicPr>
          <p:cNvPr id="3491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20800"/>
            <a:ext cx="8229600" cy="5162550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0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712"/>
          </a:xfrm>
        </p:spPr>
        <p:txBody>
          <a:bodyPr/>
          <a:lstStyle/>
          <a:p>
            <a:r>
              <a:rPr lang="en-US" altLang="de-DE" sz="3200">
                <a:solidFill>
                  <a:srgbClr val="800000"/>
                </a:solidFill>
                <a:latin typeface="Comic Sans MS" pitchFamily="66" charset="0"/>
              </a:rPr>
              <a:t>Polarization profiles in AGS, vertical</a:t>
            </a:r>
          </a:p>
        </p:txBody>
      </p:sp>
      <p:pic>
        <p:nvPicPr>
          <p:cNvPr id="2529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57275"/>
            <a:ext cx="8305800" cy="5437188"/>
          </a:xfrm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5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June 19,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/>
              <a:t>P</a:t>
            </a:r>
            <a:r>
              <a:rPr lang="de-DE" dirty="0" err="1" smtClean="0"/>
              <a:t>olarized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cell gas </a:t>
            </a:r>
            <a:r>
              <a:rPr lang="de-DE" dirty="0" err="1" smtClean="0"/>
              <a:t>targets</a:t>
            </a:r>
            <a:r>
              <a:rPr lang="de-DE" dirty="0" smtClean="0"/>
              <a:t> (</a:t>
            </a:r>
            <a:r>
              <a:rPr lang="de-DE" dirty="0" err="1" smtClean="0"/>
              <a:t>A.Nass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695783" cy="4314614"/>
          </a:xfrm>
          <a:prstGeom prst="rect">
            <a:avLst/>
          </a:prstGeom>
        </p:spPr>
      </p:pic>
      <p:sp>
        <p:nvSpPr>
          <p:cNvPr id="17" name="Inhaltsplatzhalter 6"/>
          <p:cNvSpPr>
            <a:spLocks noGrp="1"/>
          </p:cNvSpPr>
          <p:nvPr>
            <p:ph idx="1"/>
          </p:nvPr>
        </p:nvSpPr>
        <p:spPr>
          <a:xfrm>
            <a:off x="3682701" y="1724032"/>
            <a:ext cx="5065763" cy="23042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lIns="144000" tIns="144000" rIns="144000" bIns="144000"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Production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a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polarized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atomic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hydrogen beam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by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an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Atomic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Beam Source (ABS)</a:t>
            </a:r>
            <a:endParaRPr lang="de-DE" sz="1600" dirty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Increase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target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density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Lucida Fax" pitchFamily="18" charset="0"/>
                <a:cs typeface="Times New Roman" pitchFamily="18" charset="0"/>
              </a:rPr>
              <a:t>b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means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a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storage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cell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Analysis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target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polarization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by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a Breit – Rabi Polarimeter (BRP)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and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Target Gas Analyzer (TGA)</a:t>
            </a:r>
          </a:p>
          <a:p>
            <a:endParaRPr lang="de-DE" dirty="0" smtClean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idx="1"/>
          </p:nvPr>
        </p:nvSpPr>
        <p:spPr>
          <a:xfrm>
            <a:off x="5292080" y="4403048"/>
            <a:ext cx="3672407" cy="165031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lIns="144000" tIns="144000" rIns="144000" bIns="144000"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Isotopically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pure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target</a:t>
            </a:r>
            <a:endParaRPr lang="de-DE" sz="1600" dirty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Rapid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reversal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target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spin</a:t>
            </a:r>
            <a:endParaRPr lang="de-DE" sz="16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Low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background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(open cell)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No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radiation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damage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(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replenishment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gas)</a:t>
            </a:r>
          </a:p>
          <a:p>
            <a:endParaRPr lang="de-DE" dirty="0" smtClean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84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June 19,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sp>
        <p:nvSpPr>
          <p:cNvPr id="5" name="Inhaltsplatzhalter 13"/>
          <p:cNvSpPr>
            <a:spLocks noGrp="1"/>
          </p:cNvSpPr>
          <p:nvPr>
            <p:ph idx="17"/>
          </p:nvPr>
        </p:nvSpPr>
        <p:spPr>
          <a:xfrm>
            <a:off x="709876" y="1161930"/>
            <a:ext cx="8172480" cy="576064"/>
          </a:xfrm>
        </p:spPr>
        <p:txBody>
          <a:bodyPr/>
          <a:lstStyle/>
          <a:p>
            <a:r>
              <a:rPr lang="de-DE" dirty="0" err="1" smtClean="0"/>
              <a:t>Polarized</a:t>
            </a:r>
            <a:r>
              <a:rPr lang="de-DE" dirty="0" smtClean="0"/>
              <a:t> </a:t>
            </a:r>
            <a:r>
              <a:rPr lang="de-DE" dirty="0" err="1" smtClean="0"/>
              <a:t>molecules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gas</a:t>
            </a:r>
            <a:endParaRPr lang="de-DE" dirty="0"/>
          </a:p>
        </p:txBody>
      </p:sp>
      <p:pic>
        <p:nvPicPr>
          <p:cNvPr id="2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8" y="2582297"/>
            <a:ext cx="5579800" cy="342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11"/>
          <p:cNvSpPr txBox="1">
            <a:spLocks noChangeArrowheads="1"/>
          </p:cNvSpPr>
          <p:nvPr/>
        </p:nvSpPr>
        <p:spPr bwMode="auto">
          <a:xfrm>
            <a:off x="1863505" y="2780928"/>
            <a:ext cx="1316386" cy="2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 err="1"/>
              <a:t>T</a:t>
            </a:r>
            <a:r>
              <a:rPr lang="de-DE" altLang="en-US" sz="1600" baseline="-25000" dirty="0" err="1"/>
              <a:t>Cell</a:t>
            </a:r>
            <a:r>
              <a:rPr lang="de-DE" altLang="en-US" sz="1600" dirty="0"/>
              <a:t> = 100 K</a:t>
            </a: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3389536" y="4903087"/>
            <a:ext cx="1822935" cy="52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 err="1">
                <a:solidFill>
                  <a:srgbClr val="0070C0"/>
                </a:solidFill>
              </a:rPr>
              <a:t>P</a:t>
            </a:r>
            <a:r>
              <a:rPr lang="de-DE" altLang="en-US" sz="1600" baseline="-25000" dirty="0" err="1">
                <a:solidFill>
                  <a:srgbClr val="0070C0"/>
                </a:solidFill>
              </a:rPr>
              <a:t>m</a:t>
            </a:r>
            <a:r>
              <a:rPr lang="de-DE" altLang="en-US" sz="1600" dirty="0">
                <a:solidFill>
                  <a:srgbClr val="0070C0"/>
                </a:solidFill>
              </a:rPr>
              <a:t> = - 0.84 ± 0.02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de-DE" altLang="en-US" sz="1600" dirty="0">
              <a:solidFill>
                <a:srgbClr val="0070C0"/>
              </a:solidFill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>
                <a:solidFill>
                  <a:srgbClr val="0070C0"/>
                </a:solidFill>
              </a:rPr>
              <a:t>   n = 277 ± 31 </a:t>
            </a:r>
          </a:p>
        </p:txBody>
      </p:sp>
      <p:sp>
        <p:nvSpPr>
          <p:cNvPr id="24" name="Textfeld 17"/>
          <p:cNvSpPr txBox="1">
            <a:spLocks noChangeArrowheads="1"/>
          </p:cNvSpPr>
          <p:nvPr/>
        </p:nvSpPr>
        <p:spPr bwMode="auto">
          <a:xfrm>
            <a:off x="3389536" y="3808675"/>
            <a:ext cx="1891865" cy="80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 err="1">
                <a:solidFill>
                  <a:srgbClr val="FF00FF"/>
                </a:solidFill>
              </a:rPr>
              <a:t>P</a:t>
            </a:r>
            <a:r>
              <a:rPr lang="de-DE" altLang="en-US" sz="1600" baseline="-25000" dirty="0" err="1">
                <a:solidFill>
                  <a:srgbClr val="FF00FF"/>
                </a:solidFill>
              </a:rPr>
              <a:t>m</a:t>
            </a:r>
            <a:r>
              <a:rPr lang="de-DE" altLang="en-US" sz="1600" dirty="0">
                <a:solidFill>
                  <a:srgbClr val="FF00FF"/>
                </a:solidFill>
              </a:rPr>
              <a:t> = - 0.81 ± 0.02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de-DE" altLang="en-US" sz="1600" dirty="0">
              <a:solidFill>
                <a:srgbClr val="FF00FF"/>
              </a:solidFill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>
                <a:solidFill>
                  <a:srgbClr val="FF00FF"/>
                </a:solidFill>
              </a:rPr>
              <a:t>  n = 174 ± 19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de-DE" altLang="en-US" sz="1600" dirty="0">
              <a:solidFill>
                <a:srgbClr val="FF00FF"/>
              </a:solidFill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>
                <a:solidFill>
                  <a:srgbClr val="FF00FF"/>
                </a:solidFill>
              </a:rPr>
              <a:t>  c = 0.993 ± 0.005</a:t>
            </a:r>
          </a:p>
        </p:txBody>
      </p:sp>
      <p:grpSp>
        <p:nvGrpSpPr>
          <p:cNvPr id="25" name="Gruppieren 5"/>
          <p:cNvGrpSpPr>
            <a:grpSpLocks/>
          </p:cNvGrpSpPr>
          <p:nvPr/>
        </p:nvGrpSpPr>
        <p:grpSpPr bwMode="auto">
          <a:xfrm>
            <a:off x="2771803" y="4964032"/>
            <a:ext cx="471763" cy="398830"/>
            <a:chOff x="3276600" y="5283866"/>
            <a:chExt cx="472292" cy="398991"/>
          </a:xfrm>
        </p:grpSpPr>
        <p:sp>
          <p:nvSpPr>
            <p:cNvPr id="26" name="Textfeld 1"/>
            <p:cNvSpPr txBox="1">
              <a:spLocks noChangeArrowheads="1"/>
            </p:cNvSpPr>
            <p:nvPr/>
          </p:nvSpPr>
          <p:spPr bwMode="auto">
            <a:xfrm>
              <a:off x="3276600" y="5365750"/>
              <a:ext cx="332515" cy="235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itchFamily="34" charset="0"/>
                <a:defRPr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itchFamily="2" charset="2"/>
                <a:buChar char=""/>
                <a:defRPr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itchFamily="2" charset="2"/>
                <a:buChar char=""/>
                <a:defRPr sz="22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49263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de-DE" altLang="en-US" sz="1600" dirty="0">
                  <a:solidFill>
                    <a:srgbClr val="33CC33"/>
                  </a:solidFill>
                </a:rPr>
                <a:t>H</a:t>
              </a:r>
              <a:endParaRPr lang="en-US" altLang="en-US" sz="1600" dirty="0">
                <a:solidFill>
                  <a:srgbClr val="33CC33"/>
                </a:solidFill>
              </a:endParaRPr>
            </a:p>
          </p:txBody>
        </p:sp>
        <p:sp>
          <p:nvSpPr>
            <p:cNvPr id="27" name="Textfeld 2"/>
            <p:cNvSpPr txBox="1">
              <a:spLocks noChangeArrowheads="1"/>
            </p:cNvSpPr>
            <p:nvPr/>
          </p:nvSpPr>
          <p:spPr bwMode="auto">
            <a:xfrm>
              <a:off x="3474150" y="5483362"/>
              <a:ext cx="269929" cy="19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itchFamily="34" charset="0"/>
                <a:defRPr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itchFamily="2" charset="2"/>
                <a:buChar char=""/>
                <a:defRPr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itchFamily="2" charset="2"/>
                <a:buChar char=""/>
                <a:defRPr sz="22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49263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de-DE" altLang="en-US" sz="1200" dirty="0">
                  <a:solidFill>
                    <a:srgbClr val="33CC33"/>
                  </a:solidFill>
                </a:rPr>
                <a:t>2</a:t>
              </a:r>
              <a:endParaRPr lang="en-US" altLang="en-US" sz="1200" dirty="0">
                <a:solidFill>
                  <a:srgbClr val="33CC33"/>
                </a:solidFill>
              </a:endParaRPr>
            </a:p>
          </p:txBody>
        </p:sp>
        <p:sp>
          <p:nvSpPr>
            <p:cNvPr id="28" name="Textfeld 3"/>
            <p:cNvSpPr txBox="1">
              <a:spLocks noChangeArrowheads="1"/>
            </p:cNvSpPr>
            <p:nvPr/>
          </p:nvSpPr>
          <p:spPr bwMode="auto">
            <a:xfrm>
              <a:off x="3474150" y="5283866"/>
              <a:ext cx="274742" cy="19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itchFamily="34" charset="0"/>
                <a:defRPr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itchFamily="2" charset="2"/>
                <a:buChar char=""/>
                <a:defRPr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itchFamily="2" charset="2"/>
                <a:buChar char=""/>
                <a:defRPr sz="22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49263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de-DE" altLang="en-US" sz="1200" dirty="0">
                  <a:solidFill>
                    <a:srgbClr val="33CC33"/>
                  </a:solidFill>
                </a:rPr>
                <a:t>+</a:t>
              </a:r>
              <a:endParaRPr lang="en-US" altLang="en-US" sz="1200" dirty="0">
                <a:solidFill>
                  <a:srgbClr val="33CC33"/>
                </a:solidFill>
              </a:endParaRPr>
            </a:p>
          </p:txBody>
        </p:sp>
      </p:grpSp>
      <p:cxnSp>
        <p:nvCxnSpPr>
          <p:cNvPr id="29" name="Gerade Verbindung 11"/>
          <p:cNvCxnSpPr>
            <a:cxnSpLocks noChangeShapeType="1"/>
          </p:cNvCxnSpPr>
          <p:nvPr/>
        </p:nvCxnSpPr>
        <p:spPr bwMode="auto">
          <a:xfrm>
            <a:off x="1259632" y="3068960"/>
            <a:ext cx="5015756" cy="0"/>
          </a:xfrm>
          <a:prstGeom prst="line">
            <a:avLst/>
          </a:prstGeom>
          <a:noFill/>
          <a:ln w="25400" algn="ctr">
            <a:solidFill>
              <a:srgbClr val="2E547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feld 6"/>
          <p:cNvSpPr txBox="1">
            <a:spLocks noChangeArrowheads="1"/>
          </p:cNvSpPr>
          <p:nvPr/>
        </p:nvSpPr>
        <p:spPr bwMode="auto">
          <a:xfrm>
            <a:off x="2866985" y="4085322"/>
            <a:ext cx="312906" cy="25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800" dirty="0">
                <a:solidFill>
                  <a:srgbClr val="FF0000"/>
                </a:solidFill>
              </a:rPr>
              <a:t>p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31" name="Textfeld 7"/>
          <p:cNvSpPr txBox="1">
            <a:spLocks noChangeArrowheads="1"/>
          </p:cNvSpPr>
          <p:nvPr/>
        </p:nvSpPr>
        <p:spPr bwMode="auto">
          <a:xfrm>
            <a:off x="4427984" y="2780928"/>
            <a:ext cx="1099981" cy="2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 err="1" smtClean="0"/>
              <a:t>P</a:t>
            </a:r>
            <a:r>
              <a:rPr lang="de-DE" altLang="en-US" sz="1600" baseline="-25000" dirty="0" err="1"/>
              <a:t>a</a:t>
            </a:r>
            <a:r>
              <a:rPr lang="de-DE" altLang="en-US" sz="1600" dirty="0" smtClean="0"/>
              <a:t> </a:t>
            </a:r>
            <a:r>
              <a:rPr lang="de-DE" altLang="en-US" sz="1600" dirty="0"/>
              <a:t>= -0.87</a:t>
            </a:r>
            <a:endParaRPr lang="en-US" altLang="en-US" sz="1600" dirty="0"/>
          </a:p>
        </p:txBody>
      </p:sp>
      <p:sp>
        <p:nvSpPr>
          <p:cNvPr id="35" name="Textfeld 3"/>
          <p:cNvSpPr txBox="1">
            <a:spLocks noChangeArrowheads="1"/>
          </p:cNvSpPr>
          <p:nvPr/>
        </p:nvSpPr>
        <p:spPr bwMode="auto">
          <a:xfrm>
            <a:off x="3485488" y="2780928"/>
            <a:ext cx="764953" cy="2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>
                <a:solidFill>
                  <a:srgbClr val="008000"/>
                </a:solidFill>
              </a:rPr>
              <a:t>HFS 3</a:t>
            </a:r>
          </a:p>
        </p:txBody>
      </p:sp>
      <p:sp>
        <p:nvSpPr>
          <p:cNvPr id="36" name="Inhaltsplatzhalter 6"/>
          <p:cNvSpPr>
            <a:spLocks noGrp="1"/>
          </p:cNvSpPr>
          <p:nvPr>
            <p:ph idx="1"/>
          </p:nvPr>
        </p:nvSpPr>
        <p:spPr>
          <a:xfrm>
            <a:off x="1155147" y="2060848"/>
            <a:ext cx="5105937" cy="21602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Measurements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on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Fomblin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oil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(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Perfluoropolyether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PFPE)</a:t>
            </a:r>
            <a:endParaRPr lang="de-DE" dirty="0"/>
          </a:p>
        </p:txBody>
      </p:sp>
      <p:sp>
        <p:nvSpPr>
          <p:cNvPr id="37" name="Inhaltsplatzhalter 6"/>
          <p:cNvSpPr txBox="1">
            <a:spLocks/>
          </p:cNvSpPr>
          <p:nvPr/>
        </p:nvSpPr>
        <p:spPr>
          <a:xfrm>
            <a:off x="6372200" y="3187094"/>
            <a:ext cx="2699792" cy="18861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High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polarization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Higher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densities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possible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(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conductances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, cell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cooling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Conditions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:</a:t>
            </a:r>
          </a:p>
          <a:p>
            <a:r>
              <a:rPr lang="de-DE" sz="1400" dirty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    - high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magnetic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field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r>
              <a:rPr lang="de-DE" sz="1400" dirty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    -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no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water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contamination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6497960" y="57161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Courtesy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R.W.Engels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1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June 19,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14</a:t>
            </a:fld>
            <a:endParaRPr lang="de-DE" dirty="0"/>
          </a:p>
        </p:txBody>
      </p:sp>
      <p:sp>
        <p:nvSpPr>
          <p:cNvPr id="7" name="Inhaltsplatzhalter 13"/>
          <p:cNvSpPr>
            <a:spLocks noGrp="1"/>
          </p:cNvSpPr>
          <p:nvPr>
            <p:ph idx="17"/>
          </p:nvPr>
        </p:nvSpPr>
        <p:spPr>
          <a:xfrm>
            <a:off x="720000" y="1152000"/>
            <a:ext cx="7668424" cy="980856"/>
          </a:xfrm>
        </p:spPr>
        <p:txBody>
          <a:bodyPr/>
          <a:lstStyle/>
          <a:p>
            <a:r>
              <a:rPr lang="de-DE" dirty="0" smtClean="0"/>
              <a:t>Summary &amp; </a:t>
            </a:r>
            <a:r>
              <a:rPr lang="de-DE" dirty="0" err="1" smtClean="0"/>
              <a:t>predicted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879932"/>
                  </p:ext>
                </p:extLst>
              </p:nvPr>
            </p:nvGraphicFramePr>
            <p:xfrm>
              <a:off x="755576" y="2492896"/>
              <a:ext cx="7776864" cy="276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176"/>
                    <a:gridCol w="1224136"/>
                    <a:gridCol w="864096"/>
                    <a:gridCol w="1296144"/>
                    <a:gridCol w="1296144"/>
                    <a:gridCol w="15121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 (at/cm</a:t>
                          </a:r>
                          <a:r>
                            <a:rPr lang="de-DE" baseline="30000" dirty="0" smtClean="0"/>
                            <a:t>2</a:t>
                          </a:r>
                          <a:r>
                            <a:rPr lang="de-DE" dirty="0" smtClean="0"/>
                            <a:t>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T</a:t>
                          </a:r>
                          <a:r>
                            <a:rPr lang="de-DE" baseline="-25000" dirty="0" smtClean="0"/>
                            <a:t>cell </a:t>
                          </a:r>
                          <a:r>
                            <a:rPr lang="de-DE" dirty="0" smtClean="0"/>
                            <a:t>(K)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B</a:t>
                          </a:r>
                          <a:r>
                            <a:rPr lang="de-DE" baseline="-25000" dirty="0" smtClean="0"/>
                            <a:t>target</a:t>
                          </a:r>
                          <a:r>
                            <a:rPr lang="de-DE" dirty="0" smtClean="0"/>
                            <a:t> (</a:t>
                          </a:r>
                          <a:r>
                            <a:rPr lang="de-DE" dirty="0" err="1" smtClean="0"/>
                            <a:t>mT</a:t>
                          </a:r>
                          <a:r>
                            <a:rPr lang="de-DE" dirty="0" smtClean="0"/>
                            <a:t>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</a:t>
                          </a:r>
                          <a:r>
                            <a:rPr lang="de-DE" baseline="-25000" dirty="0" smtClean="0"/>
                            <a:t>ep</a:t>
                          </a:r>
                          <a:r>
                            <a:rPr lang="de-DE" dirty="0" smtClean="0"/>
                            <a:t> (cm</a:t>
                          </a:r>
                          <a:r>
                            <a:rPr lang="de-DE" baseline="30000" dirty="0" smtClean="0"/>
                            <a:t>-2</a:t>
                          </a:r>
                          <a:r>
                            <a:rPr lang="de-DE" dirty="0" smtClean="0"/>
                            <a:t>s</a:t>
                          </a:r>
                          <a:r>
                            <a:rPr lang="de-DE" baseline="30000" dirty="0" smtClean="0"/>
                            <a:t>-1</a:t>
                          </a:r>
                          <a:r>
                            <a:rPr lang="de-DE" dirty="0" smtClean="0"/>
                            <a:t>) @ 100 mA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HERMES (H)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7.6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0.85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dirty="0" smtClean="0">
                              <a:latin typeface="+mn-lt"/>
                            </a:rPr>
                            <a:t>0.03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4.75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HERMES (D)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10.4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baseline="0" dirty="0" smtClean="0">
                              <a:latin typeface="+mn-lt"/>
                            </a:rPr>
                            <a:t>60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0.85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dirty="0" smtClean="0">
                              <a:latin typeface="+mn-lt"/>
                            </a:rPr>
                            <a:t>0.03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smtClean="0">
                              <a:latin typeface="+mn-lt"/>
                            </a:rPr>
                            <a:t>6.50</a:t>
                          </a:r>
                          <a:r>
                            <a:rPr lang="de-DE" sz="180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ANKE (H)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2.0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20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+mn-lt"/>
                            </a:rPr>
                            <a:t>0.75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dirty="0" smtClean="0">
                              <a:latin typeface="+mn-lt"/>
                            </a:rPr>
                            <a:t>0.06</a:t>
                          </a:r>
                          <a:endParaRPr lang="de-DE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1.25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PAX (H)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dirty="0" smtClean="0">
                              <a:latin typeface="+mn-lt"/>
                            </a:rPr>
                            <a:t>5.5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300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1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+mn-lt"/>
                            </a:rPr>
                            <a:t>0.73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dirty="0" smtClean="0">
                              <a:latin typeface="+mn-lt"/>
                            </a:rPr>
                            <a:t>0.05 </a:t>
                          </a:r>
                          <a:endParaRPr lang="de-DE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3.44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Pol. </a:t>
                          </a:r>
                          <a:r>
                            <a:rPr lang="de-DE" dirty="0" err="1" smtClean="0"/>
                            <a:t>Molecules</a:t>
                          </a:r>
                          <a:endParaRPr lang="de-DE" dirty="0" smtClean="0"/>
                        </a:p>
                        <a:p>
                          <a:r>
                            <a:rPr lang="de-DE" dirty="0" smtClean="0"/>
                            <a:t>(PAX cell)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solidFill>
                                <a:schemeClr val="dk1"/>
                              </a:solidFill>
                              <a:latin typeface="+mn-lt"/>
                              <a:cs typeface="+mn-cs"/>
                            </a:rPr>
                            <a:t>25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30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300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+mn-lt"/>
                            </a:rPr>
                            <a:t>0.81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dirty="0" smtClean="0">
                              <a:latin typeface="+mn-lt"/>
                            </a:rPr>
                            <a:t>0.02</a:t>
                          </a:r>
                          <a:endParaRPr lang="de-DE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15</a:t>
                          </a:r>
                          <a:r>
                            <a:rPr lang="de-DE" sz="1800" baseline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879932"/>
                  </p:ext>
                </p:extLst>
              </p:nvPr>
            </p:nvGraphicFramePr>
            <p:xfrm>
              <a:off x="755576" y="2492896"/>
              <a:ext cx="7776864" cy="276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176"/>
                    <a:gridCol w="1224136"/>
                    <a:gridCol w="864096"/>
                    <a:gridCol w="1296144"/>
                    <a:gridCol w="1296144"/>
                    <a:gridCol w="1512168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 (at/cm</a:t>
                          </a:r>
                          <a:r>
                            <a:rPr lang="de-DE" baseline="30000" dirty="0" smtClean="0"/>
                            <a:t>2</a:t>
                          </a:r>
                          <a:r>
                            <a:rPr lang="de-DE" dirty="0" smtClean="0"/>
                            <a:t>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T</a:t>
                          </a:r>
                          <a:r>
                            <a:rPr lang="de-DE" baseline="-25000" dirty="0" smtClean="0"/>
                            <a:t>cell </a:t>
                          </a:r>
                          <a:r>
                            <a:rPr lang="de-DE" dirty="0" smtClean="0"/>
                            <a:t>(K)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B</a:t>
                          </a:r>
                          <a:r>
                            <a:rPr lang="de-DE" baseline="-25000" dirty="0" smtClean="0"/>
                            <a:t>target</a:t>
                          </a:r>
                          <a:r>
                            <a:rPr lang="de-DE" dirty="0" smtClean="0"/>
                            <a:t> (</a:t>
                          </a:r>
                          <a:r>
                            <a:rPr lang="de-DE" dirty="0" err="1" smtClean="0"/>
                            <a:t>mT</a:t>
                          </a:r>
                          <a:r>
                            <a:rPr lang="de-DE" dirty="0" smtClean="0"/>
                            <a:t>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</a:t>
                          </a:r>
                          <a:r>
                            <a:rPr lang="de-DE" baseline="-25000" dirty="0" smtClean="0"/>
                            <a:t>ep</a:t>
                          </a:r>
                          <a:r>
                            <a:rPr lang="de-DE" dirty="0" smtClean="0"/>
                            <a:t> (cm</a:t>
                          </a:r>
                          <a:r>
                            <a:rPr lang="de-DE" baseline="30000" dirty="0" smtClean="0"/>
                            <a:t>-2</a:t>
                          </a:r>
                          <a:r>
                            <a:rPr lang="de-DE" dirty="0" smtClean="0"/>
                            <a:t>s</a:t>
                          </a:r>
                          <a:r>
                            <a:rPr lang="de-DE" baseline="30000" dirty="0" smtClean="0"/>
                            <a:t>-1</a:t>
                          </a:r>
                          <a:r>
                            <a:rPr lang="de-DE" dirty="0" smtClean="0"/>
                            <a:t>) @ 100 mA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HERMES (H)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7.6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3099" t="-180328" r="-116432" b="-4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4.75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HERMES (D)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10.4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baseline="0" dirty="0" smtClean="0">
                              <a:latin typeface="+mn-lt"/>
                            </a:rPr>
                            <a:t>60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3099" t="-280328" r="-116432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smtClean="0">
                              <a:latin typeface="+mn-lt"/>
                            </a:rPr>
                            <a:t>6.50</a:t>
                          </a:r>
                          <a:r>
                            <a:rPr lang="de-DE" sz="180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ANKE (H)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2.0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20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3099" t="-386667" r="-11643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1.25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PAX (H)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dirty="0" smtClean="0">
                              <a:latin typeface="+mn-lt"/>
                            </a:rPr>
                            <a:t>5.5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300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1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3099" t="-478689" r="-116432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3.44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Pol. </a:t>
                          </a:r>
                          <a:r>
                            <a:rPr lang="de-DE" dirty="0" err="1" smtClean="0"/>
                            <a:t>Molecules</a:t>
                          </a:r>
                          <a:endParaRPr lang="de-DE" dirty="0" smtClean="0"/>
                        </a:p>
                        <a:p>
                          <a:r>
                            <a:rPr lang="de-DE" dirty="0" smtClean="0"/>
                            <a:t>(PAX </a:t>
                          </a:r>
                          <a:r>
                            <a:rPr lang="de-DE" dirty="0" err="1" smtClean="0"/>
                            <a:t>cell</a:t>
                          </a:r>
                          <a:r>
                            <a:rPr lang="de-DE" dirty="0" smtClean="0"/>
                            <a:t>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solidFill>
                                <a:schemeClr val="dk1"/>
                              </a:solidFill>
                              <a:latin typeface="+mn-lt"/>
                              <a:cs typeface="+mn-cs"/>
                            </a:rPr>
                            <a:t>25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30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300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3099" t="-336190" r="-11643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15</a:t>
                          </a:r>
                          <a:r>
                            <a:rPr lang="de-DE" sz="1800" baseline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feld 12"/>
          <p:cNvSpPr txBox="1"/>
          <p:nvPr/>
        </p:nvSpPr>
        <p:spPr>
          <a:xfrm>
            <a:off x="755575" y="5424346"/>
            <a:ext cx="8147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Areal </a:t>
            </a:r>
            <a:r>
              <a:rPr lang="de-DE" sz="1600" dirty="0" err="1" smtClean="0"/>
              <a:t>densities</a:t>
            </a:r>
            <a:r>
              <a:rPr lang="de-DE" sz="1600" dirty="0" smtClean="0"/>
              <a:t> </a:t>
            </a:r>
            <a:r>
              <a:rPr lang="de-DE" sz="1600" b="1" dirty="0" smtClean="0"/>
              <a:t>d</a:t>
            </a:r>
            <a:r>
              <a:rPr lang="de-DE" sz="1600" dirty="0" smtClean="0"/>
              <a:t> </a:t>
            </a:r>
            <a:r>
              <a:rPr lang="de-DE" sz="1600" dirty="0" err="1" smtClean="0"/>
              <a:t>depend</a:t>
            </a:r>
            <a:r>
              <a:rPr lang="de-DE" sz="1600" dirty="0" smtClean="0"/>
              <a:t> on cell </a:t>
            </a:r>
            <a:r>
              <a:rPr lang="de-DE" sz="1600" dirty="0" err="1" smtClean="0"/>
              <a:t>size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temperature</a:t>
            </a:r>
            <a:r>
              <a:rPr lang="de-DE" sz="1600" dirty="0" smtClean="0"/>
              <a:t> </a:t>
            </a:r>
            <a:r>
              <a:rPr lang="de-DE" sz="1600" b="1" dirty="0" err="1" smtClean="0"/>
              <a:t>T</a:t>
            </a:r>
            <a:r>
              <a:rPr lang="de-DE" sz="1600" b="1" baseline="-25000" dirty="0" err="1" smtClean="0"/>
              <a:t>cell</a:t>
            </a:r>
            <a:r>
              <a:rPr lang="de-DE" sz="1600" dirty="0" smtClean="0"/>
              <a:t> 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well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injected</a:t>
            </a:r>
            <a:r>
              <a:rPr lang="de-DE" sz="1600" dirty="0" smtClean="0"/>
              <a:t> </a:t>
            </a:r>
            <a:r>
              <a:rPr lang="de-DE" sz="1600" dirty="0" err="1" smtClean="0"/>
              <a:t>number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states</a:t>
            </a:r>
            <a:endParaRPr lang="de-DE" sz="1600" dirty="0"/>
          </a:p>
          <a:p>
            <a:r>
              <a:rPr lang="de-DE" sz="1600" dirty="0" smtClean="0"/>
              <a:t>(2 </a:t>
            </a:r>
            <a:r>
              <a:rPr lang="de-DE" sz="1600" dirty="0" err="1" smtClean="0"/>
              <a:t>states</a:t>
            </a:r>
            <a:r>
              <a:rPr lang="de-DE" sz="1600" dirty="0" smtClean="0"/>
              <a:t> at </a:t>
            </a:r>
            <a:r>
              <a:rPr lang="de-DE" sz="1600" dirty="0" err="1" smtClean="0"/>
              <a:t>the</a:t>
            </a:r>
            <a:r>
              <a:rPr lang="de-DE" sz="1600" dirty="0" smtClean="0"/>
              <a:t> HERMES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high </a:t>
            </a:r>
            <a:r>
              <a:rPr lang="de-DE" sz="1600" dirty="0" err="1" smtClean="0"/>
              <a:t>field</a:t>
            </a:r>
            <a:r>
              <a:rPr lang="de-DE" sz="1600" dirty="0" smtClean="0"/>
              <a:t> </a:t>
            </a:r>
            <a:r>
              <a:rPr lang="de-DE" sz="1600" dirty="0" err="1" smtClean="0"/>
              <a:t>target</a:t>
            </a:r>
            <a:r>
              <a:rPr lang="de-DE" sz="1600" dirty="0" smtClean="0"/>
              <a:t>, 1 </a:t>
            </a:r>
            <a:r>
              <a:rPr lang="de-DE" sz="1600" dirty="0" err="1" smtClean="0"/>
              <a:t>state</a:t>
            </a:r>
            <a:r>
              <a:rPr lang="de-DE" sz="1600" dirty="0" smtClean="0"/>
              <a:t> at </a:t>
            </a:r>
            <a:r>
              <a:rPr lang="de-DE" sz="1600" dirty="0" err="1" smtClean="0"/>
              <a:t>the</a:t>
            </a:r>
            <a:r>
              <a:rPr lang="de-DE" sz="1600" dirty="0" smtClean="0"/>
              <a:t> ANKE &amp; PAX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field</a:t>
            </a:r>
            <a:r>
              <a:rPr lang="de-DE" sz="1600" dirty="0" smtClean="0"/>
              <a:t> </a:t>
            </a:r>
            <a:r>
              <a:rPr lang="de-DE" sz="1600" dirty="0" err="1" smtClean="0"/>
              <a:t>target</a:t>
            </a:r>
            <a:endParaRPr lang="de-DE" sz="1600" dirty="0"/>
          </a:p>
          <a:p>
            <a:r>
              <a:rPr lang="de-DE" sz="1600" dirty="0" err="1"/>
              <a:t>a</a:t>
            </a:r>
            <a:r>
              <a:rPr lang="de-DE" sz="1600" dirty="0" err="1" smtClean="0"/>
              <a:t>nd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polarized</a:t>
            </a:r>
            <a:r>
              <a:rPr lang="de-DE" sz="1600" dirty="0" smtClean="0"/>
              <a:t> </a:t>
            </a:r>
            <a:r>
              <a:rPr lang="de-DE" sz="1600" dirty="0" err="1" smtClean="0"/>
              <a:t>molecules</a:t>
            </a:r>
            <a:r>
              <a:rPr lang="de-DE" sz="1600" dirty="0" smtClean="0"/>
              <a:t>).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472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243" y="838200"/>
            <a:ext cx="8892915" cy="5105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High density (luminosity&gt;10</a:t>
            </a:r>
            <a:r>
              <a:rPr lang="en-US" sz="2000" baseline="30000" dirty="0" smtClean="0">
                <a:solidFill>
                  <a:schemeClr val="tx1"/>
                </a:solidFill>
              </a:rPr>
              <a:t>38</a:t>
            </a:r>
            <a:r>
              <a:rPr lang="en-US" sz="2000" dirty="0" smtClean="0">
                <a:solidFill>
                  <a:schemeClr val="tx1"/>
                </a:solidFill>
              </a:rPr>
              <a:t>) and high power (hundreds to thousands of W) targets produce two systematic effects: luminosity loss and density fluctuations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Before Computational Fluid Dynamics (CFD) was possible high power and high density target design was an educated guess to minimize the target noise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</a:rPr>
              <a:t>Qweak</a:t>
            </a:r>
            <a:r>
              <a:rPr lang="en-US" sz="2000" dirty="0" smtClean="0">
                <a:solidFill>
                  <a:schemeClr val="tx1"/>
                </a:solidFill>
              </a:rPr>
              <a:t> target (2500 W) was the 1</a:t>
            </a:r>
            <a:r>
              <a:rPr lang="en-US" sz="200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dirty="0" smtClean="0">
                <a:solidFill>
                  <a:schemeClr val="tx1"/>
                </a:solidFill>
              </a:rPr>
              <a:t> target at Jefferson Lab designed with CFD and it has been a great success for two years of running 2010-2012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</a:rPr>
              <a:t>Qweak</a:t>
            </a:r>
            <a:r>
              <a:rPr lang="en-US" sz="2000" dirty="0" smtClean="0">
                <a:solidFill>
                  <a:schemeClr val="tx1"/>
                </a:solidFill>
              </a:rPr>
              <a:t> target achieved its goals: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CFD predicted 0.8% LH2 density reduction and we measured 0.8% yield reduction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LH2 density fluctuations were 3% of counting statistics, the goal was less than 5%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At 2.5 kW power and 50 ppm LH2 density fluctuations at 480 Hz the </a:t>
            </a:r>
            <a:r>
              <a:rPr lang="en-US" sz="2000" dirty="0" err="1" smtClean="0">
                <a:solidFill>
                  <a:schemeClr val="tx1"/>
                </a:solidFill>
              </a:rPr>
              <a:t>Qweak</a:t>
            </a:r>
            <a:r>
              <a:rPr lang="en-US" sz="2000" dirty="0" smtClean="0">
                <a:solidFill>
                  <a:schemeClr val="tx1"/>
                </a:solidFill>
              </a:rPr>
              <a:t> target is the highest power target in the world and with the smallest noise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66615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High Density Targets for External Beams </a:t>
            </a:r>
            <a:r>
              <a:rPr lang="en-US" sz="2800" dirty="0" smtClean="0"/>
              <a:t>Summary (S. </a:t>
            </a:r>
            <a:r>
              <a:rPr lang="en-US" sz="2800" dirty="0" err="1" smtClean="0"/>
              <a:t>Covrig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20" y="4572000"/>
            <a:ext cx="4436466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603" y="4715124"/>
            <a:ext cx="42871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CFD prediction for the </a:t>
            </a:r>
            <a:r>
              <a:rPr lang="en-US" dirty="0" err="1" smtClean="0">
                <a:solidFill>
                  <a:prstClr val="black"/>
                </a:solidFill>
              </a:rPr>
              <a:t>Qweak</a:t>
            </a:r>
            <a:r>
              <a:rPr lang="en-US" dirty="0" smtClean="0">
                <a:solidFill>
                  <a:prstClr val="black"/>
                </a:solidFill>
              </a:rPr>
              <a:t> target: LH2 relative density loss profile (%) in the beam volume of the target along the beam line , green and blue = LH2 relative density loss at the Al windows, red = LH2 relative density loss in the bulk, the black arrow shows the beam direction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6553200"/>
            <a:ext cx="116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Al window in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799" y="6553200"/>
            <a:ext cx="1265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Al window out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52667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Beam direction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69973" y="5562600"/>
            <a:ext cx="2687535" cy="3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4953000"/>
            <a:ext cx="609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52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 CFD-Facility (CFDFAC) on HPC (high performance computing) has been set up and is running at Jefferson Lab to design future high power, high density targets with low noise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Transient CFD simulations are being developed at CFDFAC to predict the </a:t>
            </a:r>
            <a:r>
              <a:rPr lang="en-US" sz="2000" dirty="0" err="1" smtClean="0">
                <a:solidFill>
                  <a:schemeClr val="tx1"/>
                </a:solidFill>
              </a:rPr>
              <a:t>Qweak</a:t>
            </a:r>
            <a:r>
              <a:rPr lang="en-US" sz="2000" dirty="0" smtClean="0">
                <a:solidFill>
                  <a:schemeClr val="tx1"/>
                </a:solidFill>
              </a:rPr>
              <a:t> target LH2 density fluctuations on time scales from 960 Hz down to 15 Hz</a:t>
            </a:r>
          </a:p>
          <a:p>
            <a:r>
              <a:rPr lang="en-US" sz="2000" dirty="0" smtClean="0"/>
              <a:t>The 5 kW LH2 target for the 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Ø</a:t>
            </a:r>
            <a:r>
              <a:rPr lang="en-US" sz="2000" dirty="0" smtClean="0">
                <a:solidFill>
                  <a:schemeClr val="tx1"/>
                </a:solidFill>
              </a:rPr>
              <a:t>LLER experiment is designed by CFDFAC, the target design requires LH2 density fluctuations of less than 25 ppm at 2 kHz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A 20 cm IEB LH2 target hit by a 1 mA polarized electron beam would be rated at 7 kW. At 5% of counting statistics (assuming a particles rate of 20 GHz), the density fluctuations from such a target would be expected to be less than 30 ppm at a beam helicity frequency of 960 Hz, on par with the 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Ø</a:t>
            </a:r>
            <a:r>
              <a:rPr lang="en-US" sz="2000" dirty="0" smtClean="0">
                <a:solidFill>
                  <a:schemeClr val="tx1"/>
                </a:solidFill>
              </a:rPr>
              <a:t>LLER target challenges. To build such a target from scratch would cost on the level of ~$1M, but, to serve its cryogenic needs, a 7-8 kW He </a:t>
            </a:r>
            <a:r>
              <a:rPr lang="en-US" sz="2000" dirty="0" err="1" smtClean="0">
                <a:solidFill>
                  <a:schemeClr val="tx1"/>
                </a:solidFill>
              </a:rPr>
              <a:t>cryo</a:t>
            </a:r>
            <a:r>
              <a:rPr lang="en-US" sz="2000" dirty="0" smtClean="0">
                <a:solidFill>
                  <a:schemeClr val="tx1"/>
                </a:solidFill>
              </a:rPr>
              <a:t>-plant would cost $7-10M.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7700" y="152400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prstClr val="black"/>
                </a:solidFill>
              </a:rPr>
              <a:t>High Density Targets for External Beams Summary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6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Gas, Cluster and Pellet Beams (A. Khoukaz)</a:t>
            </a:r>
          </a:p>
        </p:txBody>
      </p:sp>
      <p:pic>
        <p:nvPicPr>
          <p:cNvPr id="307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914525"/>
            <a:ext cx="9086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rafik 1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26050"/>
            <a:ext cx="29527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3" descr="20110809_18_5bar_31K_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5011738"/>
            <a:ext cx="19669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42091" r="32768" b="29887"/>
          <a:stretch>
            <a:fillRect/>
          </a:stretch>
        </p:blipFill>
        <p:spPr bwMode="auto">
          <a:xfrm>
            <a:off x="6135688" y="5260975"/>
            <a:ext cx="27146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833813"/>
            <a:ext cx="52927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204788" y="981075"/>
            <a:ext cx="8470900" cy="647700"/>
          </a:xfrm>
        </p:spPr>
        <p:txBody>
          <a:bodyPr/>
          <a:lstStyle/>
          <a:p>
            <a:r>
              <a:rPr lang="de-DE" altLang="de-DE" smtClean="0"/>
              <a:t>Common Advantages of Cluster and Pellet Targets</a:t>
            </a:r>
          </a:p>
        </p:txBody>
      </p:sp>
      <p:sp>
        <p:nvSpPr>
          <p:cNvPr id="4100" name="Inhaltsplatzhalter 2"/>
          <p:cNvSpPr>
            <a:spLocks noGrp="1"/>
          </p:cNvSpPr>
          <p:nvPr>
            <p:ph idx="1"/>
          </p:nvPr>
        </p:nvSpPr>
        <p:spPr>
          <a:xfrm>
            <a:off x="204788" y="1931988"/>
            <a:ext cx="8183562" cy="4089400"/>
          </a:xfrm>
        </p:spPr>
        <p:txBody>
          <a:bodyPr/>
          <a:lstStyle/>
          <a:p>
            <a:r>
              <a:rPr lang="de-DE" altLang="de-DE" smtClean="0"/>
              <a:t>All types of gases can be used (</a:t>
            </a:r>
            <a:r>
              <a:rPr lang="de-DE" altLang="de-DE" smtClean="0">
                <a:solidFill>
                  <a:srgbClr val="FF3300"/>
                </a:solidFill>
              </a:rPr>
              <a:t>H</a:t>
            </a:r>
            <a:r>
              <a:rPr lang="de-DE" altLang="de-DE" baseline="-25000" smtClean="0">
                <a:solidFill>
                  <a:srgbClr val="FF3300"/>
                </a:solidFill>
              </a:rPr>
              <a:t>2</a:t>
            </a:r>
            <a:r>
              <a:rPr lang="de-DE" altLang="de-DE" smtClean="0"/>
              <a:t>, D</a:t>
            </a:r>
            <a:r>
              <a:rPr lang="de-DE" altLang="de-DE" baseline="-25000" smtClean="0"/>
              <a:t>2</a:t>
            </a:r>
            <a:r>
              <a:rPr lang="de-DE" altLang="de-DE" smtClean="0"/>
              <a:t>, N</a:t>
            </a:r>
            <a:r>
              <a:rPr lang="de-DE" altLang="de-DE" baseline="-25000" smtClean="0"/>
              <a:t>2</a:t>
            </a:r>
            <a:r>
              <a:rPr lang="de-DE" altLang="de-DE" smtClean="0"/>
              <a:t>, Ne, Ar,..., Xe)</a:t>
            </a:r>
          </a:p>
          <a:p>
            <a:r>
              <a:rPr lang="de-DE" altLang="de-DE" smtClean="0"/>
              <a:t>High target beam thickness at large distances from the nozzle (i.e. &gt;10</a:t>
            </a:r>
            <a:r>
              <a:rPr lang="de-DE" altLang="de-DE" baseline="30000" smtClean="0"/>
              <a:t>15</a:t>
            </a:r>
            <a:r>
              <a:rPr lang="de-DE" altLang="de-DE" smtClean="0"/>
              <a:t> atoms/cm</a:t>
            </a:r>
            <a:r>
              <a:rPr lang="de-DE" altLang="de-DE" baseline="30000" smtClean="0"/>
              <a:t>3 </a:t>
            </a:r>
            <a:r>
              <a:rPr lang="de-DE" altLang="de-DE" smtClean="0"/>
              <a:t>@</a:t>
            </a:r>
            <a:r>
              <a:rPr lang="de-DE" altLang="de-DE" baseline="30000" smtClean="0"/>
              <a:t> </a:t>
            </a:r>
            <a:r>
              <a:rPr lang="de-DE" altLang="de-DE" smtClean="0"/>
              <a:t>2 m behind nozzle)</a:t>
            </a:r>
          </a:p>
          <a:p>
            <a:r>
              <a:rPr lang="de-DE" altLang="de-DE" smtClean="0"/>
              <a:t>Well defined beam shape even at large distances</a:t>
            </a:r>
          </a:p>
          <a:p>
            <a:r>
              <a:rPr lang="de-DE" altLang="de-DE" smtClean="0"/>
              <a:t>Pure and windowless target</a:t>
            </a:r>
          </a:p>
          <a:p>
            <a:r>
              <a:rPr lang="de-DE" altLang="de-DE" smtClean="0"/>
              <a:t>Compatible with a 4</a:t>
            </a:r>
            <a:r>
              <a:rPr lang="de-DE" altLang="de-DE" smtClean="0">
                <a:latin typeface="Symbol" pitchFamily="18" charset="2"/>
              </a:rPr>
              <a:t>p</a:t>
            </a:r>
            <a:r>
              <a:rPr lang="de-DE" altLang="de-DE" smtClean="0"/>
              <a:t> detector</a:t>
            </a:r>
          </a:p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354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Special Features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204788" y="1931988"/>
            <a:ext cx="6670675" cy="4089400"/>
          </a:xfrm>
        </p:spPr>
        <p:txBody>
          <a:bodyPr/>
          <a:lstStyle/>
          <a:p>
            <a:r>
              <a:rPr lang="de-DE" altLang="de-DE" smtClean="0"/>
              <a:t>Cluster jet beams:</a:t>
            </a:r>
          </a:p>
          <a:p>
            <a:pPr lvl="1"/>
            <a:r>
              <a:rPr lang="de-DE" altLang="de-DE" smtClean="0"/>
              <a:t>Target generator can work as gas and/or cluster source:</a:t>
            </a:r>
          </a:p>
          <a:p>
            <a:pPr lvl="2"/>
            <a:r>
              <a:rPr lang="de-DE" altLang="de-DE" smtClean="0"/>
              <a:t>Interaction point very close to nozzle or at larger distances</a:t>
            </a:r>
          </a:p>
          <a:p>
            <a:pPr lvl="2"/>
            <a:r>
              <a:rPr lang="de-DE" altLang="de-DE" smtClean="0"/>
              <a:t>Thickness </a:t>
            </a:r>
            <a:r>
              <a:rPr lang="de-DE" altLang="de-DE" b="1" smtClean="0"/>
              <a:t>O(10</a:t>
            </a:r>
            <a:r>
              <a:rPr lang="de-DE" altLang="de-DE" b="1" baseline="30000" smtClean="0"/>
              <a:t>19</a:t>
            </a:r>
            <a:r>
              <a:rPr lang="de-DE" altLang="de-DE" b="1" smtClean="0"/>
              <a:t>) at./cm</a:t>
            </a:r>
            <a:r>
              <a:rPr lang="de-DE" altLang="de-DE" b="1" baseline="30000" smtClean="0"/>
              <a:t>3</a:t>
            </a:r>
            <a:r>
              <a:rPr lang="de-DE" altLang="de-DE" b="1" smtClean="0"/>
              <a:t> </a:t>
            </a:r>
            <a:r>
              <a:rPr lang="de-DE" altLang="de-DE" smtClean="0"/>
              <a:t>directly behind nozzle</a:t>
            </a:r>
          </a:p>
          <a:p>
            <a:pPr lvl="2"/>
            <a:r>
              <a:rPr lang="de-DE" altLang="de-DE" smtClean="0"/>
              <a:t>Thickness </a:t>
            </a:r>
            <a:r>
              <a:rPr lang="de-DE" altLang="de-DE" b="1" smtClean="0"/>
              <a:t>O(10</a:t>
            </a:r>
            <a:r>
              <a:rPr lang="de-DE" altLang="de-DE" b="1" baseline="30000" smtClean="0"/>
              <a:t>15</a:t>
            </a:r>
            <a:r>
              <a:rPr lang="de-DE" altLang="de-DE" b="1" smtClean="0"/>
              <a:t>) at./cm</a:t>
            </a:r>
            <a:r>
              <a:rPr lang="de-DE" altLang="de-DE" b="1" baseline="30000" smtClean="0"/>
              <a:t>3</a:t>
            </a:r>
            <a:r>
              <a:rPr lang="de-DE" altLang="de-DE" b="1" smtClean="0"/>
              <a:t> </a:t>
            </a:r>
            <a:r>
              <a:rPr lang="de-DE" altLang="de-DE" smtClean="0"/>
              <a:t>at large distances (i.e. 2 m)</a:t>
            </a:r>
          </a:p>
          <a:p>
            <a:pPr lvl="1"/>
            <a:r>
              <a:rPr lang="de-DE" altLang="de-DE" smtClean="0"/>
              <a:t>Easy target beam shaping and lower gas load at the interaction point by use of specially shaped collimators</a:t>
            </a:r>
          </a:p>
          <a:p>
            <a:pPr lvl="1"/>
            <a:r>
              <a:rPr lang="de-DE" altLang="de-DE" smtClean="0"/>
              <a:t>Target beam with (nearly) no time structure</a:t>
            </a:r>
          </a:p>
          <a:p>
            <a:pPr lvl="1"/>
            <a:r>
              <a:rPr lang="de-DE" altLang="de-DE" smtClean="0"/>
              <a:t>Simple target thickness variation</a:t>
            </a:r>
          </a:p>
          <a:p>
            <a:pPr lvl="1"/>
            <a:r>
              <a:rPr lang="de-DE" altLang="de-DE" smtClean="0"/>
              <a:t>Compact target beam generator possible</a:t>
            </a:r>
          </a:p>
        </p:txBody>
      </p:sp>
      <p:pic>
        <p:nvPicPr>
          <p:cNvPr id="5124" name="Picture 11" descr="IMG_2658_bearbeitet_ak_80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5888"/>
            <a:ext cx="32400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573463"/>
            <a:ext cx="251301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endCxn id="5124" idx="2"/>
          </p:cNvCxnSpPr>
          <p:nvPr/>
        </p:nvCxnSpPr>
        <p:spPr>
          <a:xfrm flipH="1" flipV="1">
            <a:off x="7416800" y="2276475"/>
            <a:ext cx="250825" cy="2089150"/>
          </a:xfrm>
          <a:prstGeom prst="straightConnector1">
            <a:avLst/>
          </a:prstGeom>
          <a:ln w="444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anda_TDR_Pellet1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Special Features</a:t>
            </a:r>
          </a:p>
        </p:txBody>
      </p:sp>
      <p:sp>
        <p:nvSpPr>
          <p:cNvPr id="614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mtClean="0"/>
              <a:t>Pellet beams:</a:t>
            </a:r>
          </a:p>
          <a:p>
            <a:pPr lvl="1"/>
            <a:r>
              <a:rPr lang="de-DE" altLang="de-DE" smtClean="0"/>
              <a:t>Pellets with uniform size/diameter</a:t>
            </a:r>
          </a:p>
          <a:p>
            <a:pPr lvl="1"/>
            <a:r>
              <a:rPr lang="de-DE" altLang="de-DE" smtClean="0"/>
              <a:t>Target beam with time structure </a:t>
            </a:r>
          </a:p>
          <a:p>
            <a:pPr lvl="1"/>
            <a:r>
              <a:rPr lang="de-DE" altLang="de-DE" smtClean="0"/>
              <a:t>Individual pellets have a mean thickness of </a:t>
            </a:r>
            <a:r>
              <a:rPr lang="de-DE" altLang="de-DE" b="1" smtClean="0"/>
              <a:t>O(10</a:t>
            </a:r>
            <a:r>
              <a:rPr lang="de-DE" altLang="de-DE" b="1" baseline="30000" smtClean="0"/>
              <a:t>19</a:t>
            </a:r>
            <a:r>
              <a:rPr lang="de-DE" altLang="de-DE" b="1" smtClean="0"/>
              <a:t>) atoms/cm</a:t>
            </a:r>
            <a:r>
              <a:rPr lang="de-DE" altLang="de-DE" b="1" baseline="30000" smtClean="0"/>
              <a:t>2</a:t>
            </a:r>
            <a:endParaRPr lang="de-DE" altLang="de-DE" b="1" smtClean="0"/>
          </a:p>
          <a:p>
            <a:pPr lvl="1"/>
            <a:r>
              <a:rPr lang="de-DE" altLang="de-DE" smtClean="0"/>
              <a:t>Effective target beam thickness  of </a:t>
            </a:r>
            <a:r>
              <a:rPr lang="de-DE" altLang="de-DE" b="1" smtClean="0"/>
              <a:t>O(10</a:t>
            </a:r>
            <a:r>
              <a:rPr lang="de-DE" altLang="de-DE" b="1" baseline="30000" smtClean="0"/>
              <a:t>15</a:t>
            </a:r>
            <a:r>
              <a:rPr lang="de-DE" altLang="de-DE" b="1" smtClean="0"/>
              <a:t>) atoms/cm</a:t>
            </a:r>
            <a:r>
              <a:rPr lang="de-DE" altLang="de-DE" b="1" baseline="30000" smtClean="0"/>
              <a:t>2  </a:t>
            </a:r>
            <a:r>
              <a:rPr lang="de-DE" altLang="de-DE" smtClean="0"/>
              <a:t>at large distances from the nozzle, i.e. 2 m</a:t>
            </a:r>
          </a:p>
          <a:p>
            <a:pPr lvl="1"/>
            <a:r>
              <a:rPr lang="de-DE" altLang="de-DE" smtClean="0"/>
              <a:t>Target beam shaping and lower gas load at the interaction point by use of collimators</a:t>
            </a:r>
          </a:p>
          <a:p>
            <a:pPr lvl="1"/>
            <a:r>
              <a:rPr lang="de-DE" altLang="de-DE" smtClean="0"/>
              <a:t>Target thickness variation possible (time structure)</a:t>
            </a:r>
          </a:p>
          <a:p>
            <a:pPr lvl="1"/>
            <a:r>
              <a:rPr lang="de-DE" altLang="de-DE" smtClean="0"/>
              <a:t>More complex and larger target generator size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7" t="2988" r="42091" b="32768"/>
          <a:stretch>
            <a:fillRect/>
          </a:stretch>
        </p:blipFill>
        <p:spPr bwMode="auto">
          <a:xfrm>
            <a:off x="7972425" y="2809875"/>
            <a:ext cx="11715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Line 1028"/>
          <p:cNvSpPr>
            <a:spLocks noChangeShapeType="1"/>
          </p:cNvSpPr>
          <p:nvPr/>
        </p:nvSpPr>
        <p:spPr bwMode="auto">
          <a:xfrm>
            <a:off x="2952750" y="5499100"/>
            <a:ext cx="109538" cy="42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44068" name="Freeform 1029"/>
          <p:cNvSpPr>
            <a:spLocks/>
          </p:cNvSpPr>
          <p:nvPr/>
        </p:nvSpPr>
        <p:spPr bwMode="auto">
          <a:xfrm>
            <a:off x="6461125" y="3783013"/>
            <a:ext cx="463550" cy="390525"/>
          </a:xfrm>
          <a:custGeom>
            <a:avLst/>
            <a:gdLst>
              <a:gd name="T0" fmla="*/ 0 w 292"/>
              <a:gd name="T1" fmla="*/ 2147483647 h 246"/>
              <a:gd name="T2" fmla="*/ 2147483647 w 292"/>
              <a:gd name="T3" fmla="*/ 2147483647 h 246"/>
              <a:gd name="T4" fmla="*/ 2147483647 w 292"/>
              <a:gd name="T5" fmla="*/ 2147483647 h 246"/>
              <a:gd name="T6" fmla="*/ 2147483647 w 292"/>
              <a:gd name="T7" fmla="*/ 2147483647 h 246"/>
              <a:gd name="T8" fmla="*/ 2147483647 w 292"/>
              <a:gd name="T9" fmla="*/ 2147483647 h 246"/>
              <a:gd name="T10" fmla="*/ 2147483647 w 292"/>
              <a:gd name="T11" fmla="*/ 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246"/>
              <a:gd name="T20" fmla="*/ 292 w 292"/>
              <a:gd name="T21" fmla="*/ 246 h 2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246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69" name="Oval 1030"/>
          <p:cNvSpPr>
            <a:spLocks noChangeArrowheads="1"/>
          </p:cNvSpPr>
          <p:nvPr/>
        </p:nvSpPr>
        <p:spPr bwMode="auto">
          <a:xfrm>
            <a:off x="1685925" y="2757488"/>
            <a:ext cx="5510213" cy="1587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70" name="Rectangle 1031"/>
          <p:cNvSpPr>
            <a:spLocks noChangeArrowheads="1"/>
          </p:cNvSpPr>
          <p:nvPr/>
        </p:nvSpPr>
        <p:spPr bwMode="auto">
          <a:xfrm>
            <a:off x="4056063" y="2317750"/>
            <a:ext cx="1106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71" name="Rectangle 1032"/>
          <p:cNvSpPr>
            <a:spLocks noChangeArrowheads="1"/>
          </p:cNvSpPr>
          <p:nvPr/>
        </p:nvSpPr>
        <p:spPr bwMode="auto">
          <a:xfrm>
            <a:off x="6324600" y="2667000"/>
            <a:ext cx="18303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72" name="Rectangle 1033"/>
          <p:cNvSpPr>
            <a:spLocks noChangeArrowheads="1"/>
          </p:cNvSpPr>
          <p:nvPr/>
        </p:nvSpPr>
        <p:spPr bwMode="auto">
          <a:xfrm>
            <a:off x="6729413" y="4000500"/>
            <a:ext cx="1020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73" name="Rectangle 1034"/>
          <p:cNvSpPr>
            <a:spLocks noChangeArrowheads="1"/>
          </p:cNvSpPr>
          <p:nvPr/>
        </p:nvSpPr>
        <p:spPr bwMode="auto">
          <a:xfrm>
            <a:off x="4486275" y="4414838"/>
            <a:ext cx="10207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74" name="Rectangle 1035"/>
          <p:cNvSpPr>
            <a:spLocks noChangeArrowheads="1"/>
          </p:cNvSpPr>
          <p:nvPr/>
        </p:nvSpPr>
        <p:spPr bwMode="auto">
          <a:xfrm>
            <a:off x="1481138" y="4232275"/>
            <a:ext cx="10398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75" name="Rectangle 1037"/>
          <p:cNvSpPr>
            <a:spLocks noChangeArrowheads="1"/>
          </p:cNvSpPr>
          <p:nvPr/>
        </p:nvSpPr>
        <p:spPr bwMode="auto">
          <a:xfrm>
            <a:off x="4114800" y="38100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>
                <a:solidFill>
                  <a:srgbClr val="C00000"/>
                </a:solidFill>
                <a:latin typeface="Times New Roman" pitchFamily="18" charset="0"/>
                <a:ea typeface="MS PGothic" pitchFamily="34" charset="-128"/>
                <a:cs typeface="Tahoma" pitchFamily="34" charset="0"/>
              </a:rPr>
              <a:t>STAR</a:t>
            </a:r>
          </a:p>
        </p:txBody>
      </p:sp>
      <p:sp>
        <p:nvSpPr>
          <p:cNvPr id="344076" name="Rectangle 1038"/>
          <p:cNvSpPr>
            <a:spLocks noChangeArrowheads="1"/>
          </p:cNvSpPr>
          <p:nvPr/>
        </p:nvSpPr>
        <p:spPr bwMode="auto">
          <a:xfrm>
            <a:off x="2209800" y="3505200"/>
            <a:ext cx="95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>
                <a:solidFill>
                  <a:srgbClr val="C00000"/>
                </a:solidFill>
                <a:latin typeface="Times New Roman" pitchFamily="18" charset="0"/>
                <a:ea typeface="MS PGothic" pitchFamily="34" charset="-128"/>
                <a:cs typeface="Tahoma" pitchFamily="34" charset="0"/>
              </a:rPr>
              <a:t>PHENIX</a:t>
            </a:r>
            <a:r>
              <a:rPr lang="en-US" altLang="ja-JP" sz="2400" b="1" i="1" u="sng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  <a:cs typeface="Tahoma" pitchFamily="34" charset="0"/>
              </a:rPr>
              <a:t> </a:t>
            </a:r>
            <a:endParaRPr lang="en-US" altLang="ja-JP" sz="2400">
              <a:solidFill>
                <a:srgbClr val="A50021"/>
              </a:solidFill>
              <a:latin typeface="Times New Roman" pitchFamily="18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344077" name="Rectangle 1039"/>
          <p:cNvSpPr>
            <a:spLocks noChangeArrowheads="1"/>
          </p:cNvSpPr>
          <p:nvPr/>
        </p:nvSpPr>
        <p:spPr bwMode="auto">
          <a:xfrm>
            <a:off x="3927475" y="3257550"/>
            <a:ext cx="9032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78" name="Rectangle 1040"/>
          <p:cNvSpPr>
            <a:spLocks noChangeArrowheads="1"/>
          </p:cNvSpPr>
          <p:nvPr/>
        </p:nvSpPr>
        <p:spPr bwMode="auto">
          <a:xfrm>
            <a:off x="3727450" y="5400675"/>
            <a:ext cx="5318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79" name="Rectangle 1041"/>
          <p:cNvSpPr>
            <a:spLocks noChangeArrowheads="1"/>
          </p:cNvSpPr>
          <p:nvPr/>
        </p:nvSpPr>
        <p:spPr bwMode="auto">
          <a:xfrm>
            <a:off x="3429000" y="5410200"/>
            <a:ext cx="1447800" cy="30797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>
                <a:solidFill>
                  <a:srgbClr val="990000"/>
                </a:solidFill>
                <a:latin typeface="Times New Roman" pitchFamily="18" charset="0"/>
                <a:ea typeface="MS PGothic" pitchFamily="34" charset="-128"/>
                <a:cs typeface="Tahoma" pitchFamily="34" charset="0"/>
              </a:rPr>
              <a:t>AGS, 24GeV</a:t>
            </a:r>
          </a:p>
        </p:txBody>
      </p:sp>
      <p:sp>
        <p:nvSpPr>
          <p:cNvPr id="344080" name="Rectangle 1042"/>
          <p:cNvSpPr>
            <a:spLocks noChangeArrowheads="1"/>
          </p:cNvSpPr>
          <p:nvPr/>
        </p:nvSpPr>
        <p:spPr bwMode="auto">
          <a:xfrm>
            <a:off x="1774825" y="5295900"/>
            <a:ext cx="6286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81" name="Rectangle 1043"/>
          <p:cNvSpPr>
            <a:spLocks noChangeArrowheads="1"/>
          </p:cNvSpPr>
          <p:nvPr/>
        </p:nvSpPr>
        <p:spPr bwMode="auto">
          <a:xfrm>
            <a:off x="1676400" y="5410200"/>
            <a:ext cx="931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990000"/>
                </a:solidFill>
                <a:latin typeface="Times New Roman" pitchFamily="18" charset="0"/>
                <a:ea typeface="MS PGothic" pitchFamily="34" charset="-128"/>
                <a:cs typeface="Tahoma" pitchFamily="34" charset="0"/>
              </a:rPr>
              <a:t>LINAC</a:t>
            </a:r>
          </a:p>
        </p:txBody>
      </p:sp>
      <p:sp>
        <p:nvSpPr>
          <p:cNvPr id="344082" name="Rectangle 1044"/>
          <p:cNvSpPr>
            <a:spLocks noChangeArrowheads="1"/>
          </p:cNvSpPr>
          <p:nvPr/>
        </p:nvSpPr>
        <p:spPr bwMode="auto">
          <a:xfrm>
            <a:off x="2057400" y="6400800"/>
            <a:ext cx="1981200" cy="27622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99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BOOSTER, 2.5 GeV</a:t>
            </a:r>
          </a:p>
        </p:txBody>
      </p:sp>
      <p:sp>
        <p:nvSpPr>
          <p:cNvPr id="344083" name="Rectangle 1045"/>
          <p:cNvSpPr>
            <a:spLocks noChangeArrowheads="1"/>
          </p:cNvSpPr>
          <p:nvPr/>
        </p:nvSpPr>
        <p:spPr bwMode="auto">
          <a:xfrm>
            <a:off x="2403475" y="4741863"/>
            <a:ext cx="9953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84" name="Oval 1046"/>
          <p:cNvSpPr>
            <a:spLocks noChangeArrowheads="1"/>
          </p:cNvSpPr>
          <p:nvPr/>
        </p:nvSpPr>
        <p:spPr bwMode="auto">
          <a:xfrm>
            <a:off x="3252788" y="5262563"/>
            <a:ext cx="1658937" cy="7445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85" name="Arc 1047"/>
          <p:cNvSpPr>
            <a:spLocks/>
          </p:cNvSpPr>
          <p:nvPr/>
        </p:nvSpPr>
        <p:spPr bwMode="auto">
          <a:xfrm flipH="1">
            <a:off x="2600325" y="2830513"/>
            <a:ext cx="1897063" cy="711200"/>
          </a:xfrm>
          <a:custGeom>
            <a:avLst/>
            <a:gdLst>
              <a:gd name="T0" fmla="*/ 2147483647 w 15493"/>
              <a:gd name="T1" fmla="*/ 0 h 21120"/>
              <a:gd name="T2" fmla="*/ 2147483647 w 15493"/>
              <a:gd name="T3" fmla="*/ 2147483647 h 21120"/>
              <a:gd name="T4" fmla="*/ 0 w 15493"/>
              <a:gd name="T5" fmla="*/ 2147483647 h 21120"/>
              <a:gd name="T6" fmla="*/ 0 60000 65536"/>
              <a:gd name="T7" fmla="*/ 0 60000 65536"/>
              <a:gd name="T8" fmla="*/ 0 60000 65536"/>
              <a:gd name="T9" fmla="*/ 0 w 15493"/>
              <a:gd name="T10" fmla="*/ 0 h 21120"/>
              <a:gd name="T11" fmla="*/ 15493 w 15493"/>
              <a:gd name="T12" fmla="*/ 21120 h 21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93" h="21120" fill="none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</a:path>
              <a:path w="15493" h="21120" stroke="0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  <a:lnTo>
                  <a:pt x="0" y="2112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86" name="Arc 1048"/>
          <p:cNvSpPr>
            <a:spLocks/>
          </p:cNvSpPr>
          <p:nvPr/>
        </p:nvSpPr>
        <p:spPr bwMode="auto">
          <a:xfrm flipH="1">
            <a:off x="1790700" y="3251200"/>
            <a:ext cx="2646363" cy="544513"/>
          </a:xfrm>
          <a:custGeom>
            <a:avLst/>
            <a:gdLst>
              <a:gd name="T0" fmla="*/ 2147483647 w 21600"/>
              <a:gd name="T1" fmla="*/ 0 h 16156"/>
              <a:gd name="T2" fmla="*/ 2147483647 w 21600"/>
              <a:gd name="T3" fmla="*/ 2147483647 h 16156"/>
              <a:gd name="T4" fmla="*/ 0 w 21600"/>
              <a:gd name="T5" fmla="*/ 2147483647 h 16156"/>
              <a:gd name="T6" fmla="*/ 0 60000 65536"/>
              <a:gd name="T7" fmla="*/ 0 60000 65536"/>
              <a:gd name="T8" fmla="*/ 0 60000 65536"/>
              <a:gd name="T9" fmla="*/ 0 w 21600"/>
              <a:gd name="T10" fmla="*/ 0 h 16156"/>
              <a:gd name="T11" fmla="*/ 21600 w 21600"/>
              <a:gd name="T12" fmla="*/ 16156 h 16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56" fill="none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</a:path>
              <a:path w="21600" h="16156" stroke="0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  <a:lnTo>
                  <a:pt x="0" y="8522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87" name="Arc 1049"/>
          <p:cNvSpPr>
            <a:spLocks/>
          </p:cNvSpPr>
          <p:nvPr/>
        </p:nvSpPr>
        <p:spPr bwMode="auto">
          <a:xfrm flipH="1">
            <a:off x="4433888" y="3244850"/>
            <a:ext cx="2646362" cy="538163"/>
          </a:xfrm>
          <a:custGeom>
            <a:avLst/>
            <a:gdLst>
              <a:gd name="T0" fmla="*/ 2147483647 w 21600"/>
              <a:gd name="T1" fmla="*/ 2147483647 h 15969"/>
              <a:gd name="T2" fmla="*/ 2147483647 w 21600"/>
              <a:gd name="T3" fmla="*/ 0 h 15969"/>
              <a:gd name="T4" fmla="*/ 2147483647 w 21600"/>
              <a:gd name="T5" fmla="*/ 2147483647 h 15969"/>
              <a:gd name="T6" fmla="*/ 0 60000 65536"/>
              <a:gd name="T7" fmla="*/ 0 60000 65536"/>
              <a:gd name="T8" fmla="*/ 0 60000 65536"/>
              <a:gd name="T9" fmla="*/ 0 w 21600"/>
              <a:gd name="T10" fmla="*/ 0 h 15969"/>
              <a:gd name="T11" fmla="*/ 21600 w 21600"/>
              <a:gd name="T12" fmla="*/ 15969 h 15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69" fill="none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-1" y="5622"/>
                  <a:pt x="603" y="2705"/>
                  <a:pt x="1772" y="-1"/>
                </a:cubicBezTo>
              </a:path>
              <a:path w="21600" h="15969" stroke="0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-1" y="5622"/>
                  <a:pt x="603" y="2705"/>
                  <a:pt x="1772" y="-1"/>
                </a:cubicBezTo>
                <a:lnTo>
                  <a:pt x="21600" y="857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88" name="Arc 1050"/>
          <p:cNvSpPr>
            <a:spLocks/>
          </p:cNvSpPr>
          <p:nvPr/>
        </p:nvSpPr>
        <p:spPr bwMode="auto">
          <a:xfrm flipH="1">
            <a:off x="4572000" y="3429000"/>
            <a:ext cx="1779588" cy="828675"/>
          </a:xfrm>
          <a:custGeom>
            <a:avLst/>
            <a:gdLst>
              <a:gd name="T0" fmla="*/ 2147483647 w 14614"/>
              <a:gd name="T1" fmla="*/ 2147483647 h 21395"/>
              <a:gd name="T2" fmla="*/ 0 w 14614"/>
              <a:gd name="T3" fmla="*/ 2147483647 h 21395"/>
              <a:gd name="T4" fmla="*/ 2147483647 w 14614"/>
              <a:gd name="T5" fmla="*/ 0 h 21395"/>
              <a:gd name="T6" fmla="*/ 0 60000 65536"/>
              <a:gd name="T7" fmla="*/ 0 60000 65536"/>
              <a:gd name="T8" fmla="*/ 0 60000 65536"/>
              <a:gd name="T9" fmla="*/ 0 w 14614"/>
              <a:gd name="T10" fmla="*/ 0 h 21395"/>
              <a:gd name="T11" fmla="*/ 14614 w 14614"/>
              <a:gd name="T12" fmla="*/ 21395 h 21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14" h="21395" fill="none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</a:path>
              <a:path w="14614" h="21395" stroke="0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  <a:lnTo>
                  <a:pt x="14614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89" name="Arc 1051"/>
          <p:cNvSpPr>
            <a:spLocks/>
          </p:cNvSpPr>
          <p:nvPr/>
        </p:nvSpPr>
        <p:spPr bwMode="auto">
          <a:xfrm flipH="1">
            <a:off x="2578100" y="3619500"/>
            <a:ext cx="1970088" cy="631825"/>
          </a:xfrm>
          <a:custGeom>
            <a:avLst/>
            <a:gdLst>
              <a:gd name="T0" fmla="*/ 2147483647 w 16143"/>
              <a:gd name="T1" fmla="*/ 2147483647 h 21035"/>
              <a:gd name="T2" fmla="*/ 2147483647 w 16143"/>
              <a:gd name="T3" fmla="*/ 2147483647 h 21035"/>
              <a:gd name="T4" fmla="*/ 0 w 16143"/>
              <a:gd name="T5" fmla="*/ 0 h 21035"/>
              <a:gd name="T6" fmla="*/ 0 60000 65536"/>
              <a:gd name="T7" fmla="*/ 0 60000 65536"/>
              <a:gd name="T8" fmla="*/ 0 60000 65536"/>
              <a:gd name="T9" fmla="*/ 0 w 16143"/>
              <a:gd name="T10" fmla="*/ 0 h 21035"/>
              <a:gd name="T11" fmla="*/ 16143 w 16143"/>
              <a:gd name="T12" fmla="*/ 21035 h 210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43" h="21035" fill="none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</a:path>
              <a:path w="16143" h="21035" stroke="0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90" name="Arc 1052"/>
          <p:cNvSpPr>
            <a:spLocks/>
          </p:cNvSpPr>
          <p:nvPr/>
        </p:nvSpPr>
        <p:spPr bwMode="auto">
          <a:xfrm flipH="1">
            <a:off x="4427538" y="2836863"/>
            <a:ext cx="1852612" cy="700087"/>
          </a:xfrm>
          <a:custGeom>
            <a:avLst/>
            <a:gdLst>
              <a:gd name="T0" fmla="*/ 0 w 15115"/>
              <a:gd name="T1" fmla="*/ 2147483647 h 21197"/>
              <a:gd name="T2" fmla="*/ 2147483647 w 15115"/>
              <a:gd name="T3" fmla="*/ 0 h 21197"/>
              <a:gd name="T4" fmla="*/ 2147483647 w 15115"/>
              <a:gd name="T5" fmla="*/ 2147483647 h 21197"/>
              <a:gd name="T6" fmla="*/ 0 60000 65536"/>
              <a:gd name="T7" fmla="*/ 0 60000 65536"/>
              <a:gd name="T8" fmla="*/ 0 60000 65536"/>
              <a:gd name="T9" fmla="*/ 0 w 15115"/>
              <a:gd name="T10" fmla="*/ 0 h 21197"/>
              <a:gd name="T11" fmla="*/ 15115 w 15115"/>
              <a:gd name="T12" fmla="*/ 21197 h 2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15" h="21197" fill="none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</a:path>
              <a:path w="15115" h="21197" stroke="0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  <a:lnTo>
                  <a:pt x="15115" y="21197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91" name="Arc 1053"/>
          <p:cNvSpPr>
            <a:spLocks/>
          </p:cNvSpPr>
          <p:nvPr/>
        </p:nvSpPr>
        <p:spPr bwMode="auto">
          <a:xfrm>
            <a:off x="4440238" y="3563938"/>
            <a:ext cx="2019300" cy="847725"/>
          </a:xfrm>
          <a:custGeom>
            <a:avLst/>
            <a:gdLst>
              <a:gd name="T0" fmla="*/ 2147483647 w 15361"/>
              <a:gd name="T1" fmla="*/ 2147483647 h 21244"/>
              <a:gd name="T2" fmla="*/ 2147483647 w 15361"/>
              <a:gd name="T3" fmla="*/ 2147483647 h 21244"/>
              <a:gd name="T4" fmla="*/ 0 w 15361"/>
              <a:gd name="T5" fmla="*/ 0 h 21244"/>
              <a:gd name="T6" fmla="*/ 0 60000 65536"/>
              <a:gd name="T7" fmla="*/ 0 60000 65536"/>
              <a:gd name="T8" fmla="*/ 0 60000 65536"/>
              <a:gd name="T9" fmla="*/ 0 w 15361"/>
              <a:gd name="T10" fmla="*/ 0 h 21244"/>
              <a:gd name="T11" fmla="*/ 15361 w 15361"/>
              <a:gd name="T12" fmla="*/ 21244 h 21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1" h="21244" fill="none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</a:path>
              <a:path w="15361" h="21244" stroke="0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92" name="Arc 1054"/>
          <p:cNvSpPr>
            <a:spLocks/>
          </p:cNvSpPr>
          <p:nvPr/>
        </p:nvSpPr>
        <p:spPr bwMode="auto">
          <a:xfrm>
            <a:off x="2474913" y="3563938"/>
            <a:ext cx="1973262" cy="847725"/>
          </a:xfrm>
          <a:custGeom>
            <a:avLst/>
            <a:gdLst>
              <a:gd name="T0" fmla="*/ 2147483647 w 15013"/>
              <a:gd name="T1" fmla="*/ 2147483647 h 21246"/>
              <a:gd name="T2" fmla="*/ 0 w 15013"/>
              <a:gd name="T3" fmla="*/ 2147483647 h 21246"/>
              <a:gd name="T4" fmla="*/ 2147483647 w 15013"/>
              <a:gd name="T5" fmla="*/ 0 h 21246"/>
              <a:gd name="T6" fmla="*/ 0 60000 65536"/>
              <a:gd name="T7" fmla="*/ 0 60000 65536"/>
              <a:gd name="T8" fmla="*/ 0 60000 65536"/>
              <a:gd name="T9" fmla="*/ 0 w 15013"/>
              <a:gd name="T10" fmla="*/ 0 h 21246"/>
              <a:gd name="T11" fmla="*/ 15013 w 15013"/>
              <a:gd name="T12" fmla="*/ 21246 h 21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3" h="21246" fill="none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</a:path>
              <a:path w="15013" h="21246" stroke="0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  <a:lnTo>
                  <a:pt x="15013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93" name="Arc 1055"/>
          <p:cNvSpPr>
            <a:spLocks/>
          </p:cNvSpPr>
          <p:nvPr/>
        </p:nvSpPr>
        <p:spPr bwMode="auto">
          <a:xfrm>
            <a:off x="1611313" y="3195638"/>
            <a:ext cx="2838450" cy="704850"/>
          </a:xfrm>
          <a:custGeom>
            <a:avLst/>
            <a:gdLst>
              <a:gd name="T0" fmla="*/ 2147483647 w 21600"/>
              <a:gd name="T1" fmla="*/ 2147483647 h 17626"/>
              <a:gd name="T2" fmla="*/ 2147483647 w 21600"/>
              <a:gd name="T3" fmla="*/ 0 h 17626"/>
              <a:gd name="T4" fmla="*/ 2147483647 w 21600"/>
              <a:gd name="T5" fmla="*/ 2147483647 h 17626"/>
              <a:gd name="T6" fmla="*/ 0 60000 65536"/>
              <a:gd name="T7" fmla="*/ 0 60000 65536"/>
              <a:gd name="T8" fmla="*/ 0 60000 65536"/>
              <a:gd name="T9" fmla="*/ 0 w 21600"/>
              <a:gd name="T10" fmla="*/ 0 h 17626"/>
              <a:gd name="T11" fmla="*/ 21600 w 21600"/>
              <a:gd name="T12" fmla="*/ 17626 h 17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26" fill="none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-1" y="6052"/>
                  <a:pt x="711" y="2892"/>
                  <a:pt x="2082" y="0"/>
                </a:cubicBezTo>
              </a:path>
              <a:path w="21600" h="17626" stroke="0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-1" y="6052"/>
                  <a:pt x="711" y="2892"/>
                  <a:pt x="2082" y="0"/>
                </a:cubicBezTo>
                <a:lnTo>
                  <a:pt x="21600" y="9253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94" name="Arc 1056"/>
          <p:cNvSpPr>
            <a:spLocks/>
          </p:cNvSpPr>
          <p:nvPr/>
        </p:nvSpPr>
        <p:spPr bwMode="auto">
          <a:xfrm>
            <a:off x="2509838" y="2711450"/>
            <a:ext cx="1939925" cy="860425"/>
          </a:xfrm>
          <a:custGeom>
            <a:avLst/>
            <a:gdLst>
              <a:gd name="T0" fmla="*/ 0 w 14768"/>
              <a:gd name="T1" fmla="*/ 2147483647 h 21256"/>
              <a:gd name="T2" fmla="*/ 2147483647 w 14768"/>
              <a:gd name="T3" fmla="*/ 0 h 21256"/>
              <a:gd name="T4" fmla="*/ 2147483647 w 14768"/>
              <a:gd name="T5" fmla="*/ 2147483647 h 21256"/>
              <a:gd name="T6" fmla="*/ 0 60000 65536"/>
              <a:gd name="T7" fmla="*/ 0 60000 65536"/>
              <a:gd name="T8" fmla="*/ 0 60000 65536"/>
              <a:gd name="T9" fmla="*/ 0 w 14768"/>
              <a:gd name="T10" fmla="*/ 0 h 21256"/>
              <a:gd name="T11" fmla="*/ 14768 w 14768"/>
              <a:gd name="T12" fmla="*/ 21256 h 2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8" h="21256" fill="none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</a:path>
              <a:path w="14768" h="21256" stroke="0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  <a:lnTo>
                  <a:pt x="14768" y="21256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95" name="Arc 1057"/>
          <p:cNvSpPr>
            <a:spLocks/>
          </p:cNvSpPr>
          <p:nvPr/>
        </p:nvSpPr>
        <p:spPr bwMode="auto">
          <a:xfrm>
            <a:off x="4440238" y="2716213"/>
            <a:ext cx="1924050" cy="854075"/>
          </a:xfrm>
          <a:custGeom>
            <a:avLst/>
            <a:gdLst>
              <a:gd name="T0" fmla="*/ 2147483647 w 14647"/>
              <a:gd name="T1" fmla="*/ 0 h 21263"/>
              <a:gd name="T2" fmla="*/ 2147483647 w 14647"/>
              <a:gd name="T3" fmla="*/ 2147483647 h 21263"/>
              <a:gd name="T4" fmla="*/ 0 w 14647"/>
              <a:gd name="T5" fmla="*/ 2147483647 h 21263"/>
              <a:gd name="T6" fmla="*/ 0 60000 65536"/>
              <a:gd name="T7" fmla="*/ 0 60000 65536"/>
              <a:gd name="T8" fmla="*/ 0 60000 65536"/>
              <a:gd name="T9" fmla="*/ 0 w 14647"/>
              <a:gd name="T10" fmla="*/ 0 h 21263"/>
              <a:gd name="T11" fmla="*/ 14647 w 14647"/>
              <a:gd name="T12" fmla="*/ 21263 h 21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7" h="21263" fill="none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</a:path>
              <a:path w="14647" h="21263" stroke="0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  <a:lnTo>
                  <a:pt x="0" y="21263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96" name="Arc 1058"/>
          <p:cNvSpPr>
            <a:spLocks/>
          </p:cNvSpPr>
          <p:nvPr/>
        </p:nvSpPr>
        <p:spPr bwMode="auto">
          <a:xfrm>
            <a:off x="4440238" y="3181350"/>
            <a:ext cx="2838450" cy="715963"/>
          </a:xfrm>
          <a:custGeom>
            <a:avLst/>
            <a:gdLst>
              <a:gd name="T0" fmla="*/ 2147483647 w 21600"/>
              <a:gd name="T1" fmla="*/ 0 h 17979"/>
              <a:gd name="T2" fmla="*/ 2147483647 w 21600"/>
              <a:gd name="T3" fmla="*/ 2147483647 h 17979"/>
              <a:gd name="T4" fmla="*/ 0 w 21600"/>
              <a:gd name="T5" fmla="*/ 2147483647 h 17979"/>
              <a:gd name="T6" fmla="*/ 0 60000 65536"/>
              <a:gd name="T7" fmla="*/ 0 60000 65536"/>
              <a:gd name="T8" fmla="*/ 0 60000 65536"/>
              <a:gd name="T9" fmla="*/ 0 w 21600"/>
              <a:gd name="T10" fmla="*/ 0 h 17979"/>
              <a:gd name="T11" fmla="*/ 21600 w 21600"/>
              <a:gd name="T12" fmla="*/ 17979 h 17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79" fill="none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</a:path>
              <a:path w="21600" h="17979" stroke="0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  <a:lnTo>
                  <a:pt x="0" y="9577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97" name="Freeform 1059"/>
          <p:cNvSpPr>
            <a:spLocks/>
          </p:cNvSpPr>
          <p:nvPr/>
        </p:nvSpPr>
        <p:spPr bwMode="auto">
          <a:xfrm>
            <a:off x="3941763" y="4251325"/>
            <a:ext cx="1014412" cy="157163"/>
          </a:xfrm>
          <a:custGeom>
            <a:avLst/>
            <a:gdLst>
              <a:gd name="T0" fmla="*/ 0 w 639"/>
              <a:gd name="T1" fmla="*/ 0 h 99"/>
              <a:gd name="T2" fmla="*/ 2147483647 w 639"/>
              <a:gd name="T3" fmla="*/ 2147483647 h 99"/>
              <a:gd name="T4" fmla="*/ 2147483647 w 639"/>
              <a:gd name="T5" fmla="*/ 2147483647 h 99"/>
              <a:gd name="T6" fmla="*/ 2147483647 w 639"/>
              <a:gd name="T7" fmla="*/ 2147483647 h 99"/>
              <a:gd name="T8" fmla="*/ 2147483647 w 639"/>
              <a:gd name="T9" fmla="*/ 2147483647 h 99"/>
              <a:gd name="T10" fmla="*/ 2147483647 w 639"/>
              <a:gd name="T11" fmla="*/ 2147483647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9"/>
              <a:gd name="T19" fmla="*/ 0 h 99"/>
              <a:gd name="T20" fmla="*/ 639 w 639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9" h="99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6" y="57"/>
                </a:lnTo>
                <a:lnTo>
                  <a:pt x="445" y="95"/>
                </a:lnTo>
                <a:lnTo>
                  <a:pt x="639" y="99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98" name="Freeform 1060"/>
          <p:cNvSpPr>
            <a:spLocks/>
          </p:cNvSpPr>
          <p:nvPr/>
        </p:nvSpPr>
        <p:spPr bwMode="auto">
          <a:xfrm>
            <a:off x="3933825" y="4256088"/>
            <a:ext cx="1000125" cy="153987"/>
          </a:xfrm>
          <a:custGeom>
            <a:avLst/>
            <a:gdLst>
              <a:gd name="T0" fmla="*/ 0 w 630"/>
              <a:gd name="T1" fmla="*/ 2147483647 h 97"/>
              <a:gd name="T2" fmla="*/ 2147483647 w 630"/>
              <a:gd name="T3" fmla="*/ 2147483647 h 97"/>
              <a:gd name="T4" fmla="*/ 2147483647 w 630"/>
              <a:gd name="T5" fmla="*/ 2147483647 h 97"/>
              <a:gd name="T6" fmla="*/ 2147483647 w 630"/>
              <a:gd name="T7" fmla="*/ 2147483647 h 97"/>
              <a:gd name="T8" fmla="*/ 2147483647 w 630"/>
              <a:gd name="T9" fmla="*/ 2147483647 h 97"/>
              <a:gd name="T10" fmla="*/ 2147483647 w 630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97"/>
              <a:gd name="T20" fmla="*/ 630 w 630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97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8" y="51"/>
                </a:lnTo>
                <a:lnTo>
                  <a:pt x="449" y="15"/>
                </a:lnTo>
                <a:lnTo>
                  <a:pt x="630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099" name="Rectangle 1061"/>
          <p:cNvSpPr>
            <a:spLocks noChangeArrowheads="1"/>
          </p:cNvSpPr>
          <p:nvPr/>
        </p:nvSpPr>
        <p:spPr bwMode="auto">
          <a:xfrm>
            <a:off x="4365625" y="4297363"/>
            <a:ext cx="150813" cy="92075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00" name="Arc 1062"/>
          <p:cNvSpPr>
            <a:spLocks/>
          </p:cNvSpPr>
          <p:nvPr/>
        </p:nvSpPr>
        <p:spPr bwMode="auto">
          <a:xfrm>
            <a:off x="3424238" y="4386263"/>
            <a:ext cx="1017587" cy="492125"/>
          </a:xfrm>
          <a:custGeom>
            <a:avLst/>
            <a:gdLst>
              <a:gd name="T0" fmla="*/ 2147483647 w 21600"/>
              <a:gd name="T1" fmla="*/ 0 h 21188"/>
              <a:gd name="T2" fmla="*/ 2147483647 w 21600"/>
              <a:gd name="T3" fmla="*/ 2147483647 h 21188"/>
              <a:gd name="T4" fmla="*/ 0 w 21600"/>
              <a:gd name="T5" fmla="*/ 2147483647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01" name="Arc 1063"/>
          <p:cNvSpPr>
            <a:spLocks/>
          </p:cNvSpPr>
          <p:nvPr/>
        </p:nvSpPr>
        <p:spPr bwMode="auto">
          <a:xfrm flipH="1">
            <a:off x="4446588" y="4386263"/>
            <a:ext cx="1017587" cy="492125"/>
          </a:xfrm>
          <a:custGeom>
            <a:avLst/>
            <a:gdLst>
              <a:gd name="T0" fmla="*/ 2147483647 w 21600"/>
              <a:gd name="T1" fmla="*/ 0 h 21188"/>
              <a:gd name="T2" fmla="*/ 2147483647 w 21600"/>
              <a:gd name="T3" fmla="*/ 2147483647 h 21188"/>
              <a:gd name="T4" fmla="*/ 0 w 21600"/>
              <a:gd name="T5" fmla="*/ 2147483647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02" name="Freeform 1064"/>
          <p:cNvSpPr>
            <a:spLocks/>
          </p:cNvSpPr>
          <p:nvPr/>
        </p:nvSpPr>
        <p:spPr bwMode="auto">
          <a:xfrm>
            <a:off x="3937000" y="2711450"/>
            <a:ext cx="1009650" cy="127000"/>
          </a:xfrm>
          <a:custGeom>
            <a:avLst/>
            <a:gdLst>
              <a:gd name="T0" fmla="*/ 0 w 636"/>
              <a:gd name="T1" fmla="*/ 0 h 80"/>
              <a:gd name="T2" fmla="*/ 2147483647 w 636"/>
              <a:gd name="T3" fmla="*/ 2147483647 h 80"/>
              <a:gd name="T4" fmla="*/ 2147483647 w 636"/>
              <a:gd name="T5" fmla="*/ 2147483647 h 80"/>
              <a:gd name="T6" fmla="*/ 2147483647 w 636"/>
              <a:gd name="T7" fmla="*/ 2147483647 h 80"/>
              <a:gd name="T8" fmla="*/ 2147483647 w 636"/>
              <a:gd name="T9" fmla="*/ 2147483647 h 80"/>
              <a:gd name="T10" fmla="*/ 2147483647 w 636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6"/>
              <a:gd name="T19" fmla="*/ 0 h 80"/>
              <a:gd name="T20" fmla="*/ 636 w 63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6" h="80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03" name="Freeform 1065"/>
          <p:cNvSpPr>
            <a:spLocks/>
          </p:cNvSpPr>
          <p:nvPr/>
        </p:nvSpPr>
        <p:spPr bwMode="auto">
          <a:xfrm>
            <a:off x="3933825" y="2708275"/>
            <a:ext cx="1012825" cy="127000"/>
          </a:xfrm>
          <a:custGeom>
            <a:avLst/>
            <a:gdLst>
              <a:gd name="T0" fmla="*/ 0 w 638"/>
              <a:gd name="T1" fmla="*/ 2147483647 h 80"/>
              <a:gd name="T2" fmla="*/ 2147483647 w 638"/>
              <a:gd name="T3" fmla="*/ 2147483647 h 80"/>
              <a:gd name="T4" fmla="*/ 2147483647 w 638"/>
              <a:gd name="T5" fmla="*/ 2147483647 h 80"/>
              <a:gd name="T6" fmla="*/ 2147483647 w 638"/>
              <a:gd name="T7" fmla="*/ 2147483647 h 80"/>
              <a:gd name="T8" fmla="*/ 2147483647 w 638"/>
              <a:gd name="T9" fmla="*/ 0 h 80"/>
              <a:gd name="T10" fmla="*/ 2147483647 w 638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8"/>
              <a:gd name="T19" fmla="*/ 0 h 80"/>
              <a:gd name="T20" fmla="*/ 638 w 638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8" h="80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8" y="32"/>
                </a:lnTo>
                <a:lnTo>
                  <a:pt x="452" y="0"/>
                </a:lnTo>
                <a:lnTo>
                  <a:pt x="638" y="4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04" name="Freeform 1066"/>
          <p:cNvSpPr>
            <a:spLocks/>
          </p:cNvSpPr>
          <p:nvPr/>
        </p:nvSpPr>
        <p:spPr bwMode="auto">
          <a:xfrm>
            <a:off x="1835150" y="3902075"/>
            <a:ext cx="746125" cy="152400"/>
          </a:xfrm>
          <a:custGeom>
            <a:avLst/>
            <a:gdLst>
              <a:gd name="T0" fmla="*/ 0 w 470"/>
              <a:gd name="T1" fmla="*/ 0 h 96"/>
              <a:gd name="T2" fmla="*/ 2147483647 w 470"/>
              <a:gd name="T3" fmla="*/ 2147483647 h 96"/>
              <a:gd name="T4" fmla="*/ 2147483647 w 470"/>
              <a:gd name="T5" fmla="*/ 2147483647 h 96"/>
              <a:gd name="T6" fmla="*/ 2147483647 w 470"/>
              <a:gd name="T7" fmla="*/ 2147483647 h 96"/>
              <a:gd name="T8" fmla="*/ 2147483647 w 470"/>
              <a:gd name="T9" fmla="*/ 2147483647 h 96"/>
              <a:gd name="T10" fmla="*/ 2147483647 w 470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0"/>
              <a:gd name="T19" fmla="*/ 0 h 96"/>
              <a:gd name="T20" fmla="*/ 470 w 47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0" h="96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0" y="90"/>
                </a:lnTo>
                <a:lnTo>
                  <a:pt x="344" y="68"/>
                </a:lnTo>
                <a:lnTo>
                  <a:pt x="470" y="96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05" name="Freeform 1067"/>
          <p:cNvSpPr>
            <a:spLocks/>
          </p:cNvSpPr>
          <p:nvPr/>
        </p:nvSpPr>
        <p:spPr bwMode="auto">
          <a:xfrm>
            <a:off x="1958975" y="3794125"/>
            <a:ext cx="523875" cy="393700"/>
          </a:xfrm>
          <a:custGeom>
            <a:avLst/>
            <a:gdLst>
              <a:gd name="T0" fmla="*/ 0 w 330"/>
              <a:gd name="T1" fmla="*/ 0 h 248"/>
              <a:gd name="T2" fmla="*/ 2147483647 w 330"/>
              <a:gd name="T3" fmla="*/ 2147483647 h 248"/>
              <a:gd name="T4" fmla="*/ 2147483647 w 330"/>
              <a:gd name="T5" fmla="*/ 2147483647 h 248"/>
              <a:gd name="T6" fmla="*/ 2147483647 w 330"/>
              <a:gd name="T7" fmla="*/ 2147483647 h 248"/>
              <a:gd name="T8" fmla="*/ 2147483647 w 330"/>
              <a:gd name="T9" fmla="*/ 2147483647 h 248"/>
              <a:gd name="T10" fmla="*/ 2147483647 w 330"/>
              <a:gd name="T11" fmla="*/ 2147483647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"/>
              <a:gd name="T19" fmla="*/ 0 h 248"/>
              <a:gd name="T20" fmla="*/ 330 w 330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" h="248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2" y="156"/>
                </a:lnTo>
                <a:lnTo>
                  <a:pt x="196" y="202"/>
                </a:lnTo>
                <a:lnTo>
                  <a:pt x="330" y="248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06" name="Rectangle 1068"/>
          <p:cNvSpPr>
            <a:spLocks noChangeArrowheads="1"/>
          </p:cNvSpPr>
          <p:nvPr/>
        </p:nvSpPr>
        <p:spPr bwMode="auto">
          <a:xfrm rot="1511052">
            <a:off x="2101850" y="3949700"/>
            <a:ext cx="150813" cy="92075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07" name="Freeform 1069"/>
          <p:cNvSpPr>
            <a:spLocks/>
          </p:cNvSpPr>
          <p:nvPr/>
        </p:nvSpPr>
        <p:spPr bwMode="auto">
          <a:xfrm>
            <a:off x="1882775" y="3028950"/>
            <a:ext cx="723900" cy="174625"/>
          </a:xfrm>
          <a:custGeom>
            <a:avLst/>
            <a:gdLst>
              <a:gd name="T0" fmla="*/ 0 w 456"/>
              <a:gd name="T1" fmla="*/ 2147483647 h 110"/>
              <a:gd name="T2" fmla="*/ 2147483647 w 456"/>
              <a:gd name="T3" fmla="*/ 2147483647 h 110"/>
              <a:gd name="T4" fmla="*/ 2147483647 w 456"/>
              <a:gd name="T5" fmla="*/ 2147483647 h 110"/>
              <a:gd name="T6" fmla="*/ 2147483647 w 456"/>
              <a:gd name="T7" fmla="*/ 2147483647 h 110"/>
              <a:gd name="T8" fmla="*/ 2147483647 w 456"/>
              <a:gd name="T9" fmla="*/ 2147483647 h 110"/>
              <a:gd name="T10" fmla="*/ 2147483647 w 456"/>
              <a:gd name="T11" fmla="*/ 0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"/>
              <a:gd name="T19" fmla="*/ 0 h 110"/>
              <a:gd name="T20" fmla="*/ 456 w 456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" h="110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08" name="Freeform 1070"/>
          <p:cNvSpPr>
            <a:spLocks/>
          </p:cNvSpPr>
          <p:nvPr/>
        </p:nvSpPr>
        <p:spPr bwMode="auto">
          <a:xfrm>
            <a:off x="2003425" y="2930525"/>
            <a:ext cx="511175" cy="323850"/>
          </a:xfrm>
          <a:custGeom>
            <a:avLst/>
            <a:gdLst>
              <a:gd name="T0" fmla="*/ 0 w 322"/>
              <a:gd name="T1" fmla="*/ 2147483647 h 204"/>
              <a:gd name="T2" fmla="*/ 2147483647 w 322"/>
              <a:gd name="T3" fmla="*/ 2147483647 h 204"/>
              <a:gd name="T4" fmla="*/ 2147483647 w 322"/>
              <a:gd name="T5" fmla="*/ 2147483647 h 204"/>
              <a:gd name="T6" fmla="*/ 2147483647 w 322"/>
              <a:gd name="T7" fmla="*/ 2147483647 h 204"/>
              <a:gd name="T8" fmla="*/ 2147483647 w 322"/>
              <a:gd name="T9" fmla="*/ 2147483647 h 204"/>
              <a:gd name="T10" fmla="*/ 2147483647 w 322"/>
              <a:gd name="T11" fmla="*/ 0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"/>
              <a:gd name="T19" fmla="*/ 0 h 204"/>
              <a:gd name="T20" fmla="*/ 322 w 322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" h="204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8" y="66"/>
                </a:lnTo>
                <a:lnTo>
                  <a:pt x="222" y="30"/>
                </a:lnTo>
                <a:lnTo>
                  <a:pt x="322" y="0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09" name="Rectangle 1071"/>
          <p:cNvSpPr>
            <a:spLocks noChangeArrowheads="1"/>
          </p:cNvSpPr>
          <p:nvPr/>
        </p:nvSpPr>
        <p:spPr bwMode="auto">
          <a:xfrm rot="-1277282">
            <a:off x="2162175" y="3032125"/>
            <a:ext cx="150813" cy="92075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10" name="Rectangle 1072"/>
          <p:cNvSpPr>
            <a:spLocks noChangeArrowheads="1"/>
          </p:cNvSpPr>
          <p:nvPr/>
        </p:nvSpPr>
        <p:spPr bwMode="auto">
          <a:xfrm>
            <a:off x="4356100" y="2711450"/>
            <a:ext cx="150813" cy="92075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11" name="Freeform 1073"/>
          <p:cNvSpPr>
            <a:spLocks/>
          </p:cNvSpPr>
          <p:nvPr/>
        </p:nvSpPr>
        <p:spPr bwMode="auto">
          <a:xfrm>
            <a:off x="6365875" y="2932113"/>
            <a:ext cx="501650" cy="312737"/>
          </a:xfrm>
          <a:custGeom>
            <a:avLst/>
            <a:gdLst>
              <a:gd name="T0" fmla="*/ 0 w 316"/>
              <a:gd name="T1" fmla="*/ 0 h 197"/>
              <a:gd name="T2" fmla="*/ 2147483647 w 316"/>
              <a:gd name="T3" fmla="*/ 2147483647 h 197"/>
              <a:gd name="T4" fmla="*/ 2147483647 w 316"/>
              <a:gd name="T5" fmla="*/ 2147483647 h 197"/>
              <a:gd name="T6" fmla="*/ 2147483647 w 316"/>
              <a:gd name="T7" fmla="*/ 2147483647 h 197"/>
              <a:gd name="T8" fmla="*/ 2147483647 w 316"/>
              <a:gd name="T9" fmla="*/ 2147483647 h 197"/>
              <a:gd name="T10" fmla="*/ 2147483647 w 316"/>
              <a:gd name="T11" fmla="*/ 2147483647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6"/>
              <a:gd name="T19" fmla="*/ 0 h 197"/>
              <a:gd name="T20" fmla="*/ 316 w 316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6" h="197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12" name="Freeform 1074"/>
          <p:cNvSpPr>
            <a:spLocks/>
          </p:cNvSpPr>
          <p:nvPr/>
        </p:nvSpPr>
        <p:spPr bwMode="auto">
          <a:xfrm>
            <a:off x="6346825" y="3897313"/>
            <a:ext cx="711200" cy="158750"/>
          </a:xfrm>
          <a:custGeom>
            <a:avLst/>
            <a:gdLst>
              <a:gd name="T0" fmla="*/ 0 w 448"/>
              <a:gd name="T1" fmla="*/ 2147483647 h 99"/>
              <a:gd name="T2" fmla="*/ 2147483647 w 448"/>
              <a:gd name="T3" fmla="*/ 2147483647 h 99"/>
              <a:gd name="T4" fmla="*/ 2147483647 w 448"/>
              <a:gd name="T5" fmla="*/ 2147483647 h 99"/>
              <a:gd name="T6" fmla="*/ 2147483647 w 448"/>
              <a:gd name="T7" fmla="*/ 2147483647 h 99"/>
              <a:gd name="T8" fmla="*/ 2147483647 w 448"/>
              <a:gd name="T9" fmla="*/ 2147483647 h 99"/>
              <a:gd name="T10" fmla="*/ 2147483647 w 448"/>
              <a:gd name="T11" fmla="*/ 0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"/>
              <a:gd name="T19" fmla="*/ 0 h 99"/>
              <a:gd name="T20" fmla="*/ 448 w 448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" h="99">
                <a:moveTo>
                  <a:pt x="0" y="91"/>
                </a:moveTo>
                <a:lnTo>
                  <a:pt x="93" y="72"/>
                </a:lnTo>
                <a:lnTo>
                  <a:pt x="141" y="99"/>
                </a:lnTo>
                <a:lnTo>
                  <a:pt x="304" y="33"/>
                </a:lnTo>
                <a:lnTo>
                  <a:pt x="354" y="51"/>
                </a:lnTo>
                <a:lnTo>
                  <a:pt x="448" y="0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13" name="Rectangle 1075"/>
          <p:cNvSpPr>
            <a:spLocks noChangeArrowheads="1"/>
          </p:cNvSpPr>
          <p:nvPr/>
        </p:nvSpPr>
        <p:spPr bwMode="auto">
          <a:xfrm rot="-1277282">
            <a:off x="6624638" y="3951288"/>
            <a:ext cx="150812" cy="92075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14" name="Freeform 1076"/>
          <p:cNvSpPr>
            <a:spLocks/>
          </p:cNvSpPr>
          <p:nvPr/>
        </p:nvSpPr>
        <p:spPr bwMode="auto">
          <a:xfrm>
            <a:off x="6275388" y="3025775"/>
            <a:ext cx="712787" cy="160338"/>
          </a:xfrm>
          <a:custGeom>
            <a:avLst/>
            <a:gdLst>
              <a:gd name="T0" fmla="*/ 0 w 450"/>
              <a:gd name="T1" fmla="*/ 0 h 96"/>
              <a:gd name="T2" fmla="*/ 2147483647 w 450"/>
              <a:gd name="T3" fmla="*/ 2147483647 h 96"/>
              <a:gd name="T4" fmla="*/ 2147483647 w 450"/>
              <a:gd name="T5" fmla="*/ 0 h 96"/>
              <a:gd name="T6" fmla="*/ 2147483647 w 450"/>
              <a:gd name="T7" fmla="*/ 2147483647 h 96"/>
              <a:gd name="T8" fmla="*/ 2147483647 w 450"/>
              <a:gd name="T9" fmla="*/ 2147483647 h 96"/>
              <a:gd name="T10" fmla="*/ 2147483647 w 450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0"/>
              <a:gd name="T19" fmla="*/ 0 h 96"/>
              <a:gd name="T20" fmla="*/ 450 w 45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0" h="96">
                <a:moveTo>
                  <a:pt x="0" y="0"/>
                </a:moveTo>
                <a:lnTo>
                  <a:pt x="84" y="19"/>
                </a:lnTo>
                <a:lnTo>
                  <a:pt x="147" y="0"/>
                </a:lnTo>
                <a:lnTo>
                  <a:pt x="319" y="66"/>
                </a:lnTo>
                <a:lnTo>
                  <a:pt x="379" y="57"/>
                </a:lnTo>
                <a:lnTo>
                  <a:pt x="450" y="96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15" name="Rectangle 1077"/>
          <p:cNvSpPr>
            <a:spLocks noChangeArrowheads="1"/>
          </p:cNvSpPr>
          <p:nvPr/>
        </p:nvSpPr>
        <p:spPr bwMode="auto">
          <a:xfrm rot="1511052">
            <a:off x="6573838" y="3030538"/>
            <a:ext cx="150812" cy="92075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grpSp>
        <p:nvGrpSpPr>
          <p:cNvPr id="344116" name="Group 1078"/>
          <p:cNvGrpSpPr>
            <a:grpSpLocks/>
          </p:cNvGrpSpPr>
          <p:nvPr/>
        </p:nvGrpSpPr>
        <p:grpSpPr bwMode="auto">
          <a:xfrm>
            <a:off x="4649788" y="4340225"/>
            <a:ext cx="228600" cy="127000"/>
            <a:chOff x="2857" y="2090"/>
            <a:chExt cx="144" cy="80"/>
          </a:xfrm>
        </p:grpSpPr>
        <p:sp>
          <p:nvSpPr>
            <p:cNvPr id="344117" name="Oval 1079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18" name="AutoShape 1080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344119" name="Group 1081"/>
          <p:cNvGrpSpPr>
            <a:grpSpLocks/>
          </p:cNvGrpSpPr>
          <p:nvPr/>
        </p:nvGrpSpPr>
        <p:grpSpPr bwMode="auto">
          <a:xfrm>
            <a:off x="4641850" y="4198938"/>
            <a:ext cx="228600" cy="127000"/>
            <a:chOff x="2852" y="2001"/>
            <a:chExt cx="144" cy="80"/>
          </a:xfrm>
        </p:grpSpPr>
        <p:sp>
          <p:nvSpPr>
            <p:cNvPr id="344120" name="Oval 1082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21" name="AutoShape 1083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344122" name="Group 1084"/>
          <p:cNvGrpSpPr>
            <a:grpSpLocks/>
          </p:cNvGrpSpPr>
          <p:nvPr/>
        </p:nvGrpSpPr>
        <p:grpSpPr bwMode="auto">
          <a:xfrm>
            <a:off x="3992563" y="4337050"/>
            <a:ext cx="228600" cy="127000"/>
            <a:chOff x="2852" y="2001"/>
            <a:chExt cx="144" cy="80"/>
          </a:xfrm>
        </p:grpSpPr>
        <p:sp>
          <p:nvSpPr>
            <p:cNvPr id="344123" name="Oval 1085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24" name="AutoShape 1086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344125" name="Group 1087"/>
          <p:cNvGrpSpPr>
            <a:grpSpLocks/>
          </p:cNvGrpSpPr>
          <p:nvPr/>
        </p:nvGrpSpPr>
        <p:grpSpPr bwMode="auto">
          <a:xfrm>
            <a:off x="3986213" y="4195763"/>
            <a:ext cx="228600" cy="127000"/>
            <a:chOff x="2857" y="2090"/>
            <a:chExt cx="144" cy="80"/>
          </a:xfrm>
        </p:grpSpPr>
        <p:sp>
          <p:nvSpPr>
            <p:cNvPr id="344126" name="Oval 1088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27" name="AutoShape 1089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344128" name="Group 1090"/>
          <p:cNvGrpSpPr>
            <a:grpSpLocks/>
          </p:cNvGrpSpPr>
          <p:nvPr/>
        </p:nvGrpSpPr>
        <p:grpSpPr bwMode="auto">
          <a:xfrm rot="720126">
            <a:off x="2409825" y="3981450"/>
            <a:ext cx="228600" cy="127000"/>
            <a:chOff x="2857" y="2090"/>
            <a:chExt cx="144" cy="80"/>
          </a:xfrm>
        </p:grpSpPr>
        <p:sp>
          <p:nvSpPr>
            <p:cNvPr id="344129" name="Oval 1091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30" name="AutoShape 1092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344131" name="Group 1093"/>
          <p:cNvGrpSpPr>
            <a:grpSpLocks/>
          </p:cNvGrpSpPr>
          <p:nvPr/>
        </p:nvGrpSpPr>
        <p:grpSpPr bwMode="auto">
          <a:xfrm rot="1256429">
            <a:off x="2295525" y="4098925"/>
            <a:ext cx="228600" cy="127000"/>
            <a:chOff x="2852" y="2001"/>
            <a:chExt cx="144" cy="80"/>
          </a:xfrm>
        </p:grpSpPr>
        <p:sp>
          <p:nvSpPr>
            <p:cNvPr id="344132" name="Oval 1094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33" name="AutoShape 1095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344134" name="Group 1096"/>
          <p:cNvGrpSpPr>
            <a:grpSpLocks/>
          </p:cNvGrpSpPr>
          <p:nvPr/>
        </p:nvGrpSpPr>
        <p:grpSpPr bwMode="auto">
          <a:xfrm rot="2116848">
            <a:off x="1846263" y="3724275"/>
            <a:ext cx="228600" cy="127000"/>
            <a:chOff x="2852" y="2001"/>
            <a:chExt cx="144" cy="80"/>
          </a:xfrm>
        </p:grpSpPr>
        <p:sp>
          <p:nvSpPr>
            <p:cNvPr id="344135" name="Oval 1097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36" name="AutoShape 1098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344137" name="Group 1099"/>
          <p:cNvGrpSpPr>
            <a:grpSpLocks/>
          </p:cNvGrpSpPr>
          <p:nvPr/>
        </p:nvGrpSpPr>
        <p:grpSpPr bwMode="auto">
          <a:xfrm rot="1501106">
            <a:off x="1746250" y="3835400"/>
            <a:ext cx="228600" cy="127000"/>
            <a:chOff x="2857" y="2090"/>
            <a:chExt cx="144" cy="80"/>
          </a:xfrm>
        </p:grpSpPr>
        <p:sp>
          <p:nvSpPr>
            <p:cNvPr id="344138" name="Oval 1100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39" name="AutoShape 1101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344140" name="Group 1102"/>
          <p:cNvGrpSpPr>
            <a:grpSpLocks/>
          </p:cNvGrpSpPr>
          <p:nvPr/>
        </p:nvGrpSpPr>
        <p:grpSpPr bwMode="auto">
          <a:xfrm rot="-2744604">
            <a:off x="1631950" y="3236913"/>
            <a:ext cx="228600" cy="127000"/>
            <a:chOff x="2857" y="2090"/>
            <a:chExt cx="144" cy="80"/>
          </a:xfrm>
        </p:grpSpPr>
        <p:sp>
          <p:nvSpPr>
            <p:cNvPr id="344141" name="Oval 1103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42" name="AutoShape 1104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344143" name="Group 1105"/>
          <p:cNvGrpSpPr>
            <a:grpSpLocks/>
          </p:cNvGrpSpPr>
          <p:nvPr/>
        </p:nvGrpSpPr>
        <p:grpSpPr bwMode="auto">
          <a:xfrm rot="-2513817">
            <a:off x="1784350" y="3284538"/>
            <a:ext cx="228600" cy="127000"/>
            <a:chOff x="2852" y="2001"/>
            <a:chExt cx="144" cy="80"/>
          </a:xfrm>
        </p:grpSpPr>
        <p:sp>
          <p:nvSpPr>
            <p:cNvPr id="344144" name="Oval 1106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45" name="AutoShape 1107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344146" name="Group 1108"/>
          <p:cNvGrpSpPr>
            <a:grpSpLocks/>
          </p:cNvGrpSpPr>
          <p:nvPr/>
        </p:nvGrpSpPr>
        <p:grpSpPr bwMode="auto">
          <a:xfrm rot="-2669937">
            <a:off x="7056438" y="3719513"/>
            <a:ext cx="228600" cy="127000"/>
            <a:chOff x="2852" y="2001"/>
            <a:chExt cx="144" cy="80"/>
          </a:xfrm>
        </p:grpSpPr>
        <p:sp>
          <p:nvSpPr>
            <p:cNvPr id="344147" name="Oval 1109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48" name="AutoShape 1110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344149" name="Group 1111"/>
          <p:cNvGrpSpPr>
            <a:grpSpLocks/>
          </p:cNvGrpSpPr>
          <p:nvPr/>
        </p:nvGrpSpPr>
        <p:grpSpPr bwMode="auto">
          <a:xfrm rot="-2775890">
            <a:off x="6861175" y="3660775"/>
            <a:ext cx="228600" cy="127000"/>
            <a:chOff x="2857" y="2090"/>
            <a:chExt cx="144" cy="80"/>
          </a:xfrm>
        </p:grpSpPr>
        <p:sp>
          <p:nvSpPr>
            <p:cNvPr id="344150" name="Oval 1112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51" name="AutoShape 1113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sp>
        <p:nvSpPr>
          <p:cNvPr id="344152" name="Freeform 1114"/>
          <p:cNvSpPr>
            <a:spLocks/>
          </p:cNvSpPr>
          <p:nvPr/>
        </p:nvSpPr>
        <p:spPr bwMode="auto">
          <a:xfrm>
            <a:off x="2705100" y="5360988"/>
            <a:ext cx="280988" cy="141287"/>
          </a:xfrm>
          <a:custGeom>
            <a:avLst/>
            <a:gdLst>
              <a:gd name="T0" fmla="*/ 2147483647 w 177"/>
              <a:gd name="T1" fmla="*/ 0 h 89"/>
              <a:gd name="T2" fmla="*/ 2147483647 w 177"/>
              <a:gd name="T3" fmla="*/ 2147483647 h 89"/>
              <a:gd name="T4" fmla="*/ 2147483647 w 177"/>
              <a:gd name="T5" fmla="*/ 2147483647 h 89"/>
              <a:gd name="T6" fmla="*/ 0 w 177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89"/>
              <a:gd name="T14" fmla="*/ 177 w 17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89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53" name="Line 1115"/>
          <p:cNvSpPr>
            <a:spLocks noChangeShapeType="1"/>
          </p:cNvSpPr>
          <p:nvPr/>
        </p:nvSpPr>
        <p:spPr bwMode="auto">
          <a:xfrm>
            <a:off x="1892300" y="5137150"/>
            <a:ext cx="200025" cy="6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44154" name="Freeform 1116"/>
          <p:cNvSpPr>
            <a:spLocks/>
          </p:cNvSpPr>
          <p:nvPr/>
        </p:nvSpPr>
        <p:spPr bwMode="auto">
          <a:xfrm>
            <a:off x="1836738" y="5178425"/>
            <a:ext cx="163512" cy="144463"/>
          </a:xfrm>
          <a:custGeom>
            <a:avLst/>
            <a:gdLst>
              <a:gd name="T0" fmla="*/ 0 w 103"/>
              <a:gd name="T1" fmla="*/ 2147483647 h 91"/>
              <a:gd name="T2" fmla="*/ 2147483647 w 103"/>
              <a:gd name="T3" fmla="*/ 2147483647 h 91"/>
              <a:gd name="T4" fmla="*/ 2147483647 w 103"/>
              <a:gd name="T5" fmla="*/ 0 h 91"/>
              <a:gd name="T6" fmla="*/ 0 60000 65536"/>
              <a:gd name="T7" fmla="*/ 0 60000 65536"/>
              <a:gd name="T8" fmla="*/ 0 60000 65536"/>
              <a:gd name="T9" fmla="*/ 0 w 103"/>
              <a:gd name="T10" fmla="*/ 0 h 91"/>
              <a:gd name="T11" fmla="*/ 103 w 103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91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55" name="Freeform 1117"/>
          <p:cNvSpPr>
            <a:spLocks/>
          </p:cNvSpPr>
          <p:nvPr/>
        </p:nvSpPr>
        <p:spPr bwMode="auto">
          <a:xfrm>
            <a:off x="3257550" y="5318125"/>
            <a:ext cx="80963" cy="266700"/>
          </a:xfrm>
          <a:custGeom>
            <a:avLst/>
            <a:gdLst>
              <a:gd name="T0" fmla="*/ 2147483647 w 54"/>
              <a:gd name="T1" fmla="*/ 0 h 168"/>
              <a:gd name="T2" fmla="*/ 2147483647 w 54"/>
              <a:gd name="T3" fmla="*/ 2147483647 h 168"/>
              <a:gd name="T4" fmla="*/ 0 w 54"/>
              <a:gd name="T5" fmla="*/ 2147483647 h 168"/>
              <a:gd name="T6" fmla="*/ 0 60000 65536"/>
              <a:gd name="T7" fmla="*/ 0 60000 65536"/>
              <a:gd name="T8" fmla="*/ 0 60000 65536"/>
              <a:gd name="T9" fmla="*/ 0 w 54"/>
              <a:gd name="T10" fmla="*/ 0 h 168"/>
              <a:gd name="T11" fmla="*/ 54 w 5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68">
                <a:moveTo>
                  <a:pt x="9" y="0"/>
                </a:moveTo>
                <a:lnTo>
                  <a:pt x="54" y="54"/>
                </a:lnTo>
                <a:lnTo>
                  <a:pt x="0" y="1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56" name="Oval 1118"/>
          <p:cNvSpPr>
            <a:spLocks noChangeArrowheads="1"/>
          </p:cNvSpPr>
          <p:nvPr/>
        </p:nvSpPr>
        <p:spPr bwMode="auto">
          <a:xfrm>
            <a:off x="2986088" y="5294313"/>
            <a:ext cx="322262" cy="171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57" name="Freeform 1119"/>
          <p:cNvSpPr>
            <a:spLocks/>
          </p:cNvSpPr>
          <p:nvPr/>
        </p:nvSpPr>
        <p:spPr bwMode="auto">
          <a:xfrm>
            <a:off x="4443413" y="4865688"/>
            <a:ext cx="385762" cy="600075"/>
          </a:xfrm>
          <a:custGeom>
            <a:avLst/>
            <a:gdLst>
              <a:gd name="T0" fmla="*/ 2147483647 w 243"/>
              <a:gd name="T1" fmla="*/ 2147483647 h 378"/>
              <a:gd name="T2" fmla="*/ 2147483647 w 243"/>
              <a:gd name="T3" fmla="*/ 2147483647 h 378"/>
              <a:gd name="T4" fmla="*/ 2147483647 w 243"/>
              <a:gd name="T5" fmla="*/ 2147483647 h 378"/>
              <a:gd name="T6" fmla="*/ 0 w 243"/>
              <a:gd name="T7" fmla="*/ 0 h 378"/>
              <a:gd name="T8" fmla="*/ 0 60000 65536"/>
              <a:gd name="T9" fmla="*/ 0 60000 65536"/>
              <a:gd name="T10" fmla="*/ 0 60000 65536"/>
              <a:gd name="T11" fmla="*/ 0 60000 65536"/>
              <a:gd name="T12" fmla="*/ 0 w 243"/>
              <a:gd name="T13" fmla="*/ 0 h 378"/>
              <a:gd name="T14" fmla="*/ 243 w 243"/>
              <a:gd name="T15" fmla="*/ 378 h 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" h="378">
                <a:moveTo>
                  <a:pt x="243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58" name="Rectangle 1120"/>
          <p:cNvSpPr>
            <a:spLocks noChangeArrowheads="1"/>
          </p:cNvSpPr>
          <p:nvPr/>
        </p:nvSpPr>
        <p:spPr bwMode="auto">
          <a:xfrm rot="1147844">
            <a:off x="1660525" y="5202238"/>
            <a:ext cx="180975" cy="1095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59" name="Rectangle 1121"/>
          <p:cNvSpPr>
            <a:spLocks noChangeArrowheads="1"/>
          </p:cNvSpPr>
          <p:nvPr/>
        </p:nvSpPr>
        <p:spPr bwMode="auto">
          <a:xfrm rot="1147844">
            <a:off x="1714500" y="5053013"/>
            <a:ext cx="180975" cy="1095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60" name="Rectangle 1122"/>
          <p:cNvSpPr>
            <a:spLocks noChangeArrowheads="1"/>
          </p:cNvSpPr>
          <p:nvPr/>
        </p:nvSpPr>
        <p:spPr bwMode="auto">
          <a:xfrm rot="1147844">
            <a:off x="2071688" y="5260975"/>
            <a:ext cx="679450" cy="1095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A50021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44161" name="Rectangle 1123"/>
          <p:cNvSpPr>
            <a:spLocks noChangeArrowheads="1"/>
          </p:cNvSpPr>
          <p:nvPr/>
        </p:nvSpPr>
        <p:spPr bwMode="auto">
          <a:xfrm>
            <a:off x="0" y="4724400"/>
            <a:ext cx="1833563" cy="277813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A50021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Pol. H</a:t>
            </a:r>
            <a:r>
              <a:rPr lang="en-US" altLang="ja-JP" baseline="30000">
                <a:solidFill>
                  <a:srgbClr val="A50021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-</a:t>
            </a:r>
            <a:r>
              <a:rPr lang="en-US" altLang="ja-JP">
                <a:solidFill>
                  <a:srgbClr val="A50021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 ion source</a:t>
            </a:r>
          </a:p>
        </p:txBody>
      </p:sp>
      <p:sp>
        <p:nvSpPr>
          <p:cNvPr id="344162" name="Text Box 1124"/>
          <p:cNvSpPr txBox="1">
            <a:spLocks noChangeArrowheads="1"/>
          </p:cNvSpPr>
          <p:nvPr/>
        </p:nvSpPr>
        <p:spPr bwMode="auto">
          <a:xfrm>
            <a:off x="1219200" y="4267200"/>
            <a:ext cx="185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990000"/>
                </a:solidFill>
                <a:latin typeface="Times New Roman" pitchFamily="18" charset="0"/>
                <a:ea typeface="MS PGothic" pitchFamily="34" charset="-128"/>
                <a:cs typeface="Tahoma" pitchFamily="34" charset="0"/>
              </a:rPr>
              <a:t>Spin Rotators</a:t>
            </a:r>
          </a:p>
        </p:txBody>
      </p:sp>
      <p:grpSp>
        <p:nvGrpSpPr>
          <p:cNvPr id="344163" name="Group 1125"/>
          <p:cNvGrpSpPr>
            <a:grpSpLocks/>
          </p:cNvGrpSpPr>
          <p:nvPr/>
        </p:nvGrpSpPr>
        <p:grpSpPr bwMode="auto">
          <a:xfrm rot="3151090">
            <a:off x="4168775" y="5153025"/>
            <a:ext cx="127000" cy="228600"/>
            <a:chOff x="2960" y="2896"/>
            <a:chExt cx="80" cy="144"/>
          </a:xfrm>
        </p:grpSpPr>
        <p:sp>
          <p:nvSpPr>
            <p:cNvPr id="344164" name="Oval 1126"/>
            <p:cNvSpPr>
              <a:spLocks noChangeArrowheads="1"/>
            </p:cNvSpPr>
            <p:nvPr/>
          </p:nvSpPr>
          <p:spPr bwMode="auto">
            <a:xfrm rot="-2875454">
              <a:off x="2928" y="2928"/>
              <a:ext cx="144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65" name="AutoShape 1127"/>
            <p:cNvSpPr>
              <a:spLocks noChangeArrowheads="1"/>
            </p:cNvSpPr>
            <p:nvPr/>
          </p:nvSpPr>
          <p:spPr bwMode="auto">
            <a:xfrm rot="-2723441">
              <a:off x="2959" y="293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sp>
        <p:nvSpPr>
          <p:cNvPr id="344166" name="Text Box 1129"/>
          <p:cNvSpPr txBox="1">
            <a:spLocks noChangeArrowheads="1"/>
          </p:cNvSpPr>
          <p:nvPr/>
        </p:nvSpPr>
        <p:spPr bwMode="auto">
          <a:xfrm>
            <a:off x="6705600" y="4114800"/>
            <a:ext cx="2141538" cy="46037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990000"/>
                </a:solidFill>
                <a:latin typeface="Times New Roman" pitchFamily="18" charset="0"/>
                <a:ea typeface="MS PGothic" pitchFamily="34" charset="-128"/>
                <a:cs typeface="Tahoma" pitchFamily="34" charset="0"/>
              </a:rPr>
              <a:t>Siberian Snakes</a:t>
            </a:r>
          </a:p>
        </p:txBody>
      </p:sp>
      <p:sp>
        <p:nvSpPr>
          <p:cNvPr id="344167" name="Line 1131"/>
          <p:cNvSpPr>
            <a:spLocks noChangeShapeType="1"/>
          </p:cNvSpPr>
          <p:nvPr/>
        </p:nvSpPr>
        <p:spPr bwMode="auto">
          <a:xfrm flipH="1" flipV="1">
            <a:off x="1933575" y="4032250"/>
            <a:ext cx="85725" cy="2667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44168" name="Line 1132"/>
          <p:cNvSpPr>
            <a:spLocks noChangeShapeType="1"/>
          </p:cNvSpPr>
          <p:nvPr/>
        </p:nvSpPr>
        <p:spPr bwMode="auto">
          <a:xfrm flipV="1">
            <a:off x="2057400" y="4222750"/>
            <a:ext cx="228600" cy="12065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344169" name="Group 1134"/>
          <p:cNvGrpSpPr>
            <a:grpSpLocks/>
          </p:cNvGrpSpPr>
          <p:nvPr/>
        </p:nvGrpSpPr>
        <p:grpSpPr bwMode="auto">
          <a:xfrm rot="2676702">
            <a:off x="4495800" y="5867400"/>
            <a:ext cx="188913" cy="147638"/>
            <a:chOff x="1695" y="3075"/>
            <a:chExt cx="119" cy="93"/>
          </a:xfrm>
        </p:grpSpPr>
        <p:sp>
          <p:nvSpPr>
            <p:cNvPr id="344170" name="Oval 1135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71" name="Line 1136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172" name="Line 1137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173" name="Line 1138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174" name="Line 1139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</p:grpSp>
      <p:grpSp>
        <p:nvGrpSpPr>
          <p:cNvPr id="344175" name="Group 1140"/>
          <p:cNvGrpSpPr>
            <a:grpSpLocks/>
          </p:cNvGrpSpPr>
          <p:nvPr/>
        </p:nvGrpSpPr>
        <p:grpSpPr bwMode="auto">
          <a:xfrm rot="6499683">
            <a:off x="3024187" y="5494338"/>
            <a:ext cx="188913" cy="147638"/>
            <a:chOff x="1695" y="3075"/>
            <a:chExt cx="119" cy="93"/>
          </a:xfrm>
        </p:grpSpPr>
        <p:sp>
          <p:nvSpPr>
            <p:cNvPr id="344176" name="Oval 1141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77" name="Line 1142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178" name="Line 1143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179" name="Line 1144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180" name="Line 1145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</p:grpSp>
      <p:grpSp>
        <p:nvGrpSpPr>
          <p:cNvPr id="344181" name="Group 1146"/>
          <p:cNvGrpSpPr>
            <a:grpSpLocks/>
          </p:cNvGrpSpPr>
          <p:nvPr/>
        </p:nvGrpSpPr>
        <p:grpSpPr bwMode="auto">
          <a:xfrm rot="5400000">
            <a:off x="4779962" y="2763838"/>
            <a:ext cx="188913" cy="147638"/>
            <a:chOff x="1695" y="3075"/>
            <a:chExt cx="119" cy="93"/>
          </a:xfrm>
        </p:grpSpPr>
        <p:sp>
          <p:nvSpPr>
            <p:cNvPr id="344182" name="Oval 1147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83" name="Line 1148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184" name="Line 1149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185" name="Line 1150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186" name="Line 1151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</p:grpSp>
      <p:grpSp>
        <p:nvGrpSpPr>
          <p:cNvPr id="344187" name="Group 1152"/>
          <p:cNvGrpSpPr>
            <a:grpSpLocks/>
          </p:cNvGrpSpPr>
          <p:nvPr/>
        </p:nvGrpSpPr>
        <p:grpSpPr bwMode="auto">
          <a:xfrm rot="-5400000">
            <a:off x="4703762" y="2611438"/>
            <a:ext cx="188913" cy="147638"/>
            <a:chOff x="1695" y="3075"/>
            <a:chExt cx="119" cy="93"/>
          </a:xfrm>
        </p:grpSpPr>
        <p:sp>
          <p:nvSpPr>
            <p:cNvPr id="344188" name="Oval 1153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189" name="Line 1154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190" name="Line 1155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191" name="Line 1156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192" name="Line 1157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</p:grpSp>
      <p:sp>
        <p:nvSpPr>
          <p:cNvPr id="344193" name="Rectangle 1158"/>
          <p:cNvSpPr>
            <a:spLocks noChangeArrowheads="1"/>
          </p:cNvSpPr>
          <p:nvPr/>
        </p:nvSpPr>
        <p:spPr bwMode="auto">
          <a:xfrm>
            <a:off x="457200" y="5943600"/>
            <a:ext cx="2106613" cy="277813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A50021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200 </a:t>
            </a:r>
            <a:r>
              <a:rPr lang="en-US" altLang="ja-JP">
                <a:solidFill>
                  <a:srgbClr val="A50021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MeV polarimeter</a:t>
            </a:r>
          </a:p>
        </p:txBody>
      </p:sp>
      <p:sp>
        <p:nvSpPr>
          <p:cNvPr id="344194" name="Line 1163"/>
          <p:cNvSpPr>
            <a:spLocks noChangeShapeType="1"/>
          </p:cNvSpPr>
          <p:nvPr/>
        </p:nvSpPr>
        <p:spPr bwMode="auto">
          <a:xfrm flipV="1">
            <a:off x="2514600" y="5594350"/>
            <a:ext cx="500063" cy="34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44195" name="Rectangle 1164"/>
          <p:cNvSpPr>
            <a:spLocks noChangeArrowheads="1"/>
          </p:cNvSpPr>
          <p:nvPr/>
        </p:nvSpPr>
        <p:spPr bwMode="auto">
          <a:xfrm>
            <a:off x="5715000" y="1676400"/>
            <a:ext cx="2133600" cy="61277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>
                <a:solidFill>
                  <a:srgbClr val="A50021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RHIC pC “CNI” polarimeters</a:t>
            </a:r>
          </a:p>
        </p:txBody>
      </p:sp>
      <p:sp>
        <p:nvSpPr>
          <p:cNvPr id="344196" name="Rectangle 1166"/>
          <p:cNvSpPr>
            <a:spLocks noChangeArrowheads="1"/>
          </p:cNvSpPr>
          <p:nvPr/>
        </p:nvSpPr>
        <p:spPr bwMode="auto">
          <a:xfrm>
            <a:off x="3581400" y="3048000"/>
            <a:ext cx="1524000" cy="55245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600">
                <a:solidFill>
                  <a:srgbClr val="990000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 RHIC</a:t>
            </a:r>
          </a:p>
        </p:txBody>
      </p:sp>
      <p:grpSp>
        <p:nvGrpSpPr>
          <p:cNvPr id="344197" name="Group 1167"/>
          <p:cNvGrpSpPr>
            <a:grpSpLocks/>
          </p:cNvGrpSpPr>
          <p:nvPr/>
        </p:nvGrpSpPr>
        <p:grpSpPr bwMode="auto">
          <a:xfrm rot="-7932929">
            <a:off x="4191000" y="2514600"/>
            <a:ext cx="457200" cy="457200"/>
            <a:chOff x="3854" y="1435"/>
            <a:chExt cx="123" cy="123"/>
          </a:xfrm>
        </p:grpSpPr>
        <p:sp>
          <p:nvSpPr>
            <p:cNvPr id="344198" name="Oval 1168"/>
            <p:cNvSpPr>
              <a:spLocks noChangeArrowheads="1"/>
            </p:cNvSpPr>
            <p:nvPr/>
          </p:nvSpPr>
          <p:spPr bwMode="auto">
            <a:xfrm rot="5400000">
              <a:off x="3888" y="1472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grpSp>
          <p:nvGrpSpPr>
            <p:cNvPr id="344199" name="Group 1169"/>
            <p:cNvGrpSpPr>
              <a:grpSpLocks/>
            </p:cNvGrpSpPr>
            <p:nvPr/>
          </p:nvGrpSpPr>
          <p:grpSpPr bwMode="auto">
            <a:xfrm>
              <a:off x="3936" y="1517"/>
              <a:ext cx="41" cy="41"/>
              <a:chOff x="3936" y="1517"/>
              <a:chExt cx="41" cy="41"/>
            </a:xfrm>
          </p:grpSpPr>
          <p:sp>
            <p:nvSpPr>
              <p:cNvPr id="344200" name="Line 1170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344201" name="Line 1171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344202" name="Group 1172"/>
            <p:cNvGrpSpPr>
              <a:grpSpLocks/>
            </p:cNvGrpSpPr>
            <p:nvPr/>
          </p:nvGrpSpPr>
          <p:grpSpPr bwMode="auto">
            <a:xfrm>
              <a:off x="3854" y="1435"/>
              <a:ext cx="41" cy="41"/>
              <a:chOff x="3936" y="1517"/>
              <a:chExt cx="41" cy="41"/>
            </a:xfrm>
          </p:grpSpPr>
          <p:sp>
            <p:nvSpPr>
              <p:cNvPr id="344203" name="Line 1173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344204" name="Line 1174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CC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44205" name="Text Box 1175"/>
          <p:cNvSpPr txBox="1">
            <a:spLocks noChangeArrowheads="1"/>
          </p:cNvSpPr>
          <p:nvPr/>
        </p:nvSpPr>
        <p:spPr bwMode="auto">
          <a:xfrm>
            <a:off x="762000" y="1676400"/>
            <a:ext cx="1905000" cy="70485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Absolute H-jet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polarimeter</a:t>
            </a:r>
          </a:p>
        </p:txBody>
      </p:sp>
      <p:sp>
        <p:nvSpPr>
          <p:cNvPr id="344206" name="Line 1176"/>
          <p:cNvSpPr>
            <a:spLocks noChangeShapeType="1"/>
          </p:cNvSpPr>
          <p:nvPr/>
        </p:nvSpPr>
        <p:spPr bwMode="auto">
          <a:xfrm flipH="1">
            <a:off x="4953000" y="20574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44207" name="Line 1177"/>
          <p:cNvSpPr>
            <a:spLocks noChangeShapeType="1"/>
          </p:cNvSpPr>
          <p:nvPr/>
        </p:nvSpPr>
        <p:spPr bwMode="auto">
          <a:xfrm>
            <a:off x="2895600" y="2133600"/>
            <a:ext cx="1295400" cy="457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44208" name="Line 1178"/>
          <p:cNvSpPr>
            <a:spLocks noChangeShapeType="1"/>
          </p:cNvSpPr>
          <p:nvPr/>
        </p:nvSpPr>
        <p:spPr bwMode="auto">
          <a:xfrm flipV="1">
            <a:off x="2971800" y="4343400"/>
            <a:ext cx="838200" cy="152400"/>
          </a:xfrm>
          <a:prstGeom prst="line">
            <a:avLst/>
          </a:prstGeom>
          <a:noFill/>
          <a:ln w="19050">
            <a:solidFill>
              <a:srgbClr val="00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44209" name="Line 1179"/>
          <p:cNvSpPr>
            <a:spLocks noChangeShapeType="1"/>
          </p:cNvSpPr>
          <p:nvPr/>
        </p:nvSpPr>
        <p:spPr bwMode="auto">
          <a:xfrm flipV="1">
            <a:off x="3048000" y="4419600"/>
            <a:ext cx="1524000" cy="76200"/>
          </a:xfrm>
          <a:prstGeom prst="line">
            <a:avLst/>
          </a:prstGeom>
          <a:noFill/>
          <a:ln w="19050">
            <a:solidFill>
              <a:srgbClr val="00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44211" name="Line 1181"/>
          <p:cNvSpPr>
            <a:spLocks noChangeShapeType="1"/>
          </p:cNvSpPr>
          <p:nvPr/>
        </p:nvSpPr>
        <p:spPr bwMode="auto">
          <a:xfrm>
            <a:off x="1981200" y="1752600"/>
            <a:ext cx="228600" cy="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344212" name="Group 1182"/>
          <p:cNvGrpSpPr>
            <a:grpSpLocks/>
          </p:cNvGrpSpPr>
          <p:nvPr/>
        </p:nvGrpSpPr>
        <p:grpSpPr bwMode="auto">
          <a:xfrm rot="2676702">
            <a:off x="4724400" y="5715000"/>
            <a:ext cx="188913" cy="147638"/>
            <a:chOff x="1695" y="3075"/>
            <a:chExt cx="119" cy="93"/>
          </a:xfrm>
        </p:grpSpPr>
        <p:sp>
          <p:nvSpPr>
            <p:cNvPr id="344213" name="Oval 1183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214" name="Line 1184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215" name="Line 1185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216" name="Line 1186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44217" name="Line 1187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CC"/>
                </a:solidFill>
                <a:latin typeface="Arial" charset="0"/>
              </a:endParaRPr>
            </a:p>
          </p:txBody>
        </p:sp>
      </p:grpSp>
      <p:sp>
        <p:nvSpPr>
          <p:cNvPr id="344218" name="Text Box 1188"/>
          <p:cNvSpPr txBox="1">
            <a:spLocks noChangeArrowheads="1"/>
          </p:cNvSpPr>
          <p:nvPr/>
        </p:nvSpPr>
        <p:spPr bwMode="auto">
          <a:xfrm>
            <a:off x="5334000" y="5756275"/>
            <a:ext cx="3079750" cy="40005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>
                <a:solidFill>
                  <a:srgbClr val="8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AGS pC “CNI” polarimeter</a:t>
            </a:r>
            <a:endParaRPr lang="en-US" altLang="de-DE" sz="2000">
              <a:solidFill>
                <a:srgbClr val="800000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344219" name="Line 1190"/>
          <p:cNvSpPr>
            <a:spLocks noChangeShapeType="1"/>
          </p:cNvSpPr>
          <p:nvPr/>
        </p:nvSpPr>
        <p:spPr bwMode="auto">
          <a:xfrm flipH="1">
            <a:off x="4724400" y="5943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344220" name="Group 1191"/>
          <p:cNvGrpSpPr>
            <a:grpSpLocks/>
          </p:cNvGrpSpPr>
          <p:nvPr/>
        </p:nvGrpSpPr>
        <p:grpSpPr bwMode="auto">
          <a:xfrm rot="-511795">
            <a:off x="3505200" y="5867400"/>
            <a:ext cx="228600" cy="127000"/>
            <a:chOff x="3696" y="3072"/>
            <a:chExt cx="144" cy="80"/>
          </a:xfrm>
        </p:grpSpPr>
        <p:sp>
          <p:nvSpPr>
            <p:cNvPr id="344221" name="Oval 1192"/>
            <p:cNvSpPr>
              <a:spLocks noChangeArrowheads="1"/>
            </p:cNvSpPr>
            <p:nvPr/>
          </p:nvSpPr>
          <p:spPr bwMode="auto">
            <a:xfrm rot="275636">
              <a:off x="3696" y="3072"/>
              <a:ext cx="144" cy="8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44222" name="AutoShape 1193"/>
            <p:cNvSpPr>
              <a:spLocks noChangeArrowheads="1"/>
            </p:cNvSpPr>
            <p:nvPr/>
          </p:nvSpPr>
          <p:spPr bwMode="auto">
            <a:xfrm rot="427649">
              <a:off x="3732" y="307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>
                <a:solidFill>
                  <a:srgbClr val="A50021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</p:grpSp>
      <p:sp>
        <p:nvSpPr>
          <p:cNvPr id="344224" name="Line 1198"/>
          <p:cNvSpPr>
            <a:spLocks noChangeShapeType="1"/>
          </p:cNvSpPr>
          <p:nvPr/>
        </p:nvSpPr>
        <p:spPr bwMode="auto">
          <a:xfrm flipV="1">
            <a:off x="3124200" y="54864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62" name="Title 1"/>
          <p:cNvSpPr txBox="1">
            <a:spLocks/>
          </p:cNvSpPr>
          <p:nvPr/>
        </p:nvSpPr>
        <p:spPr>
          <a:xfrm>
            <a:off x="1226934" y="332656"/>
            <a:ext cx="6696744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altLang="de-DE" sz="2800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H-jet </a:t>
            </a:r>
            <a:r>
              <a:rPr lang="en-US" altLang="de-DE" sz="2800" dirty="0" err="1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polarimeter</a:t>
            </a:r>
            <a:r>
              <a:rPr lang="en-US" altLang="de-DE" sz="2800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 and p-Carbon CNI </a:t>
            </a:r>
            <a:r>
              <a:rPr lang="en-US" altLang="de-DE" sz="2800" dirty="0" err="1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polarimeters</a:t>
            </a:r>
            <a:r>
              <a:rPr lang="en-US" altLang="de-DE" sz="2800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 at </a:t>
            </a:r>
            <a:r>
              <a:rPr lang="en-US" altLang="de-DE" sz="2800" dirty="0" smtClean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RHIC (</a:t>
            </a:r>
            <a:r>
              <a:rPr lang="en-US" altLang="de-DE" sz="2800" dirty="0" err="1" smtClean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A.Zelenski</a:t>
            </a:r>
            <a:r>
              <a:rPr lang="en-US" altLang="de-DE" sz="2800" dirty="0" smtClean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endParaRPr lang="en-US" altLang="de-DE" sz="2800" dirty="0">
              <a:solidFill>
                <a:srgbClr val="80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October 6-10, 2008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A.S. Belov, </a:t>
            </a:r>
            <a:r>
              <a:rPr lang="en-US">
                <a:solidFill>
                  <a:srgbClr val="000000">
                    <a:tint val="75000"/>
                  </a:srgbClr>
                </a:solidFill>
              </a:rPr>
              <a:t>A. N. Zelenski, </a:t>
            </a:r>
            <a:r>
              <a:rPr lang="en-GB">
                <a:solidFill>
                  <a:srgbClr val="000000">
                    <a:tint val="75000"/>
                  </a:srgbClr>
                </a:solidFill>
              </a:rPr>
              <a:t> SPIN2008, USA</a:t>
            </a:r>
          </a:p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835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de-DE" sz="2400">
                <a:solidFill>
                  <a:srgbClr val="990000"/>
                </a:solidFill>
                <a:latin typeface="Comic Sans MS" pitchFamily="66" charset="0"/>
              </a:rPr>
              <a:t>H-jet as a luminescence beam intensity profile monitor.</a:t>
            </a:r>
          </a:p>
        </p:txBody>
      </p:sp>
      <p:pic>
        <p:nvPicPr>
          <p:cNvPr id="2283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6553200" cy="5029200"/>
          </a:xfrm>
        </p:spPr>
      </p:pic>
    </p:spTree>
    <p:extLst>
      <p:ext uri="{BB962C8B-B14F-4D97-AF65-F5344CB8AC3E}">
        <p14:creationId xmlns:p14="http://schemas.microsoft.com/office/powerpoint/2010/main" val="13704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WU_02weißPPT2003">
  <a:themeElements>
    <a:clrScheme name="WWU_02weißPPT200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66FF"/>
      </a:folHlink>
    </a:clrScheme>
    <a:fontScheme name="WWU_02weißPPT200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U_02weißPPT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WWU_02weißPPT2003">
  <a:themeElements>
    <a:clrScheme name="WWU_02weißPPT200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66FF"/>
      </a:folHlink>
    </a:clrScheme>
    <a:fontScheme name="WWU_02weißPPT200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U_02weißPPT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WWU_02weißPPT2003">
  <a:themeElements>
    <a:clrScheme name="WWU_02weißPPT200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66FF"/>
      </a:folHlink>
    </a:clrScheme>
    <a:fontScheme name="WWU_02weißPPT200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U_02weißPPT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Microsoft Office PowerPoint</Application>
  <PresentationFormat>Bildschirmpräsentation (4:3)</PresentationFormat>
  <Paragraphs>153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9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Larissa</vt:lpstr>
      <vt:lpstr>3_Default Design</vt:lpstr>
      <vt:lpstr>3_Office Theme</vt:lpstr>
      <vt:lpstr>2_Default Design</vt:lpstr>
      <vt:lpstr>Office Theme</vt:lpstr>
      <vt:lpstr>WWU_02weißPPT2003</vt:lpstr>
      <vt:lpstr>1_WWU_02weißPPT2003</vt:lpstr>
      <vt:lpstr>2_WWU_02weißPPT2003</vt:lpstr>
      <vt:lpstr>1_Office Theme</vt:lpstr>
      <vt:lpstr>PowerPoint-Präsentation</vt:lpstr>
      <vt:lpstr>High Density Targets for External Beams Summary (S. Covrig)</vt:lpstr>
      <vt:lpstr>PowerPoint-Präsentation</vt:lpstr>
      <vt:lpstr>Gas, Cluster and Pellet Beams (A. Khoukaz)</vt:lpstr>
      <vt:lpstr>Common Advantages of Cluster and Pellet Targets</vt:lpstr>
      <vt:lpstr>Special Features</vt:lpstr>
      <vt:lpstr>Special Features</vt:lpstr>
      <vt:lpstr>PowerPoint-Präsentation</vt:lpstr>
      <vt:lpstr>H-jet as a luminescence beam intensity profile monitor.</vt:lpstr>
      <vt:lpstr>Polarization measurements at 255 GeV  in H-jet polarimeter, Run-2013, April-25-30</vt:lpstr>
      <vt:lpstr>Polarization profiles in AGS, vertical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AlexanderNass</cp:lastModifiedBy>
  <cp:revision>627</cp:revision>
  <cp:lastPrinted>2012-06-20T15:31:29Z</cp:lastPrinted>
  <dcterms:created xsi:type="dcterms:W3CDTF">2011-04-21T10:53:40Z</dcterms:created>
  <dcterms:modified xsi:type="dcterms:W3CDTF">2015-06-18T20:44:29Z</dcterms:modified>
</cp:coreProperties>
</file>