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04" r:id="rId1"/>
    <p:sldMasterId id="2147483912" r:id="rId2"/>
    <p:sldMasterId id="2147483924" r:id="rId3"/>
    <p:sldMasterId id="2147483940" r:id="rId4"/>
    <p:sldMasterId id="2147483956" r:id="rId5"/>
    <p:sldMasterId id="2147483982" r:id="rId6"/>
    <p:sldMasterId id="2147483995" r:id="rId7"/>
    <p:sldMasterId id="2147484007" r:id="rId8"/>
    <p:sldMasterId id="2147484019" r:id="rId9"/>
    <p:sldMasterId id="2147484026" r:id="rId10"/>
  </p:sldMasterIdLst>
  <p:notesMasterIdLst>
    <p:notesMasterId r:id="rId61"/>
  </p:notesMasterIdLst>
  <p:handoutMasterIdLst>
    <p:handoutMasterId r:id="rId62"/>
  </p:handoutMasterIdLst>
  <p:sldIdLst>
    <p:sldId id="256" r:id="rId11"/>
    <p:sldId id="360" r:id="rId12"/>
    <p:sldId id="382" r:id="rId13"/>
    <p:sldId id="359" r:id="rId14"/>
    <p:sldId id="306" r:id="rId15"/>
    <p:sldId id="312" r:id="rId16"/>
    <p:sldId id="353" r:id="rId17"/>
    <p:sldId id="352" r:id="rId18"/>
    <p:sldId id="390" r:id="rId19"/>
    <p:sldId id="363" r:id="rId20"/>
    <p:sldId id="364" r:id="rId21"/>
    <p:sldId id="321" r:id="rId22"/>
    <p:sldId id="341" r:id="rId23"/>
    <p:sldId id="342" r:id="rId24"/>
    <p:sldId id="328" r:id="rId25"/>
    <p:sldId id="329" r:id="rId26"/>
    <p:sldId id="331" r:id="rId27"/>
    <p:sldId id="336" r:id="rId28"/>
    <p:sldId id="391" r:id="rId29"/>
    <p:sldId id="348" r:id="rId30"/>
    <p:sldId id="319" r:id="rId31"/>
    <p:sldId id="349" r:id="rId32"/>
    <p:sldId id="334" r:id="rId33"/>
    <p:sldId id="335" r:id="rId34"/>
    <p:sldId id="326" r:id="rId35"/>
    <p:sldId id="307" r:id="rId36"/>
    <p:sldId id="343" r:id="rId37"/>
    <p:sldId id="344" r:id="rId38"/>
    <p:sldId id="356" r:id="rId39"/>
    <p:sldId id="377" r:id="rId40"/>
    <p:sldId id="350" r:id="rId41"/>
    <p:sldId id="367" r:id="rId42"/>
    <p:sldId id="366" r:id="rId43"/>
    <p:sldId id="368" r:id="rId44"/>
    <p:sldId id="376" r:id="rId45"/>
    <p:sldId id="369" r:id="rId46"/>
    <p:sldId id="371" r:id="rId47"/>
    <p:sldId id="383" r:id="rId48"/>
    <p:sldId id="370" r:id="rId49"/>
    <p:sldId id="375" r:id="rId50"/>
    <p:sldId id="378" r:id="rId51"/>
    <p:sldId id="381" r:id="rId52"/>
    <p:sldId id="386" r:id="rId53"/>
    <p:sldId id="387" r:id="rId54"/>
    <p:sldId id="388" r:id="rId55"/>
    <p:sldId id="379" r:id="rId56"/>
    <p:sldId id="354" r:id="rId57"/>
    <p:sldId id="362" r:id="rId58"/>
    <p:sldId id="385" r:id="rId59"/>
    <p:sldId id="384" r:id="rId60"/>
  </p:sldIdLst>
  <p:sldSz cx="9144000" cy="6858000" type="screen4x3"/>
  <p:notesSz cx="7010400" cy="9236075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33CC"/>
    <a:srgbClr val="FFFFFF"/>
    <a:srgbClr val="F6E814"/>
    <a:srgbClr val="FF3127"/>
    <a:srgbClr val="F6DA23"/>
    <a:srgbClr val="FF66CC"/>
    <a:srgbClr val="FF66FF"/>
    <a:srgbClr val="0066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46" autoAdjust="0"/>
    <p:restoredTop sz="99848" autoAdjust="0"/>
  </p:normalViewPr>
  <p:slideViewPr>
    <p:cSldViewPr>
      <p:cViewPr>
        <p:scale>
          <a:sx n="70" d="100"/>
          <a:sy n="70" d="100"/>
        </p:scale>
        <p:origin x="-330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notesViewPr>
    <p:cSldViewPr>
      <p:cViewPr varScale="1">
        <p:scale>
          <a:sx n="104" d="100"/>
          <a:sy n="104" d="100"/>
        </p:scale>
        <p:origin x="-3420" y="-78"/>
      </p:cViewPr>
      <p:guideLst>
        <p:guide orient="horz" pos="2909"/>
        <p:guide pos="2208"/>
      </p:guideLst>
    </p:cSldViewPr>
  </p:notesViewPr>
  <p:gridSpacing cx="114300" cy="1143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61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3037628" cy="460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t" anchorCtr="0" compatLnSpc="1">
            <a:prstTxWarp prst="textNoShape">
              <a:avLst/>
            </a:prstTxWarp>
          </a:bodyPr>
          <a:lstStyle>
            <a:lvl1pPr algn="l" defTabSz="927100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773" y="2"/>
            <a:ext cx="3037628" cy="460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775854"/>
            <a:ext cx="3037628" cy="460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b" anchorCtr="0" compatLnSpc="1">
            <a:prstTxWarp prst="textNoShape">
              <a:avLst/>
            </a:prstTxWarp>
          </a:bodyPr>
          <a:lstStyle>
            <a:lvl1pPr algn="l" defTabSz="927100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773" y="8775854"/>
            <a:ext cx="3037628" cy="460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 b="0"/>
            </a:lvl1pPr>
          </a:lstStyle>
          <a:p>
            <a:pPr>
              <a:defRPr/>
            </a:pPr>
            <a:fld id="{2CDF230F-4C71-C04B-A086-5761B86FBC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0123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3037628" cy="460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t" anchorCtr="0" compatLnSpc="1">
            <a:prstTxWarp prst="textNoShape">
              <a:avLst/>
            </a:prstTxWarp>
          </a:bodyPr>
          <a:lstStyle>
            <a:lvl1pPr algn="l" defTabSz="927100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773" y="2"/>
            <a:ext cx="3037628" cy="460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1738" y="692150"/>
            <a:ext cx="4616450" cy="34623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3557" y="4383974"/>
            <a:ext cx="5143293" cy="4159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0"/>
            <a:r>
              <a:rPr lang="en-US" noProof="0" smtClean="0"/>
              <a:t>Second level</a:t>
            </a:r>
          </a:p>
          <a:p>
            <a:pPr lvl="0"/>
            <a:r>
              <a:rPr lang="en-US" noProof="0" smtClean="0"/>
              <a:t>Third level</a:t>
            </a:r>
          </a:p>
          <a:p>
            <a:pPr lvl="0"/>
            <a:r>
              <a:rPr lang="en-US" noProof="0" smtClean="0"/>
              <a:t>Fourth level</a:t>
            </a:r>
          </a:p>
          <a:p>
            <a:pPr lvl="0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775854"/>
            <a:ext cx="3037628" cy="460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b" anchorCtr="0" compatLnSpc="1">
            <a:prstTxWarp prst="textNoShape">
              <a:avLst/>
            </a:prstTxWarp>
          </a:bodyPr>
          <a:lstStyle>
            <a:lvl1pPr algn="l" defTabSz="927100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773" y="8775854"/>
            <a:ext cx="3037628" cy="460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 b="0"/>
            </a:lvl1pPr>
          </a:lstStyle>
          <a:p>
            <a:pPr>
              <a:defRPr/>
            </a:pPr>
            <a:fld id="{855FB499-52C8-4342-9C3D-246A6BF1B3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2278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 charset="-128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443">
              <a:defRPr sz="1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27475" indent="-279798" defTabSz="926443">
              <a:defRPr sz="1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19192" indent="-223838" defTabSz="926443">
              <a:defRPr sz="1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66870" indent="-223838" defTabSz="926443">
              <a:defRPr sz="1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14546" indent="-223838" defTabSz="926443">
              <a:defRPr sz="1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62223" indent="-223838" algn="ctr" defTabSz="92644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09901" indent="-223838" algn="ctr" defTabSz="92644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57578" indent="-223838" algn="ctr" defTabSz="92644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05254" indent="-223838" algn="ctr" defTabSz="92644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15A824A-33C5-9F4D-9A76-373BB2D35906}" type="slidenum">
              <a:rPr lang="en-US" b="0">
                <a:latin typeface="Calibri" charset="0"/>
                <a:cs typeface="Arial" charset="0"/>
              </a:rPr>
              <a:pPr eaLnBrk="1" hangingPunct="1"/>
              <a:t>5</a:t>
            </a:fld>
            <a:endParaRPr lang="en-US" b="0">
              <a:latin typeface="Calibri" charset="0"/>
              <a:cs typeface="Arial" charset="0"/>
            </a:endParaRPr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541508" indent="-541508">
              <a:lnSpc>
                <a:spcPct val="90000"/>
              </a:lnSpc>
              <a:spcBef>
                <a:spcPct val="20000"/>
              </a:spcBef>
            </a:pPr>
            <a:r>
              <a:rPr lang="en-US" dirty="0"/>
              <a:t>LUMERA: </a:t>
            </a:r>
            <a:r>
              <a:rPr lang="en-US" dirty="0" err="1"/>
              <a:t>Nd</a:t>
            </a:r>
            <a:r>
              <a:rPr lang="en-US" dirty="0"/>
              <a:t>: YVO4</a:t>
            </a:r>
          </a:p>
          <a:p>
            <a:pPr marL="541508" indent="-541508">
              <a:lnSpc>
                <a:spcPct val="90000"/>
              </a:lnSpc>
              <a:spcBef>
                <a:spcPct val="20000"/>
              </a:spcBef>
            </a:pPr>
            <a:r>
              <a:rPr lang="en-US" dirty="0"/>
              <a:t>Wavelength:	 532nm</a:t>
            </a:r>
          </a:p>
          <a:p>
            <a:pPr marL="541508" indent="-541508">
              <a:lnSpc>
                <a:spcPct val="90000"/>
              </a:lnSpc>
              <a:spcBef>
                <a:spcPct val="20000"/>
              </a:spcBef>
            </a:pPr>
            <a:r>
              <a:rPr lang="en-US" dirty="0"/>
              <a:t>Power:	 up to 10 W</a:t>
            </a:r>
          </a:p>
          <a:p>
            <a:pPr marL="541508" indent="-541508">
              <a:lnSpc>
                <a:spcPct val="90000"/>
              </a:lnSpc>
              <a:spcBef>
                <a:spcPct val="20000"/>
              </a:spcBef>
            </a:pPr>
            <a:r>
              <a:rPr lang="en-US" dirty="0"/>
              <a:t>Pulse duration: ~ 8.5 </a:t>
            </a:r>
            <a:r>
              <a:rPr lang="en-US" dirty="0" err="1"/>
              <a:t>ps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0E55F-7A45-4F91-B00D-DB003FB1507B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Siga</a:t>
            </a:r>
            <a:r>
              <a:rPr lang="en-US" dirty="0" smtClean="0"/>
              <a:t>: 1.4 mm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0E55F-7A45-4F91-B00D-DB003FB1507B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A3CF4D-AFE2-47B8-A64F-B139D5B09131}" type="slidenum">
              <a:rPr lang="en-US" altLang="en-US" smtClean="0"/>
              <a:pPr/>
              <a:t>34</a:t>
            </a:fld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0" descr="ppt_BG_Title_BNL_blue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73992"/>
            <a:ext cx="9144000" cy="1600200"/>
          </a:xfrm>
          <a:ln>
            <a:noFill/>
          </a:ln>
        </p:spPr>
        <p:txBody>
          <a:bodyPr/>
          <a:lstStyle>
            <a:lvl1pPr algn="l">
              <a:defRPr kumimoji="1" lang="en-US" sz="3600" b="0" baseline="0" dirty="0" smtClean="0">
                <a:solidFill>
                  <a:srgbClr val="FFFFFF"/>
                </a:solidFill>
                <a:latin typeface="Helvetica"/>
                <a:ea typeface="ＭＳ Ｐゴシック" pitchFamily="-65" charset="-128"/>
                <a:cs typeface="Helvetica"/>
              </a:defRPr>
            </a:lvl1pPr>
          </a:lstStyle>
          <a:p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228600" y="2971800"/>
            <a:ext cx="8572500" cy="1828006"/>
          </a:xfrm>
        </p:spPr>
        <p:txBody>
          <a:bodyPr>
            <a:no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3101066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25DC-A132-450C-9963-531335B1A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D. Kayran, ERL’2015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45261-9ABF-47A5-8310-B072D94AB3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685800"/>
            <a:ext cx="9146743" cy="0"/>
          </a:xfrm>
          <a:prstGeom prst="line">
            <a:avLst/>
          </a:prstGeom>
          <a:ln w="25400">
            <a:solidFill>
              <a:srgbClr val="2E0C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8893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A062-7EB0-433D-8EA9-A1ACB005A67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直接连接符 8"/>
          <p:cNvCxnSpPr/>
          <p:nvPr userDrawn="1"/>
        </p:nvCxnSpPr>
        <p:spPr>
          <a:xfrm>
            <a:off x="381000" y="808017"/>
            <a:ext cx="8572500" cy="158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直接连接符 5"/>
          <p:cNvCxnSpPr/>
          <p:nvPr userDrawn="1"/>
        </p:nvCxnSpPr>
        <p:spPr>
          <a:xfrm>
            <a:off x="357188" y="6399213"/>
            <a:ext cx="8572500" cy="1587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" name="Picture 8" descr="C:\Research\Diamond\Documents\Publication\BNL_Logo_Trans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8999" y="152400"/>
            <a:ext cx="1753005" cy="681522"/>
          </a:xfrm>
          <a:prstGeom prst="rect">
            <a:avLst/>
          </a:prstGeom>
          <a:noFill/>
        </p:spPr>
      </p:pic>
      <p:sp>
        <p:nvSpPr>
          <p:cNvPr id="10" name="矩形 9"/>
          <p:cNvSpPr/>
          <p:nvPr userDrawn="1"/>
        </p:nvSpPr>
        <p:spPr>
          <a:xfrm>
            <a:off x="304800" y="762000"/>
            <a:ext cx="3286148" cy="71438"/>
          </a:xfrm>
          <a:prstGeom prst="rect">
            <a:avLst/>
          </a:prstGeom>
          <a:solidFill>
            <a:srgbClr val="C0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4398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5867400" cy="411162"/>
          </a:xfrm>
        </p:spPr>
        <p:txBody>
          <a:bodyPr>
            <a:noAutofit/>
          </a:bodyPr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06B7A-5C25-4EAB-BB06-47E6CAA98D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直接连接符 8"/>
          <p:cNvCxnSpPr/>
          <p:nvPr userDrawn="1"/>
        </p:nvCxnSpPr>
        <p:spPr>
          <a:xfrm>
            <a:off x="381000" y="808017"/>
            <a:ext cx="8572500" cy="158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直接连接符 5"/>
          <p:cNvCxnSpPr/>
          <p:nvPr userDrawn="1"/>
        </p:nvCxnSpPr>
        <p:spPr>
          <a:xfrm>
            <a:off x="357188" y="6399213"/>
            <a:ext cx="8572500" cy="1587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" name="Picture 8" descr="C:\Research\Diamond\Documents\Publication\BNL_Logo_Trans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8999" y="152400"/>
            <a:ext cx="1753005" cy="681522"/>
          </a:xfrm>
          <a:prstGeom prst="rect">
            <a:avLst/>
          </a:prstGeom>
          <a:noFill/>
        </p:spPr>
      </p:pic>
      <p:sp>
        <p:nvSpPr>
          <p:cNvPr id="10" name="矩形 9"/>
          <p:cNvSpPr/>
          <p:nvPr userDrawn="1"/>
        </p:nvSpPr>
        <p:spPr>
          <a:xfrm>
            <a:off x="304800" y="762000"/>
            <a:ext cx="3286148" cy="71438"/>
          </a:xfrm>
          <a:prstGeom prst="rect">
            <a:avLst/>
          </a:prstGeom>
          <a:solidFill>
            <a:srgbClr val="C0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9733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B5493-5B22-481A-9A7C-1C6D869F8AE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直接连接符 8"/>
          <p:cNvCxnSpPr/>
          <p:nvPr userDrawn="1"/>
        </p:nvCxnSpPr>
        <p:spPr>
          <a:xfrm>
            <a:off x="381000" y="808017"/>
            <a:ext cx="8572500" cy="158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直接连接符 5"/>
          <p:cNvCxnSpPr/>
          <p:nvPr userDrawn="1"/>
        </p:nvCxnSpPr>
        <p:spPr>
          <a:xfrm>
            <a:off x="357188" y="6399213"/>
            <a:ext cx="8572500" cy="1587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" name="Picture 8" descr="C:\Research\Diamond\Documents\Publication\BNL_Logo_Trans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8999" y="152400"/>
            <a:ext cx="1753005" cy="681522"/>
          </a:xfrm>
          <a:prstGeom prst="rect">
            <a:avLst/>
          </a:prstGeom>
          <a:noFill/>
        </p:spPr>
      </p:pic>
      <p:sp>
        <p:nvSpPr>
          <p:cNvPr id="10" name="矩形 9"/>
          <p:cNvSpPr/>
          <p:nvPr userDrawn="1"/>
        </p:nvSpPr>
        <p:spPr>
          <a:xfrm>
            <a:off x="304800" y="762000"/>
            <a:ext cx="3286148" cy="71438"/>
          </a:xfrm>
          <a:prstGeom prst="rect">
            <a:avLst/>
          </a:prstGeom>
          <a:solidFill>
            <a:srgbClr val="C0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5280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D27AD-6FE6-43C7-92E4-6422F7BA4B3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20587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FFC4-2CF3-4F24-85B3-24C9C7D8CEC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20685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2900D-3500-4F17-A731-5AB084F38F5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67601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3ABD3-1158-48CF-9F9D-A16AD9D1D04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75132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F04C-8805-4704-B2BA-0861A63C7F7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36415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5818C-A8DA-4916-81E8-05451AFA5BB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18156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97D5E-9219-435B-BFBC-F0924B9AF71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453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25DC-A132-450C-9963-531335B1A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45261-9ABF-47A5-8310-B072D94AB3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63204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7B2DE-8CFC-4F83-B0C1-F92C9282043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16829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410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-41380"/>
            <a:ext cx="7391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8" name="Rectangle 2411"/>
          <p:cNvSpPr>
            <a:spLocks noGrp="1" noChangeArrowheads="1"/>
          </p:cNvSpPr>
          <p:nvPr>
            <p:ph idx="1"/>
          </p:nvPr>
        </p:nvSpPr>
        <p:spPr bwMode="auto">
          <a:xfrm>
            <a:off x="381000" y="1149245"/>
            <a:ext cx="8458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8036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25DC-A132-450C-9963-531335B1A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45261-9ABF-47A5-8310-B072D94AB3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22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25DC-A132-450C-9963-531335B1A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D. Kayran, ERL’2015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45261-9ABF-47A5-8310-B072D94AB3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575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25DC-A132-450C-9963-531335B1A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45261-9ABF-47A5-8310-B072D94AB3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869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25DC-A132-450C-9963-531335B1A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45261-9ABF-47A5-8310-B072D94AB3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688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25DC-A132-450C-9963-531335B1A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45261-9ABF-47A5-8310-B072D94AB3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8381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25DC-A132-450C-9963-531335B1A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45261-9ABF-47A5-8310-B072D94AB3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1543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aster ppt 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47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BB208-DBA1-4CF8-91ED-30E99CCE83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5753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0" descr="ppt_BG_Title_BNL_blu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19050" y="0"/>
            <a:ext cx="91821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/>
          </p:cNvSpPr>
          <p:nvPr/>
        </p:nvSpPr>
        <p:spPr bwMode="auto">
          <a:xfrm>
            <a:off x="228600" y="4405313"/>
            <a:ext cx="2038073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57799" bIns="0">
            <a:spAutoFit/>
          </a:bodyPr>
          <a:lstStyle/>
          <a:p>
            <a:pPr marL="57150" algn="l" eaLnBrk="1" hangingPunct="1">
              <a:defRPr/>
            </a:pPr>
            <a:r>
              <a:rPr lang="en-US" sz="2000" b="0" dirty="0" smtClean="0">
                <a:solidFill>
                  <a:srgbClr val="F6E814"/>
                </a:solidFill>
                <a:latin typeface="Helvetica" pitchFamily="-84" charset="0"/>
                <a:ea typeface="ＭＳ Ｐゴシック" pitchFamily="34" charset="-128"/>
                <a:cs typeface="Arial" pitchFamily="34" charset="0"/>
              </a:rPr>
              <a:t>ERL 2015</a:t>
            </a:r>
          </a:p>
          <a:p>
            <a:pPr marL="57150" algn="l" eaLnBrk="1" hangingPunct="1">
              <a:defRPr/>
            </a:pPr>
            <a:r>
              <a:rPr lang="en-US" sz="2000" b="0" dirty="0" smtClean="0">
                <a:solidFill>
                  <a:srgbClr val="F6E814"/>
                </a:solidFill>
                <a:latin typeface="Helvetica" pitchFamily="-84" charset="0"/>
                <a:ea typeface="ＭＳ Ｐゴシック" pitchFamily="34" charset="-128"/>
                <a:cs typeface="Arial" pitchFamily="34" charset="0"/>
              </a:rPr>
              <a:t> June 7-12, 2015</a:t>
            </a:r>
            <a:endParaRPr lang="en-US" sz="2000" b="0" dirty="0">
              <a:solidFill>
                <a:srgbClr val="F6E814"/>
              </a:solidFill>
              <a:latin typeface="Helvetica" pitchFamily="-8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371600"/>
            <a:ext cx="7772400" cy="1143000"/>
          </a:xfrm>
          <a:ln>
            <a:noFill/>
          </a:ln>
        </p:spPr>
        <p:txBody>
          <a:bodyPr/>
          <a:lstStyle>
            <a:lvl1pPr algn="l">
              <a:defRPr sz="4000" b="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228600" y="3429000"/>
            <a:ext cx="4343400" cy="571500"/>
          </a:xfr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228600" y="2628900"/>
            <a:ext cx="6286500" cy="685800"/>
          </a:xfrm>
        </p:spPr>
        <p:txBody>
          <a:bodyPr/>
          <a:lstStyle>
            <a:lvl1pPr marL="0" indent="0">
              <a:buNone/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342449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8753475" y="0"/>
            <a:ext cx="390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5D0C6E5F-9C11-2B4B-8B1B-CB9538927588}" type="slidenum">
              <a:rPr lang="en-US" sz="1400" b="0" smtClean="0"/>
              <a:pPr>
                <a:defRPr/>
              </a:pPr>
              <a:t>‹#›</a:t>
            </a:fld>
            <a:endParaRPr lang="en-US" sz="1400" b="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28879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47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114800" y="6553200"/>
            <a:ext cx="9144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DACB67-0228-4CE9-889D-65E15DD8A4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068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47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6868A-3B75-4F9B-99B2-F1E50F9E87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863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41529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219200"/>
            <a:ext cx="41529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47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721B5-6EE4-450C-96B5-EC608DCCC0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6382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47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0EB55-8002-4A7B-8991-85F4FEF4E6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8058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47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3B300-F1AE-4487-A54A-60667F2006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6114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7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29B5B-4B31-4437-AB53-E94793AC4C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356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7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9FC1B8-0326-4DD3-BF38-365D36B3BA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9290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52600" y="1066799"/>
            <a:ext cx="5526088" cy="3660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370512" cy="500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7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3E198-7C24-482D-B18E-A6A83C326B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7319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7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D0830-F50E-45D8-BE53-0B1FFA6D1F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9559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143000"/>
            <a:ext cx="2133600" cy="4724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143000"/>
            <a:ext cx="6248400" cy="4724400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47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8C1E77-03FF-4F86-A327-C67A848BD4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067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8753475" y="0"/>
            <a:ext cx="390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5D0C6E5F-9C11-2B4B-8B1B-CB9538927588}" type="slidenum">
              <a:rPr lang="en-US" sz="1400" b="0" smtClean="0"/>
              <a:pPr>
                <a:defRPr/>
              </a:pPr>
              <a:t>‹#›</a:t>
            </a:fld>
            <a:endParaRPr lang="en-US" sz="1400" b="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088796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23825"/>
            <a:ext cx="7391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81000" y="1219200"/>
            <a:ext cx="8458200" cy="46482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47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77DCF-DAF6-4965-9B42-B116FEE121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1677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23825"/>
            <a:ext cx="7391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219200"/>
            <a:ext cx="41529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219200"/>
            <a:ext cx="41529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47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443D9-0543-4BFF-A437-A95EA8A342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1680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eC PoP C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13" descr="BNL Logo_Small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8600" y="6334125"/>
            <a:ext cx="12954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229600" y="76200"/>
            <a:ext cx="8382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5211763"/>
          </a:xfrm>
        </p:spPr>
        <p:txBody>
          <a:bodyPr>
            <a:normAutofit/>
          </a:bodyPr>
          <a:lstStyle>
            <a:lvl1pPr marL="0" indent="0">
              <a:buNone/>
              <a:defRPr sz="2600" baseline="0">
                <a:latin typeface="Times New Roman" pitchFamily="18" charset="0"/>
              </a:defRPr>
            </a:lvl1pPr>
            <a:lvl2pPr marL="457200" indent="0">
              <a:buNone/>
              <a:defRPr sz="2600" baseline="0">
                <a:latin typeface="Times New Roman" pitchFamily="18" charset="0"/>
              </a:defRPr>
            </a:lvl2pPr>
            <a:lvl3pPr marL="225425" indent="-225425">
              <a:defRPr sz="2600" baseline="0">
                <a:latin typeface="Times New Roman" pitchFamily="18" charset="0"/>
              </a:defRPr>
            </a:lvl3pPr>
            <a:lvl4pPr marL="463550" indent="-238125">
              <a:defRPr sz="2600" baseline="0">
                <a:latin typeface="Times New Roman" pitchFamily="18" charset="0"/>
              </a:defRPr>
            </a:lvl4pPr>
            <a:lvl5pPr marL="1828800" indent="0">
              <a:buNone/>
              <a:defRPr sz="2600" baseline="0">
                <a:latin typeface="Times New Roman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2"/>
            <a:r>
              <a:rPr lang="en-US" dirty="0" smtClean="0"/>
              <a:t>Second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b="0" i="0" baseline="0">
                <a:solidFill>
                  <a:schemeClr val="tx1"/>
                </a:solidFill>
                <a:effectLst>
                  <a:outerShdw blurRad="38100" dist="38100" sx="1000" sy="1000" algn="tl">
                    <a:srgbClr val="000000"/>
                  </a:outerShdw>
                </a:effectLst>
                <a:latin typeface="+mj-lt"/>
              </a:defRPr>
            </a:lvl1pPr>
          </a:lstStyle>
          <a:p>
            <a:pPr algn="l" eaLnBrk="1" hangingPunct="1">
              <a:defRPr/>
            </a:pPr>
            <a:endParaRPr lang="en-US" sz="2200">
              <a:solidFill>
                <a:srgbClr val="000000"/>
              </a:solidFill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8519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aster ppt 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47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BB208-DBA1-4CF8-91ED-30E99CCE83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6690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0" descr="ppt_BG_Title_BNL_blu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19050" y="0"/>
            <a:ext cx="91821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/>
          </p:cNvSpPr>
          <p:nvPr/>
        </p:nvSpPr>
        <p:spPr bwMode="auto">
          <a:xfrm>
            <a:off x="228600" y="4405313"/>
            <a:ext cx="2038073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57799" bIns="0">
            <a:spAutoFit/>
          </a:bodyPr>
          <a:lstStyle/>
          <a:p>
            <a:pPr marL="57150" algn="l" eaLnBrk="1" hangingPunct="1">
              <a:defRPr/>
            </a:pPr>
            <a:r>
              <a:rPr lang="en-US" sz="2000" b="0" dirty="0" smtClean="0">
                <a:solidFill>
                  <a:srgbClr val="F6E814"/>
                </a:solidFill>
                <a:latin typeface="Helvetica" pitchFamily="-84" charset="0"/>
                <a:ea typeface="ＭＳ Ｐゴシック" pitchFamily="34" charset="-128"/>
                <a:cs typeface="Arial" pitchFamily="34" charset="0"/>
              </a:rPr>
              <a:t>ERL 2015</a:t>
            </a:r>
          </a:p>
          <a:p>
            <a:pPr marL="57150" algn="l" eaLnBrk="1" hangingPunct="1">
              <a:defRPr/>
            </a:pPr>
            <a:r>
              <a:rPr lang="en-US" sz="2000" b="0" dirty="0" smtClean="0">
                <a:solidFill>
                  <a:srgbClr val="F6E814"/>
                </a:solidFill>
                <a:latin typeface="Helvetica" pitchFamily="-84" charset="0"/>
                <a:ea typeface="ＭＳ Ｐゴシック" pitchFamily="34" charset="-128"/>
                <a:cs typeface="Arial" pitchFamily="34" charset="0"/>
              </a:rPr>
              <a:t> June 7-12, 2015</a:t>
            </a:r>
            <a:endParaRPr lang="en-US" sz="2000" b="0" dirty="0">
              <a:solidFill>
                <a:srgbClr val="F6E814"/>
              </a:solidFill>
              <a:latin typeface="Helvetica" pitchFamily="-8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371600"/>
            <a:ext cx="7772400" cy="1143000"/>
          </a:xfrm>
          <a:ln>
            <a:noFill/>
          </a:ln>
        </p:spPr>
        <p:txBody>
          <a:bodyPr/>
          <a:lstStyle>
            <a:lvl1pPr algn="l">
              <a:defRPr sz="4000" b="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228600" y="3429000"/>
            <a:ext cx="4343400" cy="571500"/>
          </a:xfr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228600" y="2628900"/>
            <a:ext cx="6286500" cy="685800"/>
          </a:xfrm>
        </p:spPr>
        <p:txBody>
          <a:bodyPr/>
          <a:lstStyle>
            <a:lvl1pPr marL="0" indent="0">
              <a:buNone/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1216669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47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114800" y="6553200"/>
            <a:ext cx="9144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DACB67-0228-4CE9-889D-65E15DD8A4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9880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47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6868A-3B75-4F9B-99B2-F1E50F9E87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9433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41529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219200"/>
            <a:ext cx="41529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47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721B5-6EE4-450C-96B5-EC608DCCC0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9892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47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0EB55-8002-4A7B-8991-85F4FEF4E6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00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47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3B300-F1AE-4487-A54A-60667F2006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378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383829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7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29B5B-4B31-4437-AB53-E94793AC4C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448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7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9FC1B8-0326-4DD3-BF38-365D36B3BA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3664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52600" y="1066799"/>
            <a:ext cx="5526088" cy="3660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370512" cy="500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7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3E198-7C24-482D-B18E-A6A83C326B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2019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7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D0830-F50E-45D8-BE53-0B1FFA6D1F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3608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143000"/>
            <a:ext cx="2133600" cy="4724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143000"/>
            <a:ext cx="6248400" cy="4724400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47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8C1E77-03FF-4F86-A327-C67A848BD4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4523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23825"/>
            <a:ext cx="7391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81000" y="1219200"/>
            <a:ext cx="8458200" cy="46482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47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77DCF-DAF6-4965-9B42-B116FEE121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5573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23825"/>
            <a:ext cx="7391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219200"/>
            <a:ext cx="41529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219200"/>
            <a:ext cx="41529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47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443D9-0543-4BFF-A437-A95EA8A342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1963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eC PoP C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13" descr="BNL Logo_Small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8600" y="6334125"/>
            <a:ext cx="12954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229600" y="76200"/>
            <a:ext cx="8382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5211763"/>
          </a:xfrm>
        </p:spPr>
        <p:txBody>
          <a:bodyPr>
            <a:normAutofit/>
          </a:bodyPr>
          <a:lstStyle>
            <a:lvl1pPr marL="0" indent="0">
              <a:buNone/>
              <a:defRPr sz="2600" baseline="0">
                <a:latin typeface="Times New Roman" pitchFamily="18" charset="0"/>
              </a:defRPr>
            </a:lvl1pPr>
            <a:lvl2pPr marL="457200" indent="0">
              <a:buNone/>
              <a:defRPr sz="2600" baseline="0">
                <a:latin typeface="Times New Roman" pitchFamily="18" charset="0"/>
              </a:defRPr>
            </a:lvl2pPr>
            <a:lvl3pPr marL="225425" indent="-225425">
              <a:defRPr sz="2600" baseline="0">
                <a:latin typeface="Times New Roman" pitchFamily="18" charset="0"/>
              </a:defRPr>
            </a:lvl3pPr>
            <a:lvl4pPr marL="463550" indent="-238125">
              <a:defRPr sz="2600" baseline="0">
                <a:latin typeface="Times New Roman" pitchFamily="18" charset="0"/>
              </a:defRPr>
            </a:lvl4pPr>
            <a:lvl5pPr marL="1828800" indent="0">
              <a:buNone/>
              <a:defRPr sz="2600" baseline="0">
                <a:latin typeface="Times New Roman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2"/>
            <a:r>
              <a:rPr lang="en-US" dirty="0" smtClean="0"/>
              <a:t>Second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b="0" i="0" baseline="0">
                <a:solidFill>
                  <a:schemeClr val="tx1"/>
                </a:solidFill>
                <a:effectLst>
                  <a:outerShdw blurRad="38100" dist="38100" sx="1000" sy="1000" algn="tl">
                    <a:srgbClr val="000000"/>
                  </a:outerShdw>
                </a:effectLst>
                <a:latin typeface="+mj-lt"/>
              </a:defRPr>
            </a:lvl1pPr>
          </a:lstStyle>
          <a:p>
            <a:pPr algn="l" eaLnBrk="1" hangingPunct="1">
              <a:defRPr/>
            </a:pPr>
            <a:endParaRPr lang="en-US" sz="2200">
              <a:solidFill>
                <a:srgbClr val="000000"/>
              </a:solidFill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3265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A062-7EB0-433D-8EA9-A1ACB005A67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直接连接符 8"/>
          <p:cNvCxnSpPr/>
          <p:nvPr userDrawn="1"/>
        </p:nvCxnSpPr>
        <p:spPr>
          <a:xfrm>
            <a:off x="381000" y="808017"/>
            <a:ext cx="8572500" cy="158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直接连接符 5"/>
          <p:cNvCxnSpPr/>
          <p:nvPr userDrawn="1"/>
        </p:nvCxnSpPr>
        <p:spPr>
          <a:xfrm>
            <a:off x="357188" y="6399213"/>
            <a:ext cx="8572500" cy="1587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" name="Picture 8" descr="C:\Research\Diamond\Documents\Publication\BNL_Logo_Trans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8999" y="152400"/>
            <a:ext cx="1753005" cy="681522"/>
          </a:xfrm>
          <a:prstGeom prst="rect">
            <a:avLst/>
          </a:prstGeom>
          <a:noFill/>
        </p:spPr>
      </p:pic>
      <p:sp>
        <p:nvSpPr>
          <p:cNvPr id="10" name="矩形 9"/>
          <p:cNvSpPr/>
          <p:nvPr userDrawn="1"/>
        </p:nvSpPr>
        <p:spPr>
          <a:xfrm>
            <a:off x="304800" y="762000"/>
            <a:ext cx="3286148" cy="71438"/>
          </a:xfrm>
          <a:prstGeom prst="rect">
            <a:avLst/>
          </a:prstGeom>
          <a:solidFill>
            <a:srgbClr val="C0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2253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5867400" cy="411162"/>
          </a:xfrm>
        </p:spPr>
        <p:txBody>
          <a:bodyPr>
            <a:noAutofit/>
          </a:bodyPr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06B7A-5C25-4EAB-BB06-47E6CAA98D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直接连接符 8"/>
          <p:cNvCxnSpPr/>
          <p:nvPr userDrawn="1"/>
        </p:nvCxnSpPr>
        <p:spPr>
          <a:xfrm>
            <a:off x="381000" y="808017"/>
            <a:ext cx="8572500" cy="158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直接连接符 5"/>
          <p:cNvCxnSpPr/>
          <p:nvPr userDrawn="1"/>
        </p:nvCxnSpPr>
        <p:spPr>
          <a:xfrm>
            <a:off x="357188" y="6399213"/>
            <a:ext cx="8572500" cy="1587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" name="Picture 8" descr="C:\Research\Diamond\Documents\Publication\BNL_Logo_Trans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8999" y="152400"/>
            <a:ext cx="1753005" cy="681522"/>
          </a:xfrm>
          <a:prstGeom prst="rect">
            <a:avLst/>
          </a:prstGeom>
          <a:noFill/>
        </p:spPr>
      </p:pic>
      <p:sp>
        <p:nvSpPr>
          <p:cNvPr id="10" name="矩形 9"/>
          <p:cNvSpPr/>
          <p:nvPr userDrawn="1"/>
        </p:nvSpPr>
        <p:spPr>
          <a:xfrm>
            <a:off x="304800" y="762000"/>
            <a:ext cx="3286148" cy="71438"/>
          </a:xfrm>
          <a:prstGeom prst="rect">
            <a:avLst/>
          </a:prstGeom>
          <a:solidFill>
            <a:srgbClr val="C0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1478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1" y="815975"/>
            <a:ext cx="4191000" cy="6042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86300" y="815975"/>
            <a:ext cx="4257675" cy="6042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798849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B5493-5B22-481A-9A7C-1C6D869F8AE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直接连接符 8"/>
          <p:cNvCxnSpPr/>
          <p:nvPr userDrawn="1"/>
        </p:nvCxnSpPr>
        <p:spPr>
          <a:xfrm>
            <a:off x="381000" y="808017"/>
            <a:ext cx="8572500" cy="158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直接连接符 5"/>
          <p:cNvCxnSpPr/>
          <p:nvPr userDrawn="1"/>
        </p:nvCxnSpPr>
        <p:spPr>
          <a:xfrm>
            <a:off x="357188" y="6399213"/>
            <a:ext cx="8572500" cy="1587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" name="Picture 8" descr="C:\Research\Diamond\Documents\Publication\BNL_Logo_Trans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8999" y="152400"/>
            <a:ext cx="1753005" cy="681522"/>
          </a:xfrm>
          <a:prstGeom prst="rect">
            <a:avLst/>
          </a:prstGeom>
          <a:noFill/>
        </p:spPr>
      </p:pic>
      <p:sp>
        <p:nvSpPr>
          <p:cNvPr id="10" name="矩形 9"/>
          <p:cNvSpPr/>
          <p:nvPr userDrawn="1"/>
        </p:nvSpPr>
        <p:spPr>
          <a:xfrm>
            <a:off x="304800" y="762000"/>
            <a:ext cx="3286148" cy="71438"/>
          </a:xfrm>
          <a:prstGeom prst="rect">
            <a:avLst/>
          </a:prstGeom>
          <a:solidFill>
            <a:srgbClr val="C0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8740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D27AD-6FE6-43C7-92E4-6422F7BA4B3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8241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FFC4-2CF3-4F24-85B3-24C9C7D8CEC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4963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2900D-3500-4F17-A731-5AB084F38F5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4477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3ABD3-1158-48CF-9F9D-A16AD9D1D04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7893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F04C-8805-4704-B2BA-0861A63C7F7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2831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5818C-A8DA-4916-81E8-05451AFA5BB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051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97D5E-9219-435B-BFBC-F0924B9AF71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8787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7B2DE-8CFC-4F83-B0C1-F92C9282043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094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410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-41380"/>
            <a:ext cx="7391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8" name="Rectangle 2411"/>
          <p:cNvSpPr>
            <a:spLocks noGrp="1" noChangeArrowheads="1"/>
          </p:cNvSpPr>
          <p:nvPr>
            <p:ph idx="1"/>
          </p:nvPr>
        </p:nvSpPr>
        <p:spPr bwMode="auto">
          <a:xfrm>
            <a:off x="381000" y="1149245"/>
            <a:ext cx="8458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189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50800"/>
            <a:ext cx="7505700" cy="736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193800"/>
            <a:ext cx="3803650" cy="5130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450" y="1193800"/>
            <a:ext cx="3803650" cy="5130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662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A062-7EB0-433D-8EA9-A1ACB005A67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直接连接符 8"/>
          <p:cNvCxnSpPr/>
          <p:nvPr userDrawn="1"/>
        </p:nvCxnSpPr>
        <p:spPr>
          <a:xfrm>
            <a:off x="381000" y="808017"/>
            <a:ext cx="8572500" cy="158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直接连接符 5"/>
          <p:cNvCxnSpPr/>
          <p:nvPr userDrawn="1"/>
        </p:nvCxnSpPr>
        <p:spPr>
          <a:xfrm>
            <a:off x="357188" y="6399213"/>
            <a:ext cx="8572500" cy="1587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" name="Picture 8" descr="C:\Research\Diamond\Documents\Publication\BNL_Logo_Trans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8999" y="152400"/>
            <a:ext cx="1753005" cy="681522"/>
          </a:xfrm>
          <a:prstGeom prst="rect">
            <a:avLst/>
          </a:prstGeom>
          <a:noFill/>
        </p:spPr>
      </p:pic>
      <p:sp>
        <p:nvSpPr>
          <p:cNvPr id="10" name="矩形 9"/>
          <p:cNvSpPr/>
          <p:nvPr userDrawn="1"/>
        </p:nvSpPr>
        <p:spPr>
          <a:xfrm>
            <a:off x="304800" y="762000"/>
            <a:ext cx="3286148" cy="71438"/>
          </a:xfrm>
          <a:prstGeom prst="rect">
            <a:avLst/>
          </a:prstGeom>
          <a:solidFill>
            <a:srgbClr val="C0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8045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5867400" cy="411162"/>
          </a:xfrm>
        </p:spPr>
        <p:txBody>
          <a:bodyPr>
            <a:noAutofit/>
          </a:bodyPr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06B7A-5C25-4EAB-BB06-47E6CAA98D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直接连接符 8"/>
          <p:cNvCxnSpPr/>
          <p:nvPr userDrawn="1"/>
        </p:nvCxnSpPr>
        <p:spPr>
          <a:xfrm>
            <a:off x="381000" y="808017"/>
            <a:ext cx="8572500" cy="158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直接连接符 5"/>
          <p:cNvCxnSpPr/>
          <p:nvPr userDrawn="1"/>
        </p:nvCxnSpPr>
        <p:spPr>
          <a:xfrm>
            <a:off x="357188" y="6399213"/>
            <a:ext cx="8572500" cy="1587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" name="Picture 8" descr="C:\Research\Diamond\Documents\Publication\BNL_Logo_Trans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8999" y="152400"/>
            <a:ext cx="1753005" cy="681522"/>
          </a:xfrm>
          <a:prstGeom prst="rect">
            <a:avLst/>
          </a:prstGeom>
          <a:noFill/>
        </p:spPr>
      </p:pic>
      <p:sp>
        <p:nvSpPr>
          <p:cNvPr id="10" name="矩形 9"/>
          <p:cNvSpPr/>
          <p:nvPr userDrawn="1"/>
        </p:nvSpPr>
        <p:spPr>
          <a:xfrm>
            <a:off x="304800" y="762000"/>
            <a:ext cx="3286148" cy="71438"/>
          </a:xfrm>
          <a:prstGeom prst="rect">
            <a:avLst/>
          </a:prstGeom>
          <a:solidFill>
            <a:srgbClr val="C0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6691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B5493-5B22-481A-9A7C-1C6D869F8AE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直接连接符 8"/>
          <p:cNvCxnSpPr/>
          <p:nvPr userDrawn="1"/>
        </p:nvCxnSpPr>
        <p:spPr>
          <a:xfrm>
            <a:off x="381000" y="808017"/>
            <a:ext cx="8572500" cy="158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直接连接符 5"/>
          <p:cNvCxnSpPr/>
          <p:nvPr userDrawn="1"/>
        </p:nvCxnSpPr>
        <p:spPr>
          <a:xfrm>
            <a:off x="357188" y="6399213"/>
            <a:ext cx="8572500" cy="1587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" name="Picture 8" descr="C:\Research\Diamond\Documents\Publication\BNL_Logo_Trans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8999" y="152400"/>
            <a:ext cx="1753005" cy="681522"/>
          </a:xfrm>
          <a:prstGeom prst="rect">
            <a:avLst/>
          </a:prstGeom>
          <a:noFill/>
        </p:spPr>
      </p:pic>
      <p:sp>
        <p:nvSpPr>
          <p:cNvPr id="10" name="矩形 9"/>
          <p:cNvSpPr/>
          <p:nvPr userDrawn="1"/>
        </p:nvSpPr>
        <p:spPr>
          <a:xfrm>
            <a:off x="304800" y="762000"/>
            <a:ext cx="3286148" cy="71438"/>
          </a:xfrm>
          <a:prstGeom prst="rect">
            <a:avLst/>
          </a:prstGeom>
          <a:solidFill>
            <a:srgbClr val="C0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8195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D27AD-6FE6-43C7-92E4-6422F7BA4B3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6455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FFC4-2CF3-4F24-85B3-24C9C7D8CEC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979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2900D-3500-4F17-A731-5AB084F38F5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2120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3ABD3-1158-48CF-9F9D-A16AD9D1D04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8337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F04C-8805-4704-B2BA-0861A63C7F7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2392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5818C-A8DA-4916-81E8-05451AFA5BB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701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97D5E-9219-435B-BFBC-F0924B9AF71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414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25DC-A132-450C-9963-531335B1A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45261-9ABF-47A5-8310-B072D94AB3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837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7B2DE-8CFC-4F83-B0C1-F92C9282043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2764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410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-41380"/>
            <a:ext cx="7391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8" name="Rectangle 2411"/>
          <p:cNvSpPr>
            <a:spLocks noGrp="1" noChangeArrowheads="1"/>
          </p:cNvSpPr>
          <p:nvPr>
            <p:ph idx="1"/>
          </p:nvPr>
        </p:nvSpPr>
        <p:spPr bwMode="auto">
          <a:xfrm>
            <a:off x="381000" y="1149245"/>
            <a:ext cx="8458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7209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25DC-A132-450C-9963-531335B1A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45261-9ABF-47A5-8310-B072D94AB3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993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800100"/>
            <a:ext cx="8686800" cy="53721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571500"/>
            <a:ext cx="9146743" cy="0"/>
          </a:xfrm>
          <a:prstGeom prst="line">
            <a:avLst/>
          </a:prstGeom>
          <a:ln w="25400">
            <a:solidFill>
              <a:srgbClr val="2E0C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0" y="6400800"/>
            <a:ext cx="9146743" cy="0"/>
          </a:xfrm>
          <a:prstGeom prst="line">
            <a:avLst/>
          </a:prstGeom>
          <a:ln w="25400">
            <a:solidFill>
              <a:srgbClr val="2E0C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457200" y="6491961"/>
            <a:ext cx="2133600" cy="365125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94B25DC-A132-450C-9963-531335B1A4D2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6/17/2015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3125571" y="6407201"/>
            <a:ext cx="2895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black"/>
                </a:solidFill>
                <a:latin typeface="Calibri"/>
              </a:rPr>
              <a:t>D. Kayran, ERL2015</a:t>
            </a:r>
            <a:endParaRPr lang="en-US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858000" y="6400800"/>
            <a:ext cx="2133600" cy="365125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9145261-9ABF-47A5-8310-B072D94AB37C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71500" y="114300"/>
            <a:ext cx="8229600" cy="457200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515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25DC-A132-450C-9963-531335B1A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b="0" dirty="0" smtClean="0">
                <a:solidFill>
                  <a:prstClr val="black"/>
                </a:solidFill>
                <a:latin typeface="Calibri"/>
              </a:rPr>
              <a:t>D. Kayran, ERL2015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45261-9ABF-47A5-8310-B072D94AB3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593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25DC-A132-450C-9963-531335B1A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D. Kayran, ERL’2015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45261-9ABF-47A5-8310-B072D94AB3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685800"/>
            <a:ext cx="9146743" cy="0"/>
          </a:xfrm>
          <a:prstGeom prst="line">
            <a:avLst/>
          </a:prstGeom>
          <a:ln w="25400">
            <a:solidFill>
              <a:srgbClr val="2E0C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6745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25DC-A132-450C-9963-531335B1A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45261-9ABF-47A5-8310-B072D94AB3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13917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25DC-A132-450C-9963-531335B1A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45261-9ABF-47A5-8310-B072D94AB3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7876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25DC-A132-450C-9963-531335B1A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D. Kayran, ERL’2015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45261-9ABF-47A5-8310-B072D94AB3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90705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25DC-A132-450C-9963-531335B1A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45261-9ABF-47A5-8310-B072D94AB3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863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800100"/>
            <a:ext cx="8686800" cy="53721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571500"/>
            <a:ext cx="9146743" cy="0"/>
          </a:xfrm>
          <a:prstGeom prst="line">
            <a:avLst/>
          </a:prstGeom>
          <a:ln w="25400">
            <a:solidFill>
              <a:srgbClr val="2E0C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0" y="6400800"/>
            <a:ext cx="9146743" cy="0"/>
          </a:xfrm>
          <a:prstGeom prst="line">
            <a:avLst/>
          </a:prstGeom>
          <a:ln w="25400">
            <a:solidFill>
              <a:srgbClr val="2E0C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457200" y="6491961"/>
            <a:ext cx="2133600" cy="365125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94B25DC-A132-450C-9963-531335B1A4D2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6/17/2015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3125571" y="6407201"/>
            <a:ext cx="2895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latin typeface="Calibri"/>
              </a:rPr>
              <a:t>D. Kayran, ERL2015</a:t>
            </a:r>
            <a:endParaRPr lang="en-US" b="0" dirty="0"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858000" y="6400800"/>
            <a:ext cx="2133600" cy="365125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9145261-9ABF-47A5-8310-B072D94AB37C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71500" y="114300"/>
            <a:ext cx="8229600" cy="457200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454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25DC-A132-450C-9963-531335B1A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45261-9ABF-47A5-8310-B072D94AB3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4617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25DC-A132-450C-9963-531335B1A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45261-9ABF-47A5-8310-B072D94AB3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7450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25DC-A132-450C-9963-531335B1A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45261-9ABF-47A5-8310-B072D94AB3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7824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25DC-A132-450C-9963-531335B1A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45261-9ABF-47A5-8310-B072D94AB3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968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800100"/>
            <a:ext cx="8686800" cy="53721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571500"/>
            <a:ext cx="9146743" cy="0"/>
          </a:xfrm>
          <a:prstGeom prst="line">
            <a:avLst/>
          </a:prstGeom>
          <a:ln w="25400">
            <a:solidFill>
              <a:srgbClr val="2E0C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0" y="6400800"/>
            <a:ext cx="9146743" cy="0"/>
          </a:xfrm>
          <a:prstGeom prst="line">
            <a:avLst/>
          </a:prstGeom>
          <a:ln w="25400">
            <a:solidFill>
              <a:srgbClr val="2E0C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457200" y="6491961"/>
            <a:ext cx="2133600" cy="365125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94B25DC-A132-450C-9963-531335B1A4D2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6/17/2015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3125571" y="6407201"/>
            <a:ext cx="2895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black"/>
                </a:solidFill>
                <a:latin typeface="Calibri"/>
              </a:rPr>
              <a:t>D. Kayran, ERL2015</a:t>
            </a:r>
            <a:endParaRPr lang="en-US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858000" y="6400800"/>
            <a:ext cx="2133600" cy="365125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9145261-9ABF-47A5-8310-B072D94AB37C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71500" y="114300"/>
            <a:ext cx="8229600" cy="457200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306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25DC-A132-450C-9963-531335B1A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b="0" dirty="0" smtClean="0">
                <a:solidFill>
                  <a:prstClr val="black"/>
                </a:solidFill>
                <a:latin typeface="Calibri"/>
              </a:rPr>
              <a:t>D. Kayran, ERL2015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45261-9ABF-47A5-8310-B072D94AB3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287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25DC-A132-450C-9963-531335B1A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D. Kayran, ERL’2015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45261-9ABF-47A5-8310-B072D94AB3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685800"/>
            <a:ext cx="9146743" cy="0"/>
          </a:xfrm>
          <a:prstGeom prst="line">
            <a:avLst/>
          </a:prstGeom>
          <a:ln w="25400">
            <a:solidFill>
              <a:srgbClr val="2E0C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9460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25DC-A132-450C-9963-531335B1A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45261-9ABF-47A5-8310-B072D94AB3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88331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25DC-A132-450C-9963-531335B1A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45261-9ABF-47A5-8310-B072D94AB3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14835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25DC-A132-450C-9963-531335B1A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D. Kayran, ERL’2015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45261-9ABF-47A5-8310-B072D94AB3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978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25DC-A132-450C-9963-531335B1A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b="0" dirty="0" smtClean="0">
                <a:latin typeface="Calibri"/>
              </a:rPr>
              <a:t>D. Kayran, ERL2015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45261-9ABF-47A5-8310-B072D94AB3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0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25DC-A132-450C-9963-531335B1A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45261-9ABF-47A5-8310-B072D94AB3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38686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25DC-A132-450C-9963-531335B1A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45261-9ABF-47A5-8310-B072D94AB3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14225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25DC-A132-450C-9963-531335B1A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45261-9ABF-47A5-8310-B072D94AB3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96679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25DC-A132-450C-9963-531335B1A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45261-9ABF-47A5-8310-B072D94AB3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8312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0" descr="ppt_BG_Title_BNL_blue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" y="0"/>
            <a:ext cx="91821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8600" y="1371600"/>
            <a:ext cx="7772400" cy="1143000"/>
          </a:xfrm>
          <a:ln>
            <a:noFill/>
          </a:ln>
        </p:spPr>
        <p:txBody>
          <a:bodyPr/>
          <a:lstStyle>
            <a:lvl1pPr algn="l">
              <a:defRPr kumimoji="1" lang="en-US" sz="4000" b="0" baseline="0" dirty="0" smtClean="0">
                <a:solidFill>
                  <a:srgbClr val="FFFFFF"/>
                </a:solidFill>
                <a:latin typeface="Helvetica"/>
                <a:ea typeface="ＭＳ Ｐゴシック" pitchFamily="-65" charset="-128"/>
                <a:cs typeface="Helvetica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8" name="Rectangle 7"/>
          <p:cNvSpPr>
            <a:spLocks/>
          </p:cNvSpPr>
          <p:nvPr/>
        </p:nvSpPr>
        <p:spPr bwMode="auto">
          <a:xfrm>
            <a:off x="228600" y="4404836"/>
            <a:ext cx="563681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57799" bIns="0">
            <a:spAutoFit/>
          </a:bodyPr>
          <a:lstStyle/>
          <a:p>
            <a:pPr marL="57150" algn="l"/>
            <a:r>
              <a:rPr lang="en-US" sz="2000" b="0" dirty="0" smtClean="0">
                <a:solidFill>
                  <a:srgbClr val="F6E814"/>
                </a:solidFill>
                <a:latin typeface="Helvetica"/>
                <a:cs typeface="Helvetica"/>
              </a:rPr>
              <a:t>Electron Ion Collider Advisory Committee Review</a:t>
            </a:r>
            <a:endParaRPr lang="en-US" sz="2000" b="0" dirty="0">
              <a:solidFill>
                <a:srgbClr val="F6E814"/>
              </a:solidFill>
              <a:latin typeface="Helvetica"/>
              <a:cs typeface="Helvetica"/>
            </a:endParaRPr>
          </a:p>
          <a:p>
            <a:pPr marL="57150" algn="l"/>
            <a:r>
              <a:rPr lang="en-US" sz="2000" b="0" dirty="0" smtClean="0">
                <a:solidFill>
                  <a:srgbClr val="F6E814"/>
                </a:solidFill>
                <a:latin typeface="Helvetica"/>
                <a:cs typeface="Helvetica"/>
              </a:rPr>
              <a:t>February 28 – March 1, 2014</a:t>
            </a:r>
            <a:endParaRPr lang="en-US" sz="2000" b="0" dirty="0">
              <a:solidFill>
                <a:srgbClr val="F6E814"/>
              </a:solidFill>
              <a:latin typeface="Helvetica"/>
              <a:cs typeface="Helvetica"/>
            </a:endParaRPr>
          </a:p>
        </p:txBody>
      </p:sp>
      <p:sp>
        <p:nvSpPr>
          <p:cNvPr id="9" name="Title 4"/>
          <p:cNvSpPr txBox="1">
            <a:spLocks/>
          </p:cNvSpPr>
          <p:nvPr userDrawn="1"/>
        </p:nvSpPr>
        <p:spPr bwMode="auto">
          <a:xfrm>
            <a:off x="228600" y="457200"/>
            <a:ext cx="767873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lang="en-US" sz="2400" b="1" dirty="0">
                <a:solidFill>
                  <a:srgbClr val="FF0000"/>
                </a:solidFill>
                <a:latin typeface="Helvetica"/>
                <a:ea typeface="ＭＳ Ｐゴシック" pitchFamily="-65" charset="-128"/>
                <a:cs typeface="Helvetic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9pPr>
          </a:lstStyle>
          <a:p>
            <a:pPr algn="l"/>
            <a:r>
              <a:rPr sz="3200" b="0" smtClean="0">
                <a:solidFill>
                  <a:srgbClr val="F6E814"/>
                </a:solidFill>
              </a:rPr>
              <a:t>The Relativistic Heavy Ion Collider</a:t>
            </a:r>
            <a:endParaRPr sz="3200" b="0">
              <a:solidFill>
                <a:srgbClr val="F6E814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3429000"/>
            <a:ext cx="4343400" cy="571500"/>
          </a:xfr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Author Name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2628900"/>
            <a:ext cx="6286500" cy="685800"/>
          </a:xfrm>
        </p:spPr>
        <p:txBody>
          <a:bodyPr/>
          <a:lstStyle>
            <a:lvl1pPr marL="0" indent="0">
              <a:buNone/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6461663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8753475" y="0"/>
            <a:ext cx="390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5D0C6E5F-9C11-2B4B-8B1B-CB9538927588}" type="slidenum">
              <a:rPr lang="en-US" sz="1400" b="0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sz="1400" b="0" dirty="0" smtClean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089762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8753475" y="0"/>
            <a:ext cx="390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5D0C6E5F-9C11-2B4B-8B1B-CB9538927588}" type="slidenum">
              <a:rPr lang="en-US" sz="1400" b="0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sz="1400" b="0" dirty="0" smtClean="0">
              <a:solidFill>
                <a:srgbClr val="000000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172846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3199868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1" y="815975"/>
            <a:ext cx="4191000" cy="6042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86300" y="815975"/>
            <a:ext cx="4257675" cy="6042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923203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50800"/>
            <a:ext cx="7505700" cy="736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193800"/>
            <a:ext cx="3803650" cy="5130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450" y="1193800"/>
            <a:ext cx="3803650" cy="5130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911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6.jpeg"/><Relationship Id="rId2" Type="http://schemas.openxmlformats.org/officeDocument/2006/relationships/slideLayout" Target="../slideLayouts/slideLayout19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8.jpe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image" Target="../media/image6.jpeg"/><Relationship Id="rId2" Type="http://schemas.openxmlformats.org/officeDocument/2006/relationships/slideLayout" Target="../slideLayouts/slideLayout34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image" Target="../media/image8.jpeg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96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98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97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42901" y="96838"/>
            <a:ext cx="84582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6700" y="815975"/>
            <a:ext cx="8677275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</a:t>
            </a:r>
            <a:r>
              <a:rPr lang="en-US" dirty="0" smtClean="0"/>
              <a:t>level</a:t>
            </a:r>
            <a:endParaRPr lang="en-US" dirty="0"/>
          </a:p>
        </p:txBody>
      </p:sp>
      <p:sp>
        <p:nvSpPr>
          <p:cNvPr id="4" name="Text Box 8"/>
          <p:cNvSpPr txBox="1">
            <a:spLocks noChangeArrowheads="1"/>
          </p:cNvSpPr>
          <p:nvPr userDrawn="1"/>
        </p:nvSpPr>
        <p:spPr bwMode="auto">
          <a:xfrm>
            <a:off x="8753475" y="0"/>
            <a:ext cx="390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CD0E7053-A9EF-4948-8331-64540782529C}" type="slidenum">
              <a:rPr lang="en-US" sz="1400" b="0" smtClean="0"/>
              <a:pPr>
                <a:defRPr/>
              </a:pPr>
              <a:t>‹#›</a:t>
            </a:fld>
            <a:endParaRPr lang="en-US" sz="1400" b="0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05" r:id="rId4"/>
    <p:sldLayoutId id="2147483906" r:id="rId5"/>
    <p:sldLayoutId id="2147483911" r:id="rId6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lang="en-US" sz="2400" b="1" dirty="0">
          <a:solidFill>
            <a:srgbClr val="FF0000"/>
          </a:solidFill>
          <a:latin typeface="Helvetica"/>
          <a:ea typeface="ＭＳ Ｐゴシック" pitchFamily="-65" charset="-128"/>
          <a:cs typeface="Helvetic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9pPr>
    </p:titleStyle>
    <p:bodyStyle>
      <a:lvl1pPr marL="233363" indent="-233363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8"/>
        </a:buBlip>
        <a:defRPr sz="2000">
          <a:solidFill>
            <a:srgbClr val="0000FF"/>
          </a:solidFill>
          <a:latin typeface="Helvetica"/>
          <a:ea typeface="ＭＳ Ｐゴシック" charset="0"/>
          <a:cs typeface="Helvetica"/>
        </a:defRPr>
      </a:lvl1pPr>
      <a:lvl2pPr marL="339725" indent="-230188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9"/>
        </a:buBlip>
        <a:defRPr>
          <a:solidFill>
            <a:schemeClr val="tx1"/>
          </a:solidFill>
          <a:latin typeface="Helvetica"/>
          <a:ea typeface="ＭＳ Ｐゴシック" charset="0"/>
          <a:cs typeface="Helvetica"/>
        </a:defRPr>
      </a:lvl2pPr>
      <a:lvl3pPr marL="460375" indent="-230188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10"/>
        </a:buBlip>
        <a:defRPr sz="1600" i="1">
          <a:solidFill>
            <a:schemeClr val="tx1"/>
          </a:solidFill>
          <a:latin typeface="Helvetica"/>
          <a:ea typeface="ＭＳ Ｐゴシック" charset="0"/>
          <a:cs typeface="Helvetica"/>
        </a:defRPr>
      </a:lvl3pPr>
      <a:lvl4pPr marL="569913" indent="-230188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11"/>
        </a:buBlip>
        <a:defRPr sz="1400">
          <a:solidFill>
            <a:schemeClr val="tx1"/>
          </a:solidFill>
          <a:latin typeface="Helvetica"/>
          <a:ea typeface="ＭＳ Ｐゴシック" charset="0"/>
          <a:cs typeface="Helvetica"/>
        </a:defRPr>
      </a:lvl4pPr>
      <a:lvl5pPr marL="623888" indent="-163513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Helvetica"/>
          <a:ea typeface="ＭＳ Ｐゴシック" charset="0"/>
          <a:cs typeface="Helvetic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C971D1DE-3A72-4A6F-B8E0-F1E212480FA4}" type="datetime1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6/17/2015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136598E-D13A-4485-87B0-2ACD8B53DFC3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9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  <p:sldLayoutId id="2147484037" r:id="rId11"/>
    <p:sldLayoutId id="2147484038" r:id="rId12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94B25DC-A132-450C-9963-531335B1A4D2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6/17/2015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latin typeface="Calibri"/>
              </a:rPr>
              <a:t>D. Kayran, ERL2015</a:t>
            </a:r>
            <a:endParaRPr lang="en-US" b="0" dirty="0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9145261-9ABF-47A5-8310-B072D94AB37C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8351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410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-123825"/>
            <a:ext cx="7391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Slide title</a:t>
            </a:r>
          </a:p>
        </p:txBody>
      </p:sp>
      <p:sp>
        <p:nvSpPr>
          <p:cNvPr id="1027" name="Rectangle 24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19200"/>
            <a:ext cx="84582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</a:t>
            </a:r>
          </a:p>
          <a:p>
            <a:pPr lvl="4"/>
            <a:r>
              <a:rPr lang="en-US" altLang="en-US" smtClean="0"/>
              <a:t>Fifth</a:t>
            </a:r>
          </a:p>
          <a:p>
            <a:pPr lvl="4"/>
            <a:endParaRPr lang="en-US" altLang="en-US" smtClean="0"/>
          </a:p>
        </p:txBody>
      </p:sp>
      <p:grpSp>
        <p:nvGrpSpPr>
          <p:cNvPr id="1028" name="Group 2465"/>
          <p:cNvGrpSpPr>
            <a:grpSpLocks/>
          </p:cNvGrpSpPr>
          <p:nvPr/>
        </p:nvGrpSpPr>
        <p:grpSpPr bwMode="auto">
          <a:xfrm>
            <a:off x="381000" y="5943600"/>
            <a:ext cx="8447088" cy="38100"/>
            <a:chOff x="247" y="3980"/>
            <a:chExt cx="5321" cy="24"/>
          </a:xfrm>
        </p:grpSpPr>
        <p:sp>
          <p:nvSpPr>
            <p:cNvPr id="1071" name="Rectangle 2421"/>
            <p:cNvSpPr>
              <a:spLocks noChangeArrowheads="1"/>
            </p:cNvSpPr>
            <p:nvPr userDrawn="1"/>
          </p:nvSpPr>
          <p:spPr bwMode="auto">
            <a:xfrm>
              <a:off x="247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72" name="Rectangle 2422"/>
            <p:cNvSpPr>
              <a:spLocks noChangeArrowheads="1"/>
            </p:cNvSpPr>
            <p:nvPr userDrawn="1"/>
          </p:nvSpPr>
          <p:spPr bwMode="auto">
            <a:xfrm>
              <a:off x="560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73" name="Rectangle 2423"/>
            <p:cNvSpPr>
              <a:spLocks noChangeArrowheads="1"/>
            </p:cNvSpPr>
            <p:nvPr userDrawn="1"/>
          </p:nvSpPr>
          <p:spPr bwMode="auto">
            <a:xfrm>
              <a:off x="873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74" name="Rectangle 2424"/>
            <p:cNvSpPr>
              <a:spLocks noChangeArrowheads="1"/>
            </p:cNvSpPr>
            <p:nvPr userDrawn="1"/>
          </p:nvSpPr>
          <p:spPr bwMode="auto">
            <a:xfrm>
              <a:off x="1186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75" name="Rectangle 2425"/>
            <p:cNvSpPr>
              <a:spLocks noChangeArrowheads="1"/>
            </p:cNvSpPr>
            <p:nvPr userDrawn="1"/>
          </p:nvSpPr>
          <p:spPr bwMode="auto">
            <a:xfrm>
              <a:off x="1499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76" name="Rectangle 2426"/>
            <p:cNvSpPr>
              <a:spLocks noChangeArrowheads="1"/>
            </p:cNvSpPr>
            <p:nvPr userDrawn="1"/>
          </p:nvSpPr>
          <p:spPr bwMode="auto">
            <a:xfrm>
              <a:off x="1812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77" name="Rectangle 2427"/>
            <p:cNvSpPr>
              <a:spLocks noChangeArrowheads="1"/>
            </p:cNvSpPr>
            <p:nvPr userDrawn="1"/>
          </p:nvSpPr>
          <p:spPr bwMode="auto">
            <a:xfrm>
              <a:off x="2125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78" name="Rectangle 2428"/>
            <p:cNvSpPr>
              <a:spLocks noChangeArrowheads="1"/>
            </p:cNvSpPr>
            <p:nvPr userDrawn="1"/>
          </p:nvSpPr>
          <p:spPr bwMode="auto">
            <a:xfrm>
              <a:off x="2438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79" name="Rectangle 2429"/>
            <p:cNvSpPr>
              <a:spLocks noChangeArrowheads="1"/>
            </p:cNvSpPr>
            <p:nvPr userDrawn="1"/>
          </p:nvSpPr>
          <p:spPr bwMode="auto">
            <a:xfrm>
              <a:off x="2751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80" name="Rectangle 2430"/>
            <p:cNvSpPr>
              <a:spLocks noChangeArrowheads="1"/>
            </p:cNvSpPr>
            <p:nvPr userDrawn="1"/>
          </p:nvSpPr>
          <p:spPr bwMode="auto">
            <a:xfrm>
              <a:off x="3064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81" name="Rectangle 2431"/>
            <p:cNvSpPr>
              <a:spLocks noChangeArrowheads="1"/>
            </p:cNvSpPr>
            <p:nvPr userDrawn="1"/>
          </p:nvSpPr>
          <p:spPr bwMode="auto">
            <a:xfrm>
              <a:off x="3377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82" name="Rectangle 2432"/>
            <p:cNvSpPr>
              <a:spLocks noChangeArrowheads="1"/>
            </p:cNvSpPr>
            <p:nvPr userDrawn="1"/>
          </p:nvSpPr>
          <p:spPr bwMode="auto">
            <a:xfrm>
              <a:off x="3690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83" name="Rectangle 2433"/>
            <p:cNvSpPr>
              <a:spLocks noChangeArrowheads="1"/>
            </p:cNvSpPr>
            <p:nvPr userDrawn="1"/>
          </p:nvSpPr>
          <p:spPr bwMode="auto">
            <a:xfrm>
              <a:off x="4003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84" name="Rectangle 2434"/>
            <p:cNvSpPr>
              <a:spLocks noChangeArrowheads="1"/>
            </p:cNvSpPr>
            <p:nvPr userDrawn="1"/>
          </p:nvSpPr>
          <p:spPr bwMode="auto">
            <a:xfrm>
              <a:off x="4316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85" name="Rectangle 2435"/>
            <p:cNvSpPr>
              <a:spLocks noChangeArrowheads="1"/>
            </p:cNvSpPr>
            <p:nvPr userDrawn="1"/>
          </p:nvSpPr>
          <p:spPr bwMode="auto">
            <a:xfrm>
              <a:off x="4629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86" name="Rectangle 2436"/>
            <p:cNvSpPr>
              <a:spLocks noChangeArrowheads="1"/>
            </p:cNvSpPr>
            <p:nvPr userDrawn="1"/>
          </p:nvSpPr>
          <p:spPr bwMode="auto">
            <a:xfrm>
              <a:off x="4942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87" name="Rectangle 2437"/>
            <p:cNvSpPr>
              <a:spLocks noChangeArrowheads="1"/>
            </p:cNvSpPr>
            <p:nvPr userDrawn="1"/>
          </p:nvSpPr>
          <p:spPr bwMode="auto">
            <a:xfrm>
              <a:off x="5255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88" name="Freeform 2440"/>
            <p:cNvSpPr>
              <a:spLocks/>
            </p:cNvSpPr>
            <p:nvPr userDrawn="1"/>
          </p:nvSpPr>
          <p:spPr bwMode="auto">
            <a:xfrm>
              <a:off x="247" y="3980"/>
              <a:ext cx="5321" cy="24"/>
            </a:xfrm>
            <a:custGeom>
              <a:avLst/>
              <a:gdLst>
                <a:gd name="T0" fmla="*/ 166 w 10642"/>
                <a:gd name="T1" fmla="*/ 0 h 48"/>
                <a:gd name="T2" fmla="*/ 165 w 10642"/>
                <a:gd name="T3" fmla="*/ 0 h 48"/>
                <a:gd name="T4" fmla="*/ 162 w 10642"/>
                <a:gd name="T5" fmla="*/ 0 h 48"/>
                <a:gd name="T6" fmla="*/ 159 w 10642"/>
                <a:gd name="T7" fmla="*/ 0 h 48"/>
                <a:gd name="T8" fmla="*/ 154 w 10642"/>
                <a:gd name="T9" fmla="*/ 0 h 48"/>
                <a:gd name="T10" fmla="*/ 149 w 10642"/>
                <a:gd name="T11" fmla="*/ 0 h 48"/>
                <a:gd name="T12" fmla="*/ 143 w 10642"/>
                <a:gd name="T13" fmla="*/ 0 h 48"/>
                <a:gd name="T14" fmla="*/ 136 w 10642"/>
                <a:gd name="T15" fmla="*/ 0 h 48"/>
                <a:gd name="T16" fmla="*/ 129 w 10642"/>
                <a:gd name="T17" fmla="*/ 0 h 48"/>
                <a:gd name="T18" fmla="*/ 122 w 10642"/>
                <a:gd name="T19" fmla="*/ 0 h 48"/>
                <a:gd name="T20" fmla="*/ 114 w 10642"/>
                <a:gd name="T21" fmla="*/ 0 h 48"/>
                <a:gd name="T22" fmla="*/ 106 w 10642"/>
                <a:gd name="T23" fmla="*/ 0 h 48"/>
                <a:gd name="T24" fmla="*/ 97 w 10642"/>
                <a:gd name="T25" fmla="*/ 0 h 48"/>
                <a:gd name="T26" fmla="*/ 89 w 10642"/>
                <a:gd name="T27" fmla="*/ 0 h 48"/>
                <a:gd name="T28" fmla="*/ 80 w 10642"/>
                <a:gd name="T29" fmla="*/ 0 h 48"/>
                <a:gd name="T30" fmla="*/ 72 w 10642"/>
                <a:gd name="T31" fmla="*/ 0 h 48"/>
                <a:gd name="T32" fmla="*/ 63 w 10642"/>
                <a:gd name="T33" fmla="*/ 0 h 48"/>
                <a:gd name="T34" fmla="*/ 55 w 10642"/>
                <a:gd name="T35" fmla="*/ 0 h 48"/>
                <a:gd name="T36" fmla="*/ 47 w 10642"/>
                <a:gd name="T37" fmla="*/ 0 h 48"/>
                <a:gd name="T38" fmla="*/ 39 w 10642"/>
                <a:gd name="T39" fmla="*/ 0 h 48"/>
                <a:gd name="T40" fmla="*/ 32 w 10642"/>
                <a:gd name="T41" fmla="*/ 0 h 48"/>
                <a:gd name="T42" fmla="*/ 26 w 10642"/>
                <a:gd name="T43" fmla="*/ 0 h 48"/>
                <a:gd name="T44" fmla="*/ 19 w 10642"/>
                <a:gd name="T45" fmla="*/ 0 h 48"/>
                <a:gd name="T46" fmla="*/ 14 w 10642"/>
                <a:gd name="T47" fmla="*/ 0 h 48"/>
                <a:gd name="T48" fmla="*/ 10 w 10642"/>
                <a:gd name="T49" fmla="*/ 0 h 48"/>
                <a:gd name="T50" fmla="*/ 6 w 10642"/>
                <a:gd name="T51" fmla="*/ 0 h 48"/>
                <a:gd name="T52" fmla="*/ 3 w 10642"/>
                <a:gd name="T53" fmla="*/ 0 h 48"/>
                <a:gd name="T54" fmla="*/ 1 w 10642"/>
                <a:gd name="T55" fmla="*/ 0 h 48"/>
                <a:gd name="T56" fmla="*/ 0 w 10642"/>
                <a:gd name="T57" fmla="*/ 0 h 48"/>
                <a:gd name="T58" fmla="*/ 1 w 10642"/>
                <a:gd name="T59" fmla="*/ 1 h 48"/>
                <a:gd name="T60" fmla="*/ 2 w 10642"/>
                <a:gd name="T61" fmla="*/ 1 h 48"/>
                <a:gd name="T62" fmla="*/ 4 w 10642"/>
                <a:gd name="T63" fmla="*/ 1 h 48"/>
                <a:gd name="T64" fmla="*/ 8 w 10642"/>
                <a:gd name="T65" fmla="*/ 1 h 48"/>
                <a:gd name="T66" fmla="*/ 12 w 10642"/>
                <a:gd name="T67" fmla="*/ 1 h 48"/>
                <a:gd name="T68" fmla="*/ 17 w 10642"/>
                <a:gd name="T69" fmla="*/ 1 h 48"/>
                <a:gd name="T70" fmla="*/ 22 w 10642"/>
                <a:gd name="T71" fmla="*/ 1 h 48"/>
                <a:gd name="T72" fmla="*/ 29 w 10642"/>
                <a:gd name="T73" fmla="*/ 1 h 48"/>
                <a:gd name="T74" fmla="*/ 36 w 10642"/>
                <a:gd name="T75" fmla="*/ 1 h 48"/>
                <a:gd name="T76" fmla="*/ 43 w 10642"/>
                <a:gd name="T77" fmla="*/ 1 h 48"/>
                <a:gd name="T78" fmla="*/ 51 w 10642"/>
                <a:gd name="T79" fmla="*/ 1 h 48"/>
                <a:gd name="T80" fmla="*/ 59 w 10642"/>
                <a:gd name="T81" fmla="*/ 1 h 48"/>
                <a:gd name="T82" fmla="*/ 67 w 10642"/>
                <a:gd name="T83" fmla="*/ 1 h 48"/>
                <a:gd name="T84" fmla="*/ 76 w 10642"/>
                <a:gd name="T85" fmla="*/ 1 h 48"/>
                <a:gd name="T86" fmla="*/ 84 w 10642"/>
                <a:gd name="T87" fmla="*/ 1 h 48"/>
                <a:gd name="T88" fmla="*/ 93 w 10642"/>
                <a:gd name="T89" fmla="*/ 1 h 48"/>
                <a:gd name="T90" fmla="*/ 102 w 10642"/>
                <a:gd name="T91" fmla="*/ 1 h 48"/>
                <a:gd name="T92" fmla="*/ 110 w 10642"/>
                <a:gd name="T93" fmla="*/ 1 h 48"/>
                <a:gd name="T94" fmla="*/ 118 w 10642"/>
                <a:gd name="T95" fmla="*/ 1 h 48"/>
                <a:gd name="T96" fmla="*/ 126 w 10642"/>
                <a:gd name="T97" fmla="*/ 1 h 48"/>
                <a:gd name="T98" fmla="*/ 133 w 10642"/>
                <a:gd name="T99" fmla="*/ 1 h 48"/>
                <a:gd name="T100" fmla="*/ 140 w 10642"/>
                <a:gd name="T101" fmla="*/ 1 h 48"/>
                <a:gd name="T102" fmla="*/ 146 w 10642"/>
                <a:gd name="T103" fmla="*/ 1 h 48"/>
                <a:gd name="T104" fmla="*/ 152 w 10642"/>
                <a:gd name="T105" fmla="*/ 1 h 48"/>
                <a:gd name="T106" fmla="*/ 156 w 10642"/>
                <a:gd name="T107" fmla="*/ 1 h 48"/>
                <a:gd name="T108" fmla="*/ 160 w 10642"/>
                <a:gd name="T109" fmla="*/ 1 h 48"/>
                <a:gd name="T110" fmla="*/ 163 w 10642"/>
                <a:gd name="T111" fmla="*/ 1 h 48"/>
                <a:gd name="T112" fmla="*/ 166 w 10642"/>
                <a:gd name="T113" fmla="*/ 1 h 48"/>
                <a:gd name="T114" fmla="*/ 167 w 10642"/>
                <a:gd name="T115" fmla="*/ 1 h 48"/>
                <a:gd name="T116" fmla="*/ 167 w 10642"/>
                <a:gd name="T117" fmla="*/ 1 h 4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0642" h="48">
                  <a:moveTo>
                    <a:pt x="10641" y="0"/>
                  </a:moveTo>
                  <a:lnTo>
                    <a:pt x="10641" y="0"/>
                  </a:lnTo>
                  <a:lnTo>
                    <a:pt x="10640" y="0"/>
                  </a:lnTo>
                  <a:lnTo>
                    <a:pt x="10638" y="0"/>
                  </a:lnTo>
                  <a:lnTo>
                    <a:pt x="10636" y="0"/>
                  </a:lnTo>
                  <a:lnTo>
                    <a:pt x="10632" y="0"/>
                  </a:lnTo>
                  <a:lnTo>
                    <a:pt x="10628" y="0"/>
                  </a:lnTo>
                  <a:lnTo>
                    <a:pt x="10623" y="0"/>
                  </a:lnTo>
                  <a:lnTo>
                    <a:pt x="10617" y="0"/>
                  </a:lnTo>
                  <a:lnTo>
                    <a:pt x="10612" y="0"/>
                  </a:lnTo>
                  <a:lnTo>
                    <a:pt x="10604" y="0"/>
                  </a:lnTo>
                  <a:lnTo>
                    <a:pt x="10596" y="0"/>
                  </a:lnTo>
                  <a:lnTo>
                    <a:pt x="10589" y="0"/>
                  </a:lnTo>
                  <a:lnTo>
                    <a:pt x="10579" y="0"/>
                  </a:lnTo>
                  <a:lnTo>
                    <a:pt x="10570" y="0"/>
                  </a:lnTo>
                  <a:lnTo>
                    <a:pt x="10559" y="0"/>
                  </a:lnTo>
                  <a:lnTo>
                    <a:pt x="10548" y="0"/>
                  </a:lnTo>
                  <a:lnTo>
                    <a:pt x="10536" y="0"/>
                  </a:lnTo>
                  <a:lnTo>
                    <a:pt x="10524" y="0"/>
                  </a:lnTo>
                  <a:lnTo>
                    <a:pt x="10511" y="0"/>
                  </a:lnTo>
                  <a:lnTo>
                    <a:pt x="10496" y="0"/>
                  </a:lnTo>
                  <a:lnTo>
                    <a:pt x="10482" y="0"/>
                  </a:lnTo>
                  <a:lnTo>
                    <a:pt x="10467" y="0"/>
                  </a:lnTo>
                  <a:lnTo>
                    <a:pt x="10451" y="0"/>
                  </a:lnTo>
                  <a:lnTo>
                    <a:pt x="10435" y="0"/>
                  </a:lnTo>
                  <a:lnTo>
                    <a:pt x="10417" y="0"/>
                  </a:lnTo>
                  <a:lnTo>
                    <a:pt x="10400" y="0"/>
                  </a:lnTo>
                  <a:lnTo>
                    <a:pt x="10382" y="0"/>
                  </a:lnTo>
                  <a:lnTo>
                    <a:pt x="10363" y="0"/>
                  </a:lnTo>
                  <a:lnTo>
                    <a:pt x="10344" y="0"/>
                  </a:lnTo>
                  <a:lnTo>
                    <a:pt x="10323" y="0"/>
                  </a:lnTo>
                  <a:lnTo>
                    <a:pt x="10302" y="0"/>
                  </a:lnTo>
                  <a:lnTo>
                    <a:pt x="10281" y="0"/>
                  </a:lnTo>
                  <a:lnTo>
                    <a:pt x="10259" y="0"/>
                  </a:lnTo>
                  <a:lnTo>
                    <a:pt x="10236" y="0"/>
                  </a:lnTo>
                  <a:lnTo>
                    <a:pt x="10213" y="0"/>
                  </a:lnTo>
                  <a:lnTo>
                    <a:pt x="10190" y="0"/>
                  </a:lnTo>
                  <a:lnTo>
                    <a:pt x="10166" y="0"/>
                  </a:lnTo>
                  <a:lnTo>
                    <a:pt x="10141" y="0"/>
                  </a:lnTo>
                  <a:lnTo>
                    <a:pt x="10116" y="0"/>
                  </a:lnTo>
                  <a:lnTo>
                    <a:pt x="10090" y="0"/>
                  </a:lnTo>
                  <a:lnTo>
                    <a:pt x="10063" y="0"/>
                  </a:lnTo>
                  <a:lnTo>
                    <a:pt x="10037" y="0"/>
                  </a:lnTo>
                  <a:lnTo>
                    <a:pt x="10009" y="0"/>
                  </a:lnTo>
                  <a:lnTo>
                    <a:pt x="9981" y="0"/>
                  </a:lnTo>
                  <a:lnTo>
                    <a:pt x="9952" y="0"/>
                  </a:lnTo>
                  <a:lnTo>
                    <a:pt x="9924" y="0"/>
                  </a:lnTo>
                  <a:lnTo>
                    <a:pt x="9894" y="0"/>
                  </a:lnTo>
                  <a:lnTo>
                    <a:pt x="9863" y="0"/>
                  </a:lnTo>
                  <a:lnTo>
                    <a:pt x="9832" y="0"/>
                  </a:lnTo>
                  <a:lnTo>
                    <a:pt x="9802" y="0"/>
                  </a:lnTo>
                  <a:lnTo>
                    <a:pt x="9770" y="0"/>
                  </a:lnTo>
                  <a:lnTo>
                    <a:pt x="9738" y="0"/>
                  </a:lnTo>
                  <a:lnTo>
                    <a:pt x="9705" y="0"/>
                  </a:lnTo>
                  <a:lnTo>
                    <a:pt x="9672" y="0"/>
                  </a:lnTo>
                  <a:lnTo>
                    <a:pt x="9638" y="0"/>
                  </a:lnTo>
                  <a:lnTo>
                    <a:pt x="9604" y="0"/>
                  </a:lnTo>
                  <a:lnTo>
                    <a:pt x="9569" y="0"/>
                  </a:lnTo>
                  <a:lnTo>
                    <a:pt x="9535" y="0"/>
                  </a:lnTo>
                  <a:lnTo>
                    <a:pt x="9499" y="0"/>
                  </a:lnTo>
                  <a:lnTo>
                    <a:pt x="9464" y="0"/>
                  </a:lnTo>
                  <a:lnTo>
                    <a:pt x="9426" y="0"/>
                  </a:lnTo>
                  <a:lnTo>
                    <a:pt x="9390" y="0"/>
                  </a:lnTo>
                  <a:lnTo>
                    <a:pt x="9353" y="0"/>
                  </a:lnTo>
                  <a:lnTo>
                    <a:pt x="9316" y="0"/>
                  </a:lnTo>
                  <a:lnTo>
                    <a:pt x="9277" y="0"/>
                  </a:lnTo>
                  <a:lnTo>
                    <a:pt x="9239" y="0"/>
                  </a:lnTo>
                  <a:lnTo>
                    <a:pt x="9199" y="0"/>
                  </a:lnTo>
                  <a:lnTo>
                    <a:pt x="9161" y="0"/>
                  </a:lnTo>
                  <a:lnTo>
                    <a:pt x="9120" y="0"/>
                  </a:lnTo>
                  <a:lnTo>
                    <a:pt x="9081" y="0"/>
                  </a:lnTo>
                  <a:lnTo>
                    <a:pt x="9040" y="0"/>
                  </a:lnTo>
                  <a:lnTo>
                    <a:pt x="9000" y="0"/>
                  </a:lnTo>
                  <a:lnTo>
                    <a:pt x="8958" y="0"/>
                  </a:lnTo>
                  <a:lnTo>
                    <a:pt x="8916" y="0"/>
                  </a:lnTo>
                  <a:lnTo>
                    <a:pt x="8874" y="0"/>
                  </a:lnTo>
                  <a:lnTo>
                    <a:pt x="8832" y="0"/>
                  </a:lnTo>
                  <a:lnTo>
                    <a:pt x="8789" y="0"/>
                  </a:lnTo>
                  <a:lnTo>
                    <a:pt x="8746" y="0"/>
                  </a:lnTo>
                  <a:lnTo>
                    <a:pt x="8702" y="0"/>
                  </a:lnTo>
                  <a:lnTo>
                    <a:pt x="8658" y="0"/>
                  </a:lnTo>
                  <a:lnTo>
                    <a:pt x="8614" y="0"/>
                  </a:lnTo>
                  <a:lnTo>
                    <a:pt x="8569" y="0"/>
                  </a:lnTo>
                  <a:lnTo>
                    <a:pt x="8525" y="0"/>
                  </a:lnTo>
                  <a:lnTo>
                    <a:pt x="8479" y="0"/>
                  </a:lnTo>
                  <a:lnTo>
                    <a:pt x="8434" y="0"/>
                  </a:lnTo>
                  <a:lnTo>
                    <a:pt x="8388" y="0"/>
                  </a:lnTo>
                  <a:lnTo>
                    <a:pt x="8342" y="0"/>
                  </a:lnTo>
                  <a:lnTo>
                    <a:pt x="8296" y="0"/>
                  </a:lnTo>
                  <a:lnTo>
                    <a:pt x="8250" y="0"/>
                  </a:lnTo>
                  <a:lnTo>
                    <a:pt x="8203" y="0"/>
                  </a:lnTo>
                  <a:lnTo>
                    <a:pt x="8156" y="0"/>
                  </a:lnTo>
                  <a:lnTo>
                    <a:pt x="8107" y="0"/>
                  </a:lnTo>
                  <a:lnTo>
                    <a:pt x="8060" y="0"/>
                  </a:lnTo>
                  <a:lnTo>
                    <a:pt x="8012" y="0"/>
                  </a:lnTo>
                  <a:lnTo>
                    <a:pt x="7964" y="0"/>
                  </a:lnTo>
                  <a:lnTo>
                    <a:pt x="7914" y="0"/>
                  </a:lnTo>
                  <a:lnTo>
                    <a:pt x="7866" y="0"/>
                  </a:lnTo>
                  <a:lnTo>
                    <a:pt x="7817" y="0"/>
                  </a:lnTo>
                  <a:lnTo>
                    <a:pt x="7767" y="0"/>
                  </a:lnTo>
                  <a:lnTo>
                    <a:pt x="7718" y="0"/>
                  </a:lnTo>
                  <a:lnTo>
                    <a:pt x="7667" y="0"/>
                  </a:lnTo>
                  <a:lnTo>
                    <a:pt x="7618" y="0"/>
                  </a:lnTo>
                  <a:lnTo>
                    <a:pt x="7567" y="0"/>
                  </a:lnTo>
                  <a:lnTo>
                    <a:pt x="7517" y="0"/>
                  </a:lnTo>
                  <a:lnTo>
                    <a:pt x="7466" y="0"/>
                  </a:lnTo>
                  <a:lnTo>
                    <a:pt x="7415" y="0"/>
                  </a:lnTo>
                  <a:lnTo>
                    <a:pt x="7364" y="0"/>
                  </a:lnTo>
                  <a:lnTo>
                    <a:pt x="7313" y="0"/>
                  </a:lnTo>
                  <a:lnTo>
                    <a:pt x="7261" y="0"/>
                  </a:lnTo>
                  <a:lnTo>
                    <a:pt x="7210" y="0"/>
                  </a:lnTo>
                  <a:lnTo>
                    <a:pt x="7157" y="0"/>
                  </a:lnTo>
                  <a:lnTo>
                    <a:pt x="7105" y="0"/>
                  </a:lnTo>
                  <a:lnTo>
                    <a:pt x="7053" y="0"/>
                  </a:lnTo>
                  <a:lnTo>
                    <a:pt x="7000" y="0"/>
                  </a:lnTo>
                  <a:lnTo>
                    <a:pt x="6947" y="0"/>
                  </a:lnTo>
                  <a:lnTo>
                    <a:pt x="6895" y="0"/>
                  </a:lnTo>
                  <a:lnTo>
                    <a:pt x="6842" y="0"/>
                  </a:lnTo>
                  <a:lnTo>
                    <a:pt x="6789" y="0"/>
                  </a:lnTo>
                  <a:lnTo>
                    <a:pt x="6736" y="0"/>
                  </a:lnTo>
                  <a:lnTo>
                    <a:pt x="6683" y="0"/>
                  </a:lnTo>
                  <a:lnTo>
                    <a:pt x="6629" y="0"/>
                  </a:lnTo>
                  <a:lnTo>
                    <a:pt x="6575" y="0"/>
                  </a:lnTo>
                  <a:lnTo>
                    <a:pt x="6522" y="0"/>
                  </a:lnTo>
                  <a:lnTo>
                    <a:pt x="6468" y="0"/>
                  </a:lnTo>
                  <a:lnTo>
                    <a:pt x="6414" y="0"/>
                  </a:lnTo>
                  <a:lnTo>
                    <a:pt x="6360" y="0"/>
                  </a:lnTo>
                  <a:lnTo>
                    <a:pt x="6305" y="0"/>
                  </a:lnTo>
                  <a:lnTo>
                    <a:pt x="6252" y="0"/>
                  </a:lnTo>
                  <a:lnTo>
                    <a:pt x="6197" y="0"/>
                  </a:lnTo>
                  <a:lnTo>
                    <a:pt x="6143" y="0"/>
                  </a:lnTo>
                  <a:lnTo>
                    <a:pt x="6088" y="0"/>
                  </a:lnTo>
                  <a:lnTo>
                    <a:pt x="6033" y="0"/>
                  </a:lnTo>
                  <a:lnTo>
                    <a:pt x="5979" y="0"/>
                  </a:lnTo>
                  <a:lnTo>
                    <a:pt x="5925" y="0"/>
                  </a:lnTo>
                  <a:lnTo>
                    <a:pt x="5870" y="0"/>
                  </a:lnTo>
                  <a:lnTo>
                    <a:pt x="5815" y="0"/>
                  </a:lnTo>
                  <a:lnTo>
                    <a:pt x="5760" y="0"/>
                  </a:lnTo>
                  <a:lnTo>
                    <a:pt x="5705" y="0"/>
                  </a:lnTo>
                  <a:lnTo>
                    <a:pt x="5650" y="0"/>
                  </a:lnTo>
                  <a:lnTo>
                    <a:pt x="5595" y="0"/>
                  </a:lnTo>
                  <a:lnTo>
                    <a:pt x="5540" y="0"/>
                  </a:lnTo>
                  <a:lnTo>
                    <a:pt x="5485" y="0"/>
                  </a:lnTo>
                  <a:lnTo>
                    <a:pt x="5430" y="0"/>
                  </a:lnTo>
                  <a:lnTo>
                    <a:pt x="5375" y="0"/>
                  </a:lnTo>
                  <a:lnTo>
                    <a:pt x="5321" y="0"/>
                  </a:lnTo>
                  <a:lnTo>
                    <a:pt x="5266" y="0"/>
                  </a:lnTo>
                  <a:lnTo>
                    <a:pt x="5211" y="0"/>
                  </a:lnTo>
                  <a:lnTo>
                    <a:pt x="5156" y="0"/>
                  </a:lnTo>
                  <a:lnTo>
                    <a:pt x="5100" y="0"/>
                  </a:lnTo>
                  <a:lnTo>
                    <a:pt x="5046" y="0"/>
                  </a:lnTo>
                  <a:lnTo>
                    <a:pt x="4991" y="0"/>
                  </a:lnTo>
                  <a:lnTo>
                    <a:pt x="4936" y="0"/>
                  </a:lnTo>
                  <a:lnTo>
                    <a:pt x="4881" y="0"/>
                  </a:lnTo>
                  <a:lnTo>
                    <a:pt x="4826" y="0"/>
                  </a:lnTo>
                  <a:lnTo>
                    <a:pt x="4771" y="0"/>
                  </a:lnTo>
                  <a:lnTo>
                    <a:pt x="4716" y="0"/>
                  </a:lnTo>
                  <a:lnTo>
                    <a:pt x="4661" y="0"/>
                  </a:lnTo>
                  <a:lnTo>
                    <a:pt x="4608" y="0"/>
                  </a:lnTo>
                  <a:lnTo>
                    <a:pt x="4553" y="0"/>
                  </a:lnTo>
                  <a:lnTo>
                    <a:pt x="4498" y="0"/>
                  </a:lnTo>
                  <a:lnTo>
                    <a:pt x="4444" y="0"/>
                  </a:lnTo>
                  <a:lnTo>
                    <a:pt x="4389" y="0"/>
                  </a:lnTo>
                  <a:lnTo>
                    <a:pt x="4336" y="0"/>
                  </a:lnTo>
                  <a:lnTo>
                    <a:pt x="4281" y="0"/>
                  </a:lnTo>
                  <a:lnTo>
                    <a:pt x="4227" y="0"/>
                  </a:lnTo>
                  <a:lnTo>
                    <a:pt x="4173" y="0"/>
                  </a:lnTo>
                  <a:lnTo>
                    <a:pt x="4119" y="0"/>
                  </a:lnTo>
                  <a:lnTo>
                    <a:pt x="4066" y="0"/>
                  </a:lnTo>
                  <a:lnTo>
                    <a:pt x="4012" y="0"/>
                  </a:lnTo>
                  <a:lnTo>
                    <a:pt x="3958" y="0"/>
                  </a:lnTo>
                  <a:lnTo>
                    <a:pt x="3905" y="0"/>
                  </a:lnTo>
                  <a:lnTo>
                    <a:pt x="3852" y="0"/>
                  </a:lnTo>
                  <a:lnTo>
                    <a:pt x="3799" y="0"/>
                  </a:lnTo>
                  <a:lnTo>
                    <a:pt x="3746" y="0"/>
                  </a:lnTo>
                  <a:lnTo>
                    <a:pt x="3694" y="0"/>
                  </a:lnTo>
                  <a:lnTo>
                    <a:pt x="3641" y="0"/>
                  </a:lnTo>
                  <a:lnTo>
                    <a:pt x="3588" y="0"/>
                  </a:lnTo>
                  <a:lnTo>
                    <a:pt x="3536" y="0"/>
                  </a:lnTo>
                  <a:lnTo>
                    <a:pt x="3484" y="0"/>
                  </a:lnTo>
                  <a:lnTo>
                    <a:pt x="3431" y="0"/>
                  </a:lnTo>
                  <a:lnTo>
                    <a:pt x="3380" y="0"/>
                  </a:lnTo>
                  <a:lnTo>
                    <a:pt x="3328" y="0"/>
                  </a:lnTo>
                  <a:lnTo>
                    <a:pt x="3277" y="0"/>
                  </a:lnTo>
                  <a:lnTo>
                    <a:pt x="3226" y="0"/>
                  </a:lnTo>
                  <a:lnTo>
                    <a:pt x="3174" y="0"/>
                  </a:lnTo>
                  <a:lnTo>
                    <a:pt x="3124" y="0"/>
                  </a:lnTo>
                  <a:lnTo>
                    <a:pt x="3073" y="0"/>
                  </a:lnTo>
                  <a:lnTo>
                    <a:pt x="3023" y="0"/>
                  </a:lnTo>
                  <a:lnTo>
                    <a:pt x="2974" y="0"/>
                  </a:lnTo>
                  <a:lnTo>
                    <a:pt x="2923" y="0"/>
                  </a:lnTo>
                  <a:lnTo>
                    <a:pt x="2874" y="0"/>
                  </a:lnTo>
                  <a:lnTo>
                    <a:pt x="2824" y="0"/>
                  </a:lnTo>
                  <a:lnTo>
                    <a:pt x="2775" y="0"/>
                  </a:lnTo>
                  <a:lnTo>
                    <a:pt x="2727" y="0"/>
                  </a:lnTo>
                  <a:lnTo>
                    <a:pt x="2677" y="0"/>
                  </a:lnTo>
                  <a:lnTo>
                    <a:pt x="2629" y="0"/>
                  </a:lnTo>
                  <a:lnTo>
                    <a:pt x="2581" y="0"/>
                  </a:lnTo>
                  <a:lnTo>
                    <a:pt x="2534" y="0"/>
                  </a:lnTo>
                  <a:lnTo>
                    <a:pt x="2485" y="0"/>
                  </a:lnTo>
                  <a:lnTo>
                    <a:pt x="2438" y="0"/>
                  </a:lnTo>
                  <a:lnTo>
                    <a:pt x="2392" y="0"/>
                  </a:lnTo>
                  <a:lnTo>
                    <a:pt x="2345" y="0"/>
                  </a:lnTo>
                  <a:lnTo>
                    <a:pt x="2299" y="0"/>
                  </a:lnTo>
                  <a:lnTo>
                    <a:pt x="2253" y="0"/>
                  </a:lnTo>
                  <a:lnTo>
                    <a:pt x="2207" y="0"/>
                  </a:lnTo>
                  <a:lnTo>
                    <a:pt x="2162" y="0"/>
                  </a:lnTo>
                  <a:lnTo>
                    <a:pt x="2115" y="0"/>
                  </a:lnTo>
                  <a:lnTo>
                    <a:pt x="2072" y="0"/>
                  </a:lnTo>
                  <a:lnTo>
                    <a:pt x="2027" y="0"/>
                  </a:lnTo>
                  <a:lnTo>
                    <a:pt x="1983" y="0"/>
                  </a:lnTo>
                  <a:lnTo>
                    <a:pt x="1939" y="0"/>
                  </a:lnTo>
                  <a:lnTo>
                    <a:pt x="1895" y="0"/>
                  </a:lnTo>
                  <a:lnTo>
                    <a:pt x="1852" y="0"/>
                  </a:lnTo>
                  <a:lnTo>
                    <a:pt x="1809" y="0"/>
                  </a:lnTo>
                  <a:lnTo>
                    <a:pt x="1766" y="0"/>
                  </a:lnTo>
                  <a:lnTo>
                    <a:pt x="1725" y="0"/>
                  </a:lnTo>
                  <a:lnTo>
                    <a:pt x="1683" y="0"/>
                  </a:lnTo>
                  <a:lnTo>
                    <a:pt x="1641" y="0"/>
                  </a:lnTo>
                  <a:lnTo>
                    <a:pt x="1601" y="0"/>
                  </a:lnTo>
                  <a:lnTo>
                    <a:pt x="1560" y="0"/>
                  </a:lnTo>
                  <a:lnTo>
                    <a:pt x="1521" y="0"/>
                  </a:lnTo>
                  <a:lnTo>
                    <a:pt x="1481" y="0"/>
                  </a:lnTo>
                  <a:lnTo>
                    <a:pt x="1442" y="0"/>
                  </a:lnTo>
                  <a:lnTo>
                    <a:pt x="1402" y="0"/>
                  </a:lnTo>
                  <a:lnTo>
                    <a:pt x="1364" y="0"/>
                  </a:lnTo>
                  <a:lnTo>
                    <a:pt x="1325" y="0"/>
                  </a:lnTo>
                  <a:lnTo>
                    <a:pt x="1288" y="0"/>
                  </a:lnTo>
                  <a:lnTo>
                    <a:pt x="1251" y="0"/>
                  </a:lnTo>
                  <a:lnTo>
                    <a:pt x="1214" y="0"/>
                  </a:lnTo>
                  <a:lnTo>
                    <a:pt x="1178" y="0"/>
                  </a:lnTo>
                  <a:lnTo>
                    <a:pt x="1142" y="0"/>
                  </a:lnTo>
                  <a:lnTo>
                    <a:pt x="1107" y="0"/>
                  </a:lnTo>
                  <a:lnTo>
                    <a:pt x="1072" y="0"/>
                  </a:lnTo>
                  <a:lnTo>
                    <a:pt x="1037" y="0"/>
                  </a:lnTo>
                  <a:lnTo>
                    <a:pt x="1003" y="0"/>
                  </a:lnTo>
                  <a:lnTo>
                    <a:pt x="969" y="0"/>
                  </a:lnTo>
                  <a:lnTo>
                    <a:pt x="936" y="0"/>
                  </a:lnTo>
                  <a:lnTo>
                    <a:pt x="904" y="0"/>
                  </a:lnTo>
                  <a:lnTo>
                    <a:pt x="871" y="0"/>
                  </a:lnTo>
                  <a:lnTo>
                    <a:pt x="839" y="0"/>
                  </a:lnTo>
                  <a:lnTo>
                    <a:pt x="808" y="0"/>
                  </a:lnTo>
                  <a:lnTo>
                    <a:pt x="778" y="0"/>
                  </a:lnTo>
                  <a:lnTo>
                    <a:pt x="748" y="0"/>
                  </a:lnTo>
                  <a:lnTo>
                    <a:pt x="718" y="0"/>
                  </a:lnTo>
                  <a:lnTo>
                    <a:pt x="689" y="0"/>
                  </a:lnTo>
                  <a:lnTo>
                    <a:pt x="660" y="0"/>
                  </a:lnTo>
                  <a:lnTo>
                    <a:pt x="632" y="0"/>
                  </a:lnTo>
                  <a:lnTo>
                    <a:pt x="604" y="0"/>
                  </a:lnTo>
                  <a:lnTo>
                    <a:pt x="578" y="0"/>
                  </a:lnTo>
                  <a:lnTo>
                    <a:pt x="552" y="0"/>
                  </a:lnTo>
                  <a:lnTo>
                    <a:pt x="525" y="0"/>
                  </a:lnTo>
                  <a:lnTo>
                    <a:pt x="500" y="0"/>
                  </a:lnTo>
                  <a:lnTo>
                    <a:pt x="475" y="0"/>
                  </a:lnTo>
                  <a:lnTo>
                    <a:pt x="451" y="0"/>
                  </a:lnTo>
                  <a:lnTo>
                    <a:pt x="428" y="0"/>
                  </a:lnTo>
                  <a:lnTo>
                    <a:pt x="405" y="0"/>
                  </a:lnTo>
                  <a:lnTo>
                    <a:pt x="382" y="0"/>
                  </a:lnTo>
                  <a:lnTo>
                    <a:pt x="360" y="0"/>
                  </a:lnTo>
                  <a:lnTo>
                    <a:pt x="339" y="0"/>
                  </a:lnTo>
                  <a:lnTo>
                    <a:pt x="318" y="0"/>
                  </a:lnTo>
                  <a:lnTo>
                    <a:pt x="297" y="0"/>
                  </a:lnTo>
                  <a:lnTo>
                    <a:pt x="278" y="0"/>
                  </a:lnTo>
                  <a:lnTo>
                    <a:pt x="259" y="0"/>
                  </a:lnTo>
                  <a:lnTo>
                    <a:pt x="241" y="0"/>
                  </a:lnTo>
                  <a:lnTo>
                    <a:pt x="224" y="0"/>
                  </a:lnTo>
                  <a:lnTo>
                    <a:pt x="206" y="0"/>
                  </a:lnTo>
                  <a:lnTo>
                    <a:pt x="189" y="0"/>
                  </a:lnTo>
                  <a:lnTo>
                    <a:pt x="174" y="0"/>
                  </a:lnTo>
                  <a:lnTo>
                    <a:pt x="159" y="0"/>
                  </a:lnTo>
                  <a:lnTo>
                    <a:pt x="144" y="0"/>
                  </a:lnTo>
                  <a:lnTo>
                    <a:pt x="130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2" y="0"/>
                  </a:lnTo>
                  <a:lnTo>
                    <a:pt x="62" y="0"/>
                  </a:lnTo>
                  <a:lnTo>
                    <a:pt x="52" y="0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" y="48"/>
                  </a:lnTo>
                  <a:lnTo>
                    <a:pt x="3" y="48"/>
                  </a:lnTo>
                  <a:lnTo>
                    <a:pt x="5" y="48"/>
                  </a:lnTo>
                  <a:lnTo>
                    <a:pt x="8" y="48"/>
                  </a:lnTo>
                  <a:lnTo>
                    <a:pt x="13" y="48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29" y="48"/>
                  </a:lnTo>
                  <a:lnTo>
                    <a:pt x="37" y="48"/>
                  </a:lnTo>
                  <a:lnTo>
                    <a:pt x="45" y="48"/>
                  </a:lnTo>
                  <a:lnTo>
                    <a:pt x="52" y="48"/>
                  </a:lnTo>
                  <a:lnTo>
                    <a:pt x="62" y="48"/>
                  </a:lnTo>
                  <a:lnTo>
                    <a:pt x="72" y="48"/>
                  </a:lnTo>
                  <a:lnTo>
                    <a:pt x="82" y="48"/>
                  </a:lnTo>
                  <a:lnTo>
                    <a:pt x="93" y="48"/>
                  </a:lnTo>
                  <a:lnTo>
                    <a:pt x="105" y="48"/>
                  </a:lnTo>
                  <a:lnTo>
                    <a:pt x="117" y="48"/>
                  </a:lnTo>
                  <a:lnTo>
                    <a:pt x="130" y="48"/>
                  </a:lnTo>
                  <a:lnTo>
                    <a:pt x="144" y="48"/>
                  </a:lnTo>
                  <a:lnTo>
                    <a:pt x="159" y="48"/>
                  </a:lnTo>
                  <a:lnTo>
                    <a:pt x="174" y="48"/>
                  </a:lnTo>
                  <a:lnTo>
                    <a:pt x="189" y="48"/>
                  </a:lnTo>
                  <a:lnTo>
                    <a:pt x="206" y="48"/>
                  </a:lnTo>
                  <a:lnTo>
                    <a:pt x="224" y="48"/>
                  </a:lnTo>
                  <a:lnTo>
                    <a:pt x="241" y="48"/>
                  </a:lnTo>
                  <a:lnTo>
                    <a:pt x="259" y="48"/>
                  </a:lnTo>
                  <a:lnTo>
                    <a:pt x="278" y="48"/>
                  </a:lnTo>
                  <a:lnTo>
                    <a:pt x="297" y="48"/>
                  </a:lnTo>
                  <a:lnTo>
                    <a:pt x="318" y="48"/>
                  </a:lnTo>
                  <a:lnTo>
                    <a:pt x="339" y="48"/>
                  </a:lnTo>
                  <a:lnTo>
                    <a:pt x="360" y="48"/>
                  </a:lnTo>
                  <a:lnTo>
                    <a:pt x="382" y="48"/>
                  </a:lnTo>
                  <a:lnTo>
                    <a:pt x="403" y="48"/>
                  </a:lnTo>
                  <a:lnTo>
                    <a:pt x="427" y="48"/>
                  </a:lnTo>
                  <a:lnTo>
                    <a:pt x="451" y="48"/>
                  </a:lnTo>
                  <a:lnTo>
                    <a:pt x="475" y="48"/>
                  </a:lnTo>
                  <a:lnTo>
                    <a:pt x="500" y="48"/>
                  </a:lnTo>
                  <a:lnTo>
                    <a:pt x="525" y="48"/>
                  </a:lnTo>
                  <a:lnTo>
                    <a:pt x="551" y="48"/>
                  </a:lnTo>
                  <a:lnTo>
                    <a:pt x="577" y="48"/>
                  </a:lnTo>
                  <a:lnTo>
                    <a:pt x="604" y="48"/>
                  </a:lnTo>
                  <a:lnTo>
                    <a:pt x="632" y="48"/>
                  </a:lnTo>
                  <a:lnTo>
                    <a:pt x="660" y="48"/>
                  </a:lnTo>
                  <a:lnTo>
                    <a:pt x="689" y="48"/>
                  </a:lnTo>
                  <a:lnTo>
                    <a:pt x="717" y="48"/>
                  </a:lnTo>
                  <a:lnTo>
                    <a:pt x="747" y="48"/>
                  </a:lnTo>
                  <a:lnTo>
                    <a:pt x="778" y="48"/>
                  </a:lnTo>
                  <a:lnTo>
                    <a:pt x="808" y="48"/>
                  </a:lnTo>
                  <a:lnTo>
                    <a:pt x="839" y="48"/>
                  </a:lnTo>
                  <a:lnTo>
                    <a:pt x="871" y="48"/>
                  </a:lnTo>
                  <a:lnTo>
                    <a:pt x="903" y="48"/>
                  </a:lnTo>
                  <a:lnTo>
                    <a:pt x="936" y="48"/>
                  </a:lnTo>
                  <a:lnTo>
                    <a:pt x="969" y="48"/>
                  </a:lnTo>
                  <a:lnTo>
                    <a:pt x="1003" y="48"/>
                  </a:lnTo>
                  <a:lnTo>
                    <a:pt x="1037" y="48"/>
                  </a:lnTo>
                  <a:lnTo>
                    <a:pt x="1071" y="48"/>
                  </a:lnTo>
                  <a:lnTo>
                    <a:pt x="1106" y="48"/>
                  </a:lnTo>
                  <a:lnTo>
                    <a:pt x="1141" y="48"/>
                  </a:lnTo>
                  <a:lnTo>
                    <a:pt x="1177" y="48"/>
                  </a:lnTo>
                  <a:lnTo>
                    <a:pt x="1213" y="48"/>
                  </a:lnTo>
                  <a:lnTo>
                    <a:pt x="1251" y="48"/>
                  </a:lnTo>
                  <a:lnTo>
                    <a:pt x="1288" y="48"/>
                  </a:lnTo>
                  <a:lnTo>
                    <a:pt x="1325" y="48"/>
                  </a:lnTo>
                  <a:lnTo>
                    <a:pt x="1364" y="48"/>
                  </a:lnTo>
                  <a:lnTo>
                    <a:pt x="1402" y="48"/>
                  </a:lnTo>
                  <a:lnTo>
                    <a:pt x="1441" y="48"/>
                  </a:lnTo>
                  <a:lnTo>
                    <a:pt x="1480" y="48"/>
                  </a:lnTo>
                  <a:lnTo>
                    <a:pt x="1520" y="48"/>
                  </a:lnTo>
                  <a:lnTo>
                    <a:pt x="1560" y="48"/>
                  </a:lnTo>
                  <a:lnTo>
                    <a:pt x="1601" y="48"/>
                  </a:lnTo>
                  <a:lnTo>
                    <a:pt x="1641" y="48"/>
                  </a:lnTo>
                  <a:lnTo>
                    <a:pt x="1683" y="48"/>
                  </a:lnTo>
                  <a:lnTo>
                    <a:pt x="1725" y="48"/>
                  </a:lnTo>
                  <a:lnTo>
                    <a:pt x="1766" y="48"/>
                  </a:lnTo>
                  <a:lnTo>
                    <a:pt x="1808" y="48"/>
                  </a:lnTo>
                  <a:lnTo>
                    <a:pt x="1851" y="48"/>
                  </a:lnTo>
                  <a:lnTo>
                    <a:pt x="1895" y="48"/>
                  </a:lnTo>
                  <a:lnTo>
                    <a:pt x="1938" y="48"/>
                  </a:lnTo>
                  <a:lnTo>
                    <a:pt x="1982" y="48"/>
                  </a:lnTo>
                  <a:lnTo>
                    <a:pt x="2025" y="48"/>
                  </a:lnTo>
                  <a:lnTo>
                    <a:pt x="2070" y="48"/>
                  </a:lnTo>
                  <a:lnTo>
                    <a:pt x="2115" y="48"/>
                  </a:lnTo>
                  <a:lnTo>
                    <a:pt x="2160" y="48"/>
                  </a:lnTo>
                  <a:lnTo>
                    <a:pt x="2205" y="48"/>
                  </a:lnTo>
                  <a:lnTo>
                    <a:pt x="2252" y="48"/>
                  </a:lnTo>
                  <a:lnTo>
                    <a:pt x="2298" y="48"/>
                  </a:lnTo>
                  <a:lnTo>
                    <a:pt x="2344" y="48"/>
                  </a:lnTo>
                  <a:lnTo>
                    <a:pt x="2391" y="48"/>
                  </a:lnTo>
                  <a:lnTo>
                    <a:pt x="2438" y="48"/>
                  </a:lnTo>
                  <a:lnTo>
                    <a:pt x="2485" y="48"/>
                  </a:lnTo>
                  <a:lnTo>
                    <a:pt x="2532" y="48"/>
                  </a:lnTo>
                  <a:lnTo>
                    <a:pt x="2581" y="48"/>
                  </a:lnTo>
                  <a:lnTo>
                    <a:pt x="2628" y="48"/>
                  </a:lnTo>
                  <a:lnTo>
                    <a:pt x="2676" y="48"/>
                  </a:lnTo>
                  <a:lnTo>
                    <a:pt x="2726" y="48"/>
                  </a:lnTo>
                  <a:lnTo>
                    <a:pt x="2774" y="48"/>
                  </a:lnTo>
                  <a:lnTo>
                    <a:pt x="2823" y="48"/>
                  </a:lnTo>
                  <a:lnTo>
                    <a:pt x="2873" y="48"/>
                  </a:lnTo>
                  <a:lnTo>
                    <a:pt x="2922" y="48"/>
                  </a:lnTo>
                  <a:lnTo>
                    <a:pt x="2973" y="48"/>
                  </a:lnTo>
                  <a:lnTo>
                    <a:pt x="3022" y="48"/>
                  </a:lnTo>
                  <a:lnTo>
                    <a:pt x="3072" y="48"/>
                  </a:lnTo>
                  <a:lnTo>
                    <a:pt x="3123" y="48"/>
                  </a:lnTo>
                  <a:lnTo>
                    <a:pt x="3173" y="48"/>
                  </a:lnTo>
                  <a:lnTo>
                    <a:pt x="3225" y="48"/>
                  </a:lnTo>
                  <a:lnTo>
                    <a:pt x="3275" y="48"/>
                  </a:lnTo>
                  <a:lnTo>
                    <a:pt x="3327" y="48"/>
                  </a:lnTo>
                  <a:lnTo>
                    <a:pt x="3379" y="48"/>
                  </a:lnTo>
                  <a:lnTo>
                    <a:pt x="3430" y="48"/>
                  </a:lnTo>
                  <a:lnTo>
                    <a:pt x="3483" y="48"/>
                  </a:lnTo>
                  <a:lnTo>
                    <a:pt x="3534" y="48"/>
                  </a:lnTo>
                  <a:lnTo>
                    <a:pt x="3587" y="48"/>
                  </a:lnTo>
                  <a:lnTo>
                    <a:pt x="3639" y="48"/>
                  </a:lnTo>
                  <a:lnTo>
                    <a:pt x="3691" y="48"/>
                  </a:lnTo>
                  <a:lnTo>
                    <a:pt x="3744" y="48"/>
                  </a:lnTo>
                  <a:lnTo>
                    <a:pt x="3798" y="48"/>
                  </a:lnTo>
                  <a:lnTo>
                    <a:pt x="3850" y="48"/>
                  </a:lnTo>
                  <a:lnTo>
                    <a:pt x="3903" y="48"/>
                  </a:lnTo>
                  <a:lnTo>
                    <a:pt x="3957" y="48"/>
                  </a:lnTo>
                  <a:lnTo>
                    <a:pt x="4011" y="48"/>
                  </a:lnTo>
                  <a:lnTo>
                    <a:pt x="4064" y="48"/>
                  </a:lnTo>
                  <a:lnTo>
                    <a:pt x="4118" y="48"/>
                  </a:lnTo>
                  <a:lnTo>
                    <a:pt x="4172" y="48"/>
                  </a:lnTo>
                  <a:lnTo>
                    <a:pt x="4226" y="48"/>
                  </a:lnTo>
                  <a:lnTo>
                    <a:pt x="4280" y="48"/>
                  </a:lnTo>
                  <a:lnTo>
                    <a:pt x="4333" y="48"/>
                  </a:lnTo>
                  <a:lnTo>
                    <a:pt x="4388" y="48"/>
                  </a:lnTo>
                  <a:lnTo>
                    <a:pt x="4442" y="48"/>
                  </a:lnTo>
                  <a:lnTo>
                    <a:pt x="4497" y="48"/>
                  </a:lnTo>
                  <a:lnTo>
                    <a:pt x="4551" y="48"/>
                  </a:lnTo>
                  <a:lnTo>
                    <a:pt x="4605" y="48"/>
                  </a:lnTo>
                  <a:lnTo>
                    <a:pt x="4660" y="48"/>
                  </a:lnTo>
                  <a:lnTo>
                    <a:pt x="4715" y="48"/>
                  </a:lnTo>
                  <a:lnTo>
                    <a:pt x="4770" y="48"/>
                  </a:lnTo>
                  <a:lnTo>
                    <a:pt x="4825" y="48"/>
                  </a:lnTo>
                  <a:lnTo>
                    <a:pt x="4880" y="48"/>
                  </a:lnTo>
                  <a:lnTo>
                    <a:pt x="4935" y="48"/>
                  </a:lnTo>
                  <a:lnTo>
                    <a:pt x="4990" y="48"/>
                  </a:lnTo>
                  <a:lnTo>
                    <a:pt x="5044" y="48"/>
                  </a:lnTo>
                  <a:lnTo>
                    <a:pt x="5099" y="48"/>
                  </a:lnTo>
                  <a:lnTo>
                    <a:pt x="5154" y="48"/>
                  </a:lnTo>
                  <a:lnTo>
                    <a:pt x="5209" y="48"/>
                  </a:lnTo>
                  <a:lnTo>
                    <a:pt x="5264" y="48"/>
                  </a:lnTo>
                  <a:lnTo>
                    <a:pt x="5319" y="48"/>
                  </a:lnTo>
                  <a:lnTo>
                    <a:pt x="5373" y="48"/>
                  </a:lnTo>
                  <a:lnTo>
                    <a:pt x="5429" y="48"/>
                  </a:lnTo>
                  <a:lnTo>
                    <a:pt x="5483" y="48"/>
                  </a:lnTo>
                  <a:lnTo>
                    <a:pt x="5538" y="48"/>
                  </a:lnTo>
                  <a:lnTo>
                    <a:pt x="5593" y="48"/>
                  </a:lnTo>
                  <a:lnTo>
                    <a:pt x="5648" y="48"/>
                  </a:lnTo>
                  <a:lnTo>
                    <a:pt x="5703" y="48"/>
                  </a:lnTo>
                  <a:lnTo>
                    <a:pt x="5758" y="48"/>
                  </a:lnTo>
                  <a:lnTo>
                    <a:pt x="5813" y="48"/>
                  </a:lnTo>
                  <a:lnTo>
                    <a:pt x="5868" y="48"/>
                  </a:lnTo>
                  <a:lnTo>
                    <a:pt x="5922" y="48"/>
                  </a:lnTo>
                  <a:lnTo>
                    <a:pt x="5977" y="48"/>
                  </a:lnTo>
                  <a:lnTo>
                    <a:pt x="6031" y="48"/>
                  </a:lnTo>
                  <a:lnTo>
                    <a:pt x="6086" y="48"/>
                  </a:lnTo>
                  <a:lnTo>
                    <a:pt x="6141" y="48"/>
                  </a:lnTo>
                  <a:lnTo>
                    <a:pt x="6195" y="48"/>
                  </a:lnTo>
                  <a:lnTo>
                    <a:pt x="6249" y="48"/>
                  </a:lnTo>
                  <a:lnTo>
                    <a:pt x="6303" y="48"/>
                  </a:lnTo>
                  <a:lnTo>
                    <a:pt x="6358" y="48"/>
                  </a:lnTo>
                  <a:lnTo>
                    <a:pt x="6412" y="48"/>
                  </a:lnTo>
                  <a:lnTo>
                    <a:pt x="6466" y="48"/>
                  </a:lnTo>
                  <a:lnTo>
                    <a:pt x="6519" y="48"/>
                  </a:lnTo>
                  <a:lnTo>
                    <a:pt x="6573" y="48"/>
                  </a:lnTo>
                  <a:lnTo>
                    <a:pt x="6627" y="48"/>
                  </a:lnTo>
                  <a:lnTo>
                    <a:pt x="6681" y="48"/>
                  </a:lnTo>
                  <a:lnTo>
                    <a:pt x="6733" y="48"/>
                  </a:lnTo>
                  <a:lnTo>
                    <a:pt x="6787" y="48"/>
                  </a:lnTo>
                  <a:lnTo>
                    <a:pt x="6840" y="48"/>
                  </a:lnTo>
                  <a:lnTo>
                    <a:pt x="6892" y="48"/>
                  </a:lnTo>
                  <a:lnTo>
                    <a:pt x="6945" y="48"/>
                  </a:lnTo>
                  <a:lnTo>
                    <a:pt x="6998" y="48"/>
                  </a:lnTo>
                  <a:lnTo>
                    <a:pt x="7051" y="48"/>
                  </a:lnTo>
                  <a:lnTo>
                    <a:pt x="7103" y="48"/>
                  </a:lnTo>
                  <a:lnTo>
                    <a:pt x="7155" y="48"/>
                  </a:lnTo>
                  <a:lnTo>
                    <a:pt x="7206" y="48"/>
                  </a:lnTo>
                  <a:lnTo>
                    <a:pt x="7258" y="48"/>
                  </a:lnTo>
                  <a:lnTo>
                    <a:pt x="7310" y="48"/>
                  </a:lnTo>
                  <a:lnTo>
                    <a:pt x="7361" y="48"/>
                  </a:lnTo>
                  <a:lnTo>
                    <a:pt x="7413" y="48"/>
                  </a:lnTo>
                  <a:lnTo>
                    <a:pt x="7463" y="48"/>
                  </a:lnTo>
                  <a:lnTo>
                    <a:pt x="7514" y="48"/>
                  </a:lnTo>
                  <a:lnTo>
                    <a:pt x="7565" y="48"/>
                  </a:lnTo>
                  <a:lnTo>
                    <a:pt x="7615" y="48"/>
                  </a:lnTo>
                  <a:lnTo>
                    <a:pt x="7665" y="48"/>
                  </a:lnTo>
                  <a:lnTo>
                    <a:pt x="7714" y="48"/>
                  </a:lnTo>
                  <a:lnTo>
                    <a:pt x="7765" y="48"/>
                  </a:lnTo>
                  <a:lnTo>
                    <a:pt x="7814" y="48"/>
                  </a:lnTo>
                  <a:lnTo>
                    <a:pt x="7863" y="48"/>
                  </a:lnTo>
                  <a:lnTo>
                    <a:pt x="7912" y="48"/>
                  </a:lnTo>
                  <a:lnTo>
                    <a:pt x="7960" y="48"/>
                  </a:lnTo>
                  <a:lnTo>
                    <a:pt x="8009" y="48"/>
                  </a:lnTo>
                  <a:lnTo>
                    <a:pt x="8057" y="48"/>
                  </a:lnTo>
                  <a:lnTo>
                    <a:pt x="8105" y="48"/>
                  </a:lnTo>
                  <a:lnTo>
                    <a:pt x="8152" y="48"/>
                  </a:lnTo>
                  <a:lnTo>
                    <a:pt x="8200" y="48"/>
                  </a:lnTo>
                  <a:lnTo>
                    <a:pt x="8247" y="48"/>
                  </a:lnTo>
                  <a:lnTo>
                    <a:pt x="8293" y="48"/>
                  </a:lnTo>
                  <a:lnTo>
                    <a:pt x="8340" y="48"/>
                  </a:lnTo>
                  <a:lnTo>
                    <a:pt x="8386" y="48"/>
                  </a:lnTo>
                  <a:lnTo>
                    <a:pt x="8431" y="48"/>
                  </a:lnTo>
                  <a:lnTo>
                    <a:pt x="8477" y="48"/>
                  </a:lnTo>
                  <a:lnTo>
                    <a:pt x="8522" y="48"/>
                  </a:lnTo>
                  <a:lnTo>
                    <a:pt x="8567" y="48"/>
                  </a:lnTo>
                  <a:lnTo>
                    <a:pt x="8611" y="48"/>
                  </a:lnTo>
                  <a:lnTo>
                    <a:pt x="8655" y="48"/>
                  </a:lnTo>
                  <a:lnTo>
                    <a:pt x="8699" y="48"/>
                  </a:lnTo>
                  <a:lnTo>
                    <a:pt x="8743" y="48"/>
                  </a:lnTo>
                  <a:lnTo>
                    <a:pt x="8786" y="48"/>
                  </a:lnTo>
                  <a:lnTo>
                    <a:pt x="8828" y="48"/>
                  </a:lnTo>
                  <a:lnTo>
                    <a:pt x="8871" y="48"/>
                  </a:lnTo>
                  <a:lnTo>
                    <a:pt x="8913" y="48"/>
                  </a:lnTo>
                  <a:lnTo>
                    <a:pt x="8955" y="48"/>
                  </a:lnTo>
                  <a:lnTo>
                    <a:pt x="8996" y="48"/>
                  </a:lnTo>
                  <a:lnTo>
                    <a:pt x="9037" y="48"/>
                  </a:lnTo>
                  <a:lnTo>
                    <a:pt x="9077" y="48"/>
                  </a:lnTo>
                  <a:lnTo>
                    <a:pt x="9117" y="48"/>
                  </a:lnTo>
                  <a:lnTo>
                    <a:pt x="9158" y="48"/>
                  </a:lnTo>
                  <a:lnTo>
                    <a:pt x="9196" y="48"/>
                  </a:lnTo>
                  <a:lnTo>
                    <a:pt x="9235" y="48"/>
                  </a:lnTo>
                  <a:lnTo>
                    <a:pt x="9274" y="48"/>
                  </a:lnTo>
                  <a:lnTo>
                    <a:pt x="9312" y="48"/>
                  </a:lnTo>
                  <a:lnTo>
                    <a:pt x="9350" y="48"/>
                  </a:lnTo>
                  <a:lnTo>
                    <a:pt x="9387" y="48"/>
                  </a:lnTo>
                  <a:lnTo>
                    <a:pt x="9423" y="48"/>
                  </a:lnTo>
                  <a:lnTo>
                    <a:pt x="9459" y="48"/>
                  </a:lnTo>
                  <a:lnTo>
                    <a:pt x="9496" y="48"/>
                  </a:lnTo>
                  <a:lnTo>
                    <a:pt x="9531" y="48"/>
                  </a:lnTo>
                  <a:lnTo>
                    <a:pt x="9566" y="48"/>
                  </a:lnTo>
                  <a:lnTo>
                    <a:pt x="9601" y="48"/>
                  </a:lnTo>
                  <a:lnTo>
                    <a:pt x="9635" y="48"/>
                  </a:lnTo>
                  <a:lnTo>
                    <a:pt x="9668" y="48"/>
                  </a:lnTo>
                  <a:lnTo>
                    <a:pt x="9702" y="48"/>
                  </a:lnTo>
                  <a:lnTo>
                    <a:pt x="9734" y="48"/>
                  </a:lnTo>
                  <a:lnTo>
                    <a:pt x="9767" y="48"/>
                  </a:lnTo>
                  <a:lnTo>
                    <a:pt x="9797" y="48"/>
                  </a:lnTo>
                  <a:lnTo>
                    <a:pt x="9829" y="48"/>
                  </a:lnTo>
                  <a:lnTo>
                    <a:pt x="9860" y="48"/>
                  </a:lnTo>
                  <a:lnTo>
                    <a:pt x="9890" y="48"/>
                  </a:lnTo>
                  <a:lnTo>
                    <a:pt x="9919" y="48"/>
                  </a:lnTo>
                  <a:lnTo>
                    <a:pt x="9949" y="48"/>
                  </a:lnTo>
                  <a:lnTo>
                    <a:pt x="9977" y="48"/>
                  </a:lnTo>
                  <a:lnTo>
                    <a:pt x="10005" y="48"/>
                  </a:lnTo>
                  <a:lnTo>
                    <a:pt x="10033" y="48"/>
                  </a:lnTo>
                  <a:lnTo>
                    <a:pt x="10060" y="48"/>
                  </a:lnTo>
                  <a:lnTo>
                    <a:pt x="10086" y="48"/>
                  </a:lnTo>
                  <a:lnTo>
                    <a:pt x="10112" y="48"/>
                  </a:lnTo>
                  <a:lnTo>
                    <a:pt x="10138" y="48"/>
                  </a:lnTo>
                  <a:lnTo>
                    <a:pt x="10163" y="48"/>
                  </a:lnTo>
                  <a:lnTo>
                    <a:pt x="10187" y="48"/>
                  </a:lnTo>
                  <a:lnTo>
                    <a:pt x="10210" y="48"/>
                  </a:lnTo>
                  <a:lnTo>
                    <a:pt x="10233" y="48"/>
                  </a:lnTo>
                  <a:lnTo>
                    <a:pt x="10256" y="48"/>
                  </a:lnTo>
                  <a:lnTo>
                    <a:pt x="10278" y="48"/>
                  </a:lnTo>
                  <a:lnTo>
                    <a:pt x="10299" y="48"/>
                  </a:lnTo>
                  <a:lnTo>
                    <a:pt x="10320" y="48"/>
                  </a:lnTo>
                  <a:lnTo>
                    <a:pt x="10339" y="48"/>
                  </a:lnTo>
                  <a:lnTo>
                    <a:pt x="10359" y="48"/>
                  </a:lnTo>
                  <a:lnTo>
                    <a:pt x="10378" y="48"/>
                  </a:lnTo>
                  <a:lnTo>
                    <a:pt x="10397" y="48"/>
                  </a:lnTo>
                  <a:lnTo>
                    <a:pt x="10414" y="48"/>
                  </a:lnTo>
                  <a:lnTo>
                    <a:pt x="10431" y="48"/>
                  </a:lnTo>
                  <a:lnTo>
                    <a:pt x="10447" y="48"/>
                  </a:lnTo>
                  <a:lnTo>
                    <a:pt x="10463" y="48"/>
                  </a:lnTo>
                  <a:lnTo>
                    <a:pt x="10479" y="48"/>
                  </a:lnTo>
                  <a:lnTo>
                    <a:pt x="10493" y="48"/>
                  </a:lnTo>
                  <a:lnTo>
                    <a:pt x="10506" y="48"/>
                  </a:lnTo>
                  <a:lnTo>
                    <a:pt x="10519" y="48"/>
                  </a:lnTo>
                  <a:lnTo>
                    <a:pt x="10533" y="48"/>
                  </a:lnTo>
                  <a:lnTo>
                    <a:pt x="10544" y="48"/>
                  </a:lnTo>
                  <a:lnTo>
                    <a:pt x="10556" y="48"/>
                  </a:lnTo>
                  <a:lnTo>
                    <a:pt x="10566" y="48"/>
                  </a:lnTo>
                  <a:lnTo>
                    <a:pt x="10575" y="48"/>
                  </a:lnTo>
                  <a:lnTo>
                    <a:pt x="10584" y="48"/>
                  </a:lnTo>
                  <a:lnTo>
                    <a:pt x="10593" y="48"/>
                  </a:lnTo>
                  <a:lnTo>
                    <a:pt x="10601" y="48"/>
                  </a:lnTo>
                  <a:lnTo>
                    <a:pt x="10607" y="48"/>
                  </a:lnTo>
                  <a:lnTo>
                    <a:pt x="10614" y="48"/>
                  </a:lnTo>
                  <a:lnTo>
                    <a:pt x="10619" y="48"/>
                  </a:lnTo>
                  <a:lnTo>
                    <a:pt x="10624" y="48"/>
                  </a:lnTo>
                  <a:lnTo>
                    <a:pt x="10628" y="48"/>
                  </a:lnTo>
                  <a:lnTo>
                    <a:pt x="10631" y="48"/>
                  </a:lnTo>
                  <a:lnTo>
                    <a:pt x="10635" y="48"/>
                  </a:lnTo>
                  <a:lnTo>
                    <a:pt x="10636" y="48"/>
                  </a:lnTo>
                  <a:lnTo>
                    <a:pt x="10637" y="48"/>
                  </a:lnTo>
                  <a:lnTo>
                    <a:pt x="10638" y="48"/>
                  </a:lnTo>
                  <a:lnTo>
                    <a:pt x="10639" y="48"/>
                  </a:lnTo>
                  <a:lnTo>
                    <a:pt x="10641" y="48"/>
                  </a:lnTo>
                  <a:lnTo>
                    <a:pt x="10642" y="48"/>
                  </a:lnTo>
                  <a:lnTo>
                    <a:pt x="10641" y="32"/>
                  </a:lnTo>
                  <a:lnTo>
                    <a:pt x="10641" y="16"/>
                  </a:lnTo>
                  <a:lnTo>
                    <a:pt x="1064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89" name="Rectangle 2442"/>
            <p:cNvSpPr>
              <a:spLocks noChangeArrowheads="1"/>
            </p:cNvSpPr>
            <p:nvPr userDrawn="1"/>
          </p:nvSpPr>
          <p:spPr bwMode="auto">
            <a:xfrm>
              <a:off x="247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90" name="Rectangle 2443"/>
            <p:cNvSpPr>
              <a:spLocks noChangeArrowheads="1"/>
            </p:cNvSpPr>
            <p:nvPr userDrawn="1"/>
          </p:nvSpPr>
          <p:spPr bwMode="auto">
            <a:xfrm>
              <a:off x="560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91" name="Rectangle 2444"/>
            <p:cNvSpPr>
              <a:spLocks noChangeArrowheads="1"/>
            </p:cNvSpPr>
            <p:nvPr userDrawn="1"/>
          </p:nvSpPr>
          <p:spPr bwMode="auto">
            <a:xfrm>
              <a:off x="873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92" name="Rectangle 2445"/>
            <p:cNvSpPr>
              <a:spLocks noChangeArrowheads="1"/>
            </p:cNvSpPr>
            <p:nvPr userDrawn="1"/>
          </p:nvSpPr>
          <p:spPr bwMode="auto">
            <a:xfrm>
              <a:off x="1186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93" name="Rectangle 2446"/>
            <p:cNvSpPr>
              <a:spLocks noChangeArrowheads="1"/>
            </p:cNvSpPr>
            <p:nvPr userDrawn="1"/>
          </p:nvSpPr>
          <p:spPr bwMode="auto">
            <a:xfrm>
              <a:off x="1499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94" name="Rectangle 2447"/>
            <p:cNvSpPr>
              <a:spLocks noChangeArrowheads="1"/>
            </p:cNvSpPr>
            <p:nvPr userDrawn="1"/>
          </p:nvSpPr>
          <p:spPr bwMode="auto">
            <a:xfrm>
              <a:off x="1812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95" name="Rectangle 2448"/>
            <p:cNvSpPr>
              <a:spLocks noChangeArrowheads="1"/>
            </p:cNvSpPr>
            <p:nvPr userDrawn="1"/>
          </p:nvSpPr>
          <p:spPr bwMode="auto">
            <a:xfrm>
              <a:off x="2125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96" name="Rectangle 2449"/>
            <p:cNvSpPr>
              <a:spLocks noChangeArrowheads="1"/>
            </p:cNvSpPr>
            <p:nvPr userDrawn="1"/>
          </p:nvSpPr>
          <p:spPr bwMode="auto">
            <a:xfrm>
              <a:off x="2438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97" name="Rectangle 2450"/>
            <p:cNvSpPr>
              <a:spLocks noChangeArrowheads="1"/>
            </p:cNvSpPr>
            <p:nvPr userDrawn="1"/>
          </p:nvSpPr>
          <p:spPr bwMode="auto">
            <a:xfrm>
              <a:off x="2751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98" name="Rectangle 2451"/>
            <p:cNvSpPr>
              <a:spLocks noChangeArrowheads="1"/>
            </p:cNvSpPr>
            <p:nvPr userDrawn="1"/>
          </p:nvSpPr>
          <p:spPr bwMode="auto">
            <a:xfrm>
              <a:off x="3064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99" name="Rectangle 2452"/>
            <p:cNvSpPr>
              <a:spLocks noChangeArrowheads="1"/>
            </p:cNvSpPr>
            <p:nvPr userDrawn="1"/>
          </p:nvSpPr>
          <p:spPr bwMode="auto">
            <a:xfrm>
              <a:off x="3377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100" name="Rectangle 2453"/>
            <p:cNvSpPr>
              <a:spLocks noChangeArrowheads="1"/>
            </p:cNvSpPr>
            <p:nvPr userDrawn="1"/>
          </p:nvSpPr>
          <p:spPr bwMode="auto">
            <a:xfrm>
              <a:off x="3690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101" name="Rectangle 2454"/>
            <p:cNvSpPr>
              <a:spLocks noChangeArrowheads="1"/>
            </p:cNvSpPr>
            <p:nvPr userDrawn="1"/>
          </p:nvSpPr>
          <p:spPr bwMode="auto">
            <a:xfrm>
              <a:off x="4003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102" name="Rectangle 2455"/>
            <p:cNvSpPr>
              <a:spLocks noChangeArrowheads="1"/>
            </p:cNvSpPr>
            <p:nvPr userDrawn="1"/>
          </p:nvSpPr>
          <p:spPr bwMode="auto">
            <a:xfrm>
              <a:off x="4316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103" name="Rectangle 2456"/>
            <p:cNvSpPr>
              <a:spLocks noChangeArrowheads="1"/>
            </p:cNvSpPr>
            <p:nvPr userDrawn="1"/>
          </p:nvSpPr>
          <p:spPr bwMode="auto">
            <a:xfrm>
              <a:off x="4629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104" name="Rectangle 2457"/>
            <p:cNvSpPr>
              <a:spLocks noChangeArrowheads="1"/>
            </p:cNvSpPr>
            <p:nvPr userDrawn="1"/>
          </p:nvSpPr>
          <p:spPr bwMode="auto">
            <a:xfrm>
              <a:off x="4942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105" name="Rectangle 2458"/>
            <p:cNvSpPr>
              <a:spLocks noChangeArrowheads="1"/>
            </p:cNvSpPr>
            <p:nvPr userDrawn="1"/>
          </p:nvSpPr>
          <p:spPr bwMode="auto">
            <a:xfrm>
              <a:off x="5255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106" name="Freeform 2461"/>
            <p:cNvSpPr>
              <a:spLocks/>
            </p:cNvSpPr>
            <p:nvPr userDrawn="1"/>
          </p:nvSpPr>
          <p:spPr bwMode="auto">
            <a:xfrm>
              <a:off x="247" y="3980"/>
              <a:ext cx="5321" cy="24"/>
            </a:xfrm>
            <a:custGeom>
              <a:avLst/>
              <a:gdLst>
                <a:gd name="T0" fmla="*/ 166 w 10642"/>
                <a:gd name="T1" fmla="*/ 0 h 48"/>
                <a:gd name="T2" fmla="*/ 165 w 10642"/>
                <a:gd name="T3" fmla="*/ 0 h 48"/>
                <a:gd name="T4" fmla="*/ 162 w 10642"/>
                <a:gd name="T5" fmla="*/ 0 h 48"/>
                <a:gd name="T6" fmla="*/ 159 w 10642"/>
                <a:gd name="T7" fmla="*/ 0 h 48"/>
                <a:gd name="T8" fmla="*/ 154 w 10642"/>
                <a:gd name="T9" fmla="*/ 0 h 48"/>
                <a:gd name="T10" fmla="*/ 149 w 10642"/>
                <a:gd name="T11" fmla="*/ 0 h 48"/>
                <a:gd name="T12" fmla="*/ 143 w 10642"/>
                <a:gd name="T13" fmla="*/ 0 h 48"/>
                <a:gd name="T14" fmla="*/ 136 w 10642"/>
                <a:gd name="T15" fmla="*/ 0 h 48"/>
                <a:gd name="T16" fmla="*/ 129 w 10642"/>
                <a:gd name="T17" fmla="*/ 0 h 48"/>
                <a:gd name="T18" fmla="*/ 122 w 10642"/>
                <a:gd name="T19" fmla="*/ 0 h 48"/>
                <a:gd name="T20" fmla="*/ 114 w 10642"/>
                <a:gd name="T21" fmla="*/ 0 h 48"/>
                <a:gd name="T22" fmla="*/ 106 w 10642"/>
                <a:gd name="T23" fmla="*/ 0 h 48"/>
                <a:gd name="T24" fmla="*/ 97 w 10642"/>
                <a:gd name="T25" fmla="*/ 0 h 48"/>
                <a:gd name="T26" fmla="*/ 89 w 10642"/>
                <a:gd name="T27" fmla="*/ 0 h 48"/>
                <a:gd name="T28" fmla="*/ 80 w 10642"/>
                <a:gd name="T29" fmla="*/ 0 h 48"/>
                <a:gd name="T30" fmla="*/ 72 w 10642"/>
                <a:gd name="T31" fmla="*/ 0 h 48"/>
                <a:gd name="T32" fmla="*/ 63 w 10642"/>
                <a:gd name="T33" fmla="*/ 0 h 48"/>
                <a:gd name="T34" fmla="*/ 55 w 10642"/>
                <a:gd name="T35" fmla="*/ 0 h 48"/>
                <a:gd name="T36" fmla="*/ 47 w 10642"/>
                <a:gd name="T37" fmla="*/ 0 h 48"/>
                <a:gd name="T38" fmla="*/ 39 w 10642"/>
                <a:gd name="T39" fmla="*/ 0 h 48"/>
                <a:gd name="T40" fmla="*/ 32 w 10642"/>
                <a:gd name="T41" fmla="*/ 0 h 48"/>
                <a:gd name="T42" fmla="*/ 26 w 10642"/>
                <a:gd name="T43" fmla="*/ 0 h 48"/>
                <a:gd name="T44" fmla="*/ 19 w 10642"/>
                <a:gd name="T45" fmla="*/ 0 h 48"/>
                <a:gd name="T46" fmla="*/ 14 w 10642"/>
                <a:gd name="T47" fmla="*/ 0 h 48"/>
                <a:gd name="T48" fmla="*/ 10 w 10642"/>
                <a:gd name="T49" fmla="*/ 0 h 48"/>
                <a:gd name="T50" fmla="*/ 6 w 10642"/>
                <a:gd name="T51" fmla="*/ 0 h 48"/>
                <a:gd name="T52" fmla="*/ 3 w 10642"/>
                <a:gd name="T53" fmla="*/ 0 h 48"/>
                <a:gd name="T54" fmla="*/ 1 w 10642"/>
                <a:gd name="T55" fmla="*/ 0 h 48"/>
                <a:gd name="T56" fmla="*/ 0 w 10642"/>
                <a:gd name="T57" fmla="*/ 0 h 48"/>
                <a:gd name="T58" fmla="*/ 1 w 10642"/>
                <a:gd name="T59" fmla="*/ 1 h 48"/>
                <a:gd name="T60" fmla="*/ 2 w 10642"/>
                <a:gd name="T61" fmla="*/ 1 h 48"/>
                <a:gd name="T62" fmla="*/ 4 w 10642"/>
                <a:gd name="T63" fmla="*/ 1 h 48"/>
                <a:gd name="T64" fmla="*/ 8 w 10642"/>
                <a:gd name="T65" fmla="*/ 1 h 48"/>
                <a:gd name="T66" fmla="*/ 12 w 10642"/>
                <a:gd name="T67" fmla="*/ 1 h 48"/>
                <a:gd name="T68" fmla="*/ 17 w 10642"/>
                <a:gd name="T69" fmla="*/ 1 h 48"/>
                <a:gd name="T70" fmla="*/ 22 w 10642"/>
                <a:gd name="T71" fmla="*/ 1 h 48"/>
                <a:gd name="T72" fmla="*/ 29 w 10642"/>
                <a:gd name="T73" fmla="*/ 1 h 48"/>
                <a:gd name="T74" fmla="*/ 36 w 10642"/>
                <a:gd name="T75" fmla="*/ 1 h 48"/>
                <a:gd name="T76" fmla="*/ 43 w 10642"/>
                <a:gd name="T77" fmla="*/ 1 h 48"/>
                <a:gd name="T78" fmla="*/ 51 w 10642"/>
                <a:gd name="T79" fmla="*/ 1 h 48"/>
                <a:gd name="T80" fmla="*/ 59 w 10642"/>
                <a:gd name="T81" fmla="*/ 1 h 48"/>
                <a:gd name="T82" fmla="*/ 67 w 10642"/>
                <a:gd name="T83" fmla="*/ 1 h 48"/>
                <a:gd name="T84" fmla="*/ 76 w 10642"/>
                <a:gd name="T85" fmla="*/ 1 h 48"/>
                <a:gd name="T86" fmla="*/ 84 w 10642"/>
                <a:gd name="T87" fmla="*/ 1 h 48"/>
                <a:gd name="T88" fmla="*/ 93 w 10642"/>
                <a:gd name="T89" fmla="*/ 1 h 48"/>
                <a:gd name="T90" fmla="*/ 102 w 10642"/>
                <a:gd name="T91" fmla="*/ 1 h 48"/>
                <a:gd name="T92" fmla="*/ 110 w 10642"/>
                <a:gd name="T93" fmla="*/ 1 h 48"/>
                <a:gd name="T94" fmla="*/ 118 w 10642"/>
                <a:gd name="T95" fmla="*/ 1 h 48"/>
                <a:gd name="T96" fmla="*/ 126 w 10642"/>
                <a:gd name="T97" fmla="*/ 1 h 48"/>
                <a:gd name="T98" fmla="*/ 133 w 10642"/>
                <a:gd name="T99" fmla="*/ 1 h 48"/>
                <a:gd name="T100" fmla="*/ 140 w 10642"/>
                <a:gd name="T101" fmla="*/ 1 h 48"/>
                <a:gd name="T102" fmla="*/ 146 w 10642"/>
                <a:gd name="T103" fmla="*/ 1 h 48"/>
                <a:gd name="T104" fmla="*/ 152 w 10642"/>
                <a:gd name="T105" fmla="*/ 1 h 48"/>
                <a:gd name="T106" fmla="*/ 156 w 10642"/>
                <a:gd name="T107" fmla="*/ 1 h 48"/>
                <a:gd name="T108" fmla="*/ 160 w 10642"/>
                <a:gd name="T109" fmla="*/ 1 h 48"/>
                <a:gd name="T110" fmla="*/ 163 w 10642"/>
                <a:gd name="T111" fmla="*/ 1 h 48"/>
                <a:gd name="T112" fmla="*/ 166 w 10642"/>
                <a:gd name="T113" fmla="*/ 1 h 48"/>
                <a:gd name="T114" fmla="*/ 167 w 10642"/>
                <a:gd name="T115" fmla="*/ 1 h 48"/>
                <a:gd name="T116" fmla="*/ 167 w 10642"/>
                <a:gd name="T117" fmla="*/ 1 h 4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0642" h="48">
                  <a:moveTo>
                    <a:pt x="10641" y="0"/>
                  </a:moveTo>
                  <a:lnTo>
                    <a:pt x="10641" y="0"/>
                  </a:lnTo>
                  <a:lnTo>
                    <a:pt x="10640" y="0"/>
                  </a:lnTo>
                  <a:lnTo>
                    <a:pt x="10638" y="0"/>
                  </a:lnTo>
                  <a:lnTo>
                    <a:pt x="10636" y="0"/>
                  </a:lnTo>
                  <a:lnTo>
                    <a:pt x="10632" y="0"/>
                  </a:lnTo>
                  <a:lnTo>
                    <a:pt x="10628" y="0"/>
                  </a:lnTo>
                  <a:lnTo>
                    <a:pt x="10623" y="0"/>
                  </a:lnTo>
                  <a:lnTo>
                    <a:pt x="10617" y="0"/>
                  </a:lnTo>
                  <a:lnTo>
                    <a:pt x="10612" y="0"/>
                  </a:lnTo>
                  <a:lnTo>
                    <a:pt x="10604" y="0"/>
                  </a:lnTo>
                  <a:lnTo>
                    <a:pt x="10596" y="0"/>
                  </a:lnTo>
                  <a:lnTo>
                    <a:pt x="10589" y="0"/>
                  </a:lnTo>
                  <a:lnTo>
                    <a:pt x="10579" y="0"/>
                  </a:lnTo>
                  <a:lnTo>
                    <a:pt x="10570" y="0"/>
                  </a:lnTo>
                  <a:lnTo>
                    <a:pt x="10559" y="0"/>
                  </a:lnTo>
                  <a:lnTo>
                    <a:pt x="10548" y="0"/>
                  </a:lnTo>
                  <a:lnTo>
                    <a:pt x="10536" y="0"/>
                  </a:lnTo>
                  <a:lnTo>
                    <a:pt x="10524" y="0"/>
                  </a:lnTo>
                  <a:lnTo>
                    <a:pt x="10511" y="0"/>
                  </a:lnTo>
                  <a:lnTo>
                    <a:pt x="10496" y="0"/>
                  </a:lnTo>
                  <a:lnTo>
                    <a:pt x="10482" y="0"/>
                  </a:lnTo>
                  <a:lnTo>
                    <a:pt x="10467" y="0"/>
                  </a:lnTo>
                  <a:lnTo>
                    <a:pt x="10451" y="0"/>
                  </a:lnTo>
                  <a:lnTo>
                    <a:pt x="10435" y="0"/>
                  </a:lnTo>
                  <a:lnTo>
                    <a:pt x="10417" y="0"/>
                  </a:lnTo>
                  <a:lnTo>
                    <a:pt x="10400" y="0"/>
                  </a:lnTo>
                  <a:lnTo>
                    <a:pt x="10382" y="0"/>
                  </a:lnTo>
                  <a:lnTo>
                    <a:pt x="10363" y="0"/>
                  </a:lnTo>
                  <a:lnTo>
                    <a:pt x="10344" y="0"/>
                  </a:lnTo>
                  <a:lnTo>
                    <a:pt x="10323" y="0"/>
                  </a:lnTo>
                  <a:lnTo>
                    <a:pt x="10302" y="0"/>
                  </a:lnTo>
                  <a:lnTo>
                    <a:pt x="10281" y="0"/>
                  </a:lnTo>
                  <a:lnTo>
                    <a:pt x="10259" y="0"/>
                  </a:lnTo>
                  <a:lnTo>
                    <a:pt x="10236" y="0"/>
                  </a:lnTo>
                  <a:lnTo>
                    <a:pt x="10213" y="0"/>
                  </a:lnTo>
                  <a:lnTo>
                    <a:pt x="10190" y="0"/>
                  </a:lnTo>
                  <a:lnTo>
                    <a:pt x="10166" y="0"/>
                  </a:lnTo>
                  <a:lnTo>
                    <a:pt x="10141" y="0"/>
                  </a:lnTo>
                  <a:lnTo>
                    <a:pt x="10116" y="0"/>
                  </a:lnTo>
                  <a:lnTo>
                    <a:pt x="10090" y="0"/>
                  </a:lnTo>
                  <a:lnTo>
                    <a:pt x="10063" y="0"/>
                  </a:lnTo>
                  <a:lnTo>
                    <a:pt x="10037" y="0"/>
                  </a:lnTo>
                  <a:lnTo>
                    <a:pt x="10009" y="0"/>
                  </a:lnTo>
                  <a:lnTo>
                    <a:pt x="9981" y="0"/>
                  </a:lnTo>
                  <a:lnTo>
                    <a:pt x="9952" y="0"/>
                  </a:lnTo>
                  <a:lnTo>
                    <a:pt x="9924" y="0"/>
                  </a:lnTo>
                  <a:lnTo>
                    <a:pt x="9894" y="0"/>
                  </a:lnTo>
                  <a:lnTo>
                    <a:pt x="9863" y="0"/>
                  </a:lnTo>
                  <a:lnTo>
                    <a:pt x="9832" y="0"/>
                  </a:lnTo>
                  <a:lnTo>
                    <a:pt x="9802" y="0"/>
                  </a:lnTo>
                  <a:lnTo>
                    <a:pt x="9770" y="0"/>
                  </a:lnTo>
                  <a:lnTo>
                    <a:pt x="9738" y="0"/>
                  </a:lnTo>
                  <a:lnTo>
                    <a:pt x="9705" y="0"/>
                  </a:lnTo>
                  <a:lnTo>
                    <a:pt x="9672" y="0"/>
                  </a:lnTo>
                  <a:lnTo>
                    <a:pt x="9638" y="0"/>
                  </a:lnTo>
                  <a:lnTo>
                    <a:pt x="9604" y="0"/>
                  </a:lnTo>
                  <a:lnTo>
                    <a:pt x="9569" y="0"/>
                  </a:lnTo>
                  <a:lnTo>
                    <a:pt x="9535" y="0"/>
                  </a:lnTo>
                  <a:lnTo>
                    <a:pt x="9499" y="0"/>
                  </a:lnTo>
                  <a:lnTo>
                    <a:pt x="9464" y="0"/>
                  </a:lnTo>
                  <a:lnTo>
                    <a:pt x="9426" y="0"/>
                  </a:lnTo>
                  <a:lnTo>
                    <a:pt x="9390" y="0"/>
                  </a:lnTo>
                  <a:lnTo>
                    <a:pt x="9353" y="0"/>
                  </a:lnTo>
                  <a:lnTo>
                    <a:pt x="9316" y="0"/>
                  </a:lnTo>
                  <a:lnTo>
                    <a:pt x="9277" y="0"/>
                  </a:lnTo>
                  <a:lnTo>
                    <a:pt x="9239" y="0"/>
                  </a:lnTo>
                  <a:lnTo>
                    <a:pt x="9199" y="0"/>
                  </a:lnTo>
                  <a:lnTo>
                    <a:pt x="9161" y="0"/>
                  </a:lnTo>
                  <a:lnTo>
                    <a:pt x="9120" y="0"/>
                  </a:lnTo>
                  <a:lnTo>
                    <a:pt x="9081" y="0"/>
                  </a:lnTo>
                  <a:lnTo>
                    <a:pt x="9040" y="0"/>
                  </a:lnTo>
                  <a:lnTo>
                    <a:pt x="9000" y="0"/>
                  </a:lnTo>
                  <a:lnTo>
                    <a:pt x="8958" y="0"/>
                  </a:lnTo>
                  <a:lnTo>
                    <a:pt x="8916" y="0"/>
                  </a:lnTo>
                  <a:lnTo>
                    <a:pt x="8874" y="0"/>
                  </a:lnTo>
                  <a:lnTo>
                    <a:pt x="8832" y="0"/>
                  </a:lnTo>
                  <a:lnTo>
                    <a:pt x="8789" y="0"/>
                  </a:lnTo>
                  <a:lnTo>
                    <a:pt x="8746" y="0"/>
                  </a:lnTo>
                  <a:lnTo>
                    <a:pt x="8702" y="0"/>
                  </a:lnTo>
                  <a:lnTo>
                    <a:pt x="8658" y="0"/>
                  </a:lnTo>
                  <a:lnTo>
                    <a:pt x="8614" y="0"/>
                  </a:lnTo>
                  <a:lnTo>
                    <a:pt x="8569" y="0"/>
                  </a:lnTo>
                  <a:lnTo>
                    <a:pt x="8525" y="0"/>
                  </a:lnTo>
                  <a:lnTo>
                    <a:pt x="8479" y="0"/>
                  </a:lnTo>
                  <a:lnTo>
                    <a:pt x="8434" y="0"/>
                  </a:lnTo>
                  <a:lnTo>
                    <a:pt x="8388" y="0"/>
                  </a:lnTo>
                  <a:lnTo>
                    <a:pt x="8342" y="0"/>
                  </a:lnTo>
                  <a:lnTo>
                    <a:pt x="8296" y="0"/>
                  </a:lnTo>
                  <a:lnTo>
                    <a:pt x="8250" y="0"/>
                  </a:lnTo>
                  <a:lnTo>
                    <a:pt x="8203" y="0"/>
                  </a:lnTo>
                  <a:lnTo>
                    <a:pt x="8156" y="0"/>
                  </a:lnTo>
                  <a:lnTo>
                    <a:pt x="8107" y="0"/>
                  </a:lnTo>
                  <a:lnTo>
                    <a:pt x="8060" y="0"/>
                  </a:lnTo>
                  <a:lnTo>
                    <a:pt x="8012" y="0"/>
                  </a:lnTo>
                  <a:lnTo>
                    <a:pt x="7964" y="0"/>
                  </a:lnTo>
                  <a:lnTo>
                    <a:pt x="7914" y="0"/>
                  </a:lnTo>
                  <a:lnTo>
                    <a:pt x="7866" y="0"/>
                  </a:lnTo>
                  <a:lnTo>
                    <a:pt x="7817" y="0"/>
                  </a:lnTo>
                  <a:lnTo>
                    <a:pt x="7767" y="0"/>
                  </a:lnTo>
                  <a:lnTo>
                    <a:pt x="7718" y="0"/>
                  </a:lnTo>
                  <a:lnTo>
                    <a:pt x="7667" y="0"/>
                  </a:lnTo>
                  <a:lnTo>
                    <a:pt x="7618" y="0"/>
                  </a:lnTo>
                  <a:lnTo>
                    <a:pt x="7567" y="0"/>
                  </a:lnTo>
                  <a:lnTo>
                    <a:pt x="7517" y="0"/>
                  </a:lnTo>
                  <a:lnTo>
                    <a:pt x="7466" y="0"/>
                  </a:lnTo>
                  <a:lnTo>
                    <a:pt x="7415" y="0"/>
                  </a:lnTo>
                  <a:lnTo>
                    <a:pt x="7364" y="0"/>
                  </a:lnTo>
                  <a:lnTo>
                    <a:pt x="7313" y="0"/>
                  </a:lnTo>
                  <a:lnTo>
                    <a:pt x="7261" y="0"/>
                  </a:lnTo>
                  <a:lnTo>
                    <a:pt x="7210" y="0"/>
                  </a:lnTo>
                  <a:lnTo>
                    <a:pt x="7157" y="0"/>
                  </a:lnTo>
                  <a:lnTo>
                    <a:pt x="7105" y="0"/>
                  </a:lnTo>
                  <a:lnTo>
                    <a:pt x="7053" y="0"/>
                  </a:lnTo>
                  <a:lnTo>
                    <a:pt x="7000" y="0"/>
                  </a:lnTo>
                  <a:lnTo>
                    <a:pt x="6947" y="0"/>
                  </a:lnTo>
                  <a:lnTo>
                    <a:pt x="6895" y="0"/>
                  </a:lnTo>
                  <a:lnTo>
                    <a:pt x="6842" y="0"/>
                  </a:lnTo>
                  <a:lnTo>
                    <a:pt x="6789" y="0"/>
                  </a:lnTo>
                  <a:lnTo>
                    <a:pt x="6736" y="0"/>
                  </a:lnTo>
                  <a:lnTo>
                    <a:pt x="6683" y="0"/>
                  </a:lnTo>
                  <a:lnTo>
                    <a:pt x="6629" y="0"/>
                  </a:lnTo>
                  <a:lnTo>
                    <a:pt x="6575" y="0"/>
                  </a:lnTo>
                  <a:lnTo>
                    <a:pt x="6522" y="0"/>
                  </a:lnTo>
                  <a:lnTo>
                    <a:pt x="6468" y="0"/>
                  </a:lnTo>
                  <a:lnTo>
                    <a:pt x="6414" y="0"/>
                  </a:lnTo>
                  <a:lnTo>
                    <a:pt x="6360" y="0"/>
                  </a:lnTo>
                  <a:lnTo>
                    <a:pt x="6305" y="0"/>
                  </a:lnTo>
                  <a:lnTo>
                    <a:pt x="6252" y="0"/>
                  </a:lnTo>
                  <a:lnTo>
                    <a:pt x="6197" y="0"/>
                  </a:lnTo>
                  <a:lnTo>
                    <a:pt x="6143" y="0"/>
                  </a:lnTo>
                  <a:lnTo>
                    <a:pt x="6088" y="0"/>
                  </a:lnTo>
                  <a:lnTo>
                    <a:pt x="6033" y="0"/>
                  </a:lnTo>
                  <a:lnTo>
                    <a:pt x="5979" y="0"/>
                  </a:lnTo>
                  <a:lnTo>
                    <a:pt x="5925" y="0"/>
                  </a:lnTo>
                  <a:lnTo>
                    <a:pt x="5870" y="0"/>
                  </a:lnTo>
                  <a:lnTo>
                    <a:pt x="5815" y="0"/>
                  </a:lnTo>
                  <a:lnTo>
                    <a:pt x="5760" y="0"/>
                  </a:lnTo>
                  <a:lnTo>
                    <a:pt x="5705" y="0"/>
                  </a:lnTo>
                  <a:lnTo>
                    <a:pt x="5650" y="0"/>
                  </a:lnTo>
                  <a:lnTo>
                    <a:pt x="5595" y="0"/>
                  </a:lnTo>
                  <a:lnTo>
                    <a:pt x="5540" y="0"/>
                  </a:lnTo>
                  <a:lnTo>
                    <a:pt x="5485" y="0"/>
                  </a:lnTo>
                  <a:lnTo>
                    <a:pt x="5430" y="0"/>
                  </a:lnTo>
                  <a:lnTo>
                    <a:pt x="5375" y="0"/>
                  </a:lnTo>
                  <a:lnTo>
                    <a:pt x="5321" y="0"/>
                  </a:lnTo>
                  <a:lnTo>
                    <a:pt x="5266" y="0"/>
                  </a:lnTo>
                  <a:lnTo>
                    <a:pt x="5211" y="0"/>
                  </a:lnTo>
                  <a:lnTo>
                    <a:pt x="5156" y="0"/>
                  </a:lnTo>
                  <a:lnTo>
                    <a:pt x="5100" y="0"/>
                  </a:lnTo>
                  <a:lnTo>
                    <a:pt x="5046" y="0"/>
                  </a:lnTo>
                  <a:lnTo>
                    <a:pt x="4991" y="0"/>
                  </a:lnTo>
                  <a:lnTo>
                    <a:pt x="4936" y="0"/>
                  </a:lnTo>
                  <a:lnTo>
                    <a:pt x="4881" y="0"/>
                  </a:lnTo>
                  <a:lnTo>
                    <a:pt x="4826" y="0"/>
                  </a:lnTo>
                  <a:lnTo>
                    <a:pt x="4771" y="0"/>
                  </a:lnTo>
                  <a:lnTo>
                    <a:pt x="4716" y="0"/>
                  </a:lnTo>
                  <a:lnTo>
                    <a:pt x="4661" y="0"/>
                  </a:lnTo>
                  <a:lnTo>
                    <a:pt x="4608" y="0"/>
                  </a:lnTo>
                  <a:lnTo>
                    <a:pt x="4553" y="0"/>
                  </a:lnTo>
                  <a:lnTo>
                    <a:pt x="4498" y="0"/>
                  </a:lnTo>
                  <a:lnTo>
                    <a:pt x="4444" y="0"/>
                  </a:lnTo>
                  <a:lnTo>
                    <a:pt x="4389" y="0"/>
                  </a:lnTo>
                  <a:lnTo>
                    <a:pt x="4336" y="0"/>
                  </a:lnTo>
                  <a:lnTo>
                    <a:pt x="4281" y="0"/>
                  </a:lnTo>
                  <a:lnTo>
                    <a:pt x="4227" y="0"/>
                  </a:lnTo>
                  <a:lnTo>
                    <a:pt x="4173" y="0"/>
                  </a:lnTo>
                  <a:lnTo>
                    <a:pt x="4119" y="0"/>
                  </a:lnTo>
                  <a:lnTo>
                    <a:pt x="4066" y="0"/>
                  </a:lnTo>
                  <a:lnTo>
                    <a:pt x="4012" y="0"/>
                  </a:lnTo>
                  <a:lnTo>
                    <a:pt x="3958" y="0"/>
                  </a:lnTo>
                  <a:lnTo>
                    <a:pt x="3905" y="0"/>
                  </a:lnTo>
                  <a:lnTo>
                    <a:pt x="3852" y="0"/>
                  </a:lnTo>
                  <a:lnTo>
                    <a:pt x="3799" y="0"/>
                  </a:lnTo>
                  <a:lnTo>
                    <a:pt x="3746" y="0"/>
                  </a:lnTo>
                  <a:lnTo>
                    <a:pt x="3694" y="0"/>
                  </a:lnTo>
                  <a:lnTo>
                    <a:pt x="3641" y="0"/>
                  </a:lnTo>
                  <a:lnTo>
                    <a:pt x="3588" y="0"/>
                  </a:lnTo>
                  <a:lnTo>
                    <a:pt x="3536" y="0"/>
                  </a:lnTo>
                  <a:lnTo>
                    <a:pt x="3484" y="0"/>
                  </a:lnTo>
                  <a:lnTo>
                    <a:pt x="3431" y="0"/>
                  </a:lnTo>
                  <a:lnTo>
                    <a:pt x="3380" y="0"/>
                  </a:lnTo>
                  <a:lnTo>
                    <a:pt x="3328" y="0"/>
                  </a:lnTo>
                  <a:lnTo>
                    <a:pt x="3277" y="0"/>
                  </a:lnTo>
                  <a:lnTo>
                    <a:pt x="3226" y="0"/>
                  </a:lnTo>
                  <a:lnTo>
                    <a:pt x="3174" y="0"/>
                  </a:lnTo>
                  <a:lnTo>
                    <a:pt x="3124" y="0"/>
                  </a:lnTo>
                  <a:lnTo>
                    <a:pt x="3073" y="0"/>
                  </a:lnTo>
                  <a:lnTo>
                    <a:pt x="3023" y="0"/>
                  </a:lnTo>
                  <a:lnTo>
                    <a:pt x="2974" y="0"/>
                  </a:lnTo>
                  <a:lnTo>
                    <a:pt x="2923" y="0"/>
                  </a:lnTo>
                  <a:lnTo>
                    <a:pt x="2874" y="0"/>
                  </a:lnTo>
                  <a:lnTo>
                    <a:pt x="2824" y="0"/>
                  </a:lnTo>
                  <a:lnTo>
                    <a:pt x="2775" y="0"/>
                  </a:lnTo>
                  <a:lnTo>
                    <a:pt x="2727" y="0"/>
                  </a:lnTo>
                  <a:lnTo>
                    <a:pt x="2677" y="0"/>
                  </a:lnTo>
                  <a:lnTo>
                    <a:pt x="2629" y="0"/>
                  </a:lnTo>
                  <a:lnTo>
                    <a:pt x="2581" y="0"/>
                  </a:lnTo>
                  <a:lnTo>
                    <a:pt x="2534" y="0"/>
                  </a:lnTo>
                  <a:lnTo>
                    <a:pt x="2485" y="0"/>
                  </a:lnTo>
                  <a:lnTo>
                    <a:pt x="2438" y="0"/>
                  </a:lnTo>
                  <a:lnTo>
                    <a:pt x="2392" y="0"/>
                  </a:lnTo>
                  <a:lnTo>
                    <a:pt x="2345" y="0"/>
                  </a:lnTo>
                  <a:lnTo>
                    <a:pt x="2299" y="0"/>
                  </a:lnTo>
                  <a:lnTo>
                    <a:pt x="2253" y="0"/>
                  </a:lnTo>
                  <a:lnTo>
                    <a:pt x="2207" y="0"/>
                  </a:lnTo>
                  <a:lnTo>
                    <a:pt x="2162" y="0"/>
                  </a:lnTo>
                  <a:lnTo>
                    <a:pt x="2115" y="0"/>
                  </a:lnTo>
                  <a:lnTo>
                    <a:pt x="2072" y="0"/>
                  </a:lnTo>
                  <a:lnTo>
                    <a:pt x="2027" y="0"/>
                  </a:lnTo>
                  <a:lnTo>
                    <a:pt x="1983" y="0"/>
                  </a:lnTo>
                  <a:lnTo>
                    <a:pt x="1939" y="0"/>
                  </a:lnTo>
                  <a:lnTo>
                    <a:pt x="1895" y="0"/>
                  </a:lnTo>
                  <a:lnTo>
                    <a:pt x="1852" y="0"/>
                  </a:lnTo>
                  <a:lnTo>
                    <a:pt x="1809" y="0"/>
                  </a:lnTo>
                  <a:lnTo>
                    <a:pt x="1766" y="0"/>
                  </a:lnTo>
                  <a:lnTo>
                    <a:pt x="1725" y="0"/>
                  </a:lnTo>
                  <a:lnTo>
                    <a:pt x="1683" y="0"/>
                  </a:lnTo>
                  <a:lnTo>
                    <a:pt x="1641" y="0"/>
                  </a:lnTo>
                  <a:lnTo>
                    <a:pt x="1601" y="0"/>
                  </a:lnTo>
                  <a:lnTo>
                    <a:pt x="1560" y="0"/>
                  </a:lnTo>
                  <a:lnTo>
                    <a:pt x="1521" y="0"/>
                  </a:lnTo>
                  <a:lnTo>
                    <a:pt x="1481" y="0"/>
                  </a:lnTo>
                  <a:lnTo>
                    <a:pt x="1442" y="0"/>
                  </a:lnTo>
                  <a:lnTo>
                    <a:pt x="1402" y="0"/>
                  </a:lnTo>
                  <a:lnTo>
                    <a:pt x="1364" y="0"/>
                  </a:lnTo>
                  <a:lnTo>
                    <a:pt x="1325" y="0"/>
                  </a:lnTo>
                  <a:lnTo>
                    <a:pt x="1288" y="0"/>
                  </a:lnTo>
                  <a:lnTo>
                    <a:pt x="1251" y="0"/>
                  </a:lnTo>
                  <a:lnTo>
                    <a:pt x="1214" y="0"/>
                  </a:lnTo>
                  <a:lnTo>
                    <a:pt x="1178" y="0"/>
                  </a:lnTo>
                  <a:lnTo>
                    <a:pt x="1142" y="0"/>
                  </a:lnTo>
                  <a:lnTo>
                    <a:pt x="1107" y="0"/>
                  </a:lnTo>
                  <a:lnTo>
                    <a:pt x="1072" y="0"/>
                  </a:lnTo>
                  <a:lnTo>
                    <a:pt x="1037" y="0"/>
                  </a:lnTo>
                  <a:lnTo>
                    <a:pt x="1003" y="0"/>
                  </a:lnTo>
                  <a:lnTo>
                    <a:pt x="969" y="0"/>
                  </a:lnTo>
                  <a:lnTo>
                    <a:pt x="936" y="0"/>
                  </a:lnTo>
                  <a:lnTo>
                    <a:pt x="904" y="0"/>
                  </a:lnTo>
                  <a:lnTo>
                    <a:pt x="871" y="0"/>
                  </a:lnTo>
                  <a:lnTo>
                    <a:pt x="839" y="0"/>
                  </a:lnTo>
                  <a:lnTo>
                    <a:pt x="808" y="0"/>
                  </a:lnTo>
                  <a:lnTo>
                    <a:pt x="778" y="0"/>
                  </a:lnTo>
                  <a:lnTo>
                    <a:pt x="748" y="0"/>
                  </a:lnTo>
                  <a:lnTo>
                    <a:pt x="718" y="0"/>
                  </a:lnTo>
                  <a:lnTo>
                    <a:pt x="689" y="0"/>
                  </a:lnTo>
                  <a:lnTo>
                    <a:pt x="660" y="0"/>
                  </a:lnTo>
                  <a:lnTo>
                    <a:pt x="632" y="0"/>
                  </a:lnTo>
                  <a:lnTo>
                    <a:pt x="604" y="0"/>
                  </a:lnTo>
                  <a:lnTo>
                    <a:pt x="578" y="0"/>
                  </a:lnTo>
                  <a:lnTo>
                    <a:pt x="552" y="0"/>
                  </a:lnTo>
                  <a:lnTo>
                    <a:pt x="525" y="0"/>
                  </a:lnTo>
                  <a:lnTo>
                    <a:pt x="500" y="0"/>
                  </a:lnTo>
                  <a:lnTo>
                    <a:pt x="475" y="0"/>
                  </a:lnTo>
                  <a:lnTo>
                    <a:pt x="451" y="0"/>
                  </a:lnTo>
                  <a:lnTo>
                    <a:pt x="428" y="0"/>
                  </a:lnTo>
                  <a:lnTo>
                    <a:pt x="405" y="0"/>
                  </a:lnTo>
                  <a:lnTo>
                    <a:pt x="382" y="0"/>
                  </a:lnTo>
                  <a:lnTo>
                    <a:pt x="360" y="0"/>
                  </a:lnTo>
                  <a:lnTo>
                    <a:pt x="339" y="0"/>
                  </a:lnTo>
                  <a:lnTo>
                    <a:pt x="318" y="0"/>
                  </a:lnTo>
                  <a:lnTo>
                    <a:pt x="297" y="0"/>
                  </a:lnTo>
                  <a:lnTo>
                    <a:pt x="278" y="0"/>
                  </a:lnTo>
                  <a:lnTo>
                    <a:pt x="259" y="0"/>
                  </a:lnTo>
                  <a:lnTo>
                    <a:pt x="241" y="0"/>
                  </a:lnTo>
                  <a:lnTo>
                    <a:pt x="224" y="0"/>
                  </a:lnTo>
                  <a:lnTo>
                    <a:pt x="206" y="0"/>
                  </a:lnTo>
                  <a:lnTo>
                    <a:pt x="189" y="0"/>
                  </a:lnTo>
                  <a:lnTo>
                    <a:pt x="174" y="0"/>
                  </a:lnTo>
                  <a:lnTo>
                    <a:pt x="159" y="0"/>
                  </a:lnTo>
                  <a:lnTo>
                    <a:pt x="144" y="0"/>
                  </a:lnTo>
                  <a:lnTo>
                    <a:pt x="130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2" y="0"/>
                  </a:lnTo>
                  <a:lnTo>
                    <a:pt x="62" y="0"/>
                  </a:lnTo>
                  <a:lnTo>
                    <a:pt x="52" y="0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" y="48"/>
                  </a:lnTo>
                  <a:lnTo>
                    <a:pt x="3" y="48"/>
                  </a:lnTo>
                  <a:lnTo>
                    <a:pt x="5" y="48"/>
                  </a:lnTo>
                  <a:lnTo>
                    <a:pt x="8" y="48"/>
                  </a:lnTo>
                  <a:lnTo>
                    <a:pt x="13" y="48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29" y="48"/>
                  </a:lnTo>
                  <a:lnTo>
                    <a:pt x="37" y="48"/>
                  </a:lnTo>
                  <a:lnTo>
                    <a:pt x="45" y="48"/>
                  </a:lnTo>
                  <a:lnTo>
                    <a:pt x="52" y="48"/>
                  </a:lnTo>
                  <a:lnTo>
                    <a:pt x="62" y="48"/>
                  </a:lnTo>
                  <a:lnTo>
                    <a:pt x="72" y="48"/>
                  </a:lnTo>
                  <a:lnTo>
                    <a:pt x="82" y="48"/>
                  </a:lnTo>
                  <a:lnTo>
                    <a:pt x="93" y="48"/>
                  </a:lnTo>
                  <a:lnTo>
                    <a:pt x="105" y="48"/>
                  </a:lnTo>
                  <a:lnTo>
                    <a:pt x="117" y="48"/>
                  </a:lnTo>
                  <a:lnTo>
                    <a:pt x="130" y="48"/>
                  </a:lnTo>
                  <a:lnTo>
                    <a:pt x="144" y="48"/>
                  </a:lnTo>
                  <a:lnTo>
                    <a:pt x="159" y="48"/>
                  </a:lnTo>
                  <a:lnTo>
                    <a:pt x="174" y="48"/>
                  </a:lnTo>
                  <a:lnTo>
                    <a:pt x="189" y="48"/>
                  </a:lnTo>
                  <a:lnTo>
                    <a:pt x="206" y="48"/>
                  </a:lnTo>
                  <a:lnTo>
                    <a:pt x="224" y="48"/>
                  </a:lnTo>
                  <a:lnTo>
                    <a:pt x="241" y="48"/>
                  </a:lnTo>
                  <a:lnTo>
                    <a:pt x="259" y="48"/>
                  </a:lnTo>
                  <a:lnTo>
                    <a:pt x="278" y="48"/>
                  </a:lnTo>
                  <a:lnTo>
                    <a:pt x="297" y="48"/>
                  </a:lnTo>
                  <a:lnTo>
                    <a:pt x="318" y="48"/>
                  </a:lnTo>
                  <a:lnTo>
                    <a:pt x="339" y="48"/>
                  </a:lnTo>
                  <a:lnTo>
                    <a:pt x="360" y="48"/>
                  </a:lnTo>
                  <a:lnTo>
                    <a:pt x="382" y="48"/>
                  </a:lnTo>
                  <a:lnTo>
                    <a:pt x="403" y="48"/>
                  </a:lnTo>
                  <a:lnTo>
                    <a:pt x="427" y="48"/>
                  </a:lnTo>
                  <a:lnTo>
                    <a:pt x="451" y="48"/>
                  </a:lnTo>
                  <a:lnTo>
                    <a:pt x="475" y="48"/>
                  </a:lnTo>
                  <a:lnTo>
                    <a:pt x="500" y="48"/>
                  </a:lnTo>
                  <a:lnTo>
                    <a:pt x="525" y="48"/>
                  </a:lnTo>
                  <a:lnTo>
                    <a:pt x="551" y="48"/>
                  </a:lnTo>
                  <a:lnTo>
                    <a:pt x="577" y="48"/>
                  </a:lnTo>
                  <a:lnTo>
                    <a:pt x="604" y="48"/>
                  </a:lnTo>
                  <a:lnTo>
                    <a:pt x="632" y="48"/>
                  </a:lnTo>
                  <a:lnTo>
                    <a:pt x="660" y="48"/>
                  </a:lnTo>
                  <a:lnTo>
                    <a:pt x="689" y="48"/>
                  </a:lnTo>
                  <a:lnTo>
                    <a:pt x="717" y="48"/>
                  </a:lnTo>
                  <a:lnTo>
                    <a:pt x="747" y="48"/>
                  </a:lnTo>
                  <a:lnTo>
                    <a:pt x="778" y="48"/>
                  </a:lnTo>
                  <a:lnTo>
                    <a:pt x="808" y="48"/>
                  </a:lnTo>
                  <a:lnTo>
                    <a:pt x="839" y="48"/>
                  </a:lnTo>
                  <a:lnTo>
                    <a:pt x="871" y="48"/>
                  </a:lnTo>
                  <a:lnTo>
                    <a:pt x="903" y="48"/>
                  </a:lnTo>
                  <a:lnTo>
                    <a:pt x="936" y="48"/>
                  </a:lnTo>
                  <a:lnTo>
                    <a:pt x="969" y="48"/>
                  </a:lnTo>
                  <a:lnTo>
                    <a:pt x="1003" y="48"/>
                  </a:lnTo>
                  <a:lnTo>
                    <a:pt x="1037" y="48"/>
                  </a:lnTo>
                  <a:lnTo>
                    <a:pt x="1071" y="48"/>
                  </a:lnTo>
                  <a:lnTo>
                    <a:pt x="1106" y="48"/>
                  </a:lnTo>
                  <a:lnTo>
                    <a:pt x="1141" y="48"/>
                  </a:lnTo>
                  <a:lnTo>
                    <a:pt x="1177" y="48"/>
                  </a:lnTo>
                  <a:lnTo>
                    <a:pt x="1213" y="48"/>
                  </a:lnTo>
                  <a:lnTo>
                    <a:pt x="1251" y="48"/>
                  </a:lnTo>
                  <a:lnTo>
                    <a:pt x="1288" y="48"/>
                  </a:lnTo>
                  <a:lnTo>
                    <a:pt x="1325" y="48"/>
                  </a:lnTo>
                  <a:lnTo>
                    <a:pt x="1364" y="48"/>
                  </a:lnTo>
                  <a:lnTo>
                    <a:pt x="1402" y="48"/>
                  </a:lnTo>
                  <a:lnTo>
                    <a:pt x="1441" y="48"/>
                  </a:lnTo>
                  <a:lnTo>
                    <a:pt x="1480" y="48"/>
                  </a:lnTo>
                  <a:lnTo>
                    <a:pt x="1520" y="48"/>
                  </a:lnTo>
                  <a:lnTo>
                    <a:pt x="1560" y="48"/>
                  </a:lnTo>
                  <a:lnTo>
                    <a:pt x="1601" y="48"/>
                  </a:lnTo>
                  <a:lnTo>
                    <a:pt x="1641" y="48"/>
                  </a:lnTo>
                  <a:lnTo>
                    <a:pt x="1683" y="48"/>
                  </a:lnTo>
                  <a:lnTo>
                    <a:pt x="1725" y="48"/>
                  </a:lnTo>
                  <a:lnTo>
                    <a:pt x="1766" y="48"/>
                  </a:lnTo>
                  <a:lnTo>
                    <a:pt x="1808" y="48"/>
                  </a:lnTo>
                  <a:lnTo>
                    <a:pt x="1851" y="48"/>
                  </a:lnTo>
                  <a:lnTo>
                    <a:pt x="1895" y="48"/>
                  </a:lnTo>
                  <a:lnTo>
                    <a:pt x="1938" y="48"/>
                  </a:lnTo>
                  <a:lnTo>
                    <a:pt x="1982" y="48"/>
                  </a:lnTo>
                  <a:lnTo>
                    <a:pt x="2025" y="48"/>
                  </a:lnTo>
                  <a:lnTo>
                    <a:pt x="2070" y="48"/>
                  </a:lnTo>
                  <a:lnTo>
                    <a:pt x="2115" y="48"/>
                  </a:lnTo>
                  <a:lnTo>
                    <a:pt x="2160" y="48"/>
                  </a:lnTo>
                  <a:lnTo>
                    <a:pt x="2205" y="48"/>
                  </a:lnTo>
                  <a:lnTo>
                    <a:pt x="2252" y="48"/>
                  </a:lnTo>
                  <a:lnTo>
                    <a:pt x="2298" y="48"/>
                  </a:lnTo>
                  <a:lnTo>
                    <a:pt x="2344" y="48"/>
                  </a:lnTo>
                  <a:lnTo>
                    <a:pt x="2391" y="48"/>
                  </a:lnTo>
                  <a:lnTo>
                    <a:pt x="2438" y="48"/>
                  </a:lnTo>
                  <a:lnTo>
                    <a:pt x="2485" y="48"/>
                  </a:lnTo>
                  <a:lnTo>
                    <a:pt x="2532" y="48"/>
                  </a:lnTo>
                  <a:lnTo>
                    <a:pt x="2581" y="48"/>
                  </a:lnTo>
                  <a:lnTo>
                    <a:pt x="2628" y="48"/>
                  </a:lnTo>
                  <a:lnTo>
                    <a:pt x="2676" y="48"/>
                  </a:lnTo>
                  <a:lnTo>
                    <a:pt x="2726" y="48"/>
                  </a:lnTo>
                  <a:lnTo>
                    <a:pt x="2774" y="48"/>
                  </a:lnTo>
                  <a:lnTo>
                    <a:pt x="2823" y="48"/>
                  </a:lnTo>
                  <a:lnTo>
                    <a:pt x="2873" y="48"/>
                  </a:lnTo>
                  <a:lnTo>
                    <a:pt x="2922" y="48"/>
                  </a:lnTo>
                  <a:lnTo>
                    <a:pt x="2973" y="48"/>
                  </a:lnTo>
                  <a:lnTo>
                    <a:pt x="3022" y="48"/>
                  </a:lnTo>
                  <a:lnTo>
                    <a:pt x="3072" y="48"/>
                  </a:lnTo>
                  <a:lnTo>
                    <a:pt x="3123" y="48"/>
                  </a:lnTo>
                  <a:lnTo>
                    <a:pt x="3173" y="48"/>
                  </a:lnTo>
                  <a:lnTo>
                    <a:pt x="3225" y="48"/>
                  </a:lnTo>
                  <a:lnTo>
                    <a:pt x="3275" y="48"/>
                  </a:lnTo>
                  <a:lnTo>
                    <a:pt x="3327" y="48"/>
                  </a:lnTo>
                  <a:lnTo>
                    <a:pt x="3379" y="48"/>
                  </a:lnTo>
                  <a:lnTo>
                    <a:pt x="3430" y="48"/>
                  </a:lnTo>
                  <a:lnTo>
                    <a:pt x="3483" y="48"/>
                  </a:lnTo>
                  <a:lnTo>
                    <a:pt x="3534" y="48"/>
                  </a:lnTo>
                  <a:lnTo>
                    <a:pt x="3587" y="48"/>
                  </a:lnTo>
                  <a:lnTo>
                    <a:pt x="3639" y="48"/>
                  </a:lnTo>
                  <a:lnTo>
                    <a:pt x="3691" y="48"/>
                  </a:lnTo>
                  <a:lnTo>
                    <a:pt x="3744" y="48"/>
                  </a:lnTo>
                  <a:lnTo>
                    <a:pt x="3798" y="48"/>
                  </a:lnTo>
                  <a:lnTo>
                    <a:pt x="3850" y="48"/>
                  </a:lnTo>
                  <a:lnTo>
                    <a:pt x="3903" y="48"/>
                  </a:lnTo>
                  <a:lnTo>
                    <a:pt x="3957" y="48"/>
                  </a:lnTo>
                  <a:lnTo>
                    <a:pt x="4011" y="48"/>
                  </a:lnTo>
                  <a:lnTo>
                    <a:pt x="4064" y="48"/>
                  </a:lnTo>
                  <a:lnTo>
                    <a:pt x="4118" y="48"/>
                  </a:lnTo>
                  <a:lnTo>
                    <a:pt x="4172" y="48"/>
                  </a:lnTo>
                  <a:lnTo>
                    <a:pt x="4226" y="48"/>
                  </a:lnTo>
                  <a:lnTo>
                    <a:pt x="4280" y="48"/>
                  </a:lnTo>
                  <a:lnTo>
                    <a:pt x="4333" y="48"/>
                  </a:lnTo>
                  <a:lnTo>
                    <a:pt x="4388" y="48"/>
                  </a:lnTo>
                  <a:lnTo>
                    <a:pt x="4442" y="48"/>
                  </a:lnTo>
                  <a:lnTo>
                    <a:pt x="4497" y="48"/>
                  </a:lnTo>
                  <a:lnTo>
                    <a:pt x="4551" y="48"/>
                  </a:lnTo>
                  <a:lnTo>
                    <a:pt x="4605" y="48"/>
                  </a:lnTo>
                  <a:lnTo>
                    <a:pt x="4660" y="48"/>
                  </a:lnTo>
                  <a:lnTo>
                    <a:pt x="4715" y="48"/>
                  </a:lnTo>
                  <a:lnTo>
                    <a:pt x="4770" y="48"/>
                  </a:lnTo>
                  <a:lnTo>
                    <a:pt x="4825" y="48"/>
                  </a:lnTo>
                  <a:lnTo>
                    <a:pt x="4880" y="48"/>
                  </a:lnTo>
                  <a:lnTo>
                    <a:pt x="4935" y="48"/>
                  </a:lnTo>
                  <a:lnTo>
                    <a:pt x="4990" y="48"/>
                  </a:lnTo>
                  <a:lnTo>
                    <a:pt x="5044" y="48"/>
                  </a:lnTo>
                  <a:lnTo>
                    <a:pt x="5099" y="48"/>
                  </a:lnTo>
                  <a:lnTo>
                    <a:pt x="5154" y="48"/>
                  </a:lnTo>
                  <a:lnTo>
                    <a:pt x="5209" y="48"/>
                  </a:lnTo>
                  <a:lnTo>
                    <a:pt x="5264" y="48"/>
                  </a:lnTo>
                  <a:lnTo>
                    <a:pt x="5319" y="48"/>
                  </a:lnTo>
                  <a:lnTo>
                    <a:pt x="5373" y="48"/>
                  </a:lnTo>
                  <a:lnTo>
                    <a:pt x="5429" y="48"/>
                  </a:lnTo>
                  <a:lnTo>
                    <a:pt x="5483" y="48"/>
                  </a:lnTo>
                  <a:lnTo>
                    <a:pt x="5538" y="48"/>
                  </a:lnTo>
                  <a:lnTo>
                    <a:pt x="5593" y="48"/>
                  </a:lnTo>
                  <a:lnTo>
                    <a:pt x="5648" y="48"/>
                  </a:lnTo>
                  <a:lnTo>
                    <a:pt x="5703" y="48"/>
                  </a:lnTo>
                  <a:lnTo>
                    <a:pt x="5758" y="48"/>
                  </a:lnTo>
                  <a:lnTo>
                    <a:pt x="5813" y="48"/>
                  </a:lnTo>
                  <a:lnTo>
                    <a:pt x="5868" y="48"/>
                  </a:lnTo>
                  <a:lnTo>
                    <a:pt x="5922" y="48"/>
                  </a:lnTo>
                  <a:lnTo>
                    <a:pt x="5977" y="48"/>
                  </a:lnTo>
                  <a:lnTo>
                    <a:pt x="6031" y="48"/>
                  </a:lnTo>
                  <a:lnTo>
                    <a:pt x="6086" y="48"/>
                  </a:lnTo>
                  <a:lnTo>
                    <a:pt x="6141" y="48"/>
                  </a:lnTo>
                  <a:lnTo>
                    <a:pt x="6195" y="48"/>
                  </a:lnTo>
                  <a:lnTo>
                    <a:pt x="6249" y="48"/>
                  </a:lnTo>
                  <a:lnTo>
                    <a:pt x="6303" y="48"/>
                  </a:lnTo>
                  <a:lnTo>
                    <a:pt x="6358" y="48"/>
                  </a:lnTo>
                  <a:lnTo>
                    <a:pt x="6412" y="48"/>
                  </a:lnTo>
                  <a:lnTo>
                    <a:pt x="6466" y="48"/>
                  </a:lnTo>
                  <a:lnTo>
                    <a:pt x="6519" y="48"/>
                  </a:lnTo>
                  <a:lnTo>
                    <a:pt x="6573" y="48"/>
                  </a:lnTo>
                  <a:lnTo>
                    <a:pt x="6627" y="48"/>
                  </a:lnTo>
                  <a:lnTo>
                    <a:pt x="6681" y="48"/>
                  </a:lnTo>
                  <a:lnTo>
                    <a:pt x="6733" y="48"/>
                  </a:lnTo>
                  <a:lnTo>
                    <a:pt x="6787" y="48"/>
                  </a:lnTo>
                  <a:lnTo>
                    <a:pt x="6840" y="48"/>
                  </a:lnTo>
                  <a:lnTo>
                    <a:pt x="6892" y="48"/>
                  </a:lnTo>
                  <a:lnTo>
                    <a:pt x="6945" y="48"/>
                  </a:lnTo>
                  <a:lnTo>
                    <a:pt x="6998" y="48"/>
                  </a:lnTo>
                  <a:lnTo>
                    <a:pt x="7051" y="48"/>
                  </a:lnTo>
                  <a:lnTo>
                    <a:pt x="7103" y="48"/>
                  </a:lnTo>
                  <a:lnTo>
                    <a:pt x="7155" y="48"/>
                  </a:lnTo>
                  <a:lnTo>
                    <a:pt x="7206" y="48"/>
                  </a:lnTo>
                  <a:lnTo>
                    <a:pt x="7258" y="48"/>
                  </a:lnTo>
                  <a:lnTo>
                    <a:pt x="7310" y="48"/>
                  </a:lnTo>
                  <a:lnTo>
                    <a:pt x="7361" y="48"/>
                  </a:lnTo>
                  <a:lnTo>
                    <a:pt x="7413" y="48"/>
                  </a:lnTo>
                  <a:lnTo>
                    <a:pt x="7463" y="48"/>
                  </a:lnTo>
                  <a:lnTo>
                    <a:pt x="7514" y="48"/>
                  </a:lnTo>
                  <a:lnTo>
                    <a:pt x="7565" y="48"/>
                  </a:lnTo>
                  <a:lnTo>
                    <a:pt x="7615" y="48"/>
                  </a:lnTo>
                  <a:lnTo>
                    <a:pt x="7665" y="48"/>
                  </a:lnTo>
                  <a:lnTo>
                    <a:pt x="7714" y="48"/>
                  </a:lnTo>
                  <a:lnTo>
                    <a:pt x="7765" y="48"/>
                  </a:lnTo>
                  <a:lnTo>
                    <a:pt x="7814" y="48"/>
                  </a:lnTo>
                  <a:lnTo>
                    <a:pt x="7863" y="48"/>
                  </a:lnTo>
                  <a:lnTo>
                    <a:pt x="7912" y="48"/>
                  </a:lnTo>
                  <a:lnTo>
                    <a:pt x="7960" y="48"/>
                  </a:lnTo>
                  <a:lnTo>
                    <a:pt x="8009" y="48"/>
                  </a:lnTo>
                  <a:lnTo>
                    <a:pt x="8057" y="48"/>
                  </a:lnTo>
                  <a:lnTo>
                    <a:pt x="8105" y="48"/>
                  </a:lnTo>
                  <a:lnTo>
                    <a:pt x="8152" y="48"/>
                  </a:lnTo>
                  <a:lnTo>
                    <a:pt x="8200" y="48"/>
                  </a:lnTo>
                  <a:lnTo>
                    <a:pt x="8247" y="48"/>
                  </a:lnTo>
                  <a:lnTo>
                    <a:pt x="8293" y="48"/>
                  </a:lnTo>
                  <a:lnTo>
                    <a:pt x="8340" y="48"/>
                  </a:lnTo>
                  <a:lnTo>
                    <a:pt x="8386" y="48"/>
                  </a:lnTo>
                  <a:lnTo>
                    <a:pt x="8431" y="48"/>
                  </a:lnTo>
                  <a:lnTo>
                    <a:pt x="8477" y="48"/>
                  </a:lnTo>
                  <a:lnTo>
                    <a:pt x="8522" y="48"/>
                  </a:lnTo>
                  <a:lnTo>
                    <a:pt x="8567" y="48"/>
                  </a:lnTo>
                  <a:lnTo>
                    <a:pt x="8611" y="48"/>
                  </a:lnTo>
                  <a:lnTo>
                    <a:pt x="8655" y="48"/>
                  </a:lnTo>
                  <a:lnTo>
                    <a:pt x="8699" y="48"/>
                  </a:lnTo>
                  <a:lnTo>
                    <a:pt x="8743" y="48"/>
                  </a:lnTo>
                  <a:lnTo>
                    <a:pt x="8786" y="48"/>
                  </a:lnTo>
                  <a:lnTo>
                    <a:pt x="8828" y="48"/>
                  </a:lnTo>
                  <a:lnTo>
                    <a:pt x="8871" y="48"/>
                  </a:lnTo>
                  <a:lnTo>
                    <a:pt x="8913" y="48"/>
                  </a:lnTo>
                  <a:lnTo>
                    <a:pt x="8955" y="48"/>
                  </a:lnTo>
                  <a:lnTo>
                    <a:pt x="8996" y="48"/>
                  </a:lnTo>
                  <a:lnTo>
                    <a:pt x="9037" y="48"/>
                  </a:lnTo>
                  <a:lnTo>
                    <a:pt x="9077" y="48"/>
                  </a:lnTo>
                  <a:lnTo>
                    <a:pt x="9117" y="48"/>
                  </a:lnTo>
                  <a:lnTo>
                    <a:pt x="9158" y="48"/>
                  </a:lnTo>
                  <a:lnTo>
                    <a:pt x="9196" y="48"/>
                  </a:lnTo>
                  <a:lnTo>
                    <a:pt x="9235" y="48"/>
                  </a:lnTo>
                  <a:lnTo>
                    <a:pt x="9274" y="48"/>
                  </a:lnTo>
                  <a:lnTo>
                    <a:pt x="9312" y="48"/>
                  </a:lnTo>
                  <a:lnTo>
                    <a:pt x="9350" y="48"/>
                  </a:lnTo>
                  <a:lnTo>
                    <a:pt x="9387" y="48"/>
                  </a:lnTo>
                  <a:lnTo>
                    <a:pt x="9423" y="48"/>
                  </a:lnTo>
                  <a:lnTo>
                    <a:pt x="9459" y="48"/>
                  </a:lnTo>
                  <a:lnTo>
                    <a:pt x="9496" y="48"/>
                  </a:lnTo>
                  <a:lnTo>
                    <a:pt x="9531" y="48"/>
                  </a:lnTo>
                  <a:lnTo>
                    <a:pt x="9566" y="48"/>
                  </a:lnTo>
                  <a:lnTo>
                    <a:pt x="9601" y="48"/>
                  </a:lnTo>
                  <a:lnTo>
                    <a:pt x="9635" y="48"/>
                  </a:lnTo>
                  <a:lnTo>
                    <a:pt x="9668" y="48"/>
                  </a:lnTo>
                  <a:lnTo>
                    <a:pt x="9702" y="48"/>
                  </a:lnTo>
                  <a:lnTo>
                    <a:pt x="9734" y="48"/>
                  </a:lnTo>
                  <a:lnTo>
                    <a:pt x="9767" y="48"/>
                  </a:lnTo>
                  <a:lnTo>
                    <a:pt x="9797" y="48"/>
                  </a:lnTo>
                  <a:lnTo>
                    <a:pt x="9829" y="48"/>
                  </a:lnTo>
                  <a:lnTo>
                    <a:pt x="9860" y="48"/>
                  </a:lnTo>
                  <a:lnTo>
                    <a:pt x="9890" y="48"/>
                  </a:lnTo>
                  <a:lnTo>
                    <a:pt x="9919" y="48"/>
                  </a:lnTo>
                  <a:lnTo>
                    <a:pt x="9949" y="48"/>
                  </a:lnTo>
                  <a:lnTo>
                    <a:pt x="9977" y="48"/>
                  </a:lnTo>
                  <a:lnTo>
                    <a:pt x="10005" y="48"/>
                  </a:lnTo>
                  <a:lnTo>
                    <a:pt x="10033" y="48"/>
                  </a:lnTo>
                  <a:lnTo>
                    <a:pt x="10060" y="48"/>
                  </a:lnTo>
                  <a:lnTo>
                    <a:pt x="10086" y="48"/>
                  </a:lnTo>
                  <a:lnTo>
                    <a:pt x="10112" y="48"/>
                  </a:lnTo>
                  <a:lnTo>
                    <a:pt x="10138" y="48"/>
                  </a:lnTo>
                  <a:lnTo>
                    <a:pt x="10163" y="48"/>
                  </a:lnTo>
                  <a:lnTo>
                    <a:pt x="10187" y="48"/>
                  </a:lnTo>
                  <a:lnTo>
                    <a:pt x="10210" y="48"/>
                  </a:lnTo>
                  <a:lnTo>
                    <a:pt x="10233" y="48"/>
                  </a:lnTo>
                  <a:lnTo>
                    <a:pt x="10256" y="48"/>
                  </a:lnTo>
                  <a:lnTo>
                    <a:pt x="10278" y="48"/>
                  </a:lnTo>
                  <a:lnTo>
                    <a:pt x="10299" y="48"/>
                  </a:lnTo>
                  <a:lnTo>
                    <a:pt x="10320" y="48"/>
                  </a:lnTo>
                  <a:lnTo>
                    <a:pt x="10339" y="48"/>
                  </a:lnTo>
                  <a:lnTo>
                    <a:pt x="10359" y="48"/>
                  </a:lnTo>
                  <a:lnTo>
                    <a:pt x="10378" y="48"/>
                  </a:lnTo>
                  <a:lnTo>
                    <a:pt x="10397" y="48"/>
                  </a:lnTo>
                  <a:lnTo>
                    <a:pt x="10414" y="48"/>
                  </a:lnTo>
                  <a:lnTo>
                    <a:pt x="10431" y="48"/>
                  </a:lnTo>
                  <a:lnTo>
                    <a:pt x="10447" y="48"/>
                  </a:lnTo>
                  <a:lnTo>
                    <a:pt x="10463" y="48"/>
                  </a:lnTo>
                  <a:lnTo>
                    <a:pt x="10479" y="48"/>
                  </a:lnTo>
                  <a:lnTo>
                    <a:pt x="10493" y="48"/>
                  </a:lnTo>
                  <a:lnTo>
                    <a:pt x="10506" y="48"/>
                  </a:lnTo>
                  <a:lnTo>
                    <a:pt x="10519" y="48"/>
                  </a:lnTo>
                  <a:lnTo>
                    <a:pt x="10533" y="48"/>
                  </a:lnTo>
                  <a:lnTo>
                    <a:pt x="10544" y="48"/>
                  </a:lnTo>
                  <a:lnTo>
                    <a:pt x="10556" y="48"/>
                  </a:lnTo>
                  <a:lnTo>
                    <a:pt x="10566" y="48"/>
                  </a:lnTo>
                  <a:lnTo>
                    <a:pt x="10575" y="48"/>
                  </a:lnTo>
                  <a:lnTo>
                    <a:pt x="10584" y="48"/>
                  </a:lnTo>
                  <a:lnTo>
                    <a:pt x="10593" y="48"/>
                  </a:lnTo>
                  <a:lnTo>
                    <a:pt x="10601" y="48"/>
                  </a:lnTo>
                  <a:lnTo>
                    <a:pt x="10607" y="48"/>
                  </a:lnTo>
                  <a:lnTo>
                    <a:pt x="10614" y="48"/>
                  </a:lnTo>
                  <a:lnTo>
                    <a:pt x="10619" y="48"/>
                  </a:lnTo>
                  <a:lnTo>
                    <a:pt x="10624" y="48"/>
                  </a:lnTo>
                  <a:lnTo>
                    <a:pt x="10628" y="48"/>
                  </a:lnTo>
                  <a:lnTo>
                    <a:pt x="10631" y="48"/>
                  </a:lnTo>
                  <a:lnTo>
                    <a:pt x="10635" y="48"/>
                  </a:lnTo>
                  <a:lnTo>
                    <a:pt x="10636" y="48"/>
                  </a:lnTo>
                  <a:lnTo>
                    <a:pt x="10637" y="48"/>
                  </a:lnTo>
                  <a:lnTo>
                    <a:pt x="10638" y="48"/>
                  </a:lnTo>
                  <a:lnTo>
                    <a:pt x="10639" y="48"/>
                  </a:lnTo>
                  <a:lnTo>
                    <a:pt x="10641" y="48"/>
                  </a:lnTo>
                  <a:lnTo>
                    <a:pt x="10642" y="48"/>
                  </a:lnTo>
                  <a:lnTo>
                    <a:pt x="10641" y="32"/>
                  </a:lnTo>
                  <a:lnTo>
                    <a:pt x="10641" y="16"/>
                  </a:lnTo>
                  <a:lnTo>
                    <a:pt x="10641" y="0"/>
                  </a:lnTo>
                </a:path>
              </a:pathLst>
            </a:custGeom>
            <a:solidFill>
              <a:srgbClr val="0000FF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</p:grpSp>
      <p:sp>
        <p:nvSpPr>
          <p:cNvPr id="4518" name="Rectangle 247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14800" y="6672263"/>
            <a:ext cx="914400" cy="381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cs typeface="+mn-cs"/>
              </a:defRPr>
            </a:lvl1pPr>
          </a:lstStyle>
          <a:p>
            <a:pPr eaLnBrk="1" hangingPunct="1">
              <a:defRPr/>
            </a:pPr>
            <a:fld id="{E302EA19-E6A9-4B27-A87E-05AF8F8D2759}" type="slidenum">
              <a:rPr lang="en-US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pPr eaLnBrk="1" hangingPunct="1">
                <a:defRPr/>
              </a:pPr>
              <a:t>‹#›</a:t>
            </a:fld>
            <a:endParaRPr lang="en-US" b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030" name="Text Box 2474"/>
          <p:cNvSpPr txBox="1">
            <a:spLocks noChangeArrowheads="1"/>
          </p:cNvSpPr>
          <p:nvPr/>
        </p:nvSpPr>
        <p:spPr bwMode="auto">
          <a:xfrm>
            <a:off x="7315200" y="6416675"/>
            <a:ext cx="1600200" cy="18256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defRPr/>
            </a:pPr>
            <a:r>
              <a:rPr lang="en-US" sz="600" i="1" dirty="0" smtClean="0">
                <a:solidFill>
                  <a:srgbClr val="000000"/>
                </a:solidFill>
                <a:cs typeface="Arial" pitchFamily="34" charset="0"/>
              </a:rPr>
              <a:t>July 9-11 2014</a:t>
            </a:r>
          </a:p>
        </p:txBody>
      </p:sp>
      <p:grpSp>
        <p:nvGrpSpPr>
          <p:cNvPr id="1031" name="Group 2475"/>
          <p:cNvGrpSpPr>
            <a:grpSpLocks/>
          </p:cNvGrpSpPr>
          <p:nvPr/>
        </p:nvGrpSpPr>
        <p:grpSpPr bwMode="auto">
          <a:xfrm>
            <a:off x="381000" y="838200"/>
            <a:ext cx="8447088" cy="74613"/>
            <a:chOff x="247" y="3980"/>
            <a:chExt cx="5321" cy="24"/>
          </a:xfrm>
        </p:grpSpPr>
        <p:sp>
          <p:nvSpPr>
            <p:cNvPr id="1035" name="Rectangle 2476"/>
            <p:cNvSpPr>
              <a:spLocks noChangeArrowheads="1"/>
            </p:cNvSpPr>
            <p:nvPr userDrawn="1"/>
          </p:nvSpPr>
          <p:spPr bwMode="auto">
            <a:xfrm>
              <a:off x="247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36" name="Rectangle 2477"/>
            <p:cNvSpPr>
              <a:spLocks noChangeArrowheads="1"/>
            </p:cNvSpPr>
            <p:nvPr userDrawn="1"/>
          </p:nvSpPr>
          <p:spPr bwMode="auto">
            <a:xfrm>
              <a:off x="560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37" name="Rectangle 2478"/>
            <p:cNvSpPr>
              <a:spLocks noChangeArrowheads="1"/>
            </p:cNvSpPr>
            <p:nvPr userDrawn="1"/>
          </p:nvSpPr>
          <p:spPr bwMode="auto">
            <a:xfrm>
              <a:off x="873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38" name="Rectangle 2479"/>
            <p:cNvSpPr>
              <a:spLocks noChangeArrowheads="1"/>
            </p:cNvSpPr>
            <p:nvPr userDrawn="1"/>
          </p:nvSpPr>
          <p:spPr bwMode="auto">
            <a:xfrm>
              <a:off x="1186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39" name="Rectangle 2480"/>
            <p:cNvSpPr>
              <a:spLocks noChangeArrowheads="1"/>
            </p:cNvSpPr>
            <p:nvPr userDrawn="1"/>
          </p:nvSpPr>
          <p:spPr bwMode="auto">
            <a:xfrm>
              <a:off x="1499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40" name="Rectangle 2481"/>
            <p:cNvSpPr>
              <a:spLocks noChangeArrowheads="1"/>
            </p:cNvSpPr>
            <p:nvPr userDrawn="1"/>
          </p:nvSpPr>
          <p:spPr bwMode="auto">
            <a:xfrm>
              <a:off x="1812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41" name="Rectangle 2482"/>
            <p:cNvSpPr>
              <a:spLocks noChangeArrowheads="1"/>
            </p:cNvSpPr>
            <p:nvPr userDrawn="1"/>
          </p:nvSpPr>
          <p:spPr bwMode="auto">
            <a:xfrm>
              <a:off x="2125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42" name="Rectangle 2483"/>
            <p:cNvSpPr>
              <a:spLocks noChangeArrowheads="1"/>
            </p:cNvSpPr>
            <p:nvPr userDrawn="1"/>
          </p:nvSpPr>
          <p:spPr bwMode="auto">
            <a:xfrm>
              <a:off x="2438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43" name="Rectangle 2484"/>
            <p:cNvSpPr>
              <a:spLocks noChangeArrowheads="1"/>
            </p:cNvSpPr>
            <p:nvPr userDrawn="1"/>
          </p:nvSpPr>
          <p:spPr bwMode="auto">
            <a:xfrm>
              <a:off x="2751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44" name="Rectangle 2485"/>
            <p:cNvSpPr>
              <a:spLocks noChangeArrowheads="1"/>
            </p:cNvSpPr>
            <p:nvPr userDrawn="1"/>
          </p:nvSpPr>
          <p:spPr bwMode="auto">
            <a:xfrm>
              <a:off x="3064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45" name="Rectangle 2486"/>
            <p:cNvSpPr>
              <a:spLocks noChangeArrowheads="1"/>
            </p:cNvSpPr>
            <p:nvPr userDrawn="1"/>
          </p:nvSpPr>
          <p:spPr bwMode="auto">
            <a:xfrm>
              <a:off x="3377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46" name="Rectangle 2487"/>
            <p:cNvSpPr>
              <a:spLocks noChangeArrowheads="1"/>
            </p:cNvSpPr>
            <p:nvPr userDrawn="1"/>
          </p:nvSpPr>
          <p:spPr bwMode="auto">
            <a:xfrm>
              <a:off x="3690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47" name="Rectangle 2488"/>
            <p:cNvSpPr>
              <a:spLocks noChangeArrowheads="1"/>
            </p:cNvSpPr>
            <p:nvPr userDrawn="1"/>
          </p:nvSpPr>
          <p:spPr bwMode="auto">
            <a:xfrm>
              <a:off x="4003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48" name="Rectangle 2489"/>
            <p:cNvSpPr>
              <a:spLocks noChangeArrowheads="1"/>
            </p:cNvSpPr>
            <p:nvPr userDrawn="1"/>
          </p:nvSpPr>
          <p:spPr bwMode="auto">
            <a:xfrm>
              <a:off x="4316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49" name="Rectangle 2490"/>
            <p:cNvSpPr>
              <a:spLocks noChangeArrowheads="1"/>
            </p:cNvSpPr>
            <p:nvPr userDrawn="1"/>
          </p:nvSpPr>
          <p:spPr bwMode="auto">
            <a:xfrm>
              <a:off x="4629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50" name="Rectangle 2491"/>
            <p:cNvSpPr>
              <a:spLocks noChangeArrowheads="1"/>
            </p:cNvSpPr>
            <p:nvPr userDrawn="1"/>
          </p:nvSpPr>
          <p:spPr bwMode="auto">
            <a:xfrm>
              <a:off x="4942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51" name="Rectangle 2492"/>
            <p:cNvSpPr>
              <a:spLocks noChangeArrowheads="1"/>
            </p:cNvSpPr>
            <p:nvPr userDrawn="1"/>
          </p:nvSpPr>
          <p:spPr bwMode="auto">
            <a:xfrm>
              <a:off x="5255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52" name="Freeform 2493"/>
            <p:cNvSpPr>
              <a:spLocks/>
            </p:cNvSpPr>
            <p:nvPr userDrawn="1"/>
          </p:nvSpPr>
          <p:spPr bwMode="auto">
            <a:xfrm>
              <a:off x="247" y="3980"/>
              <a:ext cx="5321" cy="24"/>
            </a:xfrm>
            <a:custGeom>
              <a:avLst/>
              <a:gdLst>
                <a:gd name="T0" fmla="*/ 166 w 10642"/>
                <a:gd name="T1" fmla="*/ 0 h 48"/>
                <a:gd name="T2" fmla="*/ 165 w 10642"/>
                <a:gd name="T3" fmla="*/ 0 h 48"/>
                <a:gd name="T4" fmla="*/ 162 w 10642"/>
                <a:gd name="T5" fmla="*/ 0 h 48"/>
                <a:gd name="T6" fmla="*/ 159 w 10642"/>
                <a:gd name="T7" fmla="*/ 0 h 48"/>
                <a:gd name="T8" fmla="*/ 154 w 10642"/>
                <a:gd name="T9" fmla="*/ 0 h 48"/>
                <a:gd name="T10" fmla="*/ 149 w 10642"/>
                <a:gd name="T11" fmla="*/ 0 h 48"/>
                <a:gd name="T12" fmla="*/ 143 w 10642"/>
                <a:gd name="T13" fmla="*/ 0 h 48"/>
                <a:gd name="T14" fmla="*/ 136 w 10642"/>
                <a:gd name="T15" fmla="*/ 0 h 48"/>
                <a:gd name="T16" fmla="*/ 129 w 10642"/>
                <a:gd name="T17" fmla="*/ 0 h 48"/>
                <a:gd name="T18" fmla="*/ 122 w 10642"/>
                <a:gd name="T19" fmla="*/ 0 h 48"/>
                <a:gd name="T20" fmla="*/ 114 w 10642"/>
                <a:gd name="T21" fmla="*/ 0 h 48"/>
                <a:gd name="T22" fmla="*/ 106 w 10642"/>
                <a:gd name="T23" fmla="*/ 0 h 48"/>
                <a:gd name="T24" fmla="*/ 97 w 10642"/>
                <a:gd name="T25" fmla="*/ 0 h 48"/>
                <a:gd name="T26" fmla="*/ 89 w 10642"/>
                <a:gd name="T27" fmla="*/ 0 h 48"/>
                <a:gd name="T28" fmla="*/ 80 w 10642"/>
                <a:gd name="T29" fmla="*/ 0 h 48"/>
                <a:gd name="T30" fmla="*/ 72 w 10642"/>
                <a:gd name="T31" fmla="*/ 0 h 48"/>
                <a:gd name="T32" fmla="*/ 63 w 10642"/>
                <a:gd name="T33" fmla="*/ 0 h 48"/>
                <a:gd name="T34" fmla="*/ 55 w 10642"/>
                <a:gd name="T35" fmla="*/ 0 h 48"/>
                <a:gd name="T36" fmla="*/ 47 w 10642"/>
                <a:gd name="T37" fmla="*/ 0 h 48"/>
                <a:gd name="T38" fmla="*/ 39 w 10642"/>
                <a:gd name="T39" fmla="*/ 0 h 48"/>
                <a:gd name="T40" fmla="*/ 32 w 10642"/>
                <a:gd name="T41" fmla="*/ 0 h 48"/>
                <a:gd name="T42" fmla="*/ 26 w 10642"/>
                <a:gd name="T43" fmla="*/ 0 h 48"/>
                <a:gd name="T44" fmla="*/ 19 w 10642"/>
                <a:gd name="T45" fmla="*/ 0 h 48"/>
                <a:gd name="T46" fmla="*/ 14 w 10642"/>
                <a:gd name="T47" fmla="*/ 0 h 48"/>
                <a:gd name="T48" fmla="*/ 10 w 10642"/>
                <a:gd name="T49" fmla="*/ 0 h 48"/>
                <a:gd name="T50" fmla="*/ 6 w 10642"/>
                <a:gd name="T51" fmla="*/ 0 h 48"/>
                <a:gd name="T52" fmla="*/ 3 w 10642"/>
                <a:gd name="T53" fmla="*/ 0 h 48"/>
                <a:gd name="T54" fmla="*/ 1 w 10642"/>
                <a:gd name="T55" fmla="*/ 0 h 48"/>
                <a:gd name="T56" fmla="*/ 0 w 10642"/>
                <a:gd name="T57" fmla="*/ 0 h 48"/>
                <a:gd name="T58" fmla="*/ 1 w 10642"/>
                <a:gd name="T59" fmla="*/ 1 h 48"/>
                <a:gd name="T60" fmla="*/ 2 w 10642"/>
                <a:gd name="T61" fmla="*/ 1 h 48"/>
                <a:gd name="T62" fmla="*/ 4 w 10642"/>
                <a:gd name="T63" fmla="*/ 1 h 48"/>
                <a:gd name="T64" fmla="*/ 8 w 10642"/>
                <a:gd name="T65" fmla="*/ 1 h 48"/>
                <a:gd name="T66" fmla="*/ 12 w 10642"/>
                <a:gd name="T67" fmla="*/ 1 h 48"/>
                <a:gd name="T68" fmla="*/ 17 w 10642"/>
                <a:gd name="T69" fmla="*/ 1 h 48"/>
                <a:gd name="T70" fmla="*/ 22 w 10642"/>
                <a:gd name="T71" fmla="*/ 1 h 48"/>
                <a:gd name="T72" fmla="*/ 29 w 10642"/>
                <a:gd name="T73" fmla="*/ 1 h 48"/>
                <a:gd name="T74" fmla="*/ 36 w 10642"/>
                <a:gd name="T75" fmla="*/ 1 h 48"/>
                <a:gd name="T76" fmla="*/ 43 w 10642"/>
                <a:gd name="T77" fmla="*/ 1 h 48"/>
                <a:gd name="T78" fmla="*/ 51 w 10642"/>
                <a:gd name="T79" fmla="*/ 1 h 48"/>
                <a:gd name="T80" fmla="*/ 59 w 10642"/>
                <a:gd name="T81" fmla="*/ 1 h 48"/>
                <a:gd name="T82" fmla="*/ 67 w 10642"/>
                <a:gd name="T83" fmla="*/ 1 h 48"/>
                <a:gd name="T84" fmla="*/ 76 w 10642"/>
                <a:gd name="T85" fmla="*/ 1 h 48"/>
                <a:gd name="T86" fmla="*/ 84 w 10642"/>
                <a:gd name="T87" fmla="*/ 1 h 48"/>
                <a:gd name="T88" fmla="*/ 93 w 10642"/>
                <a:gd name="T89" fmla="*/ 1 h 48"/>
                <a:gd name="T90" fmla="*/ 102 w 10642"/>
                <a:gd name="T91" fmla="*/ 1 h 48"/>
                <a:gd name="T92" fmla="*/ 110 w 10642"/>
                <a:gd name="T93" fmla="*/ 1 h 48"/>
                <a:gd name="T94" fmla="*/ 118 w 10642"/>
                <a:gd name="T95" fmla="*/ 1 h 48"/>
                <a:gd name="T96" fmla="*/ 126 w 10642"/>
                <a:gd name="T97" fmla="*/ 1 h 48"/>
                <a:gd name="T98" fmla="*/ 133 w 10642"/>
                <a:gd name="T99" fmla="*/ 1 h 48"/>
                <a:gd name="T100" fmla="*/ 140 w 10642"/>
                <a:gd name="T101" fmla="*/ 1 h 48"/>
                <a:gd name="T102" fmla="*/ 146 w 10642"/>
                <a:gd name="T103" fmla="*/ 1 h 48"/>
                <a:gd name="T104" fmla="*/ 152 w 10642"/>
                <a:gd name="T105" fmla="*/ 1 h 48"/>
                <a:gd name="T106" fmla="*/ 156 w 10642"/>
                <a:gd name="T107" fmla="*/ 1 h 48"/>
                <a:gd name="T108" fmla="*/ 160 w 10642"/>
                <a:gd name="T109" fmla="*/ 1 h 48"/>
                <a:gd name="T110" fmla="*/ 163 w 10642"/>
                <a:gd name="T111" fmla="*/ 1 h 48"/>
                <a:gd name="T112" fmla="*/ 166 w 10642"/>
                <a:gd name="T113" fmla="*/ 1 h 48"/>
                <a:gd name="T114" fmla="*/ 167 w 10642"/>
                <a:gd name="T115" fmla="*/ 1 h 48"/>
                <a:gd name="T116" fmla="*/ 167 w 10642"/>
                <a:gd name="T117" fmla="*/ 1 h 4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0642" h="48">
                  <a:moveTo>
                    <a:pt x="10641" y="0"/>
                  </a:moveTo>
                  <a:lnTo>
                    <a:pt x="10641" y="0"/>
                  </a:lnTo>
                  <a:lnTo>
                    <a:pt x="10640" y="0"/>
                  </a:lnTo>
                  <a:lnTo>
                    <a:pt x="10638" y="0"/>
                  </a:lnTo>
                  <a:lnTo>
                    <a:pt x="10636" y="0"/>
                  </a:lnTo>
                  <a:lnTo>
                    <a:pt x="10632" y="0"/>
                  </a:lnTo>
                  <a:lnTo>
                    <a:pt x="10628" y="0"/>
                  </a:lnTo>
                  <a:lnTo>
                    <a:pt x="10623" y="0"/>
                  </a:lnTo>
                  <a:lnTo>
                    <a:pt x="10617" y="0"/>
                  </a:lnTo>
                  <a:lnTo>
                    <a:pt x="10612" y="0"/>
                  </a:lnTo>
                  <a:lnTo>
                    <a:pt x="10604" y="0"/>
                  </a:lnTo>
                  <a:lnTo>
                    <a:pt x="10596" y="0"/>
                  </a:lnTo>
                  <a:lnTo>
                    <a:pt x="10589" y="0"/>
                  </a:lnTo>
                  <a:lnTo>
                    <a:pt x="10579" y="0"/>
                  </a:lnTo>
                  <a:lnTo>
                    <a:pt x="10570" y="0"/>
                  </a:lnTo>
                  <a:lnTo>
                    <a:pt x="10559" y="0"/>
                  </a:lnTo>
                  <a:lnTo>
                    <a:pt x="10548" y="0"/>
                  </a:lnTo>
                  <a:lnTo>
                    <a:pt x="10536" y="0"/>
                  </a:lnTo>
                  <a:lnTo>
                    <a:pt x="10524" y="0"/>
                  </a:lnTo>
                  <a:lnTo>
                    <a:pt x="10511" y="0"/>
                  </a:lnTo>
                  <a:lnTo>
                    <a:pt x="10496" y="0"/>
                  </a:lnTo>
                  <a:lnTo>
                    <a:pt x="10482" y="0"/>
                  </a:lnTo>
                  <a:lnTo>
                    <a:pt x="10467" y="0"/>
                  </a:lnTo>
                  <a:lnTo>
                    <a:pt x="10451" y="0"/>
                  </a:lnTo>
                  <a:lnTo>
                    <a:pt x="10435" y="0"/>
                  </a:lnTo>
                  <a:lnTo>
                    <a:pt x="10417" y="0"/>
                  </a:lnTo>
                  <a:lnTo>
                    <a:pt x="10400" y="0"/>
                  </a:lnTo>
                  <a:lnTo>
                    <a:pt x="10382" y="0"/>
                  </a:lnTo>
                  <a:lnTo>
                    <a:pt x="10363" y="0"/>
                  </a:lnTo>
                  <a:lnTo>
                    <a:pt x="10344" y="0"/>
                  </a:lnTo>
                  <a:lnTo>
                    <a:pt x="10323" y="0"/>
                  </a:lnTo>
                  <a:lnTo>
                    <a:pt x="10302" y="0"/>
                  </a:lnTo>
                  <a:lnTo>
                    <a:pt x="10281" y="0"/>
                  </a:lnTo>
                  <a:lnTo>
                    <a:pt x="10259" y="0"/>
                  </a:lnTo>
                  <a:lnTo>
                    <a:pt x="10236" y="0"/>
                  </a:lnTo>
                  <a:lnTo>
                    <a:pt x="10213" y="0"/>
                  </a:lnTo>
                  <a:lnTo>
                    <a:pt x="10190" y="0"/>
                  </a:lnTo>
                  <a:lnTo>
                    <a:pt x="10166" y="0"/>
                  </a:lnTo>
                  <a:lnTo>
                    <a:pt x="10141" y="0"/>
                  </a:lnTo>
                  <a:lnTo>
                    <a:pt x="10116" y="0"/>
                  </a:lnTo>
                  <a:lnTo>
                    <a:pt x="10090" y="0"/>
                  </a:lnTo>
                  <a:lnTo>
                    <a:pt x="10063" y="0"/>
                  </a:lnTo>
                  <a:lnTo>
                    <a:pt x="10037" y="0"/>
                  </a:lnTo>
                  <a:lnTo>
                    <a:pt x="10009" y="0"/>
                  </a:lnTo>
                  <a:lnTo>
                    <a:pt x="9981" y="0"/>
                  </a:lnTo>
                  <a:lnTo>
                    <a:pt x="9952" y="0"/>
                  </a:lnTo>
                  <a:lnTo>
                    <a:pt x="9924" y="0"/>
                  </a:lnTo>
                  <a:lnTo>
                    <a:pt x="9894" y="0"/>
                  </a:lnTo>
                  <a:lnTo>
                    <a:pt x="9863" y="0"/>
                  </a:lnTo>
                  <a:lnTo>
                    <a:pt x="9832" y="0"/>
                  </a:lnTo>
                  <a:lnTo>
                    <a:pt x="9802" y="0"/>
                  </a:lnTo>
                  <a:lnTo>
                    <a:pt x="9770" y="0"/>
                  </a:lnTo>
                  <a:lnTo>
                    <a:pt x="9738" y="0"/>
                  </a:lnTo>
                  <a:lnTo>
                    <a:pt x="9705" y="0"/>
                  </a:lnTo>
                  <a:lnTo>
                    <a:pt x="9672" y="0"/>
                  </a:lnTo>
                  <a:lnTo>
                    <a:pt x="9638" y="0"/>
                  </a:lnTo>
                  <a:lnTo>
                    <a:pt x="9604" y="0"/>
                  </a:lnTo>
                  <a:lnTo>
                    <a:pt x="9569" y="0"/>
                  </a:lnTo>
                  <a:lnTo>
                    <a:pt x="9535" y="0"/>
                  </a:lnTo>
                  <a:lnTo>
                    <a:pt x="9499" y="0"/>
                  </a:lnTo>
                  <a:lnTo>
                    <a:pt x="9464" y="0"/>
                  </a:lnTo>
                  <a:lnTo>
                    <a:pt x="9426" y="0"/>
                  </a:lnTo>
                  <a:lnTo>
                    <a:pt x="9390" y="0"/>
                  </a:lnTo>
                  <a:lnTo>
                    <a:pt x="9353" y="0"/>
                  </a:lnTo>
                  <a:lnTo>
                    <a:pt x="9316" y="0"/>
                  </a:lnTo>
                  <a:lnTo>
                    <a:pt x="9277" y="0"/>
                  </a:lnTo>
                  <a:lnTo>
                    <a:pt x="9239" y="0"/>
                  </a:lnTo>
                  <a:lnTo>
                    <a:pt x="9199" y="0"/>
                  </a:lnTo>
                  <a:lnTo>
                    <a:pt x="9161" y="0"/>
                  </a:lnTo>
                  <a:lnTo>
                    <a:pt x="9120" y="0"/>
                  </a:lnTo>
                  <a:lnTo>
                    <a:pt x="9081" y="0"/>
                  </a:lnTo>
                  <a:lnTo>
                    <a:pt x="9040" y="0"/>
                  </a:lnTo>
                  <a:lnTo>
                    <a:pt x="9000" y="0"/>
                  </a:lnTo>
                  <a:lnTo>
                    <a:pt x="8958" y="0"/>
                  </a:lnTo>
                  <a:lnTo>
                    <a:pt x="8916" y="0"/>
                  </a:lnTo>
                  <a:lnTo>
                    <a:pt x="8874" y="0"/>
                  </a:lnTo>
                  <a:lnTo>
                    <a:pt x="8832" y="0"/>
                  </a:lnTo>
                  <a:lnTo>
                    <a:pt x="8789" y="0"/>
                  </a:lnTo>
                  <a:lnTo>
                    <a:pt x="8746" y="0"/>
                  </a:lnTo>
                  <a:lnTo>
                    <a:pt x="8702" y="0"/>
                  </a:lnTo>
                  <a:lnTo>
                    <a:pt x="8658" y="0"/>
                  </a:lnTo>
                  <a:lnTo>
                    <a:pt x="8614" y="0"/>
                  </a:lnTo>
                  <a:lnTo>
                    <a:pt x="8569" y="0"/>
                  </a:lnTo>
                  <a:lnTo>
                    <a:pt x="8525" y="0"/>
                  </a:lnTo>
                  <a:lnTo>
                    <a:pt x="8479" y="0"/>
                  </a:lnTo>
                  <a:lnTo>
                    <a:pt x="8434" y="0"/>
                  </a:lnTo>
                  <a:lnTo>
                    <a:pt x="8388" y="0"/>
                  </a:lnTo>
                  <a:lnTo>
                    <a:pt x="8342" y="0"/>
                  </a:lnTo>
                  <a:lnTo>
                    <a:pt x="8296" y="0"/>
                  </a:lnTo>
                  <a:lnTo>
                    <a:pt x="8250" y="0"/>
                  </a:lnTo>
                  <a:lnTo>
                    <a:pt x="8203" y="0"/>
                  </a:lnTo>
                  <a:lnTo>
                    <a:pt x="8156" y="0"/>
                  </a:lnTo>
                  <a:lnTo>
                    <a:pt x="8107" y="0"/>
                  </a:lnTo>
                  <a:lnTo>
                    <a:pt x="8060" y="0"/>
                  </a:lnTo>
                  <a:lnTo>
                    <a:pt x="8012" y="0"/>
                  </a:lnTo>
                  <a:lnTo>
                    <a:pt x="7964" y="0"/>
                  </a:lnTo>
                  <a:lnTo>
                    <a:pt x="7914" y="0"/>
                  </a:lnTo>
                  <a:lnTo>
                    <a:pt x="7866" y="0"/>
                  </a:lnTo>
                  <a:lnTo>
                    <a:pt x="7817" y="0"/>
                  </a:lnTo>
                  <a:lnTo>
                    <a:pt x="7767" y="0"/>
                  </a:lnTo>
                  <a:lnTo>
                    <a:pt x="7718" y="0"/>
                  </a:lnTo>
                  <a:lnTo>
                    <a:pt x="7667" y="0"/>
                  </a:lnTo>
                  <a:lnTo>
                    <a:pt x="7618" y="0"/>
                  </a:lnTo>
                  <a:lnTo>
                    <a:pt x="7567" y="0"/>
                  </a:lnTo>
                  <a:lnTo>
                    <a:pt x="7517" y="0"/>
                  </a:lnTo>
                  <a:lnTo>
                    <a:pt x="7466" y="0"/>
                  </a:lnTo>
                  <a:lnTo>
                    <a:pt x="7415" y="0"/>
                  </a:lnTo>
                  <a:lnTo>
                    <a:pt x="7364" y="0"/>
                  </a:lnTo>
                  <a:lnTo>
                    <a:pt x="7313" y="0"/>
                  </a:lnTo>
                  <a:lnTo>
                    <a:pt x="7261" y="0"/>
                  </a:lnTo>
                  <a:lnTo>
                    <a:pt x="7210" y="0"/>
                  </a:lnTo>
                  <a:lnTo>
                    <a:pt x="7157" y="0"/>
                  </a:lnTo>
                  <a:lnTo>
                    <a:pt x="7105" y="0"/>
                  </a:lnTo>
                  <a:lnTo>
                    <a:pt x="7053" y="0"/>
                  </a:lnTo>
                  <a:lnTo>
                    <a:pt x="7000" y="0"/>
                  </a:lnTo>
                  <a:lnTo>
                    <a:pt x="6947" y="0"/>
                  </a:lnTo>
                  <a:lnTo>
                    <a:pt x="6895" y="0"/>
                  </a:lnTo>
                  <a:lnTo>
                    <a:pt x="6842" y="0"/>
                  </a:lnTo>
                  <a:lnTo>
                    <a:pt x="6789" y="0"/>
                  </a:lnTo>
                  <a:lnTo>
                    <a:pt x="6736" y="0"/>
                  </a:lnTo>
                  <a:lnTo>
                    <a:pt x="6683" y="0"/>
                  </a:lnTo>
                  <a:lnTo>
                    <a:pt x="6629" y="0"/>
                  </a:lnTo>
                  <a:lnTo>
                    <a:pt x="6575" y="0"/>
                  </a:lnTo>
                  <a:lnTo>
                    <a:pt x="6522" y="0"/>
                  </a:lnTo>
                  <a:lnTo>
                    <a:pt x="6468" y="0"/>
                  </a:lnTo>
                  <a:lnTo>
                    <a:pt x="6414" y="0"/>
                  </a:lnTo>
                  <a:lnTo>
                    <a:pt x="6360" y="0"/>
                  </a:lnTo>
                  <a:lnTo>
                    <a:pt x="6305" y="0"/>
                  </a:lnTo>
                  <a:lnTo>
                    <a:pt x="6252" y="0"/>
                  </a:lnTo>
                  <a:lnTo>
                    <a:pt x="6197" y="0"/>
                  </a:lnTo>
                  <a:lnTo>
                    <a:pt x="6143" y="0"/>
                  </a:lnTo>
                  <a:lnTo>
                    <a:pt x="6088" y="0"/>
                  </a:lnTo>
                  <a:lnTo>
                    <a:pt x="6033" y="0"/>
                  </a:lnTo>
                  <a:lnTo>
                    <a:pt x="5979" y="0"/>
                  </a:lnTo>
                  <a:lnTo>
                    <a:pt x="5925" y="0"/>
                  </a:lnTo>
                  <a:lnTo>
                    <a:pt x="5870" y="0"/>
                  </a:lnTo>
                  <a:lnTo>
                    <a:pt x="5815" y="0"/>
                  </a:lnTo>
                  <a:lnTo>
                    <a:pt x="5760" y="0"/>
                  </a:lnTo>
                  <a:lnTo>
                    <a:pt x="5705" y="0"/>
                  </a:lnTo>
                  <a:lnTo>
                    <a:pt x="5650" y="0"/>
                  </a:lnTo>
                  <a:lnTo>
                    <a:pt x="5595" y="0"/>
                  </a:lnTo>
                  <a:lnTo>
                    <a:pt x="5540" y="0"/>
                  </a:lnTo>
                  <a:lnTo>
                    <a:pt x="5485" y="0"/>
                  </a:lnTo>
                  <a:lnTo>
                    <a:pt x="5430" y="0"/>
                  </a:lnTo>
                  <a:lnTo>
                    <a:pt x="5375" y="0"/>
                  </a:lnTo>
                  <a:lnTo>
                    <a:pt x="5321" y="0"/>
                  </a:lnTo>
                  <a:lnTo>
                    <a:pt x="5266" y="0"/>
                  </a:lnTo>
                  <a:lnTo>
                    <a:pt x="5211" y="0"/>
                  </a:lnTo>
                  <a:lnTo>
                    <a:pt x="5156" y="0"/>
                  </a:lnTo>
                  <a:lnTo>
                    <a:pt x="5100" y="0"/>
                  </a:lnTo>
                  <a:lnTo>
                    <a:pt x="5046" y="0"/>
                  </a:lnTo>
                  <a:lnTo>
                    <a:pt x="4991" y="0"/>
                  </a:lnTo>
                  <a:lnTo>
                    <a:pt x="4936" y="0"/>
                  </a:lnTo>
                  <a:lnTo>
                    <a:pt x="4881" y="0"/>
                  </a:lnTo>
                  <a:lnTo>
                    <a:pt x="4826" y="0"/>
                  </a:lnTo>
                  <a:lnTo>
                    <a:pt x="4771" y="0"/>
                  </a:lnTo>
                  <a:lnTo>
                    <a:pt x="4716" y="0"/>
                  </a:lnTo>
                  <a:lnTo>
                    <a:pt x="4661" y="0"/>
                  </a:lnTo>
                  <a:lnTo>
                    <a:pt x="4608" y="0"/>
                  </a:lnTo>
                  <a:lnTo>
                    <a:pt x="4553" y="0"/>
                  </a:lnTo>
                  <a:lnTo>
                    <a:pt x="4498" y="0"/>
                  </a:lnTo>
                  <a:lnTo>
                    <a:pt x="4444" y="0"/>
                  </a:lnTo>
                  <a:lnTo>
                    <a:pt x="4389" y="0"/>
                  </a:lnTo>
                  <a:lnTo>
                    <a:pt x="4336" y="0"/>
                  </a:lnTo>
                  <a:lnTo>
                    <a:pt x="4281" y="0"/>
                  </a:lnTo>
                  <a:lnTo>
                    <a:pt x="4227" y="0"/>
                  </a:lnTo>
                  <a:lnTo>
                    <a:pt x="4173" y="0"/>
                  </a:lnTo>
                  <a:lnTo>
                    <a:pt x="4119" y="0"/>
                  </a:lnTo>
                  <a:lnTo>
                    <a:pt x="4066" y="0"/>
                  </a:lnTo>
                  <a:lnTo>
                    <a:pt x="4012" y="0"/>
                  </a:lnTo>
                  <a:lnTo>
                    <a:pt x="3958" y="0"/>
                  </a:lnTo>
                  <a:lnTo>
                    <a:pt x="3905" y="0"/>
                  </a:lnTo>
                  <a:lnTo>
                    <a:pt x="3852" y="0"/>
                  </a:lnTo>
                  <a:lnTo>
                    <a:pt x="3799" y="0"/>
                  </a:lnTo>
                  <a:lnTo>
                    <a:pt x="3746" y="0"/>
                  </a:lnTo>
                  <a:lnTo>
                    <a:pt x="3694" y="0"/>
                  </a:lnTo>
                  <a:lnTo>
                    <a:pt x="3641" y="0"/>
                  </a:lnTo>
                  <a:lnTo>
                    <a:pt x="3588" y="0"/>
                  </a:lnTo>
                  <a:lnTo>
                    <a:pt x="3536" y="0"/>
                  </a:lnTo>
                  <a:lnTo>
                    <a:pt x="3484" y="0"/>
                  </a:lnTo>
                  <a:lnTo>
                    <a:pt x="3431" y="0"/>
                  </a:lnTo>
                  <a:lnTo>
                    <a:pt x="3380" y="0"/>
                  </a:lnTo>
                  <a:lnTo>
                    <a:pt x="3328" y="0"/>
                  </a:lnTo>
                  <a:lnTo>
                    <a:pt x="3277" y="0"/>
                  </a:lnTo>
                  <a:lnTo>
                    <a:pt x="3226" y="0"/>
                  </a:lnTo>
                  <a:lnTo>
                    <a:pt x="3174" y="0"/>
                  </a:lnTo>
                  <a:lnTo>
                    <a:pt x="3124" y="0"/>
                  </a:lnTo>
                  <a:lnTo>
                    <a:pt x="3073" y="0"/>
                  </a:lnTo>
                  <a:lnTo>
                    <a:pt x="3023" y="0"/>
                  </a:lnTo>
                  <a:lnTo>
                    <a:pt x="2974" y="0"/>
                  </a:lnTo>
                  <a:lnTo>
                    <a:pt x="2923" y="0"/>
                  </a:lnTo>
                  <a:lnTo>
                    <a:pt x="2874" y="0"/>
                  </a:lnTo>
                  <a:lnTo>
                    <a:pt x="2824" y="0"/>
                  </a:lnTo>
                  <a:lnTo>
                    <a:pt x="2775" y="0"/>
                  </a:lnTo>
                  <a:lnTo>
                    <a:pt x="2727" y="0"/>
                  </a:lnTo>
                  <a:lnTo>
                    <a:pt x="2677" y="0"/>
                  </a:lnTo>
                  <a:lnTo>
                    <a:pt x="2629" y="0"/>
                  </a:lnTo>
                  <a:lnTo>
                    <a:pt x="2581" y="0"/>
                  </a:lnTo>
                  <a:lnTo>
                    <a:pt x="2534" y="0"/>
                  </a:lnTo>
                  <a:lnTo>
                    <a:pt x="2485" y="0"/>
                  </a:lnTo>
                  <a:lnTo>
                    <a:pt x="2438" y="0"/>
                  </a:lnTo>
                  <a:lnTo>
                    <a:pt x="2392" y="0"/>
                  </a:lnTo>
                  <a:lnTo>
                    <a:pt x="2345" y="0"/>
                  </a:lnTo>
                  <a:lnTo>
                    <a:pt x="2299" y="0"/>
                  </a:lnTo>
                  <a:lnTo>
                    <a:pt x="2253" y="0"/>
                  </a:lnTo>
                  <a:lnTo>
                    <a:pt x="2207" y="0"/>
                  </a:lnTo>
                  <a:lnTo>
                    <a:pt x="2162" y="0"/>
                  </a:lnTo>
                  <a:lnTo>
                    <a:pt x="2115" y="0"/>
                  </a:lnTo>
                  <a:lnTo>
                    <a:pt x="2072" y="0"/>
                  </a:lnTo>
                  <a:lnTo>
                    <a:pt x="2027" y="0"/>
                  </a:lnTo>
                  <a:lnTo>
                    <a:pt x="1983" y="0"/>
                  </a:lnTo>
                  <a:lnTo>
                    <a:pt x="1939" y="0"/>
                  </a:lnTo>
                  <a:lnTo>
                    <a:pt x="1895" y="0"/>
                  </a:lnTo>
                  <a:lnTo>
                    <a:pt x="1852" y="0"/>
                  </a:lnTo>
                  <a:lnTo>
                    <a:pt x="1809" y="0"/>
                  </a:lnTo>
                  <a:lnTo>
                    <a:pt x="1766" y="0"/>
                  </a:lnTo>
                  <a:lnTo>
                    <a:pt x="1725" y="0"/>
                  </a:lnTo>
                  <a:lnTo>
                    <a:pt x="1683" y="0"/>
                  </a:lnTo>
                  <a:lnTo>
                    <a:pt x="1641" y="0"/>
                  </a:lnTo>
                  <a:lnTo>
                    <a:pt x="1601" y="0"/>
                  </a:lnTo>
                  <a:lnTo>
                    <a:pt x="1560" y="0"/>
                  </a:lnTo>
                  <a:lnTo>
                    <a:pt x="1521" y="0"/>
                  </a:lnTo>
                  <a:lnTo>
                    <a:pt x="1481" y="0"/>
                  </a:lnTo>
                  <a:lnTo>
                    <a:pt x="1442" y="0"/>
                  </a:lnTo>
                  <a:lnTo>
                    <a:pt x="1402" y="0"/>
                  </a:lnTo>
                  <a:lnTo>
                    <a:pt x="1364" y="0"/>
                  </a:lnTo>
                  <a:lnTo>
                    <a:pt x="1325" y="0"/>
                  </a:lnTo>
                  <a:lnTo>
                    <a:pt x="1288" y="0"/>
                  </a:lnTo>
                  <a:lnTo>
                    <a:pt x="1251" y="0"/>
                  </a:lnTo>
                  <a:lnTo>
                    <a:pt x="1214" y="0"/>
                  </a:lnTo>
                  <a:lnTo>
                    <a:pt x="1178" y="0"/>
                  </a:lnTo>
                  <a:lnTo>
                    <a:pt x="1142" y="0"/>
                  </a:lnTo>
                  <a:lnTo>
                    <a:pt x="1107" y="0"/>
                  </a:lnTo>
                  <a:lnTo>
                    <a:pt x="1072" y="0"/>
                  </a:lnTo>
                  <a:lnTo>
                    <a:pt x="1037" y="0"/>
                  </a:lnTo>
                  <a:lnTo>
                    <a:pt x="1003" y="0"/>
                  </a:lnTo>
                  <a:lnTo>
                    <a:pt x="969" y="0"/>
                  </a:lnTo>
                  <a:lnTo>
                    <a:pt x="936" y="0"/>
                  </a:lnTo>
                  <a:lnTo>
                    <a:pt x="904" y="0"/>
                  </a:lnTo>
                  <a:lnTo>
                    <a:pt x="871" y="0"/>
                  </a:lnTo>
                  <a:lnTo>
                    <a:pt x="839" y="0"/>
                  </a:lnTo>
                  <a:lnTo>
                    <a:pt x="808" y="0"/>
                  </a:lnTo>
                  <a:lnTo>
                    <a:pt x="778" y="0"/>
                  </a:lnTo>
                  <a:lnTo>
                    <a:pt x="748" y="0"/>
                  </a:lnTo>
                  <a:lnTo>
                    <a:pt x="718" y="0"/>
                  </a:lnTo>
                  <a:lnTo>
                    <a:pt x="689" y="0"/>
                  </a:lnTo>
                  <a:lnTo>
                    <a:pt x="660" y="0"/>
                  </a:lnTo>
                  <a:lnTo>
                    <a:pt x="632" y="0"/>
                  </a:lnTo>
                  <a:lnTo>
                    <a:pt x="604" y="0"/>
                  </a:lnTo>
                  <a:lnTo>
                    <a:pt x="578" y="0"/>
                  </a:lnTo>
                  <a:lnTo>
                    <a:pt x="552" y="0"/>
                  </a:lnTo>
                  <a:lnTo>
                    <a:pt x="525" y="0"/>
                  </a:lnTo>
                  <a:lnTo>
                    <a:pt x="500" y="0"/>
                  </a:lnTo>
                  <a:lnTo>
                    <a:pt x="475" y="0"/>
                  </a:lnTo>
                  <a:lnTo>
                    <a:pt x="451" y="0"/>
                  </a:lnTo>
                  <a:lnTo>
                    <a:pt x="428" y="0"/>
                  </a:lnTo>
                  <a:lnTo>
                    <a:pt x="405" y="0"/>
                  </a:lnTo>
                  <a:lnTo>
                    <a:pt x="382" y="0"/>
                  </a:lnTo>
                  <a:lnTo>
                    <a:pt x="360" y="0"/>
                  </a:lnTo>
                  <a:lnTo>
                    <a:pt x="339" y="0"/>
                  </a:lnTo>
                  <a:lnTo>
                    <a:pt x="318" y="0"/>
                  </a:lnTo>
                  <a:lnTo>
                    <a:pt x="297" y="0"/>
                  </a:lnTo>
                  <a:lnTo>
                    <a:pt x="278" y="0"/>
                  </a:lnTo>
                  <a:lnTo>
                    <a:pt x="259" y="0"/>
                  </a:lnTo>
                  <a:lnTo>
                    <a:pt x="241" y="0"/>
                  </a:lnTo>
                  <a:lnTo>
                    <a:pt x="224" y="0"/>
                  </a:lnTo>
                  <a:lnTo>
                    <a:pt x="206" y="0"/>
                  </a:lnTo>
                  <a:lnTo>
                    <a:pt x="189" y="0"/>
                  </a:lnTo>
                  <a:lnTo>
                    <a:pt x="174" y="0"/>
                  </a:lnTo>
                  <a:lnTo>
                    <a:pt x="159" y="0"/>
                  </a:lnTo>
                  <a:lnTo>
                    <a:pt x="144" y="0"/>
                  </a:lnTo>
                  <a:lnTo>
                    <a:pt x="130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2" y="0"/>
                  </a:lnTo>
                  <a:lnTo>
                    <a:pt x="62" y="0"/>
                  </a:lnTo>
                  <a:lnTo>
                    <a:pt x="52" y="0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" y="48"/>
                  </a:lnTo>
                  <a:lnTo>
                    <a:pt x="3" y="48"/>
                  </a:lnTo>
                  <a:lnTo>
                    <a:pt x="5" y="48"/>
                  </a:lnTo>
                  <a:lnTo>
                    <a:pt x="8" y="48"/>
                  </a:lnTo>
                  <a:lnTo>
                    <a:pt x="13" y="48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29" y="48"/>
                  </a:lnTo>
                  <a:lnTo>
                    <a:pt x="37" y="48"/>
                  </a:lnTo>
                  <a:lnTo>
                    <a:pt x="45" y="48"/>
                  </a:lnTo>
                  <a:lnTo>
                    <a:pt x="52" y="48"/>
                  </a:lnTo>
                  <a:lnTo>
                    <a:pt x="62" y="48"/>
                  </a:lnTo>
                  <a:lnTo>
                    <a:pt x="72" y="48"/>
                  </a:lnTo>
                  <a:lnTo>
                    <a:pt x="82" y="48"/>
                  </a:lnTo>
                  <a:lnTo>
                    <a:pt x="93" y="48"/>
                  </a:lnTo>
                  <a:lnTo>
                    <a:pt x="105" y="48"/>
                  </a:lnTo>
                  <a:lnTo>
                    <a:pt x="117" y="48"/>
                  </a:lnTo>
                  <a:lnTo>
                    <a:pt x="130" y="48"/>
                  </a:lnTo>
                  <a:lnTo>
                    <a:pt x="144" y="48"/>
                  </a:lnTo>
                  <a:lnTo>
                    <a:pt x="159" y="48"/>
                  </a:lnTo>
                  <a:lnTo>
                    <a:pt x="174" y="48"/>
                  </a:lnTo>
                  <a:lnTo>
                    <a:pt x="189" y="48"/>
                  </a:lnTo>
                  <a:lnTo>
                    <a:pt x="206" y="48"/>
                  </a:lnTo>
                  <a:lnTo>
                    <a:pt x="224" y="48"/>
                  </a:lnTo>
                  <a:lnTo>
                    <a:pt x="241" y="48"/>
                  </a:lnTo>
                  <a:lnTo>
                    <a:pt x="259" y="48"/>
                  </a:lnTo>
                  <a:lnTo>
                    <a:pt x="278" y="48"/>
                  </a:lnTo>
                  <a:lnTo>
                    <a:pt x="297" y="48"/>
                  </a:lnTo>
                  <a:lnTo>
                    <a:pt x="318" y="48"/>
                  </a:lnTo>
                  <a:lnTo>
                    <a:pt x="339" y="48"/>
                  </a:lnTo>
                  <a:lnTo>
                    <a:pt x="360" y="48"/>
                  </a:lnTo>
                  <a:lnTo>
                    <a:pt x="382" y="48"/>
                  </a:lnTo>
                  <a:lnTo>
                    <a:pt x="403" y="48"/>
                  </a:lnTo>
                  <a:lnTo>
                    <a:pt x="427" y="48"/>
                  </a:lnTo>
                  <a:lnTo>
                    <a:pt x="451" y="48"/>
                  </a:lnTo>
                  <a:lnTo>
                    <a:pt x="475" y="48"/>
                  </a:lnTo>
                  <a:lnTo>
                    <a:pt x="500" y="48"/>
                  </a:lnTo>
                  <a:lnTo>
                    <a:pt x="525" y="48"/>
                  </a:lnTo>
                  <a:lnTo>
                    <a:pt x="551" y="48"/>
                  </a:lnTo>
                  <a:lnTo>
                    <a:pt x="577" y="48"/>
                  </a:lnTo>
                  <a:lnTo>
                    <a:pt x="604" y="48"/>
                  </a:lnTo>
                  <a:lnTo>
                    <a:pt x="632" y="48"/>
                  </a:lnTo>
                  <a:lnTo>
                    <a:pt x="660" y="48"/>
                  </a:lnTo>
                  <a:lnTo>
                    <a:pt x="689" y="48"/>
                  </a:lnTo>
                  <a:lnTo>
                    <a:pt x="717" y="48"/>
                  </a:lnTo>
                  <a:lnTo>
                    <a:pt x="747" y="48"/>
                  </a:lnTo>
                  <a:lnTo>
                    <a:pt x="778" y="48"/>
                  </a:lnTo>
                  <a:lnTo>
                    <a:pt x="808" y="48"/>
                  </a:lnTo>
                  <a:lnTo>
                    <a:pt x="839" y="48"/>
                  </a:lnTo>
                  <a:lnTo>
                    <a:pt x="871" y="48"/>
                  </a:lnTo>
                  <a:lnTo>
                    <a:pt x="903" y="48"/>
                  </a:lnTo>
                  <a:lnTo>
                    <a:pt x="936" y="48"/>
                  </a:lnTo>
                  <a:lnTo>
                    <a:pt x="969" y="48"/>
                  </a:lnTo>
                  <a:lnTo>
                    <a:pt x="1003" y="48"/>
                  </a:lnTo>
                  <a:lnTo>
                    <a:pt x="1037" y="48"/>
                  </a:lnTo>
                  <a:lnTo>
                    <a:pt x="1071" y="48"/>
                  </a:lnTo>
                  <a:lnTo>
                    <a:pt x="1106" y="48"/>
                  </a:lnTo>
                  <a:lnTo>
                    <a:pt x="1141" y="48"/>
                  </a:lnTo>
                  <a:lnTo>
                    <a:pt x="1177" y="48"/>
                  </a:lnTo>
                  <a:lnTo>
                    <a:pt x="1213" y="48"/>
                  </a:lnTo>
                  <a:lnTo>
                    <a:pt x="1251" y="48"/>
                  </a:lnTo>
                  <a:lnTo>
                    <a:pt x="1288" y="48"/>
                  </a:lnTo>
                  <a:lnTo>
                    <a:pt x="1325" y="48"/>
                  </a:lnTo>
                  <a:lnTo>
                    <a:pt x="1364" y="48"/>
                  </a:lnTo>
                  <a:lnTo>
                    <a:pt x="1402" y="48"/>
                  </a:lnTo>
                  <a:lnTo>
                    <a:pt x="1441" y="48"/>
                  </a:lnTo>
                  <a:lnTo>
                    <a:pt x="1480" y="48"/>
                  </a:lnTo>
                  <a:lnTo>
                    <a:pt x="1520" y="48"/>
                  </a:lnTo>
                  <a:lnTo>
                    <a:pt x="1560" y="48"/>
                  </a:lnTo>
                  <a:lnTo>
                    <a:pt x="1601" y="48"/>
                  </a:lnTo>
                  <a:lnTo>
                    <a:pt x="1641" y="48"/>
                  </a:lnTo>
                  <a:lnTo>
                    <a:pt x="1683" y="48"/>
                  </a:lnTo>
                  <a:lnTo>
                    <a:pt x="1725" y="48"/>
                  </a:lnTo>
                  <a:lnTo>
                    <a:pt x="1766" y="48"/>
                  </a:lnTo>
                  <a:lnTo>
                    <a:pt x="1808" y="48"/>
                  </a:lnTo>
                  <a:lnTo>
                    <a:pt x="1851" y="48"/>
                  </a:lnTo>
                  <a:lnTo>
                    <a:pt x="1895" y="48"/>
                  </a:lnTo>
                  <a:lnTo>
                    <a:pt x="1938" y="48"/>
                  </a:lnTo>
                  <a:lnTo>
                    <a:pt x="1982" y="48"/>
                  </a:lnTo>
                  <a:lnTo>
                    <a:pt x="2025" y="48"/>
                  </a:lnTo>
                  <a:lnTo>
                    <a:pt x="2070" y="48"/>
                  </a:lnTo>
                  <a:lnTo>
                    <a:pt x="2115" y="48"/>
                  </a:lnTo>
                  <a:lnTo>
                    <a:pt x="2160" y="48"/>
                  </a:lnTo>
                  <a:lnTo>
                    <a:pt x="2205" y="48"/>
                  </a:lnTo>
                  <a:lnTo>
                    <a:pt x="2252" y="48"/>
                  </a:lnTo>
                  <a:lnTo>
                    <a:pt x="2298" y="48"/>
                  </a:lnTo>
                  <a:lnTo>
                    <a:pt x="2344" y="48"/>
                  </a:lnTo>
                  <a:lnTo>
                    <a:pt x="2391" y="48"/>
                  </a:lnTo>
                  <a:lnTo>
                    <a:pt x="2438" y="48"/>
                  </a:lnTo>
                  <a:lnTo>
                    <a:pt x="2485" y="48"/>
                  </a:lnTo>
                  <a:lnTo>
                    <a:pt x="2532" y="48"/>
                  </a:lnTo>
                  <a:lnTo>
                    <a:pt x="2581" y="48"/>
                  </a:lnTo>
                  <a:lnTo>
                    <a:pt x="2628" y="48"/>
                  </a:lnTo>
                  <a:lnTo>
                    <a:pt x="2676" y="48"/>
                  </a:lnTo>
                  <a:lnTo>
                    <a:pt x="2726" y="48"/>
                  </a:lnTo>
                  <a:lnTo>
                    <a:pt x="2774" y="48"/>
                  </a:lnTo>
                  <a:lnTo>
                    <a:pt x="2823" y="48"/>
                  </a:lnTo>
                  <a:lnTo>
                    <a:pt x="2873" y="48"/>
                  </a:lnTo>
                  <a:lnTo>
                    <a:pt x="2922" y="48"/>
                  </a:lnTo>
                  <a:lnTo>
                    <a:pt x="2973" y="48"/>
                  </a:lnTo>
                  <a:lnTo>
                    <a:pt x="3022" y="48"/>
                  </a:lnTo>
                  <a:lnTo>
                    <a:pt x="3072" y="48"/>
                  </a:lnTo>
                  <a:lnTo>
                    <a:pt x="3123" y="48"/>
                  </a:lnTo>
                  <a:lnTo>
                    <a:pt x="3173" y="48"/>
                  </a:lnTo>
                  <a:lnTo>
                    <a:pt x="3225" y="48"/>
                  </a:lnTo>
                  <a:lnTo>
                    <a:pt x="3275" y="48"/>
                  </a:lnTo>
                  <a:lnTo>
                    <a:pt x="3327" y="48"/>
                  </a:lnTo>
                  <a:lnTo>
                    <a:pt x="3379" y="48"/>
                  </a:lnTo>
                  <a:lnTo>
                    <a:pt x="3430" y="48"/>
                  </a:lnTo>
                  <a:lnTo>
                    <a:pt x="3483" y="48"/>
                  </a:lnTo>
                  <a:lnTo>
                    <a:pt x="3534" y="48"/>
                  </a:lnTo>
                  <a:lnTo>
                    <a:pt x="3587" y="48"/>
                  </a:lnTo>
                  <a:lnTo>
                    <a:pt x="3639" y="48"/>
                  </a:lnTo>
                  <a:lnTo>
                    <a:pt x="3691" y="48"/>
                  </a:lnTo>
                  <a:lnTo>
                    <a:pt x="3744" y="48"/>
                  </a:lnTo>
                  <a:lnTo>
                    <a:pt x="3798" y="48"/>
                  </a:lnTo>
                  <a:lnTo>
                    <a:pt x="3850" y="48"/>
                  </a:lnTo>
                  <a:lnTo>
                    <a:pt x="3903" y="48"/>
                  </a:lnTo>
                  <a:lnTo>
                    <a:pt x="3957" y="48"/>
                  </a:lnTo>
                  <a:lnTo>
                    <a:pt x="4011" y="48"/>
                  </a:lnTo>
                  <a:lnTo>
                    <a:pt x="4064" y="48"/>
                  </a:lnTo>
                  <a:lnTo>
                    <a:pt x="4118" y="48"/>
                  </a:lnTo>
                  <a:lnTo>
                    <a:pt x="4172" y="48"/>
                  </a:lnTo>
                  <a:lnTo>
                    <a:pt x="4226" y="48"/>
                  </a:lnTo>
                  <a:lnTo>
                    <a:pt x="4280" y="48"/>
                  </a:lnTo>
                  <a:lnTo>
                    <a:pt x="4333" y="48"/>
                  </a:lnTo>
                  <a:lnTo>
                    <a:pt x="4388" y="48"/>
                  </a:lnTo>
                  <a:lnTo>
                    <a:pt x="4442" y="48"/>
                  </a:lnTo>
                  <a:lnTo>
                    <a:pt x="4497" y="48"/>
                  </a:lnTo>
                  <a:lnTo>
                    <a:pt x="4551" y="48"/>
                  </a:lnTo>
                  <a:lnTo>
                    <a:pt x="4605" y="48"/>
                  </a:lnTo>
                  <a:lnTo>
                    <a:pt x="4660" y="48"/>
                  </a:lnTo>
                  <a:lnTo>
                    <a:pt x="4715" y="48"/>
                  </a:lnTo>
                  <a:lnTo>
                    <a:pt x="4770" y="48"/>
                  </a:lnTo>
                  <a:lnTo>
                    <a:pt x="4825" y="48"/>
                  </a:lnTo>
                  <a:lnTo>
                    <a:pt x="4880" y="48"/>
                  </a:lnTo>
                  <a:lnTo>
                    <a:pt x="4935" y="48"/>
                  </a:lnTo>
                  <a:lnTo>
                    <a:pt x="4990" y="48"/>
                  </a:lnTo>
                  <a:lnTo>
                    <a:pt x="5044" y="48"/>
                  </a:lnTo>
                  <a:lnTo>
                    <a:pt x="5099" y="48"/>
                  </a:lnTo>
                  <a:lnTo>
                    <a:pt x="5154" y="48"/>
                  </a:lnTo>
                  <a:lnTo>
                    <a:pt x="5209" y="48"/>
                  </a:lnTo>
                  <a:lnTo>
                    <a:pt x="5264" y="48"/>
                  </a:lnTo>
                  <a:lnTo>
                    <a:pt x="5319" y="48"/>
                  </a:lnTo>
                  <a:lnTo>
                    <a:pt x="5373" y="48"/>
                  </a:lnTo>
                  <a:lnTo>
                    <a:pt x="5429" y="48"/>
                  </a:lnTo>
                  <a:lnTo>
                    <a:pt x="5483" y="48"/>
                  </a:lnTo>
                  <a:lnTo>
                    <a:pt x="5538" y="48"/>
                  </a:lnTo>
                  <a:lnTo>
                    <a:pt x="5593" y="48"/>
                  </a:lnTo>
                  <a:lnTo>
                    <a:pt x="5648" y="48"/>
                  </a:lnTo>
                  <a:lnTo>
                    <a:pt x="5703" y="48"/>
                  </a:lnTo>
                  <a:lnTo>
                    <a:pt x="5758" y="48"/>
                  </a:lnTo>
                  <a:lnTo>
                    <a:pt x="5813" y="48"/>
                  </a:lnTo>
                  <a:lnTo>
                    <a:pt x="5868" y="48"/>
                  </a:lnTo>
                  <a:lnTo>
                    <a:pt x="5922" y="48"/>
                  </a:lnTo>
                  <a:lnTo>
                    <a:pt x="5977" y="48"/>
                  </a:lnTo>
                  <a:lnTo>
                    <a:pt x="6031" y="48"/>
                  </a:lnTo>
                  <a:lnTo>
                    <a:pt x="6086" y="48"/>
                  </a:lnTo>
                  <a:lnTo>
                    <a:pt x="6141" y="48"/>
                  </a:lnTo>
                  <a:lnTo>
                    <a:pt x="6195" y="48"/>
                  </a:lnTo>
                  <a:lnTo>
                    <a:pt x="6249" y="48"/>
                  </a:lnTo>
                  <a:lnTo>
                    <a:pt x="6303" y="48"/>
                  </a:lnTo>
                  <a:lnTo>
                    <a:pt x="6358" y="48"/>
                  </a:lnTo>
                  <a:lnTo>
                    <a:pt x="6412" y="48"/>
                  </a:lnTo>
                  <a:lnTo>
                    <a:pt x="6466" y="48"/>
                  </a:lnTo>
                  <a:lnTo>
                    <a:pt x="6519" y="48"/>
                  </a:lnTo>
                  <a:lnTo>
                    <a:pt x="6573" y="48"/>
                  </a:lnTo>
                  <a:lnTo>
                    <a:pt x="6627" y="48"/>
                  </a:lnTo>
                  <a:lnTo>
                    <a:pt x="6681" y="48"/>
                  </a:lnTo>
                  <a:lnTo>
                    <a:pt x="6733" y="48"/>
                  </a:lnTo>
                  <a:lnTo>
                    <a:pt x="6787" y="48"/>
                  </a:lnTo>
                  <a:lnTo>
                    <a:pt x="6840" y="48"/>
                  </a:lnTo>
                  <a:lnTo>
                    <a:pt x="6892" y="48"/>
                  </a:lnTo>
                  <a:lnTo>
                    <a:pt x="6945" y="48"/>
                  </a:lnTo>
                  <a:lnTo>
                    <a:pt x="6998" y="48"/>
                  </a:lnTo>
                  <a:lnTo>
                    <a:pt x="7051" y="48"/>
                  </a:lnTo>
                  <a:lnTo>
                    <a:pt x="7103" y="48"/>
                  </a:lnTo>
                  <a:lnTo>
                    <a:pt x="7155" y="48"/>
                  </a:lnTo>
                  <a:lnTo>
                    <a:pt x="7206" y="48"/>
                  </a:lnTo>
                  <a:lnTo>
                    <a:pt x="7258" y="48"/>
                  </a:lnTo>
                  <a:lnTo>
                    <a:pt x="7310" y="48"/>
                  </a:lnTo>
                  <a:lnTo>
                    <a:pt x="7361" y="48"/>
                  </a:lnTo>
                  <a:lnTo>
                    <a:pt x="7413" y="48"/>
                  </a:lnTo>
                  <a:lnTo>
                    <a:pt x="7463" y="48"/>
                  </a:lnTo>
                  <a:lnTo>
                    <a:pt x="7514" y="48"/>
                  </a:lnTo>
                  <a:lnTo>
                    <a:pt x="7565" y="48"/>
                  </a:lnTo>
                  <a:lnTo>
                    <a:pt x="7615" y="48"/>
                  </a:lnTo>
                  <a:lnTo>
                    <a:pt x="7665" y="48"/>
                  </a:lnTo>
                  <a:lnTo>
                    <a:pt x="7714" y="48"/>
                  </a:lnTo>
                  <a:lnTo>
                    <a:pt x="7765" y="48"/>
                  </a:lnTo>
                  <a:lnTo>
                    <a:pt x="7814" y="48"/>
                  </a:lnTo>
                  <a:lnTo>
                    <a:pt x="7863" y="48"/>
                  </a:lnTo>
                  <a:lnTo>
                    <a:pt x="7912" y="48"/>
                  </a:lnTo>
                  <a:lnTo>
                    <a:pt x="7960" y="48"/>
                  </a:lnTo>
                  <a:lnTo>
                    <a:pt x="8009" y="48"/>
                  </a:lnTo>
                  <a:lnTo>
                    <a:pt x="8057" y="48"/>
                  </a:lnTo>
                  <a:lnTo>
                    <a:pt x="8105" y="48"/>
                  </a:lnTo>
                  <a:lnTo>
                    <a:pt x="8152" y="48"/>
                  </a:lnTo>
                  <a:lnTo>
                    <a:pt x="8200" y="48"/>
                  </a:lnTo>
                  <a:lnTo>
                    <a:pt x="8247" y="48"/>
                  </a:lnTo>
                  <a:lnTo>
                    <a:pt x="8293" y="48"/>
                  </a:lnTo>
                  <a:lnTo>
                    <a:pt x="8340" y="48"/>
                  </a:lnTo>
                  <a:lnTo>
                    <a:pt x="8386" y="48"/>
                  </a:lnTo>
                  <a:lnTo>
                    <a:pt x="8431" y="48"/>
                  </a:lnTo>
                  <a:lnTo>
                    <a:pt x="8477" y="48"/>
                  </a:lnTo>
                  <a:lnTo>
                    <a:pt x="8522" y="48"/>
                  </a:lnTo>
                  <a:lnTo>
                    <a:pt x="8567" y="48"/>
                  </a:lnTo>
                  <a:lnTo>
                    <a:pt x="8611" y="48"/>
                  </a:lnTo>
                  <a:lnTo>
                    <a:pt x="8655" y="48"/>
                  </a:lnTo>
                  <a:lnTo>
                    <a:pt x="8699" y="48"/>
                  </a:lnTo>
                  <a:lnTo>
                    <a:pt x="8743" y="48"/>
                  </a:lnTo>
                  <a:lnTo>
                    <a:pt x="8786" y="48"/>
                  </a:lnTo>
                  <a:lnTo>
                    <a:pt x="8828" y="48"/>
                  </a:lnTo>
                  <a:lnTo>
                    <a:pt x="8871" y="48"/>
                  </a:lnTo>
                  <a:lnTo>
                    <a:pt x="8913" y="48"/>
                  </a:lnTo>
                  <a:lnTo>
                    <a:pt x="8955" y="48"/>
                  </a:lnTo>
                  <a:lnTo>
                    <a:pt x="8996" y="48"/>
                  </a:lnTo>
                  <a:lnTo>
                    <a:pt x="9037" y="48"/>
                  </a:lnTo>
                  <a:lnTo>
                    <a:pt x="9077" y="48"/>
                  </a:lnTo>
                  <a:lnTo>
                    <a:pt x="9117" y="48"/>
                  </a:lnTo>
                  <a:lnTo>
                    <a:pt x="9158" y="48"/>
                  </a:lnTo>
                  <a:lnTo>
                    <a:pt x="9196" y="48"/>
                  </a:lnTo>
                  <a:lnTo>
                    <a:pt x="9235" y="48"/>
                  </a:lnTo>
                  <a:lnTo>
                    <a:pt x="9274" y="48"/>
                  </a:lnTo>
                  <a:lnTo>
                    <a:pt x="9312" y="48"/>
                  </a:lnTo>
                  <a:lnTo>
                    <a:pt x="9350" y="48"/>
                  </a:lnTo>
                  <a:lnTo>
                    <a:pt x="9387" y="48"/>
                  </a:lnTo>
                  <a:lnTo>
                    <a:pt x="9423" y="48"/>
                  </a:lnTo>
                  <a:lnTo>
                    <a:pt x="9459" y="48"/>
                  </a:lnTo>
                  <a:lnTo>
                    <a:pt x="9496" y="48"/>
                  </a:lnTo>
                  <a:lnTo>
                    <a:pt x="9531" y="48"/>
                  </a:lnTo>
                  <a:lnTo>
                    <a:pt x="9566" y="48"/>
                  </a:lnTo>
                  <a:lnTo>
                    <a:pt x="9601" y="48"/>
                  </a:lnTo>
                  <a:lnTo>
                    <a:pt x="9635" y="48"/>
                  </a:lnTo>
                  <a:lnTo>
                    <a:pt x="9668" y="48"/>
                  </a:lnTo>
                  <a:lnTo>
                    <a:pt x="9702" y="48"/>
                  </a:lnTo>
                  <a:lnTo>
                    <a:pt x="9734" y="48"/>
                  </a:lnTo>
                  <a:lnTo>
                    <a:pt x="9767" y="48"/>
                  </a:lnTo>
                  <a:lnTo>
                    <a:pt x="9797" y="48"/>
                  </a:lnTo>
                  <a:lnTo>
                    <a:pt x="9829" y="48"/>
                  </a:lnTo>
                  <a:lnTo>
                    <a:pt x="9860" y="48"/>
                  </a:lnTo>
                  <a:lnTo>
                    <a:pt x="9890" y="48"/>
                  </a:lnTo>
                  <a:lnTo>
                    <a:pt x="9919" y="48"/>
                  </a:lnTo>
                  <a:lnTo>
                    <a:pt x="9949" y="48"/>
                  </a:lnTo>
                  <a:lnTo>
                    <a:pt x="9977" y="48"/>
                  </a:lnTo>
                  <a:lnTo>
                    <a:pt x="10005" y="48"/>
                  </a:lnTo>
                  <a:lnTo>
                    <a:pt x="10033" y="48"/>
                  </a:lnTo>
                  <a:lnTo>
                    <a:pt x="10060" y="48"/>
                  </a:lnTo>
                  <a:lnTo>
                    <a:pt x="10086" y="48"/>
                  </a:lnTo>
                  <a:lnTo>
                    <a:pt x="10112" y="48"/>
                  </a:lnTo>
                  <a:lnTo>
                    <a:pt x="10138" y="48"/>
                  </a:lnTo>
                  <a:lnTo>
                    <a:pt x="10163" y="48"/>
                  </a:lnTo>
                  <a:lnTo>
                    <a:pt x="10187" y="48"/>
                  </a:lnTo>
                  <a:lnTo>
                    <a:pt x="10210" y="48"/>
                  </a:lnTo>
                  <a:lnTo>
                    <a:pt x="10233" y="48"/>
                  </a:lnTo>
                  <a:lnTo>
                    <a:pt x="10256" y="48"/>
                  </a:lnTo>
                  <a:lnTo>
                    <a:pt x="10278" y="48"/>
                  </a:lnTo>
                  <a:lnTo>
                    <a:pt x="10299" y="48"/>
                  </a:lnTo>
                  <a:lnTo>
                    <a:pt x="10320" y="48"/>
                  </a:lnTo>
                  <a:lnTo>
                    <a:pt x="10339" y="48"/>
                  </a:lnTo>
                  <a:lnTo>
                    <a:pt x="10359" y="48"/>
                  </a:lnTo>
                  <a:lnTo>
                    <a:pt x="10378" y="48"/>
                  </a:lnTo>
                  <a:lnTo>
                    <a:pt x="10397" y="48"/>
                  </a:lnTo>
                  <a:lnTo>
                    <a:pt x="10414" y="48"/>
                  </a:lnTo>
                  <a:lnTo>
                    <a:pt x="10431" y="48"/>
                  </a:lnTo>
                  <a:lnTo>
                    <a:pt x="10447" y="48"/>
                  </a:lnTo>
                  <a:lnTo>
                    <a:pt x="10463" y="48"/>
                  </a:lnTo>
                  <a:lnTo>
                    <a:pt x="10479" y="48"/>
                  </a:lnTo>
                  <a:lnTo>
                    <a:pt x="10493" y="48"/>
                  </a:lnTo>
                  <a:lnTo>
                    <a:pt x="10506" y="48"/>
                  </a:lnTo>
                  <a:lnTo>
                    <a:pt x="10519" y="48"/>
                  </a:lnTo>
                  <a:lnTo>
                    <a:pt x="10533" y="48"/>
                  </a:lnTo>
                  <a:lnTo>
                    <a:pt x="10544" y="48"/>
                  </a:lnTo>
                  <a:lnTo>
                    <a:pt x="10556" y="48"/>
                  </a:lnTo>
                  <a:lnTo>
                    <a:pt x="10566" y="48"/>
                  </a:lnTo>
                  <a:lnTo>
                    <a:pt x="10575" y="48"/>
                  </a:lnTo>
                  <a:lnTo>
                    <a:pt x="10584" y="48"/>
                  </a:lnTo>
                  <a:lnTo>
                    <a:pt x="10593" y="48"/>
                  </a:lnTo>
                  <a:lnTo>
                    <a:pt x="10601" y="48"/>
                  </a:lnTo>
                  <a:lnTo>
                    <a:pt x="10607" y="48"/>
                  </a:lnTo>
                  <a:lnTo>
                    <a:pt x="10614" y="48"/>
                  </a:lnTo>
                  <a:lnTo>
                    <a:pt x="10619" y="48"/>
                  </a:lnTo>
                  <a:lnTo>
                    <a:pt x="10624" y="48"/>
                  </a:lnTo>
                  <a:lnTo>
                    <a:pt x="10628" y="48"/>
                  </a:lnTo>
                  <a:lnTo>
                    <a:pt x="10631" y="48"/>
                  </a:lnTo>
                  <a:lnTo>
                    <a:pt x="10635" y="48"/>
                  </a:lnTo>
                  <a:lnTo>
                    <a:pt x="10636" y="48"/>
                  </a:lnTo>
                  <a:lnTo>
                    <a:pt x="10637" y="48"/>
                  </a:lnTo>
                  <a:lnTo>
                    <a:pt x="10638" y="48"/>
                  </a:lnTo>
                  <a:lnTo>
                    <a:pt x="10639" y="48"/>
                  </a:lnTo>
                  <a:lnTo>
                    <a:pt x="10641" y="48"/>
                  </a:lnTo>
                  <a:lnTo>
                    <a:pt x="10642" y="48"/>
                  </a:lnTo>
                  <a:lnTo>
                    <a:pt x="10641" y="32"/>
                  </a:lnTo>
                  <a:lnTo>
                    <a:pt x="10641" y="16"/>
                  </a:lnTo>
                  <a:lnTo>
                    <a:pt x="1064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53" name="Rectangle 2494"/>
            <p:cNvSpPr>
              <a:spLocks noChangeArrowheads="1"/>
            </p:cNvSpPr>
            <p:nvPr userDrawn="1"/>
          </p:nvSpPr>
          <p:spPr bwMode="auto">
            <a:xfrm>
              <a:off x="247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54" name="Rectangle 2495"/>
            <p:cNvSpPr>
              <a:spLocks noChangeArrowheads="1"/>
            </p:cNvSpPr>
            <p:nvPr userDrawn="1"/>
          </p:nvSpPr>
          <p:spPr bwMode="auto">
            <a:xfrm>
              <a:off x="560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55" name="Rectangle 2496"/>
            <p:cNvSpPr>
              <a:spLocks noChangeArrowheads="1"/>
            </p:cNvSpPr>
            <p:nvPr userDrawn="1"/>
          </p:nvSpPr>
          <p:spPr bwMode="auto">
            <a:xfrm>
              <a:off x="873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56" name="Rectangle 2497"/>
            <p:cNvSpPr>
              <a:spLocks noChangeArrowheads="1"/>
            </p:cNvSpPr>
            <p:nvPr userDrawn="1"/>
          </p:nvSpPr>
          <p:spPr bwMode="auto">
            <a:xfrm>
              <a:off x="1186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57" name="Rectangle 2498"/>
            <p:cNvSpPr>
              <a:spLocks noChangeArrowheads="1"/>
            </p:cNvSpPr>
            <p:nvPr userDrawn="1"/>
          </p:nvSpPr>
          <p:spPr bwMode="auto">
            <a:xfrm>
              <a:off x="1499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58" name="Rectangle 2499"/>
            <p:cNvSpPr>
              <a:spLocks noChangeArrowheads="1"/>
            </p:cNvSpPr>
            <p:nvPr userDrawn="1"/>
          </p:nvSpPr>
          <p:spPr bwMode="auto">
            <a:xfrm>
              <a:off x="1812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59" name="Rectangle 2500"/>
            <p:cNvSpPr>
              <a:spLocks noChangeArrowheads="1"/>
            </p:cNvSpPr>
            <p:nvPr userDrawn="1"/>
          </p:nvSpPr>
          <p:spPr bwMode="auto">
            <a:xfrm>
              <a:off x="2125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60" name="Rectangle 2501"/>
            <p:cNvSpPr>
              <a:spLocks noChangeArrowheads="1"/>
            </p:cNvSpPr>
            <p:nvPr userDrawn="1"/>
          </p:nvSpPr>
          <p:spPr bwMode="auto">
            <a:xfrm>
              <a:off x="2438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61" name="Rectangle 2502"/>
            <p:cNvSpPr>
              <a:spLocks noChangeArrowheads="1"/>
            </p:cNvSpPr>
            <p:nvPr userDrawn="1"/>
          </p:nvSpPr>
          <p:spPr bwMode="auto">
            <a:xfrm>
              <a:off x="2751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62" name="Rectangle 2503"/>
            <p:cNvSpPr>
              <a:spLocks noChangeArrowheads="1"/>
            </p:cNvSpPr>
            <p:nvPr userDrawn="1"/>
          </p:nvSpPr>
          <p:spPr bwMode="auto">
            <a:xfrm>
              <a:off x="3064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63" name="Rectangle 2504"/>
            <p:cNvSpPr>
              <a:spLocks noChangeArrowheads="1"/>
            </p:cNvSpPr>
            <p:nvPr userDrawn="1"/>
          </p:nvSpPr>
          <p:spPr bwMode="auto">
            <a:xfrm>
              <a:off x="3377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64" name="Rectangle 2505"/>
            <p:cNvSpPr>
              <a:spLocks noChangeArrowheads="1"/>
            </p:cNvSpPr>
            <p:nvPr userDrawn="1"/>
          </p:nvSpPr>
          <p:spPr bwMode="auto">
            <a:xfrm>
              <a:off x="3690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65" name="Rectangle 2506"/>
            <p:cNvSpPr>
              <a:spLocks noChangeArrowheads="1"/>
            </p:cNvSpPr>
            <p:nvPr userDrawn="1"/>
          </p:nvSpPr>
          <p:spPr bwMode="auto">
            <a:xfrm>
              <a:off x="4003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66" name="Rectangle 2507"/>
            <p:cNvSpPr>
              <a:spLocks noChangeArrowheads="1"/>
            </p:cNvSpPr>
            <p:nvPr userDrawn="1"/>
          </p:nvSpPr>
          <p:spPr bwMode="auto">
            <a:xfrm>
              <a:off x="4316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67" name="Rectangle 2508"/>
            <p:cNvSpPr>
              <a:spLocks noChangeArrowheads="1"/>
            </p:cNvSpPr>
            <p:nvPr userDrawn="1"/>
          </p:nvSpPr>
          <p:spPr bwMode="auto">
            <a:xfrm>
              <a:off x="4629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68" name="Rectangle 2509"/>
            <p:cNvSpPr>
              <a:spLocks noChangeArrowheads="1"/>
            </p:cNvSpPr>
            <p:nvPr userDrawn="1"/>
          </p:nvSpPr>
          <p:spPr bwMode="auto">
            <a:xfrm>
              <a:off x="4942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69" name="Rectangle 2510"/>
            <p:cNvSpPr>
              <a:spLocks noChangeArrowheads="1"/>
            </p:cNvSpPr>
            <p:nvPr userDrawn="1"/>
          </p:nvSpPr>
          <p:spPr bwMode="auto">
            <a:xfrm>
              <a:off x="5255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70" name="Freeform 2511"/>
            <p:cNvSpPr>
              <a:spLocks/>
            </p:cNvSpPr>
            <p:nvPr userDrawn="1"/>
          </p:nvSpPr>
          <p:spPr bwMode="auto">
            <a:xfrm>
              <a:off x="247" y="3980"/>
              <a:ext cx="5321" cy="24"/>
            </a:xfrm>
            <a:custGeom>
              <a:avLst/>
              <a:gdLst>
                <a:gd name="T0" fmla="*/ 166 w 10642"/>
                <a:gd name="T1" fmla="*/ 0 h 48"/>
                <a:gd name="T2" fmla="*/ 165 w 10642"/>
                <a:gd name="T3" fmla="*/ 0 h 48"/>
                <a:gd name="T4" fmla="*/ 162 w 10642"/>
                <a:gd name="T5" fmla="*/ 0 h 48"/>
                <a:gd name="T6" fmla="*/ 159 w 10642"/>
                <a:gd name="T7" fmla="*/ 0 h 48"/>
                <a:gd name="T8" fmla="*/ 154 w 10642"/>
                <a:gd name="T9" fmla="*/ 0 h 48"/>
                <a:gd name="T10" fmla="*/ 149 w 10642"/>
                <a:gd name="T11" fmla="*/ 0 h 48"/>
                <a:gd name="T12" fmla="*/ 143 w 10642"/>
                <a:gd name="T13" fmla="*/ 0 h 48"/>
                <a:gd name="T14" fmla="*/ 136 w 10642"/>
                <a:gd name="T15" fmla="*/ 0 h 48"/>
                <a:gd name="T16" fmla="*/ 129 w 10642"/>
                <a:gd name="T17" fmla="*/ 0 h 48"/>
                <a:gd name="T18" fmla="*/ 122 w 10642"/>
                <a:gd name="T19" fmla="*/ 0 h 48"/>
                <a:gd name="T20" fmla="*/ 114 w 10642"/>
                <a:gd name="T21" fmla="*/ 0 h 48"/>
                <a:gd name="T22" fmla="*/ 106 w 10642"/>
                <a:gd name="T23" fmla="*/ 0 h 48"/>
                <a:gd name="T24" fmla="*/ 97 w 10642"/>
                <a:gd name="T25" fmla="*/ 0 h 48"/>
                <a:gd name="T26" fmla="*/ 89 w 10642"/>
                <a:gd name="T27" fmla="*/ 0 h 48"/>
                <a:gd name="T28" fmla="*/ 80 w 10642"/>
                <a:gd name="T29" fmla="*/ 0 h 48"/>
                <a:gd name="T30" fmla="*/ 72 w 10642"/>
                <a:gd name="T31" fmla="*/ 0 h 48"/>
                <a:gd name="T32" fmla="*/ 63 w 10642"/>
                <a:gd name="T33" fmla="*/ 0 h 48"/>
                <a:gd name="T34" fmla="*/ 55 w 10642"/>
                <a:gd name="T35" fmla="*/ 0 h 48"/>
                <a:gd name="T36" fmla="*/ 47 w 10642"/>
                <a:gd name="T37" fmla="*/ 0 h 48"/>
                <a:gd name="T38" fmla="*/ 39 w 10642"/>
                <a:gd name="T39" fmla="*/ 0 h 48"/>
                <a:gd name="T40" fmla="*/ 32 w 10642"/>
                <a:gd name="T41" fmla="*/ 0 h 48"/>
                <a:gd name="T42" fmla="*/ 26 w 10642"/>
                <a:gd name="T43" fmla="*/ 0 h 48"/>
                <a:gd name="T44" fmla="*/ 19 w 10642"/>
                <a:gd name="T45" fmla="*/ 0 h 48"/>
                <a:gd name="T46" fmla="*/ 14 w 10642"/>
                <a:gd name="T47" fmla="*/ 0 h 48"/>
                <a:gd name="T48" fmla="*/ 10 w 10642"/>
                <a:gd name="T49" fmla="*/ 0 h 48"/>
                <a:gd name="T50" fmla="*/ 6 w 10642"/>
                <a:gd name="T51" fmla="*/ 0 h 48"/>
                <a:gd name="T52" fmla="*/ 3 w 10642"/>
                <a:gd name="T53" fmla="*/ 0 h 48"/>
                <a:gd name="T54" fmla="*/ 1 w 10642"/>
                <a:gd name="T55" fmla="*/ 0 h 48"/>
                <a:gd name="T56" fmla="*/ 0 w 10642"/>
                <a:gd name="T57" fmla="*/ 0 h 48"/>
                <a:gd name="T58" fmla="*/ 1 w 10642"/>
                <a:gd name="T59" fmla="*/ 1 h 48"/>
                <a:gd name="T60" fmla="*/ 2 w 10642"/>
                <a:gd name="T61" fmla="*/ 1 h 48"/>
                <a:gd name="T62" fmla="*/ 4 w 10642"/>
                <a:gd name="T63" fmla="*/ 1 h 48"/>
                <a:gd name="T64" fmla="*/ 8 w 10642"/>
                <a:gd name="T65" fmla="*/ 1 h 48"/>
                <a:gd name="T66" fmla="*/ 12 w 10642"/>
                <a:gd name="T67" fmla="*/ 1 h 48"/>
                <a:gd name="T68" fmla="*/ 17 w 10642"/>
                <a:gd name="T69" fmla="*/ 1 h 48"/>
                <a:gd name="T70" fmla="*/ 22 w 10642"/>
                <a:gd name="T71" fmla="*/ 1 h 48"/>
                <a:gd name="T72" fmla="*/ 29 w 10642"/>
                <a:gd name="T73" fmla="*/ 1 h 48"/>
                <a:gd name="T74" fmla="*/ 36 w 10642"/>
                <a:gd name="T75" fmla="*/ 1 h 48"/>
                <a:gd name="T76" fmla="*/ 43 w 10642"/>
                <a:gd name="T77" fmla="*/ 1 h 48"/>
                <a:gd name="T78" fmla="*/ 51 w 10642"/>
                <a:gd name="T79" fmla="*/ 1 h 48"/>
                <a:gd name="T80" fmla="*/ 59 w 10642"/>
                <a:gd name="T81" fmla="*/ 1 h 48"/>
                <a:gd name="T82" fmla="*/ 67 w 10642"/>
                <a:gd name="T83" fmla="*/ 1 h 48"/>
                <a:gd name="T84" fmla="*/ 76 w 10642"/>
                <a:gd name="T85" fmla="*/ 1 h 48"/>
                <a:gd name="T86" fmla="*/ 84 w 10642"/>
                <a:gd name="T87" fmla="*/ 1 h 48"/>
                <a:gd name="T88" fmla="*/ 93 w 10642"/>
                <a:gd name="T89" fmla="*/ 1 h 48"/>
                <a:gd name="T90" fmla="*/ 102 w 10642"/>
                <a:gd name="T91" fmla="*/ 1 h 48"/>
                <a:gd name="T92" fmla="*/ 110 w 10642"/>
                <a:gd name="T93" fmla="*/ 1 h 48"/>
                <a:gd name="T94" fmla="*/ 118 w 10642"/>
                <a:gd name="T95" fmla="*/ 1 h 48"/>
                <a:gd name="T96" fmla="*/ 126 w 10642"/>
                <a:gd name="T97" fmla="*/ 1 h 48"/>
                <a:gd name="T98" fmla="*/ 133 w 10642"/>
                <a:gd name="T99" fmla="*/ 1 h 48"/>
                <a:gd name="T100" fmla="*/ 140 w 10642"/>
                <a:gd name="T101" fmla="*/ 1 h 48"/>
                <a:gd name="T102" fmla="*/ 146 w 10642"/>
                <a:gd name="T103" fmla="*/ 1 h 48"/>
                <a:gd name="T104" fmla="*/ 152 w 10642"/>
                <a:gd name="T105" fmla="*/ 1 h 48"/>
                <a:gd name="T106" fmla="*/ 156 w 10642"/>
                <a:gd name="T107" fmla="*/ 1 h 48"/>
                <a:gd name="T108" fmla="*/ 160 w 10642"/>
                <a:gd name="T109" fmla="*/ 1 h 48"/>
                <a:gd name="T110" fmla="*/ 163 w 10642"/>
                <a:gd name="T111" fmla="*/ 1 h 48"/>
                <a:gd name="T112" fmla="*/ 166 w 10642"/>
                <a:gd name="T113" fmla="*/ 1 h 48"/>
                <a:gd name="T114" fmla="*/ 167 w 10642"/>
                <a:gd name="T115" fmla="*/ 1 h 48"/>
                <a:gd name="T116" fmla="*/ 167 w 10642"/>
                <a:gd name="T117" fmla="*/ 1 h 4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0642" h="48">
                  <a:moveTo>
                    <a:pt x="10641" y="0"/>
                  </a:moveTo>
                  <a:lnTo>
                    <a:pt x="10641" y="0"/>
                  </a:lnTo>
                  <a:lnTo>
                    <a:pt x="10640" y="0"/>
                  </a:lnTo>
                  <a:lnTo>
                    <a:pt x="10638" y="0"/>
                  </a:lnTo>
                  <a:lnTo>
                    <a:pt x="10636" y="0"/>
                  </a:lnTo>
                  <a:lnTo>
                    <a:pt x="10632" y="0"/>
                  </a:lnTo>
                  <a:lnTo>
                    <a:pt x="10628" y="0"/>
                  </a:lnTo>
                  <a:lnTo>
                    <a:pt x="10623" y="0"/>
                  </a:lnTo>
                  <a:lnTo>
                    <a:pt x="10617" y="0"/>
                  </a:lnTo>
                  <a:lnTo>
                    <a:pt x="10612" y="0"/>
                  </a:lnTo>
                  <a:lnTo>
                    <a:pt x="10604" y="0"/>
                  </a:lnTo>
                  <a:lnTo>
                    <a:pt x="10596" y="0"/>
                  </a:lnTo>
                  <a:lnTo>
                    <a:pt x="10589" y="0"/>
                  </a:lnTo>
                  <a:lnTo>
                    <a:pt x="10579" y="0"/>
                  </a:lnTo>
                  <a:lnTo>
                    <a:pt x="10570" y="0"/>
                  </a:lnTo>
                  <a:lnTo>
                    <a:pt x="10559" y="0"/>
                  </a:lnTo>
                  <a:lnTo>
                    <a:pt x="10548" y="0"/>
                  </a:lnTo>
                  <a:lnTo>
                    <a:pt x="10536" y="0"/>
                  </a:lnTo>
                  <a:lnTo>
                    <a:pt x="10524" y="0"/>
                  </a:lnTo>
                  <a:lnTo>
                    <a:pt x="10511" y="0"/>
                  </a:lnTo>
                  <a:lnTo>
                    <a:pt x="10496" y="0"/>
                  </a:lnTo>
                  <a:lnTo>
                    <a:pt x="10482" y="0"/>
                  </a:lnTo>
                  <a:lnTo>
                    <a:pt x="10467" y="0"/>
                  </a:lnTo>
                  <a:lnTo>
                    <a:pt x="10451" y="0"/>
                  </a:lnTo>
                  <a:lnTo>
                    <a:pt x="10435" y="0"/>
                  </a:lnTo>
                  <a:lnTo>
                    <a:pt x="10417" y="0"/>
                  </a:lnTo>
                  <a:lnTo>
                    <a:pt x="10400" y="0"/>
                  </a:lnTo>
                  <a:lnTo>
                    <a:pt x="10382" y="0"/>
                  </a:lnTo>
                  <a:lnTo>
                    <a:pt x="10363" y="0"/>
                  </a:lnTo>
                  <a:lnTo>
                    <a:pt x="10344" y="0"/>
                  </a:lnTo>
                  <a:lnTo>
                    <a:pt x="10323" y="0"/>
                  </a:lnTo>
                  <a:lnTo>
                    <a:pt x="10302" y="0"/>
                  </a:lnTo>
                  <a:lnTo>
                    <a:pt x="10281" y="0"/>
                  </a:lnTo>
                  <a:lnTo>
                    <a:pt x="10259" y="0"/>
                  </a:lnTo>
                  <a:lnTo>
                    <a:pt x="10236" y="0"/>
                  </a:lnTo>
                  <a:lnTo>
                    <a:pt x="10213" y="0"/>
                  </a:lnTo>
                  <a:lnTo>
                    <a:pt x="10190" y="0"/>
                  </a:lnTo>
                  <a:lnTo>
                    <a:pt x="10166" y="0"/>
                  </a:lnTo>
                  <a:lnTo>
                    <a:pt x="10141" y="0"/>
                  </a:lnTo>
                  <a:lnTo>
                    <a:pt x="10116" y="0"/>
                  </a:lnTo>
                  <a:lnTo>
                    <a:pt x="10090" y="0"/>
                  </a:lnTo>
                  <a:lnTo>
                    <a:pt x="10063" y="0"/>
                  </a:lnTo>
                  <a:lnTo>
                    <a:pt x="10037" y="0"/>
                  </a:lnTo>
                  <a:lnTo>
                    <a:pt x="10009" y="0"/>
                  </a:lnTo>
                  <a:lnTo>
                    <a:pt x="9981" y="0"/>
                  </a:lnTo>
                  <a:lnTo>
                    <a:pt x="9952" y="0"/>
                  </a:lnTo>
                  <a:lnTo>
                    <a:pt x="9924" y="0"/>
                  </a:lnTo>
                  <a:lnTo>
                    <a:pt x="9894" y="0"/>
                  </a:lnTo>
                  <a:lnTo>
                    <a:pt x="9863" y="0"/>
                  </a:lnTo>
                  <a:lnTo>
                    <a:pt x="9832" y="0"/>
                  </a:lnTo>
                  <a:lnTo>
                    <a:pt x="9802" y="0"/>
                  </a:lnTo>
                  <a:lnTo>
                    <a:pt x="9770" y="0"/>
                  </a:lnTo>
                  <a:lnTo>
                    <a:pt x="9738" y="0"/>
                  </a:lnTo>
                  <a:lnTo>
                    <a:pt x="9705" y="0"/>
                  </a:lnTo>
                  <a:lnTo>
                    <a:pt x="9672" y="0"/>
                  </a:lnTo>
                  <a:lnTo>
                    <a:pt x="9638" y="0"/>
                  </a:lnTo>
                  <a:lnTo>
                    <a:pt x="9604" y="0"/>
                  </a:lnTo>
                  <a:lnTo>
                    <a:pt x="9569" y="0"/>
                  </a:lnTo>
                  <a:lnTo>
                    <a:pt x="9535" y="0"/>
                  </a:lnTo>
                  <a:lnTo>
                    <a:pt x="9499" y="0"/>
                  </a:lnTo>
                  <a:lnTo>
                    <a:pt x="9464" y="0"/>
                  </a:lnTo>
                  <a:lnTo>
                    <a:pt x="9426" y="0"/>
                  </a:lnTo>
                  <a:lnTo>
                    <a:pt x="9390" y="0"/>
                  </a:lnTo>
                  <a:lnTo>
                    <a:pt x="9353" y="0"/>
                  </a:lnTo>
                  <a:lnTo>
                    <a:pt x="9316" y="0"/>
                  </a:lnTo>
                  <a:lnTo>
                    <a:pt x="9277" y="0"/>
                  </a:lnTo>
                  <a:lnTo>
                    <a:pt x="9239" y="0"/>
                  </a:lnTo>
                  <a:lnTo>
                    <a:pt x="9199" y="0"/>
                  </a:lnTo>
                  <a:lnTo>
                    <a:pt x="9161" y="0"/>
                  </a:lnTo>
                  <a:lnTo>
                    <a:pt x="9120" y="0"/>
                  </a:lnTo>
                  <a:lnTo>
                    <a:pt x="9081" y="0"/>
                  </a:lnTo>
                  <a:lnTo>
                    <a:pt x="9040" y="0"/>
                  </a:lnTo>
                  <a:lnTo>
                    <a:pt x="9000" y="0"/>
                  </a:lnTo>
                  <a:lnTo>
                    <a:pt x="8958" y="0"/>
                  </a:lnTo>
                  <a:lnTo>
                    <a:pt x="8916" y="0"/>
                  </a:lnTo>
                  <a:lnTo>
                    <a:pt x="8874" y="0"/>
                  </a:lnTo>
                  <a:lnTo>
                    <a:pt x="8832" y="0"/>
                  </a:lnTo>
                  <a:lnTo>
                    <a:pt x="8789" y="0"/>
                  </a:lnTo>
                  <a:lnTo>
                    <a:pt x="8746" y="0"/>
                  </a:lnTo>
                  <a:lnTo>
                    <a:pt x="8702" y="0"/>
                  </a:lnTo>
                  <a:lnTo>
                    <a:pt x="8658" y="0"/>
                  </a:lnTo>
                  <a:lnTo>
                    <a:pt x="8614" y="0"/>
                  </a:lnTo>
                  <a:lnTo>
                    <a:pt x="8569" y="0"/>
                  </a:lnTo>
                  <a:lnTo>
                    <a:pt x="8525" y="0"/>
                  </a:lnTo>
                  <a:lnTo>
                    <a:pt x="8479" y="0"/>
                  </a:lnTo>
                  <a:lnTo>
                    <a:pt x="8434" y="0"/>
                  </a:lnTo>
                  <a:lnTo>
                    <a:pt x="8388" y="0"/>
                  </a:lnTo>
                  <a:lnTo>
                    <a:pt x="8342" y="0"/>
                  </a:lnTo>
                  <a:lnTo>
                    <a:pt x="8296" y="0"/>
                  </a:lnTo>
                  <a:lnTo>
                    <a:pt x="8250" y="0"/>
                  </a:lnTo>
                  <a:lnTo>
                    <a:pt x="8203" y="0"/>
                  </a:lnTo>
                  <a:lnTo>
                    <a:pt x="8156" y="0"/>
                  </a:lnTo>
                  <a:lnTo>
                    <a:pt x="8107" y="0"/>
                  </a:lnTo>
                  <a:lnTo>
                    <a:pt x="8060" y="0"/>
                  </a:lnTo>
                  <a:lnTo>
                    <a:pt x="8012" y="0"/>
                  </a:lnTo>
                  <a:lnTo>
                    <a:pt x="7964" y="0"/>
                  </a:lnTo>
                  <a:lnTo>
                    <a:pt x="7914" y="0"/>
                  </a:lnTo>
                  <a:lnTo>
                    <a:pt x="7866" y="0"/>
                  </a:lnTo>
                  <a:lnTo>
                    <a:pt x="7817" y="0"/>
                  </a:lnTo>
                  <a:lnTo>
                    <a:pt x="7767" y="0"/>
                  </a:lnTo>
                  <a:lnTo>
                    <a:pt x="7718" y="0"/>
                  </a:lnTo>
                  <a:lnTo>
                    <a:pt x="7667" y="0"/>
                  </a:lnTo>
                  <a:lnTo>
                    <a:pt x="7618" y="0"/>
                  </a:lnTo>
                  <a:lnTo>
                    <a:pt x="7567" y="0"/>
                  </a:lnTo>
                  <a:lnTo>
                    <a:pt x="7517" y="0"/>
                  </a:lnTo>
                  <a:lnTo>
                    <a:pt x="7466" y="0"/>
                  </a:lnTo>
                  <a:lnTo>
                    <a:pt x="7415" y="0"/>
                  </a:lnTo>
                  <a:lnTo>
                    <a:pt x="7364" y="0"/>
                  </a:lnTo>
                  <a:lnTo>
                    <a:pt x="7313" y="0"/>
                  </a:lnTo>
                  <a:lnTo>
                    <a:pt x="7261" y="0"/>
                  </a:lnTo>
                  <a:lnTo>
                    <a:pt x="7210" y="0"/>
                  </a:lnTo>
                  <a:lnTo>
                    <a:pt x="7157" y="0"/>
                  </a:lnTo>
                  <a:lnTo>
                    <a:pt x="7105" y="0"/>
                  </a:lnTo>
                  <a:lnTo>
                    <a:pt x="7053" y="0"/>
                  </a:lnTo>
                  <a:lnTo>
                    <a:pt x="7000" y="0"/>
                  </a:lnTo>
                  <a:lnTo>
                    <a:pt x="6947" y="0"/>
                  </a:lnTo>
                  <a:lnTo>
                    <a:pt x="6895" y="0"/>
                  </a:lnTo>
                  <a:lnTo>
                    <a:pt x="6842" y="0"/>
                  </a:lnTo>
                  <a:lnTo>
                    <a:pt x="6789" y="0"/>
                  </a:lnTo>
                  <a:lnTo>
                    <a:pt x="6736" y="0"/>
                  </a:lnTo>
                  <a:lnTo>
                    <a:pt x="6683" y="0"/>
                  </a:lnTo>
                  <a:lnTo>
                    <a:pt x="6629" y="0"/>
                  </a:lnTo>
                  <a:lnTo>
                    <a:pt x="6575" y="0"/>
                  </a:lnTo>
                  <a:lnTo>
                    <a:pt x="6522" y="0"/>
                  </a:lnTo>
                  <a:lnTo>
                    <a:pt x="6468" y="0"/>
                  </a:lnTo>
                  <a:lnTo>
                    <a:pt x="6414" y="0"/>
                  </a:lnTo>
                  <a:lnTo>
                    <a:pt x="6360" y="0"/>
                  </a:lnTo>
                  <a:lnTo>
                    <a:pt x="6305" y="0"/>
                  </a:lnTo>
                  <a:lnTo>
                    <a:pt x="6252" y="0"/>
                  </a:lnTo>
                  <a:lnTo>
                    <a:pt x="6197" y="0"/>
                  </a:lnTo>
                  <a:lnTo>
                    <a:pt x="6143" y="0"/>
                  </a:lnTo>
                  <a:lnTo>
                    <a:pt x="6088" y="0"/>
                  </a:lnTo>
                  <a:lnTo>
                    <a:pt x="6033" y="0"/>
                  </a:lnTo>
                  <a:lnTo>
                    <a:pt x="5979" y="0"/>
                  </a:lnTo>
                  <a:lnTo>
                    <a:pt x="5925" y="0"/>
                  </a:lnTo>
                  <a:lnTo>
                    <a:pt x="5870" y="0"/>
                  </a:lnTo>
                  <a:lnTo>
                    <a:pt x="5815" y="0"/>
                  </a:lnTo>
                  <a:lnTo>
                    <a:pt x="5760" y="0"/>
                  </a:lnTo>
                  <a:lnTo>
                    <a:pt x="5705" y="0"/>
                  </a:lnTo>
                  <a:lnTo>
                    <a:pt x="5650" y="0"/>
                  </a:lnTo>
                  <a:lnTo>
                    <a:pt x="5595" y="0"/>
                  </a:lnTo>
                  <a:lnTo>
                    <a:pt x="5540" y="0"/>
                  </a:lnTo>
                  <a:lnTo>
                    <a:pt x="5485" y="0"/>
                  </a:lnTo>
                  <a:lnTo>
                    <a:pt x="5430" y="0"/>
                  </a:lnTo>
                  <a:lnTo>
                    <a:pt x="5375" y="0"/>
                  </a:lnTo>
                  <a:lnTo>
                    <a:pt x="5321" y="0"/>
                  </a:lnTo>
                  <a:lnTo>
                    <a:pt x="5266" y="0"/>
                  </a:lnTo>
                  <a:lnTo>
                    <a:pt x="5211" y="0"/>
                  </a:lnTo>
                  <a:lnTo>
                    <a:pt x="5156" y="0"/>
                  </a:lnTo>
                  <a:lnTo>
                    <a:pt x="5100" y="0"/>
                  </a:lnTo>
                  <a:lnTo>
                    <a:pt x="5046" y="0"/>
                  </a:lnTo>
                  <a:lnTo>
                    <a:pt x="4991" y="0"/>
                  </a:lnTo>
                  <a:lnTo>
                    <a:pt x="4936" y="0"/>
                  </a:lnTo>
                  <a:lnTo>
                    <a:pt x="4881" y="0"/>
                  </a:lnTo>
                  <a:lnTo>
                    <a:pt x="4826" y="0"/>
                  </a:lnTo>
                  <a:lnTo>
                    <a:pt x="4771" y="0"/>
                  </a:lnTo>
                  <a:lnTo>
                    <a:pt x="4716" y="0"/>
                  </a:lnTo>
                  <a:lnTo>
                    <a:pt x="4661" y="0"/>
                  </a:lnTo>
                  <a:lnTo>
                    <a:pt x="4608" y="0"/>
                  </a:lnTo>
                  <a:lnTo>
                    <a:pt x="4553" y="0"/>
                  </a:lnTo>
                  <a:lnTo>
                    <a:pt x="4498" y="0"/>
                  </a:lnTo>
                  <a:lnTo>
                    <a:pt x="4444" y="0"/>
                  </a:lnTo>
                  <a:lnTo>
                    <a:pt x="4389" y="0"/>
                  </a:lnTo>
                  <a:lnTo>
                    <a:pt x="4336" y="0"/>
                  </a:lnTo>
                  <a:lnTo>
                    <a:pt x="4281" y="0"/>
                  </a:lnTo>
                  <a:lnTo>
                    <a:pt x="4227" y="0"/>
                  </a:lnTo>
                  <a:lnTo>
                    <a:pt x="4173" y="0"/>
                  </a:lnTo>
                  <a:lnTo>
                    <a:pt x="4119" y="0"/>
                  </a:lnTo>
                  <a:lnTo>
                    <a:pt x="4066" y="0"/>
                  </a:lnTo>
                  <a:lnTo>
                    <a:pt x="4012" y="0"/>
                  </a:lnTo>
                  <a:lnTo>
                    <a:pt x="3958" y="0"/>
                  </a:lnTo>
                  <a:lnTo>
                    <a:pt x="3905" y="0"/>
                  </a:lnTo>
                  <a:lnTo>
                    <a:pt x="3852" y="0"/>
                  </a:lnTo>
                  <a:lnTo>
                    <a:pt x="3799" y="0"/>
                  </a:lnTo>
                  <a:lnTo>
                    <a:pt x="3746" y="0"/>
                  </a:lnTo>
                  <a:lnTo>
                    <a:pt x="3694" y="0"/>
                  </a:lnTo>
                  <a:lnTo>
                    <a:pt x="3641" y="0"/>
                  </a:lnTo>
                  <a:lnTo>
                    <a:pt x="3588" y="0"/>
                  </a:lnTo>
                  <a:lnTo>
                    <a:pt x="3536" y="0"/>
                  </a:lnTo>
                  <a:lnTo>
                    <a:pt x="3484" y="0"/>
                  </a:lnTo>
                  <a:lnTo>
                    <a:pt x="3431" y="0"/>
                  </a:lnTo>
                  <a:lnTo>
                    <a:pt x="3380" y="0"/>
                  </a:lnTo>
                  <a:lnTo>
                    <a:pt x="3328" y="0"/>
                  </a:lnTo>
                  <a:lnTo>
                    <a:pt x="3277" y="0"/>
                  </a:lnTo>
                  <a:lnTo>
                    <a:pt x="3226" y="0"/>
                  </a:lnTo>
                  <a:lnTo>
                    <a:pt x="3174" y="0"/>
                  </a:lnTo>
                  <a:lnTo>
                    <a:pt x="3124" y="0"/>
                  </a:lnTo>
                  <a:lnTo>
                    <a:pt x="3073" y="0"/>
                  </a:lnTo>
                  <a:lnTo>
                    <a:pt x="3023" y="0"/>
                  </a:lnTo>
                  <a:lnTo>
                    <a:pt x="2974" y="0"/>
                  </a:lnTo>
                  <a:lnTo>
                    <a:pt x="2923" y="0"/>
                  </a:lnTo>
                  <a:lnTo>
                    <a:pt x="2874" y="0"/>
                  </a:lnTo>
                  <a:lnTo>
                    <a:pt x="2824" y="0"/>
                  </a:lnTo>
                  <a:lnTo>
                    <a:pt x="2775" y="0"/>
                  </a:lnTo>
                  <a:lnTo>
                    <a:pt x="2727" y="0"/>
                  </a:lnTo>
                  <a:lnTo>
                    <a:pt x="2677" y="0"/>
                  </a:lnTo>
                  <a:lnTo>
                    <a:pt x="2629" y="0"/>
                  </a:lnTo>
                  <a:lnTo>
                    <a:pt x="2581" y="0"/>
                  </a:lnTo>
                  <a:lnTo>
                    <a:pt x="2534" y="0"/>
                  </a:lnTo>
                  <a:lnTo>
                    <a:pt x="2485" y="0"/>
                  </a:lnTo>
                  <a:lnTo>
                    <a:pt x="2438" y="0"/>
                  </a:lnTo>
                  <a:lnTo>
                    <a:pt x="2392" y="0"/>
                  </a:lnTo>
                  <a:lnTo>
                    <a:pt x="2345" y="0"/>
                  </a:lnTo>
                  <a:lnTo>
                    <a:pt x="2299" y="0"/>
                  </a:lnTo>
                  <a:lnTo>
                    <a:pt x="2253" y="0"/>
                  </a:lnTo>
                  <a:lnTo>
                    <a:pt x="2207" y="0"/>
                  </a:lnTo>
                  <a:lnTo>
                    <a:pt x="2162" y="0"/>
                  </a:lnTo>
                  <a:lnTo>
                    <a:pt x="2115" y="0"/>
                  </a:lnTo>
                  <a:lnTo>
                    <a:pt x="2072" y="0"/>
                  </a:lnTo>
                  <a:lnTo>
                    <a:pt x="2027" y="0"/>
                  </a:lnTo>
                  <a:lnTo>
                    <a:pt x="1983" y="0"/>
                  </a:lnTo>
                  <a:lnTo>
                    <a:pt x="1939" y="0"/>
                  </a:lnTo>
                  <a:lnTo>
                    <a:pt x="1895" y="0"/>
                  </a:lnTo>
                  <a:lnTo>
                    <a:pt x="1852" y="0"/>
                  </a:lnTo>
                  <a:lnTo>
                    <a:pt x="1809" y="0"/>
                  </a:lnTo>
                  <a:lnTo>
                    <a:pt x="1766" y="0"/>
                  </a:lnTo>
                  <a:lnTo>
                    <a:pt x="1725" y="0"/>
                  </a:lnTo>
                  <a:lnTo>
                    <a:pt x="1683" y="0"/>
                  </a:lnTo>
                  <a:lnTo>
                    <a:pt x="1641" y="0"/>
                  </a:lnTo>
                  <a:lnTo>
                    <a:pt x="1601" y="0"/>
                  </a:lnTo>
                  <a:lnTo>
                    <a:pt x="1560" y="0"/>
                  </a:lnTo>
                  <a:lnTo>
                    <a:pt x="1521" y="0"/>
                  </a:lnTo>
                  <a:lnTo>
                    <a:pt x="1481" y="0"/>
                  </a:lnTo>
                  <a:lnTo>
                    <a:pt x="1442" y="0"/>
                  </a:lnTo>
                  <a:lnTo>
                    <a:pt x="1402" y="0"/>
                  </a:lnTo>
                  <a:lnTo>
                    <a:pt x="1364" y="0"/>
                  </a:lnTo>
                  <a:lnTo>
                    <a:pt x="1325" y="0"/>
                  </a:lnTo>
                  <a:lnTo>
                    <a:pt x="1288" y="0"/>
                  </a:lnTo>
                  <a:lnTo>
                    <a:pt x="1251" y="0"/>
                  </a:lnTo>
                  <a:lnTo>
                    <a:pt x="1214" y="0"/>
                  </a:lnTo>
                  <a:lnTo>
                    <a:pt x="1178" y="0"/>
                  </a:lnTo>
                  <a:lnTo>
                    <a:pt x="1142" y="0"/>
                  </a:lnTo>
                  <a:lnTo>
                    <a:pt x="1107" y="0"/>
                  </a:lnTo>
                  <a:lnTo>
                    <a:pt x="1072" y="0"/>
                  </a:lnTo>
                  <a:lnTo>
                    <a:pt x="1037" y="0"/>
                  </a:lnTo>
                  <a:lnTo>
                    <a:pt x="1003" y="0"/>
                  </a:lnTo>
                  <a:lnTo>
                    <a:pt x="969" y="0"/>
                  </a:lnTo>
                  <a:lnTo>
                    <a:pt x="936" y="0"/>
                  </a:lnTo>
                  <a:lnTo>
                    <a:pt x="904" y="0"/>
                  </a:lnTo>
                  <a:lnTo>
                    <a:pt x="871" y="0"/>
                  </a:lnTo>
                  <a:lnTo>
                    <a:pt x="839" y="0"/>
                  </a:lnTo>
                  <a:lnTo>
                    <a:pt x="808" y="0"/>
                  </a:lnTo>
                  <a:lnTo>
                    <a:pt x="778" y="0"/>
                  </a:lnTo>
                  <a:lnTo>
                    <a:pt x="748" y="0"/>
                  </a:lnTo>
                  <a:lnTo>
                    <a:pt x="718" y="0"/>
                  </a:lnTo>
                  <a:lnTo>
                    <a:pt x="689" y="0"/>
                  </a:lnTo>
                  <a:lnTo>
                    <a:pt x="660" y="0"/>
                  </a:lnTo>
                  <a:lnTo>
                    <a:pt x="632" y="0"/>
                  </a:lnTo>
                  <a:lnTo>
                    <a:pt x="604" y="0"/>
                  </a:lnTo>
                  <a:lnTo>
                    <a:pt x="578" y="0"/>
                  </a:lnTo>
                  <a:lnTo>
                    <a:pt x="552" y="0"/>
                  </a:lnTo>
                  <a:lnTo>
                    <a:pt x="525" y="0"/>
                  </a:lnTo>
                  <a:lnTo>
                    <a:pt x="500" y="0"/>
                  </a:lnTo>
                  <a:lnTo>
                    <a:pt x="475" y="0"/>
                  </a:lnTo>
                  <a:lnTo>
                    <a:pt x="451" y="0"/>
                  </a:lnTo>
                  <a:lnTo>
                    <a:pt x="428" y="0"/>
                  </a:lnTo>
                  <a:lnTo>
                    <a:pt x="405" y="0"/>
                  </a:lnTo>
                  <a:lnTo>
                    <a:pt x="382" y="0"/>
                  </a:lnTo>
                  <a:lnTo>
                    <a:pt x="360" y="0"/>
                  </a:lnTo>
                  <a:lnTo>
                    <a:pt x="339" y="0"/>
                  </a:lnTo>
                  <a:lnTo>
                    <a:pt x="318" y="0"/>
                  </a:lnTo>
                  <a:lnTo>
                    <a:pt x="297" y="0"/>
                  </a:lnTo>
                  <a:lnTo>
                    <a:pt x="278" y="0"/>
                  </a:lnTo>
                  <a:lnTo>
                    <a:pt x="259" y="0"/>
                  </a:lnTo>
                  <a:lnTo>
                    <a:pt x="241" y="0"/>
                  </a:lnTo>
                  <a:lnTo>
                    <a:pt x="224" y="0"/>
                  </a:lnTo>
                  <a:lnTo>
                    <a:pt x="206" y="0"/>
                  </a:lnTo>
                  <a:lnTo>
                    <a:pt x="189" y="0"/>
                  </a:lnTo>
                  <a:lnTo>
                    <a:pt x="174" y="0"/>
                  </a:lnTo>
                  <a:lnTo>
                    <a:pt x="159" y="0"/>
                  </a:lnTo>
                  <a:lnTo>
                    <a:pt x="144" y="0"/>
                  </a:lnTo>
                  <a:lnTo>
                    <a:pt x="130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2" y="0"/>
                  </a:lnTo>
                  <a:lnTo>
                    <a:pt x="62" y="0"/>
                  </a:lnTo>
                  <a:lnTo>
                    <a:pt x="52" y="0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" y="48"/>
                  </a:lnTo>
                  <a:lnTo>
                    <a:pt x="3" y="48"/>
                  </a:lnTo>
                  <a:lnTo>
                    <a:pt x="5" y="48"/>
                  </a:lnTo>
                  <a:lnTo>
                    <a:pt x="8" y="48"/>
                  </a:lnTo>
                  <a:lnTo>
                    <a:pt x="13" y="48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29" y="48"/>
                  </a:lnTo>
                  <a:lnTo>
                    <a:pt x="37" y="48"/>
                  </a:lnTo>
                  <a:lnTo>
                    <a:pt x="45" y="48"/>
                  </a:lnTo>
                  <a:lnTo>
                    <a:pt x="52" y="48"/>
                  </a:lnTo>
                  <a:lnTo>
                    <a:pt x="62" y="48"/>
                  </a:lnTo>
                  <a:lnTo>
                    <a:pt x="72" y="48"/>
                  </a:lnTo>
                  <a:lnTo>
                    <a:pt x="82" y="48"/>
                  </a:lnTo>
                  <a:lnTo>
                    <a:pt x="93" y="48"/>
                  </a:lnTo>
                  <a:lnTo>
                    <a:pt x="105" y="48"/>
                  </a:lnTo>
                  <a:lnTo>
                    <a:pt x="117" y="48"/>
                  </a:lnTo>
                  <a:lnTo>
                    <a:pt x="130" y="48"/>
                  </a:lnTo>
                  <a:lnTo>
                    <a:pt x="144" y="48"/>
                  </a:lnTo>
                  <a:lnTo>
                    <a:pt x="159" y="48"/>
                  </a:lnTo>
                  <a:lnTo>
                    <a:pt x="174" y="48"/>
                  </a:lnTo>
                  <a:lnTo>
                    <a:pt x="189" y="48"/>
                  </a:lnTo>
                  <a:lnTo>
                    <a:pt x="206" y="48"/>
                  </a:lnTo>
                  <a:lnTo>
                    <a:pt x="224" y="48"/>
                  </a:lnTo>
                  <a:lnTo>
                    <a:pt x="241" y="48"/>
                  </a:lnTo>
                  <a:lnTo>
                    <a:pt x="259" y="48"/>
                  </a:lnTo>
                  <a:lnTo>
                    <a:pt x="278" y="48"/>
                  </a:lnTo>
                  <a:lnTo>
                    <a:pt x="297" y="48"/>
                  </a:lnTo>
                  <a:lnTo>
                    <a:pt x="318" y="48"/>
                  </a:lnTo>
                  <a:lnTo>
                    <a:pt x="339" y="48"/>
                  </a:lnTo>
                  <a:lnTo>
                    <a:pt x="360" y="48"/>
                  </a:lnTo>
                  <a:lnTo>
                    <a:pt x="382" y="48"/>
                  </a:lnTo>
                  <a:lnTo>
                    <a:pt x="403" y="48"/>
                  </a:lnTo>
                  <a:lnTo>
                    <a:pt x="427" y="48"/>
                  </a:lnTo>
                  <a:lnTo>
                    <a:pt x="451" y="48"/>
                  </a:lnTo>
                  <a:lnTo>
                    <a:pt x="475" y="48"/>
                  </a:lnTo>
                  <a:lnTo>
                    <a:pt x="500" y="48"/>
                  </a:lnTo>
                  <a:lnTo>
                    <a:pt x="525" y="48"/>
                  </a:lnTo>
                  <a:lnTo>
                    <a:pt x="551" y="48"/>
                  </a:lnTo>
                  <a:lnTo>
                    <a:pt x="577" y="48"/>
                  </a:lnTo>
                  <a:lnTo>
                    <a:pt x="604" y="48"/>
                  </a:lnTo>
                  <a:lnTo>
                    <a:pt x="632" y="48"/>
                  </a:lnTo>
                  <a:lnTo>
                    <a:pt x="660" y="48"/>
                  </a:lnTo>
                  <a:lnTo>
                    <a:pt x="689" y="48"/>
                  </a:lnTo>
                  <a:lnTo>
                    <a:pt x="717" y="48"/>
                  </a:lnTo>
                  <a:lnTo>
                    <a:pt x="747" y="48"/>
                  </a:lnTo>
                  <a:lnTo>
                    <a:pt x="778" y="48"/>
                  </a:lnTo>
                  <a:lnTo>
                    <a:pt x="808" y="48"/>
                  </a:lnTo>
                  <a:lnTo>
                    <a:pt x="839" y="48"/>
                  </a:lnTo>
                  <a:lnTo>
                    <a:pt x="871" y="48"/>
                  </a:lnTo>
                  <a:lnTo>
                    <a:pt x="903" y="48"/>
                  </a:lnTo>
                  <a:lnTo>
                    <a:pt x="936" y="48"/>
                  </a:lnTo>
                  <a:lnTo>
                    <a:pt x="969" y="48"/>
                  </a:lnTo>
                  <a:lnTo>
                    <a:pt x="1003" y="48"/>
                  </a:lnTo>
                  <a:lnTo>
                    <a:pt x="1037" y="48"/>
                  </a:lnTo>
                  <a:lnTo>
                    <a:pt x="1071" y="48"/>
                  </a:lnTo>
                  <a:lnTo>
                    <a:pt x="1106" y="48"/>
                  </a:lnTo>
                  <a:lnTo>
                    <a:pt x="1141" y="48"/>
                  </a:lnTo>
                  <a:lnTo>
                    <a:pt x="1177" y="48"/>
                  </a:lnTo>
                  <a:lnTo>
                    <a:pt x="1213" y="48"/>
                  </a:lnTo>
                  <a:lnTo>
                    <a:pt x="1251" y="48"/>
                  </a:lnTo>
                  <a:lnTo>
                    <a:pt x="1288" y="48"/>
                  </a:lnTo>
                  <a:lnTo>
                    <a:pt x="1325" y="48"/>
                  </a:lnTo>
                  <a:lnTo>
                    <a:pt x="1364" y="48"/>
                  </a:lnTo>
                  <a:lnTo>
                    <a:pt x="1402" y="48"/>
                  </a:lnTo>
                  <a:lnTo>
                    <a:pt x="1441" y="48"/>
                  </a:lnTo>
                  <a:lnTo>
                    <a:pt x="1480" y="48"/>
                  </a:lnTo>
                  <a:lnTo>
                    <a:pt x="1520" y="48"/>
                  </a:lnTo>
                  <a:lnTo>
                    <a:pt x="1560" y="48"/>
                  </a:lnTo>
                  <a:lnTo>
                    <a:pt x="1601" y="48"/>
                  </a:lnTo>
                  <a:lnTo>
                    <a:pt x="1641" y="48"/>
                  </a:lnTo>
                  <a:lnTo>
                    <a:pt x="1683" y="48"/>
                  </a:lnTo>
                  <a:lnTo>
                    <a:pt x="1725" y="48"/>
                  </a:lnTo>
                  <a:lnTo>
                    <a:pt x="1766" y="48"/>
                  </a:lnTo>
                  <a:lnTo>
                    <a:pt x="1808" y="48"/>
                  </a:lnTo>
                  <a:lnTo>
                    <a:pt x="1851" y="48"/>
                  </a:lnTo>
                  <a:lnTo>
                    <a:pt x="1895" y="48"/>
                  </a:lnTo>
                  <a:lnTo>
                    <a:pt x="1938" y="48"/>
                  </a:lnTo>
                  <a:lnTo>
                    <a:pt x="1982" y="48"/>
                  </a:lnTo>
                  <a:lnTo>
                    <a:pt x="2025" y="48"/>
                  </a:lnTo>
                  <a:lnTo>
                    <a:pt x="2070" y="48"/>
                  </a:lnTo>
                  <a:lnTo>
                    <a:pt x="2115" y="48"/>
                  </a:lnTo>
                  <a:lnTo>
                    <a:pt x="2160" y="48"/>
                  </a:lnTo>
                  <a:lnTo>
                    <a:pt x="2205" y="48"/>
                  </a:lnTo>
                  <a:lnTo>
                    <a:pt x="2252" y="48"/>
                  </a:lnTo>
                  <a:lnTo>
                    <a:pt x="2298" y="48"/>
                  </a:lnTo>
                  <a:lnTo>
                    <a:pt x="2344" y="48"/>
                  </a:lnTo>
                  <a:lnTo>
                    <a:pt x="2391" y="48"/>
                  </a:lnTo>
                  <a:lnTo>
                    <a:pt x="2438" y="48"/>
                  </a:lnTo>
                  <a:lnTo>
                    <a:pt x="2485" y="48"/>
                  </a:lnTo>
                  <a:lnTo>
                    <a:pt x="2532" y="48"/>
                  </a:lnTo>
                  <a:lnTo>
                    <a:pt x="2581" y="48"/>
                  </a:lnTo>
                  <a:lnTo>
                    <a:pt x="2628" y="48"/>
                  </a:lnTo>
                  <a:lnTo>
                    <a:pt x="2676" y="48"/>
                  </a:lnTo>
                  <a:lnTo>
                    <a:pt x="2726" y="48"/>
                  </a:lnTo>
                  <a:lnTo>
                    <a:pt x="2774" y="48"/>
                  </a:lnTo>
                  <a:lnTo>
                    <a:pt x="2823" y="48"/>
                  </a:lnTo>
                  <a:lnTo>
                    <a:pt x="2873" y="48"/>
                  </a:lnTo>
                  <a:lnTo>
                    <a:pt x="2922" y="48"/>
                  </a:lnTo>
                  <a:lnTo>
                    <a:pt x="2973" y="48"/>
                  </a:lnTo>
                  <a:lnTo>
                    <a:pt x="3022" y="48"/>
                  </a:lnTo>
                  <a:lnTo>
                    <a:pt x="3072" y="48"/>
                  </a:lnTo>
                  <a:lnTo>
                    <a:pt x="3123" y="48"/>
                  </a:lnTo>
                  <a:lnTo>
                    <a:pt x="3173" y="48"/>
                  </a:lnTo>
                  <a:lnTo>
                    <a:pt x="3225" y="48"/>
                  </a:lnTo>
                  <a:lnTo>
                    <a:pt x="3275" y="48"/>
                  </a:lnTo>
                  <a:lnTo>
                    <a:pt x="3327" y="48"/>
                  </a:lnTo>
                  <a:lnTo>
                    <a:pt x="3379" y="48"/>
                  </a:lnTo>
                  <a:lnTo>
                    <a:pt x="3430" y="48"/>
                  </a:lnTo>
                  <a:lnTo>
                    <a:pt x="3483" y="48"/>
                  </a:lnTo>
                  <a:lnTo>
                    <a:pt x="3534" y="48"/>
                  </a:lnTo>
                  <a:lnTo>
                    <a:pt x="3587" y="48"/>
                  </a:lnTo>
                  <a:lnTo>
                    <a:pt x="3639" y="48"/>
                  </a:lnTo>
                  <a:lnTo>
                    <a:pt x="3691" y="48"/>
                  </a:lnTo>
                  <a:lnTo>
                    <a:pt x="3744" y="48"/>
                  </a:lnTo>
                  <a:lnTo>
                    <a:pt x="3798" y="48"/>
                  </a:lnTo>
                  <a:lnTo>
                    <a:pt x="3850" y="48"/>
                  </a:lnTo>
                  <a:lnTo>
                    <a:pt x="3903" y="48"/>
                  </a:lnTo>
                  <a:lnTo>
                    <a:pt x="3957" y="48"/>
                  </a:lnTo>
                  <a:lnTo>
                    <a:pt x="4011" y="48"/>
                  </a:lnTo>
                  <a:lnTo>
                    <a:pt x="4064" y="48"/>
                  </a:lnTo>
                  <a:lnTo>
                    <a:pt x="4118" y="48"/>
                  </a:lnTo>
                  <a:lnTo>
                    <a:pt x="4172" y="48"/>
                  </a:lnTo>
                  <a:lnTo>
                    <a:pt x="4226" y="48"/>
                  </a:lnTo>
                  <a:lnTo>
                    <a:pt x="4280" y="48"/>
                  </a:lnTo>
                  <a:lnTo>
                    <a:pt x="4333" y="48"/>
                  </a:lnTo>
                  <a:lnTo>
                    <a:pt x="4388" y="48"/>
                  </a:lnTo>
                  <a:lnTo>
                    <a:pt x="4442" y="48"/>
                  </a:lnTo>
                  <a:lnTo>
                    <a:pt x="4497" y="48"/>
                  </a:lnTo>
                  <a:lnTo>
                    <a:pt x="4551" y="48"/>
                  </a:lnTo>
                  <a:lnTo>
                    <a:pt x="4605" y="48"/>
                  </a:lnTo>
                  <a:lnTo>
                    <a:pt x="4660" y="48"/>
                  </a:lnTo>
                  <a:lnTo>
                    <a:pt x="4715" y="48"/>
                  </a:lnTo>
                  <a:lnTo>
                    <a:pt x="4770" y="48"/>
                  </a:lnTo>
                  <a:lnTo>
                    <a:pt x="4825" y="48"/>
                  </a:lnTo>
                  <a:lnTo>
                    <a:pt x="4880" y="48"/>
                  </a:lnTo>
                  <a:lnTo>
                    <a:pt x="4935" y="48"/>
                  </a:lnTo>
                  <a:lnTo>
                    <a:pt x="4990" y="48"/>
                  </a:lnTo>
                  <a:lnTo>
                    <a:pt x="5044" y="48"/>
                  </a:lnTo>
                  <a:lnTo>
                    <a:pt x="5099" y="48"/>
                  </a:lnTo>
                  <a:lnTo>
                    <a:pt x="5154" y="48"/>
                  </a:lnTo>
                  <a:lnTo>
                    <a:pt x="5209" y="48"/>
                  </a:lnTo>
                  <a:lnTo>
                    <a:pt x="5264" y="48"/>
                  </a:lnTo>
                  <a:lnTo>
                    <a:pt x="5319" y="48"/>
                  </a:lnTo>
                  <a:lnTo>
                    <a:pt x="5373" y="48"/>
                  </a:lnTo>
                  <a:lnTo>
                    <a:pt x="5429" y="48"/>
                  </a:lnTo>
                  <a:lnTo>
                    <a:pt x="5483" y="48"/>
                  </a:lnTo>
                  <a:lnTo>
                    <a:pt x="5538" y="48"/>
                  </a:lnTo>
                  <a:lnTo>
                    <a:pt x="5593" y="48"/>
                  </a:lnTo>
                  <a:lnTo>
                    <a:pt x="5648" y="48"/>
                  </a:lnTo>
                  <a:lnTo>
                    <a:pt x="5703" y="48"/>
                  </a:lnTo>
                  <a:lnTo>
                    <a:pt x="5758" y="48"/>
                  </a:lnTo>
                  <a:lnTo>
                    <a:pt x="5813" y="48"/>
                  </a:lnTo>
                  <a:lnTo>
                    <a:pt x="5868" y="48"/>
                  </a:lnTo>
                  <a:lnTo>
                    <a:pt x="5922" y="48"/>
                  </a:lnTo>
                  <a:lnTo>
                    <a:pt x="5977" y="48"/>
                  </a:lnTo>
                  <a:lnTo>
                    <a:pt x="6031" y="48"/>
                  </a:lnTo>
                  <a:lnTo>
                    <a:pt x="6086" y="48"/>
                  </a:lnTo>
                  <a:lnTo>
                    <a:pt x="6141" y="48"/>
                  </a:lnTo>
                  <a:lnTo>
                    <a:pt x="6195" y="48"/>
                  </a:lnTo>
                  <a:lnTo>
                    <a:pt x="6249" y="48"/>
                  </a:lnTo>
                  <a:lnTo>
                    <a:pt x="6303" y="48"/>
                  </a:lnTo>
                  <a:lnTo>
                    <a:pt x="6358" y="48"/>
                  </a:lnTo>
                  <a:lnTo>
                    <a:pt x="6412" y="48"/>
                  </a:lnTo>
                  <a:lnTo>
                    <a:pt x="6466" y="48"/>
                  </a:lnTo>
                  <a:lnTo>
                    <a:pt x="6519" y="48"/>
                  </a:lnTo>
                  <a:lnTo>
                    <a:pt x="6573" y="48"/>
                  </a:lnTo>
                  <a:lnTo>
                    <a:pt x="6627" y="48"/>
                  </a:lnTo>
                  <a:lnTo>
                    <a:pt x="6681" y="48"/>
                  </a:lnTo>
                  <a:lnTo>
                    <a:pt x="6733" y="48"/>
                  </a:lnTo>
                  <a:lnTo>
                    <a:pt x="6787" y="48"/>
                  </a:lnTo>
                  <a:lnTo>
                    <a:pt x="6840" y="48"/>
                  </a:lnTo>
                  <a:lnTo>
                    <a:pt x="6892" y="48"/>
                  </a:lnTo>
                  <a:lnTo>
                    <a:pt x="6945" y="48"/>
                  </a:lnTo>
                  <a:lnTo>
                    <a:pt x="6998" y="48"/>
                  </a:lnTo>
                  <a:lnTo>
                    <a:pt x="7051" y="48"/>
                  </a:lnTo>
                  <a:lnTo>
                    <a:pt x="7103" y="48"/>
                  </a:lnTo>
                  <a:lnTo>
                    <a:pt x="7155" y="48"/>
                  </a:lnTo>
                  <a:lnTo>
                    <a:pt x="7206" y="48"/>
                  </a:lnTo>
                  <a:lnTo>
                    <a:pt x="7258" y="48"/>
                  </a:lnTo>
                  <a:lnTo>
                    <a:pt x="7310" y="48"/>
                  </a:lnTo>
                  <a:lnTo>
                    <a:pt x="7361" y="48"/>
                  </a:lnTo>
                  <a:lnTo>
                    <a:pt x="7413" y="48"/>
                  </a:lnTo>
                  <a:lnTo>
                    <a:pt x="7463" y="48"/>
                  </a:lnTo>
                  <a:lnTo>
                    <a:pt x="7514" y="48"/>
                  </a:lnTo>
                  <a:lnTo>
                    <a:pt x="7565" y="48"/>
                  </a:lnTo>
                  <a:lnTo>
                    <a:pt x="7615" y="48"/>
                  </a:lnTo>
                  <a:lnTo>
                    <a:pt x="7665" y="48"/>
                  </a:lnTo>
                  <a:lnTo>
                    <a:pt x="7714" y="48"/>
                  </a:lnTo>
                  <a:lnTo>
                    <a:pt x="7765" y="48"/>
                  </a:lnTo>
                  <a:lnTo>
                    <a:pt x="7814" y="48"/>
                  </a:lnTo>
                  <a:lnTo>
                    <a:pt x="7863" y="48"/>
                  </a:lnTo>
                  <a:lnTo>
                    <a:pt x="7912" y="48"/>
                  </a:lnTo>
                  <a:lnTo>
                    <a:pt x="7960" y="48"/>
                  </a:lnTo>
                  <a:lnTo>
                    <a:pt x="8009" y="48"/>
                  </a:lnTo>
                  <a:lnTo>
                    <a:pt x="8057" y="48"/>
                  </a:lnTo>
                  <a:lnTo>
                    <a:pt x="8105" y="48"/>
                  </a:lnTo>
                  <a:lnTo>
                    <a:pt x="8152" y="48"/>
                  </a:lnTo>
                  <a:lnTo>
                    <a:pt x="8200" y="48"/>
                  </a:lnTo>
                  <a:lnTo>
                    <a:pt x="8247" y="48"/>
                  </a:lnTo>
                  <a:lnTo>
                    <a:pt x="8293" y="48"/>
                  </a:lnTo>
                  <a:lnTo>
                    <a:pt x="8340" y="48"/>
                  </a:lnTo>
                  <a:lnTo>
                    <a:pt x="8386" y="48"/>
                  </a:lnTo>
                  <a:lnTo>
                    <a:pt x="8431" y="48"/>
                  </a:lnTo>
                  <a:lnTo>
                    <a:pt x="8477" y="48"/>
                  </a:lnTo>
                  <a:lnTo>
                    <a:pt x="8522" y="48"/>
                  </a:lnTo>
                  <a:lnTo>
                    <a:pt x="8567" y="48"/>
                  </a:lnTo>
                  <a:lnTo>
                    <a:pt x="8611" y="48"/>
                  </a:lnTo>
                  <a:lnTo>
                    <a:pt x="8655" y="48"/>
                  </a:lnTo>
                  <a:lnTo>
                    <a:pt x="8699" y="48"/>
                  </a:lnTo>
                  <a:lnTo>
                    <a:pt x="8743" y="48"/>
                  </a:lnTo>
                  <a:lnTo>
                    <a:pt x="8786" y="48"/>
                  </a:lnTo>
                  <a:lnTo>
                    <a:pt x="8828" y="48"/>
                  </a:lnTo>
                  <a:lnTo>
                    <a:pt x="8871" y="48"/>
                  </a:lnTo>
                  <a:lnTo>
                    <a:pt x="8913" y="48"/>
                  </a:lnTo>
                  <a:lnTo>
                    <a:pt x="8955" y="48"/>
                  </a:lnTo>
                  <a:lnTo>
                    <a:pt x="8996" y="48"/>
                  </a:lnTo>
                  <a:lnTo>
                    <a:pt x="9037" y="48"/>
                  </a:lnTo>
                  <a:lnTo>
                    <a:pt x="9077" y="48"/>
                  </a:lnTo>
                  <a:lnTo>
                    <a:pt x="9117" y="48"/>
                  </a:lnTo>
                  <a:lnTo>
                    <a:pt x="9158" y="48"/>
                  </a:lnTo>
                  <a:lnTo>
                    <a:pt x="9196" y="48"/>
                  </a:lnTo>
                  <a:lnTo>
                    <a:pt x="9235" y="48"/>
                  </a:lnTo>
                  <a:lnTo>
                    <a:pt x="9274" y="48"/>
                  </a:lnTo>
                  <a:lnTo>
                    <a:pt x="9312" y="48"/>
                  </a:lnTo>
                  <a:lnTo>
                    <a:pt x="9350" y="48"/>
                  </a:lnTo>
                  <a:lnTo>
                    <a:pt x="9387" y="48"/>
                  </a:lnTo>
                  <a:lnTo>
                    <a:pt x="9423" y="48"/>
                  </a:lnTo>
                  <a:lnTo>
                    <a:pt x="9459" y="48"/>
                  </a:lnTo>
                  <a:lnTo>
                    <a:pt x="9496" y="48"/>
                  </a:lnTo>
                  <a:lnTo>
                    <a:pt x="9531" y="48"/>
                  </a:lnTo>
                  <a:lnTo>
                    <a:pt x="9566" y="48"/>
                  </a:lnTo>
                  <a:lnTo>
                    <a:pt x="9601" y="48"/>
                  </a:lnTo>
                  <a:lnTo>
                    <a:pt x="9635" y="48"/>
                  </a:lnTo>
                  <a:lnTo>
                    <a:pt x="9668" y="48"/>
                  </a:lnTo>
                  <a:lnTo>
                    <a:pt x="9702" y="48"/>
                  </a:lnTo>
                  <a:lnTo>
                    <a:pt x="9734" y="48"/>
                  </a:lnTo>
                  <a:lnTo>
                    <a:pt x="9767" y="48"/>
                  </a:lnTo>
                  <a:lnTo>
                    <a:pt x="9797" y="48"/>
                  </a:lnTo>
                  <a:lnTo>
                    <a:pt x="9829" y="48"/>
                  </a:lnTo>
                  <a:lnTo>
                    <a:pt x="9860" y="48"/>
                  </a:lnTo>
                  <a:lnTo>
                    <a:pt x="9890" y="48"/>
                  </a:lnTo>
                  <a:lnTo>
                    <a:pt x="9919" y="48"/>
                  </a:lnTo>
                  <a:lnTo>
                    <a:pt x="9949" y="48"/>
                  </a:lnTo>
                  <a:lnTo>
                    <a:pt x="9977" y="48"/>
                  </a:lnTo>
                  <a:lnTo>
                    <a:pt x="10005" y="48"/>
                  </a:lnTo>
                  <a:lnTo>
                    <a:pt x="10033" y="48"/>
                  </a:lnTo>
                  <a:lnTo>
                    <a:pt x="10060" y="48"/>
                  </a:lnTo>
                  <a:lnTo>
                    <a:pt x="10086" y="48"/>
                  </a:lnTo>
                  <a:lnTo>
                    <a:pt x="10112" y="48"/>
                  </a:lnTo>
                  <a:lnTo>
                    <a:pt x="10138" y="48"/>
                  </a:lnTo>
                  <a:lnTo>
                    <a:pt x="10163" y="48"/>
                  </a:lnTo>
                  <a:lnTo>
                    <a:pt x="10187" y="48"/>
                  </a:lnTo>
                  <a:lnTo>
                    <a:pt x="10210" y="48"/>
                  </a:lnTo>
                  <a:lnTo>
                    <a:pt x="10233" y="48"/>
                  </a:lnTo>
                  <a:lnTo>
                    <a:pt x="10256" y="48"/>
                  </a:lnTo>
                  <a:lnTo>
                    <a:pt x="10278" y="48"/>
                  </a:lnTo>
                  <a:lnTo>
                    <a:pt x="10299" y="48"/>
                  </a:lnTo>
                  <a:lnTo>
                    <a:pt x="10320" y="48"/>
                  </a:lnTo>
                  <a:lnTo>
                    <a:pt x="10339" y="48"/>
                  </a:lnTo>
                  <a:lnTo>
                    <a:pt x="10359" y="48"/>
                  </a:lnTo>
                  <a:lnTo>
                    <a:pt x="10378" y="48"/>
                  </a:lnTo>
                  <a:lnTo>
                    <a:pt x="10397" y="48"/>
                  </a:lnTo>
                  <a:lnTo>
                    <a:pt x="10414" y="48"/>
                  </a:lnTo>
                  <a:lnTo>
                    <a:pt x="10431" y="48"/>
                  </a:lnTo>
                  <a:lnTo>
                    <a:pt x="10447" y="48"/>
                  </a:lnTo>
                  <a:lnTo>
                    <a:pt x="10463" y="48"/>
                  </a:lnTo>
                  <a:lnTo>
                    <a:pt x="10479" y="48"/>
                  </a:lnTo>
                  <a:lnTo>
                    <a:pt x="10493" y="48"/>
                  </a:lnTo>
                  <a:lnTo>
                    <a:pt x="10506" y="48"/>
                  </a:lnTo>
                  <a:lnTo>
                    <a:pt x="10519" y="48"/>
                  </a:lnTo>
                  <a:lnTo>
                    <a:pt x="10533" y="48"/>
                  </a:lnTo>
                  <a:lnTo>
                    <a:pt x="10544" y="48"/>
                  </a:lnTo>
                  <a:lnTo>
                    <a:pt x="10556" y="48"/>
                  </a:lnTo>
                  <a:lnTo>
                    <a:pt x="10566" y="48"/>
                  </a:lnTo>
                  <a:lnTo>
                    <a:pt x="10575" y="48"/>
                  </a:lnTo>
                  <a:lnTo>
                    <a:pt x="10584" y="48"/>
                  </a:lnTo>
                  <a:lnTo>
                    <a:pt x="10593" y="48"/>
                  </a:lnTo>
                  <a:lnTo>
                    <a:pt x="10601" y="48"/>
                  </a:lnTo>
                  <a:lnTo>
                    <a:pt x="10607" y="48"/>
                  </a:lnTo>
                  <a:lnTo>
                    <a:pt x="10614" y="48"/>
                  </a:lnTo>
                  <a:lnTo>
                    <a:pt x="10619" y="48"/>
                  </a:lnTo>
                  <a:lnTo>
                    <a:pt x="10624" y="48"/>
                  </a:lnTo>
                  <a:lnTo>
                    <a:pt x="10628" y="48"/>
                  </a:lnTo>
                  <a:lnTo>
                    <a:pt x="10631" y="48"/>
                  </a:lnTo>
                  <a:lnTo>
                    <a:pt x="10635" y="48"/>
                  </a:lnTo>
                  <a:lnTo>
                    <a:pt x="10636" y="48"/>
                  </a:lnTo>
                  <a:lnTo>
                    <a:pt x="10637" y="48"/>
                  </a:lnTo>
                  <a:lnTo>
                    <a:pt x="10638" y="48"/>
                  </a:lnTo>
                  <a:lnTo>
                    <a:pt x="10639" y="48"/>
                  </a:lnTo>
                  <a:lnTo>
                    <a:pt x="10641" y="48"/>
                  </a:lnTo>
                  <a:lnTo>
                    <a:pt x="10642" y="48"/>
                  </a:lnTo>
                  <a:lnTo>
                    <a:pt x="10641" y="32"/>
                  </a:lnTo>
                  <a:lnTo>
                    <a:pt x="10641" y="16"/>
                  </a:lnTo>
                  <a:lnTo>
                    <a:pt x="10641" y="0"/>
                  </a:lnTo>
                </a:path>
              </a:pathLst>
            </a:custGeom>
            <a:solidFill>
              <a:srgbClr val="0000FF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</p:grpSp>
      <p:pic>
        <p:nvPicPr>
          <p:cNvPr id="1032" name="Picture 2513" descr="BNL Logo_Small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6019800"/>
            <a:ext cx="1676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2" descr="Screen Shot 2013-08-01 at 9.54.44 AM.png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6019800"/>
            <a:ext cx="762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4" descr="SC-Banner-CMYK-whitethumb[1]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6096000"/>
            <a:ext cx="1390650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9384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  <p:sldLayoutId id="2147483937" r:id="rId13"/>
    <p:sldLayoutId id="2147483938" r:id="rId14"/>
    <p:sldLayoutId id="2147483939" r:id="rId15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>
          <a:solidFill>
            <a:schemeClr val="tx1"/>
          </a:solidFill>
          <a:latin typeface="+mn-lt"/>
          <a:ea typeface="+mn-ea"/>
          <a:cs typeface="Helvetica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2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Helvetica" charset="0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Helvetica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Helvetica" charset="0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Helvetica" charset="0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Helvetica" charset="0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Helvetica" charset="0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410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-123825"/>
            <a:ext cx="7391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Slide title</a:t>
            </a:r>
          </a:p>
        </p:txBody>
      </p:sp>
      <p:sp>
        <p:nvSpPr>
          <p:cNvPr id="1027" name="Rectangle 24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19200"/>
            <a:ext cx="84582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</a:t>
            </a:r>
          </a:p>
          <a:p>
            <a:pPr lvl="4"/>
            <a:r>
              <a:rPr lang="en-US" altLang="en-US" smtClean="0"/>
              <a:t>Fifth</a:t>
            </a:r>
          </a:p>
          <a:p>
            <a:pPr lvl="4"/>
            <a:endParaRPr lang="en-US" altLang="en-US" smtClean="0"/>
          </a:p>
        </p:txBody>
      </p:sp>
      <p:grpSp>
        <p:nvGrpSpPr>
          <p:cNvPr id="1028" name="Group 2465"/>
          <p:cNvGrpSpPr>
            <a:grpSpLocks/>
          </p:cNvGrpSpPr>
          <p:nvPr/>
        </p:nvGrpSpPr>
        <p:grpSpPr bwMode="auto">
          <a:xfrm>
            <a:off x="381000" y="5943600"/>
            <a:ext cx="8447088" cy="38100"/>
            <a:chOff x="247" y="3980"/>
            <a:chExt cx="5321" cy="24"/>
          </a:xfrm>
        </p:grpSpPr>
        <p:sp>
          <p:nvSpPr>
            <p:cNvPr id="1071" name="Rectangle 2421"/>
            <p:cNvSpPr>
              <a:spLocks noChangeArrowheads="1"/>
            </p:cNvSpPr>
            <p:nvPr userDrawn="1"/>
          </p:nvSpPr>
          <p:spPr bwMode="auto">
            <a:xfrm>
              <a:off x="247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72" name="Rectangle 2422"/>
            <p:cNvSpPr>
              <a:spLocks noChangeArrowheads="1"/>
            </p:cNvSpPr>
            <p:nvPr userDrawn="1"/>
          </p:nvSpPr>
          <p:spPr bwMode="auto">
            <a:xfrm>
              <a:off x="560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73" name="Rectangle 2423"/>
            <p:cNvSpPr>
              <a:spLocks noChangeArrowheads="1"/>
            </p:cNvSpPr>
            <p:nvPr userDrawn="1"/>
          </p:nvSpPr>
          <p:spPr bwMode="auto">
            <a:xfrm>
              <a:off x="873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74" name="Rectangle 2424"/>
            <p:cNvSpPr>
              <a:spLocks noChangeArrowheads="1"/>
            </p:cNvSpPr>
            <p:nvPr userDrawn="1"/>
          </p:nvSpPr>
          <p:spPr bwMode="auto">
            <a:xfrm>
              <a:off x="1186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75" name="Rectangle 2425"/>
            <p:cNvSpPr>
              <a:spLocks noChangeArrowheads="1"/>
            </p:cNvSpPr>
            <p:nvPr userDrawn="1"/>
          </p:nvSpPr>
          <p:spPr bwMode="auto">
            <a:xfrm>
              <a:off x="1499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76" name="Rectangle 2426"/>
            <p:cNvSpPr>
              <a:spLocks noChangeArrowheads="1"/>
            </p:cNvSpPr>
            <p:nvPr userDrawn="1"/>
          </p:nvSpPr>
          <p:spPr bwMode="auto">
            <a:xfrm>
              <a:off x="1812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77" name="Rectangle 2427"/>
            <p:cNvSpPr>
              <a:spLocks noChangeArrowheads="1"/>
            </p:cNvSpPr>
            <p:nvPr userDrawn="1"/>
          </p:nvSpPr>
          <p:spPr bwMode="auto">
            <a:xfrm>
              <a:off x="2125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78" name="Rectangle 2428"/>
            <p:cNvSpPr>
              <a:spLocks noChangeArrowheads="1"/>
            </p:cNvSpPr>
            <p:nvPr userDrawn="1"/>
          </p:nvSpPr>
          <p:spPr bwMode="auto">
            <a:xfrm>
              <a:off x="2438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79" name="Rectangle 2429"/>
            <p:cNvSpPr>
              <a:spLocks noChangeArrowheads="1"/>
            </p:cNvSpPr>
            <p:nvPr userDrawn="1"/>
          </p:nvSpPr>
          <p:spPr bwMode="auto">
            <a:xfrm>
              <a:off x="2751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80" name="Rectangle 2430"/>
            <p:cNvSpPr>
              <a:spLocks noChangeArrowheads="1"/>
            </p:cNvSpPr>
            <p:nvPr userDrawn="1"/>
          </p:nvSpPr>
          <p:spPr bwMode="auto">
            <a:xfrm>
              <a:off x="3064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81" name="Rectangle 2431"/>
            <p:cNvSpPr>
              <a:spLocks noChangeArrowheads="1"/>
            </p:cNvSpPr>
            <p:nvPr userDrawn="1"/>
          </p:nvSpPr>
          <p:spPr bwMode="auto">
            <a:xfrm>
              <a:off x="3377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82" name="Rectangle 2432"/>
            <p:cNvSpPr>
              <a:spLocks noChangeArrowheads="1"/>
            </p:cNvSpPr>
            <p:nvPr userDrawn="1"/>
          </p:nvSpPr>
          <p:spPr bwMode="auto">
            <a:xfrm>
              <a:off x="3690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83" name="Rectangle 2433"/>
            <p:cNvSpPr>
              <a:spLocks noChangeArrowheads="1"/>
            </p:cNvSpPr>
            <p:nvPr userDrawn="1"/>
          </p:nvSpPr>
          <p:spPr bwMode="auto">
            <a:xfrm>
              <a:off x="4003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84" name="Rectangle 2434"/>
            <p:cNvSpPr>
              <a:spLocks noChangeArrowheads="1"/>
            </p:cNvSpPr>
            <p:nvPr userDrawn="1"/>
          </p:nvSpPr>
          <p:spPr bwMode="auto">
            <a:xfrm>
              <a:off x="4316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85" name="Rectangle 2435"/>
            <p:cNvSpPr>
              <a:spLocks noChangeArrowheads="1"/>
            </p:cNvSpPr>
            <p:nvPr userDrawn="1"/>
          </p:nvSpPr>
          <p:spPr bwMode="auto">
            <a:xfrm>
              <a:off x="4629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86" name="Rectangle 2436"/>
            <p:cNvSpPr>
              <a:spLocks noChangeArrowheads="1"/>
            </p:cNvSpPr>
            <p:nvPr userDrawn="1"/>
          </p:nvSpPr>
          <p:spPr bwMode="auto">
            <a:xfrm>
              <a:off x="4942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87" name="Rectangle 2437"/>
            <p:cNvSpPr>
              <a:spLocks noChangeArrowheads="1"/>
            </p:cNvSpPr>
            <p:nvPr userDrawn="1"/>
          </p:nvSpPr>
          <p:spPr bwMode="auto">
            <a:xfrm>
              <a:off x="5255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88" name="Freeform 2440"/>
            <p:cNvSpPr>
              <a:spLocks/>
            </p:cNvSpPr>
            <p:nvPr userDrawn="1"/>
          </p:nvSpPr>
          <p:spPr bwMode="auto">
            <a:xfrm>
              <a:off x="247" y="3980"/>
              <a:ext cx="5321" cy="24"/>
            </a:xfrm>
            <a:custGeom>
              <a:avLst/>
              <a:gdLst>
                <a:gd name="T0" fmla="*/ 166 w 10642"/>
                <a:gd name="T1" fmla="*/ 0 h 48"/>
                <a:gd name="T2" fmla="*/ 165 w 10642"/>
                <a:gd name="T3" fmla="*/ 0 h 48"/>
                <a:gd name="T4" fmla="*/ 162 w 10642"/>
                <a:gd name="T5" fmla="*/ 0 h 48"/>
                <a:gd name="T6" fmla="*/ 159 w 10642"/>
                <a:gd name="T7" fmla="*/ 0 h 48"/>
                <a:gd name="T8" fmla="*/ 154 w 10642"/>
                <a:gd name="T9" fmla="*/ 0 h 48"/>
                <a:gd name="T10" fmla="*/ 149 w 10642"/>
                <a:gd name="T11" fmla="*/ 0 h 48"/>
                <a:gd name="T12" fmla="*/ 143 w 10642"/>
                <a:gd name="T13" fmla="*/ 0 h 48"/>
                <a:gd name="T14" fmla="*/ 136 w 10642"/>
                <a:gd name="T15" fmla="*/ 0 h 48"/>
                <a:gd name="T16" fmla="*/ 129 w 10642"/>
                <a:gd name="T17" fmla="*/ 0 h 48"/>
                <a:gd name="T18" fmla="*/ 122 w 10642"/>
                <a:gd name="T19" fmla="*/ 0 h 48"/>
                <a:gd name="T20" fmla="*/ 114 w 10642"/>
                <a:gd name="T21" fmla="*/ 0 h 48"/>
                <a:gd name="T22" fmla="*/ 106 w 10642"/>
                <a:gd name="T23" fmla="*/ 0 h 48"/>
                <a:gd name="T24" fmla="*/ 97 w 10642"/>
                <a:gd name="T25" fmla="*/ 0 h 48"/>
                <a:gd name="T26" fmla="*/ 89 w 10642"/>
                <a:gd name="T27" fmla="*/ 0 h 48"/>
                <a:gd name="T28" fmla="*/ 80 w 10642"/>
                <a:gd name="T29" fmla="*/ 0 h 48"/>
                <a:gd name="T30" fmla="*/ 72 w 10642"/>
                <a:gd name="T31" fmla="*/ 0 h 48"/>
                <a:gd name="T32" fmla="*/ 63 w 10642"/>
                <a:gd name="T33" fmla="*/ 0 h 48"/>
                <a:gd name="T34" fmla="*/ 55 w 10642"/>
                <a:gd name="T35" fmla="*/ 0 h 48"/>
                <a:gd name="T36" fmla="*/ 47 w 10642"/>
                <a:gd name="T37" fmla="*/ 0 h 48"/>
                <a:gd name="T38" fmla="*/ 39 w 10642"/>
                <a:gd name="T39" fmla="*/ 0 h 48"/>
                <a:gd name="T40" fmla="*/ 32 w 10642"/>
                <a:gd name="T41" fmla="*/ 0 h 48"/>
                <a:gd name="T42" fmla="*/ 26 w 10642"/>
                <a:gd name="T43" fmla="*/ 0 h 48"/>
                <a:gd name="T44" fmla="*/ 19 w 10642"/>
                <a:gd name="T45" fmla="*/ 0 h 48"/>
                <a:gd name="T46" fmla="*/ 14 w 10642"/>
                <a:gd name="T47" fmla="*/ 0 h 48"/>
                <a:gd name="T48" fmla="*/ 10 w 10642"/>
                <a:gd name="T49" fmla="*/ 0 h 48"/>
                <a:gd name="T50" fmla="*/ 6 w 10642"/>
                <a:gd name="T51" fmla="*/ 0 h 48"/>
                <a:gd name="T52" fmla="*/ 3 w 10642"/>
                <a:gd name="T53" fmla="*/ 0 h 48"/>
                <a:gd name="T54" fmla="*/ 1 w 10642"/>
                <a:gd name="T55" fmla="*/ 0 h 48"/>
                <a:gd name="T56" fmla="*/ 0 w 10642"/>
                <a:gd name="T57" fmla="*/ 0 h 48"/>
                <a:gd name="T58" fmla="*/ 1 w 10642"/>
                <a:gd name="T59" fmla="*/ 1 h 48"/>
                <a:gd name="T60" fmla="*/ 2 w 10642"/>
                <a:gd name="T61" fmla="*/ 1 h 48"/>
                <a:gd name="T62" fmla="*/ 4 w 10642"/>
                <a:gd name="T63" fmla="*/ 1 h 48"/>
                <a:gd name="T64" fmla="*/ 8 w 10642"/>
                <a:gd name="T65" fmla="*/ 1 h 48"/>
                <a:gd name="T66" fmla="*/ 12 w 10642"/>
                <a:gd name="T67" fmla="*/ 1 h 48"/>
                <a:gd name="T68" fmla="*/ 17 w 10642"/>
                <a:gd name="T69" fmla="*/ 1 h 48"/>
                <a:gd name="T70" fmla="*/ 22 w 10642"/>
                <a:gd name="T71" fmla="*/ 1 h 48"/>
                <a:gd name="T72" fmla="*/ 29 w 10642"/>
                <a:gd name="T73" fmla="*/ 1 h 48"/>
                <a:gd name="T74" fmla="*/ 36 w 10642"/>
                <a:gd name="T75" fmla="*/ 1 h 48"/>
                <a:gd name="T76" fmla="*/ 43 w 10642"/>
                <a:gd name="T77" fmla="*/ 1 h 48"/>
                <a:gd name="T78" fmla="*/ 51 w 10642"/>
                <a:gd name="T79" fmla="*/ 1 h 48"/>
                <a:gd name="T80" fmla="*/ 59 w 10642"/>
                <a:gd name="T81" fmla="*/ 1 h 48"/>
                <a:gd name="T82" fmla="*/ 67 w 10642"/>
                <a:gd name="T83" fmla="*/ 1 h 48"/>
                <a:gd name="T84" fmla="*/ 76 w 10642"/>
                <a:gd name="T85" fmla="*/ 1 h 48"/>
                <a:gd name="T86" fmla="*/ 84 w 10642"/>
                <a:gd name="T87" fmla="*/ 1 h 48"/>
                <a:gd name="T88" fmla="*/ 93 w 10642"/>
                <a:gd name="T89" fmla="*/ 1 h 48"/>
                <a:gd name="T90" fmla="*/ 102 w 10642"/>
                <a:gd name="T91" fmla="*/ 1 h 48"/>
                <a:gd name="T92" fmla="*/ 110 w 10642"/>
                <a:gd name="T93" fmla="*/ 1 h 48"/>
                <a:gd name="T94" fmla="*/ 118 w 10642"/>
                <a:gd name="T95" fmla="*/ 1 h 48"/>
                <a:gd name="T96" fmla="*/ 126 w 10642"/>
                <a:gd name="T97" fmla="*/ 1 h 48"/>
                <a:gd name="T98" fmla="*/ 133 w 10642"/>
                <a:gd name="T99" fmla="*/ 1 h 48"/>
                <a:gd name="T100" fmla="*/ 140 w 10642"/>
                <a:gd name="T101" fmla="*/ 1 h 48"/>
                <a:gd name="T102" fmla="*/ 146 w 10642"/>
                <a:gd name="T103" fmla="*/ 1 h 48"/>
                <a:gd name="T104" fmla="*/ 152 w 10642"/>
                <a:gd name="T105" fmla="*/ 1 h 48"/>
                <a:gd name="T106" fmla="*/ 156 w 10642"/>
                <a:gd name="T107" fmla="*/ 1 h 48"/>
                <a:gd name="T108" fmla="*/ 160 w 10642"/>
                <a:gd name="T109" fmla="*/ 1 h 48"/>
                <a:gd name="T110" fmla="*/ 163 w 10642"/>
                <a:gd name="T111" fmla="*/ 1 h 48"/>
                <a:gd name="T112" fmla="*/ 166 w 10642"/>
                <a:gd name="T113" fmla="*/ 1 h 48"/>
                <a:gd name="T114" fmla="*/ 167 w 10642"/>
                <a:gd name="T115" fmla="*/ 1 h 48"/>
                <a:gd name="T116" fmla="*/ 167 w 10642"/>
                <a:gd name="T117" fmla="*/ 1 h 4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0642" h="48">
                  <a:moveTo>
                    <a:pt x="10641" y="0"/>
                  </a:moveTo>
                  <a:lnTo>
                    <a:pt x="10641" y="0"/>
                  </a:lnTo>
                  <a:lnTo>
                    <a:pt x="10640" y="0"/>
                  </a:lnTo>
                  <a:lnTo>
                    <a:pt x="10638" y="0"/>
                  </a:lnTo>
                  <a:lnTo>
                    <a:pt x="10636" y="0"/>
                  </a:lnTo>
                  <a:lnTo>
                    <a:pt x="10632" y="0"/>
                  </a:lnTo>
                  <a:lnTo>
                    <a:pt x="10628" y="0"/>
                  </a:lnTo>
                  <a:lnTo>
                    <a:pt x="10623" y="0"/>
                  </a:lnTo>
                  <a:lnTo>
                    <a:pt x="10617" y="0"/>
                  </a:lnTo>
                  <a:lnTo>
                    <a:pt x="10612" y="0"/>
                  </a:lnTo>
                  <a:lnTo>
                    <a:pt x="10604" y="0"/>
                  </a:lnTo>
                  <a:lnTo>
                    <a:pt x="10596" y="0"/>
                  </a:lnTo>
                  <a:lnTo>
                    <a:pt x="10589" y="0"/>
                  </a:lnTo>
                  <a:lnTo>
                    <a:pt x="10579" y="0"/>
                  </a:lnTo>
                  <a:lnTo>
                    <a:pt x="10570" y="0"/>
                  </a:lnTo>
                  <a:lnTo>
                    <a:pt x="10559" y="0"/>
                  </a:lnTo>
                  <a:lnTo>
                    <a:pt x="10548" y="0"/>
                  </a:lnTo>
                  <a:lnTo>
                    <a:pt x="10536" y="0"/>
                  </a:lnTo>
                  <a:lnTo>
                    <a:pt x="10524" y="0"/>
                  </a:lnTo>
                  <a:lnTo>
                    <a:pt x="10511" y="0"/>
                  </a:lnTo>
                  <a:lnTo>
                    <a:pt x="10496" y="0"/>
                  </a:lnTo>
                  <a:lnTo>
                    <a:pt x="10482" y="0"/>
                  </a:lnTo>
                  <a:lnTo>
                    <a:pt x="10467" y="0"/>
                  </a:lnTo>
                  <a:lnTo>
                    <a:pt x="10451" y="0"/>
                  </a:lnTo>
                  <a:lnTo>
                    <a:pt x="10435" y="0"/>
                  </a:lnTo>
                  <a:lnTo>
                    <a:pt x="10417" y="0"/>
                  </a:lnTo>
                  <a:lnTo>
                    <a:pt x="10400" y="0"/>
                  </a:lnTo>
                  <a:lnTo>
                    <a:pt x="10382" y="0"/>
                  </a:lnTo>
                  <a:lnTo>
                    <a:pt x="10363" y="0"/>
                  </a:lnTo>
                  <a:lnTo>
                    <a:pt x="10344" y="0"/>
                  </a:lnTo>
                  <a:lnTo>
                    <a:pt x="10323" y="0"/>
                  </a:lnTo>
                  <a:lnTo>
                    <a:pt x="10302" y="0"/>
                  </a:lnTo>
                  <a:lnTo>
                    <a:pt x="10281" y="0"/>
                  </a:lnTo>
                  <a:lnTo>
                    <a:pt x="10259" y="0"/>
                  </a:lnTo>
                  <a:lnTo>
                    <a:pt x="10236" y="0"/>
                  </a:lnTo>
                  <a:lnTo>
                    <a:pt x="10213" y="0"/>
                  </a:lnTo>
                  <a:lnTo>
                    <a:pt x="10190" y="0"/>
                  </a:lnTo>
                  <a:lnTo>
                    <a:pt x="10166" y="0"/>
                  </a:lnTo>
                  <a:lnTo>
                    <a:pt x="10141" y="0"/>
                  </a:lnTo>
                  <a:lnTo>
                    <a:pt x="10116" y="0"/>
                  </a:lnTo>
                  <a:lnTo>
                    <a:pt x="10090" y="0"/>
                  </a:lnTo>
                  <a:lnTo>
                    <a:pt x="10063" y="0"/>
                  </a:lnTo>
                  <a:lnTo>
                    <a:pt x="10037" y="0"/>
                  </a:lnTo>
                  <a:lnTo>
                    <a:pt x="10009" y="0"/>
                  </a:lnTo>
                  <a:lnTo>
                    <a:pt x="9981" y="0"/>
                  </a:lnTo>
                  <a:lnTo>
                    <a:pt x="9952" y="0"/>
                  </a:lnTo>
                  <a:lnTo>
                    <a:pt x="9924" y="0"/>
                  </a:lnTo>
                  <a:lnTo>
                    <a:pt x="9894" y="0"/>
                  </a:lnTo>
                  <a:lnTo>
                    <a:pt x="9863" y="0"/>
                  </a:lnTo>
                  <a:lnTo>
                    <a:pt x="9832" y="0"/>
                  </a:lnTo>
                  <a:lnTo>
                    <a:pt x="9802" y="0"/>
                  </a:lnTo>
                  <a:lnTo>
                    <a:pt x="9770" y="0"/>
                  </a:lnTo>
                  <a:lnTo>
                    <a:pt x="9738" y="0"/>
                  </a:lnTo>
                  <a:lnTo>
                    <a:pt x="9705" y="0"/>
                  </a:lnTo>
                  <a:lnTo>
                    <a:pt x="9672" y="0"/>
                  </a:lnTo>
                  <a:lnTo>
                    <a:pt x="9638" y="0"/>
                  </a:lnTo>
                  <a:lnTo>
                    <a:pt x="9604" y="0"/>
                  </a:lnTo>
                  <a:lnTo>
                    <a:pt x="9569" y="0"/>
                  </a:lnTo>
                  <a:lnTo>
                    <a:pt x="9535" y="0"/>
                  </a:lnTo>
                  <a:lnTo>
                    <a:pt x="9499" y="0"/>
                  </a:lnTo>
                  <a:lnTo>
                    <a:pt x="9464" y="0"/>
                  </a:lnTo>
                  <a:lnTo>
                    <a:pt x="9426" y="0"/>
                  </a:lnTo>
                  <a:lnTo>
                    <a:pt x="9390" y="0"/>
                  </a:lnTo>
                  <a:lnTo>
                    <a:pt x="9353" y="0"/>
                  </a:lnTo>
                  <a:lnTo>
                    <a:pt x="9316" y="0"/>
                  </a:lnTo>
                  <a:lnTo>
                    <a:pt x="9277" y="0"/>
                  </a:lnTo>
                  <a:lnTo>
                    <a:pt x="9239" y="0"/>
                  </a:lnTo>
                  <a:lnTo>
                    <a:pt x="9199" y="0"/>
                  </a:lnTo>
                  <a:lnTo>
                    <a:pt x="9161" y="0"/>
                  </a:lnTo>
                  <a:lnTo>
                    <a:pt x="9120" y="0"/>
                  </a:lnTo>
                  <a:lnTo>
                    <a:pt x="9081" y="0"/>
                  </a:lnTo>
                  <a:lnTo>
                    <a:pt x="9040" y="0"/>
                  </a:lnTo>
                  <a:lnTo>
                    <a:pt x="9000" y="0"/>
                  </a:lnTo>
                  <a:lnTo>
                    <a:pt x="8958" y="0"/>
                  </a:lnTo>
                  <a:lnTo>
                    <a:pt x="8916" y="0"/>
                  </a:lnTo>
                  <a:lnTo>
                    <a:pt x="8874" y="0"/>
                  </a:lnTo>
                  <a:lnTo>
                    <a:pt x="8832" y="0"/>
                  </a:lnTo>
                  <a:lnTo>
                    <a:pt x="8789" y="0"/>
                  </a:lnTo>
                  <a:lnTo>
                    <a:pt x="8746" y="0"/>
                  </a:lnTo>
                  <a:lnTo>
                    <a:pt x="8702" y="0"/>
                  </a:lnTo>
                  <a:lnTo>
                    <a:pt x="8658" y="0"/>
                  </a:lnTo>
                  <a:lnTo>
                    <a:pt x="8614" y="0"/>
                  </a:lnTo>
                  <a:lnTo>
                    <a:pt x="8569" y="0"/>
                  </a:lnTo>
                  <a:lnTo>
                    <a:pt x="8525" y="0"/>
                  </a:lnTo>
                  <a:lnTo>
                    <a:pt x="8479" y="0"/>
                  </a:lnTo>
                  <a:lnTo>
                    <a:pt x="8434" y="0"/>
                  </a:lnTo>
                  <a:lnTo>
                    <a:pt x="8388" y="0"/>
                  </a:lnTo>
                  <a:lnTo>
                    <a:pt x="8342" y="0"/>
                  </a:lnTo>
                  <a:lnTo>
                    <a:pt x="8296" y="0"/>
                  </a:lnTo>
                  <a:lnTo>
                    <a:pt x="8250" y="0"/>
                  </a:lnTo>
                  <a:lnTo>
                    <a:pt x="8203" y="0"/>
                  </a:lnTo>
                  <a:lnTo>
                    <a:pt x="8156" y="0"/>
                  </a:lnTo>
                  <a:lnTo>
                    <a:pt x="8107" y="0"/>
                  </a:lnTo>
                  <a:lnTo>
                    <a:pt x="8060" y="0"/>
                  </a:lnTo>
                  <a:lnTo>
                    <a:pt x="8012" y="0"/>
                  </a:lnTo>
                  <a:lnTo>
                    <a:pt x="7964" y="0"/>
                  </a:lnTo>
                  <a:lnTo>
                    <a:pt x="7914" y="0"/>
                  </a:lnTo>
                  <a:lnTo>
                    <a:pt x="7866" y="0"/>
                  </a:lnTo>
                  <a:lnTo>
                    <a:pt x="7817" y="0"/>
                  </a:lnTo>
                  <a:lnTo>
                    <a:pt x="7767" y="0"/>
                  </a:lnTo>
                  <a:lnTo>
                    <a:pt x="7718" y="0"/>
                  </a:lnTo>
                  <a:lnTo>
                    <a:pt x="7667" y="0"/>
                  </a:lnTo>
                  <a:lnTo>
                    <a:pt x="7618" y="0"/>
                  </a:lnTo>
                  <a:lnTo>
                    <a:pt x="7567" y="0"/>
                  </a:lnTo>
                  <a:lnTo>
                    <a:pt x="7517" y="0"/>
                  </a:lnTo>
                  <a:lnTo>
                    <a:pt x="7466" y="0"/>
                  </a:lnTo>
                  <a:lnTo>
                    <a:pt x="7415" y="0"/>
                  </a:lnTo>
                  <a:lnTo>
                    <a:pt x="7364" y="0"/>
                  </a:lnTo>
                  <a:lnTo>
                    <a:pt x="7313" y="0"/>
                  </a:lnTo>
                  <a:lnTo>
                    <a:pt x="7261" y="0"/>
                  </a:lnTo>
                  <a:lnTo>
                    <a:pt x="7210" y="0"/>
                  </a:lnTo>
                  <a:lnTo>
                    <a:pt x="7157" y="0"/>
                  </a:lnTo>
                  <a:lnTo>
                    <a:pt x="7105" y="0"/>
                  </a:lnTo>
                  <a:lnTo>
                    <a:pt x="7053" y="0"/>
                  </a:lnTo>
                  <a:lnTo>
                    <a:pt x="7000" y="0"/>
                  </a:lnTo>
                  <a:lnTo>
                    <a:pt x="6947" y="0"/>
                  </a:lnTo>
                  <a:lnTo>
                    <a:pt x="6895" y="0"/>
                  </a:lnTo>
                  <a:lnTo>
                    <a:pt x="6842" y="0"/>
                  </a:lnTo>
                  <a:lnTo>
                    <a:pt x="6789" y="0"/>
                  </a:lnTo>
                  <a:lnTo>
                    <a:pt x="6736" y="0"/>
                  </a:lnTo>
                  <a:lnTo>
                    <a:pt x="6683" y="0"/>
                  </a:lnTo>
                  <a:lnTo>
                    <a:pt x="6629" y="0"/>
                  </a:lnTo>
                  <a:lnTo>
                    <a:pt x="6575" y="0"/>
                  </a:lnTo>
                  <a:lnTo>
                    <a:pt x="6522" y="0"/>
                  </a:lnTo>
                  <a:lnTo>
                    <a:pt x="6468" y="0"/>
                  </a:lnTo>
                  <a:lnTo>
                    <a:pt x="6414" y="0"/>
                  </a:lnTo>
                  <a:lnTo>
                    <a:pt x="6360" y="0"/>
                  </a:lnTo>
                  <a:lnTo>
                    <a:pt x="6305" y="0"/>
                  </a:lnTo>
                  <a:lnTo>
                    <a:pt x="6252" y="0"/>
                  </a:lnTo>
                  <a:lnTo>
                    <a:pt x="6197" y="0"/>
                  </a:lnTo>
                  <a:lnTo>
                    <a:pt x="6143" y="0"/>
                  </a:lnTo>
                  <a:lnTo>
                    <a:pt x="6088" y="0"/>
                  </a:lnTo>
                  <a:lnTo>
                    <a:pt x="6033" y="0"/>
                  </a:lnTo>
                  <a:lnTo>
                    <a:pt x="5979" y="0"/>
                  </a:lnTo>
                  <a:lnTo>
                    <a:pt x="5925" y="0"/>
                  </a:lnTo>
                  <a:lnTo>
                    <a:pt x="5870" y="0"/>
                  </a:lnTo>
                  <a:lnTo>
                    <a:pt x="5815" y="0"/>
                  </a:lnTo>
                  <a:lnTo>
                    <a:pt x="5760" y="0"/>
                  </a:lnTo>
                  <a:lnTo>
                    <a:pt x="5705" y="0"/>
                  </a:lnTo>
                  <a:lnTo>
                    <a:pt x="5650" y="0"/>
                  </a:lnTo>
                  <a:lnTo>
                    <a:pt x="5595" y="0"/>
                  </a:lnTo>
                  <a:lnTo>
                    <a:pt x="5540" y="0"/>
                  </a:lnTo>
                  <a:lnTo>
                    <a:pt x="5485" y="0"/>
                  </a:lnTo>
                  <a:lnTo>
                    <a:pt x="5430" y="0"/>
                  </a:lnTo>
                  <a:lnTo>
                    <a:pt x="5375" y="0"/>
                  </a:lnTo>
                  <a:lnTo>
                    <a:pt x="5321" y="0"/>
                  </a:lnTo>
                  <a:lnTo>
                    <a:pt x="5266" y="0"/>
                  </a:lnTo>
                  <a:lnTo>
                    <a:pt x="5211" y="0"/>
                  </a:lnTo>
                  <a:lnTo>
                    <a:pt x="5156" y="0"/>
                  </a:lnTo>
                  <a:lnTo>
                    <a:pt x="5100" y="0"/>
                  </a:lnTo>
                  <a:lnTo>
                    <a:pt x="5046" y="0"/>
                  </a:lnTo>
                  <a:lnTo>
                    <a:pt x="4991" y="0"/>
                  </a:lnTo>
                  <a:lnTo>
                    <a:pt x="4936" y="0"/>
                  </a:lnTo>
                  <a:lnTo>
                    <a:pt x="4881" y="0"/>
                  </a:lnTo>
                  <a:lnTo>
                    <a:pt x="4826" y="0"/>
                  </a:lnTo>
                  <a:lnTo>
                    <a:pt x="4771" y="0"/>
                  </a:lnTo>
                  <a:lnTo>
                    <a:pt x="4716" y="0"/>
                  </a:lnTo>
                  <a:lnTo>
                    <a:pt x="4661" y="0"/>
                  </a:lnTo>
                  <a:lnTo>
                    <a:pt x="4608" y="0"/>
                  </a:lnTo>
                  <a:lnTo>
                    <a:pt x="4553" y="0"/>
                  </a:lnTo>
                  <a:lnTo>
                    <a:pt x="4498" y="0"/>
                  </a:lnTo>
                  <a:lnTo>
                    <a:pt x="4444" y="0"/>
                  </a:lnTo>
                  <a:lnTo>
                    <a:pt x="4389" y="0"/>
                  </a:lnTo>
                  <a:lnTo>
                    <a:pt x="4336" y="0"/>
                  </a:lnTo>
                  <a:lnTo>
                    <a:pt x="4281" y="0"/>
                  </a:lnTo>
                  <a:lnTo>
                    <a:pt x="4227" y="0"/>
                  </a:lnTo>
                  <a:lnTo>
                    <a:pt x="4173" y="0"/>
                  </a:lnTo>
                  <a:lnTo>
                    <a:pt x="4119" y="0"/>
                  </a:lnTo>
                  <a:lnTo>
                    <a:pt x="4066" y="0"/>
                  </a:lnTo>
                  <a:lnTo>
                    <a:pt x="4012" y="0"/>
                  </a:lnTo>
                  <a:lnTo>
                    <a:pt x="3958" y="0"/>
                  </a:lnTo>
                  <a:lnTo>
                    <a:pt x="3905" y="0"/>
                  </a:lnTo>
                  <a:lnTo>
                    <a:pt x="3852" y="0"/>
                  </a:lnTo>
                  <a:lnTo>
                    <a:pt x="3799" y="0"/>
                  </a:lnTo>
                  <a:lnTo>
                    <a:pt x="3746" y="0"/>
                  </a:lnTo>
                  <a:lnTo>
                    <a:pt x="3694" y="0"/>
                  </a:lnTo>
                  <a:lnTo>
                    <a:pt x="3641" y="0"/>
                  </a:lnTo>
                  <a:lnTo>
                    <a:pt x="3588" y="0"/>
                  </a:lnTo>
                  <a:lnTo>
                    <a:pt x="3536" y="0"/>
                  </a:lnTo>
                  <a:lnTo>
                    <a:pt x="3484" y="0"/>
                  </a:lnTo>
                  <a:lnTo>
                    <a:pt x="3431" y="0"/>
                  </a:lnTo>
                  <a:lnTo>
                    <a:pt x="3380" y="0"/>
                  </a:lnTo>
                  <a:lnTo>
                    <a:pt x="3328" y="0"/>
                  </a:lnTo>
                  <a:lnTo>
                    <a:pt x="3277" y="0"/>
                  </a:lnTo>
                  <a:lnTo>
                    <a:pt x="3226" y="0"/>
                  </a:lnTo>
                  <a:lnTo>
                    <a:pt x="3174" y="0"/>
                  </a:lnTo>
                  <a:lnTo>
                    <a:pt x="3124" y="0"/>
                  </a:lnTo>
                  <a:lnTo>
                    <a:pt x="3073" y="0"/>
                  </a:lnTo>
                  <a:lnTo>
                    <a:pt x="3023" y="0"/>
                  </a:lnTo>
                  <a:lnTo>
                    <a:pt x="2974" y="0"/>
                  </a:lnTo>
                  <a:lnTo>
                    <a:pt x="2923" y="0"/>
                  </a:lnTo>
                  <a:lnTo>
                    <a:pt x="2874" y="0"/>
                  </a:lnTo>
                  <a:lnTo>
                    <a:pt x="2824" y="0"/>
                  </a:lnTo>
                  <a:lnTo>
                    <a:pt x="2775" y="0"/>
                  </a:lnTo>
                  <a:lnTo>
                    <a:pt x="2727" y="0"/>
                  </a:lnTo>
                  <a:lnTo>
                    <a:pt x="2677" y="0"/>
                  </a:lnTo>
                  <a:lnTo>
                    <a:pt x="2629" y="0"/>
                  </a:lnTo>
                  <a:lnTo>
                    <a:pt x="2581" y="0"/>
                  </a:lnTo>
                  <a:lnTo>
                    <a:pt x="2534" y="0"/>
                  </a:lnTo>
                  <a:lnTo>
                    <a:pt x="2485" y="0"/>
                  </a:lnTo>
                  <a:lnTo>
                    <a:pt x="2438" y="0"/>
                  </a:lnTo>
                  <a:lnTo>
                    <a:pt x="2392" y="0"/>
                  </a:lnTo>
                  <a:lnTo>
                    <a:pt x="2345" y="0"/>
                  </a:lnTo>
                  <a:lnTo>
                    <a:pt x="2299" y="0"/>
                  </a:lnTo>
                  <a:lnTo>
                    <a:pt x="2253" y="0"/>
                  </a:lnTo>
                  <a:lnTo>
                    <a:pt x="2207" y="0"/>
                  </a:lnTo>
                  <a:lnTo>
                    <a:pt x="2162" y="0"/>
                  </a:lnTo>
                  <a:lnTo>
                    <a:pt x="2115" y="0"/>
                  </a:lnTo>
                  <a:lnTo>
                    <a:pt x="2072" y="0"/>
                  </a:lnTo>
                  <a:lnTo>
                    <a:pt x="2027" y="0"/>
                  </a:lnTo>
                  <a:lnTo>
                    <a:pt x="1983" y="0"/>
                  </a:lnTo>
                  <a:lnTo>
                    <a:pt x="1939" y="0"/>
                  </a:lnTo>
                  <a:lnTo>
                    <a:pt x="1895" y="0"/>
                  </a:lnTo>
                  <a:lnTo>
                    <a:pt x="1852" y="0"/>
                  </a:lnTo>
                  <a:lnTo>
                    <a:pt x="1809" y="0"/>
                  </a:lnTo>
                  <a:lnTo>
                    <a:pt x="1766" y="0"/>
                  </a:lnTo>
                  <a:lnTo>
                    <a:pt x="1725" y="0"/>
                  </a:lnTo>
                  <a:lnTo>
                    <a:pt x="1683" y="0"/>
                  </a:lnTo>
                  <a:lnTo>
                    <a:pt x="1641" y="0"/>
                  </a:lnTo>
                  <a:lnTo>
                    <a:pt x="1601" y="0"/>
                  </a:lnTo>
                  <a:lnTo>
                    <a:pt x="1560" y="0"/>
                  </a:lnTo>
                  <a:lnTo>
                    <a:pt x="1521" y="0"/>
                  </a:lnTo>
                  <a:lnTo>
                    <a:pt x="1481" y="0"/>
                  </a:lnTo>
                  <a:lnTo>
                    <a:pt x="1442" y="0"/>
                  </a:lnTo>
                  <a:lnTo>
                    <a:pt x="1402" y="0"/>
                  </a:lnTo>
                  <a:lnTo>
                    <a:pt x="1364" y="0"/>
                  </a:lnTo>
                  <a:lnTo>
                    <a:pt x="1325" y="0"/>
                  </a:lnTo>
                  <a:lnTo>
                    <a:pt x="1288" y="0"/>
                  </a:lnTo>
                  <a:lnTo>
                    <a:pt x="1251" y="0"/>
                  </a:lnTo>
                  <a:lnTo>
                    <a:pt x="1214" y="0"/>
                  </a:lnTo>
                  <a:lnTo>
                    <a:pt x="1178" y="0"/>
                  </a:lnTo>
                  <a:lnTo>
                    <a:pt x="1142" y="0"/>
                  </a:lnTo>
                  <a:lnTo>
                    <a:pt x="1107" y="0"/>
                  </a:lnTo>
                  <a:lnTo>
                    <a:pt x="1072" y="0"/>
                  </a:lnTo>
                  <a:lnTo>
                    <a:pt x="1037" y="0"/>
                  </a:lnTo>
                  <a:lnTo>
                    <a:pt x="1003" y="0"/>
                  </a:lnTo>
                  <a:lnTo>
                    <a:pt x="969" y="0"/>
                  </a:lnTo>
                  <a:lnTo>
                    <a:pt x="936" y="0"/>
                  </a:lnTo>
                  <a:lnTo>
                    <a:pt x="904" y="0"/>
                  </a:lnTo>
                  <a:lnTo>
                    <a:pt x="871" y="0"/>
                  </a:lnTo>
                  <a:lnTo>
                    <a:pt x="839" y="0"/>
                  </a:lnTo>
                  <a:lnTo>
                    <a:pt x="808" y="0"/>
                  </a:lnTo>
                  <a:lnTo>
                    <a:pt x="778" y="0"/>
                  </a:lnTo>
                  <a:lnTo>
                    <a:pt x="748" y="0"/>
                  </a:lnTo>
                  <a:lnTo>
                    <a:pt x="718" y="0"/>
                  </a:lnTo>
                  <a:lnTo>
                    <a:pt x="689" y="0"/>
                  </a:lnTo>
                  <a:lnTo>
                    <a:pt x="660" y="0"/>
                  </a:lnTo>
                  <a:lnTo>
                    <a:pt x="632" y="0"/>
                  </a:lnTo>
                  <a:lnTo>
                    <a:pt x="604" y="0"/>
                  </a:lnTo>
                  <a:lnTo>
                    <a:pt x="578" y="0"/>
                  </a:lnTo>
                  <a:lnTo>
                    <a:pt x="552" y="0"/>
                  </a:lnTo>
                  <a:lnTo>
                    <a:pt x="525" y="0"/>
                  </a:lnTo>
                  <a:lnTo>
                    <a:pt x="500" y="0"/>
                  </a:lnTo>
                  <a:lnTo>
                    <a:pt x="475" y="0"/>
                  </a:lnTo>
                  <a:lnTo>
                    <a:pt x="451" y="0"/>
                  </a:lnTo>
                  <a:lnTo>
                    <a:pt x="428" y="0"/>
                  </a:lnTo>
                  <a:lnTo>
                    <a:pt x="405" y="0"/>
                  </a:lnTo>
                  <a:lnTo>
                    <a:pt x="382" y="0"/>
                  </a:lnTo>
                  <a:lnTo>
                    <a:pt x="360" y="0"/>
                  </a:lnTo>
                  <a:lnTo>
                    <a:pt x="339" y="0"/>
                  </a:lnTo>
                  <a:lnTo>
                    <a:pt x="318" y="0"/>
                  </a:lnTo>
                  <a:lnTo>
                    <a:pt x="297" y="0"/>
                  </a:lnTo>
                  <a:lnTo>
                    <a:pt x="278" y="0"/>
                  </a:lnTo>
                  <a:lnTo>
                    <a:pt x="259" y="0"/>
                  </a:lnTo>
                  <a:lnTo>
                    <a:pt x="241" y="0"/>
                  </a:lnTo>
                  <a:lnTo>
                    <a:pt x="224" y="0"/>
                  </a:lnTo>
                  <a:lnTo>
                    <a:pt x="206" y="0"/>
                  </a:lnTo>
                  <a:lnTo>
                    <a:pt x="189" y="0"/>
                  </a:lnTo>
                  <a:lnTo>
                    <a:pt x="174" y="0"/>
                  </a:lnTo>
                  <a:lnTo>
                    <a:pt x="159" y="0"/>
                  </a:lnTo>
                  <a:lnTo>
                    <a:pt x="144" y="0"/>
                  </a:lnTo>
                  <a:lnTo>
                    <a:pt x="130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2" y="0"/>
                  </a:lnTo>
                  <a:lnTo>
                    <a:pt x="62" y="0"/>
                  </a:lnTo>
                  <a:lnTo>
                    <a:pt x="52" y="0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" y="48"/>
                  </a:lnTo>
                  <a:lnTo>
                    <a:pt x="3" y="48"/>
                  </a:lnTo>
                  <a:lnTo>
                    <a:pt x="5" y="48"/>
                  </a:lnTo>
                  <a:lnTo>
                    <a:pt x="8" y="48"/>
                  </a:lnTo>
                  <a:lnTo>
                    <a:pt x="13" y="48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29" y="48"/>
                  </a:lnTo>
                  <a:lnTo>
                    <a:pt x="37" y="48"/>
                  </a:lnTo>
                  <a:lnTo>
                    <a:pt x="45" y="48"/>
                  </a:lnTo>
                  <a:lnTo>
                    <a:pt x="52" y="48"/>
                  </a:lnTo>
                  <a:lnTo>
                    <a:pt x="62" y="48"/>
                  </a:lnTo>
                  <a:lnTo>
                    <a:pt x="72" y="48"/>
                  </a:lnTo>
                  <a:lnTo>
                    <a:pt x="82" y="48"/>
                  </a:lnTo>
                  <a:lnTo>
                    <a:pt x="93" y="48"/>
                  </a:lnTo>
                  <a:lnTo>
                    <a:pt x="105" y="48"/>
                  </a:lnTo>
                  <a:lnTo>
                    <a:pt x="117" y="48"/>
                  </a:lnTo>
                  <a:lnTo>
                    <a:pt x="130" y="48"/>
                  </a:lnTo>
                  <a:lnTo>
                    <a:pt x="144" y="48"/>
                  </a:lnTo>
                  <a:lnTo>
                    <a:pt x="159" y="48"/>
                  </a:lnTo>
                  <a:lnTo>
                    <a:pt x="174" y="48"/>
                  </a:lnTo>
                  <a:lnTo>
                    <a:pt x="189" y="48"/>
                  </a:lnTo>
                  <a:lnTo>
                    <a:pt x="206" y="48"/>
                  </a:lnTo>
                  <a:lnTo>
                    <a:pt x="224" y="48"/>
                  </a:lnTo>
                  <a:lnTo>
                    <a:pt x="241" y="48"/>
                  </a:lnTo>
                  <a:lnTo>
                    <a:pt x="259" y="48"/>
                  </a:lnTo>
                  <a:lnTo>
                    <a:pt x="278" y="48"/>
                  </a:lnTo>
                  <a:lnTo>
                    <a:pt x="297" y="48"/>
                  </a:lnTo>
                  <a:lnTo>
                    <a:pt x="318" y="48"/>
                  </a:lnTo>
                  <a:lnTo>
                    <a:pt x="339" y="48"/>
                  </a:lnTo>
                  <a:lnTo>
                    <a:pt x="360" y="48"/>
                  </a:lnTo>
                  <a:lnTo>
                    <a:pt x="382" y="48"/>
                  </a:lnTo>
                  <a:lnTo>
                    <a:pt x="403" y="48"/>
                  </a:lnTo>
                  <a:lnTo>
                    <a:pt x="427" y="48"/>
                  </a:lnTo>
                  <a:lnTo>
                    <a:pt x="451" y="48"/>
                  </a:lnTo>
                  <a:lnTo>
                    <a:pt x="475" y="48"/>
                  </a:lnTo>
                  <a:lnTo>
                    <a:pt x="500" y="48"/>
                  </a:lnTo>
                  <a:lnTo>
                    <a:pt x="525" y="48"/>
                  </a:lnTo>
                  <a:lnTo>
                    <a:pt x="551" y="48"/>
                  </a:lnTo>
                  <a:lnTo>
                    <a:pt x="577" y="48"/>
                  </a:lnTo>
                  <a:lnTo>
                    <a:pt x="604" y="48"/>
                  </a:lnTo>
                  <a:lnTo>
                    <a:pt x="632" y="48"/>
                  </a:lnTo>
                  <a:lnTo>
                    <a:pt x="660" y="48"/>
                  </a:lnTo>
                  <a:lnTo>
                    <a:pt x="689" y="48"/>
                  </a:lnTo>
                  <a:lnTo>
                    <a:pt x="717" y="48"/>
                  </a:lnTo>
                  <a:lnTo>
                    <a:pt x="747" y="48"/>
                  </a:lnTo>
                  <a:lnTo>
                    <a:pt x="778" y="48"/>
                  </a:lnTo>
                  <a:lnTo>
                    <a:pt x="808" y="48"/>
                  </a:lnTo>
                  <a:lnTo>
                    <a:pt x="839" y="48"/>
                  </a:lnTo>
                  <a:lnTo>
                    <a:pt x="871" y="48"/>
                  </a:lnTo>
                  <a:lnTo>
                    <a:pt x="903" y="48"/>
                  </a:lnTo>
                  <a:lnTo>
                    <a:pt x="936" y="48"/>
                  </a:lnTo>
                  <a:lnTo>
                    <a:pt x="969" y="48"/>
                  </a:lnTo>
                  <a:lnTo>
                    <a:pt x="1003" y="48"/>
                  </a:lnTo>
                  <a:lnTo>
                    <a:pt x="1037" y="48"/>
                  </a:lnTo>
                  <a:lnTo>
                    <a:pt x="1071" y="48"/>
                  </a:lnTo>
                  <a:lnTo>
                    <a:pt x="1106" y="48"/>
                  </a:lnTo>
                  <a:lnTo>
                    <a:pt x="1141" y="48"/>
                  </a:lnTo>
                  <a:lnTo>
                    <a:pt x="1177" y="48"/>
                  </a:lnTo>
                  <a:lnTo>
                    <a:pt x="1213" y="48"/>
                  </a:lnTo>
                  <a:lnTo>
                    <a:pt x="1251" y="48"/>
                  </a:lnTo>
                  <a:lnTo>
                    <a:pt x="1288" y="48"/>
                  </a:lnTo>
                  <a:lnTo>
                    <a:pt x="1325" y="48"/>
                  </a:lnTo>
                  <a:lnTo>
                    <a:pt x="1364" y="48"/>
                  </a:lnTo>
                  <a:lnTo>
                    <a:pt x="1402" y="48"/>
                  </a:lnTo>
                  <a:lnTo>
                    <a:pt x="1441" y="48"/>
                  </a:lnTo>
                  <a:lnTo>
                    <a:pt x="1480" y="48"/>
                  </a:lnTo>
                  <a:lnTo>
                    <a:pt x="1520" y="48"/>
                  </a:lnTo>
                  <a:lnTo>
                    <a:pt x="1560" y="48"/>
                  </a:lnTo>
                  <a:lnTo>
                    <a:pt x="1601" y="48"/>
                  </a:lnTo>
                  <a:lnTo>
                    <a:pt x="1641" y="48"/>
                  </a:lnTo>
                  <a:lnTo>
                    <a:pt x="1683" y="48"/>
                  </a:lnTo>
                  <a:lnTo>
                    <a:pt x="1725" y="48"/>
                  </a:lnTo>
                  <a:lnTo>
                    <a:pt x="1766" y="48"/>
                  </a:lnTo>
                  <a:lnTo>
                    <a:pt x="1808" y="48"/>
                  </a:lnTo>
                  <a:lnTo>
                    <a:pt x="1851" y="48"/>
                  </a:lnTo>
                  <a:lnTo>
                    <a:pt x="1895" y="48"/>
                  </a:lnTo>
                  <a:lnTo>
                    <a:pt x="1938" y="48"/>
                  </a:lnTo>
                  <a:lnTo>
                    <a:pt x="1982" y="48"/>
                  </a:lnTo>
                  <a:lnTo>
                    <a:pt x="2025" y="48"/>
                  </a:lnTo>
                  <a:lnTo>
                    <a:pt x="2070" y="48"/>
                  </a:lnTo>
                  <a:lnTo>
                    <a:pt x="2115" y="48"/>
                  </a:lnTo>
                  <a:lnTo>
                    <a:pt x="2160" y="48"/>
                  </a:lnTo>
                  <a:lnTo>
                    <a:pt x="2205" y="48"/>
                  </a:lnTo>
                  <a:lnTo>
                    <a:pt x="2252" y="48"/>
                  </a:lnTo>
                  <a:lnTo>
                    <a:pt x="2298" y="48"/>
                  </a:lnTo>
                  <a:lnTo>
                    <a:pt x="2344" y="48"/>
                  </a:lnTo>
                  <a:lnTo>
                    <a:pt x="2391" y="48"/>
                  </a:lnTo>
                  <a:lnTo>
                    <a:pt x="2438" y="48"/>
                  </a:lnTo>
                  <a:lnTo>
                    <a:pt x="2485" y="48"/>
                  </a:lnTo>
                  <a:lnTo>
                    <a:pt x="2532" y="48"/>
                  </a:lnTo>
                  <a:lnTo>
                    <a:pt x="2581" y="48"/>
                  </a:lnTo>
                  <a:lnTo>
                    <a:pt x="2628" y="48"/>
                  </a:lnTo>
                  <a:lnTo>
                    <a:pt x="2676" y="48"/>
                  </a:lnTo>
                  <a:lnTo>
                    <a:pt x="2726" y="48"/>
                  </a:lnTo>
                  <a:lnTo>
                    <a:pt x="2774" y="48"/>
                  </a:lnTo>
                  <a:lnTo>
                    <a:pt x="2823" y="48"/>
                  </a:lnTo>
                  <a:lnTo>
                    <a:pt x="2873" y="48"/>
                  </a:lnTo>
                  <a:lnTo>
                    <a:pt x="2922" y="48"/>
                  </a:lnTo>
                  <a:lnTo>
                    <a:pt x="2973" y="48"/>
                  </a:lnTo>
                  <a:lnTo>
                    <a:pt x="3022" y="48"/>
                  </a:lnTo>
                  <a:lnTo>
                    <a:pt x="3072" y="48"/>
                  </a:lnTo>
                  <a:lnTo>
                    <a:pt x="3123" y="48"/>
                  </a:lnTo>
                  <a:lnTo>
                    <a:pt x="3173" y="48"/>
                  </a:lnTo>
                  <a:lnTo>
                    <a:pt x="3225" y="48"/>
                  </a:lnTo>
                  <a:lnTo>
                    <a:pt x="3275" y="48"/>
                  </a:lnTo>
                  <a:lnTo>
                    <a:pt x="3327" y="48"/>
                  </a:lnTo>
                  <a:lnTo>
                    <a:pt x="3379" y="48"/>
                  </a:lnTo>
                  <a:lnTo>
                    <a:pt x="3430" y="48"/>
                  </a:lnTo>
                  <a:lnTo>
                    <a:pt x="3483" y="48"/>
                  </a:lnTo>
                  <a:lnTo>
                    <a:pt x="3534" y="48"/>
                  </a:lnTo>
                  <a:lnTo>
                    <a:pt x="3587" y="48"/>
                  </a:lnTo>
                  <a:lnTo>
                    <a:pt x="3639" y="48"/>
                  </a:lnTo>
                  <a:lnTo>
                    <a:pt x="3691" y="48"/>
                  </a:lnTo>
                  <a:lnTo>
                    <a:pt x="3744" y="48"/>
                  </a:lnTo>
                  <a:lnTo>
                    <a:pt x="3798" y="48"/>
                  </a:lnTo>
                  <a:lnTo>
                    <a:pt x="3850" y="48"/>
                  </a:lnTo>
                  <a:lnTo>
                    <a:pt x="3903" y="48"/>
                  </a:lnTo>
                  <a:lnTo>
                    <a:pt x="3957" y="48"/>
                  </a:lnTo>
                  <a:lnTo>
                    <a:pt x="4011" y="48"/>
                  </a:lnTo>
                  <a:lnTo>
                    <a:pt x="4064" y="48"/>
                  </a:lnTo>
                  <a:lnTo>
                    <a:pt x="4118" y="48"/>
                  </a:lnTo>
                  <a:lnTo>
                    <a:pt x="4172" y="48"/>
                  </a:lnTo>
                  <a:lnTo>
                    <a:pt x="4226" y="48"/>
                  </a:lnTo>
                  <a:lnTo>
                    <a:pt x="4280" y="48"/>
                  </a:lnTo>
                  <a:lnTo>
                    <a:pt x="4333" y="48"/>
                  </a:lnTo>
                  <a:lnTo>
                    <a:pt x="4388" y="48"/>
                  </a:lnTo>
                  <a:lnTo>
                    <a:pt x="4442" y="48"/>
                  </a:lnTo>
                  <a:lnTo>
                    <a:pt x="4497" y="48"/>
                  </a:lnTo>
                  <a:lnTo>
                    <a:pt x="4551" y="48"/>
                  </a:lnTo>
                  <a:lnTo>
                    <a:pt x="4605" y="48"/>
                  </a:lnTo>
                  <a:lnTo>
                    <a:pt x="4660" y="48"/>
                  </a:lnTo>
                  <a:lnTo>
                    <a:pt x="4715" y="48"/>
                  </a:lnTo>
                  <a:lnTo>
                    <a:pt x="4770" y="48"/>
                  </a:lnTo>
                  <a:lnTo>
                    <a:pt x="4825" y="48"/>
                  </a:lnTo>
                  <a:lnTo>
                    <a:pt x="4880" y="48"/>
                  </a:lnTo>
                  <a:lnTo>
                    <a:pt x="4935" y="48"/>
                  </a:lnTo>
                  <a:lnTo>
                    <a:pt x="4990" y="48"/>
                  </a:lnTo>
                  <a:lnTo>
                    <a:pt x="5044" y="48"/>
                  </a:lnTo>
                  <a:lnTo>
                    <a:pt x="5099" y="48"/>
                  </a:lnTo>
                  <a:lnTo>
                    <a:pt x="5154" y="48"/>
                  </a:lnTo>
                  <a:lnTo>
                    <a:pt x="5209" y="48"/>
                  </a:lnTo>
                  <a:lnTo>
                    <a:pt x="5264" y="48"/>
                  </a:lnTo>
                  <a:lnTo>
                    <a:pt x="5319" y="48"/>
                  </a:lnTo>
                  <a:lnTo>
                    <a:pt x="5373" y="48"/>
                  </a:lnTo>
                  <a:lnTo>
                    <a:pt x="5429" y="48"/>
                  </a:lnTo>
                  <a:lnTo>
                    <a:pt x="5483" y="48"/>
                  </a:lnTo>
                  <a:lnTo>
                    <a:pt x="5538" y="48"/>
                  </a:lnTo>
                  <a:lnTo>
                    <a:pt x="5593" y="48"/>
                  </a:lnTo>
                  <a:lnTo>
                    <a:pt x="5648" y="48"/>
                  </a:lnTo>
                  <a:lnTo>
                    <a:pt x="5703" y="48"/>
                  </a:lnTo>
                  <a:lnTo>
                    <a:pt x="5758" y="48"/>
                  </a:lnTo>
                  <a:lnTo>
                    <a:pt x="5813" y="48"/>
                  </a:lnTo>
                  <a:lnTo>
                    <a:pt x="5868" y="48"/>
                  </a:lnTo>
                  <a:lnTo>
                    <a:pt x="5922" y="48"/>
                  </a:lnTo>
                  <a:lnTo>
                    <a:pt x="5977" y="48"/>
                  </a:lnTo>
                  <a:lnTo>
                    <a:pt x="6031" y="48"/>
                  </a:lnTo>
                  <a:lnTo>
                    <a:pt x="6086" y="48"/>
                  </a:lnTo>
                  <a:lnTo>
                    <a:pt x="6141" y="48"/>
                  </a:lnTo>
                  <a:lnTo>
                    <a:pt x="6195" y="48"/>
                  </a:lnTo>
                  <a:lnTo>
                    <a:pt x="6249" y="48"/>
                  </a:lnTo>
                  <a:lnTo>
                    <a:pt x="6303" y="48"/>
                  </a:lnTo>
                  <a:lnTo>
                    <a:pt x="6358" y="48"/>
                  </a:lnTo>
                  <a:lnTo>
                    <a:pt x="6412" y="48"/>
                  </a:lnTo>
                  <a:lnTo>
                    <a:pt x="6466" y="48"/>
                  </a:lnTo>
                  <a:lnTo>
                    <a:pt x="6519" y="48"/>
                  </a:lnTo>
                  <a:lnTo>
                    <a:pt x="6573" y="48"/>
                  </a:lnTo>
                  <a:lnTo>
                    <a:pt x="6627" y="48"/>
                  </a:lnTo>
                  <a:lnTo>
                    <a:pt x="6681" y="48"/>
                  </a:lnTo>
                  <a:lnTo>
                    <a:pt x="6733" y="48"/>
                  </a:lnTo>
                  <a:lnTo>
                    <a:pt x="6787" y="48"/>
                  </a:lnTo>
                  <a:lnTo>
                    <a:pt x="6840" y="48"/>
                  </a:lnTo>
                  <a:lnTo>
                    <a:pt x="6892" y="48"/>
                  </a:lnTo>
                  <a:lnTo>
                    <a:pt x="6945" y="48"/>
                  </a:lnTo>
                  <a:lnTo>
                    <a:pt x="6998" y="48"/>
                  </a:lnTo>
                  <a:lnTo>
                    <a:pt x="7051" y="48"/>
                  </a:lnTo>
                  <a:lnTo>
                    <a:pt x="7103" y="48"/>
                  </a:lnTo>
                  <a:lnTo>
                    <a:pt x="7155" y="48"/>
                  </a:lnTo>
                  <a:lnTo>
                    <a:pt x="7206" y="48"/>
                  </a:lnTo>
                  <a:lnTo>
                    <a:pt x="7258" y="48"/>
                  </a:lnTo>
                  <a:lnTo>
                    <a:pt x="7310" y="48"/>
                  </a:lnTo>
                  <a:lnTo>
                    <a:pt x="7361" y="48"/>
                  </a:lnTo>
                  <a:lnTo>
                    <a:pt x="7413" y="48"/>
                  </a:lnTo>
                  <a:lnTo>
                    <a:pt x="7463" y="48"/>
                  </a:lnTo>
                  <a:lnTo>
                    <a:pt x="7514" y="48"/>
                  </a:lnTo>
                  <a:lnTo>
                    <a:pt x="7565" y="48"/>
                  </a:lnTo>
                  <a:lnTo>
                    <a:pt x="7615" y="48"/>
                  </a:lnTo>
                  <a:lnTo>
                    <a:pt x="7665" y="48"/>
                  </a:lnTo>
                  <a:lnTo>
                    <a:pt x="7714" y="48"/>
                  </a:lnTo>
                  <a:lnTo>
                    <a:pt x="7765" y="48"/>
                  </a:lnTo>
                  <a:lnTo>
                    <a:pt x="7814" y="48"/>
                  </a:lnTo>
                  <a:lnTo>
                    <a:pt x="7863" y="48"/>
                  </a:lnTo>
                  <a:lnTo>
                    <a:pt x="7912" y="48"/>
                  </a:lnTo>
                  <a:lnTo>
                    <a:pt x="7960" y="48"/>
                  </a:lnTo>
                  <a:lnTo>
                    <a:pt x="8009" y="48"/>
                  </a:lnTo>
                  <a:lnTo>
                    <a:pt x="8057" y="48"/>
                  </a:lnTo>
                  <a:lnTo>
                    <a:pt x="8105" y="48"/>
                  </a:lnTo>
                  <a:lnTo>
                    <a:pt x="8152" y="48"/>
                  </a:lnTo>
                  <a:lnTo>
                    <a:pt x="8200" y="48"/>
                  </a:lnTo>
                  <a:lnTo>
                    <a:pt x="8247" y="48"/>
                  </a:lnTo>
                  <a:lnTo>
                    <a:pt x="8293" y="48"/>
                  </a:lnTo>
                  <a:lnTo>
                    <a:pt x="8340" y="48"/>
                  </a:lnTo>
                  <a:lnTo>
                    <a:pt x="8386" y="48"/>
                  </a:lnTo>
                  <a:lnTo>
                    <a:pt x="8431" y="48"/>
                  </a:lnTo>
                  <a:lnTo>
                    <a:pt x="8477" y="48"/>
                  </a:lnTo>
                  <a:lnTo>
                    <a:pt x="8522" y="48"/>
                  </a:lnTo>
                  <a:lnTo>
                    <a:pt x="8567" y="48"/>
                  </a:lnTo>
                  <a:lnTo>
                    <a:pt x="8611" y="48"/>
                  </a:lnTo>
                  <a:lnTo>
                    <a:pt x="8655" y="48"/>
                  </a:lnTo>
                  <a:lnTo>
                    <a:pt x="8699" y="48"/>
                  </a:lnTo>
                  <a:lnTo>
                    <a:pt x="8743" y="48"/>
                  </a:lnTo>
                  <a:lnTo>
                    <a:pt x="8786" y="48"/>
                  </a:lnTo>
                  <a:lnTo>
                    <a:pt x="8828" y="48"/>
                  </a:lnTo>
                  <a:lnTo>
                    <a:pt x="8871" y="48"/>
                  </a:lnTo>
                  <a:lnTo>
                    <a:pt x="8913" y="48"/>
                  </a:lnTo>
                  <a:lnTo>
                    <a:pt x="8955" y="48"/>
                  </a:lnTo>
                  <a:lnTo>
                    <a:pt x="8996" y="48"/>
                  </a:lnTo>
                  <a:lnTo>
                    <a:pt x="9037" y="48"/>
                  </a:lnTo>
                  <a:lnTo>
                    <a:pt x="9077" y="48"/>
                  </a:lnTo>
                  <a:lnTo>
                    <a:pt x="9117" y="48"/>
                  </a:lnTo>
                  <a:lnTo>
                    <a:pt x="9158" y="48"/>
                  </a:lnTo>
                  <a:lnTo>
                    <a:pt x="9196" y="48"/>
                  </a:lnTo>
                  <a:lnTo>
                    <a:pt x="9235" y="48"/>
                  </a:lnTo>
                  <a:lnTo>
                    <a:pt x="9274" y="48"/>
                  </a:lnTo>
                  <a:lnTo>
                    <a:pt x="9312" y="48"/>
                  </a:lnTo>
                  <a:lnTo>
                    <a:pt x="9350" y="48"/>
                  </a:lnTo>
                  <a:lnTo>
                    <a:pt x="9387" y="48"/>
                  </a:lnTo>
                  <a:lnTo>
                    <a:pt x="9423" y="48"/>
                  </a:lnTo>
                  <a:lnTo>
                    <a:pt x="9459" y="48"/>
                  </a:lnTo>
                  <a:lnTo>
                    <a:pt x="9496" y="48"/>
                  </a:lnTo>
                  <a:lnTo>
                    <a:pt x="9531" y="48"/>
                  </a:lnTo>
                  <a:lnTo>
                    <a:pt x="9566" y="48"/>
                  </a:lnTo>
                  <a:lnTo>
                    <a:pt x="9601" y="48"/>
                  </a:lnTo>
                  <a:lnTo>
                    <a:pt x="9635" y="48"/>
                  </a:lnTo>
                  <a:lnTo>
                    <a:pt x="9668" y="48"/>
                  </a:lnTo>
                  <a:lnTo>
                    <a:pt x="9702" y="48"/>
                  </a:lnTo>
                  <a:lnTo>
                    <a:pt x="9734" y="48"/>
                  </a:lnTo>
                  <a:lnTo>
                    <a:pt x="9767" y="48"/>
                  </a:lnTo>
                  <a:lnTo>
                    <a:pt x="9797" y="48"/>
                  </a:lnTo>
                  <a:lnTo>
                    <a:pt x="9829" y="48"/>
                  </a:lnTo>
                  <a:lnTo>
                    <a:pt x="9860" y="48"/>
                  </a:lnTo>
                  <a:lnTo>
                    <a:pt x="9890" y="48"/>
                  </a:lnTo>
                  <a:lnTo>
                    <a:pt x="9919" y="48"/>
                  </a:lnTo>
                  <a:lnTo>
                    <a:pt x="9949" y="48"/>
                  </a:lnTo>
                  <a:lnTo>
                    <a:pt x="9977" y="48"/>
                  </a:lnTo>
                  <a:lnTo>
                    <a:pt x="10005" y="48"/>
                  </a:lnTo>
                  <a:lnTo>
                    <a:pt x="10033" y="48"/>
                  </a:lnTo>
                  <a:lnTo>
                    <a:pt x="10060" y="48"/>
                  </a:lnTo>
                  <a:lnTo>
                    <a:pt x="10086" y="48"/>
                  </a:lnTo>
                  <a:lnTo>
                    <a:pt x="10112" y="48"/>
                  </a:lnTo>
                  <a:lnTo>
                    <a:pt x="10138" y="48"/>
                  </a:lnTo>
                  <a:lnTo>
                    <a:pt x="10163" y="48"/>
                  </a:lnTo>
                  <a:lnTo>
                    <a:pt x="10187" y="48"/>
                  </a:lnTo>
                  <a:lnTo>
                    <a:pt x="10210" y="48"/>
                  </a:lnTo>
                  <a:lnTo>
                    <a:pt x="10233" y="48"/>
                  </a:lnTo>
                  <a:lnTo>
                    <a:pt x="10256" y="48"/>
                  </a:lnTo>
                  <a:lnTo>
                    <a:pt x="10278" y="48"/>
                  </a:lnTo>
                  <a:lnTo>
                    <a:pt x="10299" y="48"/>
                  </a:lnTo>
                  <a:lnTo>
                    <a:pt x="10320" y="48"/>
                  </a:lnTo>
                  <a:lnTo>
                    <a:pt x="10339" y="48"/>
                  </a:lnTo>
                  <a:lnTo>
                    <a:pt x="10359" y="48"/>
                  </a:lnTo>
                  <a:lnTo>
                    <a:pt x="10378" y="48"/>
                  </a:lnTo>
                  <a:lnTo>
                    <a:pt x="10397" y="48"/>
                  </a:lnTo>
                  <a:lnTo>
                    <a:pt x="10414" y="48"/>
                  </a:lnTo>
                  <a:lnTo>
                    <a:pt x="10431" y="48"/>
                  </a:lnTo>
                  <a:lnTo>
                    <a:pt x="10447" y="48"/>
                  </a:lnTo>
                  <a:lnTo>
                    <a:pt x="10463" y="48"/>
                  </a:lnTo>
                  <a:lnTo>
                    <a:pt x="10479" y="48"/>
                  </a:lnTo>
                  <a:lnTo>
                    <a:pt x="10493" y="48"/>
                  </a:lnTo>
                  <a:lnTo>
                    <a:pt x="10506" y="48"/>
                  </a:lnTo>
                  <a:lnTo>
                    <a:pt x="10519" y="48"/>
                  </a:lnTo>
                  <a:lnTo>
                    <a:pt x="10533" y="48"/>
                  </a:lnTo>
                  <a:lnTo>
                    <a:pt x="10544" y="48"/>
                  </a:lnTo>
                  <a:lnTo>
                    <a:pt x="10556" y="48"/>
                  </a:lnTo>
                  <a:lnTo>
                    <a:pt x="10566" y="48"/>
                  </a:lnTo>
                  <a:lnTo>
                    <a:pt x="10575" y="48"/>
                  </a:lnTo>
                  <a:lnTo>
                    <a:pt x="10584" y="48"/>
                  </a:lnTo>
                  <a:lnTo>
                    <a:pt x="10593" y="48"/>
                  </a:lnTo>
                  <a:lnTo>
                    <a:pt x="10601" y="48"/>
                  </a:lnTo>
                  <a:lnTo>
                    <a:pt x="10607" y="48"/>
                  </a:lnTo>
                  <a:lnTo>
                    <a:pt x="10614" y="48"/>
                  </a:lnTo>
                  <a:lnTo>
                    <a:pt x="10619" y="48"/>
                  </a:lnTo>
                  <a:lnTo>
                    <a:pt x="10624" y="48"/>
                  </a:lnTo>
                  <a:lnTo>
                    <a:pt x="10628" y="48"/>
                  </a:lnTo>
                  <a:lnTo>
                    <a:pt x="10631" y="48"/>
                  </a:lnTo>
                  <a:lnTo>
                    <a:pt x="10635" y="48"/>
                  </a:lnTo>
                  <a:lnTo>
                    <a:pt x="10636" y="48"/>
                  </a:lnTo>
                  <a:lnTo>
                    <a:pt x="10637" y="48"/>
                  </a:lnTo>
                  <a:lnTo>
                    <a:pt x="10638" y="48"/>
                  </a:lnTo>
                  <a:lnTo>
                    <a:pt x="10639" y="48"/>
                  </a:lnTo>
                  <a:lnTo>
                    <a:pt x="10641" y="48"/>
                  </a:lnTo>
                  <a:lnTo>
                    <a:pt x="10642" y="48"/>
                  </a:lnTo>
                  <a:lnTo>
                    <a:pt x="10641" y="32"/>
                  </a:lnTo>
                  <a:lnTo>
                    <a:pt x="10641" y="16"/>
                  </a:lnTo>
                  <a:lnTo>
                    <a:pt x="1064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89" name="Rectangle 2442"/>
            <p:cNvSpPr>
              <a:spLocks noChangeArrowheads="1"/>
            </p:cNvSpPr>
            <p:nvPr userDrawn="1"/>
          </p:nvSpPr>
          <p:spPr bwMode="auto">
            <a:xfrm>
              <a:off x="247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90" name="Rectangle 2443"/>
            <p:cNvSpPr>
              <a:spLocks noChangeArrowheads="1"/>
            </p:cNvSpPr>
            <p:nvPr userDrawn="1"/>
          </p:nvSpPr>
          <p:spPr bwMode="auto">
            <a:xfrm>
              <a:off x="560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91" name="Rectangle 2444"/>
            <p:cNvSpPr>
              <a:spLocks noChangeArrowheads="1"/>
            </p:cNvSpPr>
            <p:nvPr userDrawn="1"/>
          </p:nvSpPr>
          <p:spPr bwMode="auto">
            <a:xfrm>
              <a:off x="873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92" name="Rectangle 2445"/>
            <p:cNvSpPr>
              <a:spLocks noChangeArrowheads="1"/>
            </p:cNvSpPr>
            <p:nvPr userDrawn="1"/>
          </p:nvSpPr>
          <p:spPr bwMode="auto">
            <a:xfrm>
              <a:off x="1186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93" name="Rectangle 2446"/>
            <p:cNvSpPr>
              <a:spLocks noChangeArrowheads="1"/>
            </p:cNvSpPr>
            <p:nvPr userDrawn="1"/>
          </p:nvSpPr>
          <p:spPr bwMode="auto">
            <a:xfrm>
              <a:off x="1499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94" name="Rectangle 2447"/>
            <p:cNvSpPr>
              <a:spLocks noChangeArrowheads="1"/>
            </p:cNvSpPr>
            <p:nvPr userDrawn="1"/>
          </p:nvSpPr>
          <p:spPr bwMode="auto">
            <a:xfrm>
              <a:off x="1812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95" name="Rectangle 2448"/>
            <p:cNvSpPr>
              <a:spLocks noChangeArrowheads="1"/>
            </p:cNvSpPr>
            <p:nvPr userDrawn="1"/>
          </p:nvSpPr>
          <p:spPr bwMode="auto">
            <a:xfrm>
              <a:off x="2125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96" name="Rectangle 2449"/>
            <p:cNvSpPr>
              <a:spLocks noChangeArrowheads="1"/>
            </p:cNvSpPr>
            <p:nvPr userDrawn="1"/>
          </p:nvSpPr>
          <p:spPr bwMode="auto">
            <a:xfrm>
              <a:off x="2438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97" name="Rectangle 2450"/>
            <p:cNvSpPr>
              <a:spLocks noChangeArrowheads="1"/>
            </p:cNvSpPr>
            <p:nvPr userDrawn="1"/>
          </p:nvSpPr>
          <p:spPr bwMode="auto">
            <a:xfrm>
              <a:off x="2751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98" name="Rectangle 2451"/>
            <p:cNvSpPr>
              <a:spLocks noChangeArrowheads="1"/>
            </p:cNvSpPr>
            <p:nvPr userDrawn="1"/>
          </p:nvSpPr>
          <p:spPr bwMode="auto">
            <a:xfrm>
              <a:off x="3064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99" name="Rectangle 2452"/>
            <p:cNvSpPr>
              <a:spLocks noChangeArrowheads="1"/>
            </p:cNvSpPr>
            <p:nvPr userDrawn="1"/>
          </p:nvSpPr>
          <p:spPr bwMode="auto">
            <a:xfrm>
              <a:off x="3377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100" name="Rectangle 2453"/>
            <p:cNvSpPr>
              <a:spLocks noChangeArrowheads="1"/>
            </p:cNvSpPr>
            <p:nvPr userDrawn="1"/>
          </p:nvSpPr>
          <p:spPr bwMode="auto">
            <a:xfrm>
              <a:off x="3690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101" name="Rectangle 2454"/>
            <p:cNvSpPr>
              <a:spLocks noChangeArrowheads="1"/>
            </p:cNvSpPr>
            <p:nvPr userDrawn="1"/>
          </p:nvSpPr>
          <p:spPr bwMode="auto">
            <a:xfrm>
              <a:off x="4003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102" name="Rectangle 2455"/>
            <p:cNvSpPr>
              <a:spLocks noChangeArrowheads="1"/>
            </p:cNvSpPr>
            <p:nvPr userDrawn="1"/>
          </p:nvSpPr>
          <p:spPr bwMode="auto">
            <a:xfrm>
              <a:off x="4316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103" name="Rectangle 2456"/>
            <p:cNvSpPr>
              <a:spLocks noChangeArrowheads="1"/>
            </p:cNvSpPr>
            <p:nvPr userDrawn="1"/>
          </p:nvSpPr>
          <p:spPr bwMode="auto">
            <a:xfrm>
              <a:off x="4629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104" name="Rectangle 2457"/>
            <p:cNvSpPr>
              <a:spLocks noChangeArrowheads="1"/>
            </p:cNvSpPr>
            <p:nvPr userDrawn="1"/>
          </p:nvSpPr>
          <p:spPr bwMode="auto">
            <a:xfrm>
              <a:off x="4942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105" name="Rectangle 2458"/>
            <p:cNvSpPr>
              <a:spLocks noChangeArrowheads="1"/>
            </p:cNvSpPr>
            <p:nvPr userDrawn="1"/>
          </p:nvSpPr>
          <p:spPr bwMode="auto">
            <a:xfrm>
              <a:off x="5255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106" name="Freeform 2461"/>
            <p:cNvSpPr>
              <a:spLocks/>
            </p:cNvSpPr>
            <p:nvPr userDrawn="1"/>
          </p:nvSpPr>
          <p:spPr bwMode="auto">
            <a:xfrm>
              <a:off x="247" y="3980"/>
              <a:ext cx="5321" cy="24"/>
            </a:xfrm>
            <a:custGeom>
              <a:avLst/>
              <a:gdLst>
                <a:gd name="T0" fmla="*/ 166 w 10642"/>
                <a:gd name="T1" fmla="*/ 0 h 48"/>
                <a:gd name="T2" fmla="*/ 165 w 10642"/>
                <a:gd name="T3" fmla="*/ 0 h 48"/>
                <a:gd name="T4" fmla="*/ 162 w 10642"/>
                <a:gd name="T5" fmla="*/ 0 h 48"/>
                <a:gd name="T6" fmla="*/ 159 w 10642"/>
                <a:gd name="T7" fmla="*/ 0 h 48"/>
                <a:gd name="T8" fmla="*/ 154 w 10642"/>
                <a:gd name="T9" fmla="*/ 0 h 48"/>
                <a:gd name="T10" fmla="*/ 149 w 10642"/>
                <a:gd name="T11" fmla="*/ 0 h 48"/>
                <a:gd name="T12" fmla="*/ 143 w 10642"/>
                <a:gd name="T13" fmla="*/ 0 h 48"/>
                <a:gd name="T14" fmla="*/ 136 w 10642"/>
                <a:gd name="T15" fmla="*/ 0 h 48"/>
                <a:gd name="T16" fmla="*/ 129 w 10642"/>
                <a:gd name="T17" fmla="*/ 0 h 48"/>
                <a:gd name="T18" fmla="*/ 122 w 10642"/>
                <a:gd name="T19" fmla="*/ 0 h 48"/>
                <a:gd name="T20" fmla="*/ 114 w 10642"/>
                <a:gd name="T21" fmla="*/ 0 h 48"/>
                <a:gd name="T22" fmla="*/ 106 w 10642"/>
                <a:gd name="T23" fmla="*/ 0 h 48"/>
                <a:gd name="T24" fmla="*/ 97 w 10642"/>
                <a:gd name="T25" fmla="*/ 0 h 48"/>
                <a:gd name="T26" fmla="*/ 89 w 10642"/>
                <a:gd name="T27" fmla="*/ 0 h 48"/>
                <a:gd name="T28" fmla="*/ 80 w 10642"/>
                <a:gd name="T29" fmla="*/ 0 h 48"/>
                <a:gd name="T30" fmla="*/ 72 w 10642"/>
                <a:gd name="T31" fmla="*/ 0 h 48"/>
                <a:gd name="T32" fmla="*/ 63 w 10642"/>
                <a:gd name="T33" fmla="*/ 0 h 48"/>
                <a:gd name="T34" fmla="*/ 55 w 10642"/>
                <a:gd name="T35" fmla="*/ 0 h 48"/>
                <a:gd name="T36" fmla="*/ 47 w 10642"/>
                <a:gd name="T37" fmla="*/ 0 h 48"/>
                <a:gd name="T38" fmla="*/ 39 w 10642"/>
                <a:gd name="T39" fmla="*/ 0 h 48"/>
                <a:gd name="T40" fmla="*/ 32 w 10642"/>
                <a:gd name="T41" fmla="*/ 0 h 48"/>
                <a:gd name="T42" fmla="*/ 26 w 10642"/>
                <a:gd name="T43" fmla="*/ 0 h 48"/>
                <a:gd name="T44" fmla="*/ 19 w 10642"/>
                <a:gd name="T45" fmla="*/ 0 h 48"/>
                <a:gd name="T46" fmla="*/ 14 w 10642"/>
                <a:gd name="T47" fmla="*/ 0 h 48"/>
                <a:gd name="T48" fmla="*/ 10 w 10642"/>
                <a:gd name="T49" fmla="*/ 0 h 48"/>
                <a:gd name="T50" fmla="*/ 6 w 10642"/>
                <a:gd name="T51" fmla="*/ 0 h 48"/>
                <a:gd name="T52" fmla="*/ 3 w 10642"/>
                <a:gd name="T53" fmla="*/ 0 h 48"/>
                <a:gd name="T54" fmla="*/ 1 w 10642"/>
                <a:gd name="T55" fmla="*/ 0 h 48"/>
                <a:gd name="T56" fmla="*/ 0 w 10642"/>
                <a:gd name="T57" fmla="*/ 0 h 48"/>
                <a:gd name="T58" fmla="*/ 1 w 10642"/>
                <a:gd name="T59" fmla="*/ 1 h 48"/>
                <a:gd name="T60" fmla="*/ 2 w 10642"/>
                <a:gd name="T61" fmla="*/ 1 h 48"/>
                <a:gd name="T62" fmla="*/ 4 w 10642"/>
                <a:gd name="T63" fmla="*/ 1 h 48"/>
                <a:gd name="T64" fmla="*/ 8 w 10642"/>
                <a:gd name="T65" fmla="*/ 1 h 48"/>
                <a:gd name="T66" fmla="*/ 12 w 10642"/>
                <a:gd name="T67" fmla="*/ 1 h 48"/>
                <a:gd name="T68" fmla="*/ 17 w 10642"/>
                <a:gd name="T69" fmla="*/ 1 h 48"/>
                <a:gd name="T70" fmla="*/ 22 w 10642"/>
                <a:gd name="T71" fmla="*/ 1 h 48"/>
                <a:gd name="T72" fmla="*/ 29 w 10642"/>
                <a:gd name="T73" fmla="*/ 1 h 48"/>
                <a:gd name="T74" fmla="*/ 36 w 10642"/>
                <a:gd name="T75" fmla="*/ 1 h 48"/>
                <a:gd name="T76" fmla="*/ 43 w 10642"/>
                <a:gd name="T77" fmla="*/ 1 h 48"/>
                <a:gd name="T78" fmla="*/ 51 w 10642"/>
                <a:gd name="T79" fmla="*/ 1 h 48"/>
                <a:gd name="T80" fmla="*/ 59 w 10642"/>
                <a:gd name="T81" fmla="*/ 1 h 48"/>
                <a:gd name="T82" fmla="*/ 67 w 10642"/>
                <a:gd name="T83" fmla="*/ 1 h 48"/>
                <a:gd name="T84" fmla="*/ 76 w 10642"/>
                <a:gd name="T85" fmla="*/ 1 h 48"/>
                <a:gd name="T86" fmla="*/ 84 w 10642"/>
                <a:gd name="T87" fmla="*/ 1 h 48"/>
                <a:gd name="T88" fmla="*/ 93 w 10642"/>
                <a:gd name="T89" fmla="*/ 1 h 48"/>
                <a:gd name="T90" fmla="*/ 102 w 10642"/>
                <a:gd name="T91" fmla="*/ 1 h 48"/>
                <a:gd name="T92" fmla="*/ 110 w 10642"/>
                <a:gd name="T93" fmla="*/ 1 h 48"/>
                <a:gd name="T94" fmla="*/ 118 w 10642"/>
                <a:gd name="T95" fmla="*/ 1 h 48"/>
                <a:gd name="T96" fmla="*/ 126 w 10642"/>
                <a:gd name="T97" fmla="*/ 1 h 48"/>
                <a:gd name="T98" fmla="*/ 133 w 10642"/>
                <a:gd name="T99" fmla="*/ 1 h 48"/>
                <a:gd name="T100" fmla="*/ 140 w 10642"/>
                <a:gd name="T101" fmla="*/ 1 h 48"/>
                <a:gd name="T102" fmla="*/ 146 w 10642"/>
                <a:gd name="T103" fmla="*/ 1 h 48"/>
                <a:gd name="T104" fmla="*/ 152 w 10642"/>
                <a:gd name="T105" fmla="*/ 1 h 48"/>
                <a:gd name="T106" fmla="*/ 156 w 10642"/>
                <a:gd name="T107" fmla="*/ 1 h 48"/>
                <a:gd name="T108" fmla="*/ 160 w 10642"/>
                <a:gd name="T109" fmla="*/ 1 h 48"/>
                <a:gd name="T110" fmla="*/ 163 w 10642"/>
                <a:gd name="T111" fmla="*/ 1 h 48"/>
                <a:gd name="T112" fmla="*/ 166 w 10642"/>
                <a:gd name="T113" fmla="*/ 1 h 48"/>
                <a:gd name="T114" fmla="*/ 167 w 10642"/>
                <a:gd name="T115" fmla="*/ 1 h 48"/>
                <a:gd name="T116" fmla="*/ 167 w 10642"/>
                <a:gd name="T117" fmla="*/ 1 h 4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0642" h="48">
                  <a:moveTo>
                    <a:pt x="10641" y="0"/>
                  </a:moveTo>
                  <a:lnTo>
                    <a:pt x="10641" y="0"/>
                  </a:lnTo>
                  <a:lnTo>
                    <a:pt x="10640" y="0"/>
                  </a:lnTo>
                  <a:lnTo>
                    <a:pt x="10638" y="0"/>
                  </a:lnTo>
                  <a:lnTo>
                    <a:pt x="10636" y="0"/>
                  </a:lnTo>
                  <a:lnTo>
                    <a:pt x="10632" y="0"/>
                  </a:lnTo>
                  <a:lnTo>
                    <a:pt x="10628" y="0"/>
                  </a:lnTo>
                  <a:lnTo>
                    <a:pt x="10623" y="0"/>
                  </a:lnTo>
                  <a:lnTo>
                    <a:pt x="10617" y="0"/>
                  </a:lnTo>
                  <a:lnTo>
                    <a:pt x="10612" y="0"/>
                  </a:lnTo>
                  <a:lnTo>
                    <a:pt x="10604" y="0"/>
                  </a:lnTo>
                  <a:lnTo>
                    <a:pt x="10596" y="0"/>
                  </a:lnTo>
                  <a:lnTo>
                    <a:pt x="10589" y="0"/>
                  </a:lnTo>
                  <a:lnTo>
                    <a:pt x="10579" y="0"/>
                  </a:lnTo>
                  <a:lnTo>
                    <a:pt x="10570" y="0"/>
                  </a:lnTo>
                  <a:lnTo>
                    <a:pt x="10559" y="0"/>
                  </a:lnTo>
                  <a:lnTo>
                    <a:pt x="10548" y="0"/>
                  </a:lnTo>
                  <a:lnTo>
                    <a:pt x="10536" y="0"/>
                  </a:lnTo>
                  <a:lnTo>
                    <a:pt x="10524" y="0"/>
                  </a:lnTo>
                  <a:lnTo>
                    <a:pt x="10511" y="0"/>
                  </a:lnTo>
                  <a:lnTo>
                    <a:pt x="10496" y="0"/>
                  </a:lnTo>
                  <a:lnTo>
                    <a:pt x="10482" y="0"/>
                  </a:lnTo>
                  <a:lnTo>
                    <a:pt x="10467" y="0"/>
                  </a:lnTo>
                  <a:lnTo>
                    <a:pt x="10451" y="0"/>
                  </a:lnTo>
                  <a:lnTo>
                    <a:pt x="10435" y="0"/>
                  </a:lnTo>
                  <a:lnTo>
                    <a:pt x="10417" y="0"/>
                  </a:lnTo>
                  <a:lnTo>
                    <a:pt x="10400" y="0"/>
                  </a:lnTo>
                  <a:lnTo>
                    <a:pt x="10382" y="0"/>
                  </a:lnTo>
                  <a:lnTo>
                    <a:pt x="10363" y="0"/>
                  </a:lnTo>
                  <a:lnTo>
                    <a:pt x="10344" y="0"/>
                  </a:lnTo>
                  <a:lnTo>
                    <a:pt x="10323" y="0"/>
                  </a:lnTo>
                  <a:lnTo>
                    <a:pt x="10302" y="0"/>
                  </a:lnTo>
                  <a:lnTo>
                    <a:pt x="10281" y="0"/>
                  </a:lnTo>
                  <a:lnTo>
                    <a:pt x="10259" y="0"/>
                  </a:lnTo>
                  <a:lnTo>
                    <a:pt x="10236" y="0"/>
                  </a:lnTo>
                  <a:lnTo>
                    <a:pt x="10213" y="0"/>
                  </a:lnTo>
                  <a:lnTo>
                    <a:pt x="10190" y="0"/>
                  </a:lnTo>
                  <a:lnTo>
                    <a:pt x="10166" y="0"/>
                  </a:lnTo>
                  <a:lnTo>
                    <a:pt x="10141" y="0"/>
                  </a:lnTo>
                  <a:lnTo>
                    <a:pt x="10116" y="0"/>
                  </a:lnTo>
                  <a:lnTo>
                    <a:pt x="10090" y="0"/>
                  </a:lnTo>
                  <a:lnTo>
                    <a:pt x="10063" y="0"/>
                  </a:lnTo>
                  <a:lnTo>
                    <a:pt x="10037" y="0"/>
                  </a:lnTo>
                  <a:lnTo>
                    <a:pt x="10009" y="0"/>
                  </a:lnTo>
                  <a:lnTo>
                    <a:pt x="9981" y="0"/>
                  </a:lnTo>
                  <a:lnTo>
                    <a:pt x="9952" y="0"/>
                  </a:lnTo>
                  <a:lnTo>
                    <a:pt x="9924" y="0"/>
                  </a:lnTo>
                  <a:lnTo>
                    <a:pt x="9894" y="0"/>
                  </a:lnTo>
                  <a:lnTo>
                    <a:pt x="9863" y="0"/>
                  </a:lnTo>
                  <a:lnTo>
                    <a:pt x="9832" y="0"/>
                  </a:lnTo>
                  <a:lnTo>
                    <a:pt x="9802" y="0"/>
                  </a:lnTo>
                  <a:lnTo>
                    <a:pt x="9770" y="0"/>
                  </a:lnTo>
                  <a:lnTo>
                    <a:pt x="9738" y="0"/>
                  </a:lnTo>
                  <a:lnTo>
                    <a:pt x="9705" y="0"/>
                  </a:lnTo>
                  <a:lnTo>
                    <a:pt x="9672" y="0"/>
                  </a:lnTo>
                  <a:lnTo>
                    <a:pt x="9638" y="0"/>
                  </a:lnTo>
                  <a:lnTo>
                    <a:pt x="9604" y="0"/>
                  </a:lnTo>
                  <a:lnTo>
                    <a:pt x="9569" y="0"/>
                  </a:lnTo>
                  <a:lnTo>
                    <a:pt x="9535" y="0"/>
                  </a:lnTo>
                  <a:lnTo>
                    <a:pt x="9499" y="0"/>
                  </a:lnTo>
                  <a:lnTo>
                    <a:pt x="9464" y="0"/>
                  </a:lnTo>
                  <a:lnTo>
                    <a:pt x="9426" y="0"/>
                  </a:lnTo>
                  <a:lnTo>
                    <a:pt x="9390" y="0"/>
                  </a:lnTo>
                  <a:lnTo>
                    <a:pt x="9353" y="0"/>
                  </a:lnTo>
                  <a:lnTo>
                    <a:pt x="9316" y="0"/>
                  </a:lnTo>
                  <a:lnTo>
                    <a:pt x="9277" y="0"/>
                  </a:lnTo>
                  <a:lnTo>
                    <a:pt x="9239" y="0"/>
                  </a:lnTo>
                  <a:lnTo>
                    <a:pt x="9199" y="0"/>
                  </a:lnTo>
                  <a:lnTo>
                    <a:pt x="9161" y="0"/>
                  </a:lnTo>
                  <a:lnTo>
                    <a:pt x="9120" y="0"/>
                  </a:lnTo>
                  <a:lnTo>
                    <a:pt x="9081" y="0"/>
                  </a:lnTo>
                  <a:lnTo>
                    <a:pt x="9040" y="0"/>
                  </a:lnTo>
                  <a:lnTo>
                    <a:pt x="9000" y="0"/>
                  </a:lnTo>
                  <a:lnTo>
                    <a:pt x="8958" y="0"/>
                  </a:lnTo>
                  <a:lnTo>
                    <a:pt x="8916" y="0"/>
                  </a:lnTo>
                  <a:lnTo>
                    <a:pt x="8874" y="0"/>
                  </a:lnTo>
                  <a:lnTo>
                    <a:pt x="8832" y="0"/>
                  </a:lnTo>
                  <a:lnTo>
                    <a:pt x="8789" y="0"/>
                  </a:lnTo>
                  <a:lnTo>
                    <a:pt x="8746" y="0"/>
                  </a:lnTo>
                  <a:lnTo>
                    <a:pt x="8702" y="0"/>
                  </a:lnTo>
                  <a:lnTo>
                    <a:pt x="8658" y="0"/>
                  </a:lnTo>
                  <a:lnTo>
                    <a:pt x="8614" y="0"/>
                  </a:lnTo>
                  <a:lnTo>
                    <a:pt x="8569" y="0"/>
                  </a:lnTo>
                  <a:lnTo>
                    <a:pt x="8525" y="0"/>
                  </a:lnTo>
                  <a:lnTo>
                    <a:pt x="8479" y="0"/>
                  </a:lnTo>
                  <a:lnTo>
                    <a:pt x="8434" y="0"/>
                  </a:lnTo>
                  <a:lnTo>
                    <a:pt x="8388" y="0"/>
                  </a:lnTo>
                  <a:lnTo>
                    <a:pt x="8342" y="0"/>
                  </a:lnTo>
                  <a:lnTo>
                    <a:pt x="8296" y="0"/>
                  </a:lnTo>
                  <a:lnTo>
                    <a:pt x="8250" y="0"/>
                  </a:lnTo>
                  <a:lnTo>
                    <a:pt x="8203" y="0"/>
                  </a:lnTo>
                  <a:lnTo>
                    <a:pt x="8156" y="0"/>
                  </a:lnTo>
                  <a:lnTo>
                    <a:pt x="8107" y="0"/>
                  </a:lnTo>
                  <a:lnTo>
                    <a:pt x="8060" y="0"/>
                  </a:lnTo>
                  <a:lnTo>
                    <a:pt x="8012" y="0"/>
                  </a:lnTo>
                  <a:lnTo>
                    <a:pt x="7964" y="0"/>
                  </a:lnTo>
                  <a:lnTo>
                    <a:pt x="7914" y="0"/>
                  </a:lnTo>
                  <a:lnTo>
                    <a:pt x="7866" y="0"/>
                  </a:lnTo>
                  <a:lnTo>
                    <a:pt x="7817" y="0"/>
                  </a:lnTo>
                  <a:lnTo>
                    <a:pt x="7767" y="0"/>
                  </a:lnTo>
                  <a:lnTo>
                    <a:pt x="7718" y="0"/>
                  </a:lnTo>
                  <a:lnTo>
                    <a:pt x="7667" y="0"/>
                  </a:lnTo>
                  <a:lnTo>
                    <a:pt x="7618" y="0"/>
                  </a:lnTo>
                  <a:lnTo>
                    <a:pt x="7567" y="0"/>
                  </a:lnTo>
                  <a:lnTo>
                    <a:pt x="7517" y="0"/>
                  </a:lnTo>
                  <a:lnTo>
                    <a:pt x="7466" y="0"/>
                  </a:lnTo>
                  <a:lnTo>
                    <a:pt x="7415" y="0"/>
                  </a:lnTo>
                  <a:lnTo>
                    <a:pt x="7364" y="0"/>
                  </a:lnTo>
                  <a:lnTo>
                    <a:pt x="7313" y="0"/>
                  </a:lnTo>
                  <a:lnTo>
                    <a:pt x="7261" y="0"/>
                  </a:lnTo>
                  <a:lnTo>
                    <a:pt x="7210" y="0"/>
                  </a:lnTo>
                  <a:lnTo>
                    <a:pt x="7157" y="0"/>
                  </a:lnTo>
                  <a:lnTo>
                    <a:pt x="7105" y="0"/>
                  </a:lnTo>
                  <a:lnTo>
                    <a:pt x="7053" y="0"/>
                  </a:lnTo>
                  <a:lnTo>
                    <a:pt x="7000" y="0"/>
                  </a:lnTo>
                  <a:lnTo>
                    <a:pt x="6947" y="0"/>
                  </a:lnTo>
                  <a:lnTo>
                    <a:pt x="6895" y="0"/>
                  </a:lnTo>
                  <a:lnTo>
                    <a:pt x="6842" y="0"/>
                  </a:lnTo>
                  <a:lnTo>
                    <a:pt x="6789" y="0"/>
                  </a:lnTo>
                  <a:lnTo>
                    <a:pt x="6736" y="0"/>
                  </a:lnTo>
                  <a:lnTo>
                    <a:pt x="6683" y="0"/>
                  </a:lnTo>
                  <a:lnTo>
                    <a:pt x="6629" y="0"/>
                  </a:lnTo>
                  <a:lnTo>
                    <a:pt x="6575" y="0"/>
                  </a:lnTo>
                  <a:lnTo>
                    <a:pt x="6522" y="0"/>
                  </a:lnTo>
                  <a:lnTo>
                    <a:pt x="6468" y="0"/>
                  </a:lnTo>
                  <a:lnTo>
                    <a:pt x="6414" y="0"/>
                  </a:lnTo>
                  <a:lnTo>
                    <a:pt x="6360" y="0"/>
                  </a:lnTo>
                  <a:lnTo>
                    <a:pt x="6305" y="0"/>
                  </a:lnTo>
                  <a:lnTo>
                    <a:pt x="6252" y="0"/>
                  </a:lnTo>
                  <a:lnTo>
                    <a:pt x="6197" y="0"/>
                  </a:lnTo>
                  <a:lnTo>
                    <a:pt x="6143" y="0"/>
                  </a:lnTo>
                  <a:lnTo>
                    <a:pt x="6088" y="0"/>
                  </a:lnTo>
                  <a:lnTo>
                    <a:pt x="6033" y="0"/>
                  </a:lnTo>
                  <a:lnTo>
                    <a:pt x="5979" y="0"/>
                  </a:lnTo>
                  <a:lnTo>
                    <a:pt x="5925" y="0"/>
                  </a:lnTo>
                  <a:lnTo>
                    <a:pt x="5870" y="0"/>
                  </a:lnTo>
                  <a:lnTo>
                    <a:pt x="5815" y="0"/>
                  </a:lnTo>
                  <a:lnTo>
                    <a:pt x="5760" y="0"/>
                  </a:lnTo>
                  <a:lnTo>
                    <a:pt x="5705" y="0"/>
                  </a:lnTo>
                  <a:lnTo>
                    <a:pt x="5650" y="0"/>
                  </a:lnTo>
                  <a:lnTo>
                    <a:pt x="5595" y="0"/>
                  </a:lnTo>
                  <a:lnTo>
                    <a:pt x="5540" y="0"/>
                  </a:lnTo>
                  <a:lnTo>
                    <a:pt x="5485" y="0"/>
                  </a:lnTo>
                  <a:lnTo>
                    <a:pt x="5430" y="0"/>
                  </a:lnTo>
                  <a:lnTo>
                    <a:pt x="5375" y="0"/>
                  </a:lnTo>
                  <a:lnTo>
                    <a:pt x="5321" y="0"/>
                  </a:lnTo>
                  <a:lnTo>
                    <a:pt x="5266" y="0"/>
                  </a:lnTo>
                  <a:lnTo>
                    <a:pt x="5211" y="0"/>
                  </a:lnTo>
                  <a:lnTo>
                    <a:pt x="5156" y="0"/>
                  </a:lnTo>
                  <a:lnTo>
                    <a:pt x="5100" y="0"/>
                  </a:lnTo>
                  <a:lnTo>
                    <a:pt x="5046" y="0"/>
                  </a:lnTo>
                  <a:lnTo>
                    <a:pt x="4991" y="0"/>
                  </a:lnTo>
                  <a:lnTo>
                    <a:pt x="4936" y="0"/>
                  </a:lnTo>
                  <a:lnTo>
                    <a:pt x="4881" y="0"/>
                  </a:lnTo>
                  <a:lnTo>
                    <a:pt x="4826" y="0"/>
                  </a:lnTo>
                  <a:lnTo>
                    <a:pt x="4771" y="0"/>
                  </a:lnTo>
                  <a:lnTo>
                    <a:pt x="4716" y="0"/>
                  </a:lnTo>
                  <a:lnTo>
                    <a:pt x="4661" y="0"/>
                  </a:lnTo>
                  <a:lnTo>
                    <a:pt x="4608" y="0"/>
                  </a:lnTo>
                  <a:lnTo>
                    <a:pt x="4553" y="0"/>
                  </a:lnTo>
                  <a:lnTo>
                    <a:pt x="4498" y="0"/>
                  </a:lnTo>
                  <a:lnTo>
                    <a:pt x="4444" y="0"/>
                  </a:lnTo>
                  <a:lnTo>
                    <a:pt x="4389" y="0"/>
                  </a:lnTo>
                  <a:lnTo>
                    <a:pt x="4336" y="0"/>
                  </a:lnTo>
                  <a:lnTo>
                    <a:pt x="4281" y="0"/>
                  </a:lnTo>
                  <a:lnTo>
                    <a:pt x="4227" y="0"/>
                  </a:lnTo>
                  <a:lnTo>
                    <a:pt x="4173" y="0"/>
                  </a:lnTo>
                  <a:lnTo>
                    <a:pt x="4119" y="0"/>
                  </a:lnTo>
                  <a:lnTo>
                    <a:pt x="4066" y="0"/>
                  </a:lnTo>
                  <a:lnTo>
                    <a:pt x="4012" y="0"/>
                  </a:lnTo>
                  <a:lnTo>
                    <a:pt x="3958" y="0"/>
                  </a:lnTo>
                  <a:lnTo>
                    <a:pt x="3905" y="0"/>
                  </a:lnTo>
                  <a:lnTo>
                    <a:pt x="3852" y="0"/>
                  </a:lnTo>
                  <a:lnTo>
                    <a:pt x="3799" y="0"/>
                  </a:lnTo>
                  <a:lnTo>
                    <a:pt x="3746" y="0"/>
                  </a:lnTo>
                  <a:lnTo>
                    <a:pt x="3694" y="0"/>
                  </a:lnTo>
                  <a:lnTo>
                    <a:pt x="3641" y="0"/>
                  </a:lnTo>
                  <a:lnTo>
                    <a:pt x="3588" y="0"/>
                  </a:lnTo>
                  <a:lnTo>
                    <a:pt x="3536" y="0"/>
                  </a:lnTo>
                  <a:lnTo>
                    <a:pt x="3484" y="0"/>
                  </a:lnTo>
                  <a:lnTo>
                    <a:pt x="3431" y="0"/>
                  </a:lnTo>
                  <a:lnTo>
                    <a:pt x="3380" y="0"/>
                  </a:lnTo>
                  <a:lnTo>
                    <a:pt x="3328" y="0"/>
                  </a:lnTo>
                  <a:lnTo>
                    <a:pt x="3277" y="0"/>
                  </a:lnTo>
                  <a:lnTo>
                    <a:pt x="3226" y="0"/>
                  </a:lnTo>
                  <a:lnTo>
                    <a:pt x="3174" y="0"/>
                  </a:lnTo>
                  <a:lnTo>
                    <a:pt x="3124" y="0"/>
                  </a:lnTo>
                  <a:lnTo>
                    <a:pt x="3073" y="0"/>
                  </a:lnTo>
                  <a:lnTo>
                    <a:pt x="3023" y="0"/>
                  </a:lnTo>
                  <a:lnTo>
                    <a:pt x="2974" y="0"/>
                  </a:lnTo>
                  <a:lnTo>
                    <a:pt x="2923" y="0"/>
                  </a:lnTo>
                  <a:lnTo>
                    <a:pt x="2874" y="0"/>
                  </a:lnTo>
                  <a:lnTo>
                    <a:pt x="2824" y="0"/>
                  </a:lnTo>
                  <a:lnTo>
                    <a:pt x="2775" y="0"/>
                  </a:lnTo>
                  <a:lnTo>
                    <a:pt x="2727" y="0"/>
                  </a:lnTo>
                  <a:lnTo>
                    <a:pt x="2677" y="0"/>
                  </a:lnTo>
                  <a:lnTo>
                    <a:pt x="2629" y="0"/>
                  </a:lnTo>
                  <a:lnTo>
                    <a:pt x="2581" y="0"/>
                  </a:lnTo>
                  <a:lnTo>
                    <a:pt x="2534" y="0"/>
                  </a:lnTo>
                  <a:lnTo>
                    <a:pt x="2485" y="0"/>
                  </a:lnTo>
                  <a:lnTo>
                    <a:pt x="2438" y="0"/>
                  </a:lnTo>
                  <a:lnTo>
                    <a:pt x="2392" y="0"/>
                  </a:lnTo>
                  <a:lnTo>
                    <a:pt x="2345" y="0"/>
                  </a:lnTo>
                  <a:lnTo>
                    <a:pt x="2299" y="0"/>
                  </a:lnTo>
                  <a:lnTo>
                    <a:pt x="2253" y="0"/>
                  </a:lnTo>
                  <a:lnTo>
                    <a:pt x="2207" y="0"/>
                  </a:lnTo>
                  <a:lnTo>
                    <a:pt x="2162" y="0"/>
                  </a:lnTo>
                  <a:lnTo>
                    <a:pt x="2115" y="0"/>
                  </a:lnTo>
                  <a:lnTo>
                    <a:pt x="2072" y="0"/>
                  </a:lnTo>
                  <a:lnTo>
                    <a:pt x="2027" y="0"/>
                  </a:lnTo>
                  <a:lnTo>
                    <a:pt x="1983" y="0"/>
                  </a:lnTo>
                  <a:lnTo>
                    <a:pt x="1939" y="0"/>
                  </a:lnTo>
                  <a:lnTo>
                    <a:pt x="1895" y="0"/>
                  </a:lnTo>
                  <a:lnTo>
                    <a:pt x="1852" y="0"/>
                  </a:lnTo>
                  <a:lnTo>
                    <a:pt x="1809" y="0"/>
                  </a:lnTo>
                  <a:lnTo>
                    <a:pt x="1766" y="0"/>
                  </a:lnTo>
                  <a:lnTo>
                    <a:pt x="1725" y="0"/>
                  </a:lnTo>
                  <a:lnTo>
                    <a:pt x="1683" y="0"/>
                  </a:lnTo>
                  <a:lnTo>
                    <a:pt x="1641" y="0"/>
                  </a:lnTo>
                  <a:lnTo>
                    <a:pt x="1601" y="0"/>
                  </a:lnTo>
                  <a:lnTo>
                    <a:pt x="1560" y="0"/>
                  </a:lnTo>
                  <a:lnTo>
                    <a:pt x="1521" y="0"/>
                  </a:lnTo>
                  <a:lnTo>
                    <a:pt x="1481" y="0"/>
                  </a:lnTo>
                  <a:lnTo>
                    <a:pt x="1442" y="0"/>
                  </a:lnTo>
                  <a:lnTo>
                    <a:pt x="1402" y="0"/>
                  </a:lnTo>
                  <a:lnTo>
                    <a:pt x="1364" y="0"/>
                  </a:lnTo>
                  <a:lnTo>
                    <a:pt x="1325" y="0"/>
                  </a:lnTo>
                  <a:lnTo>
                    <a:pt x="1288" y="0"/>
                  </a:lnTo>
                  <a:lnTo>
                    <a:pt x="1251" y="0"/>
                  </a:lnTo>
                  <a:lnTo>
                    <a:pt x="1214" y="0"/>
                  </a:lnTo>
                  <a:lnTo>
                    <a:pt x="1178" y="0"/>
                  </a:lnTo>
                  <a:lnTo>
                    <a:pt x="1142" y="0"/>
                  </a:lnTo>
                  <a:lnTo>
                    <a:pt x="1107" y="0"/>
                  </a:lnTo>
                  <a:lnTo>
                    <a:pt x="1072" y="0"/>
                  </a:lnTo>
                  <a:lnTo>
                    <a:pt x="1037" y="0"/>
                  </a:lnTo>
                  <a:lnTo>
                    <a:pt x="1003" y="0"/>
                  </a:lnTo>
                  <a:lnTo>
                    <a:pt x="969" y="0"/>
                  </a:lnTo>
                  <a:lnTo>
                    <a:pt x="936" y="0"/>
                  </a:lnTo>
                  <a:lnTo>
                    <a:pt x="904" y="0"/>
                  </a:lnTo>
                  <a:lnTo>
                    <a:pt x="871" y="0"/>
                  </a:lnTo>
                  <a:lnTo>
                    <a:pt x="839" y="0"/>
                  </a:lnTo>
                  <a:lnTo>
                    <a:pt x="808" y="0"/>
                  </a:lnTo>
                  <a:lnTo>
                    <a:pt x="778" y="0"/>
                  </a:lnTo>
                  <a:lnTo>
                    <a:pt x="748" y="0"/>
                  </a:lnTo>
                  <a:lnTo>
                    <a:pt x="718" y="0"/>
                  </a:lnTo>
                  <a:lnTo>
                    <a:pt x="689" y="0"/>
                  </a:lnTo>
                  <a:lnTo>
                    <a:pt x="660" y="0"/>
                  </a:lnTo>
                  <a:lnTo>
                    <a:pt x="632" y="0"/>
                  </a:lnTo>
                  <a:lnTo>
                    <a:pt x="604" y="0"/>
                  </a:lnTo>
                  <a:lnTo>
                    <a:pt x="578" y="0"/>
                  </a:lnTo>
                  <a:lnTo>
                    <a:pt x="552" y="0"/>
                  </a:lnTo>
                  <a:lnTo>
                    <a:pt x="525" y="0"/>
                  </a:lnTo>
                  <a:lnTo>
                    <a:pt x="500" y="0"/>
                  </a:lnTo>
                  <a:lnTo>
                    <a:pt x="475" y="0"/>
                  </a:lnTo>
                  <a:lnTo>
                    <a:pt x="451" y="0"/>
                  </a:lnTo>
                  <a:lnTo>
                    <a:pt x="428" y="0"/>
                  </a:lnTo>
                  <a:lnTo>
                    <a:pt x="405" y="0"/>
                  </a:lnTo>
                  <a:lnTo>
                    <a:pt x="382" y="0"/>
                  </a:lnTo>
                  <a:lnTo>
                    <a:pt x="360" y="0"/>
                  </a:lnTo>
                  <a:lnTo>
                    <a:pt x="339" y="0"/>
                  </a:lnTo>
                  <a:lnTo>
                    <a:pt x="318" y="0"/>
                  </a:lnTo>
                  <a:lnTo>
                    <a:pt x="297" y="0"/>
                  </a:lnTo>
                  <a:lnTo>
                    <a:pt x="278" y="0"/>
                  </a:lnTo>
                  <a:lnTo>
                    <a:pt x="259" y="0"/>
                  </a:lnTo>
                  <a:lnTo>
                    <a:pt x="241" y="0"/>
                  </a:lnTo>
                  <a:lnTo>
                    <a:pt x="224" y="0"/>
                  </a:lnTo>
                  <a:lnTo>
                    <a:pt x="206" y="0"/>
                  </a:lnTo>
                  <a:lnTo>
                    <a:pt x="189" y="0"/>
                  </a:lnTo>
                  <a:lnTo>
                    <a:pt x="174" y="0"/>
                  </a:lnTo>
                  <a:lnTo>
                    <a:pt x="159" y="0"/>
                  </a:lnTo>
                  <a:lnTo>
                    <a:pt x="144" y="0"/>
                  </a:lnTo>
                  <a:lnTo>
                    <a:pt x="130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2" y="0"/>
                  </a:lnTo>
                  <a:lnTo>
                    <a:pt x="62" y="0"/>
                  </a:lnTo>
                  <a:lnTo>
                    <a:pt x="52" y="0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" y="48"/>
                  </a:lnTo>
                  <a:lnTo>
                    <a:pt x="3" y="48"/>
                  </a:lnTo>
                  <a:lnTo>
                    <a:pt x="5" y="48"/>
                  </a:lnTo>
                  <a:lnTo>
                    <a:pt x="8" y="48"/>
                  </a:lnTo>
                  <a:lnTo>
                    <a:pt x="13" y="48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29" y="48"/>
                  </a:lnTo>
                  <a:lnTo>
                    <a:pt x="37" y="48"/>
                  </a:lnTo>
                  <a:lnTo>
                    <a:pt x="45" y="48"/>
                  </a:lnTo>
                  <a:lnTo>
                    <a:pt x="52" y="48"/>
                  </a:lnTo>
                  <a:lnTo>
                    <a:pt x="62" y="48"/>
                  </a:lnTo>
                  <a:lnTo>
                    <a:pt x="72" y="48"/>
                  </a:lnTo>
                  <a:lnTo>
                    <a:pt x="82" y="48"/>
                  </a:lnTo>
                  <a:lnTo>
                    <a:pt x="93" y="48"/>
                  </a:lnTo>
                  <a:lnTo>
                    <a:pt x="105" y="48"/>
                  </a:lnTo>
                  <a:lnTo>
                    <a:pt x="117" y="48"/>
                  </a:lnTo>
                  <a:lnTo>
                    <a:pt x="130" y="48"/>
                  </a:lnTo>
                  <a:lnTo>
                    <a:pt x="144" y="48"/>
                  </a:lnTo>
                  <a:lnTo>
                    <a:pt x="159" y="48"/>
                  </a:lnTo>
                  <a:lnTo>
                    <a:pt x="174" y="48"/>
                  </a:lnTo>
                  <a:lnTo>
                    <a:pt x="189" y="48"/>
                  </a:lnTo>
                  <a:lnTo>
                    <a:pt x="206" y="48"/>
                  </a:lnTo>
                  <a:lnTo>
                    <a:pt x="224" y="48"/>
                  </a:lnTo>
                  <a:lnTo>
                    <a:pt x="241" y="48"/>
                  </a:lnTo>
                  <a:lnTo>
                    <a:pt x="259" y="48"/>
                  </a:lnTo>
                  <a:lnTo>
                    <a:pt x="278" y="48"/>
                  </a:lnTo>
                  <a:lnTo>
                    <a:pt x="297" y="48"/>
                  </a:lnTo>
                  <a:lnTo>
                    <a:pt x="318" y="48"/>
                  </a:lnTo>
                  <a:lnTo>
                    <a:pt x="339" y="48"/>
                  </a:lnTo>
                  <a:lnTo>
                    <a:pt x="360" y="48"/>
                  </a:lnTo>
                  <a:lnTo>
                    <a:pt x="382" y="48"/>
                  </a:lnTo>
                  <a:lnTo>
                    <a:pt x="403" y="48"/>
                  </a:lnTo>
                  <a:lnTo>
                    <a:pt x="427" y="48"/>
                  </a:lnTo>
                  <a:lnTo>
                    <a:pt x="451" y="48"/>
                  </a:lnTo>
                  <a:lnTo>
                    <a:pt x="475" y="48"/>
                  </a:lnTo>
                  <a:lnTo>
                    <a:pt x="500" y="48"/>
                  </a:lnTo>
                  <a:lnTo>
                    <a:pt x="525" y="48"/>
                  </a:lnTo>
                  <a:lnTo>
                    <a:pt x="551" y="48"/>
                  </a:lnTo>
                  <a:lnTo>
                    <a:pt x="577" y="48"/>
                  </a:lnTo>
                  <a:lnTo>
                    <a:pt x="604" y="48"/>
                  </a:lnTo>
                  <a:lnTo>
                    <a:pt x="632" y="48"/>
                  </a:lnTo>
                  <a:lnTo>
                    <a:pt x="660" y="48"/>
                  </a:lnTo>
                  <a:lnTo>
                    <a:pt x="689" y="48"/>
                  </a:lnTo>
                  <a:lnTo>
                    <a:pt x="717" y="48"/>
                  </a:lnTo>
                  <a:lnTo>
                    <a:pt x="747" y="48"/>
                  </a:lnTo>
                  <a:lnTo>
                    <a:pt x="778" y="48"/>
                  </a:lnTo>
                  <a:lnTo>
                    <a:pt x="808" y="48"/>
                  </a:lnTo>
                  <a:lnTo>
                    <a:pt x="839" y="48"/>
                  </a:lnTo>
                  <a:lnTo>
                    <a:pt x="871" y="48"/>
                  </a:lnTo>
                  <a:lnTo>
                    <a:pt x="903" y="48"/>
                  </a:lnTo>
                  <a:lnTo>
                    <a:pt x="936" y="48"/>
                  </a:lnTo>
                  <a:lnTo>
                    <a:pt x="969" y="48"/>
                  </a:lnTo>
                  <a:lnTo>
                    <a:pt x="1003" y="48"/>
                  </a:lnTo>
                  <a:lnTo>
                    <a:pt x="1037" y="48"/>
                  </a:lnTo>
                  <a:lnTo>
                    <a:pt x="1071" y="48"/>
                  </a:lnTo>
                  <a:lnTo>
                    <a:pt x="1106" y="48"/>
                  </a:lnTo>
                  <a:lnTo>
                    <a:pt x="1141" y="48"/>
                  </a:lnTo>
                  <a:lnTo>
                    <a:pt x="1177" y="48"/>
                  </a:lnTo>
                  <a:lnTo>
                    <a:pt x="1213" y="48"/>
                  </a:lnTo>
                  <a:lnTo>
                    <a:pt x="1251" y="48"/>
                  </a:lnTo>
                  <a:lnTo>
                    <a:pt x="1288" y="48"/>
                  </a:lnTo>
                  <a:lnTo>
                    <a:pt x="1325" y="48"/>
                  </a:lnTo>
                  <a:lnTo>
                    <a:pt x="1364" y="48"/>
                  </a:lnTo>
                  <a:lnTo>
                    <a:pt x="1402" y="48"/>
                  </a:lnTo>
                  <a:lnTo>
                    <a:pt x="1441" y="48"/>
                  </a:lnTo>
                  <a:lnTo>
                    <a:pt x="1480" y="48"/>
                  </a:lnTo>
                  <a:lnTo>
                    <a:pt x="1520" y="48"/>
                  </a:lnTo>
                  <a:lnTo>
                    <a:pt x="1560" y="48"/>
                  </a:lnTo>
                  <a:lnTo>
                    <a:pt x="1601" y="48"/>
                  </a:lnTo>
                  <a:lnTo>
                    <a:pt x="1641" y="48"/>
                  </a:lnTo>
                  <a:lnTo>
                    <a:pt x="1683" y="48"/>
                  </a:lnTo>
                  <a:lnTo>
                    <a:pt x="1725" y="48"/>
                  </a:lnTo>
                  <a:lnTo>
                    <a:pt x="1766" y="48"/>
                  </a:lnTo>
                  <a:lnTo>
                    <a:pt x="1808" y="48"/>
                  </a:lnTo>
                  <a:lnTo>
                    <a:pt x="1851" y="48"/>
                  </a:lnTo>
                  <a:lnTo>
                    <a:pt x="1895" y="48"/>
                  </a:lnTo>
                  <a:lnTo>
                    <a:pt x="1938" y="48"/>
                  </a:lnTo>
                  <a:lnTo>
                    <a:pt x="1982" y="48"/>
                  </a:lnTo>
                  <a:lnTo>
                    <a:pt x="2025" y="48"/>
                  </a:lnTo>
                  <a:lnTo>
                    <a:pt x="2070" y="48"/>
                  </a:lnTo>
                  <a:lnTo>
                    <a:pt x="2115" y="48"/>
                  </a:lnTo>
                  <a:lnTo>
                    <a:pt x="2160" y="48"/>
                  </a:lnTo>
                  <a:lnTo>
                    <a:pt x="2205" y="48"/>
                  </a:lnTo>
                  <a:lnTo>
                    <a:pt x="2252" y="48"/>
                  </a:lnTo>
                  <a:lnTo>
                    <a:pt x="2298" y="48"/>
                  </a:lnTo>
                  <a:lnTo>
                    <a:pt x="2344" y="48"/>
                  </a:lnTo>
                  <a:lnTo>
                    <a:pt x="2391" y="48"/>
                  </a:lnTo>
                  <a:lnTo>
                    <a:pt x="2438" y="48"/>
                  </a:lnTo>
                  <a:lnTo>
                    <a:pt x="2485" y="48"/>
                  </a:lnTo>
                  <a:lnTo>
                    <a:pt x="2532" y="48"/>
                  </a:lnTo>
                  <a:lnTo>
                    <a:pt x="2581" y="48"/>
                  </a:lnTo>
                  <a:lnTo>
                    <a:pt x="2628" y="48"/>
                  </a:lnTo>
                  <a:lnTo>
                    <a:pt x="2676" y="48"/>
                  </a:lnTo>
                  <a:lnTo>
                    <a:pt x="2726" y="48"/>
                  </a:lnTo>
                  <a:lnTo>
                    <a:pt x="2774" y="48"/>
                  </a:lnTo>
                  <a:lnTo>
                    <a:pt x="2823" y="48"/>
                  </a:lnTo>
                  <a:lnTo>
                    <a:pt x="2873" y="48"/>
                  </a:lnTo>
                  <a:lnTo>
                    <a:pt x="2922" y="48"/>
                  </a:lnTo>
                  <a:lnTo>
                    <a:pt x="2973" y="48"/>
                  </a:lnTo>
                  <a:lnTo>
                    <a:pt x="3022" y="48"/>
                  </a:lnTo>
                  <a:lnTo>
                    <a:pt x="3072" y="48"/>
                  </a:lnTo>
                  <a:lnTo>
                    <a:pt x="3123" y="48"/>
                  </a:lnTo>
                  <a:lnTo>
                    <a:pt x="3173" y="48"/>
                  </a:lnTo>
                  <a:lnTo>
                    <a:pt x="3225" y="48"/>
                  </a:lnTo>
                  <a:lnTo>
                    <a:pt x="3275" y="48"/>
                  </a:lnTo>
                  <a:lnTo>
                    <a:pt x="3327" y="48"/>
                  </a:lnTo>
                  <a:lnTo>
                    <a:pt x="3379" y="48"/>
                  </a:lnTo>
                  <a:lnTo>
                    <a:pt x="3430" y="48"/>
                  </a:lnTo>
                  <a:lnTo>
                    <a:pt x="3483" y="48"/>
                  </a:lnTo>
                  <a:lnTo>
                    <a:pt x="3534" y="48"/>
                  </a:lnTo>
                  <a:lnTo>
                    <a:pt x="3587" y="48"/>
                  </a:lnTo>
                  <a:lnTo>
                    <a:pt x="3639" y="48"/>
                  </a:lnTo>
                  <a:lnTo>
                    <a:pt x="3691" y="48"/>
                  </a:lnTo>
                  <a:lnTo>
                    <a:pt x="3744" y="48"/>
                  </a:lnTo>
                  <a:lnTo>
                    <a:pt x="3798" y="48"/>
                  </a:lnTo>
                  <a:lnTo>
                    <a:pt x="3850" y="48"/>
                  </a:lnTo>
                  <a:lnTo>
                    <a:pt x="3903" y="48"/>
                  </a:lnTo>
                  <a:lnTo>
                    <a:pt x="3957" y="48"/>
                  </a:lnTo>
                  <a:lnTo>
                    <a:pt x="4011" y="48"/>
                  </a:lnTo>
                  <a:lnTo>
                    <a:pt x="4064" y="48"/>
                  </a:lnTo>
                  <a:lnTo>
                    <a:pt x="4118" y="48"/>
                  </a:lnTo>
                  <a:lnTo>
                    <a:pt x="4172" y="48"/>
                  </a:lnTo>
                  <a:lnTo>
                    <a:pt x="4226" y="48"/>
                  </a:lnTo>
                  <a:lnTo>
                    <a:pt x="4280" y="48"/>
                  </a:lnTo>
                  <a:lnTo>
                    <a:pt x="4333" y="48"/>
                  </a:lnTo>
                  <a:lnTo>
                    <a:pt x="4388" y="48"/>
                  </a:lnTo>
                  <a:lnTo>
                    <a:pt x="4442" y="48"/>
                  </a:lnTo>
                  <a:lnTo>
                    <a:pt x="4497" y="48"/>
                  </a:lnTo>
                  <a:lnTo>
                    <a:pt x="4551" y="48"/>
                  </a:lnTo>
                  <a:lnTo>
                    <a:pt x="4605" y="48"/>
                  </a:lnTo>
                  <a:lnTo>
                    <a:pt x="4660" y="48"/>
                  </a:lnTo>
                  <a:lnTo>
                    <a:pt x="4715" y="48"/>
                  </a:lnTo>
                  <a:lnTo>
                    <a:pt x="4770" y="48"/>
                  </a:lnTo>
                  <a:lnTo>
                    <a:pt x="4825" y="48"/>
                  </a:lnTo>
                  <a:lnTo>
                    <a:pt x="4880" y="48"/>
                  </a:lnTo>
                  <a:lnTo>
                    <a:pt x="4935" y="48"/>
                  </a:lnTo>
                  <a:lnTo>
                    <a:pt x="4990" y="48"/>
                  </a:lnTo>
                  <a:lnTo>
                    <a:pt x="5044" y="48"/>
                  </a:lnTo>
                  <a:lnTo>
                    <a:pt x="5099" y="48"/>
                  </a:lnTo>
                  <a:lnTo>
                    <a:pt x="5154" y="48"/>
                  </a:lnTo>
                  <a:lnTo>
                    <a:pt x="5209" y="48"/>
                  </a:lnTo>
                  <a:lnTo>
                    <a:pt x="5264" y="48"/>
                  </a:lnTo>
                  <a:lnTo>
                    <a:pt x="5319" y="48"/>
                  </a:lnTo>
                  <a:lnTo>
                    <a:pt x="5373" y="48"/>
                  </a:lnTo>
                  <a:lnTo>
                    <a:pt x="5429" y="48"/>
                  </a:lnTo>
                  <a:lnTo>
                    <a:pt x="5483" y="48"/>
                  </a:lnTo>
                  <a:lnTo>
                    <a:pt x="5538" y="48"/>
                  </a:lnTo>
                  <a:lnTo>
                    <a:pt x="5593" y="48"/>
                  </a:lnTo>
                  <a:lnTo>
                    <a:pt x="5648" y="48"/>
                  </a:lnTo>
                  <a:lnTo>
                    <a:pt x="5703" y="48"/>
                  </a:lnTo>
                  <a:lnTo>
                    <a:pt x="5758" y="48"/>
                  </a:lnTo>
                  <a:lnTo>
                    <a:pt x="5813" y="48"/>
                  </a:lnTo>
                  <a:lnTo>
                    <a:pt x="5868" y="48"/>
                  </a:lnTo>
                  <a:lnTo>
                    <a:pt x="5922" y="48"/>
                  </a:lnTo>
                  <a:lnTo>
                    <a:pt x="5977" y="48"/>
                  </a:lnTo>
                  <a:lnTo>
                    <a:pt x="6031" y="48"/>
                  </a:lnTo>
                  <a:lnTo>
                    <a:pt x="6086" y="48"/>
                  </a:lnTo>
                  <a:lnTo>
                    <a:pt x="6141" y="48"/>
                  </a:lnTo>
                  <a:lnTo>
                    <a:pt x="6195" y="48"/>
                  </a:lnTo>
                  <a:lnTo>
                    <a:pt x="6249" y="48"/>
                  </a:lnTo>
                  <a:lnTo>
                    <a:pt x="6303" y="48"/>
                  </a:lnTo>
                  <a:lnTo>
                    <a:pt x="6358" y="48"/>
                  </a:lnTo>
                  <a:lnTo>
                    <a:pt x="6412" y="48"/>
                  </a:lnTo>
                  <a:lnTo>
                    <a:pt x="6466" y="48"/>
                  </a:lnTo>
                  <a:lnTo>
                    <a:pt x="6519" y="48"/>
                  </a:lnTo>
                  <a:lnTo>
                    <a:pt x="6573" y="48"/>
                  </a:lnTo>
                  <a:lnTo>
                    <a:pt x="6627" y="48"/>
                  </a:lnTo>
                  <a:lnTo>
                    <a:pt x="6681" y="48"/>
                  </a:lnTo>
                  <a:lnTo>
                    <a:pt x="6733" y="48"/>
                  </a:lnTo>
                  <a:lnTo>
                    <a:pt x="6787" y="48"/>
                  </a:lnTo>
                  <a:lnTo>
                    <a:pt x="6840" y="48"/>
                  </a:lnTo>
                  <a:lnTo>
                    <a:pt x="6892" y="48"/>
                  </a:lnTo>
                  <a:lnTo>
                    <a:pt x="6945" y="48"/>
                  </a:lnTo>
                  <a:lnTo>
                    <a:pt x="6998" y="48"/>
                  </a:lnTo>
                  <a:lnTo>
                    <a:pt x="7051" y="48"/>
                  </a:lnTo>
                  <a:lnTo>
                    <a:pt x="7103" y="48"/>
                  </a:lnTo>
                  <a:lnTo>
                    <a:pt x="7155" y="48"/>
                  </a:lnTo>
                  <a:lnTo>
                    <a:pt x="7206" y="48"/>
                  </a:lnTo>
                  <a:lnTo>
                    <a:pt x="7258" y="48"/>
                  </a:lnTo>
                  <a:lnTo>
                    <a:pt x="7310" y="48"/>
                  </a:lnTo>
                  <a:lnTo>
                    <a:pt x="7361" y="48"/>
                  </a:lnTo>
                  <a:lnTo>
                    <a:pt x="7413" y="48"/>
                  </a:lnTo>
                  <a:lnTo>
                    <a:pt x="7463" y="48"/>
                  </a:lnTo>
                  <a:lnTo>
                    <a:pt x="7514" y="48"/>
                  </a:lnTo>
                  <a:lnTo>
                    <a:pt x="7565" y="48"/>
                  </a:lnTo>
                  <a:lnTo>
                    <a:pt x="7615" y="48"/>
                  </a:lnTo>
                  <a:lnTo>
                    <a:pt x="7665" y="48"/>
                  </a:lnTo>
                  <a:lnTo>
                    <a:pt x="7714" y="48"/>
                  </a:lnTo>
                  <a:lnTo>
                    <a:pt x="7765" y="48"/>
                  </a:lnTo>
                  <a:lnTo>
                    <a:pt x="7814" y="48"/>
                  </a:lnTo>
                  <a:lnTo>
                    <a:pt x="7863" y="48"/>
                  </a:lnTo>
                  <a:lnTo>
                    <a:pt x="7912" y="48"/>
                  </a:lnTo>
                  <a:lnTo>
                    <a:pt x="7960" y="48"/>
                  </a:lnTo>
                  <a:lnTo>
                    <a:pt x="8009" y="48"/>
                  </a:lnTo>
                  <a:lnTo>
                    <a:pt x="8057" y="48"/>
                  </a:lnTo>
                  <a:lnTo>
                    <a:pt x="8105" y="48"/>
                  </a:lnTo>
                  <a:lnTo>
                    <a:pt x="8152" y="48"/>
                  </a:lnTo>
                  <a:lnTo>
                    <a:pt x="8200" y="48"/>
                  </a:lnTo>
                  <a:lnTo>
                    <a:pt x="8247" y="48"/>
                  </a:lnTo>
                  <a:lnTo>
                    <a:pt x="8293" y="48"/>
                  </a:lnTo>
                  <a:lnTo>
                    <a:pt x="8340" y="48"/>
                  </a:lnTo>
                  <a:lnTo>
                    <a:pt x="8386" y="48"/>
                  </a:lnTo>
                  <a:lnTo>
                    <a:pt x="8431" y="48"/>
                  </a:lnTo>
                  <a:lnTo>
                    <a:pt x="8477" y="48"/>
                  </a:lnTo>
                  <a:lnTo>
                    <a:pt x="8522" y="48"/>
                  </a:lnTo>
                  <a:lnTo>
                    <a:pt x="8567" y="48"/>
                  </a:lnTo>
                  <a:lnTo>
                    <a:pt x="8611" y="48"/>
                  </a:lnTo>
                  <a:lnTo>
                    <a:pt x="8655" y="48"/>
                  </a:lnTo>
                  <a:lnTo>
                    <a:pt x="8699" y="48"/>
                  </a:lnTo>
                  <a:lnTo>
                    <a:pt x="8743" y="48"/>
                  </a:lnTo>
                  <a:lnTo>
                    <a:pt x="8786" y="48"/>
                  </a:lnTo>
                  <a:lnTo>
                    <a:pt x="8828" y="48"/>
                  </a:lnTo>
                  <a:lnTo>
                    <a:pt x="8871" y="48"/>
                  </a:lnTo>
                  <a:lnTo>
                    <a:pt x="8913" y="48"/>
                  </a:lnTo>
                  <a:lnTo>
                    <a:pt x="8955" y="48"/>
                  </a:lnTo>
                  <a:lnTo>
                    <a:pt x="8996" y="48"/>
                  </a:lnTo>
                  <a:lnTo>
                    <a:pt x="9037" y="48"/>
                  </a:lnTo>
                  <a:lnTo>
                    <a:pt x="9077" y="48"/>
                  </a:lnTo>
                  <a:lnTo>
                    <a:pt x="9117" y="48"/>
                  </a:lnTo>
                  <a:lnTo>
                    <a:pt x="9158" y="48"/>
                  </a:lnTo>
                  <a:lnTo>
                    <a:pt x="9196" y="48"/>
                  </a:lnTo>
                  <a:lnTo>
                    <a:pt x="9235" y="48"/>
                  </a:lnTo>
                  <a:lnTo>
                    <a:pt x="9274" y="48"/>
                  </a:lnTo>
                  <a:lnTo>
                    <a:pt x="9312" y="48"/>
                  </a:lnTo>
                  <a:lnTo>
                    <a:pt x="9350" y="48"/>
                  </a:lnTo>
                  <a:lnTo>
                    <a:pt x="9387" y="48"/>
                  </a:lnTo>
                  <a:lnTo>
                    <a:pt x="9423" y="48"/>
                  </a:lnTo>
                  <a:lnTo>
                    <a:pt x="9459" y="48"/>
                  </a:lnTo>
                  <a:lnTo>
                    <a:pt x="9496" y="48"/>
                  </a:lnTo>
                  <a:lnTo>
                    <a:pt x="9531" y="48"/>
                  </a:lnTo>
                  <a:lnTo>
                    <a:pt x="9566" y="48"/>
                  </a:lnTo>
                  <a:lnTo>
                    <a:pt x="9601" y="48"/>
                  </a:lnTo>
                  <a:lnTo>
                    <a:pt x="9635" y="48"/>
                  </a:lnTo>
                  <a:lnTo>
                    <a:pt x="9668" y="48"/>
                  </a:lnTo>
                  <a:lnTo>
                    <a:pt x="9702" y="48"/>
                  </a:lnTo>
                  <a:lnTo>
                    <a:pt x="9734" y="48"/>
                  </a:lnTo>
                  <a:lnTo>
                    <a:pt x="9767" y="48"/>
                  </a:lnTo>
                  <a:lnTo>
                    <a:pt x="9797" y="48"/>
                  </a:lnTo>
                  <a:lnTo>
                    <a:pt x="9829" y="48"/>
                  </a:lnTo>
                  <a:lnTo>
                    <a:pt x="9860" y="48"/>
                  </a:lnTo>
                  <a:lnTo>
                    <a:pt x="9890" y="48"/>
                  </a:lnTo>
                  <a:lnTo>
                    <a:pt x="9919" y="48"/>
                  </a:lnTo>
                  <a:lnTo>
                    <a:pt x="9949" y="48"/>
                  </a:lnTo>
                  <a:lnTo>
                    <a:pt x="9977" y="48"/>
                  </a:lnTo>
                  <a:lnTo>
                    <a:pt x="10005" y="48"/>
                  </a:lnTo>
                  <a:lnTo>
                    <a:pt x="10033" y="48"/>
                  </a:lnTo>
                  <a:lnTo>
                    <a:pt x="10060" y="48"/>
                  </a:lnTo>
                  <a:lnTo>
                    <a:pt x="10086" y="48"/>
                  </a:lnTo>
                  <a:lnTo>
                    <a:pt x="10112" y="48"/>
                  </a:lnTo>
                  <a:lnTo>
                    <a:pt x="10138" y="48"/>
                  </a:lnTo>
                  <a:lnTo>
                    <a:pt x="10163" y="48"/>
                  </a:lnTo>
                  <a:lnTo>
                    <a:pt x="10187" y="48"/>
                  </a:lnTo>
                  <a:lnTo>
                    <a:pt x="10210" y="48"/>
                  </a:lnTo>
                  <a:lnTo>
                    <a:pt x="10233" y="48"/>
                  </a:lnTo>
                  <a:lnTo>
                    <a:pt x="10256" y="48"/>
                  </a:lnTo>
                  <a:lnTo>
                    <a:pt x="10278" y="48"/>
                  </a:lnTo>
                  <a:lnTo>
                    <a:pt x="10299" y="48"/>
                  </a:lnTo>
                  <a:lnTo>
                    <a:pt x="10320" y="48"/>
                  </a:lnTo>
                  <a:lnTo>
                    <a:pt x="10339" y="48"/>
                  </a:lnTo>
                  <a:lnTo>
                    <a:pt x="10359" y="48"/>
                  </a:lnTo>
                  <a:lnTo>
                    <a:pt x="10378" y="48"/>
                  </a:lnTo>
                  <a:lnTo>
                    <a:pt x="10397" y="48"/>
                  </a:lnTo>
                  <a:lnTo>
                    <a:pt x="10414" y="48"/>
                  </a:lnTo>
                  <a:lnTo>
                    <a:pt x="10431" y="48"/>
                  </a:lnTo>
                  <a:lnTo>
                    <a:pt x="10447" y="48"/>
                  </a:lnTo>
                  <a:lnTo>
                    <a:pt x="10463" y="48"/>
                  </a:lnTo>
                  <a:lnTo>
                    <a:pt x="10479" y="48"/>
                  </a:lnTo>
                  <a:lnTo>
                    <a:pt x="10493" y="48"/>
                  </a:lnTo>
                  <a:lnTo>
                    <a:pt x="10506" y="48"/>
                  </a:lnTo>
                  <a:lnTo>
                    <a:pt x="10519" y="48"/>
                  </a:lnTo>
                  <a:lnTo>
                    <a:pt x="10533" y="48"/>
                  </a:lnTo>
                  <a:lnTo>
                    <a:pt x="10544" y="48"/>
                  </a:lnTo>
                  <a:lnTo>
                    <a:pt x="10556" y="48"/>
                  </a:lnTo>
                  <a:lnTo>
                    <a:pt x="10566" y="48"/>
                  </a:lnTo>
                  <a:lnTo>
                    <a:pt x="10575" y="48"/>
                  </a:lnTo>
                  <a:lnTo>
                    <a:pt x="10584" y="48"/>
                  </a:lnTo>
                  <a:lnTo>
                    <a:pt x="10593" y="48"/>
                  </a:lnTo>
                  <a:lnTo>
                    <a:pt x="10601" y="48"/>
                  </a:lnTo>
                  <a:lnTo>
                    <a:pt x="10607" y="48"/>
                  </a:lnTo>
                  <a:lnTo>
                    <a:pt x="10614" y="48"/>
                  </a:lnTo>
                  <a:lnTo>
                    <a:pt x="10619" y="48"/>
                  </a:lnTo>
                  <a:lnTo>
                    <a:pt x="10624" y="48"/>
                  </a:lnTo>
                  <a:lnTo>
                    <a:pt x="10628" y="48"/>
                  </a:lnTo>
                  <a:lnTo>
                    <a:pt x="10631" y="48"/>
                  </a:lnTo>
                  <a:lnTo>
                    <a:pt x="10635" y="48"/>
                  </a:lnTo>
                  <a:lnTo>
                    <a:pt x="10636" y="48"/>
                  </a:lnTo>
                  <a:lnTo>
                    <a:pt x="10637" y="48"/>
                  </a:lnTo>
                  <a:lnTo>
                    <a:pt x="10638" y="48"/>
                  </a:lnTo>
                  <a:lnTo>
                    <a:pt x="10639" y="48"/>
                  </a:lnTo>
                  <a:lnTo>
                    <a:pt x="10641" y="48"/>
                  </a:lnTo>
                  <a:lnTo>
                    <a:pt x="10642" y="48"/>
                  </a:lnTo>
                  <a:lnTo>
                    <a:pt x="10641" y="32"/>
                  </a:lnTo>
                  <a:lnTo>
                    <a:pt x="10641" y="16"/>
                  </a:lnTo>
                  <a:lnTo>
                    <a:pt x="10641" y="0"/>
                  </a:lnTo>
                </a:path>
              </a:pathLst>
            </a:custGeom>
            <a:solidFill>
              <a:srgbClr val="0000FF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</p:grpSp>
      <p:sp>
        <p:nvSpPr>
          <p:cNvPr id="4518" name="Rectangle 247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14800" y="6672263"/>
            <a:ext cx="914400" cy="381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cs typeface="+mn-cs"/>
              </a:defRPr>
            </a:lvl1pPr>
          </a:lstStyle>
          <a:p>
            <a:pPr eaLnBrk="1" hangingPunct="1">
              <a:defRPr/>
            </a:pPr>
            <a:fld id="{E302EA19-E6A9-4B27-A87E-05AF8F8D2759}" type="slidenum">
              <a:rPr lang="en-US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pPr eaLnBrk="1" hangingPunct="1">
                <a:defRPr/>
              </a:pPr>
              <a:t>‹#›</a:t>
            </a:fld>
            <a:endParaRPr lang="en-US" b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030" name="Text Box 2474"/>
          <p:cNvSpPr txBox="1">
            <a:spLocks noChangeArrowheads="1"/>
          </p:cNvSpPr>
          <p:nvPr/>
        </p:nvSpPr>
        <p:spPr bwMode="auto">
          <a:xfrm>
            <a:off x="7315200" y="6416675"/>
            <a:ext cx="1600200" cy="18256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defRPr/>
            </a:pPr>
            <a:r>
              <a:rPr lang="en-US" sz="600" i="1" dirty="0" smtClean="0">
                <a:solidFill>
                  <a:srgbClr val="000000"/>
                </a:solidFill>
                <a:cs typeface="Arial" pitchFamily="34" charset="0"/>
              </a:rPr>
              <a:t>July 9-11 2014</a:t>
            </a:r>
          </a:p>
        </p:txBody>
      </p:sp>
      <p:grpSp>
        <p:nvGrpSpPr>
          <p:cNvPr id="1031" name="Group 2475"/>
          <p:cNvGrpSpPr>
            <a:grpSpLocks/>
          </p:cNvGrpSpPr>
          <p:nvPr/>
        </p:nvGrpSpPr>
        <p:grpSpPr bwMode="auto">
          <a:xfrm>
            <a:off x="381000" y="838200"/>
            <a:ext cx="8447088" cy="74613"/>
            <a:chOff x="247" y="3980"/>
            <a:chExt cx="5321" cy="24"/>
          </a:xfrm>
        </p:grpSpPr>
        <p:sp>
          <p:nvSpPr>
            <p:cNvPr id="1035" name="Rectangle 2476"/>
            <p:cNvSpPr>
              <a:spLocks noChangeArrowheads="1"/>
            </p:cNvSpPr>
            <p:nvPr userDrawn="1"/>
          </p:nvSpPr>
          <p:spPr bwMode="auto">
            <a:xfrm>
              <a:off x="247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36" name="Rectangle 2477"/>
            <p:cNvSpPr>
              <a:spLocks noChangeArrowheads="1"/>
            </p:cNvSpPr>
            <p:nvPr userDrawn="1"/>
          </p:nvSpPr>
          <p:spPr bwMode="auto">
            <a:xfrm>
              <a:off x="560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37" name="Rectangle 2478"/>
            <p:cNvSpPr>
              <a:spLocks noChangeArrowheads="1"/>
            </p:cNvSpPr>
            <p:nvPr userDrawn="1"/>
          </p:nvSpPr>
          <p:spPr bwMode="auto">
            <a:xfrm>
              <a:off x="873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38" name="Rectangle 2479"/>
            <p:cNvSpPr>
              <a:spLocks noChangeArrowheads="1"/>
            </p:cNvSpPr>
            <p:nvPr userDrawn="1"/>
          </p:nvSpPr>
          <p:spPr bwMode="auto">
            <a:xfrm>
              <a:off x="1186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39" name="Rectangle 2480"/>
            <p:cNvSpPr>
              <a:spLocks noChangeArrowheads="1"/>
            </p:cNvSpPr>
            <p:nvPr userDrawn="1"/>
          </p:nvSpPr>
          <p:spPr bwMode="auto">
            <a:xfrm>
              <a:off x="1499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40" name="Rectangle 2481"/>
            <p:cNvSpPr>
              <a:spLocks noChangeArrowheads="1"/>
            </p:cNvSpPr>
            <p:nvPr userDrawn="1"/>
          </p:nvSpPr>
          <p:spPr bwMode="auto">
            <a:xfrm>
              <a:off x="1812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41" name="Rectangle 2482"/>
            <p:cNvSpPr>
              <a:spLocks noChangeArrowheads="1"/>
            </p:cNvSpPr>
            <p:nvPr userDrawn="1"/>
          </p:nvSpPr>
          <p:spPr bwMode="auto">
            <a:xfrm>
              <a:off x="2125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42" name="Rectangle 2483"/>
            <p:cNvSpPr>
              <a:spLocks noChangeArrowheads="1"/>
            </p:cNvSpPr>
            <p:nvPr userDrawn="1"/>
          </p:nvSpPr>
          <p:spPr bwMode="auto">
            <a:xfrm>
              <a:off x="2438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43" name="Rectangle 2484"/>
            <p:cNvSpPr>
              <a:spLocks noChangeArrowheads="1"/>
            </p:cNvSpPr>
            <p:nvPr userDrawn="1"/>
          </p:nvSpPr>
          <p:spPr bwMode="auto">
            <a:xfrm>
              <a:off x="2751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44" name="Rectangle 2485"/>
            <p:cNvSpPr>
              <a:spLocks noChangeArrowheads="1"/>
            </p:cNvSpPr>
            <p:nvPr userDrawn="1"/>
          </p:nvSpPr>
          <p:spPr bwMode="auto">
            <a:xfrm>
              <a:off x="3064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45" name="Rectangle 2486"/>
            <p:cNvSpPr>
              <a:spLocks noChangeArrowheads="1"/>
            </p:cNvSpPr>
            <p:nvPr userDrawn="1"/>
          </p:nvSpPr>
          <p:spPr bwMode="auto">
            <a:xfrm>
              <a:off x="3377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46" name="Rectangle 2487"/>
            <p:cNvSpPr>
              <a:spLocks noChangeArrowheads="1"/>
            </p:cNvSpPr>
            <p:nvPr userDrawn="1"/>
          </p:nvSpPr>
          <p:spPr bwMode="auto">
            <a:xfrm>
              <a:off x="3690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47" name="Rectangle 2488"/>
            <p:cNvSpPr>
              <a:spLocks noChangeArrowheads="1"/>
            </p:cNvSpPr>
            <p:nvPr userDrawn="1"/>
          </p:nvSpPr>
          <p:spPr bwMode="auto">
            <a:xfrm>
              <a:off x="4003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48" name="Rectangle 2489"/>
            <p:cNvSpPr>
              <a:spLocks noChangeArrowheads="1"/>
            </p:cNvSpPr>
            <p:nvPr userDrawn="1"/>
          </p:nvSpPr>
          <p:spPr bwMode="auto">
            <a:xfrm>
              <a:off x="4316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49" name="Rectangle 2490"/>
            <p:cNvSpPr>
              <a:spLocks noChangeArrowheads="1"/>
            </p:cNvSpPr>
            <p:nvPr userDrawn="1"/>
          </p:nvSpPr>
          <p:spPr bwMode="auto">
            <a:xfrm>
              <a:off x="4629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50" name="Rectangle 2491"/>
            <p:cNvSpPr>
              <a:spLocks noChangeArrowheads="1"/>
            </p:cNvSpPr>
            <p:nvPr userDrawn="1"/>
          </p:nvSpPr>
          <p:spPr bwMode="auto">
            <a:xfrm>
              <a:off x="4942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51" name="Rectangle 2492"/>
            <p:cNvSpPr>
              <a:spLocks noChangeArrowheads="1"/>
            </p:cNvSpPr>
            <p:nvPr userDrawn="1"/>
          </p:nvSpPr>
          <p:spPr bwMode="auto">
            <a:xfrm>
              <a:off x="5255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52" name="Freeform 2493"/>
            <p:cNvSpPr>
              <a:spLocks/>
            </p:cNvSpPr>
            <p:nvPr userDrawn="1"/>
          </p:nvSpPr>
          <p:spPr bwMode="auto">
            <a:xfrm>
              <a:off x="247" y="3980"/>
              <a:ext cx="5321" cy="24"/>
            </a:xfrm>
            <a:custGeom>
              <a:avLst/>
              <a:gdLst>
                <a:gd name="T0" fmla="*/ 166 w 10642"/>
                <a:gd name="T1" fmla="*/ 0 h 48"/>
                <a:gd name="T2" fmla="*/ 165 w 10642"/>
                <a:gd name="T3" fmla="*/ 0 h 48"/>
                <a:gd name="T4" fmla="*/ 162 w 10642"/>
                <a:gd name="T5" fmla="*/ 0 h 48"/>
                <a:gd name="T6" fmla="*/ 159 w 10642"/>
                <a:gd name="T7" fmla="*/ 0 h 48"/>
                <a:gd name="T8" fmla="*/ 154 w 10642"/>
                <a:gd name="T9" fmla="*/ 0 h 48"/>
                <a:gd name="T10" fmla="*/ 149 w 10642"/>
                <a:gd name="T11" fmla="*/ 0 h 48"/>
                <a:gd name="T12" fmla="*/ 143 w 10642"/>
                <a:gd name="T13" fmla="*/ 0 h 48"/>
                <a:gd name="T14" fmla="*/ 136 w 10642"/>
                <a:gd name="T15" fmla="*/ 0 h 48"/>
                <a:gd name="T16" fmla="*/ 129 w 10642"/>
                <a:gd name="T17" fmla="*/ 0 h 48"/>
                <a:gd name="T18" fmla="*/ 122 w 10642"/>
                <a:gd name="T19" fmla="*/ 0 h 48"/>
                <a:gd name="T20" fmla="*/ 114 w 10642"/>
                <a:gd name="T21" fmla="*/ 0 h 48"/>
                <a:gd name="T22" fmla="*/ 106 w 10642"/>
                <a:gd name="T23" fmla="*/ 0 h 48"/>
                <a:gd name="T24" fmla="*/ 97 w 10642"/>
                <a:gd name="T25" fmla="*/ 0 h 48"/>
                <a:gd name="T26" fmla="*/ 89 w 10642"/>
                <a:gd name="T27" fmla="*/ 0 h 48"/>
                <a:gd name="T28" fmla="*/ 80 w 10642"/>
                <a:gd name="T29" fmla="*/ 0 h 48"/>
                <a:gd name="T30" fmla="*/ 72 w 10642"/>
                <a:gd name="T31" fmla="*/ 0 h 48"/>
                <a:gd name="T32" fmla="*/ 63 w 10642"/>
                <a:gd name="T33" fmla="*/ 0 h 48"/>
                <a:gd name="T34" fmla="*/ 55 w 10642"/>
                <a:gd name="T35" fmla="*/ 0 h 48"/>
                <a:gd name="T36" fmla="*/ 47 w 10642"/>
                <a:gd name="T37" fmla="*/ 0 h 48"/>
                <a:gd name="T38" fmla="*/ 39 w 10642"/>
                <a:gd name="T39" fmla="*/ 0 h 48"/>
                <a:gd name="T40" fmla="*/ 32 w 10642"/>
                <a:gd name="T41" fmla="*/ 0 h 48"/>
                <a:gd name="T42" fmla="*/ 26 w 10642"/>
                <a:gd name="T43" fmla="*/ 0 h 48"/>
                <a:gd name="T44" fmla="*/ 19 w 10642"/>
                <a:gd name="T45" fmla="*/ 0 h 48"/>
                <a:gd name="T46" fmla="*/ 14 w 10642"/>
                <a:gd name="T47" fmla="*/ 0 h 48"/>
                <a:gd name="T48" fmla="*/ 10 w 10642"/>
                <a:gd name="T49" fmla="*/ 0 h 48"/>
                <a:gd name="T50" fmla="*/ 6 w 10642"/>
                <a:gd name="T51" fmla="*/ 0 h 48"/>
                <a:gd name="T52" fmla="*/ 3 w 10642"/>
                <a:gd name="T53" fmla="*/ 0 h 48"/>
                <a:gd name="T54" fmla="*/ 1 w 10642"/>
                <a:gd name="T55" fmla="*/ 0 h 48"/>
                <a:gd name="T56" fmla="*/ 0 w 10642"/>
                <a:gd name="T57" fmla="*/ 0 h 48"/>
                <a:gd name="T58" fmla="*/ 1 w 10642"/>
                <a:gd name="T59" fmla="*/ 1 h 48"/>
                <a:gd name="T60" fmla="*/ 2 w 10642"/>
                <a:gd name="T61" fmla="*/ 1 h 48"/>
                <a:gd name="T62" fmla="*/ 4 w 10642"/>
                <a:gd name="T63" fmla="*/ 1 h 48"/>
                <a:gd name="T64" fmla="*/ 8 w 10642"/>
                <a:gd name="T65" fmla="*/ 1 h 48"/>
                <a:gd name="T66" fmla="*/ 12 w 10642"/>
                <a:gd name="T67" fmla="*/ 1 h 48"/>
                <a:gd name="T68" fmla="*/ 17 w 10642"/>
                <a:gd name="T69" fmla="*/ 1 h 48"/>
                <a:gd name="T70" fmla="*/ 22 w 10642"/>
                <a:gd name="T71" fmla="*/ 1 h 48"/>
                <a:gd name="T72" fmla="*/ 29 w 10642"/>
                <a:gd name="T73" fmla="*/ 1 h 48"/>
                <a:gd name="T74" fmla="*/ 36 w 10642"/>
                <a:gd name="T75" fmla="*/ 1 h 48"/>
                <a:gd name="T76" fmla="*/ 43 w 10642"/>
                <a:gd name="T77" fmla="*/ 1 h 48"/>
                <a:gd name="T78" fmla="*/ 51 w 10642"/>
                <a:gd name="T79" fmla="*/ 1 h 48"/>
                <a:gd name="T80" fmla="*/ 59 w 10642"/>
                <a:gd name="T81" fmla="*/ 1 h 48"/>
                <a:gd name="T82" fmla="*/ 67 w 10642"/>
                <a:gd name="T83" fmla="*/ 1 h 48"/>
                <a:gd name="T84" fmla="*/ 76 w 10642"/>
                <a:gd name="T85" fmla="*/ 1 h 48"/>
                <a:gd name="T86" fmla="*/ 84 w 10642"/>
                <a:gd name="T87" fmla="*/ 1 h 48"/>
                <a:gd name="T88" fmla="*/ 93 w 10642"/>
                <a:gd name="T89" fmla="*/ 1 h 48"/>
                <a:gd name="T90" fmla="*/ 102 w 10642"/>
                <a:gd name="T91" fmla="*/ 1 h 48"/>
                <a:gd name="T92" fmla="*/ 110 w 10642"/>
                <a:gd name="T93" fmla="*/ 1 h 48"/>
                <a:gd name="T94" fmla="*/ 118 w 10642"/>
                <a:gd name="T95" fmla="*/ 1 h 48"/>
                <a:gd name="T96" fmla="*/ 126 w 10642"/>
                <a:gd name="T97" fmla="*/ 1 h 48"/>
                <a:gd name="T98" fmla="*/ 133 w 10642"/>
                <a:gd name="T99" fmla="*/ 1 h 48"/>
                <a:gd name="T100" fmla="*/ 140 w 10642"/>
                <a:gd name="T101" fmla="*/ 1 h 48"/>
                <a:gd name="T102" fmla="*/ 146 w 10642"/>
                <a:gd name="T103" fmla="*/ 1 h 48"/>
                <a:gd name="T104" fmla="*/ 152 w 10642"/>
                <a:gd name="T105" fmla="*/ 1 h 48"/>
                <a:gd name="T106" fmla="*/ 156 w 10642"/>
                <a:gd name="T107" fmla="*/ 1 h 48"/>
                <a:gd name="T108" fmla="*/ 160 w 10642"/>
                <a:gd name="T109" fmla="*/ 1 h 48"/>
                <a:gd name="T110" fmla="*/ 163 w 10642"/>
                <a:gd name="T111" fmla="*/ 1 h 48"/>
                <a:gd name="T112" fmla="*/ 166 w 10642"/>
                <a:gd name="T113" fmla="*/ 1 h 48"/>
                <a:gd name="T114" fmla="*/ 167 w 10642"/>
                <a:gd name="T115" fmla="*/ 1 h 48"/>
                <a:gd name="T116" fmla="*/ 167 w 10642"/>
                <a:gd name="T117" fmla="*/ 1 h 4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0642" h="48">
                  <a:moveTo>
                    <a:pt x="10641" y="0"/>
                  </a:moveTo>
                  <a:lnTo>
                    <a:pt x="10641" y="0"/>
                  </a:lnTo>
                  <a:lnTo>
                    <a:pt x="10640" y="0"/>
                  </a:lnTo>
                  <a:lnTo>
                    <a:pt x="10638" y="0"/>
                  </a:lnTo>
                  <a:lnTo>
                    <a:pt x="10636" y="0"/>
                  </a:lnTo>
                  <a:lnTo>
                    <a:pt x="10632" y="0"/>
                  </a:lnTo>
                  <a:lnTo>
                    <a:pt x="10628" y="0"/>
                  </a:lnTo>
                  <a:lnTo>
                    <a:pt x="10623" y="0"/>
                  </a:lnTo>
                  <a:lnTo>
                    <a:pt x="10617" y="0"/>
                  </a:lnTo>
                  <a:lnTo>
                    <a:pt x="10612" y="0"/>
                  </a:lnTo>
                  <a:lnTo>
                    <a:pt x="10604" y="0"/>
                  </a:lnTo>
                  <a:lnTo>
                    <a:pt x="10596" y="0"/>
                  </a:lnTo>
                  <a:lnTo>
                    <a:pt x="10589" y="0"/>
                  </a:lnTo>
                  <a:lnTo>
                    <a:pt x="10579" y="0"/>
                  </a:lnTo>
                  <a:lnTo>
                    <a:pt x="10570" y="0"/>
                  </a:lnTo>
                  <a:lnTo>
                    <a:pt x="10559" y="0"/>
                  </a:lnTo>
                  <a:lnTo>
                    <a:pt x="10548" y="0"/>
                  </a:lnTo>
                  <a:lnTo>
                    <a:pt x="10536" y="0"/>
                  </a:lnTo>
                  <a:lnTo>
                    <a:pt x="10524" y="0"/>
                  </a:lnTo>
                  <a:lnTo>
                    <a:pt x="10511" y="0"/>
                  </a:lnTo>
                  <a:lnTo>
                    <a:pt x="10496" y="0"/>
                  </a:lnTo>
                  <a:lnTo>
                    <a:pt x="10482" y="0"/>
                  </a:lnTo>
                  <a:lnTo>
                    <a:pt x="10467" y="0"/>
                  </a:lnTo>
                  <a:lnTo>
                    <a:pt x="10451" y="0"/>
                  </a:lnTo>
                  <a:lnTo>
                    <a:pt x="10435" y="0"/>
                  </a:lnTo>
                  <a:lnTo>
                    <a:pt x="10417" y="0"/>
                  </a:lnTo>
                  <a:lnTo>
                    <a:pt x="10400" y="0"/>
                  </a:lnTo>
                  <a:lnTo>
                    <a:pt x="10382" y="0"/>
                  </a:lnTo>
                  <a:lnTo>
                    <a:pt x="10363" y="0"/>
                  </a:lnTo>
                  <a:lnTo>
                    <a:pt x="10344" y="0"/>
                  </a:lnTo>
                  <a:lnTo>
                    <a:pt x="10323" y="0"/>
                  </a:lnTo>
                  <a:lnTo>
                    <a:pt x="10302" y="0"/>
                  </a:lnTo>
                  <a:lnTo>
                    <a:pt x="10281" y="0"/>
                  </a:lnTo>
                  <a:lnTo>
                    <a:pt x="10259" y="0"/>
                  </a:lnTo>
                  <a:lnTo>
                    <a:pt x="10236" y="0"/>
                  </a:lnTo>
                  <a:lnTo>
                    <a:pt x="10213" y="0"/>
                  </a:lnTo>
                  <a:lnTo>
                    <a:pt x="10190" y="0"/>
                  </a:lnTo>
                  <a:lnTo>
                    <a:pt x="10166" y="0"/>
                  </a:lnTo>
                  <a:lnTo>
                    <a:pt x="10141" y="0"/>
                  </a:lnTo>
                  <a:lnTo>
                    <a:pt x="10116" y="0"/>
                  </a:lnTo>
                  <a:lnTo>
                    <a:pt x="10090" y="0"/>
                  </a:lnTo>
                  <a:lnTo>
                    <a:pt x="10063" y="0"/>
                  </a:lnTo>
                  <a:lnTo>
                    <a:pt x="10037" y="0"/>
                  </a:lnTo>
                  <a:lnTo>
                    <a:pt x="10009" y="0"/>
                  </a:lnTo>
                  <a:lnTo>
                    <a:pt x="9981" y="0"/>
                  </a:lnTo>
                  <a:lnTo>
                    <a:pt x="9952" y="0"/>
                  </a:lnTo>
                  <a:lnTo>
                    <a:pt x="9924" y="0"/>
                  </a:lnTo>
                  <a:lnTo>
                    <a:pt x="9894" y="0"/>
                  </a:lnTo>
                  <a:lnTo>
                    <a:pt x="9863" y="0"/>
                  </a:lnTo>
                  <a:lnTo>
                    <a:pt x="9832" y="0"/>
                  </a:lnTo>
                  <a:lnTo>
                    <a:pt x="9802" y="0"/>
                  </a:lnTo>
                  <a:lnTo>
                    <a:pt x="9770" y="0"/>
                  </a:lnTo>
                  <a:lnTo>
                    <a:pt x="9738" y="0"/>
                  </a:lnTo>
                  <a:lnTo>
                    <a:pt x="9705" y="0"/>
                  </a:lnTo>
                  <a:lnTo>
                    <a:pt x="9672" y="0"/>
                  </a:lnTo>
                  <a:lnTo>
                    <a:pt x="9638" y="0"/>
                  </a:lnTo>
                  <a:lnTo>
                    <a:pt x="9604" y="0"/>
                  </a:lnTo>
                  <a:lnTo>
                    <a:pt x="9569" y="0"/>
                  </a:lnTo>
                  <a:lnTo>
                    <a:pt x="9535" y="0"/>
                  </a:lnTo>
                  <a:lnTo>
                    <a:pt x="9499" y="0"/>
                  </a:lnTo>
                  <a:lnTo>
                    <a:pt x="9464" y="0"/>
                  </a:lnTo>
                  <a:lnTo>
                    <a:pt x="9426" y="0"/>
                  </a:lnTo>
                  <a:lnTo>
                    <a:pt x="9390" y="0"/>
                  </a:lnTo>
                  <a:lnTo>
                    <a:pt x="9353" y="0"/>
                  </a:lnTo>
                  <a:lnTo>
                    <a:pt x="9316" y="0"/>
                  </a:lnTo>
                  <a:lnTo>
                    <a:pt x="9277" y="0"/>
                  </a:lnTo>
                  <a:lnTo>
                    <a:pt x="9239" y="0"/>
                  </a:lnTo>
                  <a:lnTo>
                    <a:pt x="9199" y="0"/>
                  </a:lnTo>
                  <a:lnTo>
                    <a:pt x="9161" y="0"/>
                  </a:lnTo>
                  <a:lnTo>
                    <a:pt x="9120" y="0"/>
                  </a:lnTo>
                  <a:lnTo>
                    <a:pt x="9081" y="0"/>
                  </a:lnTo>
                  <a:lnTo>
                    <a:pt x="9040" y="0"/>
                  </a:lnTo>
                  <a:lnTo>
                    <a:pt x="9000" y="0"/>
                  </a:lnTo>
                  <a:lnTo>
                    <a:pt x="8958" y="0"/>
                  </a:lnTo>
                  <a:lnTo>
                    <a:pt x="8916" y="0"/>
                  </a:lnTo>
                  <a:lnTo>
                    <a:pt x="8874" y="0"/>
                  </a:lnTo>
                  <a:lnTo>
                    <a:pt x="8832" y="0"/>
                  </a:lnTo>
                  <a:lnTo>
                    <a:pt x="8789" y="0"/>
                  </a:lnTo>
                  <a:lnTo>
                    <a:pt x="8746" y="0"/>
                  </a:lnTo>
                  <a:lnTo>
                    <a:pt x="8702" y="0"/>
                  </a:lnTo>
                  <a:lnTo>
                    <a:pt x="8658" y="0"/>
                  </a:lnTo>
                  <a:lnTo>
                    <a:pt x="8614" y="0"/>
                  </a:lnTo>
                  <a:lnTo>
                    <a:pt x="8569" y="0"/>
                  </a:lnTo>
                  <a:lnTo>
                    <a:pt x="8525" y="0"/>
                  </a:lnTo>
                  <a:lnTo>
                    <a:pt x="8479" y="0"/>
                  </a:lnTo>
                  <a:lnTo>
                    <a:pt x="8434" y="0"/>
                  </a:lnTo>
                  <a:lnTo>
                    <a:pt x="8388" y="0"/>
                  </a:lnTo>
                  <a:lnTo>
                    <a:pt x="8342" y="0"/>
                  </a:lnTo>
                  <a:lnTo>
                    <a:pt x="8296" y="0"/>
                  </a:lnTo>
                  <a:lnTo>
                    <a:pt x="8250" y="0"/>
                  </a:lnTo>
                  <a:lnTo>
                    <a:pt x="8203" y="0"/>
                  </a:lnTo>
                  <a:lnTo>
                    <a:pt x="8156" y="0"/>
                  </a:lnTo>
                  <a:lnTo>
                    <a:pt x="8107" y="0"/>
                  </a:lnTo>
                  <a:lnTo>
                    <a:pt x="8060" y="0"/>
                  </a:lnTo>
                  <a:lnTo>
                    <a:pt x="8012" y="0"/>
                  </a:lnTo>
                  <a:lnTo>
                    <a:pt x="7964" y="0"/>
                  </a:lnTo>
                  <a:lnTo>
                    <a:pt x="7914" y="0"/>
                  </a:lnTo>
                  <a:lnTo>
                    <a:pt x="7866" y="0"/>
                  </a:lnTo>
                  <a:lnTo>
                    <a:pt x="7817" y="0"/>
                  </a:lnTo>
                  <a:lnTo>
                    <a:pt x="7767" y="0"/>
                  </a:lnTo>
                  <a:lnTo>
                    <a:pt x="7718" y="0"/>
                  </a:lnTo>
                  <a:lnTo>
                    <a:pt x="7667" y="0"/>
                  </a:lnTo>
                  <a:lnTo>
                    <a:pt x="7618" y="0"/>
                  </a:lnTo>
                  <a:lnTo>
                    <a:pt x="7567" y="0"/>
                  </a:lnTo>
                  <a:lnTo>
                    <a:pt x="7517" y="0"/>
                  </a:lnTo>
                  <a:lnTo>
                    <a:pt x="7466" y="0"/>
                  </a:lnTo>
                  <a:lnTo>
                    <a:pt x="7415" y="0"/>
                  </a:lnTo>
                  <a:lnTo>
                    <a:pt x="7364" y="0"/>
                  </a:lnTo>
                  <a:lnTo>
                    <a:pt x="7313" y="0"/>
                  </a:lnTo>
                  <a:lnTo>
                    <a:pt x="7261" y="0"/>
                  </a:lnTo>
                  <a:lnTo>
                    <a:pt x="7210" y="0"/>
                  </a:lnTo>
                  <a:lnTo>
                    <a:pt x="7157" y="0"/>
                  </a:lnTo>
                  <a:lnTo>
                    <a:pt x="7105" y="0"/>
                  </a:lnTo>
                  <a:lnTo>
                    <a:pt x="7053" y="0"/>
                  </a:lnTo>
                  <a:lnTo>
                    <a:pt x="7000" y="0"/>
                  </a:lnTo>
                  <a:lnTo>
                    <a:pt x="6947" y="0"/>
                  </a:lnTo>
                  <a:lnTo>
                    <a:pt x="6895" y="0"/>
                  </a:lnTo>
                  <a:lnTo>
                    <a:pt x="6842" y="0"/>
                  </a:lnTo>
                  <a:lnTo>
                    <a:pt x="6789" y="0"/>
                  </a:lnTo>
                  <a:lnTo>
                    <a:pt x="6736" y="0"/>
                  </a:lnTo>
                  <a:lnTo>
                    <a:pt x="6683" y="0"/>
                  </a:lnTo>
                  <a:lnTo>
                    <a:pt x="6629" y="0"/>
                  </a:lnTo>
                  <a:lnTo>
                    <a:pt x="6575" y="0"/>
                  </a:lnTo>
                  <a:lnTo>
                    <a:pt x="6522" y="0"/>
                  </a:lnTo>
                  <a:lnTo>
                    <a:pt x="6468" y="0"/>
                  </a:lnTo>
                  <a:lnTo>
                    <a:pt x="6414" y="0"/>
                  </a:lnTo>
                  <a:lnTo>
                    <a:pt x="6360" y="0"/>
                  </a:lnTo>
                  <a:lnTo>
                    <a:pt x="6305" y="0"/>
                  </a:lnTo>
                  <a:lnTo>
                    <a:pt x="6252" y="0"/>
                  </a:lnTo>
                  <a:lnTo>
                    <a:pt x="6197" y="0"/>
                  </a:lnTo>
                  <a:lnTo>
                    <a:pt x="6143" y="0"/>
                  </a:lnTo>
                  <a:lnTo>
                    <a:pt x="6088" y="0"/>
                  </a:lnTo>
                  <a:lnTo>
                    <a:pt x="6033" y="0"/>
                  </a:lnTo>
                  <a:lnTo>
                    <a:pt x="5979" y="0"/>
                  </a:lnTo>
                  <a:lnTo>
                    <a:pt x="5925" y="0"/>
                  </a:lnTo>
                  <a:lnTo>
                    <a:pt x="5870" y="0"/>
                  </a:lnTo>
                  <a:lnTo>
                    <a:pt x="5815" y="0"/>
                  </a:lnTo>
                  <a:lnTo>
                    <a:pt x="5760" y="0"/>
                  </a:lnTo>
                  <a:lnTo>
                    <a:pt x="5705" y="0"/>
                  </a:lnTo>
                  <a:lnTo>
                    <a:pt x="5650" y="0"/>
                  </a:lnTo>
                  <a:lnTo>
                    <a:pt x="5595" y="0"/>
                  </a:lnTo>
                  <a:lnTo>
                    <a:pt x="5540" y="0"/>
                  </a:lnTo>
                  <a:lnTo>
                    <a:pt x="5485" y="0"/>
                  </a:lnTo>
                  <a:lnTo>
                    <a:pt x="5430" y="0"/>
                  </a:lnTo>
                  <a:lnTo>
                    <a:pt x="5375" y="0"/>
                  </a:lnTo>
                  <a:lnTo>
                    <a:pt x="5321" y="0"/>
                  </a:lnTo>
                  <a:lnTo>
                    <a:pt x="5266" y="0"/>
                  </a:lnTo>
                  <a:lnTo>
                    <a:pt x="5211" y="0"/>
                  </a:lnTo>
                  <a:lnTo>
                    <a:pt x="5156" y="0"/>
                  </a:lnTo>
                  <a:lnTo>
                    <a:pt x="5100" y="0"/>
                  </a:lnTo>
                  <a:lnTo>
                    <a:pt x="5046" y="0"/>
                  </a:lnTo>
                  <a:lnTo>
                    <a:pt x="4991" y="0"/>
                  </a:lnTo>
                  <a:lnTo>
                    <a:pt x="4936" y="0"/>
                  </a:lnTo>
                  <a:lnTo>
                    <a:pt x="4881" y="0"/>
                  </a:lnTo>
                  <a:lnTo>
                    <a:pt x="4826" y="0"/>
                  </a:lnTo>
                  <a:lnTo>
                    <a:pt x="4771" y="0"/>
                  </a:lnTo>
                  <a:lnTo>
                    <a:pt x="4716" y="0"/>
                  </a:lnTo>
                  <a:lnTo>
                    <a:pt x="4661" y="0"/>
                  </a:lnTo>
                  <a:lnTo>
                    <a:pt x="4608" y="0"/>
                  </a:lnTo>
                  <a:lnTo>
                    <a:pt x="4553" y="0"/>
                  </a:lnTo>
                  <a:lnTo>
                    <a:pt x="4498" y="0"/>
                  </a:lnTo>
                  <a:lnTo>
                    <a:pt x="4444" y="0"/>
                  </a:lnTo>
                  <a:lnTo>
                    <a:pt x="4389" y="0"/>
                  </a:lnTo>
                  <a:lnTo>
                    <a:pt x="4336" y="0"/>
                  </a:lnTo>
                  <a:lnTo>
                    <a:pt x="4281" y="0"/>
                  </a:lnTo>
                  <a:lnTo>
                    <a:pt x="4227" y="0"/>
                  </a:lnTo>
                  <a:lnTo>
                    <a:pt x="4173" y="0"/>
                  </a:lnTo>
                  <a:lnTo>
                    <a:pt x="4119" y="0"/>
                  </a:lnTo>
                  <a:lnTo>
                    <a:pt x="4066" y="0"/>
                  </a:lnTo>
                  <a:lnTo>
                    <a:pt x="4012" y="0"/>
                  </a:lnTo>
                  <a:lnTo>
                    <a:pt x="3958" y="0"/>
                  </a:lnTo>
                  <a:lnTo>
                    <a:pt x="3905" y="0"/>
                  </a:lnTo>
                  <a:lnTo>
                    <a:pt x="3852" y="0"/>
                  </a:lnTo>
                  <a:lnTo>
                    <a:pt x="3799" y="0"/>
                  </a:lnTo>
                  <a:lnTo>
                    <a:pt x="3746" y="0"/>
                  </a:lnTo>
                  <a:lnTo>
                    <a:pt x="3694" y="0"/>
                  </a:lnTo>
                  <a:lnTo>
                    <a:pt x="3641" y="0"/>
                  </a:lnTo>
                  <a:lnTo>
                    <a:pt x="3588" y="0"/>
                  </a:lnTo>
                  <a:lnTo>
                    <a:pt x="3536" y="0"/>
                  </a:lnTo>
                  <a:lnTo>
                    <a:pt x="3484" y="0"/>
                  </a:lnTo>
                  <a:lnTo>
                    <a:pt x="3431" y="0"/>
                  </a:lnTo>
                  <a:lnTo>
                    <a:pt x="3380" y="0"/>
                  </a:lnTo>
                  <a:lnTo>
                    <a:pt x="3328" y="0"/>
                  </a:lnTo>
                  <a:lnTo>
                    <a:pt x="3277" y="0"/>
                  </a:lnTo>
                  <a:lnTo>
                    <a:pt x="3226" y="0"/>
                  </a:lnTo>
                  <a:lnTo>
                    <a:pt x="3174" y="0"/>
                  </a:lnTo>
                  <a:lnTo>
                    <a:pt x="3124" y="0"/>
                  </a:lnTo>
                  <a:lnTo>
                    <a:pt x="3073" y="0"/>
                  </a:lnTo>
                  <a:lnTo>
                    <a:pt x="3023" y="0"/>
                  </a:lnTo>
                  <a:lnTo>
                    <a:pt x="2974" y="0"/>
                  </a:lnTo>
                  <a:lnTo>
                    <a:pt x="2923" y="0"/>
                  </a:lnTo>
                  <a:lnTo>
                    <a:pt x="2874" y="0"/>
                  </a:lnTo>
                  <a:lnTo>
                    <a:pt x="2824" y="0"/>
                  </a:lnTo>
                  <a:lnTo>
                    <a:pt x="2775" y="0"/>
                  </a:lnTo>
                  <a:lnTo>
                    <a:pt x="2727" y="0"/>
                  </a:lnTo>
                  <a:lnTo>
                    <a:pt x="2677" y="0"/>
                  </a:lnTo>
                  <a:lnTo>
                    <a:pt x="2629" y="0"/>
                  </a:lnTo>
                  <a:lnTo>
                    <a:pt x="2581" y="0"/>
                  </a:lnTo>
                  <a:lnTo>
                    <a:pt x="2534" y="0"/>
                  </a:lnTo>
                  <a:lnTo>
                    <a:pt x="2485" y="0"/>
                  </a:lnTo>
                  <a:lnTo>
                    <a:pt x="2438" y="0"/>
                  </a:lnTo>
                  <a:lnTo>
                    <a:pt x="2392" y="0"/>
                  </a:lnTo>
                  <a:lnTo>
                    <a:pt x="2345" y="0"/>
                  </a:lnTo>
                  <a:lnTo>
                    <a:pt x="2299" y="0"/>
                  </a:lnTo>
                  <a:lnTo>
                    <a:pt x="2253" y="0"/>
                  </a:lnTo>
                  <a:lnTo>
                    <a:pt x="2207" y="0"/>
                  </a:lnTo>
                  <a:lnTo>
                    <a:pt x="2162" y="0"/>
                  </a:lnTo>
                  <a:lnTo>
                    <a:pt x="2115" y="0"/>
                  </a:lnTo>
                  <a:lnTo>
                    <a:pt x="2072" y="0"/>
                  </a:lnTo>
                  <a:lnTo>
                    <a:pt x="2027" y="0"/>
                  </a:lnTo>
                  <a:lnTo>
                    <a:pt x="1983" y="0"/>
                  </a:lnTo>
                  <a:lnTo>
                    <a:pt x="1939" y="0"/>
                  </a:lnTo>
                  <a:lnTo>
                    <a:pt x="1895" y="0"/>
                  </a:lnTo>
                  <a:lnTo>
                    <a:pt x="1852" y="0"/>
                  </a:lnTo>
                  <a:lnTo>
                    <a:pt x="1809" y="0"/>
                  </a:lnTo>
                  <a:lnTo>
                    <a:pt x="1766" y="0"/>
                  </a:lnTo>
                  <a:lnTo>
                    <a:pt x="1725" y="0"/>
                  </a:lnTo>
                  <a:lnTo>
                    <a:pt x="1683" y="0"/>
                  </a:lnTo>
                  <a:lnTo>
                    <a:pt x="1641" y="0"/>
                  </a:lnTo>
                  <a:lnTo>
                    <a:pt x="1601" y="0"/>
                  </a:lnTo>
                  <a:lnTo>
                    <a:pt x="1560" y="0"/>
                  </a:lnTo>
                  <a:lnTo>
                    <a:pt x="1521" y="0"/>
                  </a:lnTo>
                  <a:lnTo>
                    <a:pt x="1481" y="0"/>
                  </a:lnTo>
                  <a:lnTo>
                    <a:pt x="1442" y="0"/>
                  </a:lnTo>
                  <a:lnTo>
                    <a:pt x="1402" y="0"/>
                  </a:lnTo>
                  <a:lnTo>
                    <a:pt x="1364" y="0"/>
                  </a:lnTo>
                  <a:lnTo>
                    <a:pt x="1325" y="0"/>
                  </a:lnTo>
                  <a:lnTo>
                    <a:pt x="1288" y="0"/>
                  </a:lnTo>
                  <a:lnTo>
                    <a:pt x="1251" y="0"/>
                  </a:lnTo>
                  <a:lnTo>
                    <a:pt x="1214" y="0"/>
                  </a:lnTo>
                  <a:lnTo>
                    <a:pt x="1178" y="0"/>
                  </a:lnTo>
                  <a:lnTo>
                    <a:pt x="1142" y="0"/>
                  </a:lnTo>
                  <a:lnTo>
                    <a:pt x="1107" y="0"/>
                  </a:lnTo>
                  <a:lnTo>
                    <a:pt x="1072" y="0"/>
                  </a:lnTo>
                  <a:lnTo>
                    <a:pt x="1037" y="0"/>
                  </a:lnTo>
                  <a:lnTo>
                    <a:pt x="1003" y="0"/>
                  </a:lnTo>
                  <a:lnTo>
                    <a:pt x="969" y="0"/>
                  </a:lnTo>
                  <a:lnTo>
                    <a:pt x="936" y="0"/>
                  </a:lnTo>
                  <a:lnTo>
                    <a:pt x="904" y="0"/>
                  </a:lnTo>
                  <a:lnTo>
                    <a:pt x="871" y="0"/>
                  </a:lnTo>
                  <a:lnTo>
                    <a:pt x="839" y="0"/>
                  </a:lnTo>
                  <a:lnTo>
                    <a:pt x="808" y="0"/>
                  </a:lnTo>
                  <a:lnTo>
                    <a:pt x="778" y="0"/>
                  </a:lnTo>
                  <a:lnTo>
                    <a:pt x="748" y="0"/>
                  </a:lnTo>
                  <a:lnTo>
                    <a:pt x="718" y="0"/>
                  </a:lnTo>
                  <a:lnTo>
                    <a:pt x="689" y="0"/>
                  </a:lnTo>
                  <a:lnTo>
                    <a:pt x="660" y="0"/>
                  </a:lnTo>
                  <a:lnTo>
                    <a:pt x="632" y="0"/>
                  </a:lnTo>
                  <a:lnTo>
                    <a:pt x="604" y="0"/>
                  </a:lnTo>
                  <a:lnTo>
                    <a:pt x="578" y="0"/>
                  </a:lnTo>
                  <a:lnTo>
                    <a:pt x="552" y="0"/>
                  </a:lnTo>
                  <a:lnTo>
                    <a:pt x="525" y="0"/>
                  </a:lnTo>
                  <a:lnTo>
                    <a:pt x="500" y="0"/>
                  </a:lnTo>
                  <a:lnTo>
                    <a:pt x="475" y="0"/>
                  </a:lnTo>
                  <a:lnTo>
                    <a:pt x="451" y="0"/>
                  </a:lnTo>
                  <a:lnTo>
                    <a:pt x="428" y="0"/>
                  </a:lnTo>
                  <a:lnTo>
                    <a:pt x="405" y="0"/>
                  </a:lnTo>
                  <a:lnTo>
                    <a:pt x="382" y="0"/>
                  </a:lnTo>
                  <a:lnTo>
                    <a:pt x="360" y="0"/>
                  </a:lnTo>
                  <a:lnTo>
                    <a:pt x="339" y="0"/>
                  </a:lnTo>
                  <a:lnTo>
                    <a:pt x="318" y="0"/>
                  </a:lnTo>
                  <a:lnTo>
                    <a:pt x="297" y="0"/>
                  </a:lnTo>
                  <a:lnTo>
                    <a:pt x="278" y="0"/>
                  </a:lnTo>
                  <a:lnTo>
                    <a:pt x="259" y="0"/>
                  </a:lnTo>
                  <a:lnTo>
                    <a:pt x="241" y="0"/>
                  </a:lnTo>
                  <a:lnTo>
                    <a:pt x="224" y="0"/>
                  </a:lnTo>
                  <a:lnTo>
                    <a:pt x="206" y="0"/>
                  </a:lnTo>
                  <a:lnTo>
                    <a:pt x="189" y="0"/>
                  </a:lnTo>
                  <a:lnTo>
                    <a:pt x="174" y="0"/>
                  </a:lnTo>
                  <a:lnTo>
                    <a:pt x="159" y="0"/>
                  </a:lnTo>
                  <a:lnTo>
                    <a:pt x="144" y="0"/>
                  </a:lnTo>
                  <a:lnTo>
                    <a:pt x="130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2" y="0"/>
                  </a:lnTo>
                  <a:lnTo>
                    <a:pt x="62" y="0"/>
                  </a:lnTo>
                  <a:lnTo>
                    <a:pt x="52" y="0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" y="48"/>
                  </a:lnTo>
                  <a:lnTo>
                    <a:pt x="3" y="48"/>
                  </a:lnTo>
                  <a:lnTo>
                    <a:pt x="5" y="48"/>
                  </a:lnTo>
                  <a:lnTo>
                    <a:pt x="8" y="48"/>
                  </a:lnTo>
                  <a:lnTo>
                    <a:pt x="13" y="48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29" y="48"/>
                  </a:lnTo>
                  <a:lnTo>
                    <a:pt x="37" y="48"/>
                  </a:lnTo>
                  <a:lnTo>
                    <a:pt x="45" y="48"/>
                  </a:lnTo>
                  <a:lnTo>
                    <a:pt x="52" y="48"/>
                  </a:lnTo>
                  <a:lnTo>
                    <a:pt x="62" y="48"/>
                  </a:lnTo>
                  <a:lnTo>
                    <a:pt x="72" y="48"/>
                  </a:lnTo>
                  <a:lnTo>
                    <a:pt x="82" y="48"/>
                  </a:lnTo>
                  <a:lnTo>
                    <a:pt x="93" y="48"/>
                  </a:lnTo>
                  <a:lnTo>
                    <a:pt x="105" y="48"/>
                  </a:lnTo>
                  <a:lnTo>
                    <a:pt x="117" y="48"/>
                  </a:lnTo>
                  <a:lnTo>
                    <a:pt x="130" y="48"/>
                  </a:lnTo>
                  <a:lnTo>
                    <a:pt x="144" y="48"/>
                  </a:lnTo>
                  <a:lnTo>
                    <a:pt x="159" y="48"/>
                  </a:lnTo>
                  <a:lnTo>
                    <a:pt x="174" y="48"/>
                  </a:lnTo>
                  <a:lnTo>
                    <a:pt x="189" y="48"/>
                  </a:lnTo>
                  <a:lnTo>
                    <a:pt x="206" y="48"/>
                  </a:lnTo>
                  <a:lnTo>
                    <a:pt x="224" y="48"/>
                  </a:lnTo>
                  <a:lnTo>
                    <a:pt x="241" y="48"/>
                  </a:lnTo>
                  <a:lnTo>
                    <a:pt x="259" y="48"/>
                  </a:lnTo>
                  <a:lnTo>
                    <a:pt x="278" y="48"/>
                  </a:lnTo>
                  <a:lnTo>
                    <a:pt x="297" y="48"/>
                  </a:lnTo>
                  <a:lnTo>
                    <a:pt x="318" y="48"/>
                  </a:lnTo>
                  <a:lnTo>
                    <a:pt x="339" y="48"/>
                  </a:lnTo>
                  <a:lnTo>
                    <a:pt x="360" y="48"/>
                  </a:lnTo>
                  <a:lnTo>
                    <a:pt x="382" y="48"/>
                  </a:lnTo>
                  <a:lnTo>
                    <a:pt x="403" y="48"/>
                  </a:lnTo>
                  <a:lnTo>
                    <a:pt x="427" y="48"/>
                  </a:lnTo>
                  <a:lnTo>
                    <a:pt x="451" y="48"/>
                  </a:lnTo>
                  <a:lnTo>
                    <a:pt x="475" y="48"/>
                  </a:lnTo>
                  <a:lnTo>
                    <a:pt x="500" y="48"/>
                  </a:lnTo>
                  <a:lnTo>
                    <a:pt x="525" y="48"/>
                  </a:lnTo>
                  <a:lnTo>
                    <a:pt x="551" y="48"/>
                  </a:lnTo>
                  <a:lnTo>
                    <a:pt x="577" y="48"/>
                  </a:lnTo>
                  <a:lnTo>
                    <a:pt x="604" y="48"/>
                  </a:lnTo>
                  <a:lnTo>
                    <a:pt x="632" y="48"/>
                  </a:lnTo>
                  <a:lnTo>
                    <a:pt x="660" y="48"/>
                  </a:lnTo>
                  <a:lnTo>
                    <a:pt x="689" y="48"/>
                  </a:lnTo>
                  <a:lnTo>
                    <a:pt x="717" y="48"/>
                  </a:lnTo>
                  <a:lnTo>
                    <a:pt x="747" y="48"/>
                  </a:lnTo>
                  <a:lnTo>
                    <a:pt x="778" y="48"/>
                  </a:lnTo>
                  <a:lnTo>
                    <a:pt x="808" y="48"/>
                  </a:lnTo>
                  <a:lnTo>
                    <a:pt x="839" y="48"/>
                  </a:lnTo>
                  <a:lnTo>
                    <a:pt x="871" y="48"/>
                  </a:lnTo>
                  <a:lnTo>
                    <a:pt x="903" y="48"/>
                  </a:lnTo>
                  <a:lnTo>
                    <a:pt x="936" y="48"/>
                  </a:lnTo>
                  <a:lnTo>
                    <a:pt x="969" y="48"/>
                  </a:lnTo>
                  <a:lnTo>
                    <a:pt x="1003" y="48"/>
                  </a:lnTo>
                  <a:lnTo>
                    <a:pt x="1037" y="48"/>
                  </a:lnTo>
                  <a:lnTo>
                    <a:pt x="1071" y="48"/>
                  </a:lnTo>
                  <a:lnTo>
                    <a:pt x="1106" y="48"/>
                  </a:lnTo>
                  <a:lnTo>
                    <a:pt x="1141" y="48"/>
                  </a:lnTo>
                  <a:lnTo>
                    <a:pt x="1177" y="48"/>
                  </a:lnTo>
                  <a:lnTo>
                    <a:pt x="1213" y="48"/>
                  </a:lnTo>
                  <a:lnTo>
                    <a:pt x="1251" y="48"/>
                  </a:lnTo>
                  <a:lnTo>
                    <a:pt x="1288" y="48"/>
                  </a:lnTo>
                  <a:lnTo>
                    <a:pt x="1325" y="48"/>
                  </a:lnTo>
                  <a:lnTo>
                    <a:pt x="1364" y="48"/>
                  </a:lnTo>
                  <a:lnTo>
                    <a:pt x="1402" y="48"/>
                  </a:lnTo>
                  <a:lnTo>
                    <a:pt x="1441" y="48"/>
                  </a:lnTo>
                  <a:lnTo>
                    <a:pt x="1480" y="48"/>
                  </a:lnTo>
                  <a:lnTo>
                    <a:pt x="1520" y="48"/>
                  </a:lnTo>
                  <a:lnTo>
                    <a:pt x="1560" y="48"/>
                  </a:lnTo>
                  <a:lnTo>
                    <a:pt x="1601" y="48"/>
                  </a:lnTo>
                  <a:lnTo>
                    <a:pt x="1641" y="48"/>
                  </a:lnTo>
                  <a:lnTo>
                    <a:pt x="1683" y="48"/>
                  </a:lnTo>
                  <a:lnTo>
                    <a:pt x="1725" y="48"/>
                  </a:lnTo>
                  <a:lnTo>
                    <a:pt x="1766" y="48"/>
                  </a:lnTo>
                  <a:lnTo>
                    <a:pt x="1808" y="48"/>
                  </a:lnTo>
                  <a:lnTo>
                    <a:pt x="1851" y="48"/>
                  </a:lnTo>
                  <a:lnTo>
                    <a:pt x="1895" y="48"/>
                  </a:lnTo>
                  <a:lnTo>
                    <a:pt x="1938" y="48"/>
                  </a:lnTo>
                  <a:lnTo>
                    <a:pt x="1982" y="48"/>
                  </a:lnTo>
                  <a:lnTo>
                    <a:pt x="2025" y="48"/>
                  </a:lnTo>
                  <a:lnTo>
                    <a:pt x="2070" y="48"/>
                  </a:lnTo>
                  <a:lnTo>
                    <a:pt x="2115" y="48"/>
                  </a:lnTo>
                  <a:lnTo>
                    <a:pt x="2160" y="48"/>
                  </a:lnTo>
                  <a:lnTo>
                    <a:pt x="2205" y="48"/>
                  </a:lnTo>
                  <a:lnTo>
                    <a:pt x="2252" y="48"/>
                  </a:lnTo>
                  <a:lnTo>
                    <a:pt x="2298" y="48"/>
                  </a:lnTo>
                  <a:lnTo>
                    <a:pt x="2344" y="48"/>
                  </a:lnTo>
                  <a:lnTo>
                    <a:pt x="2391" y="48"/>
                  </a:lnTo>
                  <a:lnTo>
                    <a:pt x="2438" y="48"/>
                  </a:lnTo>
                  <a:lnTo>
                    <a:pt x="2485" y="48"/>
                  </a:lnTo>
                  <a:lnTo>
                    <a:pt x="2532" y="48"/>
                  </a:lnTo>
                  <a:lnTo>
                    <a:pt x="2581" y="48"/>
                  </a:lnTo>
                  <a:lnTo>
                    <a:pt x="2628" y="48"/>
                  </a:lnTo>
                  <a:lnTo>
                    <a:pt x="2676" y="48"/>
                  </a:lnTo>
                  <a:lnTo>
                    <a:pt x="2726" y="48"/>
                  </a:lnTo>
                  <a:lnTo>
                    <a:pt x="2774" y="48"/>
                  </a:lnTo>
                  <a:lnTo>
                    <a:pt x="2823" y="48"/>
                  </a:lnTo>
                  <a:lnTo>
                    <a:pt x="2873" y="48"/>
                  </a:lnTo>
                  <a:lnTo>
                    <a:pt x="2922" y="48"/>
                  </a:lnTo>
                  <a:lnTo>
                    <a:pt x="2973" y="48"/>
                  </a:lnTo>
                  <a:lnTo>
                    <a:pt x="3022" y="48"/>
                  </a:lnTo>
                  <a:lnTo>
                    <a:pt x="3072" y="48"/>
                  </a:lnTo>
                  <a:lnTo>
                    <a:pt x="3123" y="48"/>
                  </a:lnTo>
                  <a:lnTo>
                    <a:pt x="3173" y="48"/>
                  </a:lnTo>
                  <a:lnTo>
                    <a:pt x="3225" y="48"/>
                  </a:lnTo>
                  <a:lnTo>
                    <a:pt x="3275" y="48"/>
                  </a:lnTo>
                  <a:lnTo>
                    <a:pt x="3327" y="48"/>
                  </a:lnTo>
                  <a:lnTo>
                    <a:pt x="3379" y="48"/>
                  </a:lnTo>
                  <a:lnTo>
                    <a:pt x="3430" y="48"/>
                  </a:lnTo>
                  <a:lnTo>
                    <a:pt x="3483" y="48"/>
                  </a:lnTo>
                  <a:lnTo>
                    <a:pt x="3534" y="48"/>
                  </a:lnTo>
                  <a:lnTo>
                    <a:pt x="3587" y="48"/>
                  </a:lnTo>
                  <a:lnTo>
                    <a:pt x="3639" y="48"/>
                  </a:lnTo>
                  <a:lnTo>
                    <a:pt x="3691" y="48"/>
                  </a:lnTo>
                  <a:lnTo>
                    <a:pt x="3744" y="48"/>
                  </a:lnTo>
                  <a:lnTo>
                    <a:pt x="3798" y="48"/>
                  </a:lnTo>
                  <a:lnTo>
                    <a:pt x="3850" y="48"/>
                  </a:lnTo>
                  <a:lnTo>
                    <a:pt x="3903" y="48"/>
                  </a:lnTo>
                  <a:lnTo>
                    <a:pt x="3957" y="48"/>
                  </a:lnTo>
                  <a:lnTo>
                    <a:pt x="4011" y="48"/>
                  </a:lnTo>
                  <a:lnTo>
                    <a:pt x="4064" y="48"/>
                  </a:lnTo>
                  <a:lnTo>
                    <a:pt x="4118" y="48"/>
                  </a:lnTo>
                  <a:lnTo>
                    <a:pt x="4172" y="48"/>
                  </a:lnTo>
                  <a:lnTo>
                    <a:pt x="4226" y="48"/>
                  </a:lnTo>
                  <a:lnTo>
                    <a:pt x="4280" y="48"/>
                  </a:lnTo>
                  <a:lnTo>
                    <a:pt x="4333" y="48"/>
                  </a:lnTo>
                  <a:lnTo>
                    <a:pt x="4388" y="48"/>
                  </a:lnTo>
                  <a:lnTo>
                    <a:pt x="4442" y="48"/>
                  </a:lnTo>
                  <a:lnTo>
                    <a:pt x="4497" y="48"/>
                  </a:lnTo>
                  <a:lnTo>
                    <a:pt x="4551" y="48"/>
                  </a:lnTo>
                  <a:lnTo>
                    <a:pt x="4605" y="48"/>
                  </a:lnTo>
                  <a:lnTo>
                    <a:pt x="4660" y="48"/>
                  </a:lnTo>
                  <a:lnTo>
                    <a:pt x="4715" y="48"/>
                  </a:lnTo>
                  <a:lnTo>
                    <a:pt x="4770" y="48"/>
                  </a:lnTo>
                  <a:lnTo>
                    <a:pt x="4825" y="48"/>
                  </a:lnTo>
                  <a:lnTo>
                    <a:pt x="4880" y="48"/>
                  </a:lnTo>
                  <a:lnTo>
                    <a:pt x="4935" y="48"/>
                  </a:lnTo>
                  <a:lnTo>
                    <a:pt x="4990" y="48"/>
                  </a:lnTo>
                  <a:lnTo>
                    <a:pt x="5044" y="48"/>
                  </a:lnTo>
                  <a:lnTo>
                    <a:pt x="5099" y="48"/>
                  </a:lnTo>
                  <a:lnTo>
                    <a:pt x="5154" y="48"/>
                  </a:lnTo>
                  <a:lnTo>
                    <a:pt x="5209" y="48"/>
                  </a:lnTo>
                  <a:lnTo>
                    <a:pt x="5264" y="48"/>
                  </a:lnTo>
                  <a:lnTo>
                    <a:pt x="5319" y="48"/>
                  </a:lnTo>
                  <a:lnTo>
                    <a:pt x="5373" y="48"/>
                  </a:lnTo>
                  <a:lnTo>
                    <a:pt x="5429" y="48"/>
                  </a:lnTo>
                  <a:lnTo>
                    <a:pt x="5483" y="48"/>
                  </a:lnTo>
                  <a:lnTo>
                    <a:pt x="5538" y="48"/>
                  </a:lnTo>
                  <a:lnTo>
                    <a:pt x="5593" y="48"/>
                  </a:lnTo>
                  <a:lnTo>
                    <a:pt x="5648" y="48"/>
                  </a:lnTo>
                  <a:lnTo>
                    <a:pt x="5703" y="48"/>
                  </a:lnTo>
                  <a:lnTo>
                    <a:pt x="5758" y="48"/>
                  </a:lnTo>
                  <a:lnTo>
                    <a:pt x="5813" y="48"/>
                  </a:lnTo>
                  <a:lnTo>
                    <a:pt x="5868" y="48"/>
                  </a:lnTo>
                  <a:lnTo>
                    <a:pt x="5922" y="48"/>
                  </a:lnTo>
                  <a:lnTo>
                    <a:pt x="5977" y="48"/>
                  </a:lnTo>
                  <a:lnTo>
                    <a:pt x="6031" y="48"/>
                  </a:lnTo>
                  <a:lnTo>
                    <a:pt x="6086" y="48"/>
                  </a:lnTo>
                  <a:lnTo>
                    <a:pt x="6141" y="48"/>
                  </a:lnTo>
                  <a:lnTo>
                    <a:pt x="6195" y="48"/>
                  </a:lnTo>
                  <a:lnTo>
                    <a:pt x="6249" y="48"/>
                  </a:lnTo>
                  <a:lnTo>
                    <a:pt x="6303" y="48"/>
                  </a:lnTo>
                  <a:lnTo>
                    <a:pt x="6358" y="48"/>
                  </a:lnTo>
                  <a:lnTo>
                    <a:pt x="6412" y="48"/>
                  </a:lnTo>
                  <a:lnTo>
                    <a:pt x="6466" y="48"/>
                  </a:lnTo>
                  <a:lnTo>
                    <a:pt x="6519" y="48"/>
                  </a:lnTo>
                  <a:lnTo>
                    <a:pt x="6573" y="48"/>
                  </a:lnTo>
                  <a:lnTo>
                    <a:pt x="6627" y="48"/>
                  </a:lnTo>
                  <a:lnTo>
                    <a:pt x="6681" y="48"/>
                  </a:lnTo>
                  <a:lnTo>
                    <a:pt x="6733" y="48"/>
                  </a:lnTo>
                  <a:lnTo>
                    <a:pt x="6787" y="48"/>
                  </a:lnTo>
                  <a:lnTo>
                    <a:pt x="6840" y="48"/>
                  </a:lnTo>
                  <a:lnTo>
                    <a:pt x="6892" y="48"/>
                  </a:lnTo>
                  <a:lnTo>
                    <a:pt x="6945" y="48"/>
                  </a:lnTo>
                  <a:lnTo>
                    <a:pt x="6998" y="48"/>
                  </a:lnTo>
                  <a:lnTo>
                    <a:pt x="7051" y="48"/>
                  </a:lnTo>
                  <a:lnTo>
                    <a:pt x="7103" y="48"/>
                  </a:lnTo>
                  <a:lnTo>
                    <a:pt x="7155" y="48"/>
                  </a:lnTo>
                  <a:lnTo>
                    <a:pt x="7206" y="48"/>
                  </a:lnTo>
                  <a:lnTo>
                    <a:pt x="7258" y="48"/>
                  </a:lnTo>
                  <a:lnTo>
                    <a:pt x="7310" y="48"/>
                  </a:lnTo>
                  <a:lnTo>
                    <a:pt x="7361" y="48"/>
                  </a:lnTo>
                  <a:lnTo>
                    <a:pt x="7413" y="48"/>
                  </a:lnTo>
                  <a:lnTo>
                    <a:pt x="7463" y="48"/>
                  </a:lnTo>
                  <a:lnTo>
                    <a:pt x="7514" y="48"/>
                  </a:lnTo>
                  <a:lnTo>
                    <a:pt x="7565" y="48"/>
                  </a:lnTo>
                  <a:lnTo>
                    <a:pt x="7615" y="48"/>
                  </a:lnTo>
                  <a:lnTo>
                    <a:pt x="7665" y="48"/>
                  </a:lnTo>
                  <a:lnTo>
                    <a:pt x="7714" y="48"/>
                  </a:lnTo>
                  <a:lnTo>
                    <a:pt x="7765" y="48"/>
                  </a:lnTo>
                  <a:lnTo>
                    <a:pt x="7814" y="48"/>
                  </a:lnTo>
                  <a:lnTo>
                    <a:pt x="7863" y="48"/>
                  </a:lnTo>
                  <a:lnTo>
                    <a:pt x="7912" y="48"/>
                  </a:lnTo>
                  <a:lnTo>
                    <a:pt x="7960" y="48"/>
                  </a:lnTo>
                  <a:lnTo>
                    <a:pt x="8009" y="48"/>
                  </a:lnTo>
                  <a:lnTo>
                    <a:pt x="8057" y="48"/>
                  </a:lnTo>
                  <a:lnTo>
                    <a:pt x="8105" y="48"/>
                  </a:lnTo>
                  <a:lnTo>
                    <a:pt x="8152" y="48"/>
                  </a:lnTo>
                  <a:lnTo>
                    <a:pt x="8200" y="48"/>
                  </a:lnTo>
                  <a:lnTo>
                    <a:pt x="8247" y="48"/>
                  </a:lnTo>
                  <a:lnTo>
                    <a:pt x="8293" y="48"/>
                  </a:lnTo>
                  <a:lnTo>
                    <a:pt x="8340" y="48"/>
                  </a:lnTo>
                  <a:lnTo>
                    <a:pt x="8386" y="48"/>
                  </a:lnTo>
                  <a:lnTo>
                    <a:pt x="8431" y="48"/>
                  </a:lnTo>
                  <a:lnTo>
                    <a:pt x="8477" y="48"/>
                  </a:lnTo>
                  <a:lnTo>
                    <a:pt x="8522" y="48"/>
                  </a:lnTo>
                  <a:lnTo>
                    <a:pt x="8567" y="48"/>
                  </a:lnTo>
                  <a:lnTo>
                    <a:pt x="8611" y="48"/>
                  </a:lnTo>
                  <a:lnTo>
                    <a:pt x="8655" y="48"/>
                  </a:lnTo>
                  <a:lnTo>
                    <a:pt x="8699" y="48"/>
                  </a:lnTo>
                  <a:lnTo>
                    <a:pt x="8743" y="48"/>
                  </a:lnTo>
                  <a:lnTo>
                    <a:pt x="8786" y="48"/>
                  </a:lnTo>
                  <a:lnTo>
                    <a:pt x="8828" y="48"/>
                  </a:lnTo>
                  <a:lnTo>
                    <a:pt x="8871" y="48"/>
                  </a:lnTo>
                  <a:lnTo>
                    <a:pt x="8913" y="48"/>
                  </a:lnTo>
                  <a:lnTo>
                    <a:pt x="8955" y="48"/>
                  </a:lnTo>
                  <a:lnTo>
                    <a:pt x="8996" y="48"/>
                  </a:lnTo>
                  <a:lnTo>
                    <a:pt x="9037" y="48"/>
                  </a:lnTo>
                  <a:lnTo>
                    <a:pt x="9077" y="48"/>
                  </a:lnTo>
                  <a:lnTo>
                    <a:pt x="9117" y="48"/>
                  </a:lnTo>
                  <a:lnTo>
                    <a:pt x="9158" y="48"/>
                  </a:lnTo>
                  <a:lnTo>
                    <a:pt x="9196" y="48"/>
                  </a:lnTo>
                  <a:lnTo>
                    <a:pt x="9235" y="48"/>
                  </a:lnTo>
                  <a:lnTo>
                    <a:pt x="9274" y="48"/>
                  </a:lnTo>
                  <a:lnTo>
                    <a:pt x="9312" y="48"/>
                  </a:lnTo>
                  <a:lnTo>
                    <a:pt x="9350" y="48"/>
                  </a:lnTo>
                  <a:lnTo>
                    <a:pt x="9387" y="48"/>
                  </a:lnTo>
                  <a:lnTo>
                    <a:pt x="9423" y="48"/>
                  </a:lnTo>
                  <a:lnTo>
                    <a:pt x="9459" y="48"/>
                  </a:lnTo>
                  <a:lnTo>
                    <a:pt x="9496" y="48"/>
                  </a:lnTo>
                  <a:lnTo>
                    <a:pt x="9531" y="48"/>
                  </a:lnTo>
                  <a:lnTo>
                    <a:pt x="9566" y="48"/>
                  </a:lnTo>
                  <a:lnTo>
                    <a:pt x="9601" y="48"/>
                  </a:lnTo>
                  <a:lnTo>
                    <a:pt x="9635" y="48"/>
                  </a:lnTo>
                  <a:lnTo>
                    <a:pt x="9668" y="48"/>
                  </a:lnTo>
                  <a:lnTo>
                    <a:pt x="9702" y="48"/>
                  </a:lnTo>
                  <a:lnTo>
                    <a:pt x="9734" y="48"/>
                  </a:lnTo>
                  <a:lnTo>
                    <a:pt x="9767" y="48"/>
                  </a:lnTo>
                  <a:lnTo>
                    <a:pt x="9797" y="48"/>
                  </a:lnTo>
                  <a:lnTo>
                    <a:pt x="9829" y="48"/>
                  </a:lnTo>
                  <a:lnTo>
                    <a:pt x="9860" y="48"/>
                  </a:lnTo>
                  <a:lnTo>
                    <a:pt x="9890" y="48"/>
                  </a:lnTo>
                  <a:lnTo>
                    <a:pt x="9919" y="48"/>
                  </a:lnTo>
                  <a:lnTo>
                    <a:pt x="9949" y="48"/>
                  </a:lnTo>
                  <a:lnTo>
                    <a:pt x="9977" y="48"/>
                  </a:lnTo>
                  <a:lnTo>
                    <a:pt x="10005" y="48"/>
                  </a:lnTo>
                  <a:lnTo>
                    <a:pt x="10033" y="48"/>
                  </a:lnTo>
                  <a:lnTo>
                    <a:pt x="10060" y="48"/>
                  </a:lnTo>
                  <a:lnTo>
                    <a:pt x="10086" y="48"/>
                  </a:lnTo>
                  <a:lnTo>
                    <a:pt x="10112" y="48"/>
                  </a:lnTo>
                  <a:lnTo>
                    <a:pt x="10138" y="48"/>
                  </a:lnTo>
                  <a:lnTo>
                    <a:pt x="10163" y="48"/>
                  </a:lnTo>
                  <a:lnTo>
                    <a:pt x="10187" y="48"/>
                  </a:lnTo>
                  <a:lnTo>
                    <a:pt x="10210" y="48"/>
                  </a:lnTo>
                  <a:lnTo>
                    <a:pt x="10233" y="48"/>
                  </a:lnTo>
                  <a:lnTo>
                    <a:pt x="10256" y="48"/>
                  </a:lnTo>
                  <a:lnTo>
                    <a:pt x="10278" y="48"/>
                  </a:lnTo>
                  <a:lnTo>
                    <a:pt x="10299" y="48"/>
                  </a:lnTo>
                  <a:lnTo>
                    <a:pt x="10320" y="48"/>
                  </a:lnTo>
                  <a:lnTo>
                    <a:pt x="10339" y="48"/>
                  </a:lnTo>
                  <a:lnTo>
                    <a:pt x="10359" y="48"/>
                  </a:lnTo>
                  <a:lnTo>
                    <a:pt x="10378" y="48"/>
                  </a:lnTo>
                  <a:lnTo>
                    <a:pt x="10397" y="48"/>
                  </a:lnTo>
                  <a:lnTo>
                    <a:pt x="10414" y="48"/>
                  </a:lnTo>
                  <a:lnTo>
                    <a:pt x="10431" y="48"/>
                  </a:lnTo>
                  <a:lnTo>
                    <a:pt x="10447" y="48"/>
                  </a:lnTo>
                  <a:lnTo>
                    <a:pt x="10463" y="48"/>
                  </a:lnTo>
                  <a:lnTo>
                    <a:pt x="10479" y="48"/>
                  </a:lnTo>
                  <a:lnTo>
                    <a:pt x="10493" y="48"/>
                  </a:lnTo>
                  <a:lnTo>
                    <a:pt x="10506" y="48"/>
                  </a:lnTo>
                  <a:lnTo>
                    <a:pt x="10519" y="48"/>
                  </a:lnTo>
                  <a:lnTo>
                    <a:pt x="10533" y="48"/>
                  </a:lnTo>
                  <a:lnTo>
                    <a:pt x="10544" y="48"/>
                  </a:lnTo>
                  <a:lnTo>
                    <a:pt x="10556" y="48"/>
                  </a:lnTo>
                  <a:lnTo>
                    <a:pt x="10566" y="48"/>
                  </a:lnTo>
                  <a:lnTo>
                    <a:pt x="10575" y="48"/>
                  </a:lnTo>
                  <a:lnTo>
                    <a:pt x="10584" y="48"/>
                  </a:lnTo>
                  <a:lnTo>
                    <a:pt x="10593" y="48"/>
                  </a:lnTo>
                  <a:lnTo>
                    <a:pt x="10601" y="48"/>
                  </a:lnTo>
                  <a:lnTo>
                    <a:pt x="10607" y="48"/>
                  </a:lnTo>
                  <a:lnTo>
                    <a:pt x="10614" y="48"/>
                  </a:lnTo>
                  <a:lnTo>
                    <a:pt x="10619" y="48"/>
                  </a:lnTo>
                  <a:lnTo>
                    <a:pt x="10624" y="48"/>
                  </a:lnTo>
                  <a:lnTo>
                    <a:pt x="10628" y="48"/>
                  </a:lnTo>
                  <a:lnTo>
                    <a:pt x="10631" y="48"/>
                  </a:lnTo>
                  <a:lnTo>
                    <a:pt x="10635" y="48"/>
                  </a:lnTo>
                  <a:lnTo>
                    <a:pt x="10636" y="48"/>
                  </a:lnTo>
                  <a:lnTo>
                    <a:pt x="10637" y="48"/>
                  </a:lnTo>
                  <a:lnTo>
                    <a:pt x="10638" y="48"/>
                  </a:lnTo>
                  <a:lnTo>
                    <a:pt x="10639" y="48"/>
                  </a:lnTo>
                  <a:lnTo>
                    <a:pt x="10641" y="48"/>
                  </a:lnTo>
                  <a:lnTo>
                    <a:pt x="10642" y="48"/>
                  </a:lnTo>
                  <a:lnTo>
                    <a:pt x="10641" y="32"/>
                  </a:lnTo>
                  <a:lnTo>
                    <a:pt x="10641" y="16"/>
                  </a:lnTo>
                  <a:lnTo>
                    <a:pt x="1064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53" name="Rectangle 2494"/>
            <p:cNvSpPr>
              <a:spLocks noChangeArrowheads="1"/>
            </p:cNvSpPr>
            <p:nvPr userDrawn="1"/>
          </p:nvSpPr>
          <p:spPr bwMode="auto">
            <a:xfrm>
              <a:off x="247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54" name="Rectangle 2495"/>
            <p:cNvSpPr>
              <a:spLocks noChangeArrowheads="1"/>
            </p:cNvSpPr>
            <p:nvPr userDrawn="1"/>
          </p:nvSpPr>
          <p:spPr bwMode="auto">
            <a:xfrm>
              <a:off x="560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55" name="Rectangle 2496"/>
            <p:cNvSpPr>
              <a:spLocks noChangeArrowheads="1"/>
            </p:cNvSpPr>
            <p:nvPr userDrawn="1"/>
          </p:nvSpPr>
          <p:spPr bwMode="auto">
            <a:xfrm>
              <a:off x="873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56" name="Rectangle 2497"/>
            <p:cNvSpPr>
              <a:spLocks noChangeArrowheads="1"/>
            </p:cNvSpPr>
            <p:nvPr userDrawn="1"/>
          </p:nvSpPr>
          <p:spPr bwMode="auto">
            <a:xfrm>
              <a:off x="1186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57" name="Rectangle 2498"/>
            <p:cNvSpPr>
              <a:spLocks noChangeArrowheads="1"/>
            </p:cNvSpPr>
            <p:nvPr userDrawn="1"/>
          </p:nvSpPr>
          <p:spPr bwMode="auto">
            <a:xfrm>
              <a:off x="1499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58" name="Rectangle 2499"/>
            <p:cNvSpPr>
              <a:spLocks noChangeArrowheads="1"/>
            </p:cNvSpPr>
            <p:nvPr userDrawn="1"/>
          </p:nvSpPr>
          <p:spPr bwMode="auto">
            <a:xfrm>
              <a:off x="1812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59" name="Rectangle 2500"/>
            <p:cNvSpPr>
              <a:spLocks noChangeArrowheads="1"/>
            </p:cNvSpPr>
            <p:nvPr userDrawn="1"/>
          </p:nvSpPr>
          <p:spPr bwMode="auto">
            <a:xfrm>
              <a:off x="2125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60" name="Rectangle 2501"/>
            <p:cNvSpPr>
              <a:spLocks noChangeArrowheads="1"/>
            </p:cNvSpPr>
            <p:nvPr userDrawn="1"/>
          </p:nvSpPr>
          <p:spPr bwMode="auto">
            <a:xfrm>
              <a:off x="2438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61" name="Rectangle 2502"/>
            <p:cNvSpPr>
              <a:spLocks noChangeArrowheads="1"/>
            </p:cNvSpPr>
            <p:nvPr userDrawn="1"/>
          </p:nvSpPr>
          <p:spPr bwMode="auto">
            <a:xfrm>
              <a:off x="2751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62" name="Rectangle 2503"/>
            <p:cNvSpPr>
              <a:spLocks noChangeArrowheads="1"/>
            </p:cNvSpPr>
            <p:nvPr userDrawn="1"/>
          </p:nvSpPr>
          <p:spPr bwMode="auto">
            <a:xfrm>
              <a:off x="3064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63" name="Rectangle 2504"/>
            <p:cNvSpPr>
              <a:spLocks noChangeArrowheads="1"/>
            </p:cNvSpPr>
            <p:nvPr userDrawn="1"/>
          </p:nvSpPr>
          <p:spPr bwMode="auto">
            <a:xfrm>
              <a:off x="3377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64" name="Rectangle 2505"/>
            <p:cNvSpPr>
              <a:spLocks noChangeArrowheads="1"/>
            </p:cNvSpPr>
            <p:nvPr userDrawn="1"/>
          </p:nvSpPr>
          <p:spPr bwMode="auto">
            <a:xfrm>
              <a:off x="3690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65" name="Rectangle 2506"/>
            <p:cNvSpPr>
              <a:spLocks noChangeArrowheads="1"/>
            </p:cNvSpPr>
            <p:nvPr userDrawn="1"/>
          </p:nvSpPr>
          <p:spPr bwMode="auto">
            <a:xfrm>
              <a:off x="4003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66" name="Rectangle 2507"/>
            <p:cNvSpPr>
              <a:spLocks noChangeArrowheads="1"/>
            </p:cNvSpPr>
            <p:nvPr userDrawn="1"/>
          </p:nvSpPr>
          <p:spPr bwMode="auto">
            <a:xfrm>
              <a:off x="4316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67" name="Rectangle 2508"/>
            <p:cNvSpPr>
              <a:spLocks noChangeArrowheads="1"/>
            </p:cNvSpPr>
            <p:nvPr userDrawn="1"/>
          </p:nvSpPr>
          <p:spPr bwMode="auto">
            <a:xfrm>
              <a:off x="4629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68" name="Rectangle 2509"/>
            <p:cNvSpPr>
              <a:spLocks noChangeArrowheads="1"/>
            </p:cNvSpPr>
            <p:nvPr userDrawn="1"/>
          </p:nvSpPr>
          <p:spPr bwMode="auto">
            <a:xfrm>
              <a:off x="4942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69" name="Rectangle 2510"/>
            <p:cNvSpPr>
              <a:spLocks noChangeArrowheads="1"/>
            </p:cNvSpPr>
            <p:nvPr userDrawn="1"/>
          </p:nvSpPr>
          <p:spPr bwMode="auto">
            <a:xfrm>
              <a:off x="5255" y="3980"/>
              <a:ext cx="313" cy="2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70" name="Freeform 2511"/>
            <p:cNvSpPr>
              <a:spLocks/>
            </p:cNvSpPr>
            <p:nvPr userDrawn="1"/>
          </p:nvSpPr>
          <p:spPr bwMode="auto">
            <a:xfrm>
              <a:off x="247" y="3980"/>
              <a:ext cx="5321" cy="24"/>
            </a:xfrm>
            <a:custGeom>
              <a:avLst/>
              <a:gdLst>
                <a:gd name="T0" fmla="*/ 166 w 10642"/>
                <a:gd name="T1" fmla="*/ 0 h 48"/>
                <a:gd name="T2" fmla="*/ 165 w 10642"/>
                <a:gd name="T3" fmla="*/ 0 h 48"/>
                <a:gd name="T4" fmla="*/ 162 w 10642"/>
                <a:gd name="T5" fmla="*/ 0 h 48"/>
                <a:gd name="T6" fmla="*/ 159 w 10642"/>
                <a:gd name="T7" fmla="*/ 0 h 48"/>
                <a:gd name="T8" fmla="*/ 154 w 10642"/>
                <a:gd name="T9" fmla="*/ 0 h 48"/>
                <a:gd name="T10" fmla="*/ 149 w 10642"/>
                <a:gd name="T11" fmla="*/ 0 h 48"/>
                <a:gd name="T12" fmla="*/ 143 w 10642"/>
                <a:gd name="T13" fmla="*/ 0 h 48"/>
                <a:gd name="T14" fmla="*/ 136 w 10642"/>
                <a:gd name="T15" fmla="*/ 0 h 48"/>
                <a:gd name="T16" fmla="*/ 129 w 10642"/>
                <a:gd name="T17" fmla="*/ 0 h 48"/>
                <a:gd name="T18" fmla="*/ 122 w 10642"/>
                <a:gd name="T19" fmla="*/ 0 h 48"/>
                <a:gd name="T20" fmla="*/ 114 w 10642"/>
                <a:gd name="T21" fmla="*/ 0 h 48"/>
                <a:gd name="T22" fmla="*/ 106 w 10642"/>
                <a:gd name="T23" fmla="*/ 0 h 48"/>
                <a:gd name="T24" fmla="*/ 97 w 10642"/>
                <a:gd name="T25" fmla="*/ 0 h 48"/>
                <a:gd name="T26" fmla="*/ 89 w 10642"/>
                <a:gd name="T27" fmla="*/ 0 h 48"/>
                <a:gd name="T28" fmla="*/ 80 w 10642"/>
                <a:gd name="T29" fmla="*/ 0 h 48"/>
                <a:gd name="T30" fmla="*/ 72 w 10642"/>
                <a:gd name="T31" fmla="*/ 0 h 48"/>
                <a:gd name="T32" fmla="*/ 63 w 10642"/>
                <a:gd name="T33" fmla="*/ 0 h 48"/>
                <a:gd name="T34" fmla="*/ 55 w 10642"/>
                <a:gd name="T35" fmla="*/ 0 h 48"/>
                <a:gd name="T36" fmla="*/ 47 w 10642"/>
                <a:gd name="T37" fmla="*/ 0 h 48"/>
                <a:gd name="T38" fmla="*/ 39 w 10642"/>
                <a:gd name="T39" fmla="*/ 0 h 48"/>
                <a:gd name="T40" fmla="*/ 32 w 10642"/>
                <a:gd name="T41" fmla="*/ 0 h 48"/>
                <a:gd name="T42" fmla="*/ 26 w 10642"/>
                <a:gd name="T43" fmla="*/ 0 h 48"/>
                <a:gd name="T44" fmla="*/ 19 w 10642"/>
                <a:gd name="T45" fmla="*/ 0 h 48"/>
                <a:gd name="T46" fmla="*/ 14 w 10642"/>
                <a:gd name="T47" fmla="*/ 0 h 48"/>
                <a:gd name="T48" fmla="*/ 10 w 10642"/>
                <a:gd name="T49" fmla="*/ 0 h 48"/>
                <a:gd name="T50" fmla="*/ 6 w 10642"/>
                <a:gd name="T51" fmla="*/ 0 h 48"/>
                <a:gd name="T52" fmla="*/ 3 w 10642"/>
                <a:gd name="T53" fmla="*/ 0 h 48"/>
                <a:gd name="T54" fmla="*/ 1 w 10642"/>
                <a:gd name="T55" fmla="*/ 0 h 48"/>
                <a:gd name="T56" fmla="*/ 0 w 10642"/>
                <a:gd name="T57" fmla="*/ 0 h 48"/>
                <a:gd name="T58" fmla="*/ 1 w 10642"/>
                <a:gd name="T59" fmla="*/ 1 h 48"/>
                <a:gd name="T60" fmla="*/ 2 w 10642"/>
                <a:gd name="T61" fmla="*/ 1 h 48"/>
                <a:gd name="T62" fmla="*/ 4 w 10642"/>
                <a:gd name="T63" fmla="*/ 1 h 48"/>
                <a:gd name="T64" fmla="*/ 8 w 10642"/>
                <a:gd name="T65" fmla="*/ 1 h 48"/>
                <a:gd name="T66" fmla="*/ 12 w 10642"/>
                <a:gd name="T67" fmla="*/ 1 h 48"/>
                <a:gd name="T68" fmla="*/ 17 w 10642"/>
                <a:gd name="T69" fmla="*/ 1 h 48"/>
                <a:gd name="T70" fmla="*/ 22 w 10642"/>
                <a:gd name="T71" fmla="*/ 1 h 48"/>
                <a:gd name="T72" fmla="*/ 29 w 10642"/>
                <a:gd name="T73" fmla="*/ 1 h 48"/>
                <a:gd name="T74" fmla="*/ 36 w 10642"/>
                <a:gd name="T75" fmla="*/ 1 h 48"/>
                <a:gd name="T76" fmla="*/ 43 w 10642"/>
                <a:gd name="T77" fmla="*/ 1 h 48"/>
                <a:gd name="T78" fmla="*/ 51 w 10642"/>
                <a:gd name="T79" fmla="*/ 1 h 48"/>
                <a:gd name="T80" fmla="*/ 59 w 10642"/>
                <a:gd name="T81" fmla="*/ 1 h 48"/>
                <a:gd name="T82" fmla="*/ 67 w 10642"/>
                <a:gd name="T83" fmla="*/ 1 h 48"/>
                <a:gd name="T84" fmla="*/ 76 w 10642"/>
                <a:gd name="T85" fmla="*/ 1 h 48"/>
                <a:gd name="T86" fmla="*/ 84 w 10642"/>
                <a:gd name="T87" fmla="*/ 1 h 48"/>
                <a:gd name="T88" fmla="*/ 93 w 10642"/>
                <a:gd name="T89" fmla="*/ 1 h 48"/>
                <a:gd name="T90" fmla="*/ 102 w 10642"/>
                <a:gd name="T91" fmla="*/ 1 h 48"/>
                <a:gd name="T92" fmla="*/ 110 w 10642"/>
                <a:gd name="T93" fmla="*/ 1 h 48"/>
                <a:gd name="T94" fmla="*/ 118 w 10642"/>
                <a:gd name="T95" fmla="*/ 1 h 48"/>
                <a:gd name="T96" fmla="*/ 126 w 10642"/>
                <a:gd name="T97" fmla="*/ 1 h 48"/>
                <a:gd name="T98" fmla="*/ 133 w 10642"/>
                <a:gd name="T99" fmla="*/ 1 h 48"/>
                <a:gd name="T100" fmla="*/ 140 w 10642"/>
                <a:gd name="T101" fmla="*/ 1 h 48"/>
                <a:gd name="T102" fmla="*/ 146 w 10642"/>
                <a:gd name="T103" fmla="*/ 1 h 48"/>
                <a:gd name="T104" fmla="*/ 152 w 10642"/>
                <a:gd name="T105" fmla="*/ 1 h 48"/>
                <a:gd name="T106" fmla="*/ 156 w 10642"/>
                <a:gd name="T107" fmla="*/ 1 h 48"/>
                <a:gd name="T108" fmla="*/ 160 w 10642"/>
                <a:gd name="T109" fmla="*/ 1 h 48"/>
                <a:gd name="T110" fmla="*/ 163 w 10642"/>
                <a:gd name="T111" fmla="*/ 1 h 48"/>
                <a:gd name="T112" fmla="*/ 166 w 10642"/>
                <a:gd name="T113" fmla="*/ 1 h 48"/>
                <a:gd name="T114" fmla="*/ 167 w 10642"/>
                <a:gd name="T115" fmla="*/ 1 h 48"/>
                <a:gd name="T116" fmla="*/ 167 w 10642"/>
                <a:gd name="T117" fmla="*/ 1 h 4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0642" h="48">
                  <a:moveTo>
                    <a:pt x="10641" y="0"/>
                  </a:moveTo>
                  <a:lnTo>
                    <a:pt x="10641" y="0"/>
                  </a:lnTo>
                  <a:lnTo>
                    <a:pt x="10640" y="0"/>
                  </a:lnTo>
                  <a:lnTo>
                    <a:pt x="10638" y="0"/>
                  </a:lnTo>
                  <a:lnTo>
                    <a:pt x="10636" y="0"/>
                  </a:lnTo>
                  <a:lnTo>
                    <a:pt x="10632" y="0"/>
                  </a:lnTo>
                  <a:lnTo>
                    <a:pt x="10628" y="0"/>
                  </a:lnTo>
                  <a:lnTo>
                    <a:pt x="10623" y="0"/>
                  </a:lnTo>
                  <a:lnTo>
                    <a:pt x="10617" y="0"/>
                  </a:lnTo>
                  <a:lnTo>
                    <a:pt x="10612" y="0"/>
                  </a:lnTo>
                  <a:lnTo>
                    <a:pt x="10604" y="0"/>
                  </a:lnTo>
                  <a:lnTo>
                    <a:pt x="10596" y="0"/>
                  </a:lnTo>
                  <a:lnTo>
                    <a:pt x="10589" y="0"/>
                  </a:lnTo>
                  <a:lnTo>
                    <a:pt x="10579" y="0"/>
                  </a:lnTo>
                  <a:lnTo>
                    <a:pt x="10570" y="0"/>
                  </a:lnTo>
                  <a:lnTo>
                    <a:pt x="10559" y="0"/>
                  </a:lnTo>
                  <a:lnTo>
                    <a:pt x="10548" y="0"/>
                  </a:lnTo>
                  <a:lnTo>
                    <a:pt x="10536" y="0"/>
                  </a:lnTo>
                  <a:lnTo>
                    <a:pt x="10524" y="0"/>
                  </a:lnTo>
                  <a:lnTo>
                    <a:pt x="10511" y="0"/>
                  </a:lnTo>
                  <a:lnTo>
                    <a:pt x="10496" y="0"/>
                  </a:lnTo>
                  <a:lnTo>
                    <a:pt x="10482" y="0"/>
                  </a:lnTo>
                  <a:lnTo>
                    <a:pt x="10467" y="0"/>
                  </a:lnTo>
                  <a:lnTo>
                    <a:pt x="10451" y="0"/>
                  </a:lnTo>
                  <a:lnTo>
                    <a:pt x="10435" y="0"/>
                  </a:lnTo>
                  <a:lnTo>
                    <a:pt x="10417" y="0"/>
                  </a:lnTo>
                  <a:lnTo>
                    <a:pt x="10400" y="0"/>
                  </a:lnTo>
                  <a:lnTo>
                    <a:pt x="10382" y="0"/>
                  </a:lnTo>
                  <a:lnTo>
                    <a:pt x="10363" y="0"/>
                  </a:lnTo>
                  <a:lnTo>
                    <a:pt x="10344" y="0"/>
                  </a:lnTo>
                  <a:lnTo>
                    <a:pt x="10323" y="0"/>
                  </a:lnTo>
                  <a:lnTo>
                    <a:pt x="10302" y="0"/>
                  </a:lnTo>
                  <a:lnTo>
                    <a:pt x="10281" y="0"/>
                  </a:lnTo>
                  <a:lnTo>
                    <a:pt x="10259" y="0"/>
                  </a:lnTo>
                  <a:lnTo>
                    <a:pt x="10236" y="0"/>
                  </a:lnTo>
                  <a:lnTo>
                    <a:pt x="10213" y="0"/>
                  </a:lnTo>
                  <a:lnTo>
                    <a:pt x="10190" y="0"/>
                  </a:lnTo>
                  <a:lnTo>
                    <a:pt x="10166" y="0"/>
                  </a:lnTo>
                  <a:lnTo>
                    <a:pt x="10141" y="0"/>
                  </a:lnTo>
                  <a:lnTo>
                    <a:pt x="10116" y="0"/>
                  </a:lnTo>
                  <a:lnTo>
                    <a:pt x="10090" y="0"/>
                  </a:lnTo>
                  <a:lnTo>
                    <a:pt x="10063" y="0"/>
                  </a:lnTo>
                  <a:lnTo>
                    <a:pt x="10037" y="0"/>
                  </a:lnTo>
                  <a:lnTo>
                    <a:pt x="10009" y="0"/>
                  </a:lnTo>
                  <a:lnTo>
                    <a:pt x="9981" y="0"/>
                  </a:lnTo>
                  <a:lnTo>
                    <a:pt x="9952" y="0"/>
                  </a:lnTo>
                  <a:lnTo>
                    <a:pt x="9924" y="0"/>
                  </a:lnTo>
                  <a:lnTo>
                    <a:pt x="9894" y="0"/>
                  </a:lnTo>
                  <a:lnTo>
                    <a:pt x="9863" y="0"/>
                  </a:lnTo>
                  <a:lnTo>
                    <a:pt x="9832" y="0"/>
                  </a:lnTo>
                  <a:lnTo>
                    <a:pt x="9802" y="0"/>
                  </a:lnTo>
                  <a:lnTo>
                    <a:pt x="9770" y="0"/>
                  </a:lnTo>
                  <a:lnTo>
                    <a:pt x="9738" y="0"/>
                  </a:lnTo>
                  <a:lnTo>
                    <a:pt x="9705" y="0"/>
                  </a:lnTo>
                  <a:lnTo>
                    <a:pt x="9672" y="0"/>
                  </a:lnTo>
                  <a:lnTo>
                    <a:pt x="9638" y="0"/>
                  </a:lnTo>
                  <a:lnTo>
                    <a:pt x="9604" y="0"/>
                  </a:lnTo>
                  <a:lnTo>
                    <a:pt x="9569" y="0"/>
                  </a:lnTo>
                  <a:lnTo>
                    <a:pt x="9535" y="0"/>
                  </a:lnTo>
                  <a:lnTo>
                    <a:pt x="9499" y="0"/>
                  </a:lnTo>
                  <a:lnTo>
                    <a:pt x="9464" y="0"/>
                  </a:lnTo>
                  <a:lnTo>
                    <a:pt x="9426" y="0"/>
                  </a:lnTo>
                  <a:lnTo>
                    <a:pt x="9390" y="0"/>
                  </a:lnTo>
                  <a:lnTo>
                    <a:pt x="9353" y="0"/>
                  </a:lnTo>
                  <a:lnTo>
                    <a:pt x="9316" y="0"/>
                  </a:lnTo>
                  <a:lnTo>
                    <a:pt x="9277" y="0"/>
                  </a:lnTo>
                  <a:lnTo>
                    <a:pt x="9239" y="0"/>
                  </a:lnTo>
                  <a:lnTo>
                    <a:pt x="9199" y="0"/>
                  </a:lnTo>
                  <a:lnTo>
                    <a:pt x="9161" y="0"/>
                  </a:lnTo>
                  <a:lnTo>
                    <a:pt x="9120" y="0"/>
                  </a:lnTo>
                  <a:lnTo>
                    <a:pt x="9081" y="0"/>
                  </a:lnTo>
                  <a:lnTo>
                    <a:pt x="9040" y="0"/>
                  </a:lnTo>
                  <a:lnTo>
                    <a:pt x="9000" y="0"/>
                  </a:lnTo>
                  <a:lnTo>
                    <a:pt x="8958" y="0"/>
                  </a:lnTo>
                  <a:lnTo>
                    <a:pt x="8916" y="0"/>
                  </a:lnTo>
                  <a:lnTo>
                    <a:pt x="8874" y="0"/>
                  </a:lnTo>
                  <a:lnTo>
                    <a:pt x="8832" y="0"/>
                  </a:lnTo>
                  <a:lnTo>
                    <a:pt x="8789" y="0"/>
                  </a:lnTo>
                  <a:lnTo>
                    <a:pt x="8746" y="0"/>
                  </a:lnTo>
                  <a:lnTo>
                    <a:pt x="8702" y="0"/>
                  </a:lnTo>
                  <a:lnTo>
                    <a:pt x="8658" y="0"/>
                  </a:lnTo>
                  <a:lnTo>
                    <a:pt x="8614" y="0"/>
                  </a:lnTo>
                  <a:lnTo>
                    <a:pt x="8569" y="0"/>
                  </a:lnTo>
                  <a:lnTo>
                    <a:pt x="8525" y="0"/>
                  </a:lnTo>
                  <a:lnTo>
                    <a:pt x="8479" y="0"/>
                  </a:lnTo>
                  <a:lnTo>
                    <a:pt x="8434" y="0"/>
                  </a:lnTo>
                  <a:lnTo>
                    <a:pt x="8388" y="0"/>
                  </a:lnTo>
                  <a:lnTo>
                    <a:pt x="8342" y="0"/>
                  </a:lnTo>
                  <a:lnTo>
                    <a:pt x="8296" y="0"/>
                  </a:lnTo>
                  <a:lnTo>
                    <a:pt x="8250" y="0"/>
                  </a:lnTo>
                  <a:lnTo>
                    <a:pt x="8203" y="0"/>
                  </a:lnTo>
                  <a:lnTo>
                    <a:pt x="8156" y="0"/>
                  </a:lnTo>
                  <a:lnTo>
                    <a:pt x="8107" y="0"/>
                  </a:lnTo>
                  <a:lnTo>
                    <a:pt x="8060" y="0"/>
                  </a:lnTo>
                  <a:lnTo>
                    <a:pt x="8012" y="0"/>
                  </a:lnTo>
                  <a:lnTo>
                    <a:pt x="7964" y="0"/>
                  </a:lnTo>
                  <a:lnTo>
                    <a:pt x="7914" y="0"/>
                  </a:lnTo>
                  <a:lnTo>
                    <a:pt x="7866" y="0"/>
                  </a:lnTo>
                  <a:lnTo>
                    <a:pt x="7817" y="0"/>
                  </a:lnTo>
                  <a:lnTo>
                    <a:pt x="7767" y="0"/>
                  </a:lnTo>
                  <a:lnTo>
                    <a:pt x="7718" y="0"/>
                  </a:lnTo>
                  <a:lnTo>
                    <a:pt x="7667" y="0"/>
                  </a:lnTo>
                  <a:lnTo>
                    <a:pt x="7618" y="0"/>
                  </a:lnTo>
                  <a:lnTo>
                    <a:pt x="7567" y="0"/>
                  </a:lnTo>
                  <a:lnTo>
                    <a:pt x="7517" y="0"/>
                  </a:lnTo>
                  <a:lnTo>
                    <a:pt x="7466" y="0"/>
                  </a:lnTo>
                  <a:lnTo>
                    <a:pt x="7415" y="0"/>
                  </a:lnTo>
                  <a:lnTo>
                    <a:pt x="7364" y="0"/>
                  </a:lnTo>
                  <a:lnTo>
                    <a:pt x="7313" y="0"/>
                  </a:lnTo>
                  <a:lnTo>
                    <a:pt x="7261" y="0"/>
                  </a:lnTo>
                  <a:lnTo>
                    <a:pt x="7210" y="0"/>
                  </a:lnTo>
                  <a:lnTo>
                    <a:pt x="7157" y="0"/>
                  </a:lnTo>
                  <a:lnTo>
                    <a:pt x="7105" y="0"/>
                  </a:lnTo>
                  <a:lnTo>
                    <a:pt x="7053" y="0"/>
                  </a:lnTo>
                  <a:lnTo>
                    <a:pt x="7000" y="0"/>
                  </a:lnTo>
                  <a:lnTo>
                    <a:pt x="6947" y="0"/>
                  </a:lnTo>
                  <a:lnTo>
                    <a:pt x="6895" y="0"/>
                  </a:lnTo>
                  <a:lnTo>
                    <a:pt x="6842" y="0"/>
                  </a:lnTo>
                  <a:lnTo>
                    <a:pt x="6789" y="0"/>
                  </a:lnTo>
                  <a:lnTo>
                    <a:pt x="6736" y="0"/>
                  </a:lnTo>
                  <a:lnTo>
                    <a:pt x="6683" y="0"/>
                  </a:lnTo>
                  <a:lnTo>
                    <a:pt x="6629" y="0"/>
                  </a:lnTo>
                  <a:lnTo>
                    <a:pt x="6575" y="0"/>
                  </a:lnTo>
                  <a:lnTo>
                    <a:pt x="6522" y="0"/>
                  </a:lnTo>
                  <a:lnTo>
                    <a:pt x="6468" y="0"/>
                  </a:lnTo>
                  <a:lnTo>
                    <a:pt x="6414" y="0"/>
                  </a:lnTo>
                  <a:lnTo>
                    <a:pt x="6360" y="0"/>
                  </a:lnTo>
                  <a:lnTo>
                    <a:pt x="6305" y="0"/>
                  </a:lnTo>
                  <a:lnTo>
                    <a:pt x="6252" y="0"/>
                  </a:lnTo>
                  <a:lnTo>
                    <a:pt x="6197" y="0"/>
                  </a:lnTo>
                  <a:lnTo>
                    <a:pt x="6143" y="0"/>
                  </a:lnTo>
                  <a:lnTo>
                    <a:pt x="6088" y="0"/>
                  </a:lnTo>
                  <a:lnTo>
                    <a:pt x="6033" y="0"/>
                  </a:lnTo>
                  <a:lnTo>
                    <a:pt x="5979" y="0"/>
                  </a:lnTo>
                  <a:lnTo>
                    <a:pt x="5925" y="0"/>
                  </a:lnTo>
                  <a:lnTo>
                    <a:pt x="5870" y="0"/>
                  </a:lnTo>
                  <a:lnTo>
                    <a:pt x="5815" y="0"/>
                  </a:lnTo>
                  <a:lnTo>
                    <a:pt x="5760" y="0"/>
                  </a:lnTo>
                  <a:lnTo>
                    <a:pt x="5705" y="0"/>
                  </a:lnTo>
                  <a:lnTo>
                    <a:pt x="5650" y="0"/>
                  </a:lnTo>
                  <a:lnTo>
                    <a:pt x="5595" y="0"/>
                  </a:lnTo>
                  <a:lnTo>
                    <a:pt x="5540" y="0"/>
                  </a:lnTo>
                  <a:lnTo>
                    <a:pt x="5485" y="0"/>
                  </a:lnTo>
                  <a:lnTo>
                    <a:pt x="5430" y="0"/>
                  </a:lnTo>
                  <a:lnTo>
                    <a:pt x="5375" y="0"/>
                  </a:lnTo>
                  <a:lnTo>
                    <a:pt x="5321" y="0"/>
                  </a:lnTo>
                  <a:lnTo>
                    <a:pt x="5266" y="0"/>
                  </a:lnTo>
                  <a:lnTo>
                    <a:pt x="5211" y="0"/>
                  </a:lnTo>
                  <a:lnTo>
                    <a:pt x="5156" y="0"/>
                  </a:lnTo>
                  <a:lnTo>
                    <a:pt x="5100" y="0"/>
                  </a:lnTo>
                  <a:lnTo>
                    <a:pt x="5046" y="0"/>
                  </a:lnTo>
                  <a:lnTo>
                    <a:pt x="4991" y="0"/>
                  </a:lnTo>
                  <a:lnTo>
                    <a:pt x="4936" y="0"/>
                  </a:lnTo>
                  <a:lnTo>
                    <a:pt x="4881" y="0"/>
                  </a:lnTo>
                  <a:lnTo>
                    <a:pt x="4826" y="0"/>
                  </a:lnTo>
                  <a:lnTo>
                    <a:pt x="4771" y="0"/>
                  </a:lnTo>
                  <a:lnTo>
                    <a:pt x="4716" y="0"/>
                  </a:lnTo>
                  <a:lnTo>
                    <a:pt x="4661" y="0"/>
                  </a:lnTo>
                  <a:lnTo>
                    <a:pt x="4608" y="0"/>
                  </a:lnTo>
                  <a:lnTo>
                    <a:pt x="4553" y="0"/>
                  </a:lnTo>
                  <a:lnTo>
                    <a:pt x="4498" y="0"/>
                  </a:lnTo>
                  <a:lnTo>
                    <a:pt x="4444" y="0"/>
                  </a:lnTo>
                  <a:lnTo>
                    <a:pt x="4389" y="0"/>
                  </a:lnTo>
                  <a:lnTo>
                    <a:pt x="4336" y="0"/>
                  </a:lnTo>
                  <a:lnTo>
                    <a:pt x="4281" y="0"/>
                  </a:lnTo>
                  <a:lnTo>
                    <a:pt x="4227" y="0"/>
                  </a:lnTo>
                  <a:lnTo>
                    <a:pt x="4173" y="0"/>
                  </a:lnTo>
                  <a:lnTo>
                    <a:pt x="4119" y="0"/>
                  </a:lnTo>
                  <a:lnTo>
                    <a:pt x="4066" y="0"/>
                  </a:lnTo>
                  <a:lnTo>
                    <a:pt x="4012" y="0"/>
                  </a:lnTo>
                  <a:lnTo>
                    <a:pt x="3958" y="0"/>
                  </a:lnTo>
                  <a:lnTo>
                    <a:pt x="3905" y="0"/>
                  </a:lnTo>
                  <a:lnTo>
                    <a:pt x="3852" y="0"/>
                  </a:lnTo>
                  <a:lnTo>
                    <a:pt x="3799" y="0"/>
                  </a:lnTo>
                  <a:lnTo>
                    <a:pt x="3746" y="0"/>
                  </a:lnTo>
                  <a:lnTo>
                    <a:pt x="3694" y="0"/>
                  </a:lnTo>
                  <a:lnTo>
                    <a:pt x="3641" y="0"/>
                  </a:lnTo>
                  <a:lnTo>
                    <a:pt x="3588" y="0"/>
                  </a:lnTo>
                  <a:lnTo>
                    <a:pt x="3536" y="0"/>
                  </a:lnTo>
                  <a:lnTo>
                    <a:pt x="3484" y="0"/>
                  </a:lnTo>
                  <a:lnTo>
                    <a:pt x="3431" y="0"/>
                  </a:lnTo>
                  <a:lnTo>
                    <a:pt x="3380" y="0"/>
                  </a:lnTo>
                  <a:lnTo>
                    <a:pt x="3328" y="0"/>
                  </a:lnTo>
                  <a:lnTo>
                    <a:pt x="3277" y="0"/>
                  </a:lnTo>
                  <a:lnTo>
                    <a:pt x="3226" y="0"/>
                  </a:lnTo>
                  <a:lnTo>
                    <a:pt x="3174" y="0"/>
                  </a:lnTo>
                  <a:lnTo>
                    <a:pt x="3124" y="0"/>
                  </a:lnTo>
                  <a:lnTo>
                    <a:pt x="3073" y="0"/>
                  </a:lnTo>
                  <a:lnTo>
                    <a:pt x="3023" y="0"/>
                  </a:lnTo>
                  <a:lnTo>
                    <a:pt x="2974" y="0"/>
                  </a:lnTo>
                  <a:lnTo>
                    <a:pt x="2923" y="0"/>
                  </a:lnTo>
                  <a:lnTo>
                    <a:pt x="2874" y="0"/>
                  </a:lnTo>
                  <a:lnTo>
                    <a:pt x="2824" y="0"/>
                  </a:lnTo>
                  <a:lnTo>
                    <a:pt x="2775" y="0"/>
                  </a:lnTo>
                  <a:lnTo>
                    <a:pt x="2727" y="0"/>
                  </a:lnTo>
                  <a:lnTo>
                    <a:pt x="2677" y="0"/>
                  </a:lnTo>
                  <a:lnTo>
                    <a:pt x="2629" y="0"/>
                  </a:lnTo>
                  <a:lnTo>
                    <a:pt x="2581" y="0"/>
                  </a:lnTo>
                  <a:lnTo>
                    <a:pt x="2534" y="0"/>
                  </a:lnTo>
                  <a:lnTo>
                    <a:pt x="2485" y="0"/>
                  </a:lnTo>
                  <a:lnTo>
                    <a:pt x="2438" y="0"/>
                  </a:lnTo>
                  <a:lnTo>
                    <a:pt x="2392" y="0"/>
                  </a:lnTo>
                  <a:lnTo>
                    <a:pt x="2345" y="0"/>
                  </a:lnTo>
                  <a:lnTo>
                    <a:pt x="2299" y="0"/>
                  </a:lnTo>
                  <a:lnTo>
                    <a:pt x="2253" y="0"/>
                  </a:lnTo>
                  <a:lnTo>
                    <a:pt x="2207" y="0"/>
                  </a:lnTo>
                  <a:lnTo>
                    <a:pt x="2162" y="0"/>
                  </a:lnTo>
                  <a:lnTo>
                    <a:pt x="2115" y="0"/>
                  </a:lnTo>
                  <a:lnTo>
                    <a:pt x="2072" y="0"/>
                  </a:lnTo>
                  <a:lnTo>
                    <a:pt x="2027" y="0"/>
                  </a:lnTo>
                  <a:lnTo>
                    <a:pt x="1983" y="0"/>
                  </a:lnTo>
                  <a:lnTo>
                    <a:pt x="1939" y="0"/>
                  </a:lnTo>
                  <a:lnTo>
                    <a:pt x="1895" y="0"/>
                  </a:lnTo>
                  <a:lnTo>
                    <a:pt x="1852" y="0"/>
                  </a:lnTo>
                  <a:lnTo>
                    <a:pt x="1809" y="0"/>
                  </a:lnTo>
                  <a:lnTo>
                    <a:pt x="1766" y="0"/>
                  </a:lnTo>
                  <a:lnTo>
                    <a:pt x="1725" y="0"/>
                  </a:lnTo>
                  <a:lnTo>
                    <a:pt x="1683" y="0"/>
                  </a:lnTo>
                  <a:lnTo>
                    <a:pt x="1641" y="0"/>
                  </a:lnTo>
                  <a:lnTo>
                    <a:pt x="1601" y="0"/>
                  </a:lnTo>
                  <a:lnTo>
                    <a:pt x="1560" y="0"/>
                  </a:lnTo>
                  <a:lnTo>
                    <a:pt x="1521" y="0"/>
                  </a:lnTo>
                  <a:lnTo>
                    <a:pt x="1481" y="0"/>
                  </a:lnTo>
                  <a:lnTo>
                    <a:pt x="1442" y="0"/>
                  </a:lnTo>
                  <a:lnTo>
                    <a:pt x="1402" y="0"/>
                  </a:lnTo>
                  <a:lnTo>
                    <a:pt x="1364" y="0"/>
                  </a:lnTo>
                  <a:lnTo>
                    <a:pt x="1325" y="0"/>
                  </a:lnTo>
                  <a:lnTo>
                    <a:pt x="1288" y="0"/>
                  </a:lnTo>
                  <a:lnTo>
                    <a:pt x="1251" y="0"/>
                  </a:lnTo>
                  <a:lnTo>
                    <a:pt x="1214" y="0"/>
                  </a:lnTo>
                  <a:lnTo>
                    <a:pt x="1178" y="0"/>
                  </a:lnTo>
                  <a:lnTo>
                    <a:pt x="1142" y="0"/>
                  </a:lnTo>
                  <a:lnTo>
                    <a:pt x="1107" y="0"/>
                  </a:lnTo>
                  <a:lnTo>
                    <a:pt x="1072" y="0"/>
                  </a:lnTo>
                  <a:lnTo>
                    <a:pt x="1037" y="0"/>
                  </a:lnTo>
                  <a:lnTo>
                    <a:pt x="1003" y="0"/>
                  </a:lnTo>
                  <a:lnTo>
                    <a:pt x="969" y="0"/>
                  </a:lnTo>
                  <a:lnTo>
                    <a:pt x="936" y="0"/>
                  </a:lnTo>
                  <a:lnTo>
                    <a:pt x="904" y="0"/>
                  </a:lnTo>
                  <a:lnTo>
                    <a:pt x="871" y="0"/>
                  </a:lnTo>
                  <a:lnTo>
                    <a:pt x="839" y="0"/>
                  </a:lnTo>
                  <a:lnTo>
                    <a:pt x="808" y="0"/>
                  </a:lnTo>
                  <a:lnTo>
                    <a:pt x="778" y="0"/>
                  </a:lnTo>
                  <a:lnTo>
                    <a:pt x="748" y="0"/>
                  </a:lnTo>
                  <a:lnTo>
                    <a:pt x="718" y="0"/>
                  </a:lnTo>
                  <a:lnTo>
                    <a:pt x="689" y="0"/>
                  </a:lnTo>
                  <a:lnTo>
                    <a:pt x="660" y="0"/>
                  </a:lnTo>
                  <a:lnTo>
                    <a:pt x="632" y="0"/>
                  </a:lnTo>
                  <a:lnTo>
                    <a:pt x="604" y="0"/>
                  </a:lnTo>
                  <a:lnTo>
                    <a:pt x="578" y="0"/>
                  </a:lnTo>
                  <a:lnTo>
                    <a:pt x="552" y="0"/>
                  </a:lnTo>
                  <a:lnTo>
                    <a:pt x="525" y="0"/>
                  </a:lnTo>
                  <a:lnTo>
                    <a:pt x="500" y="0"/>
                  </a:lnTo>
                  <a:lnTo>
                    <a:pt x="475" y="0"/>
                  </a:lnTo>
                  <a:lnTo>
                    <a:pt x="451" y="0"/>
                  </a:lnTo>
                  <a:lnTo>
                    <a:pt x="428" y="0"/>
                  </a:lnTo>
                  <a:lnTo>
                    <a:pt x="405" y="0"/>
                  </a:lnTo>
                  <a:lnTo>
                    <a:pt x="382" y="0"/>
                  </a:lnTo>
                  <a:lnTo>
                    <a:pt x="360" y="0"/>
                  </a:lnTo>
                  <a:lnTo>
                    <a:pt x="339" y="0"/>
                  </a:lnTo>
                  <a:lnTo>
                    <a:pt x="318" y="0"/>
                  </a:lnTo>
                  <a:lnTo>
                    <a:pt x="297" y="0"/>
                  </a:lnTo>
                  <a:lnTo>
                    <a:pt x="278" y="0"/>
                  </a:lnTo>
                  <a:lnTo>
                    <a:pt x="259" y="0"/>
                  </a:lnTo>
                  <a:lnTo>
                    <a:pt x="241" y="0"/>
                  </a:lnTo>
                  <a:lnTo>
                    <a:pt x="224" y="0"/>
                  </a:lnTo>
                  <a:lnTo>
                    <a:pt x="206" y="0"/>
                  </a:lnTo>
                  <a:lnTo>
                    <a:pt x="189" y="0"/>
                  </a:lnTo>
                  <a:lnTo>
                    <a:pt x="174" y="0"/>
                  </a:lnTo>
                  <a:lnTo>
                    <a:pt x="159" y="0"/>
                  </a:lnTo>
                  <a:lnTo>
                    <a:pt x="144" y="0"/>
                  </a:lnTo>
                  <a:lnTo>
                    <a:pt x="130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2" y="0"/>
                  </a:lnTo>
                  <a:lnTo>
                    <a:pt x="62" y="0"/>
                  </a:lnTo>
                  <a:lnTo>
                    <a:pt x="52" y="0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" y="48"/>
                  </a:lnTo>
                  <a:lnTo>
                    <a:pt x="3" y="48"/>
                  </a:lnTo>
                  <a:lnTo>
                    <a:pt x="5" y="48"/>
                  </a:lnTo>
                  <a:lnTo>
                    <a:pt x="8" y="48"/>
                  </a:lnTo>
                  <a:lnTo>
                    <a:pt x="13" y="48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29" y="48"/>
                  </a:lnTo>
                  <a:lnTo>
                    <a:pt x="37" y="48"/>
                  </a:lnTo>
                  <a:lnTo>
                    <a:pt x="45" y="48"/>
                  </a:lnTo>
                  <a:lnTo>
                    <a:pt x="52" y="48"/>
                  </a:lnTo>
                  <a:lnTo>
                    <a:pt x="62" y="48"/>
                  </a:lnTo>
                  <a:lnTo>
                    <a:pt x="72" y="48"/>
                  </a:lnTo>
                  <a:lnTo>
                    <a:pt x="82" y="48"/>
                  </a:lnTo>
                  <a:lnTo>
                    <a:pt x="93" y="48"/>
                  </a:lnTo>
                  <a:lnTo>
                    <a:pt x="105" y="48"/>
                  </a:lnTo>
                  <a:lnTo>
                    <a:pt x="117" y="48"/>
                  </a:lnTo>
                  <a:lnTo>
                    <a:pt x="130" y="48"/>
                  </a:lnTo>
                  <a:lnTo>
                    <a:pt x="144" y="48"/>
                  </a:lnTo>
                  <a:lnTo>
                    <a:pt x="159" y="48"/>
                  </a:lnTo>
                  <a:lnTo>
                    <a:pt x="174" y="48"/>
                  </a:lnTo>
                  <a:lnTo>
                    <a:pt x="189" y="48"/>
                  </a:lnTo>
                  <a:lnTo>
                    <a:pt x="206" y="48"/>
                  </a:lnTo>
                  <a:lnTo>
                    <a:pt x="224" y="48"/>
                  </a:lnTo>
                  <a:lnTo>
                    <a:pt x="241" y="48"/>
                  </a:lnTo>
                  <a:lnTo>
                    <a:pt x="259" y="48"/>
                  </a:lnTo>
                  <a:lnTo>
                    <a:pt x="278" y="48"/>
                  </a:lnTo>
                  <a:lnTo>
                    <a:pt x="297" y="48"/>
                  </a:lnTo>
                  <a:lnTo>
                    <a:pt x="318" y="48"/>
                  </a:lnTo>
                  <a:lnTo>
                    <a:pt x="339" y="48"/>
                  </a:lnTo>
                  <a:lnTo>
                    <a:pt x="360" y="48"/>
                  </a:lnTo>
                  <a:lnTo>
                    <a:pt x="382" y="48"/>
                  </a:lnTo>
                  <a:lnTo>
                    <a:pt x="403" y="48"/>
                  </a:lnTo>
                  <a:lnTo>
                    <a:pt x="427" y="48"/>
                  </a:lnTo>
                  <a:lnTo>
                    <a:pt x="451" y="48"/>
                  </a:lnTo>
                  <a:lnTo>
                    <a:pt x="475" y="48"/>
                  </a:lnTo>
                  <a:lnTo>
                    <a:pt x="500" y="48"/>
                  </a:lnTo>
                  <a:lnTo>
                    <a:pt x="525" y="48"/>
                  </a:lnTo>
                  <a:lnTo>
                    <a:pt x="551" y="48"/>
                  </a:lnTo>
                  <a:lnTo>
                    <a:pt x="577" y="48"/>
                  </a:lnTo>
                  <a:lnTo>
                    <a:pt x="604" y="48"/>
                  </a:lnTo>
                  <a:lnTo>
                    <a:pt x="632" y="48"/>
                  </a:lnTo>
                  <a:lnTo>
                    <a:pt x="660" y="48"/>
                  </a:lnTo>
                  <a:lnTo>
                    <a:pt x="689" y="48"/>
                  </a:lnTo>
                  <a:lnTo>
                    <a:pt x="717" y="48"/>
                  </a:lnTo>
                  <a:lnTo>
                    <a:pt x="747" y="48"/>
                  </a:lnTo>
                  <a:lnTo>
                    <a:pt x="778" y="48"/>
                  </a:lnTo>
                  <a:lnTo>
                    <a:pt x="808" y="48"/>
                  </a:lnTo>
                  <a:lnTo>
                    <a:pt x="839" y="48"/>
                  </a:lnTo>
                  <a:lnTo>
                    <a:pt x="871" y="48"/>
                  </a:lnTo>
                  <a:lnTo>
                    <a:pt x="903" y="48"/>
                  </a:lnTo>
                  <a:lnTo>
                    <a:pt x="936" y="48"/>
                  </a:lnTo>
                  <a:lnTo>
                    <a:pt x="969" y="48"/>
                  </a:lnTo>
                  <a:lnTo>
                    <a:pt x="1003" y="48"/>
                  </a:lnTo>
                  <a:lnTo>
                    <a:pt x="1037" y="48"/>
                  </a:lnTo>
                  <a:lnTo>
                    <a:pt x="1071" y="48"/>
                  </a:lnTo>
                  <a:lnTo>
                    <a:pt x="1106" y="48"/>
                  </a:lnTo>
                  <a:lnTo>
                    <a:pt x="1141" y="48"/>
                  </a:lnTo>
                  <a:lnTo>
                    <a:pt x="1177" y="48"/>
                  </a:lnTo>
                  <a:lnTo>
                    <a:pt x="1213" y="48"/>
                  </a:lnTo>
                  <a:lnTo>
                    <a:pt x="1251" y="48"/>
                  </a:lnTo>
                  <a:lnTo>
                    <a:pt x="1288" y="48"/>
                  </a:lnTo>
                  <a:lnTo>
                    <a:pt x="1325" y="48"/>
                  </a:lnTo>
                  <a:lnTo>
                    <a:pt x="1364" y="48"/>
                  </a:lnTo>
                  <a:lnTo>
                    <a:pt x="1402" y="48"/>
                  </a:lnTo>
                  <a:lnTo>
                    <a:pt x="1441" y="48"/>
                  </a:lnTo>
                  <a:lnTo>
                    <a:pt x="1480" y="48"/>
                  </a:lnTo>
                  <a:lnTo>
                    <a:pt x="1520" y="48"/>
                  </a:lnTo>
                  <a:lnTo>
                    <a:pt x="1560" y="48"/>
                  </a:lnTo>
                  <a:lnTo>
                    <a:pt x="1601" y="48"/>
                  </a:lnTo>
                  <a:lnTo>
                    <a:pt x="1641" y="48"/>
                  </a:lnTo>
                  <a:lnTo>
                    <a:pt x="1683" y="48"/>
                  </a:lnTo>
                  <a:lnTo>
                    <a:pt x="1725" y="48"/>
                  </a:lnTo>
                  <a:lnTo>
                    <a:pt x="1766" y="48"/>
                  </a:lnTo>
                  <a:lnTo>
                    <a:pt x="1808" y="48"/>
                  </a:lnTo>
                  <a:lnTo>
                    <a:pt x="1851" y="48"/>
                  </a:lnTo>
                  <a:lnTo>
                    <a:pt x="1895" y="48"/>
                  </a:lnTo>
                  <a:lnTo>
                    <a:pt x="1938" y="48"/>
                  </a:lnTo>
                  <a:lnTo>
                    <a:pt x="1982" y="48"/>
                  </a:lnTo>
                  <a:lnTo>
                    <a:pt x="2025" y="48"/>
                  </a:lnTo>
                  <a:lnTo>
                    <a:pt x="2070" y="48"/>
                  </a:lnTo>
                  <a:lnTo>
                    <a:pt x="2115" y="48"/>
                  </a:lnTo>
                  <a:lnTo>
                    <a:pt x="2160" y="48"/>
                  </a:lnTo>
                  <a:lnTo>
                    <a:pt x="2205" y="48"/>
                  </a:lnTo>
                  <a:lnTo>
                    <a:pt x="2252" y="48"/>
                  </a:lnTo>
                  <a:lnTo>
                    <a:pt x="2298" y="48"/>
                  </a:lnTo>
                  <a:lnTo>
                    <a:pt x="2344" y="48"/>
                  </a:lnTo>
                  <a:lnTo>
                    <a:pt x="2391" y="48"/>
                  </a:lnTo>
                  <a:lnTo>
                    <a:pt x="2438" y="48"/>
                  </a:lnTo>
                  <a:lnTo>
                    <a:pt x="2485" y="48"/>
                  </a:lnTo>
                  <a:lnTo>
                    <a:pt x="2532" y="48"/>
                  </a:lnTo>
                  <a:lnTo>
                    <a:pt x="2581" y="48"/>
                  </a:lnTo>
                  <a:lnTo>
                    <a:pt x="2628" y="48"/>
                  </a:lnTo>
                  <a:lnTo>
                    <a:pt x="2676" y="48"/>
                  </a:lnTo>
                  <a:lnTo>
                    <a:pt x="2726" y="48"/>
                  </a:lnTo>
                  <a:lnTo>
                    <a:pt x="2774" y="48"/>
                  </a:lnTo>
                  <a:lnTo>
                    <a:pt x="2823" y="48"/>
                  </a:lnTo>
                  <a:lnTo>
                    <a:pt x="2873" y="48"/>
                  </a:lnTo>
                  <a:lnTo>
                    <a:pt x="2922" y="48"/>
                  </a:lnTo>
                  <a:lnTo>
                    <a:pt x="2973" y="48"/>
                  </a:lnTo>
                  <a:lnTo>
                    <a:pt x="3022" y="48"/>
                  </a:lnTo>
                  <a:lnTo>
                    <a:pt x="3072" y="48"/>
                  </a:lnTo>
                  <a:lnTo>
                    <a:pt x="3123" y="48"/>
                  </a:lnTo>
                  <a:lnTo>
                    <a:pt x="3173" y="48"/>
                  </a:lnTo>
                  <a:lnTo>
                    <a:pt x="3225" y="48"/>
                  </a:lnTo>
                  <a:lnTo>
                    <a:pt x="3275" y="48"/>
                  </a:lnTo>
                  <a:lnTo>
                    <a:pt x="3327" y="48"/>
                  </a:lnTo>
                  <a:lnTo>
                    <a:pt x="3379" y="48"/>
                  </a:lnTo>
                  <a:lnTo>
                    <a:pt x="3430" y="48"/>
                  </a:lnTo>
                  <a:lnTo>
                    <a:pt x="3483" y="48"/>
                  </a:lnTo>
                  <a:lnTo>
                    <a:pt x="3534" y="48"/>
                  </a:lnTo>
                  <a:lnTo>
                    <a:pt x="3587" y="48"/>
                  </a:lnTo>
                  <a:lnTo>
                    <a:pt x="3639" y="48"/>
                  </a:lnTo>
                  <a:lnTo>
                    <a:pt x="3691" y="48"/>
                  </a:lnTo>
                  <a:lnTo>
                    <a:pt x="3744" y="48"/>
                  </a:lnTo>
                  <a:lnTo>
                    <a:pt x="3798" y="48"/>
                  </a:lnTo>
                  <a:lnTo>
                    <a:pt x="3850" y="48"/>
                  </a:lnTo>
                  <a:lnTo>
                    <a:pt x="3903" y="48"/>
                  </a:lnTo>
                  <a:lnTo>
                    <a:pt x="3957" y="48"/>
                  </a:lnTo>
                  <a:lnTo>
                    <a:pt x="4011" y="48"/>
                  </a:lnTo>
                  <a:lnTo>
                    <a:pt x="4064" y="48"/>
                  </a:lnTo>
                  <a:lnTo>
                    <a:pt x="4118" y="48"/>
                  </a:lnTo>
                  <a:lnTo>
                    <a:pt x="4172" y="48"/>
                  </a:lnTo>
                  <a:lnTo>
                    <a:pt x="4226" y="48"/>
                  </a:lnTo>
                  <a:lnTo>
                    <a:pt x="4280" y="48"/>
                  </a:lnTo>
                  <a:lnTo>
                    <a:pt x="4333" y="48"/>
                  </a:lnTo>
                  <a:lnTo>
                    <a:pt x="4388" y="48"/>
                  </a:lnTo>
                  <a:lnTo>
                    <a:pt x="4442" y="48"/>
                  </a:lnTo>
                  <a:lnTo>
                    <a:pt x="4497" y="48"/>
                  </a:lnTo>
                  <a:lnTo>
                    <a:pt x="4551" y="48"/>
                  </a:lnTo>
                  <a:lnTo>
                    <a:pt x="4605" y="48"/>
                  </a:lnTo>
                  <a:lnTo>
                    <a:pt x="4660" y="48"/>
                  </a:lnTo>
                  <a:lnTo>
                    <a:pt x="4715" y="48"/>
                  </a:lnTo>
                  <a:lnTo>
                    <a:pt x="4770" y="48"/>
                  </a:lnTo>
                  <a:lnTo>
                    <a:pt x="4825" y="48"/>
                  </a:lnTo>
                  <a:lnTo>
                    <a:pt x="4880" y="48"/>
                  </a:lnTo>
                  <a:lnTo>
                    <a:pt x="4935" y="48"/>
                  </a:lnTo>
                  <a:lnTo>
                    <a:pt x="4990" y="48"/>
                  </a:lnTo>
                  <a:lnTo>
                    <a:pt x="5044" y="48"/>
                  </a:lnTo>
                  <a:lnTo>
                    <a:pt x="5099" y="48"/>
                  </a:lnTo>
                  <a:lnTo>
                    <a:pt x="5154" y="48"/>
                  </a:lnTo>
                  <a:lnTo>
                    <a:pt x="5209" y="48"/>
                  </a:lnTo>
                  <a:lnTo>
                    <a:pt x="5264" y="48"/>
                  </a:lnTo>
                  <a:lnTo>
                    <a:pt x="5319" y="48"/>
                  </a:lnTo>
                  <a:lnTo>
                    <a:pt x="5373" y="48"/>
                  </a:lnTo>
                  <a:lnTo>
                    <a:pt x="5429" y="48"/>
                  </a:lnTo>
                  <a:lnTo>
                    <a:pt x="5483" y="48"/>
                  </a:lnTo>
                  <a:lnTo>
                    <a:pt x="5538" y="48"/>
                  </a:lnTo>
                  <a:lnTo>
                    <a:pt x="5593" y="48"/>
                  </a:lnTo>
                  <a:lnTo>
                    <a:pt x="5648" y="48"/>
                  </a:lnTo>
                  <a:lnTo>
                    <a:pt x="5703" y="48"/>
                  </a:lnTo>
                  <a:lnTo>
                    <a:pt x="5758" y="48"/>
                  </a:lnTo>
                  <a:lnTo>
                    <a:pt x="5813" y="48"/>
                  </a:lnTo>
                  <a:lnTo>
                    <a:pt x="5868" y="48"/>
                  </a:lnTo>
                  <a:lnTo>
                    <a:pt x="5922" y="48"/>
                  </a:lnTo>
                  <a:lnTo>
                    <a:pt x="5977" y="48"/>
                  </a:lnTo>
                  <a:lnTo>
                    <a:pt x="6031" y="48"/>
                  </a:lnTo>
                  <a:lnTo>
                    <a:pt x="6086" y="48"/>
                  </a:lnTo>
                  <a:lnTo>
                    <a:pt x="6141" y="48"/>
                  </a:lnTo>
                  <a:lnTo>
                    <a:pt x="6195" y="48"/>
                  </a:lnTo>
                  <a:lnTo>
                    <a:pt x="6249" y="48"/>
                  </a:lnTo>
                  <a:lnTo>
                    <a:pt x="6303" y="48"/>
                  </a:lnTo>
                  <a:lnTo>
                    <a:pt x="6358" y="48"/>
                  </a:lnTo>
                  <a:lnTo>
                    <a:pt x="6412" y="48"/>
                  </a:lnTo>
                  <a:lnTo>
                    <a:pt x="6466" y="48"/>
                  </a:lnTo>
                  <a:lnTo>
                    <a:pt x="6519" y="48"/>
                  </a:lnTo>
                  <a:lnTo>
                    <a:pt x="6573" y="48"/>
                  </a:lnTo>
                  <a:lnTo>
                    <a:pt x="6627" y="48"/>
                  </a:lnTo>
                  <a:lnTo>
                    <a:pt x="6681" y="48"/>
                  </a:lnTo>
                  <a:lnTo>
                    <a:pt x="6733" y="48"/>
                  </a:lnTo>
                  <a:lnTo>
                    <a:pt x="6787" y="48"/>
                  </a:lnTo>
                  <a:lnTo>
                    <a:pt x="6840" y="48"/>
                  </a:lnTo>
                  <a:lnTo>
                    <a:pt x="6892" y="48"/>
                  </a:lnTo>
                  <a:lnTo>
                    <a:pt x="6945" y="48"/>
                  </a:lnTo>
                  <a:lnTo>
                    <a:pt x="6998" y="48"/>
                  </a:lnTo>
                  <a:lnTo>
                    <a:pt x="7051" y="48"/>
                  </a:lnTo>
                  <a:lnTo>
                    <a:pt x="7103" y="48"/>
                  </a:lnTo>
                  <a:lnTo>
                    <a:pt x="7155" y="48"/>
                  </a:lnTo>
                  <a:lnTo>
                    <a:pt x="7206" y="48"/>
                  </a:lnTo>
                  <a:lnTo>
                    <a:pt x="7258" y="48"/>
                  </a:lnTo>
                  <a:lnTo>
                    <a:pt x="7310" y="48"/>
                  </a:lnTo>
                  <a:lnTo>
                    <a:pt x="7361" y="48"/>
                  </a:lnTo>
                  <a:lnTo>
                    <a:pt x="7413" y="48"/>
                  </a:lnTo>
                  <a:lnTo>
                    <a:pt x="7463" y="48"/>
                  </a:lnTo>
                  <a:lnTo>
                    <a:pt x="7514" y="48"/>
                  </a:lnTo>
                  <a:lnTo>
                    <a:pt x="7565" y="48"/>
                  </a:lnTo>
                  <a:lnTo>
                    <a:pt x="7615" y="48"/>
                  </a:lnTo>
                  <a:lnTo>
                    <a:pt x="7665" y="48"/>
                  </a:lnTo>
                  <a:lnTo>
                    <a:pt x="7714" y="48"/>
                  </a:lnTo>
                  <a:lnTo>
                    <a:pt x="7765" y="48"/>
                  </a:lnTo>
                  <a:lnTo>
                    <a:pt x="7814" y="48"/>
                  </a:lnTo>
                  <a:lnTo>
                    <a:pt x="7863" y="48"/>
                  </a:lnTo>
                  <a:lnTo>
                    <a:pt x="7912" y="48"/>
                  </a:lnTo>
                  <a:lnTo>
                    <a:pt x="7960" y="48"/>
                  </a:lnTo>
                  <a:lnTo>
                    <a:pt x="8009" y="48"/>
                  </a:lnTo>
                  <a:lnTo>
                    <a:pt x="8057" y="48"/>
                  </a:lnTo>
                  <a:lnTo>
                    <a:pt x="8105" y="48"/>
                  </a:lnTo>
                  <a:lnTo>
                    <a:pt x="8152" y="48"/>
                  </a:lnTo>
                  <a:lnTo>
                    <a:pt x="8200" y="48"/>
                  </a:lnTo>
                  <a:lnTo>
                    <a:pt x="8247" y="48"/>
                  </a:lnTo>
                  <a:lnTo>
                    <a:pt x="8293" y="48"/>
                  </a:lnTo>
                  <a:lnTo>
                    <a:pt x="8340" y="48"/>
                  </a:lnTo>
                  <a:lnTo>
                    <a:pt x="8386" y="48"/>
                  </a:lnTo>
                  <a:lnTo>
                    <a:pt x="8431" y="48"/>
                  </a:lnTo>
                  <a:lnTo>
                    <a:pt x="8477" y="48"/>
                  </a:lnTo>
                  <a:lnTo>
                    <a:pt x="8522" y="48"/>
                  </a:lnTo>
                  <a:lnTo>
                    <a:pt x="8567" y="48"/>
                  </a:lnTo>
                  <a:lnTo>
                    <a:pt x="8611" y="48"/>
                  </a:lnTo>
                  <a:lnTo>
                    <a:pt x="8655" y="48"/>
                  </a:lnTo>
                  <a:lnTo>
                    <a:pt x="8699" y="48"/>
                  </a:lnTo>
                  <a:lnTo>
                    <a:pt x="8743" y="48"/>
                  </a:lnTo>
                  <a:lnTo>
                    <a:pt x="8786" y="48"/>
                  </a:lnTo>
                  <a:lnTo>
                    <a:pt x="8828" y="48"/>
                  </a:lnTo>
                  <a:lnTo>
                    <a:pt x="8871" y="48"/>
                  </a:lnTo>
                  <a:lnTo>
                    <a:pt x="8913" y="48"/>
                  </a:lnTo>
                  <a:lnTo>
                    <a:pt x="8955" y="48"/>
                  </a:lnTo>
                  <a:lnTo>
                    <a:pt x="8996" y="48"/>
                  </a:lnTo>
                  <a:lnTo>
                    <a:pt x="9037" y="48"/>
                  </a:lnTo>
                  <a:lnTo>
                    <a:pt x="9077" y="48"/>
                  </a:lnTo>
                  <a:lnTo>
                    <a:pt x="9117" y="48"/>
                  </a:lnTo>
                  <a:lnTo>
                    <a:pt x="9158" y="48"/>
                  </a:lnTo>
                  <a:lnTo>
                    <a:pt x="9196" y="48"/>
                  </a:lnTo>
                  <a:lnTo>
                    <a:pt x="9235" y="48"/>
                  </a:lnTo>
                  <a:lnTo>
                    <a:pt x="9274" y="48"/>
                  </a:lnTo>
                  <a:lnTo>
                    <a:pt x="9312" y="48"/>
                  </a:lnTo>
                  <a:lnTo>
                    <a:pt x="9350" y="48"/>
                  </a:lnTo>
                  <a:lnTo>
                    <a:pt x="9387" y="48"/>
                  </a:lnTo>
                  <a:lnTo>
                    <a:pt x="9423" y="48"/>
                  </a:lnTo>
                  <a:lnTo>
                    <a:pt x="9459" y="48"/>
                  </a:lnTo>
                  <a:lnTo>
                    <a:pt x="9496" y="48"/>
                  </a:lnTo>
                  <a:lnTo>
                    <a:pt x="9531" y="48"/>
                  </a:lnTo>
                  <a:lnTo>
                    <a:pt x="9566" y="48"/>
                  </a:lnTo>
                  <a:lnTo>
                    <a:pt x="9601" y="48"/>
                  </a:lnTo>
                  <a:lnTo>
                    <a:pt x="9635" y="48"/>
                  </a:lnTo>
                  <a:lnTo>
                    <a:pt x="9668" y="48"/>
                  </a:lnTo>
                  <a:lnTo>
                    <a:pt x="9702" y="48"/>
                  </a:lnTo>
                  <a:lnTo>
                    <a:pt x="9734" y="48"/>
                  </a:lnTo>
                  <a:lnTo>
                    <a:pt x="9767" y="48"/>
                  </a:lnTo>
                  <a:lnTo>
                    <a:pt x="9797" y="48"/>
                  </a:lnTo>
                  <a:lnTo>
                    <a:pt x="9829" y="48"/>
                  </a:lnTo>
                  <a:lnTo>
                    <a:pt x="9860" y="48"/>
                  </a:lnTo>
                  <a:lnTo>
                    <a:pt x="9890" y="48"/>
                  </a:lnTo>
                  <a:lnTo>
                    <a:pt x="9919" y="48"/>
                  </a:lnTo>
                  <a:lnTo>
                    <a:pt x="9949" y="48"/>
                  </a:lnTo>
                  <a:lnTo>
                    <a:pt x="9977" y="48"/>
                  </a:lnTo>
                  <a:lnTo>
                    <a:pt x="10005" y="48"/>
                  </a:lnTo>
                  <a:lnTo>
                    <a:pt x="10033" y="48"/>
                  </a:lnTo>
                  <a:lnTo>
                    <a:pt x="10060" y="48"/>
                  </a:lnTo>
                  <a:lnTo>
                    <a:pt x="10086" y="48"/>
                  </a:lnTo>
                  <a:lnTo>
                    <a:pt x="10112" y="48"/>
                  </a:lnTo>
                  <a:lnTo>
                    <a:pt x="10138" y="48"/>
                  </a:lnTo>
                  <a:lnTo>
                    <a:pt x="10163" y="48"/>
                  </a:lnTo>
                  <a:lnTo>
                    <a:pt x="10187" y="48"/>
                  </a:lnTo>
                  <a:lnTo>
                    <a:pt x="10210" y="48"/>
                  </a:lnTo>
                  <a:lnTo>
                    <a:pt x="10233" y="48"/>
                  </a:lnTo>
                  <a:lnTo>
                    <a:pt x="10256" y="48"/>
                  </a:lnTo>
                  <a:lnTo>
                    <a:pt x="10278" y="48"/>
                  </a:lnTo>
                  <a:lnTo>
                    <a:pt x="10299" y="48"/>
                  </a:lnTo>
                  <a:lnTo>
                    <a:pt x="10320" y="48"/>
                  </a:lnTo>
                  <a:lnTo>
                    <a:pt x="10339" y="48"/>
                  </a:lnTo>
                  <a:lnTo>
                    <a:pt x="10359" y="48"/>
                  </a:lnTo>
                  <a:lnTo>
                    <a:pt x="10378" y="48"/>
                  </a:lnTo>
                  <a:lnTo>
                    <a:pt x="10397" y="48"/>
                  </a:lnTo>
                  <a:lnTo>
                    <a:pt x="10414" y="48"/>
                  </a:lnTo>
                  <a:lnTo>
                    <a:pt x="10431" y="48"/>
                  </a:lnTo>
                  <a:lnTo>
                    <a:pt x="10447" y="48"/>
                  </a:lnTo>
                  <a:lnTo>
                    <a:pt x="10463" y="48"/>
                  </a:lnTo>
                  <a:lnTo>
                    <a:pt x="10479" y="48"/>
                  </a:lnTo>
                  <a:lnTo>
                    <a:pt x="10493" y="48"/>
                  </a:lnTo>
                  <a:lnTo>
                    <a:pt x="10506" y="48"/>
                  </a:lnTo>
                  <a:lnTo>
                    <a:pt x="10519" y="48"/>
                  </a:lnTo>
                  <a:lnTo>
                    <a:pt x="10533" y="48"/>
                  </a:lnTo>
                  <a:lnTo>
                    <a:pt x="10544" y="48"/>
                  </a:lnTo>
                  <a:lnTo>
                    <a:pt x="10556" y="48"/>
                  </a:lnTo>
                  <a:lnTo>
                    <a:pt x="10566" y="48"/>
                  </a:lnTo>
                  <a:lnTo>
                    <a:pt x="10575" y="48"/>
                  </a:lnTo>
                  <a:lnTo>
                    <a:pt x="10584" y="48"/>
                  </a:lnTo>
                  <a:lnTo>
                    <a:pt x="10593" y="48"/>
                  </a:lnTo>
                  <a:lnTo>
                    <a:pt x="10601" y="48"/>
                  </a:lnTo>
                  <a:lnTo>
                    <a:pt x="10607" y="48"/>
                  </a:lnTo>
                  <a:lnTo>
                    <a:pt x="10614" y="48"/>
                  </a:lnTo>
                  <a:lnTo>
                    <a:pt x="10619" y="48"/>
                  </a:lnTo>
                  <a:lnTo>
                    <a:pt x="10624" y="48"/>
                  </a:lnTo>
                  <a:lnTo>
                    <a:pt x="10628" y="48"/>
                  </a:lnTo>
                  <a:lnTo>
                    <a:pt x="10631" y="48"/>
                  </a:lnTo>
                  <a:lnTo>
                    <a:pt x="10635" y="48"/>
                  </a:lnTo>
                  <a:lnTo>
                    <a:pt x="10636" y="48"/>
                  </a:lnTo>
                  <a:lnTo>
                    <a:pt x="10637" y="48"/>
                  </a:lnTo>
                  <a:lnTo>
                    <a:pt x="10638" y="48"/>
                  </a:lnTo>
                  <a:lnTo>
                    <a:pt x="10639" y="48"/>
                  </a:lnTo>
                  <a:lnTo>
                    <a:pt x="10641" y="48"/>
                  </a:lnTo>
                  <a:lnTo>
                    <a:pt x="10642" y="48"/>
                  </a:lnTo>
                  <a:lnTo>
                    <a:pt x="10641" y="32"/>
                  </a:lnTo>
                  <a:lnTo>
                    <a:pt x="10641" y="16"/>
                  </a:lnTo>
                  <a:lnTo>
                    <a:pt x="10641" y="0"/>
                  </a:lnTo>
                </a:path>
              </a:pathLst>
            </a:custGeom>
            <a:solidFill>
              <a:srgbClr val="0000FF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</p:grpSp>
      <p:pic>
        <p:nvPicPr>
          <p:cNvPr id="1032" name="Picture 2513" descr="BNL Logo_Small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6019800"/>
            <a:ext cx="1676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2" descr="Screen Shot 2013-08-01 at 9.54.44 AM.png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6019800"/>
            <a:ext cx="762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4" descr="SC-Banner-CMYK-whitethumb[1]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6096000"/>
            <a:ext cx="1390650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2458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3952" r:id="rId12"/>
    <p:sldLayoutId id="2147483953" r:id="rId13"/>
    <p:sldLayoutId id="2147483954" r:id="rId14"/>
    <p:sldLayoutId id="2147483955" r:id="rId15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>
          <a:solidFill>
            <a:schemeClr val="tx1"/>
          </a:solidFill>
          <a:latin typeface="+mn-lt"/>
          <a:ea typeface="+mn-ea"/>
          <a:cs typeface="Helvetica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2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Helvetica" charset="0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Helvetica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Helvetica" charset="0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Helvetica" charset="0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Helvetica" charset="0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Helvetica" charset="0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C971D1DE-3A72-4A6F-B8E0-F1E212480FA4}" type="datetime1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6/17/2015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136598E-D13A-4485-87B0-2ACD8B53DFC3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70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  <p:sldLayoutId id="2147483968" r:id="rId12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C971D1DE-3A72-4A6F-B8E0-F1E212480FA4}" type="datetime1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6/17/2015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136598E-D13A-4485-87B0-2ACD8B53DFC3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183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  <p:sldLayoutId id="2147483987" r:id="rId5"/>
    <p:sldLayoutId id="2147483988" r:id="rId6"/>
    <p:sldLayoutId id="2147483989" r:id="rId7"/>
    <p:sldLayoutId id="2147483990" r:id="rId8"/>
    <p:sldLayoutId id="2147483991" r:id="rId9"/>
    <p:sldLayoutId id="2147483992" r:id="rId10"/>
    <p:sldLayoutId id="2147483993" r:id="rId11"/>
    <p:sldLayoutId id="2147483994" r:id="rId12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94B25DC-A132-450C-9963-531335B1A4D2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6/17/2015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black"/>
                </a:solidFill>
                <a:latin typeface="Calibri"/>
              </a:rPr>
              <a:t>D. Kayran, ERL2015</a:t>
            </a:r>
            <a:endParaRPr lang="en-US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9145261-9ABF-47A5-8310-B072D94AB37C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5826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94B25DC-A132-450C-9963-531335B1A4D2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6/17/2015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black"/>
                </a:solidFill>
                <a:latin typeface="Calibri"/>
              </a:rPr>
              <a:t>D. Kayran, ERL2015</a:t>
            </a:r>
            <a:endParaRPr lang="en-US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9145261-9ABF-47A5-8310-B072D94AB37C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0023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42901" y="96838"/>
            <a:ext cx="84582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6700" y="815975"/>
            <a:ext cx="8677275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</a:t>
            </a:r>
            <a:r>
              <a:rPr lang="en-US" dirty="0" smtClean="0"/>
              <a:t>level</a:t>
            </a:r>
            <a:endParaRPr lang="en-US" dirty="0"/>
          </a:p>
        </p:txBody>
      </p:sp>
      <p:sp>
        <p:nvSpPr>
          <p:cNvPr id="4" name="Text Box 8"/>
          <p:cNvSpPr txBox="1">
            <a:spLocks noChangeArrowheads="1"/>
          </p:cNvSpPr>
          <p:nvPr userDrawn="1"/>
        </p:nvSpPr>
        <p:spPr bwMode="auto">
          <a:xfrm>
            <a:off x="8753475" y="0"/>
            <a:ext cx="390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CD0E7053-A9EF-4948-8331-64540782529C}" type="slidenum">
              <a:rPr lang="en-US" sz="1400" b="0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sz="1400" b="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72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0" r:id="rId1"/>
    <p:sldLayoutId id="2147484021" r:id="rId2"/>
    <p:sldLayoutId id="2147484022" r:id="rId3"/>
    <p:sldLayoutId id="2147484023" r:id="rId4"/>
    <p:sldLayoutId id="2147484024" r:id="rId5"/>
    <p:sldLayoutId id="2147484025" r:id="rId6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lang="en-US" sz="2400" b="1" dirty="0">
          <a:solidFill>
            <a:srgbClr val="FF0000"/>
          </a:solidFill>
          <a:latin typeface="Helvetica"/>
          <a:ea typeface="ＭＳ Ｐゴシック" pitchFamily="-65" charset="-128"/>
          <a:cs typeface="Helvetic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9pPr>
    </p:titleStyle>
    <p:bodyStyle>
      <a:lvl1pPr marL="233363" indent="-233363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8"/>
        </a:buBlip>
        <a:defRPr sz="2000">
          <a:solidFill>
            <a:srgbClr val="0000FF"/>
          </a:solidFill>
          <a:latin typeface="Helvetica"/>
          <a:ea typeface="ＭＳ Ｐゴシック" charset="0"/>
          <a:cs typeface="Helvetica"/>
        </a:defRPr>
      </a:lvl1pPr>
      <a:lvl2pPr marL="339725" indent="-230188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9"/>
        </a:buBlip>
        <a:defRPr>
          <a:solidFill>
            <a:schemeClr val="tx1"/>
          </a:solidFill>
          <a:latin typeface="Helvetica"/>
          <a:ea typeface="ＭＳ Ｐゴシック" charset="0"/>
          <a:cs typeface="Helvetica"/>
        </a:defRPr>
      </a:lvl2pPr>
      <a:lvl3pPr marL="460375" indent="-230188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10"/>
        </a:buBlip>
        <a:defRPr sz="1600" i="1">
          <a:solidFill>
            <a:schemeClr val="tx1"/>
          </a:solidFill>
          <a:latin typeface="Helvetica"/>
          <a:ea typeface="ＭＳ Ｐゴシック" charset="0"/>
          <a:cs typeface="Helvetica"/>
        </a:defRPr>
      </a:lvl3pPr>
      <a:lvl4pPr marL="569913" indent="-230188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11"/>
        </a:buBlip>
        <a:defRPr sz="1400">
          <a:solidFill>
            <a:schemeClr val="tx1"/>
          </a:solidFill>
          <a:latin typeface="Helvetica"/>
          <a:ea typeface="ＭＳ Ｐゴシック" charset="0"/>
          <a:cs typeface="Helvetica"/>
        </a:defRPr>
      </a:lvl4pPr>
      <a:lvl5pPr marL="623888" indent="-163513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Helvetica"/>
          <a:ea typeface="ＭＳ Ｐゴシック" charset="0"/>
          <a:cs typeface="Helvetic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9.gif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5.gif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0.gif"/><Relationship Id="rId5" Type="http://schemas.openxmlformats.org/officeDocument/2006/relationships/image" Target="../media/image69.gif"/><Relationship Id="rId4" Type="http://schemas.openxmlformats.org/officeDocument/2006/relationships/image" Target="../media/image68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emf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5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hyperlink" Target="mailto:1000C@2.5mA" TargetMode="Externa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9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93.png"/><Relationship Id="rId5" Type="http://schemas.openxmlformats.org/officeDocument/2006/relationships/image" Target="../media/image92.gif"/><Relationship Id="rId4" Type="http://schemas.openxmlformats.org/officeDocument/2006/relationships/image" Target="../media/image91.gif"/><Relationship Id="rId9" Type="http://schemas.openxmlformats.org/officeDocument/2006/relationships/image" Target="../media/image9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0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06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wmf"/><Relationship Id="rId5" Type="http://schemas.openxmlformats.org/officeDocument/2006/relationships/image" Target="../media/image34.png"/><Relationship Id="rId4" Type="http://schemas.openxmlformats.org/officeDocument/2006/relationships/image" Target="../media/image33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" y="1028700"/>
            <a:ext cx="9144000" cy="914400"/>
          </a:xfrm>
        </p:spPr>
        <p:txBody>
          <a:bodyPr/>
          <a:lstStyle/>
          <a:p>
            <a:r>
              <a:rPr lang="en-US" dirty="0" smtClean="0"/>
              <a:t>BNL’s </a:t>
            </a:r>
            <a:r>
              <a:rPr lang="en-US" dirty="0"/>
              <a:t>High-Current Program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7897" y="2400300"/>
            <a:ext cx="6743700" cy="571500"/>
          </a:xfrm>
        </p:spPr>
        <p:txBody>
          <a:bodyPr/>
          <a:lstStyle/>
          <a:p>
            <a:pPr lvl="0"/>
            <a:r>
              <a:rPr lang="en-US" sz="2400" dirty="0" smtClean="0"/>
              <a:t>Dmitry </a:t>
            </a:r>
            <a:r>
              <a:rPr lang="en-US" sz="2400" dirty="0" err="1" smtClean="0"/>
              <a:t>Kayran</a:t>
            </a:r>
            <a:endParaRPr lang="en-US" sz="2400" dirty="0"/>
          </a:p>
        </p:txBody>
      </p:sp>
      <p:sp>
        <p:nvSpPr>
          <p:cNvPr id="19" name="Rectangle 7"/>
          <p:cNvSpPr/>
          <p:nvPr/>
        </p:nvSpPr>
        <p:spPr>
          <a:xfrm>
            <a:off x="274616" y="5029200"/>
            <a:ext cx="5829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  <a:buSzPct val="65000"/>
            </a:pPr>
            <a:r>
              <a:rPr lang="en-US" altLang="ja-JP" sz="1800" b="0" dirty="0" smtClean="0">
                <a:solidFill>
                  <a:srgbClr val="FFFF00"/>
                </a:solidFill>
                <a:latin typeface="Helvetica"/>
                <a:cs typeface="Helvetica"/>
              </a:rPr>
              <a:t>Cornell University, June 17-19, 2015</a:t>
            </a:r>
            <a:endParaRPr lang="en-US" sz="1800" b="0" dirty="0">
              <a:solidFill>
                <a:srgbClr val="FFFF00"/>
              </a:solidFill>
              <a:latin typeface="Helvetica"/>
              <a:cs typeface="Helvetica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0866" y="3084669"/>
            <a:ext cx="566102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  <a:buSzPct val="65000"/>
            </a:pPr>
            <a:r>
              <a:rPr lang="en-US" sz="2000" b="0" kern="0" dirty="0">
                <a:solidFill>
                  <a:srgbClr val="FFFFFF"/>
                </a:solidFill>
                <a:latin typeface="Helvetica"/>
                <a:cs typeface="Helvetica"/>
              </a:rPr>
              <a:t>Collider-Accelerator </a:t>
            </a:r>
            <a:r>
              <a:rPr lang="en-US" sz="2000" b="0" kern="0" dirty="0" smtClean="0">
                <a:solidFill>
                  <a:srgbClr val="FFFFFF"/>
                </a:solidFill>
                <a:latin typeface="Helvetica"/>
                <a:cs typeface="Helvetica"/>
              </a:rPr>
              <a:t>Department,</a:t>
            </a:r>
            <a:endParaRPr lang="en-US" sz="2000" b="0" kern="0" dirty="0">
              <a:solidFill>
                <a:srgbClr val="FFFFFF"/>
              </a:solidFill>
              <a:latin typeface="Helvetica"/>
              <a:cs typeface="Helvetica"/>
            </a:endParaRPr>
          </a:p>
          <a:p>
            <a:pPr lvl="0" algn="l">
              <a:spcBef>
                <a:spcPct val="20000"/>
              </a:spcBef>
              <a:buSzPct val="65000"/>
            </a:pPr>
            <a:r>
              <a:rPr lang="en-US" sz="2000" b="0" kern="0" dirty="0" smtClean="0">
                <a:solidFill>
                  <a:srgbClr val="FFFFFF"/>
                </a:solidFill>
                <a:latin typeface="Helvetica"/>
                <a:cs typeface="Helvetica"/>
              </a:rPr>
              <a:t>Brookhaven </a:t>
            </a:r>
            <a:r>
              <a:rPr lang="en-US" sz="2000" b="0" kern="0" dirty="0">
                <a:solidFill>
                  <a:srgbClr val="FFFFFF"/>
                </a:solidFill>
                <a:latin typeface="Helvetica"/>
                <a:cs typeface="Helvetica"/>
              </a:rPr>
              <a:t>National Laboratory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47897" y="4659868"/>
            <a:ext cx="5607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spcBef>
                <a:spcPct val="20000"/>
              </a:spcBef>
              <a:buSzPct val="65000"/>
            </a:pPr>
            <a:r>
              <a:rPr lang="en-US" sz="1800" b="0" dirty="0">
                <a:solidFill>
                  <a:srgbClr val="FFFF00"/>
                </a:solidFill>
                <a:latin typeface="Helvetica"/>
                <a:cs typeface="Helvetica"/>
              </a:rPr>
              <a:t>INTENSE ELECTRON BEAMS WORKSHOP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55" y="228600"/>
            <a:ext cx="9081415" cy="6068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8651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" y="228600"/>
            <a:ext cx="8849639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3915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0054"/>
            <a:ext cx="8229600" cy="762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Gun to FC beam test setup </a:t>
            </a:r>
            <a:endParaRPr lang="en-US" sz="32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152400" y="1219200"/>
            <a:ext cx="8839200" cy="4648200"/>
            <a:chOff x="152400" y="1219200"/>
            <a:chExt cx="8839200" cy="4648200"/>
          </a:xfrm>
        </p:grpSpPr>
        <p:grpSp>
          <p:nvGrpSpPr>
            <p:cNvPr id="4" name="Group 3"/>
            <p:cNvGrpSpPr/>
            <p:nvPr/>
          </p:nvGrpSpPr>
          <p:grpSpPr>
            <a:xfrm>
              <a:off x="152400" y="1219200"/>
              <a:ext cx="8839200" cy="4648200"/>
              <a:chOff x="304800" y="1467952"/>
              <a:chExt cx="8839200" cy="46482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" y="1467952"/>
                <a:ext cx="7957188" cy="4648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7" name="Straight Arrow Connector 6"/>
              <p:cNvCxnSpPr/>
              <p:nvPr/>
            </p:nvCxnSpPr>
            <p:spPr>
              <a:xfrm>
                <a:off x="6402019" y="3568563"/>
                <a:ext cx="0" cy="306969"/>
              </a:xfrm>
              <a:prstGeom prst="straightConnector1">
                <a:avLst/>
              </a:prstGeom>
              <a:ln w="158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Box 7"/>
              <p:cNvSpPr txBox="1"/>
              <p:nvPr/>
            </p:nvSpPr>
            <p:spPr>
              <a:xfrm>
                <a:off x="5981700" y="3260786"/>
                <a:ext cx="11430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/>
                  <a:t>Inj. Dipole</a:t>
                </a:r>
                <a:endParaRPr lang="en-US" sz="1400" b="1" dirty="0"/>
              </a:p>
            </p:txBody>
          </p:sp>
          <p:cxnSp>
            <p:nvCxnSpPr>
              <p:cNvPr id="9" name="Straight Arrow Connector 8"/>
              <p:cNvCxnSpPr/>
              <p:nvPr/>
            </p:nvCxnSpPr>
            <p:spPr>
              <a:xfrm>
                <a:off x="5486400" y="2743200"/>
                <a:ext cx="0" cy="1219200"/>
              </a:xfrm>
              <a:prstGeom prst="straightConnector1">
                <a:avLst/>
              </a:prstGeom>
              <a:ln w="158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>
                <a:off x="5181600" y="2438400"/>
                <a:ext cx="609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/>
                  <a:t>ICT</a:t>
                </a:r>
                <a:endParaRPr lang="en-US" sz="1400" b="1" dirty="0"/>
              </a:p>
            </p:txBody>
          </p:sp>
          <p:cxnSp>
            <p:nvCxnSpPr>
              <p:cNvPr id="12" name="Straight Arrow Connector 11"/>
              <p:cNvCxnSpPr/>
              <p:nvPr/>
            </p:nvCxnSpPr>
            <p:spPr>
              <a:xfrm>
                <a:off x="8153400" y="3200400"/>
                <a:ext cx="0" cy="685800"/>
              </a:xfrm>
              <a:prstGeom prst="straightConnector1">
                <a:avLst/>
              </a:prstGeom>
              <a:ln w="158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7696200" y="2819400"/>
                <a:ext cx="14478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/>
                  <a:t>Faraday Cup</a:t>
                </a:r>
                <a:endParaRPr lang="en-US" sz="1400" b="1" dirty="0"/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 flipH="1" flipV="1">
                <a:off x="5715000" y="4114800"/>
                <a:ext cx="76200" cy="838200"/>
              </a:xfrm>
              <a:prstGeom prst="straightConnector1">
                <a:avLst/>
              </a:prstGeom>
              <a:ln w="158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5486400" y="4876800"/>
                <a:ext cx="11430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/>
                  <a:t>BPM</a:t>
                </a:r>
                <a:endParaRPr lang="en-US" sz="1400" b="1" dirty="0"/>
              </a:p>
            </p:txBody>
          </p:sp>
          <p:cxnSp>
            <p:nvCxnSpPr>
              <p:cNvPr id="20" name="Straight Arrow Connector 19"/>
              <p:cNvCxnSpPr/>
              <p:nvPr/>
            </p:nvCxnSpPr>
            <p:spPr>
              <a:xfrm flipH="1" flipV="1">
                <a:off x="2743200" y="4191000"/>
                <a:ext cx="76200" cy="914400"/>
              </a:xfrm>
              <a:prstGeom prst="straightConnector1">
                <a:avLst/>
              </a:prstGeom>
              <a:ln w="158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2514600" y="5028570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/>
                  <a:t>Gate Valve</a:t>
                </a:r>
                <a:endParaRPr lang="en-US" sz="1400" b="1" dirty="0"/>
              </a:p>
            </p:txBody>
          </p:sp>
          <p:cxnSp>
            <p:nvCxnSpPr>
              <p:cNvPr id="23" name="Straight Arrow Connector 22"/>
              <p:cNvCxnSpPr/>
              <p:nvPr/>
            </p:nvCxnSpPr>
            <p:spPr>
              <a:xfrm flipV="1">
                <a:off x="2895600" y="4114800"/>
                <a:ext cx="1752600" cy="990600"/>
              </a:xfrm>
              <a:prstGeom prst="straightConnector1">
                <a:avLst/>
              </a:prstGeom>
              <a:ln w="158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stCxn id="26" idx="0"/>
              </p:cNvCxnSpPr>
              <p:nvPr/>
            </p:nvCxnSpPr>
            <p:spPr>
              <a:xfrm flipV="1">
                <a:off x="5067300" y="4191000"/>
                <a:ext cx="190500" cy="685800"/>
              </a:xfrm>
              <a:prstGeom prst="straightConnector1">
                <a:avLst/>
              </a:prstGeom>
              <a:ln w="158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>
              <a:xfrm>
                <a:off x="4419600" y="4876800"/>
                <a:ext cx="12954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/>
                  <a:t>Laser cross</a:t>
                </a:r>
                <a:endParaRPr lang="en-US" sz="1400" b="1" dirty="0"/>
              </a:p>
            </p:txBody>
          </p:sp>
          <p:cxnSp>
            <p:nvCxnSpPr>
              <p:cNvPr id="30" name="Straight Arrow Connector 29"/>
              <p:cNvCxnSpPr>
                <a:stCxn id="31" idx="0"/>
              </p:cNvCxnSpPr>
              <p:nvPr/>
            </p:nvCxnSpPr>
            <p:spPr>
              <a:xfrm flipH="1" flipV="1">
                <a:off x="5867400" y="4020652"/>
                <a:ext cx="1019175" cy="1008548"/>
              </a:xfrm>
              <a:prstGeom prst="straightConnector1">
                <a:avLst/>
              </a:prstGeom>
              <a:ln w="158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/>
              <p:cNvSpPr txBox="1"/>
              <p:nvPr/>
            </p:nvSpPr>
            <p:spPr>
              <a:xfrm>
                <a:off x="6219825" y="5029200"/>
                <a:ext cx="13335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/>
                  <a:t>Halo monitors</a:t>
                </a:r>
                <a:endParaRPr lang="en-US" sz="1400" b="1" dirty="0"/>
              </a:p>
            </p:txBody>
          </p:sp>
          <p:cxnSp>
            <p:nvCxnSpPr>
              <p:cNvPr id="36" name="Straight Arrow Connector 35"/>
              <p:cNvCxnSpPr/>
              <p:nvPr/>
            </p:nvCxnSpPr>
            <p:spPr>
              <a:xfrm>
                <a:off x="7696200" y="2593777"/>
                <a:ext cx="0" cy="1140023"/>
              </a:xfrm>
              <a:prstGeom prst="straightConnector1">
                <a:avLst/>
              </a:prstGeom>
              <a:ln w="158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>
                <a:off x="7010400" y="1905000"/>
                <a:ext cx="9144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/>
                  <a:t>Slit mask</a:t>
                </a:r>
                <a:endParaRPr lang="en-US" sz="1400" b="1" dirty="0"/>
              </a:p>
            </p:txBody>
          </p:sp>
          <p:cxnSp>
            <p:nvCxnSpPr>
              <p:cNvPr id="24" name="Straight Arrow Connector 23"/>
              <p:cNvCxnSpPr/>
              <p:nvPr/>
            </p:nvCxnSpPr>
            <p:spPr>
              <a:xfrm>
                <a:off x="2667000" y="2590800"/>
                <a:ext cx="990600" cy="1295400"/>
              </a:xfrm>
              <a:prstGeom prst="straightConnector1">
                <a:avLst/>
              </a:prstGeom>
              <a:ln w="158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/>
              <p:cNvSpPr txBox="1"/>
              <p:nvPr/>
            </p:nvSpPr>
            <p:spPr>
              <a:xfrm>
                <a:off x="2133600" y="2286000"/>
                <a:ext cx="9144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/>
                  <a:t>Cavity</a:t>
                </a:r>
                <a:endParaRPr lang="en-US" sz="1400" b="1" dirty="0"/>
              </a:p>
            </p:txBody>
          </p:sp>
          <p:cxnSp>
            <p:nvCxnSpPr>
              <p:cNvPr id="32" name="Straight Arrow Connector 31"/>
              <p:cNvCxnSpPr/>
              <p:nvPr/>
            </p:nvCxnSpPr>
            <p:spPr>
              <a:xfrm>
                <a:off x="1524000" y="2667000"/>
                <a:ext cx="0" cy="1219200"/>
              </a:xfrm>
              <a:prstGeom prst="straightConnector1">
                <a:avLst/>
              </a:prstGeom>
              <a:ln w="158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/>
              <p:cNvSpPr txBox="1"/>
              <p:nvPr/>
            </p:nvSpPr>
            <p:spPr>
              <a:xfrm>
                <a:off x="381000" y="2057400"/>
                <a:ext cx="18288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/>
                  <a:t>Cathode transport cart</a:t>
                </a:r>
                <a:endParaRPr lang="en-US" sz="1400" b="1" dirty="0"/>
              </a:p>
            </p:txBody>
          </p:sp>
          <p:cxnSp>
            <p:nvCxnSpPr>
              <p:cNvPr id="37" name="Straight Arrow Connector 36"/>
              <p:cNvCxnSpPr/>
              <p:nvPr/>
            </p:nvCxnSpPr>
            <p:spPr>
              <a:xfrm>
                <a:off x="2286000" y="2971800"/>
                <a:ext cx="1143000" cy="990600"/>
              </a:xfrm>
              <a:prstGeom prst="straightConnector1">
                <a:avLst/>
              </a:prstGeom>
              <a:ln w="158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/>
              <p:cNvSpPr txBox="1"/>
              <p:nvPr/>
            </p:nvSpPr>
            <p:spPr>
              <a:xfrm>
                <a:off x="1752600" y="2667000"/>
                <a:ext cx="990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/>
                  <a:t>Cathode</a:t>
                </a:r>
                <a:endParaRPr lang="en-US" sz="1400" b="1" dirty="0"/>
              </a:p>
            </p:txBody>
          </p:sp>
        </p:grpSp>
        <p:cxnSp>
          <p:nvCxnSpPr>
            <p:cNvPr id="29" name="Straight Arrow Connector 28"/>
            <p:cNvCxnSpPr/>
            <p:nvPr/>
          </p:nvCxnSpPr>
          <p:spPr>
            <a:xfrm>
              <a:off x="5829300" y="2988259"/>
              <a:ext cx="0" cy="609600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5429250" y="2607259"/>
              <a:ext cx="14859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XY corrector</a:t>
              </a:r>
              <a:endParaRPr lang="en-US" sz="1400" b="1" dirty="0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4762500" y="2925011"/>
              <a:ext cx="0" cy="663399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4267200" y="2570648"/>
              <a:ext cx="8763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Solenoid</a:t>
              </a:r>
              <a:endParaRPr lang="en-US" sz="1400" b="1" dirty="0"/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>
              <a:off x="7346594" y="1962536"/>
              <a:ext cx="0" cy="1447800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6743700" y="2072249"/>
              <a:ext cx="1600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Profile monitor</a:t>
              </a:r>
              <a:endParaRPr lang="en-US" sz="1400" b="1" dirty="0"/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 flipV="1">
              <a:off x="2743200" y="3771900"/>
              <a:ext cx="4000500" cy="108474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V="1">
              <a:off x="5715000" y="3942248"/>
              <a:ext cx="1143000" cy="762000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>
              <a:stCxn id="31" idx="0"/>
            </p:cNvCxnSpPr>
            <p:nvPr/>
          </p:nvCxnSpPr>
          <p:spPr>
            <a:xfrm flipV="1">
              <a:off x="6734175" y="4018448"/>
              <a:ext cx="238125" cy="762000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Notched Right Arrow 18"/>
          <p:cNvSpPr/>
          <p:nvPr/>
        </p:nvSpPr>
        <p:spPr bwMode="auto">
          <a:xfrm>
            <a:off x="3448050" y="3657600"/>
            <a:ext cx="4552950" cy="228600"/>
          </a:xfrm>
          <a:prstGeom prst="notched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b="0">
              <a:latin typeface="Book Antiqua" pitchFamily="18" charset="0"/>
              <a:ea typeface="ＭＳ Ｐゴシック" pitchFamily="34" charset="-128"/>
            </a:endParaRPr>
          </a:p>
        </p:txBody>
      </p:sp>
      <p:sp>
        <p:nvSpPr>
          <p:cNvPr id="28" name="Right Arrow 27"/>
          <p:cNvSpPr/>
          <p:nvPr/>
        </p:nvSpPr>
        <p:spPr>
          <a:xfrm rot="16200000">
            <a:off x="4078969" y="4856018"/>
            <a:ext cx="2251137" cy="1220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4130994" y="6011533"/>
            <a:ext cx="2628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Laser beam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3124200" y="6436437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D. </a:t>
            </a:r>
            <a:r>
              <a:rPr lang="en-US" sz="1400" dirty="0" err="1"/>
              <a:t>Kayran</a:t>
            </a:r>
            <a:r>
              <a:rPr lang="en-US" sz="1400" dirty="0"/>
              <a:t>, </a:t>
            </a:r>
            <a:r>
              <a:rPr lang="en-US" sz="1400" dirty="0" smtClean="0"/>
              <a:t>IEBW’15  Cornell University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286651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9424"/>
            <a:ext cx="8382000" cy="609599"/>
          </a:xfrm>
        </p:spPr>
        <p:txBody>
          <a:bodyPr/>
          <a:lstStyle/>
          <a:p>
            <a:pPr lvl="1"/>
            <a:r>
              <a:rPr lang="en-US" sz="1600" dirty="0">
                <a:ea typeface="ＭＳ Ｐゴシック" charset="0"/>
              </a:rPr>
              <a:t>Goals of Gun to Dump commissioning </a:t>
            </a:r>
            <a:r>
              <a:rPr lang="en-US" sz="1600" dirty="0" smtClean="0">
                <a:ea typeface="ＭＳ Ｐゴシック" charset="0"/>
              </a:rPr>
              <a:t>stages (ARR stage I)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FAEF1-1093-4737-AA45-89A2DC4715F8}" type="slidenum">
              <a:rPr lang="en-US" altLang="en-US" smtClean="0"/>
              <a:pPr/>
              <a:t>13</a:t>
            </a:fld>
            <a:endParaRPr lang="en-US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8600" y="533400"/>
            <a:ext cx="7953338" cy="1869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6598" y="2422405"/>
            <a:ext cx="8810532" cy="3368795"/>
          </a:xfrm>
        </p:spPr>
        <p:txBody>
          <a:bodyPr>
            <a:normAutofit fontScale="92500" lnSpcReduction="10000"/>
          </a:bodyPr>
          <a:lstStyle/>
          <a:p>
            <a:pPr lvl="1" algn="just">
              <a:buFont typeface="Times" pitchFamily="18" charset="0"/>
              <a:buChar char="•"/>
              <a:defRPr/>
            </a:pPr>
            <a:r>
              <a:rPr lang="en-US" sz="1400" dirty="0"/>
              <a:t>Injection line </a:t>
            </a:r>
            <a:r>
              <a:rPr lang="en-US" sz="1400" dirty="0" smtClean="0"/>
              <a:t>commissioning (</a:t>
            </a:r>
            <a:r>
              <a:rPr lang="en-US" sz="1400" dirty="0"/>
              <a:t>low current)</a:t>
            </a:r>
          </a:p>
          <a:p>
            <a:pPr lvl="3" indent="-285750" algn="just">
              <a:defRPr/>
            </a:pPr>
            <a:r>
              <a:rPr lang="en-US" sz="1400" i="1" dirty="0"/>
              <a:t>transport beam through the ERL injection line (</a:t>
            </a:r>
            <a:r>
              <a:rPr lang="en-US" sz="1400" i="1" dirty="0" err="1"/>
              <a:t>ZigZag</a:t>
            </a:r>
            <a:r>
              <a:rPr lang="en-US" sz="1400" i="1" dirty="0"/>
              <a:t>)</a:t>
            </a:r>
          </a:p>
          <a:p>
            <a:pPr lvl="3" indent="-285750" algn="just">
              <a:defRPr/>
            </a:pPr>
            <a:r>
              <a:rPr lang="en-US" sz="1400" i="1" dirty="0"/>
              <a:t>calibrate beam loss monitors </a:t>
            </a:r>
          </a:p>
          <a:p>
            <a:pPr lvl="3" indent="-285750" algn="just">
              <a:defRPr/>
            </a:pPr>
            <a:r>
              <a:rPr lang="en-US" sz="1400" dirty="0" smtClean="0">
                <a:solidFill>
                  <a:srgbClr val="FF0000"/>
                </a:solidFill>
              </a:rPr>
              <a:t>establish </a:t>
            </a:r>
            <a:r>
              <a:rPr lang="en-US" sz="1400" dirty="0">
                <a:solidFill>
                  <a:srgbClr val="FF0000"/>
                </a:solidFill>
              </a:rPr>
              <a:t>routine and fault dose rates external to the shielding</a:t>
            </a:r>
            <a:r>
              <a:rPr lang="en-US" sz="1400" i="1" dirty="0" smtClean="0">
                <a:solidFill>
                  <a:srgbClr val="FF0000"/>
                </a:solidFill>
              </a:rPr>
              <a:t> </a:t>
            </a:r>
            <a:endParaRPr lang="en-US" sz="1400" i="1" dirty="0">
              <a:solidFill>
                <a:srgbClr val="FF0000"/>
              </a:solidFill>
            </a:endParaRPr>
          </a:p>
          <a:p>
            <a:pPr lvl="1" algn="just">
              <a:buFont typeface="Times" pitchFamily="18" charset="0"/>
              <a:buChar char="•"/>
              <a:defRPr/>
            </a:pPr>
            <a:r>
              <a:rPr lang="en-US" sz="1400" dirty="0"/>
              <a:t>Extraction and beam dump </a:t>
            </a:r>
            <a:r>
              <a:rPr lang="en-US" sz="1400" dirty="0" smtClean="0"/>
              <a:t>commissioning (</a:t>
            </a:r>
            <a:r>
              <a:rPr lang="en-US" sz="1400" dirty="0"/>
              <a:t>low current)</a:t>
            </a:r>
          </a:p>
          <a:p>
            <a:pPr lvl="3" indent="-285750" algn="just">
              <a:defRPr/>
            </a:pPr>
            <a:r>
              <a:rPr lang="en-US" sz="1400" i="1" dirty="0"/>
              <a:t>transport beam </a:t>
            </a:r>
            <a:r>
              <a:rPr lang="en-US" sz="1400" i="1" dirty="0" smtClean="0"/>
              <a:t>through 5cell cavity and  </a:t>
            </a:r>
            <a:r>
              <a:rPr lang="en-US" sz="1400" i="1" dirty="0"/>
              <a:t>the ERL extraction  line to beam dump</a:t>
            </a:r>
          </a:p>
          <a:p>
            <a:pPr lvl="3" indent="-285750" algn="just">
              <a:defRPr/>
            </a:pPr>
            <a:r>
              <a:rPr lang="en-US" sz="1400" i="1" dirty="0"/>
              <a:t>calibrate beam loss monitors and </a:t>
            </a:r>
            <a:r>
              <a:rPr lang="en-US" sz="1400" i="1" dirty="0" smtClean="0"/>
              <a:t>DCCTs</a:t>
            </a:r>
            <a:endParaRPr lang="en-US" sz="1400" i="1" dirty="0"/>
          </a:p>
          <a:p>
            <a:pPr lvl="3" indent="-285750" algn="just">
              <a:defRPr/>
            </a:pPr>
            <a:r>
              <a:rPr lang="en-US" sz="1400" i="1" dirty="0" smtClean="0"/>
              <a:t>establish </a:t>
            </a:r>
            <a:r>
              <a:rPr lang="en-US" sz="1400" i="1" dirty="0"/>
              <a:t>close to 100% </a:t>
            </a:r>
            <a:r>
              <a:rPr lang="en-US" sz="1400" i="1" dirty="0" smtClean="0"/>
              <a:t>beam to dump transport </a:t>
            </a:r>
            <a:r>
              <a:rPr lang="en-US" sz="1400" i="1" dirty="0"/>
              <a:t>line </a:t>
            </a:r>
            <a:r>
              <a:rPr lang="en-US" sz="1400" i="1" dirty="0" smtClean="0"/>
              <a:t>propagation</a:t>
            </a:r>
          </a:p>
          <a:p>
            <a:pPr lvl="3" indent="-285750" algn="just">
              <a:defRPr/>
            </a:pPr>
            <a:r>
              <a:rPr lang="en-US" sz="1400" i="1" dirty="0"/>
              <a:t>c</a:t>
            </a:r>
            <a:r>
              <a:rPr lang="en-US" sz="1400" i="1" dirty="0" smtClean="0"/>
              <a:t>arry out beam measurements</a:t>
            </a:r>
            <a:endParaRPr lang="en-US" sz="1400" i="1" dirty="0"/>
          </a:p>
          <a:p>
            <a:pPr lvl="3" indent="-285750" algn="just">
              <a:defRPr/>
            </a:pPr>
            <a:r>
              <a:rPr lang="en-US" sz="1400" dirty="0" smtClean="0">
                <a:solidFill>
                  <a:srgbClr val="FF0000"/>
                </a:solidFill>
              </a:rPr>
              <a:t>establish </a:t>
            </a:r>
            <a:r>
              <a:rPr lang="en-US" sz="1400" dirty="0">
                <a:solidFill>
                  <a:srgbClr val="FF0000"/>
                </a:solidFill>
              </a:rPr>
              <a:t>routine and fault dose rates external to the shielding</a:t>
            </a:r>
            <a:r>
              <a:rPr lang="en-US" sz="1400" i="1" dirty="0" smtClean="0">
                <a:solidFill>
                  <a:srgbClr val="FF0000"/>
                </a:solidFill>
              </a:rPr>
              <a:t> </a:t>
            </a:r>
            <a:r>
              <a:rPr lang="en-US" sz="1400" i="1" dirty="0" smtClean="0"/>
              <a:t> </a:t>
            </a:r>
            <a:endParaRPr lang="en-US" sz="1400" i="1" dirty="0"/>
          </a:p>
          <a:p>
            <a:pPr lvl="1" algn="just">
              <a:buFont typeface="Times" pitchFamily="18" charset="0"/>
              <a:buChar char="•"/>
              <a:defRPr/>
            </a:pPr>
            <a:r>
              <a:rPr lang="en-US" sz="1400" dirty="0"/>
              <a:t>High </a:t>
            </a:r>
            <a:r>
              <a:rPr lang="en-US" sz="1400" dirty="0" smtClean="0"/>
              <a:t>Intensity Studies (final stage) </a:t>
            </a:r>
            <a:endParaRPr lang="en-US" sz="1400" dirty="0"/>
          </a:p>
          <a:p>
            <a:pPr lvl="3" algn="just">
              <a:defRPr/>
            </a:pPr>
            <a:r>
              <a:rPr lang="en-US" sz="1400" i="1" dirty="0" smtClean="0"/>
              <a:t>demonstrate </a:t>
            </a:r>
            <a:r>
              <a:rPr lang="en-US" sz="1400" i="1" dirty="0"/>
              <a:t>stable gun operation </a:t>
            </a:r>
            <a:r>
              <a:rPr lang="en-US" sz="1400" i="1" dirty="0" smtClean="0"/>
              <a:t>at minimum 30 mA average current</a:t>
            </a:r>
          </a:p>
          <a:p>
            <a:pPr lvl="3" algn="just">
              <a:defRPr/>
            </a:pPr>
            <a:r>
              <a:rPr lang="en-US" sz="1400" i="1" dirty="0" smtClean="0"/>
              <a:t>conduct cathode life time studies</a:t>
            </a:r>
          </a:p>
          <a:p>
            <a:pPr lvl="3" algn="just">
              <a:defRPr/>
            </a:pPr>
            <a:r>
              <a:rPr lang="en-US" sz="1400" i="1" dirty="0"/>
              <a:t>b</a:t>
            </a:r>
            <a:r>
              <a:rPr lang="en-US" sz="1400" i="1" dirty="0" smtClean="0"/>
              <a:t>eam dump commissioning</a:t>
            </a:r>
          </a:p>
          <a:p>
            <a:pPr lvl="3" algn="just">
              <a:defRPr/>
            </a:pPr>
            <a:r>
              <a:rPr lang="en-US" sz="1400" dirty="0">
                <a:solidFill>
                  <a:srgbClr val="FF0000"/>
                </a:solidFill>
              </a:rPr>
              <a:t>establish routine </a:t>
            </a:r>
            <a:r>
              <a:rPr lang="en-US" sz="1400" dirty="0" smtClean="0">
                <a:solidFill>
                  <a:srgbClr val="FF0000"/>
                </a:solidFill>
              </a:rPr>
              <a:t>dose </a:t>
            </a:r>
            <a:r>
              <a:rPr lang="en-US" sz="1400" dirty="0">
                <a:solidFill>
                  <a:srgbClr val="FF0000"/>
                </a:solidFill>
              </a:rPr>
              <a:t>rates external to the shielding</a:t>
            </a:r>
            <a:endParaRPr lang="en-US" sz="1400" i="1" dirty="0">
              <a:solidFill>
                <a:srgbClr val="FF0000"/>
              </a:solidFill>
            </a:endParaRPr>
          </a:p>
          <a:p>
            <a:pPr marL="0" indent="0" algn="just">
              <a:buNone/>
              <a:defRPr/>
            </a:pP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344786" y="5791200"/>
            <a:ext cx="85706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Learning the machine </a:t>
            </a:r>
            <a:r>
              <a:rPr lang="en-US" sz="1400" dirty="0" smtClean="0">
                <a:solidFill>
                  <a:srgbClr val="FF0000"/>
                </a:solidFill>
              </a:rPr>
              <a:t>performance </a:t>
            </a:r>
            <a:r>
              <a:rPr lang="en-US" sz="1400" dirty="0">
                <a:solidFill>
                  <a:srgbClr val="FF0000"/>
                </a:solidFill>
              </a:rPr>
              <a:t>during previous commissioning phases allows proceeding with smooth transition to loop commissioning.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71800" y="6432228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D. Kayran, ERL2015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1951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48593" y="152649"/>
            <a:ext cx="8617013" cy="3378634"/>
            <a:chOff x="477570" y="457200"/>
            <a:chExt cx="7924800" cy="2743200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570" y="457200"/>
              <a:ext cx="7924800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" name="Straight Arrow Connector 12"/>
            <p:cNvCxnSpPr>
              <a:stCxn id="14" idx="0"/>
            </p:cNvCxnSpPr>
            <p:nvPr/>
          </p:nvCxnSpPr>
          <p:spPr bwMode="auto">
            <a:xfrm flipH="1" flipV="1">
              <a:off x="2362200" y="2318822"/>
              <a:ext cx="1" cy="501413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2057400" y="2820235"/>
              <a:ext cx="609600" cy="206161"/>
            </a:xfrm>
            <a:prstGeom prst="rect">
              <a:avLst/>
            </a:prstGeom>
            <a:noFill/>
            <a:ln>
              <a:solidFill>
                <a:srgbClr val="45A96D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050" b="1" dirty="0"/>
                <a:t>L</a:t>
              </a:r>
              <a:r>
                <a:rPr lang="en-US" sz="1050" b="1" dirty="0" smtClean="0"/>
                <a:t>aser</a:t>
              </a:r>
              <a:endParaRPr lang="en-US" sz="1050" b="1" dirty="0"/>
            </a:p>
          </p:txBody>
        </p:sp>
        <p:cxnSp>
          <p:nvCxnSpPr>
            <p:cNvPr id="15" name="Straight Arrow Connector 14"/>
            <p:cNvCxnSpPr/>
            <p:nvPr/>
          </p:nvCxnSpPr>
          <p:spPr bwMode="auto">
            <a:xfrm flipH="1">
              <a:off x="1752600" y="2318822"/>
              <a:ext cx="609600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39937" name="Title 1"/>
          <p:cNvSpPr>
            <a:spLocks noGrp="1"/>
          </p:cNvSpPr>
          <p:nvPr>
            <p:ph type="title"/>
          </p:nvPr>
        </p:nvSpPr>
        <p:spPr>
          <a:xfrm>
            <a:off x="32906" y="13855"/>
            <a:ext cx="4524194" cy="329045"/>
          </a:xfrm>
        </p:spPr>
        <p:txBody>
          <a:bodyPr/>
          <a:lstStyle/>
          <a:p>
            <a:r>
              <a:rPr lang="en-US" sz="1800" dirty="0" smtClean="0">
                <a:latin typeface="Arial" charset="0"/>
                <a:ea typeface="ＭＳ Ｐゴシック" charset="0"/>
              </a:rPr>
              <a:t>R</a:t>
            </a:r>
            <a:r>
              <a:rPr lang="en-US" sz="1800" dirty="0">
                <a:latin typeface="Arial" charset="0"/>
                <a:ea typeface="ＭＳ Ｐゴシック" charset="0"/>
              </a:rPr>
              <a:t>&amp;D ERL </a:t>
            </a:r>
            <a:r>
              <a:rPr lang="en-US" sz="1800" dirty="0" smtClean="0">
                <a:latin typeface="Arial" charset="0"/>
                <a:ea typeface="ＭＳ Ｐゴシック" charset="0"/>
              </a:rPr>
              <a:t>full commissioning ARR-II</a:t>
            </a:r>
            <a:endParaRPr lang="en-US" sz="1800" dirty="0">
              <a:latin typeface="Arial" charset="0"/>
              <a:ea typeface="ＭＳ Ｐゴシック" charset="0"/>
            </a:endParaRPr>
          </a:p>
        </p:txBody>
      </p:sp>
      <p:sp>
        <p:nvSpPr>
          <p:cNvPr id="3993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239CB79-B220-5E45-98D4-4BDAFF62273B}" type="slidenum">
              <a:rPr lang="en-US" sz="900">
                <a:cs typeface="Helvetica" charset="0"/>
              </a:rPr>
              <a:pPr eaLnBrk="1" hangingPunct="1"/>
              <a:t>14</a:t>
            </a:fld>
            <a:endParaRPr lang="en-US" sz="900">
              <a:cs typeface="Helvetica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5491" y="4267200"/>
            <a:ext cx="4404699" cy="1858970"/>
          </a:xfrm>
          <a:ln>
            <a:solidFill>
              <a:srgbClr val="042B7F"/>
            </a:solidFill>
          </a:ln>
        </p:spPr>
        <p:txBody>
          <a:bodyPr wrap="square">
            <a:spAutoFit/>
          </a:bodyPr>
          <a:lstStyle/>
          <a:p>
            <a:pPr marL="0" indent="0">
              <a:buClr>
                <a:srgbClr val="000000"/>
              </a:buClr>
              <a:buFontTx/>
              <a:buNone/>
              <a:defRPr/>
            </a:pPr>
            <a:r>
              <a:rPr lang="en-US" sz="1400" b="0" u="sng" dirty="0" smtClean="0">
                <a:solidFill>
                  <a:srgbClr val="000000"/>
                </a:solidFill>
              </a:rPr>
              <a:t>Commissioning goal:</a:t>
            </a:r>
            <a:endParaRPr lang="en-US" sz="1400" b="0" u="sng" dirty="0">
              <a:solidFill>
                <a:srgbClr val="000000"/>
              </a:solidFill>
            </a:endParaRPr>
          </a:p>
          <a:p>
            <a:pPr marL="0" indent="0">
              <a:buClr>
                <a:srgbClr val="000000"/>
              </a:buClr>
              <a:buNone/>
              <a:defRPr/>
            </a:pPr>
            <a:r>
              <a:rPr lang="en-US" sz="1200" b="0" dirty="0" smtClean="0">
                <a:solidFill>
                  <a:srgbClr val="000000"/>
                </a:solidFill>
              </a:rPr>
              <a:t>Injection  energy:	 	2 </a:t>
            </a:r>
            <a:r>
              <a:rPr lang="en-US" sz="1200" b="0" dirty="0">
                <a:solidFill>
                  <a:srgbClr val="000000"/>
                </a:solidFill>
              </a:rPr>
              <a:t>MeV </a:t>
            </a:r>
          </a:p>
          <a:p>
            <a:pPr marL="0" indent="0">
              <a:buClr>
                <a:srgbClr val="000000"/>
              </a:buClr>
              <a:buNone/>
              <a:defRPr/>
            </a:pPr>
            <a:r>
              <a:rPr lang="en-US" sz="1200" b="0" dirty="0">
                <a:solidFill>
                  <a:srgbClr val="000000"/>
                </a:solidFill>
              </a:rPr>
              <a:t>Top </a:t>
            </a:r>
            <a:r>
              <a:rPr lang="en-US" sz="1200" b="0" dirty="0" smtClean="0">
                <a:solidFill>
                  <a:srgbClr val="000000"/>
                </a:solidFill>
              </a:rPr>
              <a:t>energy: 			20 </a:t>
            </a:r>
            <a:r>
              <a:rPr lang="en-US" sz="1200" b="0" dirty="0">
                <a:solidFill>
                  <a:srgbClr val="000000"/>
                </a:solidFill>
              </a:rPr>
              <a:t>MeV</a:t>
            </a:r>
          </a:p>
          <a:p>
            <a:pPr marL="0" indent="0">
              <a:buClr>
                <a:srgbClr val="000000"/>
              </a:buClr>
              <a:buNone/>
              <a:defRPr/>
            </a:pPr>
            <a:r>
              <a:rPr lang="en-US" sz="1200" b="0" dirty="0">
                <a:solidFill>
                  <a:srgbClr val="000000"/>
                </a:solidFill>
              </a:rPr>
              <a:t>Multi-Alkali photocathode </a:t>
            </a:r>
            <a:r>
              <a:rPr lang="en-US" sz="1200" b="0" dirty="0" smtClean="0">
                <a:solidFill>
                  <a:srgbClr val="000000"/>
                </a:solidFill>
              </a:rPr>
              <a:t>: 		QE&gt;3e-3</a:t>
            </a:r>
            <a:endParaRPr lang="en-US" sz="1200" b="0" dirty="0">
              <a:solidFill>
                <a:srgbClr val="000000"/>
              </a:solidFill>
            </a:endParaRPr>
          </a:p>
          <a:p>
            <a:pPr marL="0" indent="0">
              <a:buClr>
                <a:srgbClr val="000000"/>
              </a:buClr>
              <a:buNone/>
              <a:defRPr/>
            </a:pPr>
            <a:r>
              <a:rPr lang="en-US" sz="1200" b="0" dirty="0" smtClean="0">
                <a:solidFill>
                  <a:srgbClr val="000000"/>
                </a:solidFill>
              </a:rPr>
              <a:t>Laser repetition rate: 		9.4 </a:t>
            </a:r>
            <a:r>
              <a:rPr lang="en-US" sz="1200" b="0" dirty="0" smtClean="0">
                <a:solidFill>
                  <a:srgbClr val="000000"/>
                </a:solidFill>
              </a:rPr>
              <a:t>MHz (40 MHz)</a:t>
            </a:r>
            <a:endParaRPr lang="en-US" sz="1200" b="0" dirty="0">
              <a:solidFill>
                <a:srgbClr val="000000"/>
              </a:solidFill>
            </a:endParaRPr>
          </a:p>
          <a:p>
            <a:pPr marL="0" indent="0">
              <a:buClr>
                <a:srgbClr val="000000"/>
              </a:buClr>
              <a:buNone/>
              <a:defRPr/>
            </a:pPr>
            <a:r>
              <a:rPr lang="en-US" sz="1200" b="0" dirty="0">
                <a:solidFill>
                  <a:srgbClr val="000000"/>
                </a:solidFill>
              </a:rPr>
              <a:t>Operating: single or/and train </a:t>
            </a:r>
            <a:r>
              <a:rPr lang="en-US" sz="1200" b="0" dirty="0" smtClean="0">
                <a:solidFill>
                  <a:srgbClr val="000000"/>
                </a:solidFill>
              </a:rPr>
              <a:t>pulses  </a:t>
            </a:r>
            <a:endParaRPr lang="en-US" sz="1200" b="0" dirty="0">
              <a:solidFill>
                <a:srgbClr val="000000"/>
              </a:solidFill>
            </a:endParaRPr>
          </a:p>
          <a:p>
            <a:pPr marL="0" indent="0">
              <a:buClr>
                <a:srgbClr val="000000"/>
              </a:buClr>
              <a:buNone/>
              <a:defRPr/>
            </a:pPr>
            <a:r>
              <a:rPr lang="en-US" sz="1200" b="0" dirty="0" smtClean="0">
                <a:solidFill>
                  <a:srgbClr val="000000"/>
                </a:solidFill>
              </a:rPr>
              <a:t>Charge </a:t>
            </a:r>
            <a:r>
              <a:rPr lang="en-US" sz="1200" b="0" dirty="0">
                <a:solidFill>
                  <a:srgbClr val="000000"/>
                </a:solidFill>
              </a:rPr>
              <a:t> </a:t>
            </a:r>
            <a:r>
              <a:rPr lang="en-US" sz="1200" b="0" dirty="0" smtClean="0">
                <a:solidFill>
                  <a:srgbClr val="000000"/>
                </a:solidFill>
              </a:rPr>
              <a:t>per bunch:		1 </a:t>
            </a:r>
            <a:r>
              <a:rPr lang="en-US" sz="1200" b="0" dirty="0" err="1">
                <a:solidFill>
                  <a:srgbClr val="000000"/>
                </a:solidFill>
              </a:rPr>
              <a:t>n</a:t>
            </a:r>
            <a:r>
              <a:rPr lang="en-US" sz="1200" b="0" dirty="0" err="1" smtClean="0">
                <a:solidFill>
                  <a:srgbClr val="000000"/>
                </a:solidFill>
              </a:rPr>
              <a:t>C</a:t>
            </a:r>
            <a:r>
              <a:rPr lang="en-US" sz="1200" b="0" dirty="0" smtClean="0">
                <a:solidFill>
                  <a:srgbClr val="000000"/>
                </a:solidFill>
              </a:rPr>
              <a:t> </a:t>
            </a:r>
          </a:p>
          <a:p>
            <a:pPr marL="0" indent="0">
              <a:buClr>
                <a:srgbClr val="000000"/>
              </a:buClr>
              <a:buNone/>
              <a:defRPr/>
            </a:pPr>
            <a:r>
              <a:rPr lang="en-US" sz="1200" b="0" dirty="0" smtClean="0">
                <a:solidFill>
                  <a:srgbClr val="000000"/>
                </a:solidFill>
              </a:rPr>
              <a:t>Average current :		30 mA </a:t>
            </a:r>
            <a:endParaRPr lang="en-US" sz="1200" b="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44393" y="4267200"/>
            <a:ext cx="4399607" cy="19205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u="sng" dirty="0" smtClean="0"/>
              <a:t>ASE limits (controlled by design)</a:t>
            </a:r>
          </a:p>
          <a:p>
            <a:pPr>
              <a:spcBef>
                <a:spcPct val="20000"/>
              </a:spcBef>
              <a:buClr>
                <a:srgbClr val="000000"/>
              </a:buClr>
              <a:buSzPct val="110000"/>
              <a:defRPr/>
            </a:pPr>
            <a:r>
              <a:rPr lang="en-US" sz="1200" dirty="0">
                <a:solidFill>
                  <a:srgbClr val="000000"/>
                </a:solidFill>
                <a:latin typeface="+mn-lt"/>
                <a:cs typeface="ＭＳ Ｐゴシック"/>
              </a:rPr>
              <a:t>Max SRF Gun Energy	 	&lt;3.5 MeV</a:t>
            </a:r>
          </a:p>
          <a:p>
            <a:pPr>
              <a:spcBef>
                <a:spcPct val="20000"/>
              </a:spcBef>
              <a:buClr>
                <a:srgbClr val="000000"/>
              </a:buClr>
              <a:buSzPct val="110000"/>
              <a:defRPr/>
            </a:pPr>
            <a:r>
              <a:rPr lang="en-US" sz="1200" dirty="0">
                <a:solidFill>
                  <a:srgbClr val="000000"/>
                </a:solidFill>
                <a:latin typeface="+mn-lt"/>
                <a:cs typeface="ＭＳ Ｐゴシック"/>
              </a:rPr>
              <a:t>Power source for SRF 		&lt; 1.5 MW </a:t>
            </a:r>
          </a:p>
          <a:p>
            <a:pPr>
              <a:spcBef>
                <a:spcPct val="20000"/>
              </a:spcBef>
              <a:buClr>
                <a:srgbClr val="000000"/>
              </a:buClr>
              <a:buSzPct val="110000"/>
              <a:defRPr/>
            </a:pPr>
            <a:r>
              <a:rPr lang="en-US" sz="1200" dirty="0">
                <a:solidFill>
                  <a:srgbClr val="000000"/>
                </a:solidFill>
                <a:latin typeface="+mn-lt"/>
                <a:cs typeface="ＭＳ Ｐゴシック"/>
              </a:rPr>
              <a:t>Max loop electron energy	</a:t>
            </a:r>
            <a:r>
              <a:rPr lang="en-US" sz="1200" dirty="0" smtClean="0">
                <a:solidFill>
                  <a:srgbClr val="000000"/>
                </a:solidFill>
                <a:latin typeface="+mn-lt"/>
                <a:cs typeface="ＭＳ Ｐゴシック"/>
              </a:rPr>
              <a:t>	&lt;</a:t>
            </a:r>
            <a:r>
              <a:rPr lang="en-US" sz="1200" dirty="0">
                <a:solidFill>
                  <a:srgbClr val="000000"/>
                </a:solidFill>
                <a:latin typeface="+mn-lt"/>
                <a:cs typeface="ＭＳ Ｐゴシック"/>
              </a:rPr>
              <a:t>25 MeV</a:t>
            </a:r>
          </a:p>
          <a:p>
            <a:pPr>
              <a:spcBef>
                <a:spcPct val="20000"/>
              </a:spcBef>
              <a:buClr>
                <a:srgbClr val="000000"/>
              </a:buClr>
              <a:buSzPct val="110000"/>
              <a:defRPr/>
            </a:pPr>
            <a:r>
              <a:rPr lang="en-US" sz="1200" dirty="0">
                <a:solidFill>
                  <a:srgbClr val="000000"/>
                </a:solidFill>
                <a:latin typeface="+mn-lt"/>
                <a:cs typeface="ＭＳ Ｐゴシック"/>
              </a:rPr>
              <a:t>Maximum Reactive Power:	 </a:t>
            </a:r>
            <a:r>
              <a:rPr lang="en-US" sz="1200" dirty="0" smtClean="0">
                <a:solidFill>
                  <a:srgbClr val="000000"/>
                </a:solidFill>
                <a:latin typeface="+mn-lt"/>
                <a:cs typeface="ＭＳ Ｐゴシック"/>
              </a:rPr>
              <a:t>	&lt; </a:t>
            </a:r>
            <a:r>
              <a:rPr lang="en-US" sz="1200" dirty="0">
                <a:solidFill>
                  <a:srgbClr val="000000"/>
                </a:solidFill>
                <a:latin typeface="+mn-lt"/>
                <a:cs typeface="ＭＳ Ｐゴシック"/>
              </a:rPr>
              <a:t>10MW</a:t>
            </a:r>
          </a:p>
          <a:p>
            <a:pPr>
              <a:spcBef>
                <a:spcPct val="20000"/>
              </a:spcBef>
              <a:buClr>
                <a:srgbClr val="000000"/>
              </a:buClr>
              <a:buSzPct val="110000"/>
              <a:defRPr/>
            </a:pPr>
            <a:r>
              <a:rPr lang="en-US" sz="1200" dirty="0">
                <a:solidFill>
                  <a:srgbClr val="000000"/>
                </a:solidFill>
                <a:latin typeface="+mn-lt"/>
                <a:cs typeface="ＭＳ Ｐゴシック"/>
              </a:rPr>
              <a:t>Power source for  5cell cavity 	&lt; 60 kW</a:t>
            </a:r>
          </a:p>
          <a:p>
            <a:pPr>
              <a:spcBef>
                <a:spcPct val="20000"/>
              </a:spcBef>
              <a:buClr>
                <a:srgbClr val="000000"/>
              </a:buClr>
              <a:buSzPct val="110000"/>
              <a:defRPr/>
            </a:pPr>
            <a:r>
              <a:rPr lang="en-US" sz="1200" dirty="0">
                <a:solidFill>
                  <a:srgbClr val="000000"/>
                </a:solidFill>
                <a:latin typeface="+mn-lt"/>
                <a:cs typeface="ＭＳ Ｐゴシック"/>
              </a:rPr>
              <a:t>Extraction Beam energy 	</a:t>
            </a:r>
            <a:r>
              <a:rPr lang="en-US" sz="1200" dirty="0" smtClean="0">
                <a:solidFill>
                  <a:srgbClr val="000000"/>
                </a:solidFill>
                <a:latin typeface="+mn-lt"/>
                <a:cs typeface="ＭＳ Ｐゴシック"/>
              </a:rPr>
              <a:t>	&lt;</a:t>
            </a:r>
            <a:r>
              <a:rPr lang="en-US" sz="1200" dirty="0">
                <a:solidFill>
                  <a:srgbClr val="000000"/>
                </a:solidFill>
                <a:latin typeface="+mn-lt"/>
                <a:cs typeface="ＭＳ Ｐゴシック"/>
              </a:rPr>
              <a:t>3.5 MeV</a:t>
            </a:r>
          </a:p>
          <a:p>
            <a:pPr>
              <a:spcBef>
                <a:spcPct val="20000"/>
              </a:spcBef>
              <a:buClr>
                <a:srgbClr val="000000"/>
              </a:buClr>
              <a:buSzPct val="110000"/>
              <a:defRPr/>
            </a:pPr>
            <a:r>
              <a:rPr lang="en-US" sz="1200" dirty="0">
                <a:solidFill>
                  <a:srgbClr val="000000"/>
                </a:solidFill>
                <a:latin typeface="+mn-lt"/>
                <a:cs typeface="ＭＳ Ｐゴシック"/>
              </a:rPr>
              <a:t>Extraction beam power 	</a:t>
            </a:r>
            <a:r>
              <a:rPr lang="en-US" sz="1200" dirty="0" smtClean="0">
                <a:solidFill>
                  <a:srgbClr val="000000"/>
                </a:solidFill>
                <a:latin typeface="+mn-lt"/>
                <a:cs typeface="ＭＳ Ｐゴシック"/>
              </a:rPr>
              <a:t>	&lt; </a:t>
            </a:r>
            <a:r>
              <a:rPr lang="en-US" sz="1200" dirty="0">
                <a:solidFill>
                  <a:srgbClr val="000000"/>
                </a:solidFill>
                <a:latin typeface="+mn-lt"/>
                <a:cs typeface="ＭＳ Ｐゴシック"/>
              </a:rPr>
              <a:t>1.5 MW</a:t>
            </a:r>
          </a:p>
        </p:txBody>
      </p:sp>
      <p:sp>
        <p:nvSpPr>
          <p:cNvPr id="3" name="Равнобедренный треугольник 2"/>
          <p:cNvSpPr/>
          <p:nvPr/>
        </p:nvSpPr>
        <p:spPr bwMode="auto">
          <a:xfrm>
            <a:off x="5359977" y="3205208"/>
            <a:ext cx="606136" cy="625678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67400" y="3382068"/>
            <a:ext cx="881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solidFill>
                  <a:srgbClr val="7030A0"/>
                </a:solidFill>
              </a:defRPr>
            </a:lvl1pPr>
          </a:lstStyle>
          <a:p>
            <a:r>
              <a:rPr lang="en-US" dirty="0"/>
              <a:t>60 kW RF Amplifier</a:t>
            </a:r>
          </a:p>
        </p:txBody>
      </p:sp>
      <p:sp>
        <p:nvSpPr>
          <p:cNvPr id="18" name="Равнобедренный треугольник 17"/>
          <p:cNvSpPr/>
          <p:nvPr/>
        </p:nvSpPr>
        <p:spPr bwMode="auto">
          <a:xfrm>
            <a:off x="67541" y="3300061"/>
            <a:ext cx="606136" cy="625678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1774" y="3382068"/>
            <a:ext cx="1832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7030A0"/>
                </a:solidFill>
              </a:rPr>
              <a:t>1MW </a:t>
            </a:r>
            <a:r>
              <a:rPr lang="en-US" sz="1200" b="1" dirty="0">
                <a:solidFill>
                  <a:srgbClr val="7030A0"/>
                </a:solidFill>
              </a:rPr>
              <a:t>RF </a:t>
            </a:r>
            <a:r>
              <a:rPr lang="en-US" sz="1200" b="1" dirty="0" smtClean="0">
                <a:solidFill>
                  <a:srgbClr val="7030A0"/>
                </a:solidFill>
              </a:rPr>
              <a:t>Amplifier (klystron)</a:t>
            </a:r>
            <a:endParaRPr lang="en-US" sz="1200" b="1" dirty="0">
              <a:solidFill>
                <a:srgbClr val="7030A0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 bwMode="auto">
          <a:xfrm flipV="1">
            <a:off x="1762063" y="2971800"/>
            <a:ext cx="0" cy="2334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Соединительная линия уступом 9"/>
          <p:cNvCxnSpPr/>
          <p:nvPr/>
        </p:nvCxnSpPr>
        <p:spPr bwMode="auto">
          <a:xfrm flipV="1">
            <a:off x="457200" y="2971801"/>
            <a:ext cx="1304863" cy="410267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1" name="Соединительная линия уступом 20"/>
          <p:cNvCxnSpPr>
            <a:stCxn id="18" idx="0"/>
          </p:cNvCxnSpPr>
          <p:nvPr/>
        </p:nvCxnSpPr>
        <p:spPr bwMode="auto">
          <a:xfrm rot="5400000" flipH="1" flipV="1">
            <a:off x="364437" y="1902435"/>
            <a:ext cx="1403798" cy="1391454"/>
          </a:xfrm>
          <a:prstGeom prst="bentConnector3">
            <a:avLst>
              <a:gd name="adj1" fmla="val 139811"/>
            </a:avLst>
          </a:prstGeom>
          <a:solidFill>
            <a:schemeClr val="accent1"/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39" name="Соединительная линия уступом 38"/>
          <p:cNvCxnSpPr>
            <a:stCxn id="3" idx="0"/>
          </p:cNvCxnSpPr>
          <p:nvPr/>
        </p:nvCxnSpPr>
        <p:spPr bwMode="auto">
          <a:xfrm rot="16200000" flipV="1">
            <a:off x="5309300" y="2851462"/>
            <a:ext cx="607046" cy="100445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" name="Rectangle 1"/>
          <p:cNvSpPr/>
          <p:nvPr/>
        </p:nvSpPr>
        <p:spPr>
          <a:xfrm>
            <a:off x="3361900" y="3830886"/>
            <a:ext cx="23903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u="sng" kern="0" dirty="0">
                <a:solidFill>
                  <a:srgbClr val="000000"/>
                </a:solidFill>
                <a:latin typeface="Arial"/>
              </a:rPr>
              <a:t>Beam  Parameters 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2971800" y="6432228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D. </a:t>
            </a:r>
            <a:r>
              <a:rPr lang="en-US" sz="1400" dirty="0" err="1"/>
              <a:t>Kayran</a:t>
            </a:r>
            <a:r>
              <a:rPr lang="en-US" sz="1400" dirty="0"/>
              <a:t>, IEBW Cornell 2015</a:t>
            </a:r>
          </a:p>
        </p:txBody>
      </p:sp>
    </p:spTree>
    <p:extLst>
      <p:ext uri="{BB962C8B-B14F-4D97-AF65-F5344CB8AC3E}">
        <p14:creationId xmlns:p14="http://schemas.microsoft.com/office/powerpoint/2010/main" val="192148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33400" y="0"/>
            <a:ext cx="73914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800" noProof="0" dirty="0" smtClean="0"/>
              <a:t>First beam, old cathode Nov 2014.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2219" y="4191190"/>
            <a:ext cx="54851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Set up	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1600" dirty="0" smtClean="0"/>
              <a:t>Laser: 6.1 Watt, green, </a:t>
            </a:r>
          </a:p>
          <a:p>
            <a:pPr algn="l"/>
            <a:r>
              <a:rPr lang="en-US" sz="1600" dirty="0" smtClean="0"/>
              <a:t>Pulse structure  7</a:t>
            </a:r>
            <a:r>
              <a:rPr lang="el-GR" sz="1600" dirty="0" smtClean="0">
                <a:latin typeface="Times New Roman"/>
                <a:cs typeface="Times New Roman"/>
              </a:rPr>
              <a:t> μ</a:t>
            </a:r>
            <a:r>
              <a:rPr lang="en-US" sz="1600" dirty="0" smtClean="0">
                <a:cs typeface="Times New Roman"/>
              </a:rPr>
              <a:t>sec, every 500</a:t>
            </a:r>
            <a:r>
              <a:rPr lang="el-GR" sz="1600" dirty="0">
                <a:latin typeface="Times New Roman"/>
                <a:cs typeface="Times New Roman"/>
              </a:rPr>
              <a:t> </a:t>
            </a:r>
            <a:r>
              <a:rPr lang="el-GR" sz="1600" dirty="0" smtClean="0">
                <a:latin typeface="Times New Roman"/>
                <a:cs typeface="Times New Roman"/>
              </a:rPr>
              <a:t>μ</a:t>
            </a:r>
            <a:r>
              <a:rPr lang="en-US" sz="1600" dirty="0" smtClean="0">
                <a:latin typeface="Times New Roman"/>
                <a:cs typeface="Times New Roman"/>
              </a:rPr>
              <a:t>sec</a:t>
            </a:r>
            <a:r>
              <a:rPr lang="en-US" sz="1600" dirty="0" smtClean="0"/>
              <a:t>; </a:t>
            </a:r>
            <a:r>
              <a:rPr lang="en-US" sz="1600" dirty="0"/>
              <a:t> </a:t>
            </a:r>
            <a:r>
              <a:rPr lang="en-US" sz="1600" dirty="0" smtClean="0"/>
              <a:t>9.38MHz rep rate. 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1600" dirty="0" smtClean="0"/>
              <a:t>RF: 1.2 MV, 500 </a:t>
            </a:r>
            <a:r>
              <a:rPr lang="en-US" sz="1600" dirty="0" err="1" smtClean="0"/>
              <a:t>ms</a:t>
            </a:r>
            <a:r>
              <a:rPr lang="en-US" sz="1600" dirty="0" smtClean="0"/>
              <a:t>;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1600" dirty="0" smtClean="0"/>
              <a:t>Beam: </a:t>
            </a:r>
          </a:p>
          <a:p>
            <a:pPr lvl="1" algn="l"/>
            <a:r>
              <a:rPr lang="en-US" sz="1600" dirty="0" smtClean="0"/>
              <a:t>bunch charge: 7.7 </a:t>
            </a:r>
            <a:r>
              <a:rPr lang="en-US" sz="1600" dirty="0" err="1" smtClean="0"/>
              <a:t>pC</a:t>
            </a:r>
            <a:r>
              <a:rPr lang="en-US" sz="1600" dirty="0" smtClean="0"/>
              <a:t>, </a:t>
            </a:r>
          </a:p>
          <a:p>
            <a:pPr lvl="1" algn="l"/>
            <a:r>
              <a:rPr lang="en-US" sz="1600" dirty="0" smtClean="0"/>
              <a:t>Average per RF pulse  </a:t>
            </a:r>
          </a:p>
          <a:p>
            <a:pPr lvl="1" algn="l"/>
            <a:r>
              <a:rPr lang="en-US" sz="1600" dirty="0"/>
              <a:t>	</a:t>
            </a:r>
            <a:r>
              <a:rPr lang="en-US" sz="1600" dirty="0" smtClean="0">
                <a:solidFill>
                  <a:srgbClr val="00B050"/>
                </a:solidFill>
              </a:rPr>
              <a:t>photocurrent 1 </a:t>
            </a:r>
            <a:r>
              <a:rPr lang="el-GR" sz="1600" dirty="0" smtClean="0">
                <a:solidFill>
                  <a:srgbClr val="00B050"/>
                </a:solidFill>
                <a:latin typeface="Times New Roman"/>
                <a:cs typeface="Times New Roman"/>
              </a:rPr>
              <a:t>μ</a:t>
            </a:r>
            <a:r>
              <a:rPr lang="en-US" sz="1600" dirty="0" smtClean="0">
                <a:solidFill>
                  <a:srgbClr val="00B050"/>
                </a:solidFill>
              </a:rPr>
              <a:t>A</a:t>
            </a:r>
            <a:r>
              <a:rPr lang="en-US" sz="1600" dirty="0" smtClean="0"/>
              <a:t>, 	</a:t>
            </a:r>
            <a:r>
              <a:rPr lang="en-US" sz="1600" dirty="0" smtClean="0">
                <a:solidFill>
                  <a:srgbClr val="FF0000"/>
                </a:solidFill>
              </a:rPr>
              <a:t>dark current 38 </a:t>
            </a:r>
            <a:r>
              <a:rPr lang="en-US" sz="1600" dirty="0" err="1" smtClean="0">
                <a:solidFill>
                  <a:srgbClr val="FF0000"/>
                </a:solidFill>
              </a:rPr>
              <a:t>nA</a:t>
            </a:r>
            <a:r>
              <a:rPr lang="en-US" sz="1600" dirty="0" smtClean="0">
                <a:solidFill>
                  <a:srgbClr val="FF0000"/>
                </a:solidFill>
              </a:rPr>
              <a:t>;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1600" dirty="0" smtClean="0"/>
              <a:t>Photocathode cold QE=2.7e-5 Very low!!!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402" y="800100"/>
            <a:ext cx="4700200" cy="300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28057" y="746150"/>
            <a:ext cx="4283060" cy="30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927202" y="2391156"/>
            <a:ext cx="259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Laser shutter open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5943600" y="3886200"/>
            <a:ext cx="2879344" cy="2857500"/>
            <a:chOff x="3439516" y="5458673"/>
            <a:chExt cx="3974419" cy="4517164"/>
          </a:xfrm>
        </p:grpSpPr>
        <p:pic>
          <p:nvPicPr>
            <p:cNvPr id="28" name="Picture 2" descr="http://www.cadops.bnl.gov/elog/graphics/rhic-au_2014/Mon_Nov_17_2014_204243_19245.thumb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9516" y="5458673"/>
              <a:ext cx="3974419" cy="4517164"/>
            </a:xfrm>
            <a:prstGeom prst="rect">
              <a:avLst/>
            </a:prstGeom>
            <a:noFill/>
          </p:spPr>
        </p:pic>
        <p:sp>
          <p:nvSpPr>
            <p:cNvPr id="29" name="Oval 28"/>
            <p:cNvSpPr/>
            <p:nvPr/>
          </p:nvSpPr>
          <p:spPr>
            <a:xfrm>
              <a:off x="4397750" y="6258228"/>
              <a:ext cx="1208552" cy="1459027"/>
            </a:xfrm>
            <a:prstGeom prst="ellipse">
              <a:avLst/>
            </a:pr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202196" y="8078391"/>
              <a:ext cx="2808213" cy="98236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Beam image at YAG screen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Oval 17"/>
          <p:cNvSpPr/>
          <p:nvPr/>
        </p:nvSpPr>
        <p:spPr>
          <a:xfrm>
            <a:off x="2286000" y="6139356"/>
            <a:ext cx="1485900" cy="376611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2628900" y="2798177"/>
            <a:ext cx="1828800" cy="32597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V="1">
            <a:off x="4457700" y="2798177"/>
            <a:ext cx="4365244" cy="31454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343890" y="3741760"/>
            <a:ext cx="546346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Faraday cup signal (</a:t>
            </a:r>
            <a:r>
              <a:rPr lang="en-US" altLang="en-US" sz="1600" dirty="0" smtClean="0">
                <a:ea typeface="ＭＳ Ｐゴシック" pitchFamily="34" charset="-128"/>
              </a:rPr>
              <a:t>1MΩ</a:t>
            </a:r>
            <a:r>
              <a:rPr lang="en-US" sz="1600" dirty="0" smtClean="0"/>
              <a:t> termination)</a:t>
            </a:r>
            <a:endParaRPr lang="en-US" sz="1600" dirty="0"/>
          </a:p>
        </p:txBody>
      </p:sp>
      <p:sp>
        <p:nvSpPr>
          <p:cNvPr id="34" name="TextBox 33"/>
          <p:cNvSpPr txBox="1"/>
          <p:nvPr/>
        </p:nvSpPr>
        <p:spPr>
          <a:xfrm>
            <a:off x="5486400" y="2459623"/>
            <a:ext cx="259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Laser shutter </a:t>
            </a:r>
            <a:r>
              <a:rPr lang="en-US" sz="1600" dirty="0" smtClean="0">
                <a:solidFill>
                  <a:srgbClr val="FF0000"/>
                </a:solidFill>
              </a:rPr>
              <a:t>closed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24200" y="6436437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D. </a:t>
            </a:r>
            <a:r>
              <a:rPr lang="en-US" sz="1400" dirty="0" err="1"/>
              <a:t>Kayran</a:t>
            </a:r>
            <a:r>
              <a:rPr lang="en-US" sz="1400" dirty="0"/>
              <a:t>, </a:t>
            </a:r>
            <a:r>
              <a:rPr lang="en-US" sz="1400" dirty="0" smtClean="0"/>
              <a:t>IEBW’15  Cornell University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948712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14299"/>
            <a:ext cx="8001000" cy="6000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2900" y="53035"/>
            <a:ext cx="8458200" cy="518466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New cathode stalk with Ta tip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 bwMode="auto">
          <a:xfrm>
            <a:off x="327355" y="5715000"/>
            <a:ext cx="49149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dirty="0">
                <a:solidFill>
                  <a:srgbClr val="008000"/>
                </a:solidFill>
              </a:rPr>
              <a:t>Courtesy </a:t>
            </a:r>
            <a:r>
              <a:rPr lang="en-US" sz="1600" dirty="0" smtClean="0">
                <a:solidFill>
                  <a:srgbClr val="008000"/>
                </a:solidFill>
              </a:rPr>
              <a:t>Wencan Xu, more details on Tuesday,  WG1+WG4 joint session. 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24200" y="6436437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D. </a:t>
            </a:r>
            <a:r>
              <a:rPr lang="en-US" sz="1400" dirty="0" err="1"/>
              <a:t>Kayran</a:t>
            </a:r>
            <a:r>
              <a:rPr lang="en-US" sz="1400" dirty="0"/>
              <a:t>, </a:t>
            </a:r>
            <a:r>
              <a:rPr lang="en-US" sz="1400" dirty="0" smtClean="0"/>
              <a:t>IEBW’15  Cornell University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808137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Conditioning Gun with new cathode stalk.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795" y="914400"/>
            <a:ext cx="8686800" cy="5097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9806" y="2514600"/>
            <a:ext cx="16002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Vacuum  signal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78562" y="4607124"/>
            <a:ext cx="16002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Gun voltage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342900" y="1143000"/>
            <a:ext cx="16002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Radiation inside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3579148"/>
            <a:ext cx="16002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Klystron power</a:t>
            </a:r>
            <a:endParaRPr lang="en-US" sz="1400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7429500" y="4343400"/>
            <a:ext cx="457200" cy="11430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296558" y="5494632"/>
            <a:ext cx="239024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1.25MV CW</a:t>
            </a:r>
          </a:p>
          <a:p>
            <a:r>
              <a:rPr lang="en-US" sz="1800" dirty="0" smtClean="0"/>
              <a:t>Good vacuum,</a:t>
            </a:r>
          </a:p>
          <a:p>
            <a:r>
              <a:rPr lang="en-US" sz="1800" dirty="0" smtClean="0"/>
              <a:t>No radiation</a:t>
            </a:r>
            <a:endParaRPr lang="en-US" sz="1800" dirty="0"/>
          </a:p>
        </p:txBody>
      </p:sp>
      <p:sp>
        <p:nvSpPr>
          <p:cNvPr id="19" name="TextBox 18"/>
          <p:cNvSpPr txBox="1"/>
          <p:nvPr/>
        </p:nvSpPr>
        <p:spPr>
          <a:xfrm>
            <a:off x="2400300" y="4593865"/>
            <a:ext cx="41148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Conditioning~4 hours</a:t>
            </a:r>
            <a:endParaRPr lang="en-US" sz="1400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7761" y="130674"/>
            <a:ext cx="1370285" cy="105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7200900" y="1296888"/>
            <a:ext cx="685800" cy="426868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914400" y="1217711"/>
            <a:ext cx="6057900" cy="426868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124200" y="6436437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D. </a:t>
            </a:r>
            <a:r>
              <a:rPr lang="en-US" sz="1400" dirty="0" err="1"/>
              <a:t>Kayran</a:t>
            </a:r>
            <a:r>
              <a:rPr lang="en-US" sz="1400" dirty="0"/>
              <a:t>, </a:t>
            </a:r>
            <a:r>
              <a:rPr lang="en-US" sz="1400" dirty="0" smtClean="0"/>
              <a:t>IEBW’15  Cornell University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9714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14300" y="114300"/>
            <a:ext cx="7543800" cy="457200"/>
          </a:xfrm>
        </p:spPr>
        <p:txBody>
          <a:bodyPr/>
          <a:lstStyle/>
          <a:p>
            <a:r>
              <a:rPr lang="en-US" dirty="0" smtClean="0"/>
              <a:t>QE with new Ta cathode</a:t>
            </a:r>
            <a:endParaRPr lang="en-US" dirty="0"/>
          </a:p>
        </p:txBody>
      </p:sp>
      <p:pic>
        <p:nvPicPr>
          <p:cNvPr id="4" name="Picture 5" descr="C:\Users\mruizoses\Documents\Experiments_BNL\966\Pictures 966 Chamber\2012\Sept 2012\P10608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" y="685800"/>
            <a:ext cx="3200400" cy="2390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7172" y="0"/>
            <a:ext cx="133112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14300" y="3109404"/>
            <a:ext cx="38724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ERL Cathode deposition system at BLD912</a:t>
            </a:r>
            <a:endParaRPr lang="en-US" sz="12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4700" y="592074"/>
            <a:ext cx="4800600" cy="249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>
            <a:stCxn id="10" idx="0"/>
          </p:cNvCxnSpPr>
          <p:nvPr/>
        </p:nvCxnSpPr>
        <p:spPr>
          <a:xfrm flipH="1" flipV="1">
            <a:off x="6400800" y="1143000"/>
            <a:ext cx="1982470" cy="8317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7640053" y="1974762"/>
            <a:ext cx="14864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~4</a:t>
            </a:r>
            <a:r>
              <a:rPr lang="en-US" sz="1200" dirty="0"/>
              <a:t>% QE </a:t>
            </a:r>
            <a:r>
              <a:rPr lang="en-US" sz="1200" dirty="0" smtClean="0"/>
              <a:t>measured at room temperature</a:t>
            </a:r>
            <a:endParaRPr lang="en-US" sz="1200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184356" y="3460699"/>
            <a:ext cx="5187744" cy="18492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spcAft>
                <a:spcPts val="0"/>
              </a:spcAft>
            </a:pPr>
            <a:r>
              <a:rPr lang="en-US" sz="1400" b="0" dirty="0" smtClean="0"/>
              <a:t>We tested 3.8% QE K</a:t>
            </a:r>
            <a:r>
              <a:rPr lang="en-US" sz="1400" b="0" baseline="-25000" dirty="0" smtClean="0"/>
              <a:t>2</a:t>
            </a:r>
            <a:r>
              <a:rPr lang="en-US" sz="1400" b="0" dirty="0" smtClean="0"/>
              <a:t>CsSb cathode in the 704MHz SRF gun.</a:t>
            </a:r>
          </a:p>
          <a:p>
            <a:pPr algn="just" fontAlgn="auto">
              <a:spcAft>
                <a:spcPts val="0"/>
              </a:spcAft>
            </a:pPr>
            <a:r>
              <a:rPr lang="en-US" sz="1400" b="0" dirty="0" smtClean="0"/>
              <a:t>The cathode survives well the gun and stalk RF conditioning.</a:t>
            </a:r>
          </a:p>
          <a:p>
            <a:pPr algn="just" fontAlgn="auto">
              <a:spcAft>
                <a:spcPts val="0"/>
              </a:spcAft>
            </a:pPr>
            <a:r>
              <a:rPr lang="en-US" sz="1400" b="0" dirty="0" smtClean="0"/>
              <a:t>The cathode QE inside the gun (cold) is 1%. We didn’t see any QE degradation after two days of high bunch charge operation. The vacuum at the gun exit is at 10</a:t>
            </a:r>
            <a:r>
              <a:rPr lang="en-US" sz="1400" b="0" baseline="30000" dirty="0" smtClean="0"/>
              <a:t>-9</a:t>
            </a:r>
            <a:r>
              <a:rPr lang="en-US" sz="1400" b="0" dirty="0" smtClean="0"/>
              <a:t> scale during gun operation.</a:t>
            </a:r>
          </a:p>
          <a:p>
            <a:pPr algn="just" fontAlgn="auto">
              <a:spcAft>
                <a:spcPts val="0"/>
              </a:spcAft>
            </a:pPr>
            <a:r>
              <a:rPr lang="en-US" sz="1400" b="0" dirty="0" smtClean="0"/>
              <a:t>After extracting the cathode out of the gun, the QE is still at 3.8%. 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7030453" y="5033853"/>
            <a:ext cx="898358" cy="907953"/>
            <a:chOff x="5486400" y="4114800"/>
            <a:chExt cx="2133600" cy="1648599"/>
          </a:xfrm>
        </p:grpSpPr>
        <p:sp>
          <p:nvSpPr>
            <p:cNvPr id="20" name="TextBox 19"/>
            <p:cNvSpPr txBox="1"/>
            <p:nvPr/>
          </p:nvSpPr>
          <p:spPr>
            <a:xfrm>
              <a:off x="5486400" y="4114800"/>
              <a:ext cx="1752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Dark current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248400" y="5486400"/>
              <a:ext cx="1371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Photo current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 bwMode="auto">
          <a:xfrm>
            <a:off x="1257300" y="5696251"/>
            <a:ext cx="33589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dirty="0">
                <a:solidFill>
                  <a:srgbClr val="008000"/>
                </a:solidFill>
              </a:rPr>
              <a:t>Courtesy </a:t>
            </a:r>
            <a:r>
              <a:rPr lang="en-US" sz="1600" dirty="0" err="1" smtClean="0">
                <a:solidFill>
                  <a:srgbClr val="008000"/>
                </a:solidFill>
              </a:rPr>
              <a:t>Erdong</a:t>
            </a:r>
            <a:r>
              <a:rPr lang="en-US" sz="1600" dirty="0" smtClean="0">
                <a:solidFill>
                  <a:srgbClr val="008000"/>
                </a:solidFill>
              </a:rPr>
              <a:t> Wang,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486400" y="5309943"/>
            <a:ext cx="3536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Peak current 1.65A, Gradient 10 MV/m</a:t>
            </a:r>
            <a:endParaRPr lang="en-US" sz="1400" dirty="0"/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0" y="3586949"/>
            <a:ext cx="2971800" cy="1762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436820" y="5539065"/>
            <a:ext cx="1710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err="1"/>
              <a:t>Schottky</a:t>
            </a:r>
            <a:r>
              <a:rPr lang="en-US" sz="1800" dirty="0"/>
              <a:t> effect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24200" y="6436437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D. </a:t>
            </a:r>
            <a:r>
              <a:rPr lang="en-US" sz="1400" dirty="0" err="1"/>
              <a:t>Kayran</a:t>
            </a:r>
            <a:r>
              <a:rPr lang="en-US" sz="1400" dirty="0"/>
              <a:t>, </a:t>
            </a:r>
            <a:r>
              <a:rPr lang="en-US" sz="1400" dirty="0" smtClean="0"/>
              <a:t>IEBW’15  Cornell University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078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161579" y="0"/>
            <a:ext cx="8839199" cy="53340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Laser pulses  matching RF pulse  structure and ICT for </a:t>
            </a:r>
            <a:r>
              <a:rPr lang="en-US" sz="2800" dirty="0" err="1" smtClean="0"/>
              <a:t>startt</a:t>
            </a:r>
            <a:r>
              <a:rPr lang="en-US" sz="2800" dirty="0" smtClean="0"/>
              <a:t> up test</a:t>
            </a:r>
            <a:endParaRPr lang="en-US" sz="2800" dirty="0" smtClean="0"/>
          </a:p>
        </p:txBody>
      </p:sp>
      <p:sp>
        <p:nvSpPr>
          <p:cNvPr id="34828" name="TextBox 17"/>
          <p:cNvSpPr txBox="1">
            <a:spLocks noChangeArrowheads="1"/>
          </p:cNvSpPr>
          <p:nvPr/>
        </p:nvSpPr>
        <p:spPr bwMode="auto">
          <a:xfrm>
            <a:off x="6943379" y="1807255"/>
            <a:ext cx="190500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Raw signal</a:t>
            </a:r>
          </a:p>
        </p:txBody>
      </p:sp>
      <p:sp>
        <p:nvSpPr>
          <p:cNvPr id="34830" name="TextBox 17"/>
          <p:cNvSpPr txBox="1">
            <a:spLocks noChangeArrowheads="1"/>
          </p:cNvSpPr>
          <p:nvPr/>
        </p:nvSpPr>
        <p:spPr bwMode="auto">
          <a:xfrm>
            <a:off x="5266979" y="2847067"/>
            <a:ext cx="18288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Integrated signal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grpSp>
        <p:nvGrpSpPr>
          <p:cNvPr id="53" name="Group 52"/>
          <p:cNvGrpSpPr/>
          <p:nvPr/>
        </p:nvGrpSpPr>
        <p:grpSpPr>
          <a:xfrm>
            <a:off x="1837979" y="4523467"/>
            <a:ext cx="2286000" cy="685800"/>
            <a:chOff x="990600" y="3810000"/>
            <a:chExt cx="2286000" cy="685800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990600" y="4495800"/>
              <a:ext cx="2286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295400" y="3810000"/>
              <a:ext cx="0" cy="685800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447800" y="3810000"/>
              <a:ext cx="0" cy="685800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600200" y="3810000"/>
              <a:ext cx="0" cy="685800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752600" y="3810000"/>
              <a:ext cx="0" cy="685800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2590800" y="3810000"/>
              <a:ext cx="0" cy="685800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2743200" y="3810000"/>
              <a:ext cx="0" cy="685800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895600" y="3810000"/>
              <a:ext cx="0" cy="685800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3048000" y="3810000"/>
              <a:ext cx="0" cy="685800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1905000" y="38862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…….</a:t>
              </a:r>
              <a:endParaRPr lang="en-US" dirty="0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2142779" y="2923267"/>
            <a:ext cx="5638800" cy="762000"/>
            <a:chOff x="1066800" y="2971800"/>
            <a:chExt cx="5638800" cy="762000"/>
          </a:xfrm>
        </p:grpSpPr>
        <p:cxnSp>
          <p:nvCxnSpPr>
            <p:cNvPr id="34" name="Straight Connector 33"/>
            <p:cNvCxnSpPr/>
            <p:nvPr/>
          </p:nvCxnSpPr>
          <p:spPr>
            <a:xfrm>
              <a:off x="1097658" y="3733800"/>
              <a:ext cx="5607942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>
              <a:off x="1066800" y="2971800"/>
              <a:ext cx="228600" cy="76200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164458" y="2971800"/>
              <a:ext cx="228600" cy="76200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307458" y="2971800"/>
              <a:ext cx="234174" cy="76200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517258" y="2971800"/>
              <a:ext cx="228600" cy="76200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221858" y="3048000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……….</a:t>
              </a:r>
              <a:endParaRPr lang="en-US" dirty="0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2066579" y="1018267"/>
            <a:ext cx="6934200" cy="777114"/>
            <a:chOff x="1066800" y="1432686"/>
            <a:chExt cx="7010400" cy="777114"/>
          </a:xfrm>
        </p:grpSpPr>
        <p:cxnSp>
          <p:nvCxnSpPr>
            <p:cNvPr id="56" name="Straight Connector 55"/>
            <p:cNvCxnSpPr/>
            <p:nvPr/>
          </p:nvCxnSpPr>
          <p:spPr>
            <a:xfrm>
              <a:off x="1066800" y="2209800"/>
              <a:ext cx="70104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/>
            <p:cNvSpPr/>
            <p:nvPr/>
          </p:nvSpPr>
          <p:spPr>
            <a:xfrm>
              <a:off x="1143000" y="1432686"/>
              <a:ext cx="1341669" cy="76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6438899" y="1447800"/>
              <a:ext cx="1104900" cy="76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161579" y="828764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RF: adjustable pulse length 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65" name="Straight Connector 64"/>
          <p:cNvCxnSpPr/>
          <p:nvPr/>
        </p:nvCxnSpPr>
        <p:spPr>
          <a:xfrm>
            <a:off x="2142779" y="1802938"/>
            <a:ext cx="0" cy="1066800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3469037" y="1780267"/>
            <a:ext cx="3321942" cy="1143000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-28921" y="2605956"/>
            <a:ext cx="2057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b="1" dirty="0" smtClean="0">
                <a:solidFill>
                  <a:srgbClr val="00B050"/>
                </a:solidFill>
              </a:rPr>
              <a:t>ICT </a:t>
            </a:r>
            <a:r>
              <a:rPr lang="en-US" b="1" dirty="0" smtClean="0">
                <a:solidFill>
                  <a:srgbClr val="00B050"/>
                </a:solidFill>
              </a:rPr>
              <a:t>window</a:t>
            </a:r>
          </a:p>
          <a:p>
            <a:r>
              <a:rPr lang="en-US" dirty="0">
                <a:solidFill>
                  <a:srgbClr val="00B050"/>
                </a:solidFill>
              </a:rPr>
              <a:t>c</a:t>
            </a:r>
            <a:r>
              <a:rPr lang="en-US" dirty="0" smtClean="0">
                <a:solidFill>
                  <a:srgbClr val="00B050"/>
                </a:solidFill>
              </a:rPr>
              <a:t>harge measurement</a:t>
            </a:r>
            <a:endParaRPr lang="en-US" b="1" dirty="0">
              <a:solidFill>
                <a:srgbClr val="00B050"/>
              </a:solidFill>
            </a:endParaRPr>
          </a:p>
        </p:txBody>
      </p:sp>
      <p:cxnSp>
        <p:nvCxnSpPr>
          <p:cNvPr id="79" name="Straight Connector 78"/>
          <p:cNvCxnSpPr/>
          <p:nvPr/>
        </p:nvCxnSpPr>
        <p:spPr>
          <a:xfrm>
            <a:off x="2142779" y="3761467"/>
            <a:ext cx="0" cy="76200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2447579" y="3685267"/>
            <a:ext cx="1447800" cy="83820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>
            <a:off x="2171700" y="2743200"/>
            <a:ext cx="283885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2400300" y="2542267"/>
            <a:ext cx="0" cy="457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/>
          <p:cNvSpPr/>
          <p:nvPr/>
        </p:nvSpPr>
        <p:spPr>
          <a:xfrm>
            <a:off x="1771054" y="2374753"/>
            <a:ext cx="11368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 7 </a:t>
            </a:r>
            <a:r>
              <a:rPr lang="el-GR" dirty="0" smtClean="0">
                <a:latin typeface="Times New Roman"/>
                <a:cs typeface="Times New Roman"/>
              </a:rPr>
              <a:t>μ</a:t>
            </a:r>
            <a:r>
              <a:rPr lang="en-US" dirty="0" smtClean="0">
                <a:latin typeface="Times New Roman"/>
                <a:cs typeface="Times New Roman"/>
              </a:rPr>
              <a:t>sec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0" y="4415135"/>
            <a:ext cx="2141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  <a:r>
              <a:rPr lang="en-US" b="1" dirty="0" smtClean="0">
                <a:solidFill>
                  <a:srgbClr val="00B050"/>
                </a:solidFill>
              </a:rPr>
              <a:t>Laser pulse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11210" y="5372100"/>
            <a:ext cx="14654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9.38 MHz</a:t>
            </a:r>
            <a:endParaRPr lang="en-US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3469037" y="4062173"/>
            <a:ext cx="12875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100 </a:t>
            </a:r>
            <a:r>
              <a:rPr lang="en-US" dirty="0" err="1" smtClean="0">
                <a:solidFill>
                  <a:prstClr val="black"/>
                </a:solidFill>
              </a:rPr>
              <a:t>nsec</a:t>
            </a:r>
            <a:endParaRPr lang="en-US" dirty="0"/>
          </a:p>
        </p:txBody>
      </p:sp>
      <p:sp>
        <p:nvSpPr>
          <p:cNvPr id="47" name="Rectangle 84"/>
          <p:cNvSpPr/>
          <p:nvPr/>
        </p:nvSpPr>
        <p:spPr>
          <a:xfrm>
            <a:off x="1836721" y="597932"/>
            <a:ext cx="16289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 </a:t>
            </a:r>
            <a:r>
              <a:rPr lang="en-US" dirty="0" smtClean="0"/>
              <a:t>3-10 </a:t>
            </a:r>
            <a:r>
              <a:rPr lang="en-US" dirty="0" err="1" smtClean="0">
                <a:latin typeface="Times New Roman"/>
                <a:cs typeface="Times New Roman"/>
              </a:rPr>
              <a:t>msec</a:t>
            </a:r>
            <a:endParaRPr lang="en-US" dirty="0"/>
          </a:p>
        </p:txBody>
      </p:sp>
      <p:sp>
        <p:nvSpPr>
          <p:cNvPr id="48" name="Rectangle 84"/>
          <p:cNvSpPr/>
          <p:nvPr/>
        </p:nvSpPr>
        <p:spPr>
          <a:xfrm>
            <a:off x="3283591" y="2624435"/>
            <a:ext cx="14446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 </a:t>
            </a:r>
            <a:r>
              <a:rPr lang="en-US" dirty="0" smtClean="0"/>
              <a:t>500 </a:t>
            </a:r>
            <a:r>
              <a:rPr lang="el-GR" dirty="0" smtClean="0">
                <a:latin typeface="Times New Roman"/>
                <a:cs typeface="Times New Roman"/>
              </a:rPr>
              <a:t>μ</a:t>
            </a:r>
            <a:r>
              <a:rPr lang="en-US" dirty="0" smtClean="0">
                <a:latin typeface="Times New Roman"/>
                <a:cs typeface="Times New Roman"/>
              </a:rPr>
              <a:t>sec</a:t>
            </a:r>
            <a:endParaRPr lang="en-US" dirty="0"/>
          </a:p>
        </p:txBody>
      </p:sp>
      <p:cxnSp>
        <p:nvCxnSpPr>
          <p:cNvPr id="49" name="Straight Arrow Connector 82"/>
          <p:cNvCxnSpPr/>
          <p:nvPr/>
        </p:nvCxnSpPr>
        <p:spPr>
          <a:xfrm>
            <a:off x="3469037" y="3184133"/>
            <a:ext cx="1122925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82"/>
          <p:cNvCxnSpPr/>
          <p:nvPr/>
        </p:nvCxnSpPr>
        <p:spPr>
          <a:xfrm>
            <a:off x="3742979" y="4975478"/>
            <a:ext cx="155405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82"/>
          <p:cNvCxnSpPr/>
          <p:nvPr/>
        </p:nvCxnSpPr>
        <p:spPr>
          <a:xfrm>
            <a:off x="2148922" y="1371600"/>
            <a:ext cx="5231364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84"/>
          <p:cNvSpPr/>
          <p:nvPr/>
        </p:nvSpPr>
        <p:spPr>
          <a:xfrm>
            <a:off x="4656878" y="716485"/>
            <a:ext cx="9621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 </a:t>
            </a:r>
            <a:r>
              <a:rPr lang="en-US" dirty="0" smtClean="0"/>
              <a:t>1 sec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3124200" y="6436437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D. </a:t>
            </a:r>
            <a:r>
              <a:rPr lang="en-US" sz="1400" dirty="0" err="1"/>
              <a:t>Kayran</a:t>
            </a:r>
            <a:r>
              <a:rPr lang="en-US" sz="1400" dirty="0"/>
              <a:t>, </a:t>
            </a:r>
            <a:r>
              <a:rPr lang="en-US" sz="1400" dirty="0" smtClean="0"/>
              <a:t>IEBW’15  Cornell University</a:t>
            </a:r>
            <a:endParaRPr lang="en-US" sz="1400" dirty="0"/>
          </a:p>
        </p:txBody>
      </p:sp>
      <p:sp>
        <p:nvSpPr>
          <p:cNvPr id="64" name="Прямоугольник 63"/>
          <p:cNvSpPr/>
          <p:nvPr/>
        </p:nvSpPr>
        <p:spPr>
          <a:xfrm>
            <a:off x="2131554" y="1874673"/>
            <a:ext cx="19812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prstClr val="black"/>
                </a:solidFill>
              </a:rPr>
              <a:t>Bunch train</a:t>
            </a:r>
            <a:endParaRPr lang="en-US" sz="1800" dirty="0"/>
          </a:p>
        </p:txBody>
      </p:sp>
      <p:sp>
        <p:nvSpPr>
          <p:cNvPr id="67" name="Прямоугольник 66"/>
          <p:cNvSpPr/>
          <p:nvPr/>
        </p:nvSpPr>
        <p:spPr>
          <a:xfrm>
            <a:off x="2229754" y="4062173"/>
            <a:ext cx="1204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prstClr val="black"/>
                </a:solidFill>
              </a:rPr>
              <a:t>Bunch car</a:t>
            </a:r>
            <a:endParaRPr lang="en-US" sz="1800" dirty="0"/>
          </a:p>
        </p:txBody>
      </p:sp>
      <p:sp>
        <p:nvSpPr>
          <p:cNvPr id="68" name="Прямоугольник 67"/>
          <p:cNvSpPr/>
          <p:nvPr/>
        </p:nvSpPr>
        <p:spPr>
          <a:xfrm>
            <a:off x="6301540" y="4045803"/>
            <a:ext cx="9605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prstClr val="black"/>
                </a:solidFill>
              </a:rPr>
              <a:t>Bunch: </a:t>
            </a:r>
            <a:endParaRPr lang="en-US" sz="1800" dirty="0"/>
          </a:p>
        </p:txBody>
      </p:sp>
      <p:pic>
        <p:nvPicPr>
          <p:cNvPr id="70" name="Picture 103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6379" y="4656176"/>
            <a:ext cx="3357621" cy="1509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1" name="Straight Connector 79"/>
          <p:cNvCxnSpPr/>
          <p:nvPr/>
        </p:nvCxnSpPr>
        <p:spPr>
          <a:xfrm flipV="1">
            <a:off x="3898384" y="4645967"/>
            <a:ext cx="2237136" cy="10209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9"/>
          <p:cNvCxnSpPr/>
          <p:nvPr/>
        </p:nvCxnSpPr>
        <p:spPr>
          <a:xfrm>
            <a:off x="3929874" y="4710609"/>
            <a:ext cx="2013726" cy="1123156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82"/>
          <p:cNvCxnSpPr/>
          <p:nvPr/>
        </p:nvCxnSpPr>
        <p:spPr>
          <a:xfrm>
            <a:off x="7315200" y="5257800"/>
            <a:ext cx="476230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82"/>
          <p:cNvCxnSpPr/>
          <p:nvPr/>
        </p:nvCxnSpPr>
        <p:spPr>
          <a:xfrm>
            <a:off x="6849286" y="5188451"/>
            <a:ext cx="1494614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Прямоугольник 74"/>
          <p:cNvSpPr/>
          <p:nvPr/>
        </p:nvSpPr>
        <p:spPr>
          <a:xfrm>
            <a:off x="7095779" y="5466558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prstClr val="black"/>
                </a:solidFill>
              </a:rPr>
              <a:t>8.5 </a:t>
            </a:r>
            <a:r>
              <a:rPr lang="en-US" sz="1800" dirty="0" err="1" smtClean="0">
                <a:solidFill>
                  <a:prstClr val="black"/>
                </a:solidFill>
              </a:rPr>
              <a:t>psec</a:t>
            </a:r>
            <a:endParaRPr lang="en-US" sz="1800" dirty="0"/>
          </a:p>
        </p:txBody>
      </p:sp>
      <p:sp>
        <p:nvSpPr>
          <p:cNvPr id="76" name="Прямоугольник 75"/>
          <p:cNvSpPr/>
          <p:nvPr/>
        </p:nvSpPr>
        <p:spPr>
          <a:xfrm>
            <a:off x="7601686" y="4441993"/>
            <a:ext cx="896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prstClr val="black"/>
                </a:solidFill>
              </a:rPr>
              <a:t>22 </a:t>
            </a:r>
            <a:r>
              <a:rPr lang="en-US" sz="1800" dirty="0" err="1" smtClean="0">
                <a:solidFill>
                  <a:prstClr val="black"/>
                </a:solidFill>
              </a:rPr>
              <a:t>psec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8187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BNL high current program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" y="914400"/>
            <a:ext cx="796671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42900" y="1485900"/>
            <a:ext cx="8085612" cy="4000500"/>
          </a:xfrm>
          <a:solidFill>
            <a:srgbClr val="FFFFFF">
              <a:alpha val="47843"/>
            </a:srgbClr>
          </a:solidFill>
        </p:spPr>
        <p:txBody>
          <a:bodyPr/>
          <a:lstStyle/>
          <a:p>
            <a:r>
              <a:rPr lang="en-US" b="1" dirty="0" smtClean="0">
                <a:solidFill>
                  <a:srgbClr val="0033CC"/>
                </a:solidFill>
              </a:rPr>
              <a:t>High Average current R&amp;D ERL</a:t>
            </a:r>
          </a:p>
          <a:p>
            <a:r>
              <a:rPr lang="en-US" b="1" dirty="0" smtClean="0">
                <a:solidFill>
                  <a:srgbClr val="0033CC"/>
                </a:solidFill>
              </a:rPr>
              <a:t>Polarized high current Gatling Gun</a:t>
            </a:r>
          </a:p>
          <a:p>
            <a:r>
              <a:rPr lang="en-US" b="1" dirty="0" smtClean="0">
                <a:solidFill>
                  <a:srgbClr val="0033CC"/>
                </a:solidFill>
              </a:rPr>
              <a:t>Low energy RHIC electron cooler (</a:t>
            </a:r>
            <a:r>
              <a:rPr lang="en-US" b="1" dirty="0" err="1" smtClean="0">
                <a:solidFill>
                  <a:srgbClr val="0033CC"/>
                </a:solidFill>
              </a:rPr>
              <a:t>LEReC</a:t>
            </a:r>
            <a:r>
              <a:rPr lang="en-US" b="1" dirty="0" smtClean="0">
                <a:solidFill>
                  <a:srgbClr val="0033CC"/>
                </a:solidFill>
              </a:rPr>
              <a:t>)</a:t>
            </a:r>
          </a:p>
          <a:p>
            <a:r>
              <a:rPr lang="en-US" b="1" dirty="0" smtClean="0">
                <a:solidFill>
                  <a:srgbClr val="0033CC"/>
                </a:solidFill>
              </a:rPr>
              <a:t>Coherent electron cooler for high energy ion/proton beams (proof of principal experiment)</a:t>
            </a:r>
            <a:endParaRPr lang="en-US" b="1" dirty="0">
              <a:solidFill>
                <a:srgbClr val="0033CC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9300" y="571500"/>
            <a:ext cx="3086100" cy="2323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4264" y="4433949"/>
            <a:ext cx="3188525" cy="2391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3460460"/>
            <a:ext cx="3915888" cy="198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 bwMode="auto">
          <a:xfrm>
            <a:off x="7086600" y="3657600"/>
            <a:ext cx="16120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0" dirty="0" smtClean="0">
                <a:latin typeface="Helvetica"/>
                <a:cs typeface="Helvetica"/>
              </a:rPr>
              <a:t>Gatling Gun</a:t>
            </a:r>
          </a:p>
        </p:txBody>
      </p:sp>
      <p:pic>
        <p:nvPicPr>
          <p:cNvPr id="10" name="Pictur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96089">
            <a:off x="37304" y="2954436"/>
            <a:ext cx="4980625" cy="14063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 bwMode="auto">
          <a:xfrm rot="21082490">
            <a:off x="124265" y="3704095"/>
            <a:ext cx="35433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0" dirty="0" smtClean="0">
                <a:latin typeface="Helvetica"/>
                <a:cs typeface="Helvetica"/>
              </a:rPr>
              <a:t>Coherent electron cooling</a:t>
            </a:r>
          </a:p>
        </p:txBody>
      </p:sp>
    </p:spTree>
    <p:extLst>
      <p:ext uri="{BB962C8B-B14F-4D97-AF65-F5344CB8AC3E}">
        <p14:creationId xmlns:p14="http://schemas.microsoft.com/office/powerpoint/2010/main" val="39038614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3850129"/>
            <a:ext cx="3516195" cy="2428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07393" y="552809"/>
            <a:ext cx="3948814" cy="313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 descr="http://www.cadops.bnl.gov/elog/graphics/rhic-pAu_2015/Mon_Jun_1_2015_190235_29472.gif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70" t="16122" r="2771" b="12456"/>
          <a:stretch/>
        </p:blipFill>
        <p:spPr bwMode="auto">
          <a:xfrm>
            <a:off x="50321" y="630857"/>
            <a:ext cx="4407379" cy="311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33400" y="0"/>
            <a:ext cx="73914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800" noProof="0" dirty="0" smtClean="0"/>
              <a:t>Beam commissioning with new cathode June 2015.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8592" y="4033276"/>
            <a:ext cx="54851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Set up	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1600" dirty="0" smtClean="0"/>
              <a:t>Laser: 0.044 </a:t>
            </a:r>
            <a:r>
              <a:rPr lang="en-US" sz="1600" dirty="0" err="1" smtClean="0"/>
              <a:t>mWatt</a:t>
            </a:r>
            <a:r>
              <a:rPr lang="en-US" sz="1600" dirty="0" smtClean="0"/>
              <a:t>, green, </a:t>
            </a:r>
          </a:p>
          <a:p>
            <a:pPr algn="l"/>
            <a:r>
              <a:rPr lang="en-US" sz="1600" dirty="0" smtClean="0"/>
              <a:t>Pulse structure  5</a:t>
            </a:r>
            <a:r>
              <a:rPr lang="el-GR" sz="1600" dirty="0" smtClean="0">
                <a:latin typeface="Times New Roman"/>
                <a:cs typeface="Times New Roman"/>
              </a:rPr>
              <a:t> μ</a:t>
            </a:r>
            <a:r>
              <a:rPr lang="en-US" sz="1600" dirty="0" smtClean="0">
                <a:cs typeface="Times New Roman"/>
              </a:rPr>
              <a:t>sec, every 500</a:t>
            </a:r>
            <a:r>
              <a:rPr lang="el-GR" sz="1600" dirty="0">
                <a:latin typeface="Times New Roman"/>
                <a:cs typeface="Times New Roman"/>
              </a:rPr>
              <a:t> </a:t>
            </a:r>
            <a:r>
              <a:rPr lang="el-GR" sz="1600" dirty="0" smtClean="0">
                <a:latin typeface="Times New Roman"/>
                <a:cs typeface="Times New Roman"/>
              </a:rPr>
              <a:t>μ</a:t>
            </a:r>
            <a:r>
              <a:rPr lang="en-US" sz="1600" dirty="0" smtClean="0">
                <a:latin typeface="Times New Roman"/>
                <a:cs typeface="Times New Roman"/>
              </a:rPr>
              <a:t>sec</a:t>
            </a:r>
            <a:r>
              <a:rPr lang="en-US" sz="1600" dirty="0" smtClean="0"/>
              <a:t>; </a:t>
            </a:r>
            <a:r>
              <a:rPr lang="en-US" sz="1600" dirty="0"/>
              <a:t> </a:t>
            </a:r>
            <a:r>
              <a:rPr lang="en-US" sz="1600" dirty="0" smtClean="0"/>
              <a:t>9.38MHz rep rate. 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1600" dirty="0" smtClean="0"/>
              <a:t>RF: 0.65 MV, 3 </a:t>
            </a:r>
            <a:r>
              <a:rPr lang="en-US" sz="1600" dirty="0" err="1" smtClean="0"/>
              <a:t>ms</a:t>
            </a:r>
            <a:r>
              <a:rPr lang="en-US" sz="1600" dirty="0" smtClean="0"/>
              <a:t>;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1600" dirty="0" err="1" smtClean="0"/>
              <a:t>eBeam</a:t>
            </a:r>
            <a:r>
              <a:rPr lang="en-US" sz="1600" dirty="0" smtClean="0"/>
              <a:t>: </a:t>
            </a:r>
          </a:p>
          <a:p>
            <a:pPr lvl="1" algn="l"/>
            <a:r>
              <a:rPr lang="en-US" sz="1600" dirty="0">
                <a:solidFill>
                  <a:srgbClr val="00B050"/>
                </a:solidFill>
              </a:rPr>
              <a:t>charge per macro bunch </a:t>
            </a:r>
            <a:r>
              <a:rPr lang="en-US" sz="1600" dirty="0" smtClean="0">
                <a:solidFill>
                  <a:srgbClr val="00B050"/>
                </a:solidFill>
              </a:rPr>
              <a:t>0.8nC/47bunches=17pC</a:t>
            </a:r>
          </a:p>
          <a:p>
            <a:pPr lvl="1" algn="l"/>
            <a:r>
              <a:rPr lang="en-US" sz="1600" dirty="0" smtClean="0">
                <a:solidFill>
                  <a:srgbClr val="FF0000"/>
                </a:solidFill>
              </a:rPr>
              <a:t>dark current 4 </a:t>
            </a:r>
            <a:r>
              <a:rPr lang="el-GR" sz="1600" dirty="0">
                <a:solidFill>
                  <a:srgbClr val="FF0000"/>
                </a:solidFill>
                <a:latin typeface="Times New Roman"/>
                <a:cs typeface="Times New Roman"/>
              </a:rPr>
              <a:t>μ </a:t>
            </a:r>
            <a:r>
              <a:rPr lang="en-US" sz="1600" dirty="0" smtClean="0">
                <a:solidFill>
                  <a:srgbClr val="FF0000"/>
                </a:solidFill>
              </a:rPr>
              <a:t>A;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1600" dirty="0" smtClean="0"/>
              <a:t>Photocathode cold QE=1e-2 very Good!!!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00100" y="2514600"/>
            <a:ext cx="21410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Laser shutter open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 flipV="1">
            <a:off x="3075622" y="2628901"/>
            <a:ext cx="239078" cy="268604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V="1">
            <a:off x="4457700" y="2286000"/>
            <a:ext cx="2925572" cy="365760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343890" y="3741760"/>
            <a:ext cx="546346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Faraday cup signal (</a:t>
            </a:r>
            <a:r>
              <a:rPr lang="en-US" altLang="en-US" sz="1600" dirty="0" smtClean="0">
                <a:ea typeface="ＭＳ Ｐゴシック" pitchFamily="34" charset="-128"/>
              </a:rPr>
              <a:t>1MΩ</a:t>
            </a:r>
            <a:r>
              <a:rPr lang="en-US" sz="1600" dirty="0" smtClean="0"/>
              <a:t> termination)</a:t>
            </a:r>
            <a:endParaRPr lang="en-US" sz="1600" dirty="0"/>
          </a:p>
        </p:txBody>
      </p:sp>
      <p:sp>
        <p:nvSpPr>
          <p:cNvPr id="34" name="TextBox 33"/>
          <p:cNvSpPr txBox="1"/>
          <p:nvPr/>
        </p:nvSpPr>
        <p:spPr>
          <a:xfrm>
            <a:off x="5486400" y="2459623"/>
            <a:ext cx="259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Laser shutter </a:t>
            </a:r>
            <a:r>
              <a:rPr lang="en-US" sz="1600" dirty="0" smtClean="0">
                <a:solidFill>
                  <a:srgbClr val="FF0000"/>
                </a:solidFill>
              </a:rPr>
              <a:t>closed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>
            <a:stCxn id="11" idx="3"/>
          </p:cNvCxnSpPr>
          <p:nvPr/>
        </p:nvCxnSpPr>
        <p:spPr>
          <a:xfrm flipV="1">
            <a:off x="7979434" y="4343400"/>
            <a:ext cx="593066" cy="2957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150634" y="4500655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Increase laser spot size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3124200" y="6436437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D. </a:t>
            </a:r>
            <a:r>
              <a:rPr lang="en-US" sz="1400" dirty="0" err="1"/>
              <a:t>Kayran</a:t>
            </a:r>
            <a:r>
              <a:rPr lang="en-US" sz="1400" dirty="0"/>
              <a:t>, </a:t>
            </a:r>
            <a:r>
              <a:rPr lang="en-US" sz="1400" dirty="0" smtClean="0"/>
              <a:t>IEBW’15  Cornell University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5623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693" y="0"/>
            <a:ext cx="8229600" cy="5715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Beam charge measurements 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8323" y="736431"/>
            <a:ext cx="8077200" cy="2884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03197" y="2565231"/>
            <a:ext cx="125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</a:rPr>
              <a:t>DCCT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79623" y="2242065"/>
            <a:ext cx="125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</a:rPr>
              <a:t>YAG crystal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6097" y="1765131"/>
            <a:ext cx="1028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</a:rPr>
              <a:t>Faraday Cup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 rot="10407596">
            <a:off x="6047546" y="1936287"/>
            <a:ext cx="1828800" cy="3722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46397" y="2163801"/>
            <a:ext cx="125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</a:rPr>
              <a:t>Pepper pot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18197" y="1794469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</a:rPr>
              <a:t>ICT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21192379">
            <a:off x="5815405" y="1968517"/>
            <a:ext cx="194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Beam direction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40193" y="736431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</a:rPr>
              <a:t>GUN</a:t>
            </a:r>
            <a:endParaRPr lang="en-US" sz="1800" dirty="0">
              <a:solidFill>
                <a:srgbClr val="FFFF00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5438" y="3720705"/>
            <a:ext cx="3245518" cy="1951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659" y="3728960"/>
            <a:ext cx="3399075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Down Arrow 13"/>
          <p:cNvSpPr/>
          <p:nvPr/>
        </p:nvSpPr>
        <p:spPr>
          <a:xfrm rot="1547251">
            <a:off x="2951506" y="2510431"/>
            <a:ext cx="128919" cy="146143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 rot="1694833">
            <a:off x="7708107" y="1906143"/>
            <a:ext cx="123563" cy="188582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28699" y="6038994"/>
            <a:ext cx="6329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/>
              <a:t>FC vs ICT. ICT signal 0.85 </a:t>
            </a:r>
            <a:r>
              <a:rPr lang="en-US" b="0" dirty="0" err="1"/>
              <a:t>nC</a:t>
            </a:r>
            <a:r>
              <a:rPr lang="en-US" b="0" dirty="0"/>
              <a:t> </a:t>
            </a:r>
            <a:r>
              <a:rPr lang="en-US" b="0" dirty="0" smtClean="0"/>
              <a:t>, FC </a:t>
            </a:r>
            <a:r>
              <a:rPr lang="en-US" b="0" dirty="0"/>
              <a:t>signal 0.8 </a:t>
            </a:r>
            <a:r>
              <a:rPr lang="en-US" b="0" dirty="0" err="1"/>
              <a:t>nC</a:t>
            </a:r>
            <a:endParaRPr lang="en-US" dirty="0"/>
          </a:p>
        </p:txBody>
      </p:sp>
      <p:pic>
        <p:nvPicPr>
          <p:cNvPr id="5124" name="Picture 4" descr="http://www.cadops.bnl.gov/elog/graphics/rhic-pAu_2015/Mon_Jun_1_2015_190311_29540.gif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599" y="3667069"/>
            <a:ext cx="2621491" cy="212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343400" y="5672060"/>
            <a:ext cx="45781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ea typeface="ＭＳ Ｐゴシック" pitchFamily="34" charset="-128"/>
              </a:rPr>
              <a:t>Integrating Current Transformer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294308" y="5562224"/>
            <a:ext cx="18517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>
                <a:ea typeface="ＭＳ Ｐゴシック" pitchFamily="34" charset="-128"/>
              </a:rPr>
              <a:t>Faraday cup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124200" y="6436437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D. </a:t>
            </a:r>
            <a:r>
              <a:rPr lang="en-US" sz="1400" dirty="0" err="1"/>
              <a:t>Kayran</a:t>
            </a:r>
            <a:r>
              <a:rPr lang="en-US" sz="1400" dirty="0"/>
              <a:t>, </a:t>
            </a:r>
            <a:r>
              <a:rPr lang="en-US" sz="1400" dirty="0" smtClean="0"/>
              <a:t>IEBW’15  Cornell University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7486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 per bunch 0.55nC</a:t>
            </a:r>
            <a:endParaRPr lang="en-US" dirty="0"/>
          </a:p>
        </p:txBody>
      </p:sp>
      <p:pic>
        <p:nvPicPr>
          <p:cNvPr id="16388" name="Picture 4" descr="http://www.cadops.bnl.gov/elog/graphics/rhic-pAu_2015/Tue_Jun_2_2015_133347_17909.gif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407" t="25099" r="36734" b="45128"/>
          <a:stretch/>
        </p:blipFill>
        <p:spPr bwMode="auto">
          <a:xfrm>
            <a:off x="5488651" y="1511081"/>
            <a:ext cx="337274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1539" y="4825477"/>
            <a:ext cx="50033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1600" b="0" dirty="0">
                <a:solidFill>
                  <a:prstClr val="black"/>
                </a:solidFill>
              </a:rPr>
              <a:t>ICT signal for 9 pulses (</a:t>
            </a:r>
            <a:r>
              <a:rPr lang="en-US" sz="1600" b="0" dirty="0" smtClean="0">
                <a:solidFill>
                  <a:prstClr val="black"/>
                </a:solidFill>
              </a:rPr>
              <a:t>4.4 </a:t>
            </a:r>
            <a:r>
              <a:rPr lang="en-US" sz="1600" b="0" dirty="0" err="1" smtClean="0">
                <a:solidFill>
                  <a:prstClr val="black"/>
                </a:solidFill>
              </a:rPr>
              <a:t>nC</a:t>
            </a:r>
            <a:r>
              <a:rPr lang="en-US" sz="1600" b="0" dirty="0" smtClean="0">
                <a:solidFill>
                  <a:prstClr val="black"/>
                </a:solidFill>
              </a:rPr>
              <a:t>&gt; 4nC ICT saturation)</a:t>
            </a:r>
          </a:p>
          <a:p>
            <a:pPr lvl="0" algn="just"/>
            <a:endParaRPr lang="en-US" sz="1600" b="0" dirty="0" smtClean="0">
              <a:solidFill>
                <a:prstClr val="black"/>
              </a:solidFill>
            </a:endParaRPr>
          </a:p>
          <a:p>
            <a:pPr lvl="0" algn="just"/>
            <a:r>
              <a:rPr lang="en-US" sz="1600" b="0" dirty="0" smtClean="0">
                <a:solidFill>
                  <a:prstClr val="black"/>
                </a:solidFill>
              </a:rPr>
              <a:t>Reduce back to 2 laser pulses (1.1 </a:t>
            </a:r>
            <a:r>
              <a:rPr lang="en-US" sz="1600" b="0" dirty="0" err="1">
                <a:solidFill>
                  <a:prstClr val="black"/>
                </a:solidFill>
              </a:rPr>
              <a:t>nC</a:t>
            </a:r>
            <a:r>
              <a:rPr lang="en-US" sz="1600" b="0" dirty="0" smtClean="0">
                <a:solidFill>
                  <a:prstClr val="black"/>
                </a:solidFill>
              </a:rPr>
              <a:t>)</a:t>
            </a:r>
            <a:r>
              <a:rPr lang="en-US" sz="1600" b="0" dirty="0">
                <a:solidFill>
                  <a:prstClr val="black"/>
                </a:solidFill>
              </a:rPr>
              <a:t> </a:t>
            </a:r>
            <a:r>
              <a:rPr lang="en-US" sz="1600" b="0" dirty="0" smtClean="0">
                <a:solidFill>
                  <a:prstClr val="black"/>
                </a:solidFill>
              </a:rPr>
              <a:t>0.55nC </a:t>
            </a:r>
            <a:r>
              <a:rPr lang="en-US" sz="1600" b="0" dirty="0" smtClean="0">
                <a:solidFill>
                  <a:prstClr val="black"/>
                </a:solidFill>
              </a:rPr>
              <a:t>each</a:t>
            </a:r>
            <a:r>
              <a:rPr lang="en-US" sz="1600" b="0" dirty="0" smtClean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5143500" y="723590"/>
            <a:ext cx="21717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0" dirty="0" smtClean="0">
                <a:solidFill>
                  <a:prstClr val="black"/>
                </a:solidFill>
              </a:rPr>
              <a:t>2 laser pulses, 0.39uJ each</a:t>
            </a:r>
            <a:endParaRPr lang="en-US" sz="2000" b="0" dirty="0">
              <a:solidFill>
                <a:prstClr val="black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743700" y="1428810"/>
            <a:ext cx="571500" cy="3486090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743700" y="1428810"/>
            <a:ext cx="685800" cy="3371790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4"/>
          <p:cNvGrpSpPr/>
          <p:nvPr/>
        </p:nvGrpSpPr>
        <p:grpSpPr>
          <a:xfrm>
            <a:off x="203478" y="912830"/>
            <a:ext cx="4392596" cy="3839195"/>
            <a:chOff x="2703378" y="1698176"/>
            <a:chExt cx="3125922" cy="2857986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3378" y="1698176"/>
              <a:ext cx="3125922" cy="2857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/>
            <p:cNvSpPr txBox="1"/>
            <p:nvPr/>
          </p:nvSpPr>
          <p:spPr bwMode="auto">
            <a:xfrm rot="16200000">
              <a:off x="2275415" y="2843028"/>
              <a:ext cx="1178748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000" dirty="0" smtClean="0">
                  <a:latin typeface="Helvetica"/>
                  <a:cs typeface="Helvetica"/>
                </a:rPr>
                <a:t>Q_ICT, </a:t>
              </a:r>
              <a:r>
                <a:rPr lang="en-US" sz="1000" dirty="0" err="1" smtClean="0">
                  <a:latin typeface="Helvetica"/>
                  <a:cs typeface="Helvetica"/>
                </a:rPr>
                <a:t>nC</a:t>
              </a:r>
              <a:endParaRPr lang="en-US" sz="1000" dirty="0" smtClean="0">
                <a:latin typeface="Helvetica"/>
                <a:cs typeface="Helvetica"/>
              </a:endParaRPr>
            </a:p>
          </p:txBody>
        </p:sp>
      </p:grpSp>
      <p:sp>
        <p:nvSpPr>
          <p:cNvPr id="23" name="TextBox 22"/>
          <p:cNvSpPr txBox="1"/>
          <p:nvPr/>
        </p:nvSpPr>
        <p:spPr bwMode="auto">
          <a:xfrm>
            <a:off x="1316117" y="2057400"/>
            <a:ext cx="82946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00" b="0" dirty="0" smtClean="0">
                <a:latin typeface="Helvetica"/>
                <a:cs typeface="Helvetica"/>
              </a:rPr>
              <a:t>9 bunches,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628900" y="2464631"/>
            <a:ext cx="12573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00" b="0" dirty="0" err="1">
                <a:latin typeface="Helvetica"/>
                <a:cs typeface="Helvetica"/>
              </a:rPr>
              <a:t>Iav_per</a:t>
            </a:r>
            <a:r>
              <a:rPr lang="en-US" sz="1000" b="0" dirty="0">
                <a:latin typeface="Helvetica"/>
                <a:cs typeface="Helvetica"/>
              </a:rPr>
              <a:t> </a:t>
            </a:r>
            <a:r>
              <a:rPr lang="en-US" sz="1000" b="0" dirty="0" err="1" smtClean="0">
                <a:latin typeface="Helvetica"/>
                <a:cs typeface="Helvetica"/>
              </a:rPr>
              <a:t>laser_car</a:t>
            </a:r>
            <a:r>
              <a:rPr lang="en-US" sz="1000" b="0" dirty="0" smtClean="0">
                <a:latin typeface="Helvetica"/>
                <a:cs typeface="Helvetica"/>
              </a:rPr>
              <a:t>=5.3mA</a:t>
            </a:r>
            <a:endParaRPr lang="en-US" sz="1000" b="0" dirty="0">
              <a:latin typeface="Helvetica"/>
              <a:cs typeface="Helvetica"/>
            </a:endParaRPr>
          </a:p>
        </p:txBody>
      </p:sp>
      <p:sp>
        <p:nvSpPr>
          <p:cNvPr id="25" name="TextBox 24"/>
          <p:cNvSpPr txBox="1"/>
          <p:nvPr/>
        </p:nvSpPr>
        <p:spPr bwMode="auto">
          <a:xfrm>
            <a:off x="2743200" y="3048744"/>
            <a:ext cx="8001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00" b="0" dirty="0" smtClean="0">
                <a:latin typeface="Helvetica"/>
                <a:cs typeface="Helvetica"/>
              </a:rPr>
              <a:t>2 bunches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996279" y="1548019"/>
            <a:ext cx="174692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00" b="0" dirty="0" err="1" smtClean="0">
                <a:latin typeface="Helvetica"/>
                <a:cs typeface="Helvetica"/>
              </a:rPr>
              <a:t>Iav_per_RF_pulse</a:t>
            </a:r>
            <a:r>
              <a:rPr lang="en-US" sz="1000" b="0" dirty="0" smtClean="0">
                <a:latin typeface="Helvetica"/>
                <a:cs typeface="Helvetica"/>
              </a:rPr>
              <a:t> 4.5uA</a:t>
            </a:r>
            <a:endParaRPr lang="en-US" sz="1000" b="0" dirty="0">
              <a:latin typeface="Helvetica"/>
              <a:cs typeface="Helvetica"/>
            </a:endParaRPr>
          </a:p>
        </p:txBody>
      </p:sp>
      <p:sp>
        <p:nvSpPr>
          <p:cNvPr id="27" name="Rectangle 7"/>
          <p:cNvSpPr/>
          <p:nvPr/>
        </p:nvSpPr>
        <p:spPr>
          <a:xfrm>
            <a:off x="6972300" y="720924"/>
            <a:ext cx="21717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0" dirty="0" smtClean="0">
                <a:solidFill>
                  <a:prstClr val="black"/>
                </a:solidFill>
              </a:rPr>
              <a:t>2 e-bunches at FC observed</a:t>
            </a:r>
            <a:endParaRPr lang="en-US" sz="2000" b="0" dirty="0">
              <a:solidFill>
                <a:prstClr val="black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7315200" y="1431476"/>
            <a:ext cx="742950" cy="1035821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stCxn id="27" idx="2"/>
          </p:cNvCxnSpPr>
          <p:nvPr/>
        </p:nvCxnSpPr>
        <p:spPr>
          <a:xfrm flipH="1">
            <a:off x="7467600" y="1428810"/>
            <a:ext cx="590550" cy="119088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124200" y="6436437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D. </a:t>
            </a:r>
            <a:r>
              <a:rPr lang="en-US" sz="1400" dirty="0" err="1"/>
              <a:t>Kayran</a:t>
            </a:r>
            <a:r>
              <a:rPr lang="en-US" sz="1400" dirty="0"/>
              <a:t>, </a:t>
            </a:r>
            <a:r>
              <a:rPr lang="en-US" sz="1400" dirty="0" smtClean="0"/>
              <a:t>IEBW’15  Cornell University</a:t>
            </a:r>
            <a:endParaRPr lang="en-US" sz="1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03478" y="5825751"/>
            <a:ext cx="4597122" cy="338554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just"/>
            <a:r>
              <a:rPr lang="en-US" sz="1600" dirty="0" smtClean="0"/>
              <a:t>Charge is enough </a:t>
            </a:r>
            <a:r>
              <a:rPr lang="en-US" sz="1600" dirty="0"/>
              <a:t>to </a:t>
            </a:r>
            <a:r>
              <a:rPr lang="en-US" sz="1600" dirty="0" smtClean="0"/>
              <a:t>generate  </a:t>
            </a:r>
            <a:r>
              <a:rPr lang="en-US" sz="1600" dirty="0"/>
              <a:t>386mA at 704MHz</a:t>
            </a:r>
          </a:p>
        </p:txBody>
      </p:sp>
    </p:spTree>
    <p:extLst>
      <p:ext uri="{BB962C8B-B14F-4D97-AF65-F5344CB8AC3E}">
        <p14:creationId xmlns:p14="http://schemas.microsoft.com/office/powerpoint/2010/main" val="55715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6132" y="19202"/>
            <a:ext cx="8686800" cy="457200"/>
          </a:xfrm>
        </p:spPr>
        <p:txBody>
          <a:bodyPr/>
          <a:lstStyle/>
          <a:p>
            <a:r>
              <a:rPr lang="en-US" dirty="0" smtClean="0"/>
              <a:t>Solenoid scan to measure gun astigmatism (preliminary)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98774" y="3125855"/>
            <a:ext cx="3173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Ninja star shape</a:t>
            </a:r>
            <a:endParaRPr lang="en-US" dirty="0"/>
          </a:p>
        </p:txBody>
      </p:sp>
      <p:pic>
        <p:nvPicPr>
          <p:cNvPr id="7180" name="Picture 12" descr="http://www.cadops.bnl.gov/elog/graphics/rhic-pAu_2015/Tue_Jun_2_2015_120249_13377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5771" y="734741"/>
            <a:ext cx="2471166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://www.cadops.bnl.gov/elog/graphics/rhic-pAu_2015/Fri_Jun_5_2015_133827_1287.gif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645" r="11287" b="18073"/>
          <a:stretch/>
        </p:blipFill>
        <p:spPr bwMode="auto">
          <a:xfrm>
            <a:off x="3200400" y="582424"/>
            <a:ext cx="2886303" cy="252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6483" y="4191610"/>
            <a:ext cx="8686800" cy="1640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07243" y="3703362"/>
            <a:ext cx="726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Axial symmetric system or not? </a:t>
            </a:r>
            <a:endParaRPr lang="en-US" b="0" dirty="0"/>
          </a:p>
        </p:txBody>
      </p:sp>
      <p:sp>
        <p:nvSpPr>
          <p:cNvPr id="7" name="Oval 6"/>
          <p:cNvSpPr/>
          <p:nvPr/>
        </p:nvSpPr>
        <p:spPr>
          <a:xfrm>
            <a:off x="1398556" y="4800600"/>
            <a:ext cx="384048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223906" y="3934194"/>
            <a:ext cx="366674" cy="86640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8600" y="3616029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FPCs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83005" y="5831864"/>
            <a:ext cx="87137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Preliminary result focus length  64cm!!!. Required more investigation.</a:t>
            </a:r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283005" y="6057900"/>
            <a:ext cx="19584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8000"/>
                </a:solidFill>
              </a:rPr>
              <a:t>Courtesy </a:t>
            </a:r>
            <a:r>
              <a:rPr lang="en-US" sz="1400" dirty="0" smtClean="0">
                <a:solidFill>
                  <a:srgbClr val="008000"/>
                </a:solidFill>
              </a:rPr>
              <a:t>V. Litvinenko</a:t>
            </a:r>
            <a:endParaRPr lang="en-US" sz="1400" dirty="0"/>
          </a:p>
        </p:txBody>
      </p:sp>
      <p:grpSp>
        <p:nvGrpSpPr>
          <p:cNvPr id="2" name="Group 1"/>
          <p:cNvGrpSpPr/>
          <p:nvPr/>
        </p:nvGrpSpPr>
        <p:grpSpPr>
          <a:xfrm>
            <a:off x="228600" y="582424"/>
            <a:ext cx="2723961" cy="2787194"/>
            <a:chOff x="228600" y="582424"/>
            <a:chExt cx="2723961" cy="2787194"/>
          </a:xfrm>
        </p:grpSpPr>
        <p:pic>
          <p:nvPicPr>
            <p:cNvPr id="7176" name="Picture 8" descr="http://www.cadops.bnl.gov/elog/graphics/rhic-pAu_2015/Tue_Jun_2_2015_120130_13267.gif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582424"/>
              <a:ext cx="2723961" cy="2740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914400" y="2907953"/>
              <a:ext cx="1603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I_sol</a:t>
              </a:r>
              <a:r>
                <a:rPr lang="en-US" dirty="0" smtClean="0"/>
                <a:t>=6.7A</a:t>
              </a:r>
              <a:endParaRPr lang="en-US" dirty="0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6827074" y="2959126"/>
            <a:ext cx="182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I_sol</a:t>
            </a:r>
            <a:r>
              <a:rPr lang="en-US" dirty="0" smtClean="0"/>
              <a:t>=</a:t>
            </a:r>
            <a:r>
              <a:rPr lang="ru-RU" dirty="0" smtClean="0"/>
              <a:t>7</a:t>
            </a:r>
            <a:r>
              <a:rPr lang="en-US" dirty="0" smtClean="0"/>
              <a:t>.</a:t>
            </a:r>
            <a:r>
              <a:rPr lang="ru-RU" dirty="0" smtClean="0"/>
              <a:t>24</a:t>
            </a:r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124200" y="6436437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D. </a:t>
            </a:r>
            <a:r>
              <a:rPr lang="en-US" sz="1400" dirty="0" err="1"/>
              <a:t>Kayran</a:t>
            </a:r>
            <a:r>
              <a:rPr lang="en-US" sz="1400" dirty="0"/>
              <a:t>, </a:t>
            </a:r>
            <a:r>
              <a:rPr lang="en-US" sz="1400" dirty="0" smtClean="0"/>
              <a:t>IEBW’15  Cornell University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056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Dark current and photocurrent 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" y="737006"/>
            <a:ext cx="2400300" cy="2609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http://www.cadops.bnl.gov/elog/graphics/rhic-pAu_2015/Tue_Jun_2_2015_140243_20212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9612" y="685800"/>
            <a:ext cx="2418588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cadops.bnl.gov/elog/graphics/rhic-pAu_2015/Tue_Jun_2_2015_134235_18416.gi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810" y="3657600"/>
            <a:ext cx="27432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http://www.cadops.bnl.gov/elog/graphics/rhic-pAu_2015/Tue_Jun_2_2015_134248_18434.gif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506" y="3393167"/>
            <a:ext cx="1828800" cy="262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71800" y="1257300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/>
              <a:t>Dark current  and photocurrent respond similar to solenoid and corrector</a:t>
            </a:r>
            <a:r>
              <a:rPr lang="en-US" sz="1800" dirty="0"/>
              <a:t> </a:t>
            </a:r>
            <a:r>
              <a:rPr lang="en-US" sz="1800" dirty="0" smtClean="0"/>
              <a:t>change.</a:t>
            </a:r>
            <a:endParaRPr lang="en-US" sz="18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1371600" y="1485900"/>
            <a:ext cx="1714500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229100" y="1485900"/>
            <a:ext cx="2857500" cy="2667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114800" y="1771650"/>
            <a:ext cx="3314700" cy="28575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1600200" y="1752600"/>
            <a:ext cx="2400300" cy="41910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05" name="Picture 13" descr="http://www.cadops.bnl.gov/elog/graphics/rhic-pAu_2015/Tue_Jun_2_2015_143556_21692.gif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6412" y="3276295"/>
            <a:ext cx="2743200" cy="269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85750" y="5715000"/>
            <a:ext cx="29146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Photocurrent 0.8 </a:t>
            </a:r>
            <a:r>
              <a:rPr lang="en-US" sz="1400" dirty="0" err="1" smtClean="0"/>
              <a:t>nC</a:t>
            </a:r>
            <a:r>
              <a:rPr lang="en-US" sz="1400" dirty="0" smtClean="0"/>
              <a:t> /2 laser pulses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5329122" y="6088092"/>
            <a:ext cx="3471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Dark current @ .85MV 4uA per 3 </a:t>
            </a:r>
            <a:r>
              <a:rPr lang="en-US" sz="1400" dirty="0" err="1" smtClean="0"/>
              <a:t>msec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3124200" y="6436437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D. </a:t>
            </a:r>
            <a:r>
              <a:rPr lang="en-US" sz="1400" dirty="0" err="1"/>
              <a:t>Kayran</a:t>
            </a:r>
            <a:r>
              <a:rPr lang="en-US" sz="1400" dirty="0"/>
              <a:t>, </a:t>
            </a:r>
            <a:r>
              <a:rPr lang="en-US" sz="1400" dirty="0" smtClean="0"/>
              <a:t>IEBW’15  Cornell University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6434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4343400"/>
            <a:ext cx="4985428" cy="1718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96100" y="64008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33400" y="0"/>
            <a:ext cx="73914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800" dirty="0" smtClean="0"/>
              <a:t>Try Solenoid scan, Q=133pC (preliminary) 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339" name="Picture 3" descr="E:\files from laptop drive\My Documents\ERL\BeamTestTools\YAG 133pC\I6340mA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24" y="593882"/>
            <a:ext cx="1392713" cy="105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E:\files from laptop drive\My Documents\ERL\BeamTestTools\YAG 133pC\I6590mA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89594"/>
            <a:ext cx="1359849" cy="103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E:\files from laptop drive\My Documents\ERL\BeamTestTools\YAG 133pC\I6540mA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7300" y="795516"/>
            <a:ext cx="1359849" cy="103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E:\files from laptop drive\My Documents\ERL\BeamTestTools\YAG 133pC\I6640mA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56" y="1732216"/>
            <a:ext cx="1363581" cy="103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9" descr="E:\files from laptop drive\My Documents\ERL\BeamTestTools\YAG 133pC\I6940mA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7300" y="1824216"/>
            <a:ext cx="1359849" cy="103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E:\files from laptop drive\My Documents\ERL\BeamTestTools\YAG 133pC\I7140mA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7300" y="2852916"/>
            <a:ext cx="1359849" cy="103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0700" y="4114800"/>
            <a:ext cx="3344794" cy="2095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604861"/>
            <a:ext cx="1415372" cy="2759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8900" y="593882"/>
            <a:ext cx="2152278" cy="2707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7177331"/>
              </p:ext>
            </p:extLst>
          </p:nvPr>
        </p:nvGraphicFramePr>
        <p:xfrm>
          <a:off x="6286500" y="1485900"/>
          <a:ext cx="2781300" cy="14883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9530"/>
                <a:gridCol w="1721770"/>
              </a:tblGrid>
              <a:tr h="5677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Normalized emittance</a:t>
                      </a:r>
                      <a:endParaRPr lang="en-US" dirty="0"/>
                    </a:p>
                  </a:txBody>
                  <a:tcPr/>
                </a:tc>
              </a:tr>
              <a:tr h="327853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full beam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12 mm </a:t>
                      </a:r>
                      <a:r>
                        <a:rPr lang="en-US" sz="1800" dirty="0" err="1" smtClean="0"/>
                        <a:t>mrad</a:t>
                      </a:r>
                      <a:endParaRPr lang="en-US" dirty="0"/>
                    </a:p>
                  </a:txBody>
                  <a:tcPr/>
                </a:tc>
              </a:tr>
              <a:tr h="4824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20% core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0.25 mm </a:t>
                      </a:r>
                      <a:r>
                        <a:rPr lang="en-US" sz="1800" dirty="0" err="1" smtClean="0"/>
                        <a:t>mrad</a:t>
                      </a:r>
                      <a:endParaRPr lang="en-US" sz="18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Down Arrow 2"/>
          <p:cNvSpPr/>
          <p:nvPr/>
        </p:nvSpPr>
        <p:spPr>
          <a:xfrm rot="16713709">
            <a:off x="6580279" y="1535409"/>
            <a:ext cx="120715" cy="18085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20420355">
            <a:off x="2262649" y="3449287"/>
            <a:ext cx="50759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Very Preliminary results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24200" y="6436437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D. </a:t>
            </a:r>
            <a:r>
              <a:rPr lang="en-US" sz="1400" dirty="0" err="1"/>
              <a:t>Kayran</a:t>
            </a:r>
            <a:r>
              <a:rPr lang="en-US" sz="1400" dirty="0"/>
              <a:t>, </a:t>
            </a:r>
            <a:r>
              <a:rPr lang="en-US" sz="1400" dirty="0" smtClean="0"/>
              <a:t>IEBW’15  Cornell University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162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9848847"/>
              </p:ext>
            </p:extLst>
          </p:nvPr>
        </p:nvGraphicFramePr>
        <p:xfrm>
          <a:off x="342900" y="808609"/>
          <a:ext cx="8686800" cy="4943565"/>
        </p:xfrm>
        <a:graphic>
          <a:graphicData uri="http://schemas.openxmlformats.org/drawingml/2006/table">
            <a:tbl>
              <a:tblPr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{D113A9D2-9D6B-4929-AA2D-F23B5EE8CBE7}</a:tableStyleId>
              </a:tblPr>
              <a:tblGrid>
                <a:gridCol w="2984157"/>
                <a:gridCol w="1016343"/>
                <a:gridCol w="1115197"/>
                <a:gridCol w="1385502"/>
                <a:gridCol w="2185601"/>
              </a:tblGrid>
              <a:tr h="615115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8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-US" sz="2000" kern="800" dirty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025" marR="73025" marT="0" marB="0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8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Units</a:t>
                      </a:r>
                      <a:endParaRPr lang="en-US" sz="2000" kern="800" dirty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025" marR="73025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8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High current</a:t>
                      </a:r>
                      <a:endParaRPr lang="en-US" sz="2000" kern="800" dirty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025" marR="73025" marT="0" marB="0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kern="8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High Charge</a:t>
                      </a:r>
                      <a:endParaRPr lang="en-US" sz="2000" kern="800" dirty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025" marR="73025" marT="0" marB="0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kern="8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Measured</a:t>
                      </a:r>
                      <a:endParaRPr lang="en-US" sz="2000" kern="800" dirty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025" marR="73025" marT="0" marB="0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  <a:tr h="615420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8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Energy max/inject</a:t>
                      </a:r>
                      <a:endParaRPr lang="en-US" sz="2000" kern="8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025" marR="73025" marT="0" marB="0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8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MeV</a:t>
                      </a:r>
                      <a:endParaRPr lang="en-US" sz="2000" kern="80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025" marR="730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8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20/2.5</a:t>
                      </a:r>
                      <a:endParaRPr lang="en-US" sz="2000" kern="8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025" marR="73025" marT="0" marB="0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kern="8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20/3.0</a:t>
                      </a:r>
                      <a:endParaRPr lang="en-US" sz="2000" kern="8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025" marR="73025" marT="0" marB="0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kern="8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?/1.2</a:t>
                      </a:r>
                      <a:r>
                        <a:rPr lang="en-US" sz="2000" kern="8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(pulsed)</a:t>
                      </a:r>
                      <a:endParaRPr lang="en-US" sz="2000" kern="8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025" marR="73025" marT="0" marB="0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  <a:tr h="615420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8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Charge per bunch</a:t>
                      </a:r>
                      <a:endParaRPr lang="en-US" sz="2000" kern="8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025" marR="73025" marT="0" marB="0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8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nC</a:t>
                      </a:r>
                      <a:endParaRPr lang="en-US" sz="2000" kern="8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025" marR="730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8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</a:t>
                      </a:r>
                      <a:endParaRPr lang="en-US" sz="2000" kern="8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025" marR="73025" marT="0" marB="0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kern="8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n-US" sz="2000" kern="8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025" marR="73025" marT="0" marB="0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kern="8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0.55</a:t>
                      </a:r>
                      <a:endParaRPr lang="en-US" sz="2000" kern="8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025" marR="73025" marT="0" marB="0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  <a:tr h="569202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kern="8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Average Current</a:t>
                      </a:r>
                      <a:endParaRPr lang="en-US" sz="2000" kern="8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025" marR="73025" marT="0" marB="0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kern="8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</a:t>
                      </a:r>
                      <a:endParaRPr lang="en-US" sz="2000" kern="8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025" marR="730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kern="8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350</a:t>
                      </a:r>
                      <a:endParaRPr lang="en-US" sz="2000" kern="8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025" marR="73025" marT="0" marB="0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kern="8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en-US" sz="2000" kern="8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025" marR="73025" marT="0" marB="0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kern="8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0.004</a:t>
                      </a:r>
                      <a:endParaRPr lang="en-US" sz="2000" kern="8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025" marR="73025" marT="0" marB="0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  <a:tr h="569506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kern="8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RMS Bunch length</a:t>
                      </a:r>
                      <a:endParaRPr lang="en-US" sz="2000" kern="8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025" marR="73025" marT="0" marB="0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kern="8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psec</a:t>
                      </a:r>
                      <a:endParaRPr lang="en-US" sz="2000" kern="8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025" marR="730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kern="8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8-20</a:t>
                      </a:r>
                      <a:endParaRPr lang="en-US" sz="2000" kern="8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025" marR="73025" marT="0" marB="0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kern="8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en-US" sz="2000" kern="8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025" marR="73025" marT="0" marB="0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kern="8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8.5;</a:t>
                      </a:r>
                      <a:r>
                        <a:rPr lang="en-US" sz="2000" kern="8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kern="8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  <a:endParaRPr lang="en-US" sz="2000" kern="8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025" marR="73025" marT="0" marB="0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  <a:tr h="530281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8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Normalized emittance</a:t>
                      </a:r>
                      <a:endParaRPr lang="en-US" sz="2000" kern="8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025" marR="73025" marT="0" marB="0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kern="8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en-GB" sz="2000" kern="800" baseline="300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-6 </a:t>
                      </a:r>
                      <a:r>
                        <a:rPr lang="en-GB" sz="2000" kern="8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endParaRPr lang="en-US" sz="2000" kern="8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025" marR="730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8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1.4</a:t>
                      </a:r>
                      <a:endParaRPr lang="en-US" sz="2000" kern="8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025" marR="73025" marT="0" marB="0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kern="8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n-US" sz="2000" kern="8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025" marR="73025" marT="0" marB="0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kern="8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20%</a:t>
                      </a:r>
                      <a:r>
                        <a:rPr lang="en-US" sz="2000" kern="8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core: 0.25</a:t>
                      </a:r>
                    </a:p>
                    <a:p>
                      <a:pPr marL="0" marR="0" algn="l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kern="8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Full </a:t>
                      </a:r>
                      <a:r>
                        <a:rPr lang="en-US" sz="2000" kern="800" baseline="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rms</a:t>
                      </a:r>
                      <a:r>
                        <a:rPr lang="en-US" sz="2000" kern="8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12</a:t>
                      </a:r>
                      <a:endParaRPr lang="en-US" sz="2000" kern="8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025" marR="73025" marT="0" marB="0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  <a:tr h="482546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8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RMS energy </a:t>
                      </a:r>
                      <a:r>
                        <a:rPr lang="en-GB" sz="2000" kern="8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spread, </a:t>
                      </a:r>
                      <a:r>
                        <a:rPr lang="en-GB" sz="2000" kern="8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</a:t>
                      </a:r>
                      <a:r>
                        <a:rPr lang="en-GB" sz="2000" kern="8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/E</a:t>
                      </a:r>
                      <a:endParaRPr lang="en-US" sz="2000" kern="8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025" marR="73025" marT="0" marB="0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8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GB" sz="2000" kern="8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en-GB" sz="2000" kern="800" baseline="300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-3</a:t>
                      </a:r>
                      <a:endParaRPr lang="en-US" sz="2000" kern="8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025" marR="730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8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3.5</a:t>
                      </a:r>
                      <a:endParaRPr lang="en-US" sz="2000" kern="800" baseline="300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025" marR="73025" marT="0" marB="0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kern="8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en-US" sz="2000" kern="8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025" marR="73025" marT="0" marB="0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kern="8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  <a:endParaRPr lang="en-US" sz="2000" kern="8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025" marR="73025" marT="0" marB="0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  <a:tr h="395278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8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Repetition rate</a:t>
                      </a:r>
                      <a:endParaRPr lang="en-US" sz="2000" kern="8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025" marR="73025" marT="0" marB="0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8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MHz</a:t>
                      </a:r>
                      <a:endParaRPr lang="en-US" sz="2000" kern="8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025" marR="730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80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704</a:t>
                      </a:r>
                      <a:endParaRPr lang="en-US" sz="2000" kern="8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025" marR="73025" marT="0" marB="0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kern="8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9.4</a:t>
                      </a:r>
                      <a:endParaRPr lang="en-US" sz="2000" kern="8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025" marR="73025" marT="0" marB="0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000" kern="8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025" marR="73025" marT="0" marB="0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  <a:tr h="395278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kern="8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Beam dump</a:t>
                      </a:r>
                      <a:r>
                        <a:rPr lang="en-US" sz="2000" kern="8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power</a:t>
                      </a:r>
                      <a:endParaRPr lang="en-US" sz="2000" kern="8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025" marR="73025" marT="0" marB="0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kern="8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kW</a:t>
                      </a:r>
                      <a:endParaRPr lang="en-US" sz="2000" kern="8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025" marR="730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kern="8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875</a:t>
                      </a:r>
                      <a:endParaRPr lang="en-US" sz="2000" kern="8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025" marR="73025" marT="0" marB="0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kern="8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150</a:t>
                      </a:r>
                      <a:endParaRPr lang="en-US" sz="2000" kern="8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025" marR="73025" marT="0" marB="0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kern="8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1e-3</a:t>
                      </a:r>
                      <a:endParaRPr lang="en-US" sz="2000" kern="8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025" marR="73025" marT="0" marB="0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152400"/>
            <a:ext cx="9486900" cy="685800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latin typeface="+mn-lt"/>
              </a:rPr>
              <a:t>BNL R&amp;D ERL: </a:t>
            </a:r>
            <a:r>
              <a:rPr lang="en-GB" sz="3200" dirty="0" smtClean="0">
                <a:latin typeface="+mn-lt"/>
              </a:rPr>
              <a:t>designed parameters, progress </a:t>
            </a:r>
            <a:r>
              <a:rPr lang="en-GB" sz="3200" u="sng" dirty="0" smtClean="0">
                <a:latin typeface="+mn-lt"/>
              </a:rPr>
              <a:t/>
            </a:r>
            <a:br>
              <a:rPr lang="en-GB" sz="3200" u="sng" dirty="0" smtClean="0">
                <a:latin typeface="+mn-lt"/>
              </a:rPr>
            </a:br>
            <a:endParaRPr lang="en-US" sz="3200" u="sng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 rot="21045901">
            <a:off x="6301596" y="3895130"/>
            <a:ext cx="2788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Very preliminary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08466" y="3202632"/>
            <a:ext cx="1774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Laser pulse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20194236">
            <a:off x="7305308" y="5404050"/>
            <a:ext cx="1981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Faraday Cup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68528" y="1028700"/>
            <a:ext cx="1981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Only gun measured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24200" y="6436437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D. </a:t>
            </a:r>
            <a:r>
              <a:rPr lang="en-US" sz="1400" dirty="0" err="1"/>
              <a:t>Kayran</a:t>
            </a:r>
            <a:r>
              <a:rPr lang="en-US" sz="1400" dirty="0"/>
              <a:t>, </a:t>
            </a:r>
            <a:r>
              <a:rPr lang="en-US" sz="1400" dirty="0" smtClean="0"/>
              <a:t>IEBW’15  Cornell University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25442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685800"/>
            <a:ext cx="8686800" cy="5257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Strategy: Start </a:t>
            </a:r>
            <a:r>
              <a:rPr lang="en-US" sz="2400" dirty="0"/>
              <a:t>commission system by system of key components when systems and recourses are available.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Milestones </a:t>
            </a:r>
            <a:r>
              <a:rPr lang="en-US" sz="2000" dirty="0"/>
              <a:t>: </a:t>
            </a:r>
            <a:r>
              <a:rPr lang="en-US" sz="2000" dirty="0" smtClean="0"/>
              <a:t></a:t>
            </a:r>
          </a:p>
          <a:p>
            <a:r>
              <a:rPr lang="en-US" sz="2000" dirty="0" smtClean="0"/>
              <a:t>High power RF components installed and commissioned (2005-2007)</a:t>
            </a:r>
            <a:endParaRPr lang="ru-RU" sz="2000" dirty="0" smtClean="0"/>
          </a:p>
          <a:p>
            <a:r>
              <a:rPr lang="en-US" sz="2000" dirty="0" smtClean="0"/>
              <a:t>SRF </a:t>
            </a:r>
            <a:r>
              <a:rPr lang="en-US" sz="2000" dirty="0"/>
              <a:t>5‐cell  </a:t>
            </a:r>
            <a:r>
              <a:rPr lang="en-US" sz="2000" dirty="0" smtClean="0"/>
              <a:t>installed and cold </a:t>
            </a:r>
            <a:r>
              <a:rPr lang="en-US" sz="2000" dirty="0"/>
              <a:t>emission test </a:t>
            </a:r>
            <a:r>
              <a:rPr lang="en-US" sz="2000" dirty="0" smtClean="0"/>
              <a:t>completed (2009)</a:t>
            </a:r>
            <a:endParaRPr lang="ru-RU" sz="2000" dirty="0" smtClean="0"/>
          </a:p>
          <a:p>
            <a:r>
              <a:rPr lang="en-US" sz="2000" dirty="0" smtClean="0"/>
              <a:t>9.4MHz Laser system commissioned (2009)</a:t>
            </a:r>
            <a:endParaRPr lang="ru-RU" sz="2000" dirty="0" smtClean="0"/>
          </a:p>
          <a:p>
            <a:r>
              <a:rPr lang="en-US" sz="2000" dirty="0" smtClean="0"/>
              <a:t>Digital </a:t>
            </a:r>
            <a:r>
              <a:rPr lang="en-US" sz="2000" dirty="0"/>
              <a:t>LLRF system commissioning </a:t>
            </a:r>
            <a:r>
              <a:rPr lang="en-US" sz="2000" dirty="0" smtClean="0"/>
              <a:t>(2012</a:t>
            </a:r>
            <a:r>
              <a:rPr lang="en-US" sz="2000" dirty="0"/>
              <a:t>) </a:t>
            </a:r>
            <a:endParaRPr lang="ru-RU" sz="2000" dirty="0" smtClean="0"/>
          </a:p>
          <a:p>
            <a:r>
              <a:rPr lang="en-US" sz="2000" dirty="0" smtClean="0"/>
              <a:t>2 </a:t>
            </a:r>
            <a:r>
              <a:rPr lang="en-US" sz="2000" dirty="0"/>
              <a:t>K </a:t>
            </a:r>
            <a:r>
              <a:rPr lang="en-US" sz="2000" dirty="0" err="1"/>
              <a:t>LHe</a:t>
            </a:r>
            <a:r>
              <a:rPr lang="en-US" sz="2000" dirty="0"/>
              <a:t> cryogenic </a:t>
            </a:r>
            <a:r>
              <a:rPr lang="en-US" sz="2000" dirty="0" smtClean="0"/>
              <a:t>system/refrigerator  commissioned (2012</a:t>
            </a:r>
            <a:r>
              <a:rPr lang="en-US" sz="2000" dirty="0"/>
              <a:t>) </a:t>
            </a:r>
            <a:endParaRPr lang="ru-RU" sz="2000" dirty="0" smtClean="0"/>
          </a:p>
          <a:p>
            <a:r>
              <a:rPr lang="en-US" sz="2000" dirty="0" smtClean="0"/>
              <a:t>SRF </a:t>
            </a:r>
            <a:r>
              <a:rPr lang="en-US" sz="2000" dirty="0"/>
              <a:t>half‐cell gun cold emission test w/o cathode </a:t>
            </a:r>
            <a:r>
              <a:rPr lang="en-US" sz="2000" dirty="0" smtClean="0"/>
              <a:t>(2013</a:t>
            </a:r>
            <a:r>
              <a:rPr lang="en-US" sz="2000" dirty="0"/>
              <a:t>) </a:t>
            </a:r>
            <a:endParaRPr lang="ru-RU" sz="2000" dirty="0" smtClean="0"/>
          </a:p>
          <a:p>
            <a:r>
              <a:rPr lang="en-US" sz="2000" dirty="0" smtClean="0"/>
              <a:t>Conditioning </a:t>
            </a:r>
            <a:r>
              <a:rPr lang="en-US" sz="2000" dirty="0"/>
              <a:t>of the SRF gun with a copper cathode stalk </a:t>
            </a:r>
            <a:r>
              <a:rPr lang="en-US" sz="2000" dirty="0" smtClean="0"/>
              <a:t>(Jan 2014)</a:t>
            </a:r>
            <a:endParaRPr lang="ru-RU" sz="2000" dirty="0" smtClean="0"/>
          </a:p>
          <a:p>
            <a:r>
              <a:rPr lang="en-US" sz="2000" dirty="0" smtClean="0"/>
              <a:t>Beam </a:t>
            </a:r>
            <a:r>
              <a:rPr lang="en-US" sz="2000" dirty="0"/>
              <a:t>instrumentation </a:t>
            </a:r>
            <a:r>
              <a:rPr lang="en-US" sz="2000" dirty="0" smtClean="0"/>
              <a:t>installed, commissioning</a:t>
            </a:r>
            <a:r>
              <a:rPr lang="en-US" sz="2000" dirty="0"/>
              <a:t> </a:t>
            </a:r>
            <a:r>
              <a:rPr lang="en-US" sz="2000" dirty="0" smtClean="0"/>
              <a:t>continues.</a:t>
            </a:r>
            <a:endParaRPr lang="en-US" sz="24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457200"/>
          </a:xfrm>
        </p:spPr>
        <p:txBody>
          <a:bodyPr/>
          <a:lstStyle/>
          <a:p>
            <a:r>
              <a:rPr lang="en-US" dirty="0" smtClean="0"/>
              <a:t>R&amp;D ERL: Installation and commissioning progress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24200" y="6436437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D. </a:t>
            </a:r>
            <a:r>
              <a:rPr lang="en-US" sz="1400" dirty="0" err="1"/>
              <a:t>Kayran</a:t>
            </a:r>
            <a:r>
              <a:rPr lang="en-US" sz="1400" dirty="0"/>
              <a:t>, </a:t>
            </a:r>
            <a:r>
              <a:rPr lang="en-US" sz="1400" dirty="0" smtClean="0"/>
              <a:t>IEBW’15  Cornell University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419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2900" y="685800"/>
            <a:ext cx="8686800" cy="537210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First </a:t>
            </a:r>
            <a:r>
              <a:rPr lang="en-US" sz="2400" dirty="0"/>
              <a:t>beam from the SRF gun with CsK2Sb photo cathode (Nov. 2014</a:t>
            </a:r>
            <a:r>
              <a:rPr lang="en-US" sz="2400" dirty="0" smtClean="0"/>
              <a:t>)</a:t>
            </a:r>
            <a:endParaRPr lang="en-US" sz="2400" dirty="0"/>
          </a:p>
          <a:p>
            <a:r>
              <a:rPr lang="en-US" sz="2400" dirty="0" smtClean="0"/>
              <a:t>DOE Approved </a:t>
            </a:r>
            <a:r>
              <a:rPr lang="en-US" sz="2400" dirty="0"/>
              <a:t>to beam commissioning Gun to dump (Jan 2015)</a:t>
            </a:r>
          </a:p>
          <a:p>
            <a:r>
              <a:rPr lang="en-US" sz="2400" dirty="0"/>
              <a:t>New cathode conditioned (Jan 2015)</a:t>
            </a:r>
          </a:p>
          <a:p>
            <a:r>
              <a:rPr lang="en-US" sz="2400" dirty="0"/>
              <a:t>All ERL components installed, ARR for full ERL commissioning (May 2015) </a:t>
            </a:r>
          </a:p>
          <a:p>
            <a:r>
              <a:rPr lang="en-US" sz="2400" dirty="0"/>
              <a:t>First </a:t>
            </a:r>
            <a:r>
              <a:rPr lang="en-US" sz="2400" dirty="0" smtClean="0"/>
              <a:t>good </a:t>
            </a:r>
            <a:r>
              <a:rPr lang="en-US" sz="2400" dirty="0"/>
              <a:t>QE cathode (May 2015)</a:t>
            </a:r>
          </a:p>
          <a:p>
            <a:r>
              <a:rPr lang="en-US" sz="2400" dirty="0"/>
              <a:t>High charge per </a:t>
            </a:r>
            <a:r>
              <a:rPr lang="en-US" sz="2400" dirty="0" smtClean="0"/>
              <a:t>bunch from the gun  (achieved June </a:t>
            </a:r>
            <a:r>
              <a:rPr lang="en-US" sz="2400" dirty="0"/>
              <a:t>2015</a:t>
            </a:r>
            <a:r>
              <a:rPr lang="en-US" sz="2400" dirty="0" smtClean="0"/>
              <a:t>)</a:t>
            </a:r>
          </a:p>
          <a:p>
            <a:pPr marL="0" lvl="0" indent="0">
              <a:buNone/>
            </a:pPr>
            <a:r>
              <a:rPr lang="en-US" sz="3000" b="1" dirty="0">
                <a:solidFill>
                  <a:prstClr val="black"/>
                </a:solidFill>
              </a:rPr>
              <a:t>Future plans</a:t>
            </a: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Gun  into  beam dump commissioning (Summer 2015) </a:t>
            </a:r>
            <a:endParaRPr lang="ru-RU" sz="2400" dirty="0" smtClean="0">
              <a:solidFill>
                <a:prstClr val="black"/>
              </a:solidFill>
            </a:endParaRPr>
          </a:p>
          <a:p>
            <a:pPr lvl="0"/>
            <a:r>
              <a:rPr lang="en-US" sz="2400" dirty="0" smtClean="0">
                <a:solidFill>
                  <a:prstClr val="black"/>
                </a:solidFill>
              </a:rPr>
              <a:t>ERL </a:t>
            </a:r>
            <a:r>
              <a:rPr lang="en-US" sz="2400" dirty="0">
                <a:solidFill>
                  <a:prstClr val="black"/>
                </a:solidFill>
              </a:rPr>
              <a:t>beam test low current (Fall 2015) </a:t>
            </a:r>
            <a:endParaRPr lang="ru-RU" sz="2400" dirty="0" smtClean="0">
              <a:solidFill>
                <a:prstClr val="black"/>
              </a:solidFill>
            </a:endParaRPr>
          </a:p>
          <a:p>
            <a:pPr lvl="0"/>
            <a:r>
              <a:rPr lang="en-US" sz="2400" dirty="0" smtClean="0">
                <a:solidFill>
                  <a:prstClr val="black"/>
                </a:solidFill>
              </a:rPr>
              <a:t>Laser </a:t>
            </a:r>
            <a:r>
              <a:rPr lang="en-US" sz="2400" dirty="0">
                <a:solidFill>
                  <a:prstClr val="black"/>
                </a:solidFill>
              </a:rPr>
              <a:t>system upgrade (Fall </a:t>
            </a:r>
            <a:r>
              <a:rPr lang="en-US" sz="2400" dirty="0" smtClean="0">
                <a:solidFill>
                  <a:prstClr val="black"/>
                </a:solidFill>
              </a:rPr>
              <a:t>2015)</a:t>
            </a:r>
            <a:endParaRPr lang="ru-RU" sz="2400" dirty="0" smtClean="0">
              <a:solidFill>
                <a:prstClr val="black"/>
              </a:solidFill>
            </a:endParaRPr>
          </a:p>
          <a:p>
            <a:pPr lvl="0"/>
            <a:r>
              <a:rPr lang="en-US" sz="2400" dirty="0" smtClean="0">
                <a:solidFill>
                  <a:prstClr val="black"/>
                </a:solidFill>
              </a:rPr>
              <a:t>Gun </a:t>
            </a:r>
            <a:r>
              <a:rPr lang="en-US" sz="2400" dirty="0">
                <a:solidFill>
                  <a:prstClr val="black"/>
                </a:solidFill>
              </a:rPr>
              <a:t>to dump then ERL gradually increase current  (until Feb 2017).</a:t>
            </a: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Preparing for commissioning ERL components at  RHIC IP2 for Low Energy RHIC electron cooler. (Feb 2017-March 2018)</a:t>
            </a:r>
          </a:p>
          <a:p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Mile stones: commissioning with beam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24200" y="6436437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D. </a:t>
            </a:r>
            <a:r>
              <a:rPr lang="en-US" sz="1400" dirty="0" err="1"/>
              <a:t>Kayran</a:t>
            </a:r>
            <a:r>
              <a:rPr lang="en-US" sz="1400" dirty="0"/>
              <a:t>, </a:t>
            </a:r>
            <a:r>
              <a:rPr lang="en-US" sz="1400" dirty="0" smtClean="0"/>
              <a:t>IEBW’15  Cornell University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8658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14300" y="547748"/>
            <a:ext cx="8686800" cy="6172715"/>
          </a:xfrm>
        </p:spPr>
        <p:txBody>
          <a:bodyPr>
            <a:noAutofit/>
          </a:bodyPr>
          <a:lstStyle/>
          <a:p>
            <a:r>
              <a:rPr lang="en-US" sz="1600" dirty="0"/>
              <a:t>An ampere class 20 MeV superconducting Energy Recovery </a:t>
            </a:r>
            <a:r>
              <a:rPr lang="en-US" sz="1600" dirty="0" err="1"/>
              <a:t>Linac</a:t>
            </a:r>
            <a:r>
              <a:rPr lang="en-US" sz="1600" dirty="0"/>
              <a:t> (ERL) is presently under commissioning at </a:t>
            </a:r>
            <a:r>
              <a:rPr lang="en-US" sz="1600" dirty="0" smtClean="0"/>
              <a:t>BNL for </a:t>
            </a:r>
            <a:r>
              <a:rPr lang="en-US" sz="1600" dirty="0"/>
              <a:t>testing of concepts relevant for high-energy electron cooling and electron-ion colliders. </a:t>
            </a:r>
            <a:endParaRPr lang="en-US" sz="1600" dirty="0" smtClean="0"/>
          </a:p>
          <a:p>
            <a:r>
              <a:rPr lang="en-US" sz="1600" dirty="0" smtClean="0"/>
              <a:t>There </a:t>
            </a:r>
            <a:r>
              <a:rPr lang="en-US" sz="1600" dirty="0"/>
              <a:t>are two slightly different </a:t>
            </a:r>
            <a:r>
              <a:rPr lang="en-US" sz="1600" dirty="0" smtClean="0"/>
              <a:t>goals of ERL R&amp;D:</a:t>
            </a:r>
            <a:endParaRPr lang="en-US" sz="1600" dirty="0"/>
          </a:p>
          <a:p>
            <a:pPr marL="400050" lvl="1" indent="0">
              <a:buNone/>
            </a:pPr>
            <a:r>
              <a:rPr lang="en-US" sz="1400" dirty="0"/>
              <a:t>1.       High charge ~1-5 </a:t>
            </a:r>
            <a:r>
              <a:rPr lang="en-US" sz="1400" dirty="0" err="1"/>
              <a:t>nC</a:t>
            </a:r>
            <a:r>
              <a:rPr lang="en-US" sz="1400" dirty="0"/>
              <a:t> per </a:t>
            </a:r>
            <a:r>
              <a:rPr lang="en-US" sz="1400" dirty="0" smtClean="0"/>
              <a:t>bunch</a:t>
            </a:r>
            <a:r>
              <a:rPr lang="en-US" sz="1400" dirty="0"/>
              <a:t> </a:t>
            </a:r>
          </a:p>
          <a:p>
            <a:pPr marL="400050" lvl="1" indent="0">
              <a:buNone/>
            </a:pPr>
            <a:r>
              <a:rPr lang="en-US" sz="1400" dirty="0"/>
              <a:t>2.       Hundreds mA average current but moderate charge per </a:t>
            </a:r>
            <a:r>
              <a:rPr lang="en-US" sz="1400" dirty="0" smtClean="0"/>
              <a:t>bunch.</a:t>
            </a:r>
            <a:endParaRPr lang="en-US" sz="1400" dirty="0"/>
          </a:p>
          <a:p>
            <a:r>
              <a:rPr lang="en-US" sz="1600" dirty="0"/>
              <a:t>We may not be able to reach both simultaneously</a:t>
            </a:r>
            <a:r>
              <a:rPr lang="en-US" sz="1600" dirty="0" smtClean="0"/>
              <a:t>.</a:t>
            </a:r>
            <a:r>
              <a:rPr lang="en-US" sz="1600" dirty="0"/>
              <a:t> </a:t>
            </a:r>
            <a:endParaRPr lang="en-US" sz="1600" dirty="0" smtClean="0"/>
          </a:p>
          <a:p>
            <a:r>
              <a:rPr lang="en-US" sz="1600" dirty="0" smtClean="0"/>
              <a:t>Our </a:t>
            </a:r>
            <a:r>
              <a:rPr lang="en-US" sz="1600" dirty="0"/>
              <a:t>current laser system:</a:t>
            </a:r>
          </a:p>
          <a:p>
            <a:pPr lvl="1"/>
            <a:r>
              <a:rPr lang="en-US" sz="1400" dirty="0"/>
              <a:t> without laser splitting can run 10 MHz</a:t>
            </a:r>
          </a:p>
          <a:p>
            <a:pPr lvl="1"/>
            <a:r>
              <a:rPr lang="en-US" sz="1400" dirty="0"/>
              <a:t> with laser pulse splitting it can run 40MHz.</a:t>
            </a:r>
          </a:p>
          <a:p>
            <a:r>
              <a:rPr lang="en-US" sz="1600" dirty="0" smtClean="0"/>
              <a:t>QE </a:t>
            </a:r>
            <a:r>
              <a:rPr lang="en-US" sz="1600" dirty="0"/>
              <a:t>with Ta cathode tip: room temperature  4% , in gun cold  1%. </a:t>
            </a:r>
            <a:r>
              <a:rPr lang="en-US" sz="1600" dirty="0" smtClean="0"/>
              <a:t> No </a:t>
            </a:r>
            <a:r>
              <a:rPr lang="en-US" sz="1600" dirty="0"/>
              <a:t>noticeable difference in QE before and after beam </a:t>
            </a:r>
            <a:r>
              <a:rPr lang="en-US" sz="1600" dirty="0" smtClean="0"/>
              <a:t>tests</a:t>
            </a:r>
            <a:r>
              <a:rPr lang="en-US" sz="1600" dirty="0"/>
              <a:t> </a:t>
            </a:r>
            <a:r>
              <a:rPr lang="en-US" sz="1600" dirty="0" smtClean="0"/>
              <a:t>has been observed</a:t>
            </a:r>
            <a:endParaRPr lang="en-US" sz="1600" dirty="0"/>
          </a:p>
          <a:p>
            <a:r>
              <a:rPr lang="en-US" sz="1600" dirty="0" smtClean="0"/>
              <a:t>During first new cathode stalk test.: charge </a:t>
            </a:r>
            <a:r>
              <a:rPr lang="en-US" sz="1600" dirty="0"/>
              <a:t>.55 </a:t>
            </a:r>
            <a:r>
              <a:rPr lang="en-US" sz="1600" dirty="0" err="1"/>
              <a:t>nC</a:t>
            </a:r>
            <a:r>
              <a:rPr lang="en-US" sz="1600" dirty="0"/>
              <a:t> achieved, max average current  </a:t>
            </a:r>
            <a:r>
              <a:rPr lang="en-US" sz="1600" dirty="0" smtClean="0"/>
              <a:t>per </a:t>
            </a:r>
            <a:r>
              <a:rPr lang="en-US" sz="1600" dirty="0"/>
              <a:t>3msec  RF pulse 4.5uA </a:t>
            </a:r>
            <a:r>
              <a:rPr lang="en-US" sz="1600" dirty="0" smtClean="0"/>
              <a:t>.</a:t>
            </a:r>
          </a:p>
          <a:p>
            <a:r>
              <a:rPr lang="en-US" sz="1600" dirty="0" smtClean="0"/>
              <a:t>Right </a:t>
            </a:r>
            <a:r>
              <a:rPr lang="en-US" sz="1600" dirty="0"/>
              <a:t>now we are limited in charge per bunch because of space charge and low gradient  at the cathode</a:t>
            </a:r>
            <a:r>
              <a:rPr lang="en-US" sz="1600" dirty="0" smtClean="0"/>
              <a:t>. (</a:t>
            </a:r>
            <a:r>
              <a:rPr lang="en-US" sz="1600" dirty="0"/>
              <a:t>at 44mW Q=19pC at 4W 550pC</a:t>
            </a:r>
            <a:r>
              <a:rPr lang="en-US" sz="1600" dirty="0" smtClean="0"/>
              <a:t>).</a:t>
            </a:r>
            <a:r>
              <a:rPr lang="en-US" sz="1600" dirty="0"/>
              <a:t> </a:t>
            </a:r>
          </a:p>
          <a:p>
            <a:r>
              <a:rPr lang="en-US" sz="1600" dirty="0"/>
              <a:t>W</a:t>
            </a:r>
            <a:r>
              <a:rPr lang="en-US" sz="1600" dirty="0" smtClean="0"/>
              <a:t>e will increase </a:t>
            </a:r>
            <a:r>
              <a:rPr lang="en-US" sz="1600" dirty="0"/>
              <a:t>voltage and make RF pulses </a:t>
            </a:r>
            <a:r>
              <a:rPr lang="en-US" sz="1600" dirty="0" smtClean="0"/>
              <a:t>longer</a:t>
            </a:r>
            <a:r>
              <a:rPr lang="en-US" sz="1600" dirty="0"/>
              <a:t> </a:t>
            </a:r>
            <a:r>
              <a:rPr lang="en-US" sz="1600" dirty="0" smtClean="0"/>
              <a:t>by conditioning gun with stalk</a:t>
            </a:r>
            <a:endParaRPr lang="en-US" sz="1600" dirty="0"/>
          </a:p>
          <a:p>
            <a:r>
              <a:rPr lang="en-US" sz="1600" dirty="0" smtClean="0"/>
              <a:t>Meanwhile</a:t>
            </a:r>
            <a:r>
              <a:rPr lang="en-US" sz="1600" dirty="0"/>
              <a:t>  our current plan will be study gun performance and try to resolve problems with unstable operation (laser, RF, timing </a:t>
            </a:r>
            <a:r>
              <a:rPr lang="en-US" sz="1600" dirty="0" err="1"/>
              <a:t>etc</a:t>
            </a:r>
            <a:r>
              <a:rPr lang="en-US" sz="1600" dirty="0"/>
              <a:t>). </a:t>
            </a:r>
          </a:p>
          <a:p>
            <a:r>
              <a:rPr lang="en-US" sz="1600" dirty="0"/>
              <a:t>Until we understand gun behavior it will be very difficult to run higher duty cycle</a:t>
            </a:r>
            <a:r>
              <a:rPr lang="en-US" sz="1600" dirty="0" smtClean="0"/>
              <a:t>.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R&amp;D ERL summary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24200" y="6436437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D. </a:t>
            </a:r>
            <a:r>
              <a:rPr lang="en-US" sz="1400" dirty="0" err="1"/>
              <a:t>Kayran</a:t>
            </a:r>
            <a:r>
              <a:rPr lang="en-US" sz="1400" dirty="0"/>
              <a:t>, </a:t>
            </a:r>
            <a:r>
              <a:rPr lang="en-US" sz="1400" dirty="0" smtClean="0"/>
              <a:t>IEBW’15  Cornell University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5778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286000" y="2628900"/>
            <a:ext cx="3543300" cy="1028700"/>
          </a:xfrm>
        </p:spPr>
        <p:txBody>
          <a:bodyPr/>
          <a:lstStyle/>
          <a:p>
            <a:r>
              <a:rPr lang="en-US" dirty="0" smtClean="0"/>
              <a:t>R&amp;D ERL</a:t>
            </a:r>
            <a:endParaRPr lang="en-US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72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286000" y="2628900"/>
            <a:ext cx="3543300" cy="1028700"/>
          </a:xfrm>
        </p:spPr>
        <p:txBody>
          <a:bodyPr/>
          <a:lstStyle/>
          <a:p>
            <a:r>
              <a:rPr lang="en-US" dirty="0" err="1" smtClean="0"/>
              <a:t>LEReC</a:t>
            </a:r>
            <a:endParaRPr lang="en-US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2449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364" y="5938"/>
            <a:ext cx="8229600" cy="457200"/>
          </a:xfrm>
        </p:spPr>
        <p:txBody>
          <a:bodyPr/>
          <a:lstStyle/>
          <a:p>
            <a:pPr algn="l"/>
            <a:r>
              <a:rPr lang="en-US" dirty="0" smtClean="0"/>
              <a:t>ERL for </a:t>
            </a:r>
            <a:r>
              <a:rPr lang="en-US" dirty="0" err="1" smtClean="0"/>
              <a:t>LeRHIC</a:t>
            </a:r>
            <a:endParaRPr lang="en-US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4343400" cy="325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204" y="6344104"/>
            <a:ext cx="32399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dirty="0" smtClean="0">
                <a:cs typeface="Helvetica" pitchFamily="34" charset="0"/>
              </a:rPr>
              <a:t>Courtesy </a:t>
            </a:r>
            <a:r>
              <a:rPr lang="en-US" altLang="en-US" sz="2000" dirty="0" err="1" smtClean="0">
                <a:cs typeface="Helvetica" pitchFamily="34" charset="0"/>
              </a:rPr>
              <a:t>Jörg</a:t>
            </a:r>
            <a:r>
              <a:rPr lang="en-US" altLang="en-US" sz="2000" dirty="0" smtClean="0">
                <a:cs typeface="Helvetica" pitchFamily="34" charset="0"/>
              </a:rPr>
              <a:t> </a:t>
            </a:r>
            <a:r>
              <a:rPr lang="en-US" altLang="en-US" sz="2000" dirty="0" err="1" smtClean="0">
                <a:cs typeface="Helvetica" pitchFamily="34" charset="0"/>
              </a:rPr>
              <a:t>Kewisch</a:t>
            </a:r>
            <a:endParaRPr lang="en-US" altLang="en-US" sz="2000" dirty="0" smtClean="0">
              <a:cs typeface="Helvetica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399" y="114299"/>
            <a:ext cx="4572001" cy="342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124200" y="6436437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D. </a:t>
            </a:r>
            <a:r>
              <a:rPr lang="en-US" sz="1400" dirty="0" err="1"/>
              <a:t>Kayran</a:t>
            </a:r>
            <a:r>
              <a:rPr lang="en-US" sz="1400" dirty="0"/>
              <a:t>, </a:t>
            </a:r>
            <a:r>
              <a:rPr lang="en-US" sz="1400" dirty="0" smtClean="0"/>
              <a:t>IEBW’15  Cornell University</a:t>
            </a:r>
            <a:endParaRPr lang="en-US" sz="1400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1230" y="2986535"/>
            <a:ext cx="4838700" cy="362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71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LEReC</a:t>
            </a:r>
            <a:r>
              <a:rPr lang="en-US" dirty="0" smtClean="0"/>
              <a:t> Requirements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143000" y="990600"/>
          <a:ext cx="6705600" cy="30483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1120"/>
                <a:gridCol w="1341120"/>
                <a:gridCol w="1341120"/>
                <a:gridCol w="1341120"/>
                <a:gridCol w="1341120"/>
              </a:tblGrid>
              <a:tr h="700833"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Energy [MeV]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Gamma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Charge per bunch [</a:t>
                      </a:r>
                      <a:r>
                        <a:rPr lang="en-US" dirty="0" err="1" smtClean="0"/>
                        <a:t>pC</a:t>
                      </a:r>
                      <a:r>
                        <a:rPr lang="en-US" dirty="0" smtClean="0"/>
                        <a:t>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Bunches per bunch train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Beam Current [</a:t>
                      </a:r>
                      <a:r>
                        <a:rPr lang="en-US" dirty="0" err="1" smtClean="0"/>
                        <a:t>mA</a:t>
                      </a:r>
                      <a:r>
                        <a:rPr lang="en-US" dirty="0" smtClean="0"/>
                        <a:t>]</a:t>
                      </a:r>
                      <a:endParaRPr lang="en-US" dirty="0"/>
                    </a:p>
                  </a:txBody>
                  <a:tcPr/>
                </a:tc>
              </a:tr>
              <a:tr h="426789">
                <a:tc>
                  <a:txBody>
                    <a:bodyPr/>
                    <a:lstStyle/>
                    <a:p>
                      <a:r>
                        <a:rPr lang="en-US" dirty="0" smtClean="0"/>
                        <a:t>1.58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/>
                </a:tc>
              </a:tr>
              <a:tr h="426789">
                <a:tc>
                  <a:txBody>
                    <a:bodyPr/>
                    <a:lstStyle/>
                    <a:p>
                      <a:r>
                        <a:rPr lang="en-US" dirty="0" smtClean="0"/>
                        <a:t>2.04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30</a:t>
                      </a:r>
                      <a:endParaRPr lang="en-US" dirty="0"/>
                    </a:p>
                  </a:txBody>
                  <a:tcPr/>
                </a:tc>
              </a:tr>
              <a:tr h="426789">
                <a:tc>
                  <a:txBody>
                    <a:bodyPr/>
                    <a:lstStyle/>
                    <a:p>
                      <a:r>
                        <a:rPr lang="en-US" dirty="0" smtClean="0"/>
                        <a:t>2.65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33</a:t>
                      </a:r>
                      <a:endParaRPr lang="en-US" dirty="0"/>
                    </a:p>
                  </a:txBody>
                  <a:tcPr/>
                </a:tc>
              </a:tr>
              <a:tr h="426789">
                <a:tc>
                  <a:txBody>
                    <a:bodyPr/>
                    <a:lstStyle/>
                    <a:p>
                      <a:r>
                        <a:rPr lang="en-US" dirty="0" smtClean="0"/>
                        <a:t>3.48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</a:t>
                      </a:r>
                      <a:endParaRPr lang="en-US" dirty="0"/>
                    </a:p>
                  </a:txBody>
                  <a:tcPr/>
                </a:tc>
              </a:tr>
              <a:tr h="426789">
                <a:tc>
                  <a:txBody>
                    <a:bodyPr/>
                    <a:lstStyle/>
                    <a:p>
                      <a:r>
                        <a:rPr lang="en-US" dirty="0" smtClean="0"/>
                        <a:t>4.85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DACB67-0228-4CE9-889D-65E15DD8A4F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32</a:t>
            </a:fld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3340902"/>
              </p:ext>
            </p:extLst>
          </p:nvPr>
        </p:nvGraphicFramePr>
        <p:xfrm>
          <a:off x="1143000" y="4191000"/>
          <a:ext cx="6629400" cy="15544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1800"/>
                <a:gridCol w="3657600"/>
              </a:tblGrid>
              <a:tr h="70083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Parameters</a:t>
                      </a:r>
                      <a:r>
                        <a:rPr lang="en-US" baseline="0" dirty="0" smtClean="0"/>
                        <a:t> need for ultimate cooling performance</a:t>
                      </a:r>
                      <a:endParaRPr lang="en-US" dirty="0"/>
                    </a:p>
                  </a:txBody>
                  <a:tcPr/>
                </a:tc>
              </a:tr>
              <a:tr h="426789">
                <a:tc>
                  <a:txBody>
                    <a:bodyPr/>
                    <a:lstStyle/>
                    <a:p>
                      <a:r>
                        <a:rPr lang="en-US" dirty="0" smtClean="0"/>
                        <a:t>Normalized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rms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emittance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 2.5e-6 m</a:t>
                      </a:r>
                      <a:endParaRPr lang="en-US" dirty="0"/>
                    </a:p>
                  </a:txBody>
                  <a:tcPr/>
                </a:tc>
              </a:tr>
              <a:tr h="426789">
                <a:tc>
                  <a:txBody>
                    <a:bodyPr/>
                    <a:lstStyle/>
                    <a:p>
                      <a:r>
                        <a:rPr lang="en-US" dirty="0" smtClean="0"/>
                        <a:t>RMS</a:t>
                      </a:r>
                      <a:r>
                        <a:rPr lang="en-US" baseline="0" dirty="0" smtClean="0"/>
                        <a:t> e</a:t>
                      </a:r>
                      <a:r>
                        <a:rPr lang="en-US" dirty="0" smtClean="0"/>
                        <a:t>nergy spread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5</a:t>
                      </a:r>
                      <a:r>
                        <a:rPr lang="en-US" dirty="0" smtClean="0"/>
                        <a:t>e-4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365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838" y="222250"/>
            <a:ext cx="8229600" cy="3079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2400" dirty="0" err="1" smtClean="0"/>
              <a:t>LEReC</a:t>
            </a:r>
            <a:r>
              <a:rPr lang="en-US" sz="2400" dirty="0" smtClean="0"/>
              <a:t> beam structure in cooling section </a:t>
            </a:r>
            <a:br>
              <a:rPr lang="en-US" sz="2400" dirty="0" smtClean="0"/>
            </a:br>
            <a:r>
              <a:rPr lang="en-US" sz="2400" dirty="0" smtClean="0"/>
              <a:t>Example for </a:t>
            </a:r>
            <a:r>
              <a:rPr lang="en-US" sz="2400" dirty="0" smtClean="0">
                <a:latin typeface="Symbol" pitchFamily="18" charset="2"/>
              </a:rPr>
              <a:t>g</a:t>
            </a:r>
            <a:r>
              <a:rPr lang="en-US" sz="2400" dirty="0" smtClean="0"/>
              <a:t>= 4.1 (E</a:t>
            </a:r>
            <a:r>
              <a:rPr lang="en-US" sz="2400" baseline="-25000" dirty="0" smtClean="0"/>
              <a:t>ke</a:t>
            </a:r>
            <a:r>
              <a:rPr lang="en-US" sz="2400" dirty="0" smtClean="0"/>
              <a:t>=1.6 </a:t>
            </a:r>
            <a:r>
              <a:rPr lang="en-US" sz="2400" dirty="0" err="1" smtClean="0"/>
              <a:t>MeV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8438" y="2335213"/>
            <a:ext cx="4529137" cy="4022725"/>
          </a:xfrm>
          <a:noFill/>
        </p:spPr>
      </p:pic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52888" y="2252663"/>
            <a:ext cx="5311775" cy="399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1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8013" y="376238"/>
            <a:ext cx="2185987" cy="204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Straight Arrow Connector 5"/>
          <p:cNvCxnSpPr/>
          <p:nvPr/>
        </p:nvCxnSpPr>
        <p:spPr>
          <a:xfrm>
            <a:off x="1444625" y="4011613"/>
            <a:ext cx="101758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343" name="TextBox 7"/>
          <p:cNvSpPr txBox="1">
            <a:spLocks noChangeArrowheads="1"/>
          </p:cNvSpPr>
          <p:nvPr/>
        </p:nvSpPr>
        <p:spPr bwMode="auto">
          <a:xfrm>
            <a:off x="1692275" y="3500438"/>
            <a:ext cx="811213" cy="125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/>
            <a:r>
              <a:rPr lang="en-US" altLang="en-US" sz="14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Helvetica" pitchFamily="-84" charset="0"/>
              </a:rPr>
              <a:t>110 nsec,</a:t>
            </a:r>
          </a:p>
          <a:p>
            <a:pPr algn="l" eaLnBrk="1" hangingPunct="1"/>
            <a:endParaRPr lang="en-US" altLang="en-US" sz="1400" b="0">
              <a:solidFill>
                <a:srgbClr val="000000"/>
              </a:solidFill>
              <a:latin typeface="Arial" pitchFamily="34" charset="0"/>
              <a:ea typeface="ＭＳ Ｐゴシック" pitchFamily="34" charset="-128"/>
              <a:cs typeface="Helvetica" pitchFamily="-84" charset="0"/>
            </a:endParaRPr>
          </a:p>
          <a:p>
            <a:pPr algn="l" eaLnBrk="1" hangingPunct="1"/>
            <a:r>
              <a:rPr lang="en-US" altLang="en-US" sz="14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Helvetica" pitchFamily="-84" charset="0"/>
              </a:rPr>
              <a:t>f=9.1 MHz</a:t>
            </a:r>
          </a:p>
        </p:txBody>
      </p:sp>
      <p:sp>
        <p:nvSpPr>
          <p:cNvPr id="14344" name="TextBox 8"/>
          <p:cNvSpPr txBox="1">
            <a:spLocks noChangeArrowheads="1"/>
          </p:cNvSpPr>
          <p:nvPr/>
        </p:nvSpPr>
        <p:spPr bwMode="auto">
          <a:xfrm>
            <a:off x="254000" y="673100"/>
            <a:ext cx="351472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/>
            <a:endParaRPr lang="en-US" altLang="en-US" sz="1600" b="0">
              <a:solidFill>
                <a:srgbClr val="FF0000"/>
              </a:solidFill>
              <a:latin typeface="Arial" pitchFamily="34" charset="0"/>
              <a:ea typeface="ＭＳ Ｐゴシック" pitchFamily="34" charset="-128"/>
              <a:cs typeface="Helvetica" pitchFamily="-84" charset="0"/>
            </a:endParaRPr>
          </a:p>
          <a:p>
            <a:pPr algn="l" eaLnBrk="1" hangingPunct="1"/>
            <a:endParaRPr lang="en-US" altLang="en-US" sz="1200" b="0">
              <a:solidFill>
                <a:srgbClr val="000000"/>
              </a:solidFill>
              <a:latin typeface="Arial" pitchFamily="34" charset="0"/>
              <a:ea typeface="ＭＳ Ｐゴシック" pitchFamily="34" charset="-128"/>
              <a:cs typeface="Helvetica" pitchFamily="-8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7772400" y="995363"/>
            <a:ext cx="638175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7524750" y="620713"/>
            <a:ext cx="11826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en-US" sz="16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Helvetica" pitchFamily="-84" charset="0"/>
              </a:rPr>
              <a:t>  1.42 nsec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892800" y="2617788"/>
            <a:ext cx="163195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348" name="TextBox 12"/>
          <p:cNvSpPr txBox="1">
            <a:spLocks noChangeArrowheads="1"/>
          </p:cNvSpPr>
          <p:nvPr/>
        </p:nvSpPr>
        <p:spPr bwMode="auto">
          <a:xfrm>
            <a:off x="5940425" y="2060575"/>
            <a:ext cx="1466850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/>
            <a:r>
              <a:rPr lang="en-US" altLang="en-US" sz="14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Helvetica" pitchFamily="-84" charset="0"/>
              </a:rPr>
              <a:t>30 electron bunches</a:t>
            </a:r>
          </a:p>
        </p:txBody>
      </p:sp>
      <p:sp>
        <p:nvSpPr>
          <p:cNvPr id="14349" name="TextBox 15"/>
          <p:cNvSpPr txBox="1">
            <a:spLocks noChangeArrowheads="1"/>
          </p:cNvSpPr>
          <p:nvPr/>
        </p:nvSpPr>
        <p:spPr bwMode="auto">
          <a:xfrm>
            <a:off x="325437" y="936935"/>
            <a:ext cx="3544888" cy="136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en-US" sz="1800" dirty="0">
                <a:solidFill>
                  <a:srgbClr val="0344E5"/>
                </a:solidFill>
                <a:latin typeface="Arial" pitchFamily="34" charset="0"/>
                <a:ea typeface="ＭＳ Ｐゴシック" pitchFamily="34" charset="-128"/>
                <a:cs typeface="Helvetica" pitchFamily="-84" charset="0"/>
              </a:rPr>
              <a:t>Electrons:</a:t>
            </a:r>
          </a:p>
          <a:p>
            <a:pPr algn="l" eaLnBrk="1" hangingPunct="1"/>
            <a:r>
              <a:rPr lang="en-US" altLang="en-US" sz="1800" b="0" dirty="0" err="1">
                <a:solidFill>
                  <a:srgbClr val="0344E5"/>
                </a:solidFill>
                <a:latin typeface="Arial" pitchFamily="34" charset="0"/>
                <a:ea typeface="ＭＳ Ｐゴシック" pitchFamily="34" charset="-128"/>
                <a:cs typeface="Helvetica" pitchFamily="-84" charset="0"/>
              </a:rPr>
              <a:t>f_SRF</a:t>
            </a:r>
            <a:r>
              <a:rPr lang="en-US" altLang="en-US" sz="1800" b="0" dirty="0">
                <a:solidFill>
                  <a:srgbClr val="0344E5"/>
                </a:solidFill>
                <a:latin typeface="Arial" pitchFamily="34" charset="0"/>
                <a:ea typeface="ＭＳ Ｐゴシック" pitchFamily="34" charset="-128"/>
                <a:cs typeface="Helvetica" pitchFamily="-84" charset="0"/>
              </a:rPr>
              <a:t>=703.518MHz</a:t>
            </a:r>
          </a:p>
          <a:p>
            <a:pPr algn="l" eaLnBrk="1" hangingPunct="1"/>
            <a:r>
              <a:rPr lang="en-US" altLang="en-US" sz="1800" b="0" dirty="0" err="1">
                <a:solidFill>
                  <a:srgbClr val="0344E5"/>
                </a:solidFill>
                <a:latin typeface="Arial" pitchFamily="34" charset="0"/>
                <a:ea typeface="ＭＳ Ｐゴシック" pitchFamily="34" charset="-128"/>
                <a:cs typeface="Helvetica" pitchFamily="-84" charset="0"/>
              </a:rPr>
              <a:t>Rms</a:t>
            </a:r>
            <a:r>
              <a:rPr lang="en-US" altLang="en-US" sz="1800" b="0" dirty="0">
                <a:solidFill>
                  <a:srgbClr val="0344E5"/>
                </a:solidFill>
                <a:latin typeface="Arial" pitchFamily="34" charset="0"/>
                <a:ea typeface="ＭＳ Ｐゴシック" pitchFamily="34" charset="-128"/>
                <a:cs typeface="Helvetica" pitchFamily="-84" charset="0"/>
              </a:rPr>
              <a:t> length=3 cm, </a:t>
            </a:r>
            <a:r>
              <a:rPr lang="en-US" altLang="en-US" sz="1800" b="0" dirty="0" err="1">
                <a:solidFill>
                  <a:srgbClr val="0344E5"/>
                </a:solidFill>
                <a:latin typeface="Arial" pitchFamily="34" charset="0"/>
                <a:ea typeface="ＭＳ Ｐゴシック" pitchFamily="34" charset="-128"/>
                <a:cs typeface="Helvetica" pitchFamily="-84" charset="0"/>
              </a:rPr>
              <a:t>I_peak</a:t>
            </a:r>
            <a:r>
              <a:rPr lang="en-US" altLang="en-US" sz="1800" b="0" dirty="0">
                <a:solidFill>
                  <a:srgbClr val="0344E5"/>
                </a:solidFill>
                <a:latin typeface="Arial" pitchFamily="34" charset="0"/>
                <a:ea typeface="ＭＳ Ｐゴシック" pitchFamily="34" charset="-128"/>
                <a:cs typeface="Helvetica" pitchFamily="-84" charset="0"/>
              </a:rPr>
              <a:t>=0.4 A</a:t>
            </a:r>
          </a:p>
          <a:p>
            <a:pPr algn="l" eaLnBrk="1" hangingPunct="1"/>
            <a:r>
              <a:rPr lang="en-US" altLang="en-US" sz="1800" b="0" dirty="0" err="1">
                <a:solidFill>
                  <a:srgbClr val="0344E5"/>
                </a:solidFill>
                <a:latin typeface="Arial" pitchFamily="34" charset="0"/>
                <a:ea typeface="ＭＳ Ｐゴシック" pitchFamily="34" charset="-128"/>
                <a:cs typeface="Helvetica" pitchFamily="-84" charset="0"/>
              </a:rPr>
              <a:t>Q_e</a:t>
            </a:r>
            <a:r>
              <a:rPr lang="en-US" altLang="en-US" sz="1800" b="0" dirty="0">
                <a:solidFill>
                  <a:srgbClr val="0344E5"/>
                </a:solidFill>
                <a:latin typeface="Arial" pitchFamily="34" charset="0"/>
                <a:ea typeface="ＭＳ Ｐゴシック" pitchFamily="34" charset="-128"/>
                <a:cs typeface="Helvetica" pitchFamily="-84" charset="0"/>
              </a:rPr>
              <a:t>=100 </a:t>
            </a:r>
            <a:r>
              <a:rPr lang="en-US" altLang="en-US" sz="1800" b="0" dirty="0" err="1">
                <a:solidFill>
                  <a:srgbClr val="0344E5"/>
                </a:solidFill>
                <a:latin typeface="Arial" pitchFamily="34" charset="0"/>
                <a:ea typeface="ＭＳ Ｐゴシック" pitchFamily="34" charset="-128"/>
                <a:cs typeface="Helvetica" pitchFamily="-84" charset="0"/>
              </a:rPr>
              <a:t>pC</a:t>
            </a:r>
            <a:endParaRPr lang="en-US" altLang="en-US" sz="1800" b="0" dirty="0">
              <a:solidFill>
                <a:srgbClr val="0344E5"/>
              </a:solidFill>
              <a:latin typeface="Arial" pitchFamily="34" charset="0"/>
              <a:ea typeface="ＭＳ Ｐゴシック" pitchFamily="34" charset="-128"/>
              <a:cs typeface="Helvetica" pitchFamily="-84" charset="0"/>
            </a:endParaRPr>
          </a:p>
        </p:txBody>
      </p:sp>
      <p:sp>
        <p:nvSpPr>
          <p:cNvPr id="14350" name="TextBox 13"/>
          <p:cNvSpPr txBox="1">
            <a:spLocks noChangeArrowheads="1"/>
          </p:cNvSpPr>
          <p:nvPr/>
        </p:nvSpPr>
        <p:spPr bwMode="auto">
          <a:xfrm>
            <a:off x="0" y="2276475"/>
            <a:ext cx="1749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en-US" sz="18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Helvetica" pitchFamily="-84" charset="0"/>
              </a:rPr>
              <a:t>9 MHz RHIC RF</a:t>
            </a:r>
          </a:p>
        </p:txBody>
      </p:sp>
    </p:spTree>
    <p:extLst>
      <p:ext uri="{BB962C8B-B14F-4D97-AF65-F5344CB8AC3E}">
        <p14:creationId xmlns:p14="http://schemas.microsoft.com/office/powerpoint/2010/main" val="246516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Content Placeholder 1"/>
          <p:cNvSpPr>
            <a:spLocks noGrp="1"/>
          </p:cNvSpPr>
          <p:nvPr>
            <p:ph idx="1"/>
          </p:nvPr>
        </p:nvSpPr>
        <p:spPr>
          <a:xfrm>
            <a:off x="269174" y="1103457"/>
            <a:ext cx="8458200" cy="4038600"/>
          </a:xfrm>
        </p:spPr>
        <p:txBody>
          <a:bodyPr>
            <a:normAutofit fontScale="62500" lnSpcReduction="20000"/>
          </a:bodyPr>
          <a:lstStyle/>
          <a:p>
            <a:pPr marL="2286000" indent="-2286000">
              <a:spcBef>
                <a:spcPts val="600"/>
              </a:spcBef>
              <a:defRPr/>
            </a:pPr>
            <a:r>
              <a:rPr lang="en-US" altLang="en-US" sz="2000" b="1" dirty="0" smtClean="0">
                <a:cs typeface="Helvetica" pitchFamily="-84" charset="0"/>
              </a:rPr>
              <a:t>SRF gun:</a:t>
            </a:r>
          </a:p>
          <a:p>
            <a:pPr marL="2286000" indent="-2286000">
              <a:spcBef>
                <a:spcPts val="600"/>
              </a:spcBef>
              <a:defRPr/>
            </a:pPr>
            <a:r>
              <a:rPr lang="en-US" altLang="en-US" sz="1900" b="1" dirty="0" smtClean="0">
                <a:solidFill>
                  <a:srgbClr val="0000FF"/>
                </a:solidFill>
                <a:cs typeface="Helvetica" pitchFamily="-84" charset="0"/>
              </a:rPr>
              <a:t>2015-2016:                          SRF gun commissioning w/beam with new cathode stalk.</a:t>
            </a:r>
          </a:p>
          <a:p>
            <a:pPr marL="2286000" indent="-2286000">
              <a:spcBef>
                <a:spcPts val="600"/>
              </a:spcBef>
              <a:defRPr/>
            </a:pPr>
            <a:r>
              <a:rPr lang="en-US" altLang="en-US" sz="1900" b="1" dirty="0" smtClean="0">
                <a:solidFill>
                  <a:srgbClr val="0000FF"/>
                </a:solidFill>
                <a:cs typeface="Helvetica" pitchFamily="-84" charset="0"/>
              </a:rPr>
              <a:t>                                             High-current commissioning in CW mode (</a:t>
            </a:r>
            <a:r>
              <a:rPr lang="en-US" altLang="en-US" sz="1900" b="1" dirty="0" err="1" smtClean="0">
                <a:solidFill>
                  <a:srgbClr val="0000FF"/>
                </a:solidFill>
                <a:cs typeface="Helvetica" pitchFamily="-84" charset="0"/>
              </a:rPr>
              <a:t>LEReC</a:t>
            </a:r>
            <a:r>
              <a:rPr lang="en-US" altLang="en-US" sz="1900" b="1" dirty="0" smtClean="0">
                <a:solidFill>
                  <a:srgbClr val="0000FF"/>
                </a:solidFill>
                <a:cs typeface="Helvetica" pitchFamily="-84" charset="0"/>
              </a:rPr>
              <a:t> tests in 912).</a:t>
            </a:r>
            <a:endParaRPr lang="en-US" altLang="en-US" sz="2000" b="1" dirty="0" smtClean="0">
              <a:cs typeface="Helvetica" pitchFamily="-84" charset="0"/>
            </a:endParaRPr>
          </a:p>
          <a:p>
            <a:pPr marL="2286000" indent="-2286000">
              <a:spcBef>
                <a:spcPts val="600"/>
              </a:spcBef>
              <a:defRPr/>
            </a:pPr>
            <a:endParaRPr lang="en-US" altLang="en-US" sz="2000" b="1" dirty="0" smtClean="0">
              <a:cs typeface="Helvetica" pitchFamily="-84" charset="0"/>
            </a:endParaRPr>
          </a:p>
          <a:p>
            <a:pPr marL="2286000" indent="-2286000">
              <a:spcBef>
                <a:spcPts val="600"/>
              </a:spcBef>
              <a:defRPr/>
            </a:pPr>
            <a:r>
              <a:rPr lang="en-US" altLang="en-US" sz="2000" b="1" dirty="0" smtClean="0">
                <a:cs typeface="Helvetica" pitchFamily="-84" charset="0"/>
              </a:rPr>
              <a:t>DC gun:</a:t>
            </a:r>
          </a:p>
          <a:p>
            <a:pPr marL="2286000" indent="-2286000">
              <a:spcBef>
                <a:spcPts val="600"/>
              </a:spcBef>
              <a:defRPr/>
            </a:pPr>
            <a:r>
              <a:rPr lang="en-US" altLang="en-US" sz="1900" b="1" dirty="0" smtClean="0">
                <a:solidFill>
                  <a:srgbClr val="0000FF"/>
                </a:solidFill>
                <a:cs typeface="Helvetica" pitchFamily="-84" charset="0"/>
              </a:rPr>
              <a:t>May 2015 – mid 2016:        DC gun construction by Cornell University.</a:t>
            </a:r>
          </a:p>
          <a:p>
            <a:pPr marL="2286000" indent="-2286000">
              <a:spcBef>
                <a:spcPts val="600"/>
              </a:spcBef>
              <a:defRPr/>
            </a:pPr>
            <a:r>
              <a:rPr lang="en-US" altLang="en-US" sz="1900" b="1" dirty="0" smtClean="0">
                <a:solidFill>
                  <a:srgbClr val="0000FF"/>
                </a:solidFill>
                <a:cs typeface="Helvetica" pitchFamily="-84" charset="0"/>
              </a:rPr>
              <a:t>2016:                                     DC gun commissioning at Cornell.</a:t>
            </a:r>
          </a:p>
          <a:p>
            <a:pPr marL="2286000" indent="-2286000">
              <a:spcBef>
                <a:spcPts val="600"/>
              </a:spcBef>
              <a:defRPr/>
            </a:pPr>
            <a:r>
              <a:rPr lang="en-US" altLang="en-US" sz="1900" b="1" dirty="0" smtClean="0">
                <a:solidFill>
                  <a:srgbClr val="0000FF"/>
                </a:solidFill>
                <a:cs typeface="Helvetica" pitchFamily="-84" charset="0"/>
              </a:rPr>
              <a:t>	Conversion of the SRF gun into the booster cavity</a:t>
            </a:r>
          </a:p>
          <a:p>
            <a:pPr marL="2286000" indent="-2286000">
              <a:spcBef>
                <a:spcPts val="600"/>
              </a:spcBef>
              <a:defRPr/>
            </a:pPr>
            <a:endParaRPr lang="en-US" altLang="en-US" sz="2000" dirty="0" smtClean="0">
              <a:cs typeface="Helvetica" pitchFamily="-84" charset="0"/>
            </a:endParaRPr>
          </a:p>
          <a:p>
            <a:pPr marL="2286000" indent="-2286000">
              <a:spcBef>
                <a:spcPts val="600"/>
              </a:spcBef>
              <a:defRPr/>
            </a:pPr>
            <a:endParaRPr lang="en-US" altLang="en-US" sz="2000" dirty="0" smtClean="0">
              <a:cs typeface="Helvetica" pitchFamily="-84" charset="0"/>
            </a:endParaRPr>
          </a:p>
          <a:p>
            <a:pPr marL="2286000" indent="-2286000">
              <a:spcBef>
                <a:spcPts val="600"/>
              </a:spcBef>
              <a:defRPr/>
            </a:pPr>
            <a:r>
              <a:rPr lang="en-US" altLang="en-US" sz="2000" b="1" dirty="0" smtClean="0">
                <a:cs typeface="Helvetica" pitchFamily="-84" charset="0"/>
              </a:rPr>
              <a:t>End of 2015:                      </a:t>
            </a:r>
            <a:r>
              <a:rPr lang="en-US" altLang="en-US" sz="2000" dirty="0" smtClean="0">
                <a:cs typeface="Helvetica" pitchFamily="-84" charset="0"/>
              </a:rPr>
              <a:t>Start of cooling sections installation</a:t>
            </a:r>
          </a:p>
          <a:p>
            <a:pPr marL="2286000" indent="-2286000">
              <a:spcBef>
                <a:spcPts val="600"/>
              </a:spcBef>
              <a:defRPr/>
            </a:pPr>
            <a:r>
              <a:rPr lang="en-US" altLang="en-US" sz="2000" b="1" dirty="0" smtClean="0">
                <a:cs typeface="Helvetica" pitchFamily="-84" charset="0"/>
              </a:rPr>
              <a:t>2016:                                   </a:t>
            </a:r>
            <a:r>
              <a:rPr lang="en-US" altLang="en-US" sz="2000" dirty="0" smtClean="0">
                <a:cs typeface="Helvetica" pitchFamily="-84" charset="0"/>
              </a:rPr>
              <a:t>Start installation of electron beam transport and warm RF cavities</a:t>
            </a:r>
          </a:p>
          <a:p>
            <a:pPr marL="2286000" indent="-2286000">
              <a:spcBef>
                <a:spcPts val="600"/>
              </a:spcBef>
              <a:defRPr/>
            </a:pPr>
            <a:r>
              <a:rPr lang="en-US" altLang="en-US" sz="2000" b="1" dirty="0" smtClean="0">
                <a:cs typeface="Helvetica" pitchFamily="-84" charset="0"/>
              </a:rPr>
              <a:t>June 2017 – Feb.2018:      </a:t>
            </a:r>
            <a:r>
              <a:rPr lang="en-US" altLang="en-US" sz="2000" dirty="0" smtClean="0">
                <a:cs typeface="Helvetica" pitchFamily="-84" charset="0"/>
              </a:rPr>
              <a:t>Move and install SRF Gun, SRF cavity, beam dump, etc.</a:t>
            </a:r>
          </a:p>
          <a:p>
            <a:pPr marL="2286000" indent="-2286000">
              <a:spcBef>
                <a:spcPts val="600"/>
              </a:spcBef>
              <a:defRPr/>
            </a:pPr>
            <a:r>
              <a:rPr lang="en-US" altLang="en-US" sz="2000" b="1" dirty="0" smtClean="0">
                <a:cs typeface="Helvetica" pitchFamily="-84" charset="0"/>
              </a:rPr>
              <a:t>End of 2017-March 2018</a:t>
            </a:r>
            <a:r>
              <a:rPr lang="en-US" altLang="en-US" sz="2000" dirty="0" smtClean="0">
                <a:cs typeface="Helvetica" pitchFamily="-84" charset="0"/>
              </a:rPr>
              <a:t>: Systems commissioning (RF, cryogenics, etc.)</a:t>
            </a:r>
          </a:p>
          <a:p>
            <a:pPr marL="2286000" indent="-2286000">
              <a:spcBef>
                <a:spcPts val="600"/>
              </a:spcBef>
              <a:defRPr/>
            </a:pPr>
            <a:r>
              <a:rPr lang="en-US" altLang="en-US" sz="2000" b="1" dirty="0" smtClean="0">
                <a:cs typeface="Helvetica" pitchFamily="-84" charset="0"/>
              </a:rPr>
              <a:t>April - Sept 2018:              </a:t>
            </a:r>
            <a:r>
              <a:rPr lang="en-US" altLang="en-US" sz="2000" dirty="0" err="1" smtClean="0">
                <a:cs typeface="Helvetica" pitchFamily="-84" charset="0"/>
              </a:rPr>
              <a:t>LEReC</a:t>
            </a:r>
            <a:r>
              <a:rPr lang="en-US" altLang="en-US" sz="2000" dirty="0" smtClean="0">
                <a:cs typeface="Helvetica" pitchFamily="-84" charset="0"/>
              </a:rPr>
              <a:t> commissioning with e-beam in RHIC tunnel</a:t>
            </a:r>
          </a:p>
          <a:p>
            <a:pPr marL="2286000" indent="-2286000">
              <a:spcBef>
                <a:spcPts val="600"/>
              </a:spcBef>
              <a:defRPr/>
            </a:pPr>
            <a:r>
              <a:rPr lang="en-US" altLang="en-US" sz="2000" b="1" dirty="0" smtClean="0">
                <a:solidFill>
                  <a:srgbClr val="FF0000"/>
                </a:solidFill>
                <a:cs typeface="Helvetica" pitchFamily="-84" charset="0"/>
              </a:rPr>
              <a:t>October 2018:                    RHIC Run-19 BES-II physics program (commissioning of cooling with</a:t>
            </a:r>
          </a:p>
          <a:p>
            <a:pPr marL="2286000" indent="-2286000">
              <a:spcBef>
                <a:spcPts val="600"/>
              </a:spcBef>
              <a:defRPr/>
            </a:pPr>
            <a:r>
              <a:rPr lang="en-US" altLang="en-US" sz="2000" b="1" dirty="0" smtClean="0">
                <a:solidFill>
                  <a:srgbClr val="FF0000"/>
                </a:solidFill>
                <a:cs typeface="Helvetica" pitchFamily="-84" charset="0"/>
              </a:rPr>
              <a:t>                                            Au ion beams).  RHIC Run-20 BES-II program (</a:t>
            </a:r>
            <a:r>
              <a:rPr lang="en-US" altLang="en-US" sz="2000" b="1" dirty="0" err="1" smtClean="0">
                <a:solidFill>
                  <a:srgbClr val="FF0000"/>
                </a:solidFill>
                <a:cs typeface="Helvetica" pitchFamily="-84" charset="0"/>
              </a:rPr>
              <a:t>LEReC</a:t>
            </a:r>
            <a:r>
              <a:rPr lang="en-US" altLang="en-US" sz="2000" b="1" dirty="0" smtClean="0">
                <a:solidFill>
                  <a:srgbClr val="FF0000"/>
                </a:solidFill>
                <a:cs typeface="Helvetica" pitchFamily="-84" charset="0"/>
              </a:rPr>
              <a:t> Phase-II) </a:t>
            </a:r>
          </a:p>
        </p:txBody>
      </p:sp>
      <p:sp>
        <p:nvSpPr>
          <p:cNvPr id="53251" name="TextBox 4"/>
          <p:cNvSpPr txBox="1">
            <a:spLocks noChangeArrowheads="1"/>
          </p:cNvSpPr>
          <p:nvPr/>
        </p:nvSpPr>
        <p:spPr bwMode="auto">
          <a:xfrm>
            <a:off x="228600" y="107950"/>
            <a:ext cx="8001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altLang="en-US" sz="2800" b="1" dirty="0" err="1" smtClean="0">
                <a:solidFill>
                  <a:srgbClr val="000000"/>
                </a:solidFill>
                <a:latin typeface="Calibri" pitchFamily="34" charset="0"/>
              </a:rPr>
              <a:t>LEReC</a:t>
            </a:r>
            <a:r>
              <a:rPr lang="en-US" altLang="en-US" sz="28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n-US" sz="2800" b="1" dirty="0" smtClean="0">
                <a:solidFill>
                  <a:srgbClr val="000000"/>
                </a:solidFill>
                <a:latin typeface="Calibri" pitchFamily="34" charset="0"/>
              </a:rPr>
              <a:t>timeline </a:t>
            </a:r>
            <a:endParaRPr lang="en-US" altLang="en-US" sz="28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3252" name="Rectangle 3"/>
          <p:cNvSpPr>
            <a:spLocks noChangeArrowheads="1"/>
          </p:cNvSpPr>
          <p:nvPr/>
        </p:nvSpPr>
        <p:spPr bwMode="auto">
          <a:xfrm>
            <a:off x="0" y="5486400"/>
            <a:ext cx="87630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71500" y="5194012"/>
            <a:ext cx="8191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The  </a:t>
            </a:r>
            <a:r>
              <a:rPr lang="en-US" sz="1600" dirty="0"/>
              <a:t>new </a:t>
            </a:r>
            <a:r>
              <a:rPr lang="en-US" sz="1600" dirty="0" err="1"/>
              <a:t>LEReC</a:t>
            </a:r>
            <a:r>
              <a:rPr lang="en-US" sz="1600" dirty="0"/>
              <a:t> laser system will run 704MHz. As  we demonstrate already .55 </a:t>
            </a:r>
            <a:r>
              <a:rPr lang="en-US" sz="1600" dirty="0" err="1"/>
              <a:t>nC</a:t>
            </a:r>
            <a:r>
              <a:rPr lang="en-US" sz="1600" dirty="0"/>
              <a:t> per laser pulse it should allow us to run 390mA as soon as it’ s available.</a:t>
            </a:r>
          </a:p>
        </p:txBody>
      </p:sp>
    </p:spTree>
    <p:extLst>
      <p:ext uri="{BB962C8B-B14F-4D97-AF65-F5344CB8AC3E}">
        <p14:creationId xmlns:p14="http://schemas.microsoft.com/office/powerpoint/2010/main" val="150589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600200" y="2628900"/>
            <a:ext cx="4114800" cy="5715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Gatling gun</a:t>
            </a:r>
            <a:endParaRPr lang="en-US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285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457200"/>
          </a:xfrm>
        </p:spPr>
        <p:txBody>
          <a:bodyPr/>
          <a:lstStyle/>
          <a:p>
            <a:pPr algn="l"/>
            <a:r>
              <a:rPr lang="en-US" sz="3600" dirty="0" smtClean="0"/>
              <a:t>Gatling Gun : </a:t>
            </a:r>
            <a:r>
              <a:rPr lang="en-US" sz="3600" dirty="0" smtClean="0">
                <a:solidFill>
                  <a:prstClr val="black"/>
                </a:solidFill>
              </a:rPr>
              <a:t>Motivation</a:t>
            </a:r>
            <a:endParaRPr lang="en-US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84298" y="602405"/>
            <a:ext cx="24024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</a:t>
            </a:r>
            <a:r>
              <a:rPr lang="en-US" sz="20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tate-of-the-art</a:t>
            </a:r>
            <a:endParaRPr lang="en-US" sz="2000" b="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3817395" y="1085910"/>
            <a:ext cx="2586594" cy="2006378"/>
            <a:chOff x="457200" y="1295400"/>
            <a:chExt cx="3733800" cy="1524000"/>
          </a:xfrm>
        </p:grpSpPr>
        <p:sp>
          <p:nvSpPr>
            <p:cNvPr id="13" name="Rectangle 6"/>
            <p:cNvSpPr/>
            <p:nvPr/>
          </p:nvSpPr>
          <p:spPr>
            <a:xfrm>
              <a:off x="533400" y="1371600"/>
              <a:ext cx="3657600" cy="10264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Polarized electron sources deliver either a high peak current, such as &gt;5A achieved by the SLAC(High peak current, low average current)</a:t>
              </a:r>
            </a:p>
          </p:txBody>
        </p:sp>
        <p:sp>
          <p:nvSpPr>
            <p:cNvPr id="14" name="Rounded Rectangle 9"/>
            <p:cNvSpPr/>
            <p:nvPr/>
          </p:nvSpPr>
          <p:spPr>
            <a:xfrm>
              <a:off x="457200" y="1295400"/>
              <a:ext cx="3657600" cy="1524000"/>
            </a:xfrm>
            <a:prstGeom prst="round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6629400" y="1085910"/>
            <a:ext cx="2255349" cy="1882715"/>
            <a:chOff x="4953000" y="1295400"/>
            <a:chExt cx="3886200" cy="1524000"/>
          </a:xfrm>
        </p:grpSpPr>
        <p:sp>
          <p:nvSpPr>
            <p:cNvPr id="19" name="Rectangle 8"/>
            <p:cNvSpPr/>
            <p:nvPr/>
          </p:nvSpPr>
          <p:spPr>
            <a:xfrm>
              <a:off x="4953000" y="1524000"/>
              <a:ext cx="38862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Or a high average current, such as that up to 4mA reached by the </a:t>
              </a:r>
              <a:r>
                <a:rPr kumimoji="0" lang="en-US" sz="1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Jlab</a:t>
              </a: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 (Low peak current, high average current)</a:t>
              </a:r>
            </a:p>
          </p:txBody>
        </p:sp>
        <p:sp>
          <p:nvSpPr>
            <p:cNvPr id="20" name="Rounded Rectangle 10"/>
            <p:cNvSpPr/>
            <p:nvPr/>
          </p:nvSpPr>
          <p:spPr>
            <a:xfrm>
              <a:off x="4953000" y="1295400"/>
              <a:ext cx="3733800" cy="1524000"/>
            </a:xfrm>
            <a:prstGeom prst="round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150716" y="3565065"/>
            <a:ext cx="42024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</a:t>
            </a:r>
            <a:r>
              <a:rPr lang="en-US" sz="16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peration requirement: weekly </a:t>
            </a:r>
            <a:r>
              <a:rPr lang="en-US" sz="1600" b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cathode </a:t>
            </a:r>
            <a:r>
              <a:rPr lang="en-US" sz="16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exchange.</a:t>
            </a:r>
            <a:endParaRPr lang="en-US" sz="1600" b="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lvl="0"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=&gt; Operation lifetime min </a:t>
            </a:r>
            <a:r>
              <a:rPr lang="en-US" sz="1600" b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85 </a:t>
            </a:r>
            <a:r>
              <a:rPr lang="en-US" sz="16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hours (</a:t>
            </a:r>
            <a:r>
              <a:rPr lang="en-US" sz="1600" b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half week)</a:t>
            </a:r>
          </a:p>
          <a:p>
            <a:pPr lvl="0"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Average current :50mA</a:t>
            </a:r>
          </a:p>
          <a:p>
            <a:pPr lvl="0"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Charge lifetime: 15,300C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25106" y="3092288"/>
            <a:ext cx="5157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Current State-of-art single cathode charge lifetime: </a:t>
            </a:r>
            <a:r>
              <a:rPr lang="en-US" sz="18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  <a:hlinkClick r:id="rId2"/>
              </a:rPr>
              <a:t>1000C @ 2.5mA</a:t>
            </a:r>
            <a:r>
              <a:rPr lang="en-US" sz="18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endParaRPr lang="en-US" sz="1800" b="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9396" y="5029200"/>
            <a:ext cx="8455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Use set of 20 large area (6mm)  cathodes =&gt;  	50mA/20=2.5 mA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	</a:t>
            </a:r>
            <a:r>
              <a:rPr lang="en-US" sz="18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				15300C/20=765C&lt;1000C</a:t>
            </a:r>
            <a:endParaRPr lang="en-US" sz="1800" b="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198295" y="594983"/>
            <a:ext cx="3364225" cy="2820471"/>
            <a:chOff x="301337" y="701680"/>
            <a:chExt cx="3364225" cy="2820471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301337" y="701680"/>
              <a:ext cx="3364225" cy="2820471"/>
              <a:chOff x="3555875" y="685799"/>
              <a:chExt cx="3736976" cy="3005137"/>
            </a:xfrm>
          </p:grpSpPr>
          <p:pic>
            <p:nvPicPr>
              <p:cNvPr id="4098" name="Picture 2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5875" y="685799"/>
                <a:ext cx="3736975" cy="3005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" name="Овал 3"/>
              <p:cNvSpPr/>
              <p:nvPr/>
            </p:nvSpPr>
            <p:spPr>
              <a:xfrm>
                <a:off x="6743700" y="2188368"/>
                <a:ext cx="549151" cy="326232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Овал 5"/>
              <p:cNvSpPr/>
              <p:nvPr/>
            </p:nvSpPr>
            <p:spPr>
              <a:xfrm>
                <a:off x="6682301" y="2971800"/>
                <a:ext cx="549151" cy="326232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Овал 23"/>
            <p:cNvSpPr/>
            <p:nvPr/>
          </p:nvSpPr>
          <p:spPr>
            <a:xfrm>
              <a:off x="3115911" y="1741370"/>
              <a:ext cx="494375" cy="30618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6" name="Овал 25"/>
          <p:cNvSpPr/>
          <p:nvPr/>
        </p:nvSpPr>
        <p:spPr>
          <a:xfrm>
            <a:off x="1450898" y="4312408"/>
            <a:ext cx="919628" cy="3061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4126202" y="3822094"/>
            <a:ext cx="4541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What is needed?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High average current: 50mA; High Bunch charge:5.3nC; Long lifetime</a:t>
            </a:r>
          </a:p>
        </p:txBody>
      </p:sp>
      <p:sp>
        <p:nvSpPr>
          <p:cNvPr id="29" name="Rounded Rectangle 11"/>
          <p:cNvSpPr/>
          <p:nvPr/>
        </p:nvSpPr>
        <p:spPr>
          <a:xfrm>
            <a:off x="4170425" y="3856593"/>
            <a:ext cx="4452904" cy="762000"/>
          </a:xfrm>
          <a:prstGeom prst="roundRect">
            <a:avLst/>
          </a:prstGeom>
          <a:noFill/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357302" y="5675531"/>
            <a:ext cx="7078631" cy="646331"/>
          </a:xfrm>
          <a:prstGeom prst="rect">
            <a:avLst/>
          </a:prstGeom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dirty="0" smtClean="0">
                <a:solidFill>
                  <a:srgbClr val="FF0000"/>
                </a:solidFill>
                <a:latin typeface="Calibri"/>
                <a:cs typeface="+mn-cs"/>
              </a:rPr>
              <a:t>Very important </a:t>
            </a:r>
            <a:r>
              <a:rPr lang="en-US" sz="1800" b="0" dirty="0" smtClean="0">
                <a:solidFill>
                  <a:prstClr val="black"/>
                </a:solidFill>
                <a:latin typeface="Calibri"/>
                <a:cs typeface="+mn-cs"/>
              </a:rPr>
              <a:t>to demonstrate that the </a:t>
            </a:r>
            <a:r>
              <a:rPr lang="en-US" sz="1800" b="0" dirty="0">
                <a:solidFill>
                  <a:prstClr val="black"/>
                </a:solidFill>
                <a:latin typeface="Calibri"/>
                <a:cs typeface="+mn-cs"/>
              </a:rPr>
              <a:t>performance of an individual photocathode is not affected by the presence of other cathodes.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2715576" y="6396335"/>
            <a:ext cx="32751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Courtesy </a:t>
            </a:r>
            <a:r>
              <a:rPr lang="en-US" dirty="0" err="1">
                <a:solidFill>
                  <a:srgbClr val="008000"/>
                </a:solidFill>
              </a:rPr>
              <a:t>Erdong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008000"/>
                </a:solidFill>
              </a:rPr>
              <a:t>Wang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92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6629400" cy="411162"/>
          </a:xfrm>
        </p:spPr>
        <p:txBody>
          <a:bodyPr>
            <a:noAutofit/>
          </a:bodyPr>
          <a:lstStyle/>
          <a:p>
            <a:r>
              <a:rPr lang="en-US" sz="2400" dirty="0" smtClean="0"/>
              <a:t>Injector </a:t>
            </a:r>
            <a:r>
              <a:rPr lang="en-US" dirty="0" smtClean="0"/>
              <a:t>concept based on  </a:t>
            </a:r>
            <a:r>
              <a:rPr lang="en-US" dirty="0"/>
              <a:t>Gatling gun </a:t>
            </a:r>
            <a:endParaRPr lang="en-US" sz="2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892259"/>
            <a:ext cx="6210300" cy="3374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18556" y="4812417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Single cathode:470 KHz*5.3nC=2.5mA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After funneling:9.4 MHz*5.3nC=50mA</a:t>
            </a:r>
          </a:p>
        </p:txBody>
      </p:sp>
      <p:sp>
        <p:nvSpPr>
          <p:cNvPr id="17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29400" y="2006025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10MeV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1% Energy spread</a:t>
            </a:r>
            <a:endParaRPr lang="en-US" sz="1600" b="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 descr="beam1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8008" y="3187633"/>
            <a:ext cx="3657600" cy="215913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48000" y="3276600"/>
            <a:ext cx="198120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Combiner, 470kHz rotating magnetic bending</a:t>
            </a:r>
            <a:endParaRPr lang="en-US" sz="1200" b="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30522" y="6396335"/>
            <a:ext cx="32751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Courtesy </a:t>
            </a:r>
            <a:r>
              <a:rPr lang="en-US" dirty="0" err="1">
                <a:solidFill>
                  <a:srgbClr val="008000"/>
                </a:solidFill>
              </a:rPr>
              <a:t>Erdong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008000"/>
                </a:solidFill>
              </a:rPr>
              <a:t>Wang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72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2362200" cy="411163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Beam Combiner</a:t>
            </a:r>
          </a:p>
        </p:txBody>
      </p:sp>
      <p:pic>
        <p:nvPicPr>
          <p:cNvPr id="2051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3805238" cy="320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TextBox 11"/>
          <p:cNvSpPr txBox="1">
            <a:spLocks noChangeArrowheads="1"/>
          </p:cNvSpPr>
          <p:nvPr/>
        </p:nvSpPr>
        <p:spPr bwMode="auto">
          <a:xfrm>
            <a:off x="0" y="3886200"/>
            <a:ext cx="37338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b="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Bending the beam by dipole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b="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Equalize the focusing by quadrupole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b="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Parameters: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I(t)=</a:t>
            </a:r>
            <a:r>
              <a:rPr lang="en-US" sz="1800" b="0" dirty="0" err="1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I</a:t>
            </a:r>
            <a:r>
              <a:rPr lang="en-US" sz="1800" b="0" baseline="-25000" dirty="0" err="1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od</a:t>
            </a:r>
            <a:r>
              <a:rPr lang="en-US" sz="1800" b="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*</a:t>
            </a:r>
            <a:r>
              <a:rPr lang="en-US" sz="1800" b="0" dirty="0" err="1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cos</a:t>
            </a:r>
            <a:r>
              <a:rPr lang="en-US" sz="1800" b="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(</a:t>
            </a:r>
            <a:r>
              <a:rPr lang="el-GR" sz="1800" b="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ω</a:t>
            </a:r>
            <a:r>
              <a:rPr lang="en-US" sz="1800" b="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t+</a:t>
            </a:r>
            <a:r>
              <a:rPr lang="el-GR" sz="1800" b="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φ</a:t>
            </a:r>
            <a:r>
              <a:rPr lang="en-US" sz="1800" b="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) where </a:t>
            </a:r>
            <a:r>
              <a:rPr lang="en-US" sz="1800" b="0" dirty="0" err="1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I</a:t>
            </a:r>
            <a:r>
              <a:rPr lang="en-US" sz="1800" b="0" baseline="-25000" dirty="0" err="1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od</a:t>
            </a:r>
            <a:r>
              <a:rPr lang="en-US" sz="1800" b="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=70.7A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I(t)=</a:t>
            </a:r>
            <a:r>
              <a:rPr lang="en-US" sz="1800" b="0" dirty="0" err="1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I</a:t>
            </a:r>
            <a:r>
              <a:rPr lang="en-US" sz="1800" b="0" baseline="-25000" dirty="0" err="1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oq</a:t>
            </a:r>
            <a:r>
              <a:rPr lang="en-US" sz="1800" b="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*cos2(</a:t>
            </a:r>
            <a:r>
              <a:rPr lang="el-GR" sz="1800" b="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ω</a:t>
            </a:r>
            <a:r>
              <a:rPr lang="en-US" sz="1800" b="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t+</a:t>
            </a:r>
            <a:r>
              <a:rPr lang="el-GR" sz="1800" b="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φ</a:t>
            </a:r>
            <a:r>
              <a:rPr lang="en-US" sz="1800" b="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) where </a:t>
            </a:r>
            <a:r>
              <a:rPr lang="en-US" sz="1800" b="0" dirty="0" err="1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I</a:t>
            </a:r>
            <a:r>
              <a:rPr lang="en-US" sz="1800" b="0" baseline="-25000" dirty="0" err="1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oq</a:t>
            </a:r>
            <a:r>
              <a:rPr lang="en-US" sz="1800" b="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=1.54A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B(0,0,0)=25.04G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dirty="0" smtClean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Freq=470kHz</a:t>
            </a:r>
            <a:endParaRPr lang="en-US" sz="1800" b="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Bending angle=29 </a:t>
            </a:r>
            <a:r>
              <a:rPr lang="en-US" sz="1800" b="0" dirty="0" smtClean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degrees</a:t>
            </a:r>
          </a:p>
        </p:txBody>
      </p:sp>
      <p:pic>
        <p:nvPicPr>
          <p:cNvPr id="2059" name="Picture 8" descr="C:\Research\Diamond\Documents\Publication\BNL_Logo_Trans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0" y="152400"/>
            <a:ext cx="1752600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B9FCAF-8AEC-421E-B05E-0E6184B1CDE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70" name="Picture 4" descr="C:\project\gatling\simulation\cst\rotate field\combiner2_1_08.gif"/>
          <p:cNvPicPr>
            <a:picLocks noChangeAspect="1" noChangeArrowheads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1066800"/>
            <a:ext cx="2514600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 descr="C:\project\gatling\presentation\project review\combiner2_1_02.gif"/>
          <p:cNvPicPr>
            <a:picLocks noChangeAspect="1" noChangeArrowheads="1" noCrop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400" y="1066800"/>
            <a:ext cx="2738187" cy="2467615"/>
          </a:xfrm>
          <a:prstGeom prst="rect">
            <a:avLst/>
          </a:prstGeom>
          <a:noFill/>
        </p:spPr>
      </p:pic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400" y="1066800"/>
            <a:ext cx="2786062" cy="2501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1066800"/>
            <a:ext cx="2527156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4114800"/>
            <a:ext cx="2695451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8880" y="4038600"/>
            <a:ext cx="271512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3143362" y="6425356"/>
            <a:ext cx="32751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Courtesy </a:t>
            </a:r>
            <a:r>
              <a:rPr lang="en-US" dirty="0" err="1">
                <a:solidFill>
                  <a:srgbClr val="008000"/>
                </a:solidFill>
              </a:rPr>
              <a:t>Erdong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008000"/>
                </a:solidFill>
              </a:rPr>
              <a:t>Wang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1709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tests results</a:t>
            </a:r>
            <a:endParaRPr lang="en-US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82" y="800100"/>
            <a:ext cx="5486400" cy="3519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1642" y="1714497"/>
            <a:ext cx="6179622" cy="4634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04800" y="457200"/>
            <a:ext cx="2552700" cy="411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Cathode preparation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72200" y="1124446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QE~7%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114300" y="4217277"/>
            <a:ext cx="3429000" cy="2111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sz="1600" dirty="0"/>
              <a:t>Two low current beams were combined</a:t>
            </a:r>
            <a:endParaRPr lang="en-US" sz="1600" b="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lvl="0" algn="l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sz="16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At  </a:t>
            </a:r>
            <a:r>
              <a:rPr lang="en-US" sz="1600" b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 few hundreds </a:t>
            </a:r>
            <a:r>
              <a:rPr lang="en-US" sz="1600" b="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nano-amper</a:t>
            </a:r>
            <a:r>
              <a:rPr lang="en-US" sz="1600" b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current level, the test indicates #1 beam will not affect #2cathode lifetime. No cathode cross talk observed</a:t>
            </a:r>
            <a:r>
              <a:rPr lang="en-US" sz="16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.</a:t>
            </a:r>
            <a:endParaRPr lang="en-US" sz="1600" dirty="0" smtClean="0"/>
          </a:p>
          <a:p>
            <a:r>
              <a:rPr lang="en-US" sz="1600" dirty="0" smtClean="0"/>
              <a:t>Lifetime ~2000sec</a:t>
            </a:r>
            <a:endParaRPr lang="en-US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143500" y="677483"/>
            <a:ext cx="38001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Good QE GaAs photocathodes have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been activated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330522" y="6396335"/>
            <a:ext cx="32751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Courtesy </a:t>
            </a:r>
            <a:r>
              <a:rPr lang="en-US" dirty="0" err="1">
                <a:solidFill>
                  <a:srgbClr val="008000"/>
                </a:solidFill>
              </a:rPr>
              <a:t>Erdong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008000"/>
                </a:solidFill>
              </a:rPr>
              <a:t>Wang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16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42900" y="685800"/>
            <a:ext cx="8686800" cy="53721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Test concepts relevant for </a:t>
            </a:r>
            <a:r>
              <a:rPr lang="en-US" sz="2400" dirty="0"/>
              <a:t>electron-ion </a:t>
            </a:r>
            <a:r>
              <a:rPr lang="en-US" sz="2400" dirty="0" smtClean="0"/>
              <a:t>colliders and high-energy </a:t>
            </a:r>
            <a:r>
              <a:rPr lang="en-US" sz="2400" dirty="0"/>
              <a:t>electron cooling (coherent and conventional)</a:t>
            </a:r>
          </a:p>
          <a:p>
            <a:pPr marL="685800" lvl="1"/>
            <a:r>
              <a:rPr lang="en-US" sz="1800" dirty="0" smtClean="0"/>
              <a:t>High average </a:t>
            </a:r>
            <a:r>
              <a:rPr lang="en-US" sz="1800" dirty="0"/>
              <a:t>current</a:t>
            </a:r>
          </a:p>
          <a:p>
            <a:pPr marL="685800" lvl="1"/>
            <a:r>
              <a:rPr lang="en-US" sz="1800" dirty="0" smtClean="0"/>
              <a:t>SRF injector</a:t>
            </a:r>
          </a:p>
          <a:p>
            <a:pPr marL="685800" lvl="1"/>
            <a:r>
              <a:rPr lang="en-US" sz="1800" dirty="0" smtClean="0"/>
              <a:t>BBU</a:t>
            </a:r>
          </a:p>
          <a:p>
            <a:pPr marL="685800" lvl="1"/>
            <a:r>
              <a:rPr lang="en-US" sz="1800" dirty="0" smtClean="0"/>
              <a:t> e-dump</a:t>
            </a:r>
          </a:p>
          <a:p>
            <a:pPr marL="685800" lvl="1"/>
            <a:r>
              <a:rPr lang="en-US" sz="1800" dirty="0" smtClean="0"/>
              <a:t>Stability </a:t>
            </a:r>
            <a:r>
              <a:rPr lang="en-US" sz="1800" dirty="0"/>
              <a:t>criteria for CW beam current</a:t>
            </a:r>
          </a:p>
          <a:p>
            <a:pPr marL="685800" lvl="1"/>
            <a:r>
              <a:rPr lang="en-US" sz="1800" dirty="0"/>
              <a:t>Halo/losses </a:t>
            </a:r>
            <a:r>
              <a:rPr lang="en-US" sz="1800" dirty="0" smtClean="0"/>
              <a:t>control</a:t>
            </a:r>
          </a:p>
          <a:p>
            <a:pPr marL="285750"/>
            <a:r>
              <a:rPr lang="en-US" sz="2200" dirty="0" smtClean="0"/>
              <a:t>Specifically for e-cooler</a:t>
            </a:r>
          </a:p>
          <a:p>
            <a:pPr marL="685800" lvl="1"/>
            <a:r>
              <a:rPr lang="en-US" sz="1800" dirty="0" smtClean="0"/>
              <a:t> High charge per bunch</a:t>
            </a:r>
          </a:p>
          <a:p>
            <a:pPr marL="685800" lvl="1"/>
            <a:r>
              <a:rPr lang="en-US" sz="1800" dirty="0" smtClean="0"/>
              <a:t>Low </a:t>
            </a:r>
            <a:r>
              <a:rPr lang="en-US" sz="1800" dirty="0"/>
              <a:t>energy spread and emittances (3rd harmonic is needed)</a:t>
            </a:r>
          </a:p>
          <a:p>
            <a:pPr marL="685800" lvl="1"/>
            <a:r>
              <a:rPr lang="en-US" sz="1800" dirty="0" smtClean="0"/>
              <a:t> </a:t>
            </a:r>
            <a:r>
              <a:rPr lang="en-US" sz="1800" dirty="0"/>
              <a:t>Conservation of beam parameter in merger </a:t>
            </a:r>
            <a:r>
              <a:rPr lang="en-US" sz="1800" dirty="0" smtClean="0"/>
              <a:t>at low energy (Z-bend </a:t>
            </a:r>
            <a:r>
              <a:rPr lang="en-US" sz="1800" dirty="0"/>
              <a:t>test will give </a:t>
            </a:r>
            <a:r>
              <a:rPr lang="en-US" sz="1800" dirty="0" smtClean="0"/>
              <a:t>an answer</a:t>
            </a:r>
            <a:r>
              <a:rPr lang="en-US" sz="1800" dirty="0"/>
              <a:t>)</a:t>
            </a:r>
          </a:p>
          <a:p>
            <a:pPr marL="685800" lvl="1"/>
            <a:r>
              <a:rPr lang="en-US" sz="1800" dirty="0" smtClean="0"/>
              <a:t> </a:t>
            </a:r>
            <a:r>
              <a:rPr lang="en-US" sz="1800" dirty="0"/>
              <a:t>Ion bunch much longer then electron one </a:t>
            </a:r>
            <a:r>
              <a:rPr lang="en-US" sz="1800" dirty="0" smtClean="0"/>
              <a:t>(could use 703.75 </a:t>
            </a:r>
            <a:r>
              <a:rPr lang="en-US" sz="1800" dirty="0"/>
              <a:t>MHz train of </a:t>
            </a:r>
            <a:r>
              <a:rPr lang="en-US" sz="1800" dirty="0" smtClean="0"/>
              <a:t>e-bunches, will </a:t>
            </a:r>
            <a:r>
              <a:rPr lang="en-US" sz="1800" dirty="0"/>
              <a:t>split laser beam to </a:t>
            </a:r>
            <a:r>
              <a:rPr lang="en-US" sz="1800" dirty="0" smtClean="0"/>
              <a:t>2, 4 or 8)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1500" y="0"/>
            <a:ext cx="8229600" cy="571500"/>
          </a:xfrm>
        </p:spPr>
        <p:txBody>
          <a:bodyPr/>
          <a:lstStyle/>
          <a:p>
            <a:r>
              <a:rPr lang="en-US" sz="2400" dirty="0"/>
              <a:t> R&amp;D ERL will serve as a test-bed for future RHIC </a:t>
            </a:r>
            <a:r>
              <a:rPr lang="en-US" sz="2400" dirty="0" smtClean="0"/>
              <a:t>projects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124200" y="6436437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D. </a:t>
            </a:r>
            <a:r>
              <a:rPr lang="en-US" sz="1400" dirty="0" err="1"/>
              <a:t>Kayran</a:t>
            </a:r>
            <a:r>
              <a:rPr lang="en-US" sz="1400" dirty="0"/>
              <a:t>, </a:t>
            </a:r>
            <a:r>
              <a:rPr lang="en-US" sz="1400" dirty="0" smtClean="0"/>
              <a:t>IEBW’15  Cornell University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5440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22" y="228600"/>
            <a:ext cx="5867400" cy="411162"/>
          </a:xfrm>
        </p:spPr>
        <p:txBody>
          <a:bodyPr/>
          <a:lstStyle/>
          <a:p>
            <a:r>
              <a:rPr lang="en-US" dirty="0" smtClean="0"/>
              <a:t>Gatling gun : future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848" y="1257300"/>
            <a:ext cx="8481951" cy="4686300"/>
          </a:xfrm>
        </p:spPr>
        <p:txBody>
          <a:bodyPr>
            <a:normAutofit/>
          </a:bodyPr>
          <a:lstStyle/>
          <a:p>
            <a:r>
              <a:rPr lang="en-US" dirty="0" smtClean="0"/>
              <a:t>Conditioning the gun to 110kV</a:t>
            </a:r>
          </a:p>
          <a:p>
            <a:r>
              <a:rPr lang="en-US" dirty="0" smtClean="0"/>
              <a:t>Reach 10</a:t>
            </a:r>
            <a:r>
              <a:rPr lang="en-US" baseline="30000" dirty="0" smtClean="0"/>
              <a:t>-12</a:t>
            </a:r>
            <a:r>
              <a:rPr lang="en-US" dirty="0" smtClean="0"/>
              <a:t> scale vacuum in DC gun vessel</a:t>
            </a:r>
          </a:p>
          <a:p>
            <a:r>
              <a:rPr lang="en-US" dirty="0" smtClean="0"/>
              <a:t>Generate 2.5mA current from super-lattice GaAs photocathode.</a:t>
            </a:r>
          </a:p>
          <a:p>
            <a:r>
              <a:rPr lang="en-US" dirty="0" smtClean="0"/>
              <a:t>Combine four beams to get 10 mA current.</a:t>
            </a:r>
          </a:p>
          <a:p>
            <a:r>
              <a:rPr lang="en-US" dirty="0" smtClean="0"/>
              <a:t>Funneling proof of principle test.</a:t>
            </a:r>
          </a:p>
          <a:p>
            <a:r>
              <a:rPr lang="en-US" dirty="0" smtClean="0"/>
              <a:t>Study cathode charge lifetime, beam quality, beam halo and beam polarization.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06B7A-5C25-4EAB-BB06-47E6CAA98D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30522" y="6396335"/>
            <a:ext cx="32751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Courtesy </a:t>
            </a:r>
            <a:r>
              <a:rPr lang="en-US" dirty="0" err="1">
                <a:solidFill>
                  <a:srgbClr val="008000"/>
                </a:solidFill>
              </a:rPr>
              <a:t>Erdong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008000"/>
                </a:solidFill>
              </a:rPr>
              <a:t>Wang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70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1500" y="2057400"/>
            <a:ext cx="8229600" cy="457200"/>
          </a:xfrm>
        </p:spPr>
        <p:txBody>
          <a:bodyPr/>
          <a:lstStyle/>
          <a:p>
            <a:r>
              <a:rPr lang="en-US" sz="6000" dirty="0" smtClean="0"/>
              <a:t>Coherent electron cooler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9073338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CEC Motivation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3294923"/>
          </a:xfrm>
        </p:spPr>
        <p:txBody>
          <a:bodyPr/>
          <a:lstStyle/>
          <a:p>
            <a:r>
              <a:rPr lang="en-US" sz="2400" dirty="0" smtClean="0"/>
              <a:t>Traditional stochastic cooling does not have sufficient bandwidth to cool intense proton beams (~3×10</a:t>
            </a:r>
            <a:r>
              <a:rPr lang="en-US" sz="2400" baseline="30000" dirty="0" smtClean="0"/>
              <a:t>11</a:t>
            </a:r>
            <a:r>
              <a:rPr lang="en-US" sz="2400" dirty="0" smtClean="0"/>
              <a:t> p/</a:t>
            </a:r>
            <a:r>
              <a:rPr lang="en-US" sz="2400" dirty="0" err="1" smtClean="0"/>
              <a:t>nsec</a:t>
            </a:r>
            <a:r>
              <a:rPr lang="en-US" dirty="0" smtClean="0"/>
              <a:t>) </a:t>
            </a:r>
            <a:r>
              <a:rPr lang="en-US" sz="2400" dirty="0" smtClean="0"/>
              <a:t>and can not provide two orders of density increase for heavy ion beams</a:t>
            </a:r>
          </a:p>
          <a:p>
            <a:r>
              <a:rPr lang="en-US" sz="2400" dirty="0" smtClean="0"/>
              <a:t>Efficiency of traditional electron cooling falls as as high power of hadron’s energy</a:t>
            </a:r>
          </a:p>
          <a:p>
            <a:r>
              <a:rPr lang="en-US" sz="2400" dirty="0" smtClean="0"/>
              <a:t>Synchrotron radiation is rather fable due to the heavy masses. For the same reason optical stochastic cooling is not suitable</a:t>
            </a:r>
            <a:endParaRPr lang="en-US" sz="24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7827127"/>
              </p:ext>
            </p:extLst>
          </p:nvPr>
        </p:nvGraphicFramePr>
        <p:xfrm>
          <a:off x="600964" y="4608083"/>
          <a:ext cx="789310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8620"/>
                <a:gridCol w="1578620"/>
                <a:gridCol w="1578620"/>
                <a:gridCol w="1578620"/>
                <a:gridCol w="1578620"/>
              </a:tblGrid>
              <a:tr h="325123">
                <a:tc>
                  <a:txBody>
                    <a:bodyPr/>
                    <a:lstStyle/>
                    <a:p>
                      <a:r>
                        <a:rPr lang="en-US" dirty="0" smtClean="0"/>
                        <a:t>Species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Energy, </a:t>
                      </a:r>
                      <a:r>
                        <a:rPr lang="en-US" dirty="0" err="1" smtClean="0"/>
                        <a:t>GeV</a:t>
                      </a:r>
                      <a:r>
                        <a:rPr lang="en-US" dirty="0" smtClean="0"/>
                        <a:t>/u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Stochastic cooling,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hrs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Electron Cooling, </a:t>
                      </a:r>
                      <a:r>
                        <a:rPr lang="en-US" dirty="0" err="1" smtClean="0"/>
                        <a:t>hrs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CeC, </a:t>
                      </a:r>
                      <a:r>
                        <a:rPr lang="en-US" dirty="0" err="1" smtClean="0"/>
                        <a:t>hrs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1D/3D</a:t>
                      </a:r>
                      <a:endParaRPr lang="en-US" dirty="0"/>
                    </a:p>
                  </a:txBody>
                  <a:tcPr/>
                </a:tc>
              </a:tr>
              <a:tr h="32512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0.015/0.3</a:t>
                      </a:r>
                      <a:endParaRPr lang="en-US" dirty="0"/>
                    </a:p>
                  </a:txBody>
                  <a:tcPr/>
                </a:tc>
              </a:tr>
              <a:tr h="32512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&gt; 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0.3/1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3"/>
          <p:cNvSpPr/>
          <p:nvPr/>
        </p:nvSpPr>
        <p:spPr>
          <a:xfrm>
            <a:off x="28204" y="6344104"/>
            <a:ext cx="32399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dirty="0" smtClean="0">
                <a:cs typeface="Helvetica" pitchFamily="34" charset="0"/>
              </a:rPr>
              <a:t>Courtesy Igor </a:t>
            </a:r>
            <a:r>
              <a:rPr lang="en-US" altLang="en-US" sz="2000" dirty="0" err="1" smtClean="0">
                <a:cs typeface="Helvetica" pitchFamily="34" charset="0"/>
              </a:rPr>
              <a:t>Pinayev</a:t>
            </a:r>
            <a:endParaRPr lang="en-US" altLang="en-US" sz="2000" dirty="0" smtClean="0"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6525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42900" y="800100"/>
            <a:ext cx="8686800" cy="18288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The CeC is a novel technique to cool stored ion beam which combines </a:t>
            </a:r>
            <a:r>
              <a:rPr lang="en-US" dirty="0" smtClean="0"/>
              <a:t>features </a:t>
            </a:r>
            <a:r>
              <a:rPr lang="en-US" dirty="0"/>
              <a:t>of stochastic cooling and </a:t>
            </a:r>
            <a:r>
              <a:rPr lang="en-US" dirty="0" smtClean="0"/>
              <a:t>plasma acceleration. This cooling, with a bandwidth of 10</a:t>
            </a:r>
            <a:r>
              <a:rPr lang="en-US" baseline="30000" dirty="0" smtClean="0"/>
              <a:t>13</a:t>
            </a:r>
            <a:r>
              <a:rPr lang="en-US" dirty="0" smtClean="0"/>
              <a:t> Hz, </a:t>
            </a:r>
            <a:r>
              <a:rPr lang="en-US" dirty="0"/>
              <a:t>can be used to cool RHIC proton beams at full energy, and is </a:t>
            </a:r>
            <a:r>
              <a:rPr lang="en-US" dirty="0" smtClean="0"/>
              <a:t>essential for </a:t>
            </a:r>
            <a:r>
              <a:rPr lang="en-US" dirty="0"/>
              <a:t>any version of </a:t>
            </a:r>
            <a:r>
              <a:rPr lang="en-US" dirty="0" smtClean="0"/>
              <a:t>the EIC.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</a:rPr>
              <a:t>COHERENT </a:t>
            </a:r>
            <a:r>
              <a:rPr lang="en-US" dirty="0" smtClean="0">
                <a:ea typeface="ＭＳ Ｐゴシック" charset="0"/>
              </a:rPr>
              <a:t>ELECTRON COOLING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8" y="2619498"/>
            <a:ext cx="9144000" cy="2581894"/>
          </a:xfrm>
          <a:prstGeom prst="rect">
            <a:avLst/>
          </a:prstGeom>
        </p:spPr>
      </p:pic>
      <p:pic>
        <p:nvPicPr>
          <p:cNvPr id="6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5217721"/>
            <a:ext cx="6057900" cy="128761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3820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eRHIC</a:t>
            </a:r>
            <a:r>
              <a:rPr lang="en-US" dirty="0" smtClean="0"/>
              <a:t> CEC requirements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35741" y="3314700"/>
            <a:ext cx="5008260" cy="291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800100"/>
            <a:ext cx="3962369" cy="2417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599" y="622712"/>
            <a:ext cx="4503717" cy="337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/>
          <p:cNvSpPr/>
          <p:nvPr/>
        </p:nvSpPr>
        <p:spPr>
          <a:xfrm>
            <a:off x="800100" y="6275427"/>
            <a:ext cx="32399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dirty="0" smtClean="0">
                <a:cs typeface="Helvetica" pitchFamily="34" charset="0"/>
              </a:rPr>
              <a:t>Courtesy Igor </a:t>
            </a:r>
            <a:r>
              <a:rPr lang="en-US" altLang="en-US" sz="2000" dirty="0" err="1" smtClean="0">
                <a:cs typeface="Helvetica" pitchFamily="34" charset="0"/>
              </a:rPr>
              <a:t>Pinayev</a:t>
            </a:r>
            <a:endParaRPr lang="en-US" altLang="en-US" sz="2000" dirty="0" smtClean="0"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8820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14300"/>
            <a:ext cx="8087096" cy="3728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 err="1" smtClean="0"/>
              <a:t>CeC</a:t>
            </a:r>
            <a:r>
              <a:rPr lang="en-US" dirty="0" smtClean="0"/>
              <a:t> proof of principal </a:t>
            </a:r>
            <a:r>
              <a:rPr lang="en-US" dirty="0" err="1" smtClean="0"/>
              <a:t>experement</a:t>
            </a:r>
            <a:endParaRPr lang="en-US" dirty="0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" y="2150231"/>
            <a:ext cx="4543796" cy="3993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Content Placeholder 3" descr="N:\Project Engineering\12-0033 - 704MHz 5-CELL - BNL\Photos\150527 Acceptance Test\IMG_1934.JPG"/>
          <p:cNvPicPr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00500" y="3314700"/>
            <a:ext cx="2286000" cy="22017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515100" y="3122928"/>
            <a:ext cx="2514600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SRF gun – 113 MHz, 2 MV design</a:t>
            </a:r>
          </a:p>
          <a:p>
            <a:pPr lvl="0"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Two 500 MHz bunching cavities</a:t>
            </a:r>
          </a:p>
          <a:p>
            <a:pPr lvl="0"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Drift space with diagnostics: ICT, BPMs,</a:t>
            </a:r>
          </a:p>
          <a:p>
            <a:pPr lvl="0"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profile monitors, BPMs, slits for emittance measurement, Faraday cup</a:t>
            </a:r>
          </a:p>
        </p:txBody>
      </p:sp>
    </p:spTree>
    <p:extLst>
      <p:ext uri="{BB962C8B-B14F-4D97-AF65-F5344CB8AC3E}">
        <p14:creationId xmlns:p14="http://schemas.microsoft.com/office/powerpoint/2010/main" val="40676018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Significant progress has been made at BNL during the last year in all high intensity beams frontiers.</a:t>
            </a:r>
          </a:p>
          <a:p>
            <a:r>
              <a:rPr lang="en-US" dirty="0" smtClean="0"/>
              <a:t>First current has been observed from SRF gun and from polarized  multi-cathodes Gatling gun.</a:t>
            </a:r>
          </a:p>
          <a:p>
            <a:r>
              <a:rPr lang="en-US" dirty="0" smtClean="0"/>
              <a:t>ERL components installation completed </a:t>
            </a:r>
          </a:p>
          <a:p>
            <a:r>
              <a:rPr lang="en-US" dirty="0" smtClean="0"/>
              <a:t>CEC POP SRF gun and other components installed conditioned  beam test is scheduled for next week.</a:t>
            </a:r>
          </a:p>
          <a:p>
            <a:r>
              <a:rPr lang="en-US" dirty="0" err="1" smtClean="0"/>
              <a:t>LEReC</a:t>
            </a:r>
            <a:r>
              <a:rPr lang="en-US" dirty="0" smtClean="0"/>
              <a:t> project has been approved</a:t>
            </a:r>
          </a:p>
          <a:p>
            <a:endParaRPr lang="en-US" dirty="0" smtClean="0"/>
          </a:p>
          <a:p>
            <a:endParaRPr lang="en-US" dirty="0"/>
          </a:p>
          <a:p>
            <a:pPr marL="0" indent="0" algn="ctr">
              <a:buNone/>
            </a:pPr>
            <a:r>
              <a:rPr lang="en-US" sz="2000" dirty="0" smtClean="0"/>
              <a:t>We are just at the beginning </a:t>
            </a:r>
            <a:r>
              <a:rPr lang="en-US" sz="2000" dirty="0"/>
              <a:t>of a new </a:t>
            </a:r>
            <a:r>
              <a:rPr lang="en-US" sz="2000" dirty="0" smtClean="0"/>
              <a:t>adventure</a:t>
            </a:r>
          </a:p>
          <a:p>
            <a:pPr marL="0" indent="0" algn="ctr">
              <a:buNone/>
            </a:pPr>
            <a:r>
              <a:rPr lang="en-US" sz="2000" dirty="0" smtClean="0"/>
              <a:t>To be continue…..</a:t>
            </a:r>
            <a:endParaRPr lang="en-US" sz="20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2575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685128"/>
            <a:ext cx="8686800" cy="28575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400" dirty="0" smtClean="0"/>
              <a:t>			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 for providing material</a:t>
            </a:r>
            <a:endParaRPr lang="en-US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85800" y="1371600"/>
            <a:ext cx="8001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Ilan</a:t>
            </a:r>
            <a:r>
              <a:rPr lang="en-US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Ben-</a:t>
            </a:r>
            <a:r>
              <a:rPr lang="en-US" b="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Zvi</a:t>
            </a:r>
            <a:r>
              <a:rPr lang="en-US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</a:t>
            </a:r>
            <a:r>
              <a:rPr lang="en-US" altLang="en-US" b="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Jörg</a:t>
            </a:r>
            <a:r>
              <a:rPr lang="en-US" altLang="en-US" b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altLang="en-US" b="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Kewisch</a:t>
            </a:r>
            <a:r>
              <a:rPr lang="en-US" b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Vladimir Litvinenko, </a:t>
            </a:r>
            <a:r>
              <a:rPr lang="en-US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Toby </a:t>
            </a:r>
            <a:r>
              <a:rPr lang="en-US" b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Allen Miller</a:t>
            </a:r>
            <a:r>
              <a:rPr lang="en-US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Igor </a:t>
            </a:r>
            <a:r>
              <a:rPr lang="en-US" b="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Pinayev</a:t>
            </a:r>
            <a:r>
              <a:rPr lang="en-US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Vadim </a:t>
            </a:r>
            <a:r>
              <a:rPr lang="en-US" b="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Ptitsyn</a:t>
            </a:r>
            <a:r>
              <a:rPr lang="en-US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</a:t>
            </a:r>
            <a:r>
              <a:rPr lang="en-US" b="0" dirty="0" smtClean="0">
                <a:solidFill>
                  <a:prstClr val="black"/>
                </a:solidFill>
                <a:latin typeface="Calibri"/>
                <a:cs typeface="+mn-cs"/>
              </a:rPr>
              <a:t>Thomas </a:t>
            </a:r>
            <a:r>
              <a:rPr lang="en-US" b="0" dirty="0" err="1">
                <a:solidFill>
                  <a:prstClr val="black"/>
                </a:solidFill>
                <a:latin typeface="Calibri"/>
                <a:cs typeface="+mn-cs"/>
              </a:rPr>
              <a:t>Seda</a:t>
            </a:r>
            <a:r>
              <a:rPr lang="en-US" b="0" dirty="0" smtClean="0">
                <a:solidFill>
                  <a:prstClr val="black"/>
                </a:solidFill>
                <a:latin typeface="Calibri"/>
                <a:cs typeface="+mn-cs"/>
              </a:rPr>
              <a:t>, </a:t>
            </a:r>
            <a:r>
              <a:rPr lang="en-US" b="0" dirty="0">
                <a:solidFill>
                  <a:prstClr val="black"/>
                </a:solidFill>
                <a:latin typeface="Calibri"/>
                <a:cs typeface="+mn-cs"/>
              </a:rPr>
              <a:t>Brian Sheehy, </a:t>
            </a:r>
            <a:r>
              <a:rPr lang="en-US" b="0" dirty="0" err="1" smtClean="0">
                <a:solidFill>
                  <a:prstClr val="black"/>
                </a:solidFill>
                <a:latin typeface="Calibri"/>
                <a:cs typeface="+mn-cs"/>
              </a:rPr>
              <a:t>Erdong</a:t>
            </a:r>
            <a:r>
              <a:rPr lang="en-US" b="0" dirty="0" smtClean="0">
                <a:solidFill>
                  <a:prstClr val="black"/>
                </a:solidFill>
                <a:latin typeface="Calibri"/>
                <a:cs typeface="+mn-cs"/>
              </a:rPr>
              <a:t> Wang, </a:t>
            </a:r>
            <a:r>
              <a:rPr lang="en-US" b="0" dirty="0" err="1" smtClean="0">
                <a:solidFill>
                  <a:prstClr val="black"/>
                </a:solidFill>
                <a:latin typeface="Calibri"/>
                <a:cs typeface="+mn-cs"/>
              </a:rPr>
              <a:t>Wencan</a:t>
            </a:r>
            <a:r>
              <a:rPr lang="en-US" b="0" dirty="0" smtClean="0">
                <a:solidFill>
                  <a:prstClr val="black"/>
                </a:solidFill>
                <a:latin typeface="Calibri"/>
                <a:cs typeface="+mn-cs"/>
              </a:rPr>
              <a:t> Xu and R&amp;D ERL team</a:t>
            </a:r>
            <a:r>
              <a:rPr lang="en-US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24200" y="6436437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D. </a:t>
            </a:r>
            <a:r>
              <a:rPr lang="en-US" sz="1400" dirty="0" err="1"/>
              <a:t>Kayran</a:t>
            </a:r>
            <a:r>
              <a:rPr lang="en-US" sz="1400" dirty="0"/>
              <a:t>, </a:t>
            </a:r>
            <a:r>
              <a:rPr lang="en-US" sz="1400" dirty="0" smtClean="0"/>
              <a:t>IEBW’15  Cornell University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348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1500" y="2057400"/>
            <a:ext cx="8229600" cy="457200"/>
          </a:xfrm>
        </p:spPr>
        <p:txBody>
          <a:bodyPr/>
          <a:lstStyle/>
          <a:p>
            <a:r>
              <a:rPr lang="en-US" sz="6000" dirty="0" smtClean="0"/>
              <a:t>Thank you!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2673893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Back up</a:t>
            </a:r>
            <a:endParaRPr lang="en-US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986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geo_04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1" y="54947"/>
            <a:ext cx="8980098" cy="67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itle 1"/>
          <p:cNvSpPr>
            <a:spLocks noGrp="1"/>
          </p:cNvSpPr>
          <p:nvPr>
            <p:ph type="ctrTitle" idx="4294967295"/>
          </p:nvPr>
        </p:nvSpPr>
        <p:spPr>
          <a:xfrm>
            <a:off x="914603" y="685800"/>
            <a:ext cx="4896612" cy="10287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b="0" dirty="0" smtClean="0">
                <a:solidFill>
                  <a:srgbClr val="F6E814"/>
                </a:solidFill>
                <a:latin typeface="Comic Sans MS"/>
                <a:ea typeface="ＭＳ Ｐゴシック" charset="0"/>
                <a:cs typeface="Comic Sans MS"/>
              </a:rPr>
              <a:t>BNL ERL </a:t>
            </a:r>
            <a:r>
              <a:rPr lang="en-US" sz="3200" b="0" dirty="0">
                <a:solidFill>
                  <a:srgbClr val="F6E814"/>
                </a:solidFill>
                <a:latin typeface="Comic Sans MS"/>
                <a:ea typeface="ＭＳ Ｐゴシック" charset="0"/>
                <a:cs typeface="Comic Sans MS"/>
              </a:rPr>
              <a:t>layout. </a:t>
            </a:r>
            <a:r>
              <a:rPr lang="en-US" sz="3200" b="0" dirty="0" smtClean="0">
                <a:solidFill>
                  <a:srgbClr val="F6E814"/>
                </a:solidFill>
                <a:latin typeface="Comic Sans MS"/>
                <a:ea typeface="ＭＳ Ｐゴシック" charset="0"/>
                <a:cs typeface="Comic Sans MS"/>
              </a:rPr>
              <a:t/>
            </a:r>
            <a:br>
              <a:rPr lang="en-US" sz="3200" b="0" dirty="0" smtClean="0">
                <a:solidFill>
                  <a:srgbClr val="F6E814"/>
                </a:solidFill>
                <a:latin typeface="Comic Sans MS"/>
                <a:ea typeface="ＭＳ Ｐゴシック" charset="0"/>
                <a:cs typeface="Comic Sans MS"/>
              </a:rPr>
            </a:br>
            <a:r>
              <a:rPr lang="en-US" sz="3200" b="0" dirty="0" smtClean="0">
                <a:solidFill>
                  <a:srgbClr val="F6E814"/>
                </a:solidFill>
                <a:latin typeface="Comic Sans MS"/>
                <a:ea typeface="ＭＳ Ｐゴシック" charset="0"/>
                <a:cs typeface="Comic Sans MS"/>
              </a:rPr>
              <a:t>~20m circumference</a:t>
            </a:r>
            <a:endParaRPr lang="en-US" sz="3200" b="0" dirty="0">
              <a:solidFill>
                <a:srgbClr val="F6E814"/>
              </a:solidFill>
              <a:latin typeface="Comic Sans MS"/>
              <a:ea typeface="ＭＳ Ｐゴシック" charset="0"/>
              <a:cs typeface="Comic Sans MS"/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5851449" y="342900"/>
            <a:ext cx="1920952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0" dirty="0" smtClean="0">
                <a:solidFill>
                  <a:srgbClr val="FFFFFF"/>
                </a:solidFill>
                <a:latin typeface="Helvetica"/>
                <a:cs typeface="Helvetica"/>
              </a:rPr>
              <a:t>SRF Gun </a:t>
            </a:r>
          </a:p>
          <a:p>
            <a:pPr algn="l">
              <a:spcBef>
                <a:spcPct val="50000"/>
              </a:spcBef>
            </a:pPr>
            <a:r>
              <a:rPr lang="en-US" sz="1800" b="0" dirty="0" smtClean="0">
                <a:solidFill>
                  <a:srgbClr val="FFFFFF"/>
                </a:solidFill>
                <a:latin typeface="Helvetica"/>
                <a:cs typeface="Helvetica"/>
              </a:rPr>
              <a:t>with photocathode</a:t>
            </a:r>
          </a:p>
        </p:txBody>
      </p:sp>
      <p:sp>
        <p:nvSpPr>
          <p:cNvPr id="5" name="TextBox 4"/>
          <p:cNvSpPr txBox="1"/>
          <p:nvPr/>
        </p:nvSpPr>
        <p:spPr bwMode="auto">
          <a:xfrm>
            <a:off x="3035300" y="2838450"/>
            <a:ext cx="17235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0" dirty="0" smtClean="0">
                <a:solidFill>
                  <a:srgbClr val="FFFFFF"/>
                </a:solidFill>
                <a:latin typeface="Helvetica"/>
                <a:cs typeface="Helvetica"/>
              </a:rPr>
              <a:t>SRF 5cell </a:t>
            </a:r>
            <a:r>
              <a:rPr lang="en-US" sz="1800" b="0" dirty="0" err="1" smtClean="0">
                <a:solidFill>
                  <a:srgbClr val="FFFFFF"/>
                </a:solidFill>
                <a:latin typeface="Helvetica"/>
                <a:cs typeface="Helvetica"/>
              </a:rPr>
              <a:t>linac</a:t>
            </a:r>
            <a:endParaRPr lang="en-US" sz="1800" b="0" dirty="0" smtClean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3314700" y="5118616"/>
            <a:ext cx="16850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0" dirty="0" smtClean="0">
                <a:solidFill>
                  <a:srgbClr val="FFFFFF"/>
                </a:solidFill>
                <a:latin typeface="Helvetica"/>
                <a:cs typeface="Helvetica"/>
              </a:rPr>
              <a:t>Returning loop</a:t>
            </a:r>
          </a:p>
        </p:txBody>
      </p:sp>
      <p:sp>
        <p:nvSpPr>
          <p:cNvPr id="7" name="TextBox 6"/>
          <p:cNvSpPr txBox="1"/>
          <p:nvPr/>
        </p:nvSpPr>
        <p:spPr bwMode="auto">
          <a:xfrm>
            <a:off x="457200" y="4457700"/>
            <a:ext cx="14285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0" dirty="0" smtClean="0">
                <a:solidFill>
                  <a:srgbClr val="FFFFFF"/>
                </a:solidFill>
                <a:latin typeface="Helvetica"/>
                <a:cs typeface="Helvetica"/>
              </a:rPr>
              <a:t>Beam dump</a:t>
            </a:r>
          </a:p>
        </p:txBody>
      </p:sp>
      <p:sp>
        <p:nvSpPr>
          <p:cNvPr id="8" name="TextBox 7"/>
          <p:cNvSpPr txBox="1"/>
          <p:nvPr/>
        </p:nvSpPr>
        <p:spPr bwMode="auto">
          <a:xfrm>
            <a:off x="4914900" y="2115066"/>
            <a:ext cx="14670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0" dirty="0" smtClean="0">
                <a:solidFill>
                  <a:srgbClr val="FFFFFF"/>
                </a:solidFill>
                <a:latin typeface="Helvetica"/>
                <a:cs typeface="Helvetica"/>
              </a:rPr>
              <a:t>Injection line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 rot="19807704">
            <a:off x="4608360" y="5043199"/>
            <a:ext cx="4629436" cy="6590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200" b="0" dirty="0" smtClean="0">
                <a:solidFill>
                  <a:srgbClr val="F6E814"/>
                </a:solidFill>
                <a:latin typeface="Comic Sans MS"/>
                <a:ea typeface="ＭＳ Ｐゴシック" charset="0"/>
                <a:cs typeface="Comic Sans MS"/>
              </a:rPr>
              <a:t>~</a:t>
            </a:r>
            <a:r>
              <a:rPr lang="ru-RU" sz="3200" b="0" dirty="0" smtClean="0">
                <a:solidFill>
                  <a:srgbClr val="F6E814"/>
                </a:solidFill>
                <a:latin typeface="Comic Sans MS"/>
                <a:ea typeface="ＭＳ Ｐゴシック" charset="0"/>
                <a:cs typeface="Comic Sans MS"/>
              </a:rPr>
              <a:t>7</a:t>
            </a:r>
            <a:r>
              <a:rPr lang="en-US" sz="3200" b="0" dirty="0" smtClean="0">
                <a:solidFill>
                  <a:srgbClr val="F6E814"/>
                </a:solidFill>
                <a:latin typeface="Comic Sans MS"/>
                <a:ea typeface="ＭＳ Ｐゴシック" charset="0"/>
                <a:cs typeface="Comic Sans MS"/>
              </a:rPr>
              <a:t>m</a:t>
            </a:r>
            <a:r>
              <a:rPr lang="ru-RU" sz="3200" b="0" dirty="0" smtClean="0">
                <a:solidFill>
                  <a:srgbClr val="F6E814"/>
                </a:solidFill>
                <a:latin typeface="Comic Sans MS"/>
                <a:ea typeface="ＭＳ Ｐゴシック" charset="0"/>
                <a:cs typeface="Comic Sans MS"/>
              </a:rPr>
              <a:t> </a:t>
            </a:r>
            <a:r>
              <a:rPr lang="en-US" sz="3200" b="0" dirty="0" smtClean="0">
                <a:solidFill>
                  <a:srgbClr val="F6E814"/>
                </a:solidFill>
                <a:latin typeface="Comic Sans MS"/>
                <a:ea typeface="ＭＳ Ｐゴシック" charset="0"/>
                <a:cs typeface="Comic Sans MS"/>
              </a:rPr>
              <a:t>straight section</a:t>
            </a:r>
            <a:endParaRPr lang="en-US" sz="3200" b="0" dirty="0">
              <a:solidFill>
                <a:srgbClr val="F6E814"/>
              </a:solidFill>
              <a:latin typeface="Comic Sans MS"/>
              <a:ea typeface="ＭＳ Ｐゴシック" charset="0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2427836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Gun at different stage of assembly</a:t>
            </a:r>
            <a:endParaRPr lang="en-US" dirty="0"/>
          </a:p>
        </p:txBody>
      </p:sp>
      <p:pic>
        <p:nvPicPr>
          <p:cNvPr id="4" name="Picture 1" descr="DSCN347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571500"/>
            <a:ext cx="4114800" cy="3086100"/>
          </a:xfrm>
          <a:prstGeom prst="rect">
            <a:avLst/>
          </a:prstGeom>
        </p:spPr>
      </p:pic>
      <p:pic>
        <p:nvPicPr>
          <p:cNvPr id="5" name="Picture 3" descr="C:\project\gatling\jan test\data analysis\pic\IMG_144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6300" y="914400"/>
            <a:ext cx="4191849" cy="3254898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3886200"/>
            <a:ext cx="2705100" cy="2376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17202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14300"/>
            <a:ext cx="8915400" cy="3429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704 MHz SRF </a:t>
            </a:r>
            <a:r>
              <a:rPr lang="en-US" sz="3600" dirty="0" smtClean="0">
                <a:solidFill>
                  <a:srgbClr val="FF0000"/>
                </a:solidFill>
              </a:rPr>
              <a:t>Gun: </a:t>
            </a:r>
            <a:r>
              <a:rPr lang="ru-RU" sz="3600" dirty="0" smtClean="0">
                <a:solidFill>
                  <a:srgbClr val="FF0000"/>
                </a:solidFill>
              </a:rPr>
              <a:t>2</a:t>
            </a:r>
            <a:r>
              <a:rPr lang="en-US" sz="3600" dirty="0" smtClean="0">
                <a:solidFill>
                  <a:srgbClr val="FF0000"/>
                </a:solidFill>
              </a:rPr>
              <a:t> MV CW operation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626" y="578028"/>
            <a:ext cx="3250692" cy="2021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229100" y="5930044"/>
            <a:ext cx="49149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600" dirty="0" smtClean="0">
                <a:solidFill>
                  <a:srgbClr val="FF0000"/>
                </a:solidFill>
              </a:rPr>
              <a:t>1</a:t>
            </a:r>
            <a:r>
              <a:rPr lang="ru-RU" sz="1600" dirty="0" smtClean="0">
                <a:solidFill>
                  <a:srgbClr val="FF0000"/>
                </a:solidFill>
              </a:rPr>
              <a:t>-2</a:t>
            </a:r>
            <a:r>
              <a:rPr lang="en-GB" sz="1600" dirty="0" smtClean="0">
                <a:solidFill>
                  <a:srgbClr val="FF0000"/>
                </a:solidFill>
              </a:rPr>
              <a:t> </a:t>
            </a:r>
            <a:r>
              <a:rPr lang="en-GB" sz="1600" dirty="0">
                <a:solidFill>
                  <a:srgbClr val="FF0000"/>
                </a:solidFill>
              </a:rPr>
              <a:t>MV CW </a:t>
            </a:r>
            <a:r>
              <a:rPr lang="en-GB" sz="1600" dirty="0"/>
              <a:t>operation of 704 MHZ SRF gun at BNL</a:t>
            </a:r>
            <a:endParaRPr lang="en-US" sz="1600" dirty="0"/>
          </a:p>
        </p:txBody>
      </p:sp>
      <p:pic>
        <p:nvPicPr>
          <p:cNvPr id="4101" name="Picture 5" descr="E:\files from laptop drive\My Documents\conferences\POSTERS_TAlks_Photos\SRF_Gun\E-Gun String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787" y="3200400"/>
            <a:ext cx="3276042" cy="245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72402" y="4880617"/>
            <a:ext cx="2971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600" dirty="0" smtClean="0">
                <a:solidFill>
                  <a:srgbClr val="F6E814"/>
                </a:solidFill>
              </a:rPr>
              <a:t>SRF gun before installation into the </a:t>
            </a:r>
            <a:r>
              <a:rPr lang="en-GB" sz="1600" dirty="0" err="1" smtClean="0">
                <a:solidFill>
                  <a:srgbClr val="F6E814"/>
                </a:solidFill>
              </a:rPr>
              <a:t>crymodule</a:t>
            </a:r>
            <a:r>
              <a:rPr lang="en-GB" sz="1600" dirty="0" smtClean="0">
                <a:solidFill>
                  <a:srgbClr val="F6E814"/>
                </a:solidFill>
              </a:rPr>
              <a:t>. March 2011</a:t>
            </a:r>
            <a:endParaRPr lang="en-US" sz="1600" dirty="0">
              <a:solidFill>
                <a:srgbClr val="F6E814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2932" y="2448525"/>
            <a:ext cx="481612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25773" y="5073843"/>
            <a:ext cx="16002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Gun voltage</a:t>
            </a:r>
            <a:endParaRPr lang="en-US" sz="1400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257800" y="4800600"/>
            <a:ext cx="1600200" cy="9869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5257800" y="4914900"/>
            <a:ext cx="2857500" cy="8726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372100" y="3657600"/>
            <a:ext cx="16002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Beam line vacuum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5486400" y="2628900"/>
            <a:ext cx="16002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Radiation inside</a:t>
            </a:r>
            <a:endParaRPr lang="en-US" sz="14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0829" y="625473"/>
            <a:ext cx="1735611" cy="163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500" y="571500"/>
            <a:ext cx="2523662" cy="168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8160" y="2599570"/>
            <a:ext cx="3276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½ cell SRF gun 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086100" y="2163784"/>
            <a:ext cx="3276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1MW CW Klystron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286500" y="1854519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Dummy load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971800" y="6432228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D. Kayran, ERL2015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352499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dirty="0" err="1" smtClean="0"/>
              <a:t>Lumera</a:t>
            </a:r>
            <a:r>
              <a:rPr lang="en-US" altLang="en-US" b="1" dirty="0" smtClean="0"/>
              <a:t> </a:t>
            </a:r>
            <a:r>
              <a:rPr lang="en-US" altLang="en-US" b="1" dirty="0"/>
              <a:t>Laser</a:t>
            </a:r>
            <a:r>
              <a:rPr lang="en-US" altLang="en-US" b="1" dirty="0" smtClean="0"/>
              <a:t>: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Laser system</a:t>
            </a:r>
            <a:endParaRPr lang="en-US" dirty="0"/>
          </a:p>
        </p:txBody>
      </p:sp>
      <p:pic>
        <p:nvPicPr>
          <p:cNvPr id="4" name="Picture 2" descr="DSC00922x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6100" y="685800"/>
            <a:ext cx="2697911" cy="11802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RAPID h+PS small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2625" y="685800"/>
            <a:ext cx="2102318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0802" y="1840208"/>
            <a:ext cx="2347667" cy="138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" y="1275943"/>
            <a:ext cx="3879730" cy="3664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-207652" y="5236234"/>
            <a:ext cx="4229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Commissioned and operational since 2009</a:t>
            </a:r>
            <a:endParaRPr lang="en-US" dirty="0"/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5877" y="3437569"/>
            <a:ext cx="1746744" cy="143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146100" y="3121223"/>
            <a:ext cx="22957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 dirty="0"/>
              <a:t>Pulse Selector Performance</a:t>
            </a:r>
          </a:p>
        </p:txBody>
      </p:sp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1448" y="3590925"/>
            <a:ext cx="1314369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4636" y="3590925"/>
            <a:ext cx="1708347" cy="135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9" name="Picture 9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00" y="4914900"/>
            <a:ext cx="4267200" cy="1472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124200" y="6436437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D. </a:t>
            </a:r>
            <a:r>
              <a:rPr lang="en-US" sz="1400" dirty="0" err="1"/>
              <a:t>Kayran</a:t>
            </a:r>
            <a:r>
              <a:rPr lang="en-US" sz="1400" dirty="0"/>
              <a:t>, </a:t>
            </a:r>
            <a:r>
              <a:rPr lang="en-US" sz="1400" dirty="0" smtClean="0"/>
              <a:t>IEBW’15  Cornell University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7438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Slide Number Placeholder 3"/>
          <p:cNvSpPr txBox="1">
            <a:spLocks noGrp="1"/>
          </p:cNvSpPr>
          <p:nvPr/>
        </p:nvSpPr>
        <p:spPr bwMode="auto">
          <a:xfrm>
            <a:off x="4114800" y="6672263"/>
            <a:ext cx="91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C3AD052C-6B88-4AE9-BE2E-A00953C2A3EF}" type="slidenum">
              <a:rPr lang="en-US" altLang="en-US" sz="900"/>
              <a:pPr algn="ctr" eaLnBrk="1" hangingPunct="1"/>
              <a:t>8</a:t>
            </a:fld>
            <a:endParaRPr lang="en-US" altLang="en-US" sz="900"/>
          </a:p>
        </p:txBody>
      </p:sp>
      <p:sp>
        <p:nvSpPr>
          <p:cNvPr id="35872" name="Text Box 1028"/>
          <p:cNvSpPr txBox="1">
            <a:spLocks noChangeArrowheads="1"/>
          </p:cNvSpPr>
          <p:nvPr/>
        </p:nvSpPr>
        <p:spPr bwMode="auto">
          <a:xfrm>
            <a:off x="756307" y="56527"/>
            <a:ext cx="40639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2400" b="1" dirty="0" smtClean="0"/>
              <a:t>Laser pulses manipulation</a:t>
            </a:r>
            <a:endParaRPr lang="en-US" altLang="en-US" sz="2400" b="1" dirty="0"/>
          </a:p>
        </p:txBody>
      </p:sp>
      <p:pic>
        <p:nvPicPr>
          <p:cNvPr id="35873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8466" y="1204912"/>
            <a:ext cx="3149600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74" name="Picture 103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79" y="1087437"/>
            <a:ext cx="41862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75" name="Line 1034"/>
          <p:cNvSpPr>
            <a:spLocks noChangeShapeType="1"/>
          </p:cNvSpPr>
          <p:nvPr/>
        </p:nvSpPr>
        <p:spPr bwMode="auto">
          <a:xfrm>
            <a:off x="4656691" y="1087437"/>
            <a:ext cx="77788" cy="41481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5876" name="Picture 103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454" y="1893887"/>
            <a:ext cx="3235325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77" name="Picture 103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654" y="3200400"/>
            <a:ext cx="2587625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78" name="Text Box 1037"/>
          <p:cNvSpPr txBox="1">
            <a:spLocks noChangeArrowheads="1"/>
          </p:cNvSpPr>
          <p:nvPr/>
        </p:nvSpPr>
        <p:spPr bwMode="auto">
          <a:xfrm>
            <a:off x="3351766" y="3622675"/>
            <a:ext cx="13446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400"/>
              <a:t>Sharma </a:t>
            </a:r>
            <a:r>
              <a:rPr lang="en-US" altLang="en-US" sz="1400" i="1"/>
              <a:t>et al</a:t>
            </a:r>
            <a:r>
              <a:rPr lang="en-US" altLang="en-US" sz="1400"/>
              <a:t> PRSTAB 2009</a:t>
            </a:r>
          </a:p>
        </p:txBody>
      </p:sp>
      <p:sp>
        <p:nvSpPr>
          <p:cNvPr id="35879" name="Text Box 1038"/>
          <p:cNvSpPr txBox="1">
            <a:spLocks noChangeArrowheads="1"/>
          </p:cNvSpPr>
          <p:nvPr/>
        </p:nvSpPr>
        <p:spPr bwMode="auto">
          <a:xfrm>
            <a:off x="6077504" y="3586162"/>
            <a:ext cx="27463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400"/>
              <a:t>Tomizawa </a:t>
            </a:r>
            <a:r>
              <a:rPr lang="en-US" altLang="en-US" sz="1400" i="1"/>
              <a:t>et al</a:t>
            </a:r>
            <a:r>
              <a:rPr lang="en-US" altLang="en-US" sz="1400"/>
              <a:t> Quant Elec 2007</a:t>
            </a:r>
          </a:p>
        </p:txBody>
      </p:sp>
      <p:sp>
        <p:nvSpPr>
          <p:cNvPr id="35880" name="Text Box 1039"/>
          <p:cNvSpPr txBox="1">
            <a:spLocks noChangeArrowheads="1"/>
          </p:cNvSpPr>
          <p:nvPr/>
        </p:nvSpPr>
        <p:spPr bwMode="auto">
          <a:xfrm>
            <a:off x="1238804" y="682625"/>
            <a:ext cx="2178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800" u="sng" dirty="0"/>
              <a:t>Birefringent Method</a:t>
            </a:r>
          </a:p>
        </p:txBody>
      </p:sp>
      <p:sp>
        <p:nvSpPr>
          <p:cNvPr id="35881" name="Text Box 1040"/>
          <p:cNvSpPr txBox="1">
            <a:spLocks noChangeArrowheads="1"/>
          </p:cNvSpPr>
          <p:nvPr/>
        </p:nvSpPr>
        <p:spPr bwMode="auto">
          <a:xfrm>
            <a:off x="5310741" y="681037"/>
            <a:ext cx="2482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800" u="sng"/>
              <a:t>Interferometric Method</a:t>
            </a:r>
          </a:p>
        </p:txBody>
      </p:sp>
      <p:sp>
        <p:nvSpPr>
          <p:cNvPr id="35882" name="Text Box 1041"/>
          <p:cNvSpPr txBox="1">
            <a:spLocks noChangeArrowheads="1"/>
          </p:cNvSpPr>
          <p:nvPr/>
        </p:nvSpPr>
        <p:spPr bwMode="auto">
          <a:xfrm>
            <a:off x="560147" y="4467225"/>
            <a:ext cx="3943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eaLnBrk="1" hangingPunct="1">
              <a:buFontTx/>
              <a:buChar char="•"/>
            </a:pPr>
            <a:r>
              <a:rPr lang="en-US" altLang="en-US" sz="1800" dirty="0"/>
              <a:t> No adjustable parameters</a:t>
            </a:r>
          </a:p>
          <a:p>
            <a:pPr algn="l" eaLnBrk="1" hangingPunct="1">
              <a:buFontTx/>
              <a:buChar char="•"/>
            </a:pPr>
            <a:r>
              <a:rPr lang="en-US" altLang="en-US" sz="1800" dirty="0"/>
              <a:t> Crystal length and quality issues</a:t>
            </a:r>
          </a:p>
        </p:txBody>
      </p:sp>
      <p:sp>
        <p:nvSpPr>
          <p:cNvPr id="35883" name="Text Box 1042"/>
          <p:cNvSpPr txBox="1">
            <a:spLocks noChangeArrowheads="1"/>
          </p:cNvSpPr>
          <p:nvPr/>
        </p:nvSpPr>
        <p:spPr bwMode="auto">
          <a:xfrm>
            <a:off x="5256766" y="4398573"/>
            <a:ext cx="36036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sz="1800" dirty="0"/>
              <a:t> Extremely sensitive to alignment</a:t>
            </a:r>
          </a:p>
          <a:p>
            <a:pPr eaLnBrk="1" hangingPunct="1">
              <a:buFontTx/>
              <a:buChar char="•"/>
            </a:pPr>
            <a:r>
              <a:rPr lang="en-US" altLang="en-US" sz="1800" dirty="0"/>
              <a:t> Stability</a:t>
            </a:r>
          </a:p>
        </p:txBody>
      </p:sp>
      <p:sp>
        <p:nvSpPr>
          <p:cNvPr id="35885" name="Line 1044"/>
          <p:cNvSpPr>
            <a:spLocks noChangeShapeType="1"/>
          </p:cNvSpPr>
          <p:nvPr/>
        </p:nvSpPr>
        <p:spPr bwMode="auto">
          <a:xfrm>
            <a:off x="291859" y="5297487"/>
            <a:ext cx="86026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6267" y="5322303"/>
            <a:ext cx="4867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Used to increase pulse width by 4, 8 and pulse flat. 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5029200" y="5432962"/>
            <a:ext cx="3972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Used to increase to  increase rep. rate by 4. (to 4*9.38MHz)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590430" y="6072085"/>
            <a:ext cx="2995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Tested with e-beam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57537" y="6130087"/>
            <a:ext cx="5303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Ready to test with e-beam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24200" y="6436437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D. </a:t>
            </a:r>
            <a:r>
              <a:rPr lang="en-US" sz="1400" dirty="0" err="1"/>
              <a:t>Kayran</a:t>
            </a:r>
            <a:r>
              <a:rPr lang="en-US" sz="1400" dirty="0"/>
              <a:t>, </a:t>
            </a:r>
            <a:r>
              <a:rPr lang="en-US" sz="1400" dirty="0" smtClean="0"/>
              <a:t>IEBW’15  Cornell University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5754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" y="114300"/>
            <a:ext cx="8008906" cy="44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4700" y="3945386"/>
            <a:ext cx="2628900" cy="2684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057900" y="4052887"/>
            <a:ext cx="2857500" cy="24622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1400" b="0" dirty="0">
                <a:latin typeface="Times New Roman"/>
              </a:rPr>
              <a:t>We find that </a:t>
            </a:r>
            <a:r>
              <a:rPr lang="en-US" sz="1400" b="0" dirty="0" smtClean="0">
                <a:latin typeface="Times New Roman"/>
              </a:rPr>
              <a:t>by adopting </a:t>
            </a:r>
            <a:r>
              <a:rPr lang="en-US" sz="1400" b="0" dirty="0">
                <a:latin typeface="Times New Roman"/>
              </a:rPr>
              <a:t>a duty cycle of ~1:15 (</a:t>
            </a:r>
            <a:r>
              <a:rPr lang="en-US" sz="1400" b="0" dirty="0" err="1">
                <a:latin typeface="Times New Roman"/>
              </a:rPr>
              <a:t>on:off</a:t>
            </a:r>
            <a:r>
              <a:rPr lang="en-US" sz="1400" b="0" dirty="0">
                <a:latin typeface="Times New Roman"/>
              </a:rPr>
              <a:t>), we can </a:t>
            </a:r>
            <a:r>
              <a:rPr lang="en-US" sz="1400" b="0" dirty="0" smtClean="0">
                <a:latin typeface="Times New Roman"/>
              </a:rPr>
              <a:t>safely turn </a:t>
            </a:r>
            <a:r>
              <a:rPr lang="en-US" sz="1400" b="0" dirty="0">
                <a:latin typeface="Times New Roman"/>
              </a:rPr>
              <a:t>the cavity up to an </a:t>
            </a:r>
            <a:r>
              <a:rPr lang="en-US" sz="1400" b="0" dirty="0" smtClean="0">
                <a:latin typeface="Times New Roman"/>
              </a:rPr>
              <a:t>accelerating gradient </a:t>
            </a:r>
            <a:r>
              <a:rPr lang="en-US" sz="1400" b="0" dirty="0">
                <a:latin typeface="Times New Roman"/>
              </a:rPr>
              <a:t>of 18 </a:t>
            </a:r>
            <a:r>
              <a:rPr lang="en-US" sz="1400" b="0" dirty="0" smtClean="0">
                <a:latin typeface="Times New Roman"/>
              </a:rPr>
              <a:t>MV/m. </a:t>
            </a:r>
            <a:r>
              <a:rPr lang="en-US" sz="1400" b="0" dirty="0"/>
              <a:t>We </a:t>
            </a:r>
            <a:r>
              <a:rPr lang="en-US" sz="1400" b="0" dirty="0" smtClean="0"/>
              <a:t>demonstrated continuous </a:t>
            </a:r>
            <a:r>
              <a:rPr lang="en-US" sz="1400" b="0" dirty="0"/>
              <a:t>running for 30 minutes with a pulse length of</a:t>
            </a:r>
          </a:p>
          <a:p>
            <a:pPr algn="just"/>
            <a:r>
              <a:rPr lang="en-US" sz="1400" b="0" dirty="0"/>
              <a:t>2 seconds, and an off time of 30 seconds. During the “</a:t>
            </a:r>
            <a:r>
              <a:rPr lang="en-US" sz="1400" b="0" dirty="0" smtClean="0"/>
              <a:t>off” phase</a:t>
            </a:r>
            <a:r>
              <a:rPr lang="en-US" sz="1400" b="0" dirty="0"/>
              <a:t>, the gradient is held at 3 MV/m. The longest </a:t>
            </a:r>
            <a:r>
              <a:rPr lang="en-US" sz="1400" b="0" dirty="0" smtClean="0"/>
              <a:t>pulse achieved </a:t>
            </a:r>
            <a:r>
              <a:rPr lang="en-US" sz="1400" b="0" dirty="0"/>
              <a:t>before quenching was 5 seconds..</a:t>
            </a:r>
            <a:endParaRPr lang="en-US" sz="1400" dirty="0"/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5029201" y="4686300"/>
            <a:ext cx="2514599" cy="5715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вал 10"/>
          <p:cNvSpPr/>
          <p:nvPr/>
        </p:nvSpPr>
        <p:spPr>
          <a:xfrm>
            <a:off x="7315551" y="4646899"/>
            <a:ext cx="1143000" cy="342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8600" y="4818349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cry module horizontal test results 2010.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147896"/>
      </p:ext>
    </p:extLst>
  </p:cSld>
  <p:clrMapOvr>
    <a:masterClrMapping/>
  </p:clrMapOvr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Felix Titling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  <a:ea typeface="ＭＳ Ｐゴシック" pitchFamily="34" charset="-128"/>
          </a:defRPr>
        </a:defPPr>
      </a:lst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>
        <a:spAutoFit/>
      </a:bodyPr>
      <a:lstStyle>
        <a:defPPr algn="l">
          <a:spcBef>
            <a:spcPct val="50000"/>
          </a:spcBef>
          <a:defRPr sz="2800" b="0" dirty="0" smtClean="0">
            <a:solidFill>
              <a:srgbClr val="FFFFFF"/>
            </a:solidFill>
            <a:latin typeface="Helvetica"/>
            <a:cs typeface="Helvetica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NS-review-TEMPLAT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FF9966"/>
      </a:accent2>
      <a:accent3>
        <a:srgbClr val="FFFFFF"/>
      </a:accent3>
      <a:accent4>
        <a:srgbClr val="000000"/>
      </a:accent4>
      <a:accent5>
        <a:srgbClr val="AAE2CA"/>
      </a:accent5>
      <a:accent6>
        <a:srgbClr val="E78A5C"/>
      </a:accent6>
      <a:hlink>
        <a:srgbClr val="0099FF"/>
      </a:hlink>
      <a:folHlink>
        <a:srgbClr val="FFFF66"/>
      </a:folHlink>
    </a:clrScheme>
    <a:fontScheme name="SNS-review-TEMPLAT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NS-review-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NS-review-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NS-review-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NS-review-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NS-review-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NS-review-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NS-review-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SNS-review-TEMPLAT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FF9966"/>
      </a:accent2>
      <a:accent3>
        <a:srgbClr val="FFFFFF"/>
      </a:accent3>
      <a:accent4>
        <a:srgbClr val="000000"/>
      </a:accent4>
      <a:accent5>
        <a:srgbClr val="AAE2CA"/>
      </a:accent5>
      <a:accent6>
        <a:srgbClr val="E78A5C"/>
      </a:accent6>
      <a:hlink>
        <a:srgbClr val="0099FF"/>
      </a:hlink>
      <a:folHlink>
        <a:srgbClr val="FFFF66"/>
      </a:folHlink>
    </a:clrScheme>
    <a:fontScheme name="SNS-review-TEMPLAT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NS-review-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NS-review-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NS-review-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NS-review-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NS-review-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NS-review-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NS-review-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Felix Titling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  <a:ea typeface="ＭＳ Ｐゴシック" pitchFamily="34" charset="-128"/>
          </a:defRPr>
        </a:defPPr>
      </a:lst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>
        <a:spAutoFit/>
      </a:bodyPr>
      <a:lstStyle>
        <a:defPPr algn="l">
          <a:spcBef>
            <a:spcPct val="50000"/>
          </a:spcBef>
          <a:defRPr sz="2800" b="0" dirty="0" smtClean="0">
            <a:solidFill>
              <a:srgbClr val="FFFFFF"/>
            </a:solidFill>
            <a:latin typeface="Helvetica"/>
            <a:cs typeface="Helvetica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103391</TotalTime>
  <Words>2464</Words>
  <Application>Microsoft Office PowerPoint</Application>
  <PresentationFormat>Экран (4:3)</PresentationFormat>
  <Paragraphs>531</Paragraphs>
  <Slides>50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50</vt:i4>
      </vt:variant>
    </vt:vector>
  </HeadingPairs>
  <TitlesOfParts>
    <vt:vector size="60" baseType="lpstr">
      <vt:lpstr>1_Default Design</vt:lpstr>
      <vt:lpstr>Office Theme</vt:lpstr>
      <vt:lpstr>SNS-review-TEMPLATE</vt:lpstr>
      <vt:lpstr>1_SNS-review-TEMPLATE</vt:lpstr>
      <vt:lpstr>Template</vt:lpstr>
      <vt:lpstr>2_Template</vt:lpstr>
      <vt:lpstr>1_Office Theme</vt:lpstr>
      <vt:lpstr>2_Office Theme</vt:lpstr>
      <vt:lpstr>2_Default Design</vt:lpstr>
      <vt:lpstr>1_Template</vt:lpstr>
      <vt:lpstr>BNL’s High-Current Program</vt:lpstr>
      <vt:lpstr>BNL high current program</vt:lpstr>
      <vt:lpstr>Презентация PowerPoint</vt:lpstr>
      <vt:lpstr> R&amp;D ERL will serve as a test-bed for future RHIC projects</vt:lpstr>
      <vt:lpstr>BNL ERL layout.  ~20m circumference</vt:lpstr>
      <vt:lpstr>704 MHz SRF Gun: 2 MV CW operation</vt:lpstr>
      <vt:lpstr>Laser system</vt:lpstr>
      <vt:lpstr>Презентация PowerPoint</vt:lpstr>
      <vt:lpstr>Презентация PowerPoint</vt:lpstr>
      <vt:lpstr>Презентация PowerPoint</vt:lpstr>
      <vt:lpstr>Презентация PowerPoint</vt:lpstr>
      <vt:lpstr>Gun to FC beam test setup </vt:lpstr>
      <vt:lpstr>Goals of Gun to Dump commissioning stages (ARR stage I)</vt:lpstr>
      <vt:lpstr>R&amp;D ERL full commissioning ARR-II</vt:lpstr>
      <vt:lpstr>Презентация PowerPoint</vt:lpstr>
      <vt:lpstr>New cathode stalk with Ta tip</vt:lpstr>
      <vt:lpstr>Conditioning Gun with new cathode stalk.</vt:lpstr>
      <vt:lpstr>QE with new Ta cathode</vt:lpstr>
      <vt:lpstr>Laser pulses  matching RF pulse  structure and ICT for startt up test</vt:lpstr>
      <vt:lpstr>Презентация PowerPoint</vt:lpstr>
      <vt:lpstr>Beam charge measurements </vt:lpstr>
      <vt:lpstr>Charge per bunch 0.55nC</vt:lpstr>
      <vt:lpstr>Solenoid scan to measure gun astigmatism (preliminary)</vt:lpstr>
      <vt:lpstr>Dark current and photocurrent </vt:lpstr>
      <vt:lpstr>Презентация PowerPoint</vt:lpstr>
      <vt:lpstr>BNL R&amp;D ERL: designed parameters, progress  </vt:lpstr>
      <vt:lpstr>R&amp;D ERL: Installation and commissioning progress</vt:lpstr>
      <vt:lpstr>Mile stones: commissioning with beam</vt:lpstr>
      <vt:lpstr>R&amp;D ERL summary</vt:lpstr>
      <vt:lpstr>Презентация PowerPoint</vt:lpstr>
      <vt:lpstr>ERL for LeRHIC</vt:lpstr>
      <vt:lpstr>LEReC Requirements</vt:lpstr>
      <vt:lpstr>LEReC beam structure in cooling section  Example for g= 4.1 (Eke=1.6 MeV)</vt:lpstr>
      <vt:lpstr>Презентация PowerPoint</vt:lpstr>
      <vt:lpstr>Презентация PowerPoint</vt:lpstr>
      <vt:lpstr>Gatling Gun : Motivation</vt:lpstr>
      <vt:lpstr>Injector concept based on  Gatling gun </vt:lpstr>
      <vt:lpstr>Beam Combiner</vt:lpstr>
      <vt:lpstr>Initial tests results</vt:lpstr>
      <vt:lpstr>Gatling gun : future Plan</vt:lpstr>
      <vt:lpstr>Coherent electron cooler</vt:lpstr>
      <vt:lpstr>CEC Motivation</vt:lpstr>
      <vt:lpstr>COHERENT ELECTRON COOLING</vt:lpstr>
      <vt:lpstr>eRHIC CEC requirements</vt:lpstr>
      <vt:lpstr>CeC proof of principal experement</vt:lpstr>
      <vt:lpstr>SUMMARY</vt:lpstr>
      <vt:lpstr>Acknowledgment for providing material</vt:lpstr>
      <vt:lpstr>Thank you!</vt:lpstr>
      <vt:lpstr>Презентация PowerPoint</vt:lpstr>
      <vt:lpstr>Gun at different stage of assembly</vt:lpstr>
    </vt:vector>
  </TitlesOfParts>
  <Company>Brookhaven National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Valued Gateway Client</dc:creator>
  <cp:lastModifiedBy>kayran</cp:lastModifiedBy>
  <cp:revision>1020</cp:revision>
  <cp:lastPrinted>2015-06-04T22:53:37Z</cp:lastPrinted>
  <dcterms:created xsi:type="dcterms:W3CDTF">2011-02-21T05:12:41Z</dcterms:created>
  <dcterms:modified xsi:type="dcterms:W3CDTF">2015-06-17T14:09:32Z</dcterms:modified>
</cp:coreProperties>
</file>