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42"/>
  </p:notesMasterIdLst>
  <p:sldIdLst>
    <p:sldId id="261" r:id="rId4"/>
    <p:sldId id="353" r:id="rId5"/>
    <p:sldId id="354" r:id="rId6"/>
    <p:sldId id="355" r:id="rId7"/>
    <p:sldId id="339" r:id="rId8"/>
    <p:sldId id="340" r:id="rId9"/>
    <p:sldId id="341" r:id="rId10"/>
    <p:sldId id="342" r:id="rId11"/>
    <p:sldId id="343" r:id="rId12"/>
    <p:sldId id="259" r:id="rId13"/>
    <p:sldId id="270" r:id="rId14"/>
    <p:sldId id="269" r:id="rId15"/>
    <p:sldId id="262" r:id="rId16"/>
    <p:sldId id="322" r:id="rId17"/>
    <p:sldId id="294" r:id="rId18"/>
    <p:sldId id="338" r:id="rId19"/>
    <p:sldId id="274" r:id="rId20"/>
    <p:sldId id="278" r:id="rId21"/>
    <p:sldId id="283" r:id="rId22"/>
    <p:sldId id="300" r:id="rId23"/>
    <p:sldId id="303" r:id="rId24"/>
    <p:sldId id="302" r:id="rId25"/>
    <p:sldId id="335" r:id="rId26"/>
    <p:sldId id="348" r:id="rId27"/>
    <p:sldId id="334" r:id="rId28"/>
    <p:sldId id="287" r:id="rId29"/>
    <p:sldId id="323" r:id="rId30"/>
    <p:sldId id="336" r:id="rId31"/>
    <p:sldId id="337" r:id="rId32"/>
    <p:sldId id="289" r:id="rId33"/>
    <p:sldId id="298" r:id="rId34"/>
    <p:sldId id="333" r:id="rId35"/>
    <p:sldId id="328" r:id="rId36"/>
    <p:sldId id="351" r:id="rId37"/>
    <p:sldId id="356" r:id="rId38"/>
    <p:sldId id="349" r:id="rId39"/>
    <p:sldId id="347" r:id="rId40"/>
    <p:sldId id="35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Douglas" initials="DR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55" autoAdjust="0"/>
  </p:normalViewPr>
  <p:slideViewPr>
    <p:cSldViewPr snapToGrid="0">
      <p:cViewPr>
        <p:scale>
          <a:sx n="90" d="100"/>
          <a:sy n="90" d="100"/>
        </p:scale>
        <p:origin x="-132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43AF1-E42C-47C3-95B9-96906FE495E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AA28F-1824-4AA9-9A11-7977F1CF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7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027" y="8685178"/>
            <a:ext cx="2972421" cy="4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4599" indent="-278692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14768" indent="-222954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60675" indent="-222954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06582" indent="-222954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52489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898397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44304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790211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1530F97-7D4F-48FD-957C-A9E90D89D54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Linacs give such good quality beam, it has been worthwhile to try to make them more cost effective…</a:t>
            </a:r>
          </a:p>
          <a:p>
            <a:r>
              <a:rPr lang="en-US" altLang="en-US" smtClean="0"/>
              <a:t>You might argue that using SRF simply shifts cost of machine from installed RF power to cost of cryogenic plant and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027" y="8685178"/>
            <a:ext cx="2972421" cy="4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4599" indent="-278692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14768" indent="-222954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60675" indent="-222954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06582" indent="-222954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52489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898397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44304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790211" indent="-222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C4436D-19CB-497C-A356-DC9F8FAF1CC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Multiple recirculations allows reuse of accelerating cavities – makes acceleration more efficient while requiring little additional bending, and imposing little additional constraint on beam quality…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83E78-CEB8-4EEF-ABD9-94D9A727D75D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on this slide</a:t>
            </a:r>
            <a:r>
              <a:rPr lang="en-US" baseline="0" dirty="0" smtClean="0"/>
              <a:t> that ERLs are </a:t>
            </a:r>
            <a:r>
              <a:rPr lang="en-US" baseline="0" dirty="0" err="1" smtClean="0"/>
              <a:t>nonequilibrium</a:t>
            </a:r>
            <a:r>
              <a:rPr lang="en-US" baseline="0" dirty="0" smtClean="0"/>
              <a:t> systems – and thus much more like injection chains (and </a:t>
            </a:r>
            <a:r>
              <a:rPr lang="en-US" baseline="0" dirty="0" err="1" smtClean="0"/>
              <a:t>linacs</a:t>
            </a:r>
            <a:r>
              <a:rPr lang="en-US" baseline="0" dirty="0" smtClean="0"/>
              <a:t>) than rings – at least in terms of halo/scraping/activation. Compare fractional losses during injection (10s of % - due to low </a:t>
            </a:r>
            <a:r>
              <a:rPr lang="en-US" baseline="0" smtClean="0"/>
              <a:t>duty cycle) </a:t>
            </a:r>
            <a:r>
              <a:rPr lang="en-US" baseline="0" dirty="0" smtClean="0"/>
              <a:t>to what is </a:t>
            </a:r>
            <a:r>
              <a:rPr lang="en-US" baseline="0" smtClean="0"/>
              <a:t>tolerable in a high power ERL (0.001% or less)…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AA28F-1824-4AA9-9A11-7977F1CFBC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AA28F-1824-4AA9-9A11-7977F1CFBC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9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262D8-691F-410C-B7C6-45777AE80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9456-C649-4B16-B33D-C61CB68C523C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EBF4-B033-4132-AB94-F529ED6A1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84689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3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792" y="1599674"/>
            <a:ext cx="3520495" cy="310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F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">
            <a:off x="33137" y="203563"/>
            <a:ext cx="4572000" cy="1438212"/>
          </a:xfrm>
          <a:prstGeom prst="rect">
            <a:avLst/>
          </a:prstGeom>
        </p:spPr>
      </p:pic>
      <p:pic>
        <p:nvPicPr>
          <p:cNvPr id="10" name="Picture 13" descr="C:\WINNT\Profiles\douglas.000\Desktop\demobmpsmallmon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9800" y="14924"/>
            <a:ext cx="4572000" cy="16428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333" y="1588116"/>
            <a:ext cx="6598467" cy="2478917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Operational Experience With CW SRF ERLs</a:t>
            </a:r>
            <a:br>
              <a:rPr lang="en-US" sz="4000" dirty="0" smtClean="0"/>
            </a:br>
            <a:r>
              <a:rPr lang="en-US" sz="2400" i="1" dirty="0" smtClean="0"/>
              <a:t>D. Douglas</a:t>
            </a:r>
            <a:endParaRPr lang="en-US" sz="3600" i="1" dirty="0"/>
          </a:p>
        </p:txBody>
      </p:sp>
      <p:graphicFrame>
        <p:nvGraphicFramePr>
          <p:cNvPr id="10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247996"/>
              </p:ext>
            </p:extLst>
          </p:nvPr>
        </p:nvGraphicFramePr>
        <p:xfrm>
          <a:off x="2842084" y="4406321"/>
          <a:ext cx="6170612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Picture" r:id="rId6" imgW="5398920" imgH="1895400" progId="Word.Picture.8">
                  <p:embed/>
                </p:oleObj>
              </mc:Choice>
              <mc:Fallback>
                <p:oleObj name="Picture" r:id="rId6" imgW="5398920" imgH="1895400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084" y="4406321"/>
                        <a:ext cx="6170612" cy="216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4" descr="ACC_18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334" y="4293700"/>
            <a:ext cx="24239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2382" y="6583651"/>
            <a:ext cx="805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uthored by Jefferson Science Associates, LLC under Contract No. DE-AC05-06OR23177 with the U.S. Department of Energy.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833" y="1431925"/>
            <a:ext cx="8229600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Jlab</a:t>
            </a:r>
            <a:r>
              <a:rPr lang="en-US" dirty="0" smtClean="0"/>
              <a:t> has built and operated five of the world’s six  CW </a:t>
            </a:r>
            <a:r>
              <a:rPr lang="en-US" dirty="0" smtClean="0"/>
              <a:t>SRF ERLs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FET recirculation test – ca. 1991 </a:t>
            </a:r>
          </a:p>
          <a:p>
            <a:pPr lvl="2"/>
            <a:r>
              <a:rPr lang="en-US" dirty="0" smtClean="0"/>
              <a:t>BBU validation for CEBAF</a:t>
            </a:r>
          </a:p>
          <a:p>
            <a:pPr lvl="1"/>
            <a:r>
              <a:rPr lang="en-US" dirty="0" smtClean="0"/>
              <a:t>IR Demo FEL Driver – 1997-2001 </a:t>
            </a:r>
          </a:p>
          <a:p>
            <a:pPr lvl="2"/>
            <a:r>
              <a:rPr lang="en-US" dirty="0" smtClean="0"/>
              <a:t>1 kW CW IR FEL demonstration (2.1 kW achieved)</a:t>
            </a:r>
          </a:p>
          <a:p>
            <a:pPr lvl="1"/>
            <a:r>
              <a:rPr lang="en-US" dirty="0" smtClean="0"/>
              <a:t>CEBAF-ER – 2003</a:t>
            </a:r>
          </a:p>
          <a:p>
            <a:pPr lvl="2"/>
            <a:r>
              <a:rPr lang="en-US" dirty="0" err="1" smtClean="0"/>
              <a:t>GeV</a:t>
            </a:r>
            <a:r>
              <a:rPr lang="en-US" dirty="0" smtClean="0"/>
              <a:t>-scale ERL test</a:t>
            </a:r>
          </a:p>
          <a:p>
            <a:pPr lvl="1"/>
            <a:r>
              <a:rPr lang="en-US" dirty="0" smtClean="0"/>
              <a:t>IR Upgrade FEL Driver – 2003-present</a:t>
            </a:r>
          </a:p>
          <a:p>
            <a:pPr lvl="2"/>
            <a:r>
              <a:rPr lang="en-US" dirty="0" smtClean="0"/>
              <a:t>10 kW IR FEL scale-up test (14.3 kW achieved)</a:t>
            </a:r>
          </a:p>
          <a:p>
            <a:pPr lvl="1"/>
            <a:r>
              <a:rPr lang="en-US" dirty="0" smtClean="0"/>
              <a:t>UV Demo FEL Driver ERL – 2009-present</a:t>
            </a:r>
          </a:p>
          <a:p>
            <a:pPr lvl="2"/>
            <a:r>
              <a:rPr lang="en-US" dirty="0" smtClean="0"/>
              <a:t>“high” power CW UV FEL wavelength scaling validation test (100+ W CW)</a:t>
            </a:r>
          </a:p>
          <a:p>
            <a:r>
              <a:rPr lang="en-US" dirty="0" smtClean="0"/>
              <a:t>~15,000 hours beam time/20 CY operational experience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93688"/>
            <a:ext cx="8229600" cy="1143000"/>
          </a:xfrm>
        </p:spPr>
        <p:txBody>
          <a:bodyPr/>
          <a:lstStyle/>
          <a:p>
            <a:r>
              <a:rPr lang="en-US" dirty="0" smtClean="0"/>
              <a:t>Historical Overview</a:t>
            </a:r>
            <a:endParaRPr lang="en-US" dirty="0"/>
          </a:p>
        </p:txBody>
      </p:sp>
      <p:pic>
        <p:nvPicPr>
          <p:cNvPr id="4" name="Picture 3" descr="F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0" y="1990789"/>
            <a:ext cx="9144000" cy="28764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7063" y="1071563"/>
            <a:ext cx="8080375" cy="4714875"/>
            <a:chOff x="531813" y="1271588"/>
            <a:chExt cx="8080375" cy="4714875"/>
          </a:xfrm>
        </p:grpSpPr>
        <p:pic>
          <p:nvPicPr>
            <p:cNvPr id="5" name="Picture 13" descr="C:\WINNT\Profiles\douglas.000\Desktop\demobmpsmallmon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813" y="1271588"/>
              <a:ext cx="8080375" cy="2903537"/>
            </a:xfrm>
            <a:prstGeom prst="rect">
              <a:avLst/>
            </a:prstGeom>
            <a:noFill/>
          </p:spPr>
        </p:pic>
        <p:pic>
          <p:nvPicPr>
            <p:cNvPr id="6" name="Picture 6" descr="http://www.jlab.org/services/pced/sitetour/felreturnline.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338" y="3748088"/>
              <a:ext cx="3684587" cy="2222500"/>
            </a:xfrm>
            <a:prstGeom prst="rect">
              <a:avLst/>
            </a:prstGeom>
            <a:noFill/>
          </p:spPr>
        </p:pic>
        <p:pic>
          <p:nvPicPr>
            <p:cNvPr id="7" name="Picture 5" descr="http://www.jlab.org/services/pced/sitetour/fellinac.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37125" y="3733800"/>
              <a:ext cx="3409950" cy="2252663"/>
            </a:xfrm>
            <a:prstGeom prst="rect">
              <a:avLst/>
            </a:prstGeom>
            <a:noFill/>
          </p:spPr>
        </p:pic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0988" y="677863"/>
            <a:ext cx="623252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81602" y="1087561"/>
            <a:ext cx="9144000" cy="4927127"/>
            <a:chOff x="31532" y="1485717"/>
            <a:chExt cx="9144000" cy="4927127"/>
          </a:xfrm>
        </p:grpSpPr>
        <p:pic>
          <p:nvPicPr>
            <p:cNvPr id="12" name="Picture 11" descr="ERL Landscape Dragons-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32" y="1485717"/>
              <a:ext cx="9144000" cy="49271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71795" y="6025709"/>
              <a:ext cx="17499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Current (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627063" y="36703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56075" y="3295515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37769" y="3314565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95338" y="2618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38638" y="3695565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7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567761"/>
              </p:ext>
            </p:extLst>
          </p:nvPr>
        </p:nvGraphicFramePr>
        <p:xfrm>
          <a:off x="230188" y="1905000"/>
          <a:ext cx="86836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Picture" r:id="rId9" imgW="5398920" imgH="1895400" progId="Word.Picture.8">
                  <p:embed/>
                </p:oleObj>
              </mc:Choice>
              <mc:Fallback>
                <p:oleObj name="Picture" r:id="rId9" imgW="5398920" imgH="1895400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1905000"/>
                        <a:ext cx="8683625" cy="3048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V_cle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556" y="1449721"/>
            <a:ext cx="4846320" cy="4359057"/>
          </a:xfrm>
          <a:prstGeom prst="rect">
            <a:avLst/>
          </a:prstGeom>
        </p:spPr>
      </p:pic>
      <p:pic>
        <p:nvPicPr>
          <p:cNvPr id="11" name="Picture 10" descr="IR_cl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9680" y="609600"/>
            <a:ext cx="6217920" cy="54854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64655" y="657319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DC Gun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9145832">
            <a:off x="3699955" y="2777299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SRF </a:t>
            </a:r>
            <a:r>
              <a:rPr lang="en-US" sz="1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Linac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9059494">
            <a:off x="4713080" y="3820865"/>
            <a:ext cx="19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UV FEL Transport Line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8917" y="4572926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Dump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9059494">
            <a:off x="5193391" y="2296862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 Wiggler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059494">
            <a:off x="3599783" y="3361568"/>
            <a:ext cx="16385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Bunching Chicane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059494">
            <a:off x="4744751" y="33778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THz Line</a:t>
            </a:r>
            <a:endParaRPr lang="en-US" sz="1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4267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IR/UV ERL Architecture</a:t>
            </a:r>
            <a:endParaRPr lang="en-US" sz="2800" b="1" i="1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DC photocathode gun (350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9 </a:t>
            </a:r>
            <a:r>
              <a:rPr lang="en-US" dirty="0" err="1" smtClean="0"/>
              <a:t>MeV</a:t>
            </a:r>
            <a:r>
              <a:rPr lang="en-US" dirty="0" smtClean="0"/>
              <a:t> booster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Penner</a:t>
            </a:r>
            <a:r>
              <a:rPr lang="en-US" dirty="0" smtClean="0"/>
              <a:t> bend merger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3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Bates bend arcs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compression in chicane for IR; </a:t>
            </a:r>
          </a:p>
          <a:p>
            <a:r>
              <a:rPr lang="en-US" dirty="0" smtClean="0"/>
              <a:t>         arc/bypass for UV (“</a:t>
            </a:r>
            <a:r>
              <a:rPr lang="en-US" dirty="0" err="1" smtClean="0"/>
              <a:t>chicaneless</a:t>
            </a:r>
            <a:r>
              <a:rPr lang="en-US" dirty="0" smtClean="0"/>
              <a:t>”)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nonlinear compaction management &amp;</a:t>
            </a:r>
          </a:p>
          <a:p>
            <a:pPr lvl="1"/>
            <a:r>
              <a:rPr lang="en-US" dirty="0" smtClean="0"/>
              <a:t>RF curvature compensation; energy compression during recovery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2600" y="4347448"/>
            <a:ext cx="3581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Issues</a:t>
            </a:r>
            <a:endParaRPr lang="en-US" sz="2800" b="1" i="1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Drive laser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Gun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SRF performance/damage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Magnet field quality (time-of-flight </a:t>
            </a:r>
          </a:p>
          <a:p>
            <a:r>
              <a:rPr lang="en-US" dirty="0" smtClean="0"/>
              <a:t>         spectrometer);susceptibility to </a:t>
            </a:r>
          </a:p>
          <a:p>
            <a:r>
              <a:rPr lang="en-US" dirty="0" smtClean="0"/>
              <a:t>         small errors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DC power/field reproducibility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ERL Parameters (Achieved)</a:t>
            </a:r>
          </a:p>
        </p:txBody>
      </p:sp>
      <p:graphicFrame>
        <p:nvGraphicFramePr>
          <p:cNvPr id="8" name="Group 726"/>
          <p:cNvGraphicFramePr>
            <a:graphicFrameLocks noGrp="1"/>
          </p:cNvGraphicFramePr>
          <p:nvPr/>
        </p:nvGraphicFramePr>
        <p:xfrm>
          <a:off x="762000" y="1219200"/>
          <a:ext cx="7620000" cy="5105401"/>
        </p:xfrm>
        <a:graphic>
          <a:graphicData uri="http://schemas.openxmlformats.org/drawingml/2006/table">
            <a:tbl>
              <a:tblPr/>
              <a:tblGrid>
                <a:gridCol w="3581400"/>
                <a:gridCol w="2004301"/>
                <a:gridCol w="2034299"/>
              </a:tblGrid>
              <a:tr h="655837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Parameter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IR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UV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 (MeV)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88-165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(mA)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9.1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(mirror limited)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bunch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(pC)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 (270)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9735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transverse/longitudinal</a:t>
                      </a:r>
                    </a:p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(mm-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mrad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keV-psec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8/75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5/50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/p,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fsec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0.4%, 150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0.4%, 100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peak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(A)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9735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FEL repetition rate (MHz)</a:t>
                      </a:r>
                    </a:p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(cavity fundamental 4.6875)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0.586-75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1.172-18.75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6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FEL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2.5%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0.8%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158">
                <a:tc>
                  <a:txBody>
                    <a:bodyPr/>
                    <a:lstStyle/>
                    <a:p>
                      <a:pPr marL="0" marR="0" lvl="0" indent="0" algn="l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(D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E/E)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full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after FEL</a:t>
                      </a:r>
                    </a:p>
                  </a:txBody>
                  <a:tcPr marL="74542" marR="74542" marT="37271" marB="3727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~15%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9179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~7%</a:t>
                      </a:r>
                    </a:p>
                  </a:txBody>
                  <a:tcPr marL="74542" marR="74542" marT="37271" marB="3727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Top 10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376"/>
            <a:ext cx="8229600" cy="54102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b="1" i="1" dirty="0" smtClean="0"/>
              <a:t>Beam quality preservation</a:t>
            </a:r>
            <a:r>
              <a:rPr lang="en-US" sz="2000" dirty="0" smtClean="0"/>
              <a:t>: performance is source-limited – “as good as it gets…” (</a:t>
            </a:r>
            <a:r>
              <a:rPr lang="en-US" sz="2000" dirty="0" err="1" smtClean="0"/>
              <a:t>Liouville</a:t>
            </a:r>
            <a:r>
              <a:rPr lang="en-US" sz="2000" dirty="0" smtClean="0"/>
              <a:t>) =&gt; conservative design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“bad” things at high energy (power extraction, beam-beam, beam-target, SR, etc, etc…) adiabatically anti-damp to limit performance at back end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however….  “better is the enemy of good enough”: best </a:t>
            </a:r>
            <a:r>
              <a:rPr lang="en-US" sz="1800" i="1" dirty="0" smtClean="0"/>
              <a:t>injected</a:t>
            </a:r>
            <a:r>
              <a:rPr lang="en-US" sz="1800" dirty="0" smtClean="0"/>
              <a:t> emittance may not give best </a:t>
            </a:r>
            <a:r>
              <a:rPr lang="en-US" sz="1800" i="1" dirty="0" smtClean="0"/>
              <a:t>delivered</a:t>
            </a:r>
            <a:r>
              <a:rPr lang="en-US" sz="1800" dirty="0" smtClean="0"/>
              <a:t> emittance… (more rapid degradation in front end)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 smtClean="0"/>
              <a:t> </a:t>
            </a:r>
            <a:r>
              <a:rPr lang="en-US" sz="2000" dirty="0" smtClean="0"/>
              <a:t>FET/Demo/CEBAF-ER=&gt; </a:t>
            </a:r>
            <a:r>
              <a:rPr lang="en-US" sz="2000" b="1" i="1" dirty="0" smtClean="0"/>
              <a:t>longitudinal match</a:t>
            </a:r>
            <a:r>
              <a:rPr lang="en-US" sz="2000" b="1" dirty="0" smtClean="0"/>
              <a:t> </a:t>
            </a:r>
            <a:r>
              <a:rPr lang="en-US" sz="2000" dirty="0" smtClean="0"/>
              <a:t>constrains architecture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b="1" i="1" dirty="0" smtClean="0"/>
              <a:t>ERLs are time-of-flight spectrometers (create phase/energy correlations), not transport systems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err="1"/>
              <a:t>n</a:t>
            </a:r>
            <a:r>
              <a:rPr lang="en-US" sz="1800" dirty="0" err="1" smtClean="0"/>
              <a:t>onequilbrium</a:t>
            </a:r>
            <a:r>
              <a:rPr lang="en-US" sz="1800" dirty="0" smtClean="0"/>
              <a:t> systems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no closed orbit; may not be betatron stable/have “matched” beam envelopes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beam and lattice are different (mismatch often advantageous)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spectrometer-grade components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aberration management critical: nonlinear modeling/control needed</a:t>
            </a:r>
          </a:p>
          <a:p>
            <a:pPr marL="1200150" lvl="2" indent="-342900">
              <a:buFont typeface="Courier New" pitchFamily="49" charset="0"/>
              <a:buChar char="o"/>
            </a:pPr>
            <a:r>
              <a:rPr lang="en-US" sz="1400" dirty="0" err="1" smtClean="0"/>
              <a:t>e.g</a:t>
            </a:r>
            <a:r>
              <a:rPr lang="en-US" sz="1400" dirty="0" smtClean="0"/>
              <a:t> – </a:t>
            </a:r>
            <a:r>
              <a:rPr lang="en-US" sz="1400" dirty="0" err="1" smtClean="0"/>
              <a:t>octupoles</a:t>
            </a:r>
            <a:r>
              <a:rPr lang="en-US" sz="1400" dirty="0" smtClean="0"/>
              <a:t>  in longitudinal match – need nonlinear control, but don’t need harmonic RF…</a:t>
            </a:r>
            <a:endParaRPr lang="en-US" sz="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b="1" i="1" dirty="0" smtClean="0"/>
              <a:t>RF drive/transient management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800" dirty="0" smtClean="0"/>
              <a:t>high </a:t>
            </a:r>
            <a:r>
              <a:rPr lang="en-US" sz="1800" dirty="0" err="1" smtClean="0"/>
              <a:t>Q</a:t>
            </a:r>
            <a:r>
              <a:rPr lang="en-US" sz="1800" baseline="-25000" dirty="0" err="1" smtClean="0"/>
              <a:t>ext</a:t>
            </a:r>
            <a:r>
              <a:rPr lang="en-US" sz="1800" dirty="0" smtClean="0"/>
              <a:t> can require more power than low </a:t>
            </a:r>
            <a:r>
              <a:rPr lang="en-US" sz="1800" dirty="0" err="1" smtClean="0"/>
              <a:t>Q</a:t>
            </a:r>
            <a:r>
              <a:rPr lang="en-US" sz="1800" baseline="-25000" dirty="0" err="1" smtClean="0"/>
              <a:t>ext</a:t>
            </a:r>
            <a:r>
              <a:rPr lang="en-US" sz="1800" dirty="0" smtClean="0"/>
              <a:t>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633" y="882502"/>
            <a:ext cx="9154633" cy="5786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What has been is what will be,</a:t>
            </a:r>
            <a:br>
              <a:rPr lang="en-US" sz="3200" dirty="0"/>
            </a:br>
            <a:r>
              <a:rPr lang="en-US" sz="3200" dirty="0"/>
              <a:t>    and what has been done is what will be done;</a:t>
            </a:r>
            <a:br>
              <a:rPr lang="en-US" sz="3200" dirty="0"/>
            </a:br>
            <a:r>
              <a:rPr lang="en-US" sz="3200" dirty="0"/>
              <a:t>    there is nothing new under the sun</a:t>
            </a:r>
            <a:r>
              <a:rPr lang="en-US" sz="3200" dirty="0" smtClean="0"/>
              <a:t>.</a:t>
            </a:r>
          </a:p>
          <a:p>
            <a:pPr algn="r"/>
            <a:r>
              <a:rPr lang="en-US" sz="3200" dirty="0"/>
              <a:t>Ecclesiastes </a:t>
            </a:r>
            <a:r>
              <a:rPr lang="en-US" sz="3200" dirty="0" smtClean="0"/>
              <a:t>1:9 NRSV</a:t>
            </a:r>
          </a:p>
          <a:p>
            <a:pPr algn="r"/>
            <a:endParaRPr lang="en-US" sz="3200" dirty="0"/>
          </a:p>
          <a:p>
            <a:pPr algn="r"/>
            <a:endParaRPr lang="en-US" sz="3200" dirty="0" smtClean="0"/>
          </a:p>
          <a:p>
            <a:pPr algn="r"/>
            <a:endParaRPr lang="en-US" sz="3200" dirty="0"/>
          </a:p>
          <a:p>
            <a:pPr algn="r"/>
            <a:endParaRPr lang="en-US" sz="3200" dirty="0" smtClean="0"/>
          </a:p>
          <a:p>
            <a:pPr algn="r"/>
            <a:endParaRPr lang="en-US" sz="3200" dirty="0" smtClean="0"/>
          </a:p>
          <a:p>
            <a:pPr algn="r"/>
            <a:endParaRPr lang="en-US" sz="3200" dirty="0"/>
          </a:p>
          <a:p>
            <a:pPr algn="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8811"/>
            <a:ext cx="8229600" cy="6337739"/>
          </a:xfrm>
        </p:spPr>
        <p:txBody>
          <a:bodyPr>
            <a:normAutofit fontScale="62500" lnSpcReduction="20000"/>
          </a:bodyPr>
          <a:lstStyle/>
          <a:p>
            <a:pPr marL="457200" lvl="1" indent="-457200">
              <a:buFont typeface="+mj-lt"/>
              <a:buAutoNum type="arabicPeriod" startAt="5"/>
            </a:pPr>
            <a:r>
              <a:rPr lang="en-US" sz="3400" b="1" i="1" dirty="0" smtClean="0"/>
              <a:t>Hardware very robust, but… </a:t>
            </a:r>
            <a:r>
              <a:rPr lang="en-US" sz="3400" dirty="0" smtClean="0"/>
              <a:t>need to provide significant margin</a:t>
            </a:r>
            <a:endParaRPr lang="en-US" sz="2000" dirty="0"/>
          </a:p>
          <a:p>
            <a:pPr marL="963613" lvl="1" indent="-500063">
              <a:buFont typeface="Wingdings" pitchFamily="2" charset="2"/>
              <a:buChar char="Ø"/>
            </a:pPr>
            <a:r>
              <a:rPr lang="en-US" sz="2900" dirty="0" smtClean="0"/>
              <a:t>flexible </a:t>
            </a:r>
            <a:r>
              <a:rPr lang="en-US" sz="2900" dirty="0"/>
              <a:t>system design allows ops despite abuse (3 of 4 </a:t>
            </a:r>
            <a:r>
              <a:rPr lang="en-US" sz="3200" dirty="0"/>
              <a:t>modules damaged)</a:t>
            </a:r>
          </a:p>
          <a:p>
            <a:pPr marL="963613" lvl="1" indent="-500063">
              <a:buFont typeface="Wingdings" pitchFamily="2" charset="2"/>
              <a:buChar char="Ø"/>
            </a:pPr>
            <a:r>
              <a:rPr lang="en-US" sz="2900" dirty="0" smtClean="0"/>
              <a:t>performance  </a:t>
            </a:r>
            <a:r>
              <a:rPr lang="en-US" sz="2900" dirty="0"/>
              <a:t>can degrade over time</a:t>
            </a:r>
            <a:endParaRPr lang="en-US" sz="2900" b="1" i="1" dirty="0" smtClean="0"/>
          </a:p>
          <a:p>
            <a:pPr marL="514350" indent="-514350">
              <a:buFont typeface="+mj-lt"/>
              <a:buAutoNum type="arabicPeriod" startAt="6"/>
            </a:pPr>
            <a:r>
              <a:rPr lang="en-US" sz="3400" b="1" i="1" dirty="0" smtClean="0"/>
              <a:t>High power beam </a:t>
            </a:r>
            <a:r>
              <a:rPr lang="en-US" sz="3600" b="1" i="1" dirty="0" smtClean="0">
                <a:latin typeface="Arial Unicode MS"/>
                <a:ea typeface="Arial Unicode MS"/>
                <a:cs typeface="Arial Unicode MS"/>
              </a:rPr>
              <a:t>⇒</a:t>
            </a:r>
            <a:r>
              <a:rPr lang="en-US" sz="3600" dirty="0" smtClean="0"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3400" b="1" i="1" dirty="0" smtClean="0"/>
              <a:t>power-flow management </a:t>
            </a:r>
            <a:r>
              <a:rPr lang="en-US" sz="3400" i="1" dirty="0" smtClean="0"/>
              <a:t>(i.e., “don’t lose beam or excite wakes”…)</a:t>
            </a:r>
            <a:endParaRPr lang="en-US" sz="2900" dirty="0" smtClean="0"/>
          </a:p>
          <a:p>
            <a:pPr marL="971550" lvl="1" indent="-514350">
              <a:buFont typeface="Wingdings" pitchFamily="2" charset="2"/>
              <a:buChar char="Ø"/>
            </a:pPr>
            <a:r>
              <a:rPr lang="en-US" sz="2900" dirty="0" smtClean="0"/>
              <a:t>high duty cycle/CW a game-changer; worse as bunch charge increases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sz="2900" dirty="0" smtClean="0"/>
              <a:t>CW operation equivalent to operating a ring injection chain with 99.999% efficiency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sz="2900" dirty="0" smtClean="0"/>
              <a:t>Halo &amp; collective effects…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400" dirty="0" smtClean="0"/>
              <a:t> Design </a:t>
            </a:r>
            <a:r>
              <a:rPr lang="en-US" sz="3400" b="1" i="1" dirty="0" smtClean="0"/>
              <a:t>robustness</a:t>
            </a:r>
            <a:r>
              <a:rPr lang="en-US" sz="3400" dirty="0" smtClean="0"/>
              <a:t> (redundancy, reliability) and </a:t>
            </a:r>
            <a:r>
              <a:rPr lang="en-US" sz="3400" b="1" i="1" dirty="0" smtClean="0"/>
              <a:t>flexibility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sz="2900" dirty="0" smtClean="0"/>
              <a:t>needed major retrofits (THz chicane, phase space exchange)/had to run machine far from design operating point (lower energy) to achieve goals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sz="2900" dirty="0" smtClean="0"/>
              <a:t>encounter “new” effects (LSC, resistive wall, THz heating, RF heating…)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400" dirty="0" smtClean="0"/>
              <a:t> Beam loss in CW ERLs is not like that in storage rings, its </a:t>
            </a:r>
            <a:r>
              <a:rPr lang="en-US" sz="3400" b="1" i="1" dirty="0" smtClean="0"/>
              <a:t>equivalent to loss in a storage ring injector chain</a:t>
            </a:r>
            <a:r>
              <a:rPr lang="en-US" sz="3400" dirty="0" smtClean="0"/>
              <a:t> 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3000" dirty="0" smtClean="0"/>
              <a:t>high power </a:t>
            </a:r>
            <a:r>
              <a:rPr lang="en-US" sz="3200" dirty="0" smtClean="0">
                <a:latin typeface="Arial Unicode MS"/>
                <a:ea typeface="Arial Unicode MS"/>
                <a:cs typeface="Arial Unicode MS"/>
              </a:rPr>
              <a:t>⇒</a:t>
            </a:r>
            <a:r>
              <a:rPr lang="en-US" sz="3000" dirty="0" smtClean="0"/>
              <a:t> 99.999% capture efficiency – keep losses &lt; 0.001%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3000" dirty="0" smtClean="0"/>
              <a:t>halo</a:t>
            </a:r>
            <a:r>
              <a:rPr lang="en-US" sz="3000" b="1" dirty="0" smtClean="0"/>
              <a:t> </a:t>
            </a:r>
            <a:r>
              <a:rPr lang="en-US" sz="3000" dirty="0" smtClean="0"/>
              <a:t>– major operational impediment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400" dirty="0" smtClean="0"/>
              <a:t> </a:t>
            </a:r>
            <a:r>
              <a:rPr lang="en-US" sz="3400" b="1" i="1" dirty="0" smtClean="0"/>
              <a:t>Collective effects</a:t>
            </a:r>
            <a:r>
              <a:rPr lang="en-US" sz="3400" b="1" dirty="0" smtClean="0"/>
              <a:t>  </a:t>
            </a:r>
            <a:r>
              <a:rPr lang="en-US" sz="3400" dirty="0" smtClean="0"/>
              <a:t>in  an inherently high-brightness system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3000" dirty="0" smtClean="0"/>
              <a:t>had to manage BBU (completely stabilized)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400" dirty="0" smtClean="0"/>
              <a:t> </a:t>
            </a:r>
            <a:r>
              <a:rPr lang="en-US" sz="3400" b="1" i="1" dirty="0" smtClean="0"/>
              <a:t>It’s always the drive laser…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en-US" sz="3000" dirty="0"/>
              <a:t>s</a:t>
            </a:r>
            <a:r>
              <a:rPr lang="en-US" sz="3000" dirty="0" smtClean="0"/>
              <a:t>ubtleties of CW synchronization/control amongst various  different types of RF systems (esp. vendor issues)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954524"/>
            <a:ext cx="9144000" cy="2342086"/>
            <a:chOff x="0" y="2373916"/>
            <a:chExt cx="9144000" cy="23420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73916"/>
              <a:ext cx="9144000" cy="23012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38033" y="4408225"/>
              <a:ext cx="1678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c</a:t>
              </a:r>
              <a:r>
                <a:rPr lang="en-US" sz="1400" b="1" dirty="0" smtClean="0"/>
                <a:t>ourtesy C. Tennant</a:t>
              </a:r>
              <a:endParaRPr lang="en-US" sz="1400" b="1" dirty="0"/>
            </a:p>
          </p:txBody>
        </p:sp>
      </p:grpSp>
      <p:pic>
        <p:nvPicPr>
          <p:cNvPr id="6" name="Picture 4" descr="50kw af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556" y="1777171"/>
            <a:ext cx="45608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ERL=time of flight spectrometer =&gt; performance sensitive to longitudinal dynamics</a:t>
            </a:r>
          </a:p>
          <a:p>
            <a:r>
              <a:rPr lang="en-US" sz="2200" dirty="0" smtClean="0"/>
              <a:t>Can switch between quite different operational modes with only minor parametric changes</a:t>
            </a:r>
          </a:p>
          <a:p>
            <a:pPr lvl="1"/>
            <a:r>
              <a:rPr lang="en-US" sz="2000" dirty="0" smtClean="0"/>
              <a:t>e.g. cross-phasing of </a:t>
            </a:r>
            <a:r>
              <a:rPr lang="en-US" sz="2000" dirty="0" err="1" smtClean="0"/>
              <a:t>linac</a:t>
            </a:r>
            <a:r>
              <a:rPr lang="en-US" sz="2000" dirty="0" smtClean="0"/>
              <a:t> modules: change single phase </a:t>
            </a:r>
            <a:r>
              <a:rPr lang="en-US" sz="2000" dirty="0" err="1" smtClean="0"/>
              <a:t>setpoint</a:t>
            </a:r>
            <a:r>
              <a:rPr lang="en-US" sz="2000" dirty="0" smtClean="0"/>
              <a:t> and go from short bunch to small </a:t>
            </a:r>
            <a:r>
              <a:rPr lang="en-US" sz="2000" dirty="0" err="1" smtClean="0"/>
              <a:t>dp</a:t>
            </a:r>
            <a:r>
              <a:rPr lang="en-US" sz="2000" dirty="0" smtClean="0"/>
              <a:t>/p</a:t>
            </a:r>
          </a:p>
          <a:p>
            <a:r>
              <a:rPr lang="en-US" sz="2200" dirty="0" smtClean="0"/>
              <a:t>Allows management/control/improvement of beam quality (and degradation) in presence of collective effects, coherent phenomena, ...</a:t>
            </a:r>
          </a:p>
          <a:p>
            <a:pPr lvl="1"/>
            <a:r>
              <a:rPr lang="en-US" sz="2000" dirty="0" smtClean="0"/>
              <a:t>Examples:</a:t>
            </a:r>
          </a:p>
          <a:p>
            <a:pPr lvl="2"/>
            <a:r>
              <a:rPr lang="en-US" sz="1600" dirty="0" smtClean="0"/>
              <a:t>LSC management, bunch length compression during acceleration/transport; energy compression during energy recovery</a:t>
            </a:r>
          </a:p>
          <a:p>
            <a:pPr lvl="2"/>
            <a:r>
              <a:rPr lang="en-US" sz="1600" dirty="0" smtClean="0"/>
              <a:t>UV bunch compression w/o chicane</a:t>
            </a:r>
          </a:p>
          <a:p>
            <a:pPr lvl="2"/>
            <a:r>
              <a:rPr lang="en-US" sz="1600" dirty="0" smtClean="0"/>
              <a:t>RF curvature correction w/o harmonic RF</a:t>
            </a:r>
          </a:p>
          <a:p>
            <a:pPr lvl="2"/>
            <a:r>
              <a:rPr lang="en-US" sz="1600" dirty="0" smtClean="0"/>
              <a:t>Bunch length compression with positive compaction (M</a:t>
            </a:r>
            <a:r>
              <a:rPr lang="en-US" sz="1600" baseline="-25000" dirty="0" smtClean="0"/>
              <a:t>56</a:t>
            </a:r>
            <a:r>
              <a:rPr lang="en-US" sz="1600" dirty="0" smtClean="0"/>
              <a:t>&gt;0)</a:t>
            </a:r>
          </a:p>
          <a:p>
            <a:pPr lvl="2"/>
            <a:r>
              <a:rPr lang="en-US" sz="1600" dirty="0" smtClean="0"/>
              <a:t>Suppression of RF curvature effects </a:t>
            </a:r>
            <a:r>
              <a:rPr lang="en-US" sz="1600" dirty="0" smtClean="0">
                <a:sym typeface="Wingdings" pitchFamily="2" charset="2"/>
              </a:rPr>
              <a:t> reduction in </a:t>
            </a:r>
            <a:r>
              <a:rPr lang="en-US" sz="1600" dirty="0" err="1" smtClean="0">
                <a:sym typeface="Wingdings" pitchFamily="2" charset="2"/>
              </a:rPr>
              <a:t>dp</a:t>
            </a:r>
            <a:r>
              <a:rPr lang="en-US" sz="1600" dirty="0" smtClean="0">
                <a:sym typeface="Wingdings" pitchFamily="2" charset="2"/>
              </a:rPr>
              <a:t>/p (cf. to on-crest/in trough operation)</a:t>
            </a:r>
          </a:p>
          <a:p>
            <a:pPr lvl="3"/>
            <a:r>
              <a:rPr lang="en-US" sz="1200" dirty="0" smtClean="0">
                <a:sym typeface="Wingdings" pitchFamily="2" charset="2"/>
              </a:rPr>
              <a:t>Can run with longer bunch/mitigate LSC effects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Enhancement/suppression of LSC/CSR/</a:t>
            </a:r>
            <a:r>
              <a:rPr lang="en-US" sz="1600" dirty="0" err="1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err="1" smtClean="0">
                <a:sym typeface="Wingdings" pitchFamily="2" charset="2"/>
              </a:rPr>
              <a:t>BI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Influence of Longitudinal Match</a:t>
            </a:r>
            <a:endParaRPr lang="en-US" sz="36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" y="2824599"/>
            <a:ext cx="9144000" cy="36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196542" y="3229304"/>
            <a:ext cx="8747760" cy="2827020"/>
            <a:chOff x="4500529" y="3371194"/>
            <a:chExt cx="8747760" cy="2827020"/>
          </a:xfrm>
        </p:grpSpPr>
        <p:grpSp>
          <p:nvGrpSpPr>
            <p:cNvPr id="14" name="Group 13"/>
            <p:cNvGrpSpPr/>
            <p:nvPr/>
          </p:nvGrpSpPr>
          <p:grpSpPr>
            <a:xfrm>
              <a:off x="4500529" y="3371194"/>
              <a:ext cx="8747760" cy="2827020"/>
              <a:chOff x="243840" y="3733800"/>
              <a:chExt cx="8747760" cy="282702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43840" y="3733800"/>
                <a:ext cx="8747760" cy="2827020"/>
                <a:chOff x="228600" y="3505200"/>
                <a:chExt cx="8747760" cy="2827020"/>
              </a:xfrm>
            </p:grpSpPr>
            <p:pic>
              <p:nvPicPr>
                <p:cNvPr id="5" name="Picture 4" descr="crest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28600" y="3505200"/>
                  <a:ext cx="4404360" cy="2827020"/>
                </a:xfrm>
                <a:prstGeom prst="rect">
                  <a:avLst/>
                </a:prstGeom>
              </p:spPr>
            </p:pic>
            <p:pic>
              <p:nvPicPr>
                <p:cNvPr id="6" name="Picture 5" descr="cross-phased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572000" y="3505200"/>
                  <a:ext cx="4404360" cy="2827020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278525" y="3857293"/>
                <a:ext cx="1245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 (</a:t>
                </a:r>
                <a:r>
                  <a:rPr lang="en-US" dirty="0" err="1" smtClean="0"/>
                  <a:t>MeV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8318" y="6143291"/>
                <a:ext cx="1245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 (</a:t>
                </a:r>
                <a:r>
                  <a:rPr lang="en-US" dirty="0" err="1" smtClean="0"/>
                  <a:t>nsec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08787" y="3852037"/>
                <a:ext cx="1245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 (</a:t>
                </a:r>
                <a:r>
                  <a:rPr lang="en-US" dirty="0" err="1" smtClean="0"/>
                  <a:t>MeV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598983" y="5785941"/>
              <a:ext cx="1245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 (</a:t>
              </a:r>
              <a:r>
                <a:rPr lang="en-US" dirty="0" err="1" smtClean="0"/>
                <a:t>nsec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nnant\Desktop\JTO CSR PART II\04-25-2012\Beamanizer Data\Extraction Efficiency\GIFs\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2995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54514" y="5518300"/>
            <a:ext cx="1967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Courtesy C. Tennant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524000" y="687388"/>
            <a:ext cx="6218238" cy="5484812"/>
            <a:chOff x="1524000" y="686726"/>
            <a:chExt cx="6217920" cy="5485474"/>
          </a:xfrm>
        </p:grpSpPr>
        <p:pic>
          <p:nvPicPr>
            <p:cNvPr id="4149" name="Picture 53" descr="UV_clear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0876" y="1525921"/>
              <a:ext cx="4846320" cy="4359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0" name="Picture 54" descr="IR_clear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686726"/>
              <a:ext cx="6217920" cy="5485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51" name="TextBox 55"/>
            <p:cNvSpPr txBox="1">
              <a:spLocks noChangeArrowheads="1"/>
            </p:cNvSpPr>
            <p:nvPr/>
          </p:nvSpPr>
          <p:spPr bwMode="auto">
            <a:xfrm>
              <a:off x="5738975" y="733519"/>
              <a:ext cx="7889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DC Gun</a:t>
              </a:r>
            </a:p>
          </p:txBody>
        </p:sp>
        <p:sp>
          <p:nvSpPr>
            <p:cNvPr id="4152" name="TextBox 56"/>
            <p:cNvSpPr txBox="1">
              <a:spLocks noChangeArrowheads="1"/>
            </p:cNvSpPr>
            <p:nvPr/>
          </p:nvSpPr>
          <p:spPr bwMode="auto">
            <a:xfrm rot="-2454168">
              <a:off x="3974275" y="2853499"/>
              <a:ext cx="9541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SRF </a:t>
              </a:r>
              <a:r>
                <a:rPr lang="en-US" sz="1400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Linac</a:t>
              </a:r>
              <a:endParaRPr lang="en-US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153" name="TextBox 58"/>
            <p:cNvSpPr txBox="1">
              <a:spLocks noChangeArrowheads="1"/>
            </p:cNvSpPr>
            <p:nvPr/>
          </p:nvSpPr>
          <p:spPr bwMode="auto">
            <a:xfrm>
              <a:off x="3043237" y="4649126"/>
              <a:ext cx="6623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Dump</a:t>
              </a:r>
            </a:p>
          </p:txBody>
        </p:sp>
        <p:sp>
          <p:nvSpPr>
            <p:cNvPr id="4154" name="TextBox 59"/>
            <p:cNvSpPr txBox="1">
              <a:spLocks noChangeArrowheads="1"/>
            </p:cNvSpPr>
            <p:nvPr/>
          </p:nvSpPr>
          <p:spPr bwMode="auto">
            <a:xfrm rot="-2540506">
              <a:off x="5467711" y="2373062"/>
              <a:ext cx="10214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IR Wiggler</a:t>
              </a:r>
            </a:p>
          </p:txBody>
        </p:sp>
        <p:sp>
          <p:nvSpPr>
            <p:cNvPr id="4155" name="TextBox 60"/>
            <p:cNvSpPr txBox="1">
              <a:spLocks noChangeArrowheads="1"/>
            </p:cNvSpPr>
            <p:nvPr/>
          </p:nvSpPr>
          <p:spPr bwMode="auto">
            <a:xfrm rot="-2540506">
              <a:off x="3874103" y="3437768"/>
              <a:ext cx="1638590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Bunching Chicane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751075" y="1288461"/>
              <a:ext cx="4635263" cy="4412195"/>
            </a:xfrm>
            <a:custGeom>
              <a:avLst/>
              <a:gdLst>
                <a:gd name="connsiteX0" fmla="*/ 0 w 4635611"/>
                <a:gd name="connsiteY0" fmla="*/ 4253948 h 4412974"/>
                <a:gd name="connsiteX1" fmla="*/ 0 w 4635611"/>
                <a:gd name="connsiteY1" fmla="*/ 4412974 h 4412974"/>
                <a:gd name="connsiteX2" fmla="*/ 238539 w 4635611"/>
                <a:gd name="connsiteY2" fmla="*/ 4381169 h 4412974"/>
                <a:gd name="connsiteX3" fmla="*/ 4635611 w 4635611"/>
                <a:gd name="connsiteY3" fmla="*/ 326004 h 4412974"/>
                <a:gd name="connsiteX4" fmla="*/ 4500439 w 4635611"/>
                <a:gd name="connsiteY4" fmla="*/ 0 h 4412974"/>
                <a:gd name="connsiteX5" fmla="*/ 842839 w 4635611"/>
                <a:gd name="connsiteY5" fmla="*/ 3077155 h 4412974"/>
                <a:gd name="connsiteX6" fmla="*/ 866692 w 4635611"/>
                <a:gd name="connsiteY6" fmla="*/ 3506526 h 4412974"/>
                <a:gd name="connsiteX7" fmla="*/ 818985 w 4635611"/>
                <a:gd name="connsiteY7" fmla="*/ 3633746 h 4412974"/>
                <a:gd name="connsiteX8" fmla="*/ 0 w 4635611"/>
                <a:gd name="connsiteY8" fmla="*/ 4253948 h 4412974"/>
                <a:gd name="connsiteX0" fmla="*/ 0 w 4635611"/>
                <a:gd name="connsiteY0" fmla="*/ 4253948 h 4412974"/>
                <a:gd name="connsiteX1" fmla="*/ 0 w 4635611"/>
                <a:gd name="connsiteY1" fmla="*/ 4412974 h 4412974"/>
                <a:gd name="connsiteX2" fmla="*/ 238539 w 4635611"/>
                <a:gd name="connsiteY2" fmla="*/ 4381169 h 4412974"/>
                <a:gd name="connsiteX3" fmla="*/ 3649649 w 4635611"/>
                <a:gd name="connsiteY3" fmla="*/ 1378889 h 4412974"/>
                <a:gd name="connsiteX4" fmla="*/ 4635611 w 4635611"/>
                <a:gd name="connsiteY4" fmla="*/ 326004 h 4412974"/>
                <a:gd name="connsiteX5" fmla="*/ 4500439 w 4635611"/>
                <a:gd name="connsiteY5" fmla="*/ 0 h 4412974"/>
                <a:gd name="connsiteX6" fmla="*/ 842839 w 4635611"/>
                <a:gd name="connsiteY6" fmla="*/ 3077155 h 4412974"/>
                <a:gd name="connsiteX7" fmla="*/ 866692 w 4635611"/>
                <a:gd name="connsiteY7" fmla="*/ 3506526 h 4412974"/>
                <a:gd name="connsiteX8" fmla="*/ 818985 w 4635611"/>
                <a:gd name="connsiteY8" fmla="*/ 3633746 h 4412974"/>
                <a:gd name="connsiteX9" fmla="*/ 0 w 4635611"/>
                <a:gd name="connsiteY9" fmla="*/ 4253948 h 4412974"/>
                <a:gd name="connsiteX0" fmla="*/ 0 w 4635611"/>
                <a:gd name="connsiteY0" fmla="*/ 4253948 h 4412974"/>
                <a:gd name="connsiteX1" fmla="*/ 0 w 4635611"/>
                <a:gd name="connsiteY1" fmla="*/ 4412974 h 4412974"/>
                <a:gd name="connsiteX2" fmla="*/ 238539 w 4635611"/>
                <a:gd name="connsiteY2" fmla="*/ 4381169 h 4412974"/>
                <a:gd name="connsiteX3" fmla="*/ 3649649 w 4635611"/>
                <a:gd name="connsiteY3" fmla="*/ 1378889 h 4412974"/>
                <a:gd name="connsiteX4" fmla="*/ 4335449 w 4635611"/>
                <a:gd name="connsiteY4" fmla="*/ 769289 h 4412974"/>
                <a:gd name="connsiteX5" fmla="*/ 4635611 w 4635611"/>
                <a:gd name="connsiteY5" fmla="*/ 326004 h 4412974"/>
                <a:gd name="connsiteX6" fmla="*/ 4500439 w 4635611"/>
                <a:gd name="connsiteY6" fmla="*/ 0 h 4412974"/>
                <a:gd name="connsiteX7" fmla="*/ 842839 w 4635611"/>
                <a:gd name="connsiteY7" fmla="*/ 3077155 h 4412974"/>
                <a:gd name="connsiteX8" fmla="*/ 866692 w 4635611"/>
                <a:gd name="connsiteY8" fmla="*/ 3506526 h 4412974"/>
                <a:gd name="connsiteX9" fmla="*/ 818985 w 4635611"/>
                <a:gd name="connsiteY9" fmla="*/ 3633746 h 4412974"/>
                <a:gd name="connsiteX10" fmla="*/ 0 w 4635611"/>
                <a:gd name="connsiteY10" fmla="*/ 4253948 h 441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611" h="4412974">
                  <a:moveTo>
                    <a:pt x="0" y="4253948"/>
                  </a:moveTo>
                  <a:lnTo>
                    <a:pt x="0" y="4412974"/>
                  </a:lnTo>
                  <a:lnTo>
                    <a:pt x="238539" y="4381169"/>
                  </a:lnTo>
                  <a:lnTo>
                    <a:pt x="3649649" y="1378889"/>
                  </a:lnTo>
                  <a:lnTo>
                    <a:pt x="4335449" y="769289"/>
                  </a:lnTo>
                  <a:lnTo>
                    <a:pt x="4635611" y="326004"/>
                  </a:lnTo>
                  <a:lnTo>
                    <a:pt x="4500439" y="0"/>
                  </a:lnTo>
                  <a:lnTo>
                    <a:pt x="842839" y="3077155"/>
                  </a:lnTo>
                  <a:lnTo>
                    <a:pt x="866692" y="3506526"/>
                  </a:lnTo>
                  <a:lnTo>
                    <a:pt x="818985" y="3633746"/>
                  </a:lnTo>
                  <a:lnTo>
                    <a:pt x="0" y="4253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92750"/>
            <a:ext cx="8229600" cy="944562"/>
          </a:xfrm>
        </p:spPr>
        <p:txBody>
          <a:bodyPr/>
          <a:lstStyle/>
          <a:p>
            <a:pPr algn="l" eaLnBrk="1" hangingPunct="1"/>
            <a:r>
              <a:rPr lang="en-US" sz="3200" dirty="0" smtClean="0"/>
              <a:t>Longitudinal Matching Scenario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36638"/>
            <a:ext cx="7696200" cy="23923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/>
              <a:t>Requirements on phase space: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high peak current (short bunch) at FEL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 smtClean="0"/>
              <a:t>bunch length compression at wiggler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400" dirty="0" smtClean="0"/>
              <a:t>	using quads and </a:t>
            </a:r>
            <a:r>
              <a:rPr lang="en-US" sz="1400" dirty="0" err="1" smtClean="0"/>
              <a:t>sextupoles</a:t>
            </a:r>
            <a:r>
              <a:rPr lang="en-US" sz="1400" dirty="0" smtClean="0"/>
              <a:t> to adjust compactions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“small” energy spread at dump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 smtClean="0"/>
              <a:t>energy compress while energy recovering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 smtClean="0"/>
              <a:t>“short” RF wavelength/long bunch,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400" dirty="0" smtClean="0"/>
              <a:t>	large exhaust </a:t>
            </a:r>
            <a:r>
              <a:rPr lang="en-US" sz="1400" dirty="0" err="1" smtClean="0">
                <a:latin typeface="Symbol" pitchFamily="18" charset="2"/>
              </a:rPr>
              <a:t>d</a:t>
            </a:r>
            <a:r>
              <a:rPr lang="en-US" sz="1400" dirty="0" err="1" smtClean="0"/>
              <a:t>p</a:t>
            </a:r>
            <a:r>
              <a:rPr lang="en-US" sz="1400" dirty="0" smtClean="0"/>
              <a:t>/p (~10%)</a:t>
            </a:r>
          </a:p>
          <a:p>
            <a:pPr lvl="1"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en-US" sz="1400" dirty="0" smtClean="0"/>
              <a:t>get slope, curvature</a:t>
            </a:r>
            <a:r>
              <a:rPr lang="en-US" sz="1400" i="1" dirty="0" smtClean="0"/>
              <a:t>, and </a:t>
            </a:r>
            <a:r>
              <a:rPr lang="en-US" sz="1400" dirty="0" smtClean="0"/>
              <a:t>torsion right</a:t>
            </a:r>
          </a:p>
          <a:p>
            <a:pPr lvl="1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400" dirty="0" smtClean="0"/>
              <a:t>	(quads, </a:t>
            </a:r>
            <a:r>
              <a:rPr lang="en-US" sz="1400" dirty="0" err="1" smtClean="0"/>
              <a:t>sextupoles</a:t>
            </a:r>
            <a:r>
              <a:rPr lang="en-US" sz="1400" dirty="0" smtClean="0"/>
              <a:t>, </a:t>
            </a:r>
            <a:r>
              <a:rPr lang="en-US" sz="1400" dirty="0" err="1" smtClean="0"/>
              <a:t>octupoles</a:t>
            </a:r>
            <a:r>
              <a:rPr lang="en-US" sz="1400" dirty="0" smtClean="0"/>
              <a:t> – no </a:t>
            </a:r>
          </a:p>
          <a:p>
            <a:pPr lvl="1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1400" dirty="0"/>
              <a:t>	</a:t>
            </a:r>
            <a:r>
              <a:rPr lang="en-US" sz="1400" dirty="0" smtClean="0"/>
              <a:t>	harmonic RF…)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291138" y="4360863"/>
            <a:ext cx="1419225" cy="1243012"/>
            <a:chOff x="3148" y="2448"/>
            <a:chExt cx="894" cy="78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216" y="2448"/>
              <a:ext cx="826" cy="783"/>
              <a:chOff x="1768" y="1555"/>
              <a:chExt cx="826" cy="783"/>
            </a:xfrm>
          </p:grpSpPr>
          <p:sp>
            <p:nvSpPr>
              <p:cNvPr id="4144" name="Line 7"/>
              <p:cNvSpPr>
                <a:spLocks noChangeShapeType="1"/>
              </p:cNvSpPr>
              <p:nvPr/>
            </p:nvSpPr>
            <p:spPr bwMode="auto">
              <a:xfrm flipV="1">
                <a:off x="2128" y="1618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5" name="Line 8"/>
              <p:cNvSpPr>
                <a:spLocks noChangeShapeType="1"/>
              </p:cNvSpPr>
              <p:nvPr/>
            </p:nvSpPr>
            <p:spPr bwMode="auto">
              <a:xfrm rot="5400000" flipH="1" flipV="1">
                <a:off x="2128" y="1618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6" name="Oval 9"/>
              <p:cNvSpPr>
                <a:spLocks noChangeArrowheads="1"/>
              </p:cNvSpPr>
              <p:nvPr/>
            </p:nvSpPr>
            <p:spPr bwMode="auto">
              <a:xfrm rot="-5475630">
                <a:off x="2007" y="1959"/>
                <a:ext cx="242" cy="4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47" name="Text Box 10"/>
              <p:cNvSpPr txBox="1">
                <a:spLocks noChangeArrowheads="1"/>
              </p:cNvSpPr>
              <p:nvPr/>
            </p:nvSpPr>
            <p:spPr bwMode="auto">
              <a:xfrm>
                <a:off x="1971" y="1555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48" name="Text Box 11"/>
              <p:cNvSpPr txBox="1">
                <a:spLocks noChangeArrowheads="1"/>
              </p:cNvSpPr>
              <p:nvPr/>
            </p:nvSpPr>
            <p:spPr bwMode="auto">
              <a:xfrm>
                <a:off x="2403" y="1961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43" name="Freeform 12"/>
            <p:cNvSpPr>
              <a:spLocks/>
            </p:cNvSpPr>
            <p:nvPr/>
          </p:nvSpPr>
          <p:spPr bwMode="auto">
            <a:xfrm>
              <a:off x="3148" y="2482"/>
              <a:ext cx="308" cy="302"/>
            </a:xfrm>
            <a:custGeom>
              <a:avLst/>
              <a:gdLst>
                <a:gd name="T0" fmla="*/ 308 w 308"/>
                <a:gd name="T1" fmla="*/ 302 h 302"/>
                <a:gd name="T2" fmla="*/ 108 w 308"/>
                <a:gd name="T3" fmla="*/ 241 h 302"/>
                <a:gd name="T4" fmla="*/ 34 w 308"/>
                <a:gd name="T5" fmla="*/ 143 h 302"/>
                <a:gd name="T6" fmla="*/ 0 w 308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8"/>
                <a:gd name="T13" fmla="*/ 0 h 302"/>
                <a:gd name="T14" fmla="*/ 308 w 308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8" h="302">
                  <a:moveTo>
                    <a:pt x="308" y="302"/>
                  </a:moveTo>
                  <a:cubicBezTo>
                    <a:pt x="274" y="292"/>
                    <a:pt x="153" y="268"/>
                    <a:pt x="108" y="241"/>
                  </a:cubicBezTo>
                  <a:cubicBezTo>
                    <a:pt x="63" y="214"/>
                    <a:pt x="52" y="183"/>
                    <a:pt x="34" y="143"/>
                  </a:cubicBezTo>
                  <a:cubicBezTo>
                    <a:pt x="16" y="103"/>
                    <a:pt x="7" y="3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340475" y="3421063"/>
            <a:ext cx="1384300" cy="1511300"/>
            <a:chOff x="4032" y="1824"/>
            <a:chExt cx="872" cy="952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080" y="1968"/>
              <a:ext cx="824" cy="808"/>
              <a:chOff x="929" y="1560"/>
              <a:chExt cx="824" cy="808"/>
            </a:xfrm>
          </p:grpSpPr>
          <p:sp>
            <p:nvSpPr>
              <p:cNvPr id="4137" name="Line 15"/>
              <p:cNvSpPr>
                <a:spLocks noChangeShapeType="1"/>
              </p:cNvSpPr>
              <p:nvPr/>
            </p:nvSpPr>
            <p:spPr bwMode="auto">
              <a:xfrm flipV="1">
                <a:off x="1289" y="1641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8" name="Line 16"/>
              <p:cNvSpPr>
                <a:spLocks noChangeShapeType="1"/>
              </p:cNvSpPr>
              <p:nvPr/>
            </p:nvSpPr>
            <p:spPr bwMode="auto">
              <a:xfrm rot="5400000" flipH="1" flipV="1">
                <a:off x="1289" y="1641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9" name="Oval 17"/>
              <p:cNvSpPr>
                <a:spLocks noChangeArrowheads="1"/>
              </p:cNvSpPr>
              <p:nvPr/>
            </p:nvSpPr>
            <p:spPr bwMode="auto">
              <a:xfrm rot="-5448019">
                <a:off x="929" y="1982"/>
                <a:ext cx="726" cy="4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40" name="Text Box 18"/>
              <p:cNvSpPr txBox="1">
                <a:spLocks noChangeArrowheads="1"/>
              </p:cNvSpPr>
              <p:nvPr/>
            </p:nvSpPr>
            <p:spPr bwMode="auto">
              <a:xfrm>
                <a:off x="1132" y="1560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41" name="Text Box 19"/>
              <p:cNvSpPr txBox="1">
                <a:spLocks noChangeArrowheads="1"/>
              </p:cNvSpPr>
              <p:nvPr/>
            </p:nvSpPr>
            <p:spPr bwMode="auto">
              <a:xfrm>
                <a:off x="1562" y="1966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36" name="Freeform 20"/>
            <p:cNvSpPr>
              <a:spLocks/>
            </p:cNvSpPr>
            <p:nvPr/>
          </p:nvSpPr>
          <p:spPr bwMode="auto">
            <a:xfrm>
              <a:off x="4032" y="1824"/>
              <a:ext cx="284" cy="512"/>
            </a:xfrm>
            <a:custGeom>
              <a:avLst/>
              <a:gdLst>
                <a:gd name="T0" fmla="*/ 284 w 284"/>
                <a:gd name="T1" fmla="*/ 512 h 512"/>
                <a:gd name="T2" fmla="*/ 105 w 284"/>
                <a:gd name="T3" fmla="*/ 383 h 512"/>
                <a:gd name="T4" fmla="*/ 24 w 284"/>
                <a:gd name="T5" fmla="*/ 237 h 512"/>
                <a:gd name="T6" fmla="*/ 0 w 284"/>
                <a:gd name="T7" fmla="*/ 0 h 5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4"/>
                <a:gd name="T13" fmla="*/ 0 h 512"/>
                <a:gd name="T14" fmla="*/ 284 w 284"/>
                <a:gd name="T15" fmla="*/ 512 h 5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4" h="512">
                  <a:moveTo>
                    <a:pt x="284" y="512"/>
                  </a:moveTo>
                  <a:cubicBezTo>
                    <a:pt x="254" y="492"/>
                    <a:pt x="148" y="429"/>
                    <a:pt x="105" y="383"/>
                  </a:cubicBezTo>
                  <a:cubicBezTo>
                    <a:pt x="62" y="337"/>
                    <a:pt x="41" y="301"/>
                    <a:pt x="24" y="237"/>
                  </a:cubicBezTo>
                  <a:cubicBezTo>
                    <a:pt x="7" y="173"/>
                    <a:pt x="5" y="49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087688" y="4819650"/>
            <a:ext cx="1955800" cy="1228725"/>
            <a:chOff x="1728" y="2976"/>
            <a:chExt cx="1232" cy="774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105" y="2976"/>
              <a:ext cx="855" cy="774"/>
              <a:chOff x="1508" y="2507"/>
              <a:chExt cx="855" cy="774"/>
            </a:xfrm>
          </p:grpSpPr>
          <p:sp>
            <p:nvSpPr>
              <p:cNvPr id="4130" name="Line 23"/>
              <p:cNvSpPr>
                <a:spLocks noChangeShapeType="1"/>
              </p:cNvSpPr>
              <p:nvPr/>
            </p:nvSpPr>
            <p:spPr bwMode="auto">
              <a:xfrm flipV="1">
                <a:off x="1908" y="2561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1" name="Line 24"/>
              <p:cNvSpPr>
                <a:spLocks noChangeShapeType="1"/>
              </p:cNvSpPr>
              <p:nvPr/>
            </p:nvSpPr>
            <p:spPr bwMode="auto">
              <a:xfrm rot="5400000" flipH="1" flipV="1">
                <a:off x="1908" y="2561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2" name="Oval 25"/>
              <p:cNvSpPr>
                <a:spLocks noChangeArrowheads="1"/>
              </p:cNvSpPr>
              <p:nvPr/>
            </p:nvSpPr>
            <p:spPr bwMode="auto">
              <a:xfrm rot="10301" flipV="1">
                <a:off x="1508" y="2906"/>
                <a:ext cx="772" cy="2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33" name="Text Box 26"/>
              <p:cNvSpPr txBox="1">
                <a:spLocks noChangeArrowheads="1"/>
              </p:cNvSpPr>
              <p:nvPr/>
            </p:nvSpPr>
            <p:spPr bwMode="auto">
              <a:xfrm>
                <a:off x="1760" y="2507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34" name="Text Box 27"/>
              <p:cNvSpPr txBox="1">
                <a:spLocks noChangeArrowheads="1"/>
              </p:cNvSpPr>
              <p:nvPr/>
            </p:nvSpPr>
            <p:spPr bwMode="auto">
              <a:xfrm>
                <a:off x="2172" y="2904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29" name="Freeform 28"/>
            <p:cNvSpPr>
              <a:spLocks/>
            </p:cNvSpPr>
            <p:nvPr/>
          </p:nvSpPr>
          <p:spPr bwMode="auto">
            <a:xfrm>
              <a:off x="1728" y="3072"/>
              <a:ext cx="642" cy="241"/>
            </a:xfrm>
            <a:custGeom>
              <a:avLst/>
              <a:gdLst>
                <a:gd name="T0" fmla="*/ 9983868 w 498"/>
                <a:gd name="T1" fmla="*/ 2 h 304"/>
                <a:gd name="T2" fmla="*/ 7259268 w 498"/>
                <a:gd name="T3" fmla="*/ 2 h 304"/>
                <a:gd name="T4" fmla="*/ 5572278 w 498"/>
                <a:gd name="T5" fmla="*/ 2 h 304"/>
                <a:gd name="T6" fmla="*/ 3620437 w 498"/>
                <a:gd name="T7" fmla="*/ 2 h 304"/>
                <a:gd name="T8" fmla="*/ 0 w 498"/>
                <a:gd name="T9" fmla="*/ 0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8"/>
                <a:gd name="T16" fmla="*/ 0 h 304"/>
                <a:gd name="T17" fmla="*/ 498 w 498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8" h="304">
                  <a:moveTo>
                    <a:pt x="498" y="304"/>
                  </a:moveTo>
                  <a:cubicBezTo>
                    <a:pt x="476" y="285"/>
                    <a:pt x="399" y="220"/>
                    <a:pt x="362" y="188"/>
                  </a:cubicBezTo>
                  <a:cubicBezTo>
                    <a:pt x="325" y="156"/>
                    <a:pt x="308" y="136"/>
                    <a:pt x="278" y="110"/>
                  </a:cubicBezTo>
                  <a:cubicBezTo>
                    <a:pt x="248" y="84"/>
                    <a:pt x="227" y="50"/>
                    <a:pt x="181" y="32"/>
                  </a:cubicBezTo>
                  <a:cubicBezTo>
                    <a:pt x="135" y="14"/>
                    <a:pt x="38" y="7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6067425" y="2001838"/>
            <a:ext cx="2586038" cy="1228725"/>
            <a:chOff x="3566" y="2802"/>
            <a:chExt cx="1629" cy="774"/>
          </a:xfrm>
        </p:grpSpPr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4230" y="2802"/>
              <a:ext cx="965" cy="774"/>
              <a:chOff x="3567" y="2729"/>
              <a:chExt cx="965" cy="774"/>
            </a:xfrm>
          </p:grpSpPr>
          <p:sp>
            <p:nvSpPr>
              <p:cNvPr id="4123" name="Line 31"/>
              <p:cNvSpPr>
                <a:spLocks noChangeShapeType="1"/>
              </p:cNvSpPr>
              <p:nvPr/>
            </p:nvSpPr>
            <p:spPr bwMode="auto">
              <a:xfrm flipV="1">
                <a:off x="4048" y="2783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Line 32"/>
              <p:cNvSpPr>
                <a:spLocks noChangeShapeType="1"/>
              </p:cNvSpPr>
              <p:nvPr/>
            </p:nvSpPr>
            <p:spPr bwMode="auto">
              <a:xfrm rot="5400000" flipH="1" flipV="1">
                <a:off x="4048" y="2783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Oval 33"/>
              <p:cNvSpPr>
                <a:spLocks noChangeArrowheads="1"/>
              </p:cNvSpPr>
              <p:nvPr/>
            </p:nvSpPr>
            <p:spPr bwMode="auto">
              <a:xfrm rot="19150592" flipV="1">
                <a:off x="3567" y="3128"/>
                <a:ext cx="965" cy="2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26" name="Text Box 34"/>
              <p:cNvSpPr txBox="1">
                <a:spLocks noChangeArrowheads="1"/>
              </p:cNvSpPr>
              <p:nvPr/>
            </p:nvSpPr>
            <p:spPr bwMode="auto">
              <a:xfrm>
                <a:off x="3900" y="2729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27" name="Text Box 35"/>
              <p:cNvSpPr txBox="1">
                <a:spLocks noChangeArrowheads="1"/>
              </p:cNvSpPr>
              <p:nvPr/>
            </p:nvSpPr>
            <p:spPr bwMode="auto">
              <a:xfrm>
                <a:off x="4312" y="3126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22" name="Freeform 36"/>
            <p:cNvSpPr>
              <a:spLocks/>
            </p:cNvSpPr>
            <p:nvPr/>
          </p:nvSpPr>
          <p:spPr bwMode="auto">
            <a:xfrm>
              <a:off x="3566" y="2867"/>
              <a:ext cx="854" cy="460"/>
            </a:xfrm>
            <a:custGeom>
              <a:avLst/>
              <a:gdLst>
                <a:gd name="T0" fmla="*/ 854 w 854"/>
                <a:gd name="T1" fmla="*/ 460 h 460"/>
                <a:gd name="T2" fmla="*/ 602 w 854"/>
                <a:gd name="T3" fmla="*/ 401 h 460"/>
                <a:gd name="T4" fmla="*/ 343 w 854"/>
                <a:gd name="T5" fmla="*/ 259 h 460"/>
                <a:gd name="T6" fmla="*/ 175 w 854"/>
                <a:gd name="T7" fmla="*/ 168 h 460"/>
                <a:gd name="T8" fmla="*/ 0 w 854"/>
                <a:gd name="T9" fmla="*/ 0 h 4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4"/>
                <a:gd name="T16" fmla="*/ 0 h 460"/>
                <a:gd name="T17" fmla="*/ 854 w 854"/>
                <a:gd name="T18" fmla="*/ 460 h 4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4" h="460">
                  <a:moveTo>
                    <a:pt x="854" y="460"/>
                  </a:moveTo>
                  <a:cubicBezTo>
                    <a:pt x="812" y="449"/>
                    <a:pt x="687" y="435"/>
                    <a:pt x="602" y="401"/>
                  </a:cubicBezTo>
                  <a:cubicBezTo>
                    <a:pt x="517" y="367"/>
                    <a:pt x="414" y="298"/>
                    <a:pt x="343" y="259"/>
                  </a:cubicBezTo>
                  <a:cubicBezTo>
                    <a:pt x="272" y="220"/>
                    <a:pt x="232" y="211"/>
                    <a:pt x="175" y="168"/>
                  </a:cubicBezTo>
                  <a:cubicBezTo>
                    <a:pt x="118" y="125"/>
                    <a:pt x="36" y="3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408113" y="3429000"/>
            <a:ext cx="1641475" cy="1257300"/>
            <a:chOff x="816" y="2160"/>
            <a:chExt cx="1034" cy="792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816" y="2160"/>
              <a:ext cx="835" cy="792"/>
              <a:chOff x="2671" y="1550"/>
              <a:chExt cx="835" cy="792"/>
            </a:xfrm>
          </p:grpSpPr>
          <p:sp>
            <p:nvSpPr>
              <p:cNvPr id="4116" name="Line 39"/>
              <p:cNvSpPr>
                <a:spLocks noChangeShapeType="1"/>
              </p:cNvSpPr>
              <p:nvPr/>
            </p:nvSpPr>
            <p:spPr bwMode="auto">
              <a:xfrm flipV="1">
                <a:off x="3031" y="162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Line 40"/>
              <p:cNvSpPr>
                <a:spLocks noChangeShapeType="1"/>
              </p:cNvSpPr>
              <p:nvPr/>
            </p:nvSpPr>
            <p:spPr bwMode="auto">
              <a:xfrm rot="5400000" flipH="1" flipV="1">
                <a:off x="3031" y="162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Oval 41"/>
              <p:cNvSpPr>
                <a:spLocks noChangeArrowheads="1"/>
              </p:cNvSpPr>
              <p:nvPr/>
            </p:nvSpPr>
            <p:spPr bwMode="auto">
              <a:xfrm rot="-2292887">
                <a:off x="2911" y="1959"/>
                <a:ext cx="242" cy="4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19" name="Text Box 42"/>
              <p:cNvSpPr txBox="1">
                <a:spLocks noChangeArrowheads="1"/>
              </p:cNvSpPr>
              <p:nvPr/>
            </p:nvSpPr>
            <p:spPr bwMode="auto">
              <a:xfrm>
                <a:off x="2874" y="1550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20" name="Text Box 43"/>
              <p:cNvSpPr txBox="1">
                <a:spLocks noChangeArrowheads="1"/>
              </p:cNvSpPr>
              <p:nvPr/>
            </p:nvSpPr>
            <p:spPr bwMode="auto">
              <a:xfrm>
                <a:off x="3315" y="1956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15" name="Freeform 44"/>
            <p:cNvSpPr>
              <a:spLocks/>
            </p:cNvSpPr>
            <p:nvPr/>
          </p:nvSpPr>
          <p:spPr bwMode="auto">
            <a:xfrm>
              <a:off x="1233" y="2677"/>
              <a:ext cx="617" cy="214"/>
            </a:xfrm>
            <a:custGeom>
              <a:avLst/>
              <a:gdLst>
                <a:gd name="T0" fmla="*/ 0 w 617"/>
                <a:gd name="T1" fmla="*/ 0 h 214"/>
                <a:gd name="T2" fmla="*/ 63 w 617"/>
                <a:gd name="T3" fmla="*/ 155 h 214"/>
                <a:gd name="T4" fmla="*/ 159 w 617"/>
                <a:gd name="T5" fmla="*/ 203 h 214"/>
                <a:gd name="T6" fmla="*/ 617 w 617"/>
                <a:gd name="T7" fmla="*/ 89 h 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7"/>
                <a:gd name="T13" fmla="*/ 0 h 214"/>
                <a:gd name="T14" fmla="*/ 617 w 617"/>
                <a:gd name="T15" fmla="*/ 214 h 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7" h="214">
                  <a:moveTo>
                    <a:pt x="0" y="0"/>
                  </a:moveTo>
                  <a:cubicBezTo>
                    <a:pt x="11" y="25"/>
                    <a:pt x="36" y="121"/>
                    <a:pt x="63" y="155"/>
                  </a:cubicBezTo>
                  <a:cubicBezTo>
                    <a:pt x="90" y="189"/>
                    <a:pt x="67" y="214"/>
                    <a:pt x="159" y="203"/>
                  </a:cubicBezTo>
                  <a:cubicBezTo>
                    <a:pt x="251" y="192"/>
                    <a:pt x="522" y="113"/>
                    <a:pt x="617" y="8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4797425" y="1036638"/>
            <a:ext cx="1339850" cy="1228725"/>
            <a:chOff x="3120" y="720"/>
            <a:chExt cx="844" cy="774"/>
          </a:xfrm>
        </p:grpSpPr>
        <p:grpSp>
          <p:nvGrpSpPr>
            <p:cNvPr id="14" name="Group 46"/>
            <p:cNvGrpSpPr>
              <a:grpSpLocks/>
            </p:cNvGrpSpPr>
            <p:nvPr/>
          </p:nvGrpSpPr>
          <p:grpSpPr bwMode="auto">
            <a:xfrm>
              <a:off x="3120" y="720"/>
              <a:ext cx="844" cy="774"/>
              <a:chOff x="3624" y="1590"/>
              <a:chExt cx="844" cy="774"/>
            </a:xfrm>
          </p:grpSpPr>
          <p:sp>
            <p:nvSpPr>
              <p:cNvPr id="4109" name="Line 47"/>
              <p:cNvSpPr>
                <a:spLocks noChangeShapeType="1"/>
              </p:cNvSpPr>
              <p:nvPr/>
            </p:nvSpPr>
            <p:spPr bwMode="auto">
              <a:xfrm flipV="1">
                <a:off x="3984" y="16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0" name="Line 48"/>
              <p:cNvSpPr>
                <a:spLocks noChangeShapeType="1"/>
              </p:cNvSpPr>
              <p:nvPr/>
            </p:nvSpPr>
            <p:spPr bwMode="auto">
              <a:xfrm rot="5400000" flipH="1" flipV="1">
                <a:off x="3984" y="16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1" name="Oval 49"/>
              <p:cNvSpPr>
                <a:spLocks noChangeArrowheads="1"/>
              </p:cNvSpPr>
              <p:nvPr/>
            </p:nvSpPr>
            <p:spPr bwMode="auto">
              <a:xfrm>
                <a:off x="3862" y="1980"/>
                <a:ext cx="242" cy="4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12" name="Text Box 50"/>
              <p:cNvSpPr txBox="1">
                <a:spLocks noChangeArrowheads="1"/>
              </p:cNvSpPr>
              <p:nvPr/>
            </p:nvSpPr>
            <p:spPr bwMode="auto">
              <a:xfrm>
                <a:off x="3827" y="1590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alibri" pitchFamily="34" charset="0"/>
                  </a:rPr>
                  <a:t>E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4113" name="Text Box 51"/>
              <p:cNvSpPr txBox="1">
                <a:spLocks noChangeArrowheads="1"/>
              </p:cNvSpPr>
              <p:nvPr/>
            </p:nvSpPr>
            <p:spPr bwMode="auto">
              <a:xfrm>
                <a:off x="4277" y="1978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Symbol" pitchFamily="18" charset="2"/>
                  </a:rPr>
                  <a:t>f</a:t>
                </a:r>
                <a:endParaRPr lang="en-US" sz="2400">
                  <a:latin typeface="Symbol" pitchFamily="18" charset="2"/>
                </a:endParaRPr>
              </a:p>
            </p:txBody>
          </p:sp>
        </p:grpSp>
        <p:sp>
          <p:nvSpPr>
            <p:cNvPr id="4108" name="Freeform 52"/>
            <p:cNvSpPr>
              <a:spLocks/>
            </p:cNvSpPr>
            <p:nvPr/>
          </p:nvSpPr>
          <p:spPr bwMode="auto">
            <a:xfrm>
              <a:off x="3552" y="1248"/>
              <a:ext cx="203" cy="101"/>
            </a:xfrm>
            <a:custGeom>
              <a:avLst/>
              <a:gdLst>
                <a:gd name="T0" fmla="*/ 0 w 48"/>
                <a:gd name="T1" fmla="*/ 0 h 192"/>
                <a:gd name="T2" fmla="*/ 203 w 48"/>
                <a:gd name="T3" fmla="*/ 486512 h 192"/>
                <a:gd name="T4" fmla="*/ 0 60000 65536"/>
                <a:gd name="T5" fmla="*/ 0 60000 65536"/>
                <a:gd name="T6" fmla="*/ 0 w 48"/>
                <a:gd name="T7" fmla="*/ 0 h 192"/>
                <a:gd name="T8" fmla="*/ 48 w 48"/>
                <a:gd name="T9" fmla="*/ 192 h 1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92">
                  <a:moveTo>
                    <a:pt x="0" y="0"/>
                  </a:moveTo>
                  <a:cubicBezTo>
                    <a:pt x="0" y="0"/>
                    <a:pt x="24" y="96"/>
                    <a:pt x="48" y="1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7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7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7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7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9025" y="234950"/>
            <a:ext cx="6677025" cy="828675"/>
          </a:xfrm>
        </p:spPr>
        <p:txBody>
          <a:bodyPr/>
          <a:lstStyle/>
          <a:p>
            <a:pPr eaLnBrk="1" hangingPunct="1"/>
            <a:r>
              <a:rPr lang="en-US" sz="3600" smtClean="0"/>
              <a:t>JLab IR Demo Dump</a:t>
            </a:r>
          </a:p>
        </p:txBody>
      </p:sp>
      <p:pic>
        <p:nvPicPr>
          <p:cNvPr id="26627" name="Picture 3" descr="50kw bef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084263"/>
            <a:ext cx="45608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50kw af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438" y="3046413"/>
            <a:ext cx="45608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02175" y="1081088"/>
            <a:ext cx="4346575" cy="186372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core</a:t>
            </a: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of beam off center, </a:t>
            </a:r>
            <a:b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even though BLMs showed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24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edges</a:t>
            </a: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were centered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(high energy tail)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Halo – a dominant CW performance issue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008"/>
            <a:ext cx="8229600" cy="2971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“Real beams do not occur in distributions named after dead European mathematicians” (P. O’Shea).</a:t>
            </a:r>
          </a:p>
          <a:p>
            <a:pPr lvl="1"/>
            <a:r>
              <a:rPr lang="en-US" sz="1800" dirty="0" smtClean="0"/>
              <a:t>typically multi-component (transversely and longitudinally)</a:t>
            </a:r>
          </a:p>
          <a:p>
            <a:pPr lvl="1"/>
            <a:r>
              <a:rPr lang="en-US" sz="1800" dirty="0" smtClean="0"/>
              <a:t>Makes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matching tricky (match phase space volumes to phase space volumes, not beam spots to beam spots)</a:t>
            </a:r>
            <a:endParaRPr lang="en-US" sz="2000" dirty="0" smtClean="0"/>
          </a:p>
          <a:p>
            <a:pPr lvl="0"/>
            <a:r>
              <a:rPr lang="en-US" sz="2400" dirty="0" smtClean="0"/>
              <a:t>“Halo” = large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, low intensity component(s) of beam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724818"/>
            <a:ext cx="4038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mismatched to core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large amplitudes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tightly focused (but with large divergence)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“stuff” that’s too dim to see with standard diagnostics (down by ~3+ orders of magnitude in density), but has enough power to burn things up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 smtClean="0"/>
              <a:t>“N</a:t>
            </a:r>
            <a:r>
              <a:rPr lang="en-US" sz="2600" dirty="0" smtClean="0">
                <a:latin typeface="Symbol" pitchFamily="18" charset="2"/>
              </a:rPr>
              <a:t>s</a:t>
            </a:r>
            <a:r>
              <a:rPr lang="en-US" sz="2600" dirty="0" smtClean="0"/>
              <a:t>” not a good measure of required aperture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Figure_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390900"/>
            <a:ext cx="4429125" cy="3162300"/>
          </a:xfrm>
          <a:prstGeom prst="rect">
            <a:avLst/>
          </a:prstGeom>
        </p:spPr>
      </p:pic>
      <p:pic>
        <p:nvPicPr>
          <p:cNvPr id="64514" name="Picture 2" descr="http://www.jlab.org/%7Edouglas/ms1f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91" y="339705"/>
            <a:ext cx="8391525" cy="628650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828800" y="2667000"/>
            <a:ext cx="5333999" cy="762000"/>
            <a:chOff x="1828800" y="2667000"/>
            <a:chExt cx="5333999" cy="762000"/>
          </a:xfrm>
        </p:grpSpPr>
        <p:sp>
          <p:nvSpPr>
            <p:cNvPr id="8" name="Left-Right Arrow 7"/>
            <p:cNvSpPr/>
            <p:nvPr/>
          </p:nvSpPr>
          <p:spPr>
            <a:xfrm>
              <a:off x="1828800" y="2667000"/>
              <a:ext cx="5333999" cy="762000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21130" y="2855224"/>
              <a:ext cx="92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50 mm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06186" y="1213884"/>
            <a:ext cx="981744" cy="1382594"/>
            <a:chOff x="4306186" y="1213884"/>
            <a:chExt cx="981744" cy="1382594"/>
          </a:xfrm>
        </p:grpSpPr>
        <p:grpSp>
          <p:nvGrpSpPr>
            <p:cNvPr id="14" name="Group 13"/>
            <p:cNvGrpSpPr/>
            <p:nvPr/>
          </p:nvGrpSpPr>
          <p:grpSpPr>
            <a:xfrm>
              <a:off x="4306186" y="1213884"/>
              <a:ext cx="981744" cy="1382594"/>
              <a:chOff x="4306186" y="1213884"/>
              <a:chExt cx="981744" cy="138259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23149" y="1956398"/>
                <a:ext cx="640080" cy="6400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eft-Right Arrow 11"/>
              <p:cNvSpPr/>
              <p:nvPr/>
            </p:nvSpPr>
            <p:spPr>
              <a:xfrm>
                <a:off x="4306186" y="1213884"/>
                <a:ext cx="861238" cy="762000"/>
              </a:xfrm>
              <a:prstGeom prst="left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362900" y="1402108"/>
                <a:ext cx="9250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6 mm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83768" y="2074786"/>
              <a:ext cx="529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r>
                <a:rPr lang="en-US" sz="2000" dirty="0" smtClean="0">
                  <a:latin typeface="Symbol" pitchFamily="18" charset="2"/>
                </a:rPr>
                <a:t>s</a:t>
              </a:r>
              <a:endParaRPr lang="en-US" dirty="0">
                <a:latin typeface="Symbol" pitchFamily="18" charset="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63425" y="331076"/>
            <a:ext cx="204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Calibration: see losses from “10 mm-</a:t>
            </a:r>
            <a:r>
              <a:rPr lang="en-US" b="1" dirty="0" err="1" smtClean="0">
                <a:solidFill>
                  <a:schemeClr val="bg1"/>
                </a:solidFill>
              </a:rPr>
              <a:t>mrad</a:t>
            </a:r>
            <a:r>
              <a:rPr lang="en-US" b="1" dirty="0" smtClean="0">
                <a:solidFill>
                  <a:schemeClr val="bg1"/>
                </a:solidFill>
              </a:rPr>
              <a:t>” beam… at points with 5600 mm-</a:t>
            </a:r>
            <a:r>
              <a:rPr lang="en-US" b="1" dirty="0" err="1" smtClean="0">
                <a:solidFill>
                  <a:schemeClr val="bg1"/>
                </a:solidFill>
              </a:rPr>
              <a:t>mrad</a:t>
            </a:r>
            <a:r>
              <a:rPr lang="en-US" b="1" dirty="0" smtClean="0">
                <a:solidFill>
                  <a:schemeClr val="bg1"/>
                </a:solidFill>
              </a:rPr>
              <a:t> acceptance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308"/>
            <a:ext cx="8229600" cy="6929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This Sermon’s 3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5786"/>
            <a:ext cx="8229600" cy="4828991"/>
          </a:xfrm>
        </p:spPr>
        <p:txBody>
          <a:bodyPr>
            <a:noAutofit/>
          </a:bodyPr>
          <a:lstStyle/>
          <a:p>
            <a:r>
              <a:rPr lang="en-US" sz="2800" dirty="0" smtClean="0"/>
              <a:t>Energy recovery is a robust cost control measure: </a:t>
            </a:r>
          </a:p>
          <a:p>
            <a:pPr lvl="1"/>
            <a:r>
              <a:rPr lang="en-US" sz="2400" dirty="0" smtClean="0"/>
              <a:t>ERLs give bright beams at optimum cost</a:t>
            </a:r>
          </a:p>
          <a:p>
            <a:r>
              <a:rPr lang="en-US" sz="2800" dirty="0" smtClean="0"/>
              <a:t>ERLs are really just fancy time of flight spectrometers</a:t>
            </a:r>
          </a:p>
          <a:p>
            <a:pPr lvl="1"/>
            <a:r>
              <a:rPr lang="en-US" sz="2400" dirty="0" smtClean="0"/>
              <a:t>They exist to create specific time/energy correlations</a:t>
            </a:r>
            <a:endParaRPr lang="en-US" sz="2400" i="1" dirty="0" smtClean="0"/>
          </a:p>
          <a:p>
            <a:pPr marL="1371600" indent="-457200">
              <a:buNone/>
            </a:pPr>
            <a:endParaRPr lang="en-US" sz="2800" i="1" dirty="0" smtClean="0"/>
          </a:p>
          <a:p>
            <a:pPr marL="457200" indent="-457200">
              <a:buNone/>
            </a:pPr>
            <a:r>
              <a:rPr lang="en-US" sz="2800" b="1" i="1" dirty="0" smtClean="0"/>
              <a:t>Consequence</a:t>
            </a:r>
            <a:r>
              <a:rPr lang="en-US" sz="2800" b="1" i="1" baseline="30000" dirty="0" smtClean="0"/>
              <a:t>*</a:t>
            </a:r>
            <a:r>
              <a:rPr lang="en-US" sz="2800" b="1" i="1" dirty="0" smtClean="0"/>
              <a:t>: system architecture driven by evolution of energy/phase  dynamics (longitudinal match)</a:t>
            </a:r>
          </a:p>
          <a:p>
            <a:pPr marL="457200" indent="-457200">
              <a:buNone/>
            </a:pPr>
            <a:endParaRPr lang="en-US" sz="2800" b="1" i="1" dirty="0"/>
          </a:p>
          <a:p>
            <a:pPr marL="457200" indent="-457200">
              <a:buNone/>
            </a:pPr>
            <a:r>
              <a:rPr lang="en-US" sz="3600" b="1" i="1" baseline="30000" dirty="0" smtClean="0"/>
              <a:t>*</a:t>
            </a:r>
            <a:r>
              <a:rPr lang="en-US" sz="2800" dirty="0" smtClean="0"/>
              <a:t>(</a:t>
            </a:r>
            <a:r>
              <a:rPr lang="en-US" sz="2800" dirty="0"/>
              <a:t>sermons </a:t>
            </a:r>
            <a:r>
              <a:rPr lang="en-US" sz="2800" dirty="0" smtClean="0"/>
              <a:t>are, after all, about </a:t>
            </a:r>
            <a:r>
              <a:rPr lang="en-US" sz="2800" dirty="0"/>
              <a:t>consequences…) </a:t>
            </a:r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2762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Halo Experience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Sources of halo:</a:t>
            </a:r>
          </a:p>
          <a:p>
            <a:pPr lvl="1">
              <a:buNone/>
            </a:pPr>
            <a:r>
              <a:rPr lang="en-US" sz="2600" dirty="0" smtClean="0"/>
              <a:t>stray light on cathode			field emission</a:t>
            </a:r>
          </a:p>
          <a:p>
            <a:pPr lvl="1">
              <a:buNone/>
            </a:pPr>
            <a:r>
              <a:rPr lang="en-US" sz="2600" dirty="0" smtClean="0"/>
              <a:t>dynamics of bunch formation		dark current (primary source </a:t>
            </a:r>
          </a:p>
          <a:p>
            <a:pPr lvl="1">
              <a:buNone/>
            </a:pPr>
            <a:r>
              <a:rPr lang="en-US" sz="2600" dirty="0" smtClean="0"/>
              <a:t>		and evolution				of background)</a:t>
            </a:r>
          </a:p>
          <a:p>
            <a:pPr lvl="1">
              <a:buNone/>
            </a:pPr>
            <a:r>
              <a:rPr lang="en-US" sz="2600" dirty="0" smtClean="0"/>
              <a:t>…</a:t>
            </a:r>
          </a:p>
          <a:p>
            <a:r>
              <a:rPr lang="en-US" sz="2800" dirty="0" smtClean="0"/>
              <a:t>We’ve seen</a:t>
            </a:r>
          </a:p>
          <a:p>
            <a:pPr lvl="1"/>
            <a:r>
              <a:rPr lang="en-US" sz="2600" dirty="0" smtClean="0"/>
              <a:t>Halo on beam in injector (measured/modeled – P. Evtushenko)</a:t>
            </a:r>
          </a:p>
          <a:p>
            <a:pPr lvl="1"/>
            <a:r>
              <a:rPr lang="en-US" sz="2600" dirty="0" smtClean="0"/>
              <a:t>CW </a:t>
            </a:r>
            <a:r>
              <a:rPr lang="en-US" sz="2600" dirty="0" err="1" smtClean="0"/>
              <a:t>beamlets</a:t>
            </a:r>
            <a:r>
              <a:rPr lang="en-US" sz="2600" dirty="0" smtClean="0"/>
              <a:t> at ~40-50 </a:t>
            </a:r>
            <a:r>
              <a:rPr lang="en-US" sz="2600" dirty="0" err="1" smtClean="0"/>
              <a:t>MeV</a:t>
            </a:r>
            <a:r>
              <a:rPr lang="en-US" sz="2600" dirty="0" smtClean="0"/>
              <a:t>, 110 </a:t>
            </a:r>
            <a:r>
              <a:rPr lang="en-US" sz="2600" dirty="0" err="1" smtClean="0"/>
              <a:t>MeV</a:t>
            </a:r>
            <a:r>
              <a:rPr lang="en-US" sz="2600" dirty="0" smtClean="0"/>
              <a:t>, ... (drive laser shutter closed)</a:t>
            </a:r>
          </a:p>
          <a:p>
            <a:pPr lvl="1"/>
            <a:r>
              <a:rPr lang="en-US" sz="2600" dirty="0" smtClean="0"/>
              <a:t>Loss at aperture constraints, </a:t>
            </a:r>
          </a:p>
          <a:p>
            <a:pPr lvl="1"/>
            <a:r>
              <a:rPr lang="en-US" sz="2600" dirty="0" smtClean="0"/>
              <a:t>High radiation background around machine (RF on, beam off)</a:t>
            </a:r>
          </a:p>
          <a:p>
            <a:r>
              <a:rPr lang="en-US" sz="2800" dirty="0" smtClean="0"/>
              <a:t>Can map out halo patterns:</a:t>
            </a:r>
          </a:p>
          <a:p>
            <a:pPr lvl="1"/>
            <a:r>
              <a:rPr lang="en-US" sz="2600" dirty="0" smtClean="0"/>
              <a:t>Beam and lattice are different: </a:t>
            </a:r>
          </a:p>
          <a:p>
            <a:pPr lvl="2"/>
            <a:r>
              <a:rPr lang="en-US" sz="2600" dirty="0" smtClean="0"/>
              <a:t>lattice defines what happens to beam</a:t>
            </a:r>
          </a:p>
          <a:p>
            <a:pPr lvl="2"/>
            <a:r>
              <a:rPr lang="en-US" sz="2600" dirty="0" smtClean="0"/>
              <a:t>beam doesn’t a priori match lattice</a:t>
            </a:r>
          </a:p>
          <a:p>
            <a:pPr lvl="1"/>
            <a:r>
              <a:rPr lang="en-US" sz="2600" dirty="0" smtClean="0"/>
              <a:t>Halo almost always mismatched</a:t>
            </a:r>
          </a:p>
          <a:p>
            <a:pPr lvl="1"/>
            <a:r>
              <a:rPr lang="en-US" sz="2600" dirty="0" smtClean="0"/>
              <a:t>Assess where “big amplitude” stuff goes (e.g. by mapping out envelope of all correctors)</a:t>
            </a:r>
          </a:p>
          <a:p>
            <a:pPr lvl="2"/>
            <a:r>
              <a:rPr lang="en-US" sz="2600" dirty="0" smtClean="0"/>
              <a:t>Results match surveys/observed loss pretty well</a:t>
            </a: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166116" y="153771"/>
            <a:ext cx="8811768" cy="6550459"/>
            <a:chOff x="487363" y="393365"/>
            <a:chExt cx="8401050" cy="6127384"/>
          </a:xfrm>
        </p:grpSpPr>
        <p:pic>
          <p:nvPicPr>
            <p:cNvPr id="5" name="Picture 67" descr="0f04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363" y="393365"/>
              <a:ext cx="8401050" cy="609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63"/>
            <p:cNvSpPr txBox="1">
              <a:spLocks noChangeArrowheads="1"/>
            </p:cNvSpPr>
            <p:nvPr/>
          </p:nvSpPr>
          <p:spPr bwMode="auto">
            <a:xfrm>
              <a:off x="6139529" y="6151417"/>
              <a:ext cx="27313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Courtesy P. Evtushenko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Halo</a:t>
            </a:r>
            <a:endParaRPr lang="en-US" sz="3600" dirty="0"/>
          </a:p>
        </p:txBody>
      </p:sp>
      <p:pic>
        <p:nvPicPr>
          <p:cNvPr id="8" name="Picture 7" descr="ha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" y="1104900"/>
            <a:ext cx="7696200" cy="476250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990600" y="4038600"/>
            <a:ext cx="1600200" cy="762000"/>
          </a:xfrm>
          <a:prstGeom prst="borderCallout1">
            <a:avLst>
              <a:gd name="adj1" fmla="val -11106"/>
              <a:gd name="adj2" fmla="val 86212"/>
              <a:gd name="adj3" fmla="val -63193"/>
              <a:gd name="adj4" fmla="val 102966"/>
            </a:avLst>
          </a:prstGeom>
          <a:solidFill>
            <a:schemeClr val="bg1"/>
          </a:solidFill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6800" y="4191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current</a:t>
            </a:r>
            <a:endParaRPr lang="en-US" dirty="0"/>
          </a:p>
        </p:txBody>
      </p:sp>
      <p:sp>
        <p:nvSpPr>
          <p:cNvPr id="12" name="Line Callout 1 11"/>
          <p:cNvSpPr/>
          <p:nvPr/>
        </p:nvSpPr>
        <p:spPr>
          <a:xfrm>
            <a:off x="3048000" y="4038600"/>
            <a:ext cx="1600200" cy="762000"/>
          </a:xfrm>
          <a:prstGeom prst="borderCallout1">
            <a:avLst>
              <a:gd name="adj1" fmla="val -11106"/>
              <a:gd name="adj2" fmla="val 86212"/>
              <a:gd name="adj3" fmla="val -63193"/>
              <a:gd name="adj4" fmla="val 102966"/>
            </a:avLst>
          </a:prstGeom>
          <a:solidFill>
            <a:schemeClr val="bg1"/>
          </a:solidFill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76600" y="40780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wiggler aperture</a:t>
            </a:r>
            <a:endParaRPr lang="en-US" dirty="0"/>
          </a:p>
        </p:txBody>
      </p:sp>
      <p:sp>
        <p:nvSpPr>
          <p:cNvPr id="15" name="Line Callout 1 14"/>
          <p:cNvSpPr/>
          <p:nvPr/>
        </p:nvSpPr>
        <p:spPr>
          <a:xfrm>
            <a:off x="5181600" y="5029200"/>
            <a:ext cx="1600200" cy="762000"/>
          </a:xfrm>
          <a:prstGeom prst="borderCallout1">
            <a:avLst>
              <a:gd name="adj1" fmla="val -11106"/>
              <a:gd name="adj2" fmla="val 86212"/>
              <a:gd name="adj3" fmla="val -176648"/>
              <a:gd name="adj4" fmla="val 117511"/>
            </a:avLst>
          </a:prstGeom>
          <a:solidFill>
            <a:schemeClr val="bg1"/>
          </a:solidFill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0" y="50686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bore module</a:t>
            </a:r>
            <a:endParaRPr lang="en-US" dirty="0"/>
          </a:p>
        </p:txBody>
      </p:sp>
      <p:sp>
        <p:nvSpPr>
          <p:cNvPr id="17" name="Line Callout 1 16"/>
          <p:cNvSpPr/>
          <p:nvPr/>
        </p:nvSpPr>
        <p:spPr>
          <a:xfrm>
            <a:off x="7239000" y="5334000"/>
            <a:ext cx="1600200" cy="762000"/>
          </a:xfrm>
          <a:prstGeom prst="borderCallout1">
            <a:avLst>
              <a:gd name="adj1" fmla="val -197"/>
              <a:gd name="adj2" fmla="val 31147"/>
              <a:gd name="adj3" fmla="val -200648"/>
              <a:gd name="adj4" fmla="val 18810"/>
            </a:avLst>
          </a:prstGeom>
          <a:solidFill>
            <a:schemeClr val="bg1"/>
          </a:solidFill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5486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sp>
        <p:nvSpPr>
          <p:cNvPr id="14" name="Line Callout 1 13"/>
          <p:cNvSpPr/>
          <p:nvPr/>
        </p:nvSpPr>
        <p:spPr>
          <a:xfrm>
            <a:off x="3450609" y="5032138"/>
            <a:ext cx="1600200" cy="762000"/>
          </a:xfrm>
          <a:prstGeom prst="borderCallout1">
            <a:avLst>
              <a:gd name="adj1" fmla="val -11106"/>
              <a:gd name="adj2" fmla="val 86212"/>
              <a:gd name="adj3" fmla="val -182308"/>
              <a:gd name="adj4" fmla="val 164950"/>
            </a:avLst>
          </a:prstGeom>
          <a:solidFill>
            <a:schemeClr val="bg1"/>
          </a:solidFill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41108" y="5072982"/>
            <a:ext cx="130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einjection match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Halo Management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72362"/>
            <a:ext cx="8382000" cy="548114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Can control halo – to some extent</a:t>
            </a:r>
          </a:p>
          <a:p>
            <a:pPr lvl="1"/>
            <a:r>
              <a:rPr lang="en-US" dirty="0" smtClean="0"/>
              <a:t>Use mismatch to adjust halo envelopes at aperture constraints</a:t>
            </a:r>
          </a:p>
          <a:p>
            <a:pPr lvl="2"/>
            <a:r>
              <a:rPr lang="en-US" dirty="0" smtClean="0"/>
              <a:t>Find quad where halo large, core beam small; </a:t>
            </a:r>
          </a:p>
          <a:p>
            <a:pPr lvl="2"/>
            <a:r>
              <a:rPr lang="en-US" dirty="0" smtClean="0"/>
              <a:t>adjust “halo” knob, reduce halo size at aperture (vary phase advance); </a:t>
            </a:r>
          </a:p>
          <a:p>
            <a:pPr lvl="2"/>
            <a:r>
              <a:rPr lang="en-US" dirty="0" smtClean="0"/>
              <a:t>use BLMs as diagnostic</a:t>
            </a:r>
            <a:endParaRPr lang="en-US" sz="1500" i="1" dirty="0" smtClean="0"/>
          </a:p>
          <a:p>
            <a:pPr>
              <a:buNone/>
            </a:pPr>
            <a:r>
              <a:rPr lang="en-US" i="1" dirty="0" smtClean="0"/>
              <a:t>			Need to have flexible transport system design…</a:t>
            </a:r>
          </a:p>
          <a:p>
            <a:r>
              <a:rPr lang="en-US" dirty="0" smtClean="0"/>
              <a:t>Controls loss at wigglers and during “</a:t>
            </a:r>
            <a:r>
              <a:rPr lang="en-US" dirty="0" err="1" smtClean="0"/>
              <a:t>DarkLight</a:t>
            </a:r>
            <a:r>
              <a:rPr lang="en-US" dirty="0" smtClean="0"/>
              <a:t>” test</a:t>
            </a:r>
          </a:p>
          <a:p>
            <a:pPr lvl="1"/>
            <a:r>
              <a:rPr lang="en-US" dirty="0" smtClean="0"/>
              <a:t>Internal target validation run</a:t>
            </a:r>
          </a:p>
          <a:p>
            <a:pPr lvl="1"/>
            <a:r>
              <a:rPr lang="en-US" dirty="0" smtClean="0"/>
              <a:t>450 kW (4.5 </a:t>
            </a:r>
            <a:r>
              <a:rPr lang="en-US" dirty="0" err="1" smtClean="0"/>
              <a:t>mA</a:t>
            </a:r>
            <a:r>
              <a:rPr lang="en-US" dirty="0" smtClean="0"/>
              <a:t> CW at 100 </a:t>
            </a:r>
            <a:r>
              <a:rPr lang="en-US" dirty="0" err="1" smtClean="0"/>
              <a:t>MeV</a:t>
            </a:r>
            <a:r>
              <a:rPr lang="en-US" dirty="0" smtClean="0"/>
              <a:t>) through 2 mm aperture for 8 hrs; 6 </a:t>
            </a:r>
            <a:r>
              <a:rPr lang="en-US" dirty="0" err="1" smtClean="0"/>
              <a:t>ppm</a:t>
            </a:r>
            <a:r>
              <a:rPr lang="en-US" dirty="0" smtClean="0"/>
              <a:t> loss</a:t>
            </a:r>
          </a:p>
          <a:p>
            <a:r>
              <a:rPr lang="en-US" dirty="0" smtClean="0"/>
              <a:t>Method becomes problematic when aperture is constrained over significant phase advance… halo envelopes ring…</a:t>
            </a:r>
            <a:endParaRPr lang="en-US" sz="1500" i="1" dirty="0" smtClean="0"/>
          </a:p>
          <a:p>
            <a:r>
              <a:rPr lang="en-US" dirty="0" smtClean="0"/>
              <a:t>“Quantitative/deterministic” control – will need large (10</a:t>
            </a:r>
            <a:r>
              <a:rPr lang="en-US" baseline="30000" dirty="0" smtClean="0"/>
              <a:t>6</a:t>
            </a:r>
            <a:r>
              <a:rPr lang="en-US" dirty="0" smtClean="0"/>
              <a:t>) dynamic range diagnostics, tomography, …</a:t>
            </a:r>
          </a:p>
          <a:p>
            <a:pPr lvl="1"/>
            <a:r>
              <a:rPr lang="en-US" dirty="0" smtClean="0"/>
              <a:t>P. Evtushenko (10</a:t>
            </a:r>
            <a:r>
              <a:rPr lang="en-US" baseline="30000" dirty="0" smtClean="0"/>
              <a:t>5</a:t>
            </a:r>
            <a:r>
              <a:rPr lang="en-US" dirty="0" smtClean="0"/>
              <a:t> range achieved during </a:t>
            </a:r>
            <a:r>
              <a:rPr lang="en-US" dirty="0" err="1" smtClean="0"/>
              <a:t>DarkLight</a:t>
            </a:r>
            <a:r>
              <a:rPr lang="en-US" dirty="0" smtClean="0"/>
              <a:t> run)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“You can’t collimate electrons, you can only make ‘</a:t>
            </a:r>
            <a:r>
              <a:rPr lang="en-US" i="1" dirty="0" err="1" smtClean="0"/>
              <a:t>em</a:t>
            </a:r>
            <a:r>
              <a:rPr lang="en-US" i="1" dirty="0" smtClean="0"/>
              <a:t> mad…” (G. Neil)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DarkLight target block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821182"/>
            <a:ext cx="6400800" cy="5215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443684"/>
            <a:ext cx="4572000" cy="597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Halo-Related Issues We Didn’t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Intrabeam</a:t>
            </a:r>
            <a:r>
              <a:rPr lang="en-US" sz="2800" dirty="0" smtClean="0"/>
              <a:t>/beam-gas scattering</a:t>
            </a:r>
          </a:p>
          <a:p>
            <a:pPr lvl="1"/>
            <a:r>
              <a:rPr lang="en-US" sz="2400" dirty="0" smtClean="0"/>
              <a:t>No obvious evidence of beam-gas, IBS, </a:t>
            </a:r>
            <a:r>
              <a:rPr lang="en-US" sz="2400" dirty="0" err="1" smtClean="0"/>
              <a:t>Touschek</a:t>
            </a:r>
            <a:r>
              <a:rPr lang="en-US" sz="2400" dirty="0" smtClean="0"/>
              <a:t>, but…</a:t>
            </a:r>
          </a:p>
          <a:p>
            <a:pPr lvl="1"/>
            <a:r>
              <a:rPr lang="en-US" sz="2400" dirty="0" smtClean="0"/>
              <a:t>Beam brightness is modest (5-10 mm-</a:t>
            </a:r>
            <a:r>
              <a:rPr lang="en-US" sz="2400" dirty="0" err="1" smtClean="0"/>
              <a:t>mrad</a:t>
            </a:r>
            <a:r>
              <a:rPr lang="en-US" sz="2400" dirty="0" smtClean="0"/>
              <a:t> x 50 keV-</a:t>
            </a:r>
            <a:r>
              <a:rPr lang="en-US" sz="2400" dirty="0" err="1" smtClean="0"/>
              <a:t>psec</a:t>
            </a:r>
            <a:r>
              <a:rPr lang="en-US" sz="2400" dirty="0" smtClean="0"/>
              <a:t> at 135 pC)</a:t>
            </a:r>
          </a:p>
          <a:p>
            <a:r>
              <a:rPr lang="en-US" sz="2800" dirty="0" smtClean="0"/>
              <a:t>Ions</a:t>
            </a:r>
          </a:p>
          <a:p>
            <a:pPr lvl="1"/>
            <a:r>
              <a:rPr lang="en-US" sz="2400" dirty="0" smtClean="0"/>
              <a:t>Estimates range from “no effect” to “fatal”</a:t>
            </a:r>
          </a:p>
          <a:p>
            <a:pPr lvl="1"/>
            <a:r>
              <a:rPr lang="en-US" sz="2400" dirty="0" smtClean="0"/>
              <a:t>No obvious evidence of ion accumulation, however…</a:t>
            </a:r>
          </a:p>
          <a:p>
            <a:pPr lvl="1"/>
            <a:r>
              <a:rPr lang="en-US" sz="2400" dirty="0" smtClean="0"/>
              <a:t>Beam current is modest (10 mA) </a:t>
            </a:r>
          </a:p>
        </p:txBody>
      </p:sp>
    </p:spTree>
    <p:extLst>
      <p:ext uri="{BB962C8B-B14F-4D97-AF65-F5344CB8AC3E}">
        <p14:creationId xmlns:p14="http://schemas.microsoft.com/office/powerpoint/2010/main" val="625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1574605"/>
            <a:ext cx="53943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RF Transient Effects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4754563"/>
          </a:xfrm>
        </p:spPr>
        <p:txBody>
          <a:bodyPr>
            <a:noAutofit/>
          </a:bodyPr>
          <a:lstStyle/>
          <a:p>
            <a:r>
              <a:rPr lang="en-US" sz="2400" dirty="0" smtClean="0"/>
              <a:t>Beam off/on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transient beam loading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cavities detune</a:t>
            </a:r>
          </a:p>
          <a:p>
            <a:r>
              <a:rPr lang="en-US" sz="2400" dirty="0" smtClean="0"/>
              <a:t>FEL off/on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energy transients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 reinjection phase transient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transient beam loading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cavities detune</a:t>
            </a:r>
          </a:p>
          <a:p>
            <a:r>
              <a:rPr lang="en-US" sz="2400" dirty="0" smtClean="0"/>
              <a:t>Need adequate RF control &amp; power to avoid tripping</a:t>
            </a:r>
          </a:p>
          <a:p>
            <a:pPr lvl="1"/>
            <a:r>
              <a:rPr lang="en-US" sz="2000" dirty="0" smtClean="0"/>
              <a:t>Specs/methods depend on details of cavity design and operational modes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94791" y="5263173"/>
            <a:ext cx="4343400" cy="1201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Details can be counterintuitive</a:t>
            </a:r>
          </a:p>
          <a:p>
            <a:pPr lvl="2"/>
            <a:r>
              <a:rPr lang="en-US" sz="1600" dirty="0" smtClean="0"/>
              <a:t>Example – low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ext</a:t>
            </a:r>
            <a:r>
              <a:rPr lang="en-US" sz="1600" dirty="0" smtClean="0"/>
              <a:t> can sometimes require less power than high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ext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9481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011" y="299729"/>
            <a:ext cx="6925978" cy="6445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ERL Magnet Field Quality Requirements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 smtClean="0"/>
              <a:t>ERLs: time-of-flight </a:t>
            </a:r>
            <a:r>
              <a:rPr lang="en-US" sz="2400" dirty="0"/>
              <a:t>spectrometers </a:t>
            </a:r>
            <a:r>
              <a:rPr lang="en-US" sz="2400" dirty="0">
                <a:sym typeface="Symbol" pitchFamily="18" charset="2"/>
              </a:rPr>
              <a:t></a:t>
            </a:r>
            <a:r>
              <a:rPr lang="en-US" sz="2400" dirty="0" smtClean="0"/>
              <a:t> differential B errors a problem:</a:t>
            </a:r>
            <a:endParaRPr lang="en-US" sz="2400" dirty="0" smtClean="0">
              <a:latin typeface="Symbol" pitchFamily="18" charset="2"/>
            </a:endParaRPr>
          </a:p>
          <a:p>
            <a:pPr>
              <a:lnSpc>
                <a:spcPct val="110000"/>
              </a:lnSpc>
              <a:buNone/>
            </a:pPr>
            <a:endParaRPr lang="en-US" sz="1200" dirty="0" smtClean="0"/>
          </a:p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Symbol" pitchFamily="18" charset="2"/>
              </a:rPr>
              <a:t>	</a:t>
            </a:r>
            <a:r>
              <a:rPr lang="en-US" sz="2400" dirty="0" smtClean="0">
                <a:latin typeface="Symbol" pitchFamily="18" charset="2"/>
              </a:rPr>
              <a:t>	D</a:t>
            </a:r>
            <a:r>
              <a:rPr lang="en-US" sz="2400" dirty="0" smtClean="0"/>
              <a:t>B </a:t>
            </a:r>
            <a:r>
              <a:rPr lang="en-US" sz="2400" dirty="0" smtClean="0">
                <a:sym typeface="Symbol" pitchFamily="18" charset="2"/>
              </a:rPr>
              <a:t>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x’= </a:t>
            </a:r>
            <a:r>
              <a:rPr lang="en-US" sz="2400" dirty="0" err="1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err="1" smtClean="0">
                <a:sym typeface="Symbol" pitchFamily="18" charset="2"/>
              </a:rPr>
              <a:t>Bl</a:t>
            </a:r>
            <a:r>
              <a:rPr lang="en-US" sz="2400" dirty="0" smtClean="0">
                <a:sym typeface="Symbol" pitchFamily="18" charset="2"/>
              </a:rPr>
              <a:t>/B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r = (D</a:t>
            </a:r>
            <a:r>
              <a:rPr lang="en-US" sz="2400" dirty="0" smtClean="0">
                <a:sym typeface="Symbol" pitchFamily="18" charset="2"/>
              </a:rPr>
              <a:t>B/B) </a:t>
            </a:r>
            <a:r>
              <a:rPr lang="en-US" sz="2400" dirty="0" err="1" smtClean="0">
                <a:latin typeface="Symbol" pitchFamily="18" charset="2"/>
                <a:sym typeface="Symbol" pitchFamily="18" charset="2"/>
              </a:rPr>
              <a:t>q</a:t>
            </a:r>
            <a:r>
              <a:rPr lang="en-US" sz="2400" baseline="-25000" dirty="0" err="1" smtClean="0">
                <a:sym typeface="Symbol" pitchFamily="18" charset="2"/>
              </a:rPr>
              <a:t>dipole</a:t>
            </a:r>
            <a:endParaRPr lang="en-US" sz="2400" dirty="0" smtClean="0">
              <a:latin typeface="Symbol" pitchFamily="18" charset="2"/>
              <a:sym typeface="Symbol" pitchFamily="18" charset="2"/>
            </a:endParaRPr>
          </a:p>
          <a:p>
            <a:pPr>
              <a:lnSpc>
                <a:spcPct val="110000"/>
              </a:lnSpc>
              <a:buNone/>
            </a:pPr>
            <a:r>
              <a:rPr lang="en-US" sz="2400" dirty="0" smtClean="0">
                <a:latin typeface="Symbol" pitchFamily="18" charset="2"/>
                <a:sym typeface="Symbol" pitchFamily="18" charset="2"/>
              </a:rPr>
              <a:t>		d</a:t>
            </a:r>
            <a:r>
              <a:rPr lang="en-US" sz="2400" dirty="0" smtClean="0">
                <a:sym typeface="Symbol" pitchFamily="18" charset="2"/>
              </a:rPr>
              <a:t>x’ 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l = M</a:t>
            </a:r>
            <a:r>
              <a:rPr lang="en-US" sz="2400" baseline="-25000" dirty="0" smtClean="0">
                <a:sym typeface="Symbol" pitchFamily="18" charset="2"/>
              </a:rPr>
              <a:t>52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x’</a:t>
            </a:r>
          </a:p>
          <a:p>
            <a:pPr>
              <a:lnSpc>
                <a:spcPct val="110000"/>
              </a:lnSpc>
              <a:buNone/>
            </a:pPr>
            <a:r>
              <a:rPr lang="en-US" sz="2400" dirty="0" smtClean="0">
                <a:latin typeface="Symbol" pitchFamily="18" charset="2"/>
                <a:sym typeface="Symbol" pitchFamily="18" charset="2"/>
              </a:rPr>
              <a:t>		d</a:t>
            </a:r>
            <a:r>
              <a:rPr lang="en-US" sz="2400" dirty="0" smtClean="0">
                <a:sym typeface="Symbol" pitchFamily="18" charset="2"/>
              </a:rPr>
              <a:t>l   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dump</a:t>
            </a:r>
            <a:r>
              <a:rPr lang="en-US" sz="2400" dirty="0" smtClean="0"/>
              <a:t> 	=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linac</a:t>
            </a:r>
            <a:r>
              <a:rPr lang="en-US" sz="2400" dirty="0" smtClean="0"/>
              <a:t> sin 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 (2</a:t>
            </a:r>
            <a:r>
              <a:rPr lang="en-US" sz="2400" dirty="0" smtClean="0">
                <a:latin typeface="Symbol" pitchFamily="18" charset="2"/>
              </a:rPr>
              <a:t>p d</a:t>
            </a:r>
            <a:r>
              <a:rPr lang="en-US" sz="2400" dirty="0" smtClean="0"/>
              <a:t>l/</a:t>
            </a:r>
            <a:r>
              <a:rPr lang="en-US" sz="2400" dirty="0" err="1" smtClean="0">
                <a:latin typeface="Symbol" pitchFamily="18" charset="2"/>
              </a:rPr>
              <a:t>l</a:t>
            </a:r>
            <a:r>
              <a:rPr lang="en-US" sz="2400" baseline="-25000" dirty="0" err="1" smtClean="0"/>
              <a:t>RF</a:t>
            </a:r>
            <a:r>
              <a:rPr lang="en-US" sz="2400" dirty="0" smtClean="0"/>
              <a:t>)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2400" dirty="0" smtClean="0"/>
              <a:t>				=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linac</a:t>
            </a:r>
            <a:r>
              <a:rPr lang="en-US" sz="2400" dirty="0" smtClean="0"/>
              <a:t> sin 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 (2</a:t>
            </a:r>
            <a:r>
              <a:rPr lang="en-US" sz="2400" dirty="0" smtClean="0">
                <a:latin typeface="Symbol" pitchFamily="18" charset="2"/>
              </a:rPr>
              <a:t>p M</a:t>
            </a:r>
            <a:r>
              <a:rPr lang="en-US" sz="2400" baseline="-25000" dirty="0" smtClean="0">
                <a:latin typeface="Symbol" pitchFamily="18" charset="2"/>
              </a:rPr>
              <a:t>52</a:t>
            </a:r>
            <a:r>
              <a:rPr lang="en-US" sz="2400" dirty="0" smtClean="0">
                <a:latin typeface="Symbol" pitchFamily="18" charset="2"/>
              </a:rPr>
              <a:t>(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B/B</a:t>
            </a:r>
            <a:r>
              <a:rPr lang="en-US" sz="2400" dirty="0" smtClean="0">
                <a:latin typeface="Symbol" pitchFamily="18" charset="2"/>
              </a:rPr>
              <a:t>)</a:t>
            </a:r>
            <a:r>
              <a:rPr lang="en-US" sz="2400" dirty="0" err="1" smtClean="0">
                <a:latin typeface="Symbol" pitchFamily="18" charset="2"/>
                <a:sym typeface="Symbol" pitchFamily="18" charset="2"/>
              </a:rPr>
              <a:t>q</a:t>
            </a:r>
            <a:r>
              <a:rPr lang="en-US" sz="2400" baseline="-25000" dirty="0" err="1" smtClean="0">
                <a:sym typeface="Symbol" pitchFamily="18" charset="2"/>
              </a:rPr>
              <a:t>dipole</a:t>
            </a:r>
            <a:r>
              <a:rPr lang="en-US" sz="2400" dirty="0" smtClean="0"/>
              <a:t>/</a:t>
            </a:r>
            <a:r>
              <a:rPr lang="en-US" sz="2400" dirty="0" err="1" smtClean="0">
                <a:latin typeface="Symbol" pitchFamily="18" charset="2"/>
              </a:rPr>
              <a:t>l</a:t>
            </a:r>
            <a:r>
              <a:rPr lang="en-US" sz="2400" baseline="-25000" dirty="0" err="1" smtClean="0"/>
              <a:t>RF</a:t>
            </a:r>
            <a:r>
              <a:rPr lang="en-US" sz="2400" dirty="0" smtClean="0"/>
              <a:t>)</a:t>
            </a:r>
            <a:endParaRPr lang="en-US" sz="500" dirty="0" smtClean="0"/>
          </a:p>
          <a:p>
            <a:pPr marL="400050" lvl="1" indent="0">
              <a:lnSpc>
                <a:spcPct val="110000"/>
              </a:lnSpc>
              <a:buNone/>
            </a:pPr>
            <a:endParaRPr lang="en-US" sz="1200" i="1" dirty="0" smtClean="0"/>
          </a:p>
          <a:p>
            <a:pPr marL="400050" lvl="1" indent="0">
              <a:lnSpc>
                <a:spcPct val="110000"/>
              </a:lnSpc>
              <a:buNone/>
            </a:pPr>
            <a:r>
              <a:rPr lang="en-US" sz="2400" i="1" dirty="0" smtClean="0"/>
              <a:t>Tolerance </a:t>
            </a:r>
            <a:r>
              <a:rPr lang="en-US" sz="2400" i="1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i="1" dirty="0" smtClean="0">
                <a:sym typeface="Symbol" pitchFamily="18" charset="2"/>
              </a:rPr>
              <a:t>B/B needed for specific acceptance </a:t>
            </a:r>
            <a:r>
              <a:rPr lang="en-US" sz="2400" i="1" dirty="0" err="1" smtClean="0">
                <a:latin typeface="Symbol" pitchFamily="18" charset="2"/>
              </a:rPr>
              <a:t>D</a:t>
            </a:r>
            <a:r>
              <a:rPr lang="en-US" sz="2400" i="1" dirty="0" err="1" smtClean="0"/>
              <a:t>E</a:t>
            </a:r>
            <a:r>
              <a:rPr lang="en-US" sz="2400" i="1" baseline="-25000" dirty="0" err="1" smtClean="0"/>
              <a:t>dump</a:t>
            </a:r>
            <a:r>
              <a:rPr lang="en-US" sz="2400" i="1" dirty="0" smtClean="0"/>
              <a:t>  tighter for higher </a:t>
            </a:r>
            <a:r>
              <a:rPr lang="en-US" sz="2400" i="1" dirty="0" err="1" smtClean="0"/>
              <a:t>E</a:t>
            </a:r>
            <a:r>
              <a:rPr lang="en-US" sz="2400" i="1" baseline="-25000" dirty="0" err="1" smtClean="0"/>
              <a:t>linac</a:t>
            </a:r>
            <a:r>
              <a:rPr lang="en-US" sz="2400" i="1" baseline="-25000" dirty="0" smtClean="0"/>
              <a:t> </a:t>
            </a:r>
            <a:r>
              <a:rPr lang="en-US" sz="2400" i="1" dirty="0" smtClean="0"/>
              <a:t>, shorter </a:t>
            </a:r>
            <a:r>
              <a:rPr lang="en-US" sz="2400" i="1" dirty="0" err="1" smtClean="0">
                <a:latin typeface="Symbol" pitchFamily="18" charset="2"/>
              </a:rPr>
              <a:t>l</a:t>
            </a:r>
            <a:r>
              <a:rPr lang="en-US" sz="2400" i="1" baseline="-25000" dirty="0" err="1" smtClean="0"/>
              <a:t>RF</a:t>
            </a:r>
            <a:r>
              <a:rPr lang="en-US" sz="2400" i="1" baseline="-25000" dirty="0" smtClean="0"/>
              <a:t> </a:t>
            </a:r>
            <a:r>
              <a:rPr lang="en-US" sz="2400" i="1" dirty="0" smtClean="0"/>
              <a:t>, larger dispersion (M</a:t>
            </a:r>
            <a:r>
              <a:rPr lang="en-US" sz="2400" i="1" baseline="-25000" dirty="0" smtClean="0"/>
              <a:t>52</a:t>
            </a:r>
            <a:r>
              <a:rPr lang="en-US" sz="2400" i="1" dirty="0" smtClean="0"/>
              <a:t> = M</a:t>
            </a:r>
            <a:r>
              <a:rPr lang="en-US" sz="2400" i="1" baseline="-25000" dirty="0" smtClean="0"/>
              <a:t>22</a:t>
            </a:r>
            <a:r>
              <a:rPr lang="en-US" sz="2400" i="1" dirty="0" smtClean="0"/>
              <a:t>M</a:t>
            </a:r>
            <a:r>
              <a:rPr lang="en-US" sz="2400" i="1" baseline="-25000" dirty="0" smtClean="0"/>
              <a:t>16</a:t>
            </a:r>
            <a:r>
              <a:rPr lang="en-US" sz="2400" i="1" dirty="0" smtClean="0"/>
              <a:t> – M</a:t>
            </a:r>
            <a:r>
              <a:rPr lang="en-US" sz="2400" i="1" baseline="-25000" dirty="0" smtClean="0"/>
              <a:t>12</a:t>
            </a:r>
            <a:r>
              <a:rPr lang="en-US" sz="2400" i="1" dirty="0" smtClean="0"/>
              <a:t>M</a:t>
            </a:r>
            <a:r>
              <a:rPr lang="en-US" sz="2400" i="1" baseline="-25000" dirty="0" smtClean="0"/>
              <a:t>26</a:t>
            </a:r>
            <a:r>
              <a:rPr lang="en-US" sz="2400" i="1" dirty="0" smtClean="0"/>
              <a:t>)</a:t>
            </a:r>
          </a:p>
          <a:p>
            <a:pPr marL="400050" lvl="1" indent="0">
              <a:lnSpc>
                <a:spcPct val="110000"/>
              </a:lnSpc>
              <a:buNone/>
            </a:pPr>
            <a:endParaRPr lang="en-US" sz="1200" dirty="0" smtClean="0"/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JLab</a:t>
            </a:r>
            <a:r>
              <a:rPr lang="en-US" sz="2000" dirty="0" smtClean="0"/>
              <a:t> numbers:     </a:t>
            </a:r>
            <a:r>
              <a:rPr lang="en-US" sz="2200" dirty="0" err="1" smtClean="0">
                <a:latin typeface="Symbol" pitchFamily="18" charset="2"/>
              </a:rPr>
              <a:t>D</a:t>
            </a:r>
            <a:r>
              <a:rPr lang="en-US" sz="2200" dirty="0" err="1" smtClean="0"/>
              <a:t>E</a:t>
            </a:r>
            <a:r>
              <a:rPr lang="en-US" sz="2200" baseline="-25000" dirty="0" err="1" smtClean="0"/>
              <a:t>dump</a:t>
            </a:r>
            <a:r>
              <a:rPr lang="en-US" sz="2200" dirty="0" smtClean="0"/>
              <a:t> </a:t>
            </a:r>
            <a:r>
              <a:rPr lang="en-US" sz="2200" dirty="0"/>
              <a:t>~ 3400 MeV * </a:t>
            </a:r>
            <a:r>
              <a:rPr lang="en-US" sz="2200" dirty="0">
                <a:latin typeface="Symbol" pitchFamily="18" charset="2"/>
              </a:rPr>
              <a:t>(</a:t>
            </a:r>
            <a:r>
              <a:rPr lang="en-US" sz="22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200" dirty="0">
                <a:sym typeface="Symbol" pitchFamily="18" charset="2"/>
              </a:rPr>
              <a:t>B/B</a:t>
            </a:r>
            <a:r>
              <a:rPr lang="en-US" sz="2200" dirty="0">
                <a:latin typeface="Symbol" pitchFamily="18" charset="2"/>
              </a:rPr>
              <a:t>) </a:t>
            </a:r>
            <a:endParaRPr lang="en-US" sz="2200" dirty="0" smtClean="0">
              <a:latin typeface="Symbol" pitchFamily="18" charset="2"/>
            </a:endParaRPr>
          </a:p>
          <a:p>
            <a:pPr marL="914400" lvl="2" indent="0">
              <a:buNone/>
            </a:pPr>
            <a:r>
              <a:rPr lang="en-US" sz="1800" dirty="0" smtClean="0">
                <a:latin typeface="Symbol" pitchFamily="18" charset="2"/>
              </a:rPr>
              <a:t>   		(</a:t>
            </a:r>
            <a:r>
              <a:rPr lang="en-US" sz="1800" i="1" dirty="0" smtClean="0"/>
              <a:t>observed at </a:t>
            </a:r>
            <a:r>
              <a:rPr lang="en-US" sz="1800" i="1" dirty="0" err="1" smtClean="0"/>
              <a:t>JLab</a:t>
            </a:r>
            <a:r>
              <a:rPr lang="en-US" sz="1800" i="1" dirty="0" smtClean="0"/>
              <a:t>…  </a:t>
            </a:r>
            <a:r>
              <a:rPr lang="en-US" sz="1800" i="1" dirty="0" smtClean="0">
                <a:latin typeface="Symbol" pitchFamily="18" charset="2"/>
              </a:rPr>
              <a:t>D</a:t>
            </a:r>
            <a:r>
              <a:rPr lang="en-US" sz="1800" i="1" dirty="0" smtClean="0"/>
              <a:t>B/B ~ 10</a:t>
            </a:r>
            <a:r>
              <a:rPr lang="en-US" sz="1800" i="1" baseline="30000" dirty="0" smtClean="0"/>
              <a:t>-4</a:t>
            </a:r>
            <a:r>
              <a:rPr lang="en-US" sz="1800" i="1" dirty="0" smtClean="0"/>
              <a:t> </a:t>
            </a:r>
            <a:r>
              <a:rPr lang="en-US" sz="1800" dirty="0">
                <a:sym typeface="Symbol" pitchFamily="18" charset="2"/>
              </a:rPr>
              <a:t></a:t>
            </a:r>
            <a:r>
              <a:rPr lang="en-US" sz="1800" i="1" dirty="0" smtClean="0"/>
              <a:t> </a:t>
            </a:r>
            <a:r>
              <a:rPr lang="en-US" sz="1800" i="1" dirty="0"/>
              <a:t>few 100s of keV at </a:t>
            </a:r>
            <a:r>
              <a:rPr lang="en-US" sz="1800" i="1" dirty="0" smtClean="0"/>
              <a:t>dump)</a:t>
            </a:r>
            <a:endParaRPr lang="en-US" sz="1200" dirty="0" smtClean="0"/>
          </a:p>
          <a:p>
            <a:pPr>
              <a:buNone/>
            </a:pPr>
            <a:endParaRPr lang="en-US" sz="1200" dirty="0" smtClean="0">
              <a:latin typeface="Symbol" pitchFamily="18" charset="2"/>
            </a:endParaRPr>
          </a:p>
          <a:p>
            <a:pPr>
              <a:buNone/>
            </a:pPr>
            <a:r>
              <a:rPr lang="en-US" sz="2400" dirty="0">
                <a:latin typeface="Symbol" pitchFamily="18" charset="2"/>
              </a:rPr>
              <a:t>	</a:t>
            </a:r>
            <a:r>
              <a:rPr lang="en-US" sz="2400" dirty="0" smtClean="0">
                <a:latin typeface="Symbol" pitchFamily="18" charset="2"/>
              </a:rPr>
              <a:t>	D</a:t>
            </a:r>
            <a:r>
              <a:rPr lang="en-US" sz="2400" dirty="0" smtClean="0"/>
              <a:t>B </a:t>
            </a:r>
            <a:r>
              <a:rPr lang="en-US" sz="2400" dirty="0" smtClean="0">
                <a:sym typeface="Symbol" pitchFamily="18" charset="2"/>
              </a:rPr>
              <a:t>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x’=</a:t>
            </a:r>
            <a:r>
              <a:rPr lang="en-US" sz="2400" dirty="0" err="1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err="1" smtClean="0">
                <a:sym typeface="Symbol" pitchFamily="18" charset="2"/>
              </a:rPr>
              <a:t>Bl</a:t>
            </a:r>
            <a:r>
              <a:rPr lang="en-US" sz="2400" dirty="0" smtClean="0">
                <a:sym typeface="Symbol" pitchFamily="18" charset="2"/>
              </a:rPr>
              <a:t>/</a:t>
            </a:r>
            <a:r>
              <a:rPr lang="en-US" sz="2400" dirty="0" err="1" smtClean="0">
                <a:sym typeface="Symbol" pitchFamily="18" charset="2"/>
              </a:rPr>
              <a:t>B</a:t>
            </a:r>
            <a:r>
              <a:rPr lang="en-US" sz="2400" dirty="0" err="1" smtClean="0">
                <a:latin typeface="Symbol" pitchFamily="18" charset="2"/>
                <a:sym typeface="Symbol" pitchFamily="18" charset="2"/>
              </a:rPr>
              <a:t>r~D</a:t>
            </a:r>
            <a:r>
              <a:rPr lang="en-US" sz="2400" dirty="0" err="1" smtClean="0">
                <a:sym typeface="Symbol" pitchFamily="18" charset="2"/>
              </a:rPr>
              <a:t>Bl</a:t>
            </a:r>
            <a:r>
              <a:rPr lang="en-US" sz="2400" dirty="0">
                <a:sym typeface="Symbol" pitchFamily="18" charset="2"/>
              </a:rPr>
              <a:t>/(33.3564 kg-m/</a:t>
            </a:r>
            <a:r>
              <a:rPr lang="en-US" sz="2400" dirty="0" err="1">
                <a:sym typeface="Symbol" pitchFamily="18" charset="2"/>
              </a:rPr>
              <a:t>GeV</a:t>
            </a:r>
            <a:r>
              <a:rPr lang="en-US" sz="2400" dirty="0">
                <a:sym typeface="Symbol" pitchFamily="18" charset="2"/>
              </a:rPr>
              <a:t> * </a:t>
            </a:r>
            <a:r>
              <a:rPr lang="en-US" sz="2400" dirty="0" err="1">
                <a:sym typeface="Symbol" pitchFamily="18" charset="2"/>
              </a:rPr>
              <a:t>E</a:t>
            </a:r>
            <a:r>
              <a:rPr lang="en-US" sz="2400" baseline="-25000" dirty="0" err="1">
                <a:sym typeface="Symbol" pitchFamily="18" charset="2"/>
              </a:rPr>
              <a:t>linac</a:t>
            </a:r>
            <a:r>
              <a:rPr lang="en-US" sz="2400" dirty="0" smtClean="0">
                <a:sym typeface="Symbol" pitchFamily="18" charset="2"/>
              </a:rPr>
              <a:t>)  </a:t>
            </a:r>
            <a:r>
              <a:rPr lang="en-US" sz="2400" dirty="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smtClean="0">
                <a:sym typeface="Symbol" pitchFamily="18" charset="2"/>
              </a:rPr>
              <a:t>l=M</a:t>
            </a:r>
            <a:r>
              <a:rPr lang="en-US" sz="2400" baseline="-25000" dirty="0" smtClean="0">
                <a:sym typeface="Symbol" pitchFamily="18" charset="2"/>
              </a:rPr>
              <a:t>52 </a:t>
            </a:r>
            <a:r>
              <a:rPr lang="en-US" sz="24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>
                <a:sym typeface="Symbol" pitchFamily="18" charset="2"/>
              </a:rPr>
              <a:t>x’</a:t>
            </a:r>
            <a:endParaRPr lang="en-US" sz="2400" dirty="0" smtClean="0">
              <a:sym typeface="Symbol" pitchFamily="18" charset="2"/>
            </a:endParaRPr>
          </a:p>
          <a:p>
            <a:pPr marL="0" indent="0">
              <a:buNone/>
            </a:pPr>
            <a:r>
              <a:rPr lang="en-US" sz="2400" dirty="0" smtClean="0">
                <a:latin typeface="Symbol" pitchFamily="18" charset="2"/>
                <a:sym typeface="Symbol" pitchFamily="18" charset="2"/>
              </a:rPr>
              <a:t>	d</a:t>
            </a:r>
            <a:r>
              <a:rPr lang="en-US" sz="2400" dirty="0" smtClean="0">
                <a:sym typeface="Symbol" pitchFamily="18" charset="2"/>
              </a:rPr>
              <a:t>l </a:t>
            </a:r>
            <a:r>
              <a:rPr lang="en-US" sz="2400" dirty="0">
                <a:sym typeface="Symbol" pitchFamily="18" charset="2"/>
              </a:rPr>
              <a:t>  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dump</a:t>
            </a:r>
            <a:r>
              <a:rPr lang="en-US" sz="2400" dirty="0" smtClean="0"/>
              <a:t> </a:t>
            </a:r>
            <a:r>
              <a:rPr lang="en-US" sz="2400" dirty="0"/>
              <a:t>= sin </a:t>
            </a:r>
            <a:r>
              <a:rPr lang="en-US" sz="2400" dirty="0">
                <a:latin typeface="Symbol" pitchFamily="18" charset="2"/>
              </a:rPr>
              <a:t>f</a:t>
            </a:r>
            <a:r>
              <a:rPr lang="en-US" sz="2400" baseline="-25000" dirty="0"/>
              <a:t>0</a:t>
            </a:r>
            <a:r>
              <a:rPr lang="en-US" sz="2400" dirty="0"/>
              <a:t> (2</a:t>
            </a:r>
            <a:r>
              <a:rPr lang="en-US" sz="2400" dirty="0">
                <a:latin typeface="Symbol" pitchFamily="18" charset="2"/>
              </a:rPr>
              <a:t>p M</a:t>
            </a:r>
            <a:r>
              <a:rPr lang="en-US" sz="2400" baseline="-25000" dirty="0">
                <a:latin typeface="Symbol" pitchFamily="18" charset="2"/>
              </a:rPr>
              <a:t>52</a:t>
            </a:r>
            <a:r>
              <a:rPr lang="en-US" sz="2400" dirty="0">
                <a:latin typeface="Symbol" pitchFamily="18" charset="2"/>
              </a:rPr>
              <a:t>(</a:t>
            </a:r>
            <a:r>
              <a:rPr lang="en-US" sz="2400" dirty="0" err="1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 err="1">
                <a:sym typeface="Symbol" pitchFamily="18" charset="2"/>
              </a:rPr>
              <a:t>Bl</a:t>
            </a:r>
            <a:r>
              <a:rPr lang="en-US" sz="2400" dirty="0">
                <a:sym typeface="Symbol" pitchFamily="18" charset="2"/>
              </a:rPr>
              <a:t>/33.3564 kg-m</a:t>
            </a:r>
            <a:r>
              <a:rPr lang="en-US" sz="2400" dirty="0">
                <a:latin typeface="Symbol" pitchFamily="18" charset="2"/>
              </a:rPr>
              <a:t>)</a:t>
            </a:r>
            <a:r>
              <a:rPr lang="en-US" sz="2400" dirty="0"/>
              <a:t>/</a:t>
            </a:r>
            <a:r>
              <a:rPr lang="en-US" sz="2400" dirty="0" err="1">
                <a:latin typeface="Symbol" pitchFamily="18" charset="2"/>
              </a:rPr>
              <a:t>l</a:t>
            </a:r>
            <a:r>
              <a:rPr lang="en-US" sz="2400" baseline="-25000" dirty="0" err="1"/>
              <a:t>RF</a:t>
            </a:r>
            <a:r>
              <a:rPr lang="en-US" sz="2400" dirty="0"/>
              <a:t>) </a:t>
            </a:r>
          </a:p>
          <a:p>
            <a:pPr marL="400050" lvl="1" indent="0">
              <a:buNone/>
            </a:pPr>
            <a:endParaRPr lang="en-US" sz="1200" i="1" dirty="0" smtClean="0"/>
          </a:p>
          <a:p>
            <a:pPr marL="400050" lvl="1" indent="0">
              <a:buNone/>
            </a:pPr>
            <a:r>
              <a:rPr lang="en-US" sz="2400" i="1" dirty="0" smtClean="0"/>
              <a:t>Tolerable </a:t>
            </a:r>
            <a:r>
              <a:rPr lang="en-US" sz="2400" i="1" dirty="0"/>
              <a:t>absolute “error integral” </a:t>
            </a:r>
            <a:r>
              <a:rPr lang="en-US" sz="2400" i="1" dirty="0" err="1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i="1" dirty="0" err="1">
                <a:sym typeface="Symbol" pitchFamily="18" charset="2"/>
              </a:rPr>
              <a:t>Bl</a:t>
            </a:r>
            <a:r>
              <a:rPr lang="en-US" sz="2400" i="1" dirty="0">
                <a:sym typeface="Symbol" pitchFamily="18" charset="2"/>
              </a:rPr>
              <a:t> is set by dump acceptance; is </a:t>
            </a:r>
            <a:r>
              <a:rPr lang="en-US" sz="2400" dirty="0">
                <a:sym typeface="Symbol" pitchFamily="18" charset="2"/>
              </a:rPr>
              <a:t>independent</a:t>
            </a:r>
            <a:r>
              <a:rPr lang="en-US" sz="2400" i="1" dirty="0">
                <a:sym typeface="Symbol" pitchFamily="18" charset="2"/>
              </a:rPr>
              <a:t> of </a:t>
            </a:r>
            <a:r>
              <a:rPr lang="en-US" sz="2400" i="1" dirty="0" err="1">
                <a:sym typeface="Symbol" pitchFamily="18" charset="2"/>
              </a:rPr>
              <a:t>linac</a:t>
            </a:r>
            <a:r>
              <a:rPr lang="en-US" sz="2400" i="1" dirty="0">
                <a:sym typeface="Symbol" pitchFamily="18" charset="2"/>
              </a:rPr>
              <a:t> length/energy </a:t>
            </a:r>
            <a:r>
              <a:rPr lang="en-US" sz="2400" i="1" dirty="0" smtClean="0">
                <a:sym typeface="Symbol" pitchFamily="18" charset="2"/>
              </a:rPr>
              <a:t>gain; </a:t>
            </a:r>
            <a:r>
              <a:rPr lang="en-US" sz="2400" i="1" dirty="0">
                <a:sym typeface="Symbol" pitchFamily="18" charset="2"/>
              </a:rPr>
              <a:t>t</a:t>
            </a:r>
            <a:r>
              <a:rPr lang="en-US" sz="2400" i="1" dirty="0" smtClean="0"/>
              <a:t>olerable </a:t>
            </a:r>
            <a:r>
              <a:rPr lang="en-US" sz="2400" i="1" dirty="0"/>
              <a:t>relative field error </a:t>
            </a:r>
            <a:r>
              <a:rPr lang="en-US" sz="2400" dirty="0"/>
              <a:t>falls</a:t>
            </a:r>
            <a:r>
              <a:rPr lang="en-US" sz="2400" i="1" dirty="0"/>
              <a:t> as energy (required field) goes </a:t>
            </a:r>
            <a:r>
              <a:rPr lang="en-US" sz="2400" i="1" dirty="0" smtClean="0"/>
              <a:t>up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510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011" y="299729"/>
            <a:ext cx="6925978" cy="6445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Dealing With Field Quality…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Palliative measures: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make better magnets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use lower energy </a:t>
            </a:r>
            <a:r>
              <a:rPr lang="en-US" sz="2200" dirty="0" err="1" smtClean="0"/>
              <a:t>linac</a:t>
            </a:r>
            <a:endParaRPr lang="en-US" sz="2200" dirty="0" smtClean="0"/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reduce M</a:t>
            </a:r>
            <a:r>
              <a:rPr lang="en-US" sz="2200" baseline="-25000" dirty="0" smtClean="0"/>
              <a:t>52</a:t>
            </a:r>
            <a:r>
              <a:rPr lang="en-US" sz="2200" dirty="0" smtClean="0"/>
              <a:t> (smaller dispersion, stronger focusing)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provide means of compensation (diagnostics &amp; correction knobs)</a:t>
            </a:r>
            <a:endParaRPr lang="en-US" sz="2200" baseline="-25000" dirty="0" smtClean="0"/>
          </a:p>
        </p:txBody>
      </p:sp>
      <p:pic>
        <p:nvPicPr>
          <p:cNvPr id="4" name="Content Placeholder 11" descr="mag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761630"/>
            <a:ext cx="4857750" cy="1951038"/>
          </a:xfrm>
          <a:prstGeom prst="rect">
            <a:avLst/>
          </a:prstGeom>
        </p:spPr>
      </p:pic>
      <p:pic>
        <p:nvPicPr>
          <p:cNvPr id="5" name="Content Placeholder 12" descr="magcom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18792" y="3658834"/>
            <a:ext cx="4038600" cy="201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45" y="152400"/>
            <a:ext cx="7630511" cy="792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Collective Effects: Inherent in </a:t>
            </a:r>
            <a:br>
              <a:rPr lang="en-US" sz="3600" dirty="0" smtClean="0"/>
            </a:br>
            <a:r>
              <a:rPr lang="en-US" sz="3600" dirty="0" smtClean="0"/>
              <a:t>		High-brightness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400" dirty="0" smtClean="0"/>
              <a:t>Collective contributions to halo</a:t>
            </a:r>
          </a:p>
          <a:p>
            <a:pPr marL="914400" lvl="1" indent="-514350"/>
            <a:r>
              <a:rPr lang="en-US" sz="2000" dirty="0" smtClean="0"/>
              <a:t>dynamics of beam formation, </a:t>
            </a:r>
            <a:r>
              <a:rPr lang="en-US" sz="2000" dirty="0" err="1" smtClean="0"/>
              <a:t>Touschek</a:t>
            </a:r>
            <a:r>
              <a:rPr lang="en-US" sz="2000" dirty="0" smtClean="0"/>
              <a:t>/</a:t>
            </a:r>
            <a:r>
              <a:rPr lang="en-US" sz="2000" dirty="0" err="1" smtClean="0"/>
              <a:t>intrabeam</a:t>
            </a:r>
            <a:r>
              <a:rPr lang="en-US" sz="2000" dirty="0" smtClean="0"/>
              <a:t> scattering, …</a:t>
            </a:r>
          </a:p>
          <a:p>
            <a:pPr marL="914400" lvl="1" indent="-514350">
              <a:buNone/>
            </a:pPr>
            <a:r>
              <a:rPr lang="en-US" sz="2000" dirty="0" smtClean="0"/>
              <a:t>	          </a:t>
            </a:r>
            <a:r>
              <a:rPr lang="en-US" sz="2000" i="1" dirty="0" smtClean="0"/>
              <a:t>[you can’t collimate electrons, you can only make ‘</a:t>
            </a:r>
            <a:r>
              <a:rPr lang="en-US" sz="2000" i="1" dirty="0" err="1" smtClean="0"/>
              <a:t>em</a:t>
            </a:r>
            <a:r>
              <a:rPr lang="en-US" sz="2000" i="1" dirty="0" smtClean="0"/>
              <a:t> mad…], </a:t>
            </a:r>
          </a:p>
          <a:p>
            <a:pPr marL="514350" indent="-514350"/>
            <a:r>
              <a:rPr lang="en-US" sz="2400" dirty="0" smtClean="0"/>
              <a:t>wakes, impedances, interaction of beam with itself &amp;/or environment </a:t>
            </a:r>
          </a:p>
          <a:p>
            <a:pPr marL="914400" lvl="1" indent="-514350"/>
            <a:r>
              <a:rPr lang="en-US" sz="2000" dirty="0" smtClean="0"/>
              <a:t>BBU, CSR, LSC, </a:t>
            </a:r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/>
              <a:t>BI</a:t>
            </a:r>
            <a:r>
              <a:rPr lang="en-US" sz="2000" dirty="0" smtClean="0"/>
              <a:t>…</a:t>
            </a:r>
          </a:p>
          <a:p>
            <a:pPr marL="514350" indent="-514350"/>
            <a:r>
              <a:rPr lang="en-US" sz="2400" dirty="0" smtClean="0"/>
              <a:t>Space charge -&gt;100+ </a:t>
            </a:r>
            <a:r>
              <a:rPr lang="en-US" sz="2400" dirty="0" err="1" smtClean="0"/>
              <a:t>MeV</a:t>
            </a:r>
            <a:r>
              <a:rPr lang="en-US" sz="2400" dirty="0" smtClean="0"/>
              <a:t>; “injector stretches from cathode to FEL”… and back to dump…</a:t>
            </a:r>
          </a:p>
          <a:p>
            <a:pPr marL="914400" lvl="1" indent="-514350"/>
            <a:r>
              <a:rPr lang="en-US" sz="2000" dirty="0" smtClean="0"/>
              <a:t>losses can be worse at lower charge than at higher (e.g. 30 </a:t>
            </a:r>
            <a:r>
              <a:rPr lang="en-US" sz="2000" dirty="0" err="1" smtClean="0"/>
              <a:t>pC</a:t>
            </a:r>
            <a:r>
              <a:rPr lang="en-US" sz="2000" dirty="0" smtClean="0"/>
              <a:t> worse at dump than 135 pc due to loss of space charge focusing)</a:t>
            </a:r>
          </a:p>
          <a:p>
            <a:pPr marL="914400" lvl="1" indent="-514350"/>
            <a:r>
              <a:rPr lang="en-US" sz="2000" dirty="0" smtClean="0"/>
              <a:t>dominates dynamics/performance down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pPr marL="514350" indent="-514350"/>
            <a:r>
              <a:rPr lang="en-US" sz="2400" dirty="0" smtClean="0"/>
              <a:t>THz, resistive wall, RF heating… all performance issues in IR Upgrade</a:t>
            </a:r>
          </a:p>
        </p:txBody>
      </p:sp>
      <p:pic>
        <p:nvPicPr>
          <p:cNvPr id="5" name="Picture 7" descr="ocm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44" y="1266780"/>
            <a:ext cx="28575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ocmmsfl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44" y="3551193"/>
            <a:ext cx="31623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wigg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29" y="1037804"/>
            <a:ext cx="21939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wigglerfl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18" y="3958804"/>
            <a:ext cx="28495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CSR Management During Recirculation &amp; 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IR Upgrade generated high power THz (135 pC x 150 </a:t>
            </a:r>
            <a:r>
              <a:rPr lang="en-US" dirty="0" err="1" smtClean="0"/>
              <a:t>fsec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Observed extraction efficiency ~0.2% =&gt; ~2+ kW at full current</a:t>
            </a:r>
          </a:p>
          <a:p>
            <a:pPr lvl="1"/>
            <a:r>
              <a:rPr lang="en-US" dirty="0" smtClean="0"/>
              <a:t>Went unexpected places (e.g. FEL </a:t>
            </a:r>
            <a:r>
              <a:rPr lang="en-US" dirty="0" err="1" smtClean="0"/>
              <a:t>outcoupler</a:t>
            </a:r>
            <a:r>
              <a:rPr lang="en-US" dirty="0" smtClean="0"/>
              <a:t>…)</a:t>
            </a:r>
          </a:p>
          <a:p>
            <a:pPr lvl="1"/>
            <a:r>
              <a:rPr lang="en-US" dirty="0" smtClean="0"/>
              <a:t>Must learn to control/optimize </a:t>
            </a:r>
          </a:p>
          <a:p>
            <a:r>
              <a:rPr lang="en-US" dirty="0" smtClean="0"/>
              <a:t>Impact of CSR on beam quality a serious concern during both recirculation and compression</a:t>
            </a:r>
          </a:p>
          <a:p>
            <a:r>
              <a:rPr lang="en-US" dirty="0" smtClean="0"/>
              <a:t>Impact of high power THz on hardware a serious concern for high brightness systems</a:t>
            </a:r>
          </a:p>
          <a:p>
            <a:pPr lvl="1"/>
            <a:endParaRPr lang="en-US" dirty="0"/>
          </a:p>
        </p:txBody>
      </p:sp>
      <p:pic>
        <p:nvPicPr>
          <p:cNvPr id="5" name="Picture 4" descr="Orbi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716" y="4074619"/>
            <a:ext cx="8652682" cy="2599136"/>
          </a:xfrm>
          <a:prstGeom prst="rect">
            <a:avLst/>
          </a:prstGeom>
        </p:spPr>
      </p:pic>
      <p:pic>
        <p:nvPicPr>
          <p:cNvPr id="6" name="Picture 5" descr="Picture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048" y="1173709"/>
            <a:ext cx="3787254" cy="2569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79" y="3558000"/>
            <a:ext cx="5700000" cy="33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17" y="378145"/>
            <a:ext cx="5559552" cy="32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CSR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Recirculate with periodically isochronous 2</a:t>
            </a:r>
            <a:r>
              <a:rPr lang="en-US" baseline="30000" dirty="0" smtClean="0"/>
              <a:t>nd</a:t>
            </a:r>
            <a:r>
              <a:rPr lang="en-US" dirty="0" smtClean="0"/>
              <a:t> order </a:t>
            </a:r>
            <a:r>
              <a:rPr lang="en-US" dirty="0" err="1" smtClean="0"/>
              <a:t>achromats</a:t>
            </a:r>
            <a:endParaRPr lang="en-US" dirty="0" smtClean="0"/>
          </a:p>
          <a:p>
            <a:pPr lvl="1"/>
            <a:r>
              <a:rPr lang="en-US" dirty="0" smtClean="0"/>
              <a:t>Emittance-compensates transverse effects up to fairly high charge/peak current</a:t>
            </a:r>
          </a:p>
          <a:p>
            <a:pPr lvl="2"/>
            <a:r>
              <a:rPr lang="en-US" dirty="0" smtClean="0"/>
              <a:t>Leaves imprint of wake longitudinally</a:t>
            </a:r>
          </a:p>
          <a:p>
            <a:pPr lvl="1"/>
            <a:r>
              <a:rPr lang="en-US" dirty="0" smtClean="0"/>
              <a:t>Suppresses </a:t>
            </a:r>
            <a:r>
              <a:rPr lang="en-US" dirty="0" err="1" smtClean="0"/>
              <a:t>microbunching</a:t>
            </a:r>
            <a:endParaRPr lang="en-US" dirty="0" smtClean="0"/>
          </a:p>
          <a:p>
            <a:r>
              <a:rPr lang="en-US" dirty="0" smtClean="0"/>
              <a:t>Compress with M</a:t>
            </a:r>
            <a:r>
              <a:rPr lang="en-US" baseline="-25000" dirty="0" smtClean="0"/>
              <a:t>56</a:t>
            </a:r>
            <a:r>
              <a:rPr lang="en-US" dirty="0" smtClean="0"/>
              <a:t>&gt;0</a:t>
            </a:r>
          </a:p>
          <a:p>
            <a:pPr lvl="1"/>
            <a:r>
              <a:rPr lang="en-US" dirty="0" smtClean="0"/>
              <a:t>Avoids parasitic compressions; can suppress </a:t>
            </a:r>
            <a:r>
              <a:rPr lang="en-US" dirty="0" err="1" smtClean="0"/>
              <a:t>microbunching</a:t>
            </a:r>
            <a:endParaRPr lang="en-US" dirty="0" smtClean="0"/>
          </a:p>
          <a:p>
            <a:pPr lvl="1"/>
            <a:r>
              <a:rPr lang="en-US" dirty="0" smtClean="0"/>
              <a:t>Lases like gangbusters… (UV Demo, April 2012)</a:t>
            </a:r>
          </a:p>
          <a:p>
            <a:r>
              <a:rPr lang="en-US" dirty="0" smtClean="0"/>
              <a:t>“Optics balanced” emittance compensated compressor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1" y="641432"/>
            <a:ext cx="5629716" cy="2808596"/>
          </a:xfrm>
          <a:prstGeom prst="rect">
            <a:avLst/>
          </a:prstGeom>
          <a:noFill/>
        </p:spPr>
      </p:pic>
      <p:pic>
        <p:nvPicPr>
          <p:cNvPr id="8" name="Picture 7" descr="C:\Users\tennant\Desktop\CSR uBI arxiv\FIGURES\LE\Emittanc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29" y="1680557"/>
            <a:ext cx="5029200" cy="358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tennant\Desktop\CSR uBI arxiv\FIGURES\HE small R56\xx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2" y="2251736"/>
            <a:ext cx="320294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tennant\Desktop\CSR uBI arxiv\FIGURES\LE\t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48" y="1710720"/>
            <a:ext cx="4572000" cy="352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69" y="150128"/>
            <a:ext cx="5578475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3" y="3858766"/>
            <a:ext cx="8289925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45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9972"/>
            <a:ext cx="8229600" cy="5094805"/>
          </a:xfrm>
        </p:spPr>
        <p:txBody>
          <a:bodyPr>
            <a:noAutofit/>
          </a:bodyPr>
          <a:lstStyle/>
          <a:p>
            <a:r>
              <a:rPr lang="en-US" sz="2800" dirty="0" smtClean="0"/>
              <a:t>ERLs are </a:t>
            </a:r>
            <a:r>
              <a:rPr lang="en-US" sz="2800" i="1" dirty="0" smtClean="0"/>
              <a:t>non-</a:t>
            </a:r>
            <a:r>
              <a:rPr lang="en-US" sz="2800" i="1" dirty="0" err="1" smtClean="0"/>
              <a:t>equilbrium</a:t>
            </a:r>
            <a:r>
              <a:rPr lang="en-US" sz="2800" dirty="0" smtClean="0"/>
              <a:t> systems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o natural emittance (cf. storage rings); </a:t>
            </a:r>
          </a:p>
          <a:p>
            <a:pPr lvl="1"/>
            <a:r>
              <a:rPr lang="en-US" sz="2400" dirty="0" smtClean="0"/>
              <a:t>no closed orbit (really... </a:t>
            </a:r>
            <a:r>
              <a:rPr lang="en-US" sz="2400" dirty="0"/>
              <a:t>t</a:t>
            </a:r>
            <a:r>
              <a:rPr lang="en-US" sz="2400" dirty="0" smtClean="0"/>
              <a:t>here is </a:t>
            </a:r>
            <a:r>
              <a:rPr lang="en-US" sz="2400" b="1" dirty="0" smtClean="0"/>
              <a:t>no</a:t>
            </a:r>
            <a:r>
              <a:rPr lang="en-US" sz="2400" dirty="0" smtClean="0"/>
              <a:t> closed orbit…); </a:t>
            </a:r>
          </a:p>
          <a:p>
            <a:pPr lvl="1"/>
            <a:r>
              <a:rPr lang="en-US" sz="2400" dirty="0" smtClean="0"/>
              <a:t>inherent betatron/synchrotron stability may be unnecessary; </a:t>
            </a:r>
          </a:p>
          <a:p>
            <a:pPr lvl="1"/>
            <a:r>
              <a:rPr lang="en-US" sz="2400" dirty="0" smtClean="0"/>
              <a:t>beam and the lattice are </a:t>
            </a:r>
            <a:r>
              <a:rPr lang="en-US" sz="2400" b="1" dirty="0" smtClean="0"/>
              <a:t>different</a:t>
            </a:r>
            <a:r>
              <a:rPr lang="en-US" sz="2400" dirty="0" smtClean="0"/>
              <a:t> (sometimes deliberately…)</a:t>
            </a:r>
            <a:endParaRPr lang="en-US" dirty="0" smtClean="0"/>
          </a:p>
          <a:p>
            <a:pPr marL="457200" indent="-457200">
              <a:buNone/>
            </a:pPr>
            <a:r>
              <a:rPr lang="en-US" sz="2800" b="1" i="1" dirty="0" smtClean="0"/>
              <a:t>Consequence: an ERL is more similar to a storage ring injection chain than it is to th</a:t>
            </a:r>
            <a:r>
              <a:rPr lang="en-US" sz="2800" b="1" i="1" dirty="0"/>
              <a:t>e</a:t>
            </a:r>
            <a:r>
              <a:rPr lang="en-US" sz="2800" b="1" i="1" dirty="0" smtClean="0"/>
              <a:t> ring itself… </a:t>
            </a:r>
            <a:r>
              <a:rPr lang="en-US" sz="2800" i="1" dirty="0" smtClean="0"/>
              <a:t>(and recall, to our collective sorrow, that injection is when all the loss occurs… and notice that an ERL is a continuous, 100% duty cycle injector…!)</a:t>
            </a:r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3055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851819" y="290513"/>
            <a:ext cx="5440363" cy="644525"/>
          </a:xfrm>
        </p:spPr>
        <p:txBody>
          <a:bodyPr/>
          <a:lstStyle/>
          <a:p>
            <a:r>
              <a:rPr lang="en-US" sz="3600" dirty="0" smtClean="0"/>
              <a:t>Implications for Diagnostics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9825"/>
            <a:ext cx="7772400" cy="4422775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None/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sz="3200" i="1" dirty="0" smtClean="0"/>
              <a:t>What does this experience imply about diagnostic requirements (a topic for a very long discussion…)? </a:t>
            </a:r>
          </a:p>
          <a:p>
            <a:pPr>
              <a:buFontTx/>
              <a:buNone/>
              <a:defRPr/>
            </a:pPr>
            <a:endParaRPr lang="en-US" sz="3200" i="1" dirty="0" smtClean="0"/>
          </a:p>
          <a:p>
            <a:pPr>
              <a:defRPr/>
            </a:pPr>
            <a:r>
              <a:rPr lang="en-US" sz="3200" dirty="0" smtClean="0"/>
              <a:t>Need lots of longitudinal/time of flight/bunch length/energy diagnostics</a:t>
            </a:r>
          </a:p>
          <a:p>
            <a:pPr lvl="1">
              <a:defRPr/>
            </a:pPr>
            <a:r>
              <a:rPr lang="en-US" sz="2900" dirty="0" smtClean="0"/>
              <a:t>longitudinal matching, correction of field errors</a:t>
            </a:r>
          </a:p>
          <a:p>
            <a:pPr>
              <a:defRPr/>
            </a:pPr>
            <a:r>
              <a:rPr lang="en-US" sz="3300" dirty="0" smtClean="0"/>
              <a:t>Must measure positions of multiple beams in common transport in an operationally noninvasive manner</a:t>
            </a:r>
          </a:p>
          <a:p>
            <a:pPr lvl="1">
              <a:defRPr/>
            </a:pPr>
            <a:r>
              <a:rPr lang="en-US" sz="2900" dirty="0" smtClean="0"/>
              <a:t>beams out of phase: signals cancel in resonant structures like those used for some diagnostics </a:t>
            </a:r>
            <a:endParaRPr lang="en-US" dirty="0" smtClean="0"/>
          </a:p>
          <a:p>
            <a:pPr>
              <a:defRPr/>
            </a:pPr>
            <a:r>
              <a:rPr lang="en-US" sz="3300" dirty="0" smtClean="0"/>
              <a:t>Must diagnose </a:t>
            </a:r>
            <a:r>
              <a:rPr lang="en-US" sz="3300" b="1" i="1" dirty="0" smtClean="0"/>
              <a:t>lattice</a:t>
            </a:r>
            <a:r>
              <a:rPr lang="en-US" sz="3300" dirty="0" smtClean="0"/>
              <a:t> and </a:t>
            </a:r>
            <a:r>
              <a:rPr lang="en-US" sz="3300" b="1" i="1" dirty="0" smtClean="0"/>
              <a:t>beam</a:t>
            </a:r>
            <a:r>
              <a:rPr lang="en-US" sz="3300" dirty="0" smtClean="0"/>
              <a:t> separately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Lessons, Fear, and Loathing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Internal target operation</a:t>
            </a:r>
          </a:p>
          <a:p>
            <a:pPr lvl="1"/>
            <a:r>
              <a:rPr lang="en-US" dirty="0" smtClean="0"/>
              <a:t>Gas jet aperture validation (450 kW CW through 2 mm aperture with few </a:t>
            </a:r>
            <a:r>
              <a:rPr lang="en-US" dirty="0" err="1" smtClean="0"/>
              <a:t>ppm</a:t>
            </a:r>
            <a:r>
              <a:rPr lang="en-US" dirty="0" smtClean="0"/>
              <a:t> loss)</a:t>
            </a:r>
          </a:p>
          <a:p>
            <a:pPr lvl="2"/>
            <a:r>
              <a:rPr lang="en-US" dirty="0" smtClean="0"/>
              <a:t>Small spot + halo control via choice of phase advance</a:t>
            </a:r>
          </a:p>
          <a:p>
            <a:pPr lvl="1"/>
            <a:r>
              <a:rPr lang="en-US" dirty="0" smtClean="0"/>
              <a:t>Isotope production</a:t>
            </a:r>
          </a:p>
          <a:p>
            <a:pPr lvl="2"/>
            <a:r>
              <a:rPr lang="en-US" dirty="0" smtClean="0"/>
              <a:t>Tricky: momentum spread not unlike FEL; transverse spray difficult to manage due to adiabatic </a:t>
            </a:r>
            <a:r>
              <a:rPr lang="en-US" dirty="0" err="1" smtClean="0"/>
              <a:t>antidamping</a:t>
            </a:r>
            <a:r>
              <a:rPr lang="en-US" dirty="0" smtClean="0"/>
              <a:t> during recovery</a:t>
            </a:r>
          </a:p>
          <a:p>
            <a:pPr lvl="3"/>
            <a:r>
              <a:rPr lang="en-US" dirty="0" smtClean="0"/>
              <a:t>has implications for beam-beam if operating in the disruption regime</a:t>
            </a:r>
          </a:p>
          <a:p>
            <a:pPr lvl="3"/>
            <a:r>
              <a:rPr lang="en-US" dirty="0" smtClean="0"/>
              <a:t>want large divergence =&gt; small spot; good for collider (NP, HEP) bad for solid target…</a:t>
            </a:r>
          </a:p>
          <a:p>
            <a:r>
              <a:rPr lang="en-US" dirty="0" smtClean="0"/>
              <a:t>Costing: optimum may not lie in clone/copying</a:t>
            </a:r>
          </a:p>
          <a:p>
            <a:pPr lvl="1"/>
            <a:r>
              <a:rPr lang="en-US" dirty="0" smtClean="0"/>
              <a:t>T. Powers/ILC cost workbook</a:t>
            </a:r>
          </a:p>
          <a:p>
            <a:r>
              <a:rPr lang="en-US" dirty="0" smtClean="0"/>
              <a:t>ISR effects on longitudinal </a:t>
            </a:r>
            <a:r>
              <a:rPr lang="en-US" dirty="0" err="1" smtClean="0"/>
              <a:t>emittance</a:t>
            </a:r>
            <a:r>
              <a:rPr lang="en-US" dirty="0" smtClean="0"/>
              <a:t> (esp. at higher energy)</a:t>
            </a:r>
          </a:p>
          <a:p>
            <a:pPr lvl="1"/>
            <a:r>
              <a:rPr lang="en-US" dirty="0" smtClean="0"/>
              <a:t>Bunch lengthening (M</a:t>
            </a:r>
            <a:r>
              <a:rPr lang="en-US" baseline="-25000" dirty="0" smtClean="0"/>
              <a:t>56</a:t>
            </a:r>
            <a:r>
              <a:rPr lang="en-US" baseline="30000" dirty="0" smtClean="0"/>
              <a:t>emission-&gt;reinjection</a:t>
            </a:r>
            <a:r>
              <a:rPr lang="en-US" dirty="0" smtClean="0"/>
              <a:t> not zero everywhere) +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dp</a:t>
            </a:r>
            <a:r>
              <a:rPr lang="en-US" baseline="-25000" dirty="0" smtClean="0"/>
              <a:t>/p</a:t>
            </a:r>
            <a:r>
              <a:rPr lang="en-US" dirty="0" smtClean="0"/>
              <a:t> =&gt; entertainment (as with magnetic field quality)…</a:t>
            </a:r>
          </a:p>
          <a:p>
            <a:r>
              <a:rPr lang="en-US" dirty="0" smtClean="0"/>
              <a:t>High power FELs from ‘80s on serve as cautionary tale: use caution during scale-up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510"/>
            <a:ext cx="8229600" cy="1143000"/>
          </a:xfrm>
        </p:spPr>
        <p:txBody>
          <a:bodyPr/>
          <a:lstStyle/>
          <a:p>
            <a:r>
              <a:rPr lang="en-US" dirty="0" smtClean="0"/>
              <a:t>and one more thing…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772"/>
            <a:ext cx="8229600" cy="517109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Common transport (two passes in one beam line) can be tricky (and risky). </a:t>
            </a:r>
          </a:p>
          <a:p>
            <a:pPr lvl="1"/>
            <a:r>
              <a:rPr lang="en-US" sz="2000" dirty="0" smtClean="0"/>
              <a:t>Done at MIT/Bates (3 pass – one up, one coast, one down), IR Demo (same scheme), and CEBAF-ER</a:t>
            </a:r>
          </a:p>
          <a:p>
            <a:pPr lvl="1"/>
            <a:r>
              <a:rPr lang="en-US" sz="2000" dirty="0" smtClean="0"/>
              <a:t>Limits flexibility and control; forces tighter specs (expensive); worse sensitivity</a:t>
            </a:r>
            <a:endParaRPr lang="en-US" sz="2400" dirty="0" smtClean="0"/>
          </a:p>
          <a:p>
            <a:r>
              <a:rPr lang="en-US" sz="2400" dirty="0" smtClean="0"/>
              <a:t>May be easier to use asymmetric gains in </a:t>
            </a:r>
            <a:r>
              <a:rPr lang="en-US" sz="2400" dirty="0" err="1" smtClean="0"/>
              <a:t>linacs</a:t>
            </a:r>
            <a:r>
              <a:rPr lang="en-US" sz="2400" dirty="0" smtClean="0"/>
              <a:t> &amp; have separate transport of each pass on each end (GERBAL)</a:t>
            </a:r>
          </a:p>
          <a:p>
            <a:pPr lvl="1"/>
            <a:r>
              <a:rPr lang="en-US" sz="2000" dirty="0" smtClean="0"/>
              <a:t>Better control of beam envelopes in </a:t>
            </a:r>
            <a:r>
              <a:rPr lang="en-US" sz="2000" dirty="0" err="1" smtClean="0"/>
              <a:t>multipass</a:t>
            </a:r>
            <a:r>
              <a:rPr lang="en-US" sz="2000" dirty="0" smtClean="0"/>
              <a:t> operation </a:t>
            </a:r>
          </a:p>
          <a:p>
            <a:pPr lvl="2"/>
            <a:r>
              <a:rPr lang="en-US" sz="1600" dirty="0" smtClean="0"/>
              <a:t>“short” </a:t>
            </a:r>
            <a:r>
              <a:rPr lang="en-US" sz="1600" dirty="0" err="1" smtClean="0"/>
              <a:t>linac</a:t>
            </a:r>
            <a:r>
              <a:rPr lang="en-US" sz="1600" dirty="0" smtClean="0"/>
              <a:t> =&gt; “</a:t>
            </a:r>
            <a:r>
              <a:rPr lang="en-US" sz="1600" dirty="0" err="1" smtClean="0"/>
              <a:t>preaccelerator</a:t>
            </a:r>
            <a:r>
              <a:rPr lang="en-US" sz="1600" dirty="0" smtClean="0"/>
              <a:t>” to “long”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pPr lvl="1"/>
            <a:r>
              <a:rPr lang="en-US" sz="2000" dirty="0" smtClean="0"/>
              <a:t>More “knobs”</a:t>
            </a:r>
          </a:p>
          <a:p>
            <a:pPr lvl="1"/>
            <a:r>
              <a:rPr lang="en-US" sz="2000" dirty="0" smtClean="0"/>
              <a:t>Can deal with slight mismatches of energy pass-to-pass (reduced aperture requirements) </a:t>
            </a:r>
          </a:p>
          <a:p>
            <a:pPr lvl="1"/>
            <a:r>
              <a:rPr lang="en-US" sz="2000" dirty="0" smtClean="0"/>
              <a:t>Relaxed energy gain matching on </a:t>
            </a:r>
            <a:r>
              <a:rPr lang="en-US" sz="2000" dirty="0" err="1" smtClean="0"/>
              <a:t>linacs</a:t>
            </a:r>
            <a:r>
              <a:rPr lang="en-US" sz="2000" dirty="0" smtClean="0"/>
              <a:t> (if S/R acceptance adequate)</a:t>
            </a:r>
          </a:p>
          <a:p>
            <a:pPr lvl="1"/>
            <a:r>
              <a:rPr lang="en-US" sz="2000" dirty="0" smtClean="0"/>
              <a:t>Separates each pass for feedback stabilization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124075"/>
            <a:ext cx="79629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8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648"/>
            <a:ext cx="8229600" cy="495951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Many thanks  to the organizers for the opportunity to participate in this discussion!</a:t>
            </a:r>
          </a:p>
          <a:p>
            <a:pPr>
              <a:buNone/>
            </a:pPr>
            <a:r>
              <a:rPr lang="en-US" dirty="0" smtClean="0"/>
              <a:t>My </a:t>
            </a:r>
            <a:r>
              <a:rPr lang="en-US" dirty="0" err="1" smtClean="0"/>
              <a:t>JLab</a:t>
            </a:r>
            <a:r>
              <a:rPr lang="en-US" dirty="0" smtClean="0"/>
              <a:t> colleagues have all contributed to the work on which this talk is based; specific information, ideas, and/or slides were provided by </a:t>
            </a:r>
          </a:p>
          <a:p>
            <a:pPr lvl="1"/>
            <a:r>
              <a:rPr lang="en-US" dirty="0" err="1" smtClean="0"/>
              <a:t>Pavel</a:t>
            </a:r>
            <a:r>
              <a:rPr lang="en-US" dirty="0" smtClean="0"/>
              <a:t> Evtushenko			</a:t>
            </a:r>
            <a:r>
              <a:rPr lang="en-US" b="1" dirty="0" smtClean="0"/>
              <a:t>–</a:t>
            </a:r>
            <a:r>
              <a:rPr lang="en-US" dirty="0" smtClean="0"/>
              <a:t> George Neil </a:t>
            </a:r>
          </a:p>
          <a:p>
            <a:pPr lvl="1"/>
            <a:r>
              <a:rPr lang="en-US" dirty="0" smtClean="0"/>
              <a:t>Chris Tennant			</a:t>
            </a:r>
            <a:r>
              <a:rPr lang="en-US" b="1" dirty="0" smtClean="0"/>
              <a:t>–</a:t>
            </a:r>
            <a:r>
              <a:rPr lang="en-US" dirty="0" smtClean="0"/>
              <a:t> Steve Benson</a:t>
            </a:r>
          </a:p>
          <a:p>
            <a:pPr lvl="1"/>
            <a:r>
              <a:rPr lang="en-US" dirty="0" smtClean="0"/>
              <a:t>Tom Powers			</a:t>
            </a:r>
            <a:r>
              <a:rPr lang="en-US" b="1" dirty="0" smtClean="0"/>
              <a:t>–</a:t>
            </a:r>
            <a:r>
              <a:rPr lang="en-US" dirty="0" smtClean="0"/>
              <a:t> Jim Boyce</a:t>
            </a:r>
          </a:p>
          <a:p>
            <a:pPr lvl="1"/>
            <a:r>
              <a:rPr lang="en-US" dirty="0" smtClean="0"/>
              <a:t>Bob Legg 			</a:t>
            </a:r>
            <a:r>
              <a:rPr lang="en-US" b="1" dirty="0" smtClean="0"/>
              <a:t>–</a:t>
            </a:r>
            <a:r>
              <a:rPr lang="en-US" dirty="0" smtClean="0"/>
              <a:t> Gwyn Williams</a:t>
            </a:r>
          </a:p>
          <a:p>
            <a:pPr lvl="1"/>
            <a:r>
              <a:rPr lang="en-US" dirty="0" smtClean="0"/>
              <a:t>Carlos Hernandez-Garcia		</a:t>
            </a:r>
            <a:r>
              <a:rPr lang="en-US" b="1" dirty="0" smtClean="0"/>
              <a:t>–</a:t>
            </a:r>
            <a:r>
              <a:rPr lang="en-US" dirty="0" smtClean="0"/>
              <a:t> Fay Hannon</a:t>
            </a:r>
          </a:p>
          <a:p>
            <a:pPr lvl="1"/>
            <a:r>
              <a:rPr lang="en-US" dirty="0" err="1" smtClean="0"/>
              <a:t>Shukui</a:t>
            </a:r>
            <a:r>
              <a:rPr lang="en-US" dirty="0" smtClean="0"/>
              <a:t> Zhang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sz="1700" dirty="0" smtClean="0"/>
              <a:t>Notice: Authored by Jefferson Science Associates, LLC under U.S. DOE Contract No. DE-AC05-06OR23177 and by the Southeastern Universities Research Association, Inc. under U.S. DOE Contract No. DE-AC05-84ER40150. The U.S. Government retains a non-exclusive, paid-up, irrevocable, world-wide license to publish or reproduce this manuscript for U.S. Government purposes.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600" dirty="0" smtClean="0"/>
              <a:t>JLab FEL bunch compression and diagnostics</a:t>
            </a:r>
            <a:endParaRPr lang="en-US" sz="2600" dirty="0"/>
          </a:p>
        </p:txBody>
      </p:sp>
      <p:pic>
        <p:nvPicPr>
          <p:cNvPr id="27" name="Picture 26" descr="#4 ARC1 sextupoles-2000G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4" y="3429000"/>
            <a:ext cx="3125305" cy="2944896"/>
          </a:xfrm>
          <a:prstGeom prst="rect">
            <a:avLst/>
          </a:prstGeom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123845" y="4583693"/>
            <a:ext cx="1229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Sextupoles</a:t>
            </a:r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 10730 G</a:t>
            </a:r>
          </a:p>
        </p:txBody>
      </p:sp>
      <p:sp>
        <p:nvSpPr>
          <p:cNvPr id="30" name="Line 54"/>
          <p:cNvSpPr>
            <a:spLocks noChangeShapeType="1"/>
          </p:cNvSpPr>
          <p:nvPr/>
        </p:nvSpPr>
        <p:spPr bwMode="auto">
          <a:xfrm flipH="1">
            <a:off x="4241955" y="4796210"/>
            <a:ext cx="26059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122824" y="3658474"/>
            <a:ext cx="12606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Sextupoles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12730 G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128676" y="5420435"/>
            <a:ext cx="1254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Sextupoles</a:t>
            </a:r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 8730 G</a:t>
            </a: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 flipH="1">
            <a:off x="4174901" y="5228450"/>
            <a:ext cx="537861" cy="40497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Line 54"/>
          <p:cNvSpPr>
            <a:spLocks noChangeShapeType="1"/>
          </p:cNvSpPr>
          <p:nvPr/>
        </p:nvSpPr>
        <p:spPr bwMode="auto">
          <a:xfrm flipH="1" flipV="1">
            <a:off x="4270302" y="3922361"/>
            <a:ext cx="769874" cy="44294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 descr="#5 ARC1 quads -40G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122784" cy="2942521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8293" y="4566520"/>
            <a:ext cx="1509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rim quads</a:t>
            </a: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 700 G</a:t>
            </a:r>
          </a:p>
        </p:txBody>
      </p:sp>
      <p:sp>
        <p:nvSpPr>
          <p:cNvPr id="12" name="Line 54"/>
          <p:cNvSpPr>
            <a:spLocks noChangeShapeType="1"/>
          </p:cNvSpPr>
          <p:nvPr/>
        </p:nvSpPr>
        <p:spPr bwMode="auto">
          <a:xfrm flipH="1">
            <a:off x="951911" y="4808803"/>
            <a:ext cx="512919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3690907"/>
            <a:ext cx="1631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rim quads</a:t>
            </a: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 740 G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5423105"/>
            <a:ext cx="1631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rim quads</a:t>
            </a:r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B’dL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) 660 G</a:t>
            </a:r>
          </a:p>
        </p:txBody>
      </p:sp>
      <p:sp>
        <p:nvSpPr>
          <p:cNvPr id="15" name="Line 54"/>
          <p:cNvSpPr>
            <a:spLocks noChangeShapeType="1"/>
          </p:cNvSpPr>
          <p:nvPr/>
        </p:nvSpPr>
        <p:spPr bwMode="auto">
          <a:xfrm flipH="1">
            <a:off x="956489" y="5416952"/>
            <a:ext cx="730184" cy="238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auto">
          <a:xfrm flipH="1" flipV="1">
            <a:off x="966409" y="3915110"/>
            <a:ext cx="720263" cy="27161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09889" y="823348"/>
            <a:ext cx="8524222" cy="258581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000000"/>
                </a:solidFill>
              </a:rPr>
              <a:t>JLab IR/UV Upgrade FEL operates with bunch compression ratio of </a:t>
            </a:r>
            <a:r>
              <a:rPr lang="en-US" sz="1400" u="sng" dirty="0" smtClean="0">
                <a:solidFill>
                  <a:srgbClr val="FF0000"/>
                </a:solidFill>
              </a:rPr>
              <a:t>90-135 </a:t>
            </a:r>
            <a:r>
              <a:rPr lang="en-US" sz="1400" dirty="0" smtClean="0">
                <a:solidFill>
                  <a:srgbClr val="000000"/>
                </a:solidFill>
              </a:rPr>
              <a:t>(cathode to wiggler); 17-25 (LINAC entrance to wiggler).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000000"/>
                </a:solidFill>
              </a:rPr>
              <a:t>To achieve this compression ratio </a:t>
            </a:r>
            <a:r>
              <a:rPr lang="en-US" sz="1400" u="sng" dirty="0" smtClean="0">
                <a:solidFill>
                  <a:srgbClr val="FF0000"/>
                </a:solidFill>
              </a:rPr>
              <a:t>nonlinear compression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is used – compensating for LINAC RF curvature (up to 2</a:t>
            </a:r>
            <a:r>
              <a:rPr lang="en-US" sz="1400" baseline="30000" dirty="0" smtClean="0">
                <a:solidFill>
                  <a:srgbClr val="000000"/>
                </a:solidFill>
              </a:rPr>
              <a:t>nd</a:t>
            </a:r>
            <a:r>
              <a:rPr lang="en-US" sz="1400" dirty="0" smtClean="0">
                <a:solidFill>
                  <a:srgbClr val="000000"/>
                </a:solidFill>
              </a:rPr>
              <a:t> order).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000000"/>
                </a:solidFill>
              </a:rPr>
              <a:t>The RF curvature compensation is made </a:t>
            </a:r>
            <a:r>
              <a:rPr lang="en-US" sz="1400" u="sng" dirty="0" smtClean="0">
                <a:solidFill>
                  <a:srgbClr val="FF0000"/>
                </a:solidFill>
              </a:rPr>
              <a:t>with </a:t>
            </a:r>
            <a:r>
              <a:rPr lang="en-US" sz="1400" u="sng" dirty="0" err="1" smtClean="0">
                <a:solidFill>
                  <a:srgbClr val="FF0000"/>
                </a:solidFill>
              </a:rPr>
              <a:t>multipoles</a:t>
            </a:r>
            <a:r>
              <a:rPr lang="en-US" sz="1400" u="sng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installed in dispersive locations of 180° Bates bend with separate function magnets - no harmonic RF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chemeClr val="tx1"/>
                </a:solidFill>
              </a:rPr>
              <a:t>Operationally longitudinal match relies on: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None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a</a:t>
            </a:r>
            <a:r>
              <a:rPr lang="en-US" sz="1300" dirty="0" smtClean="0">
                <a:solidFill>
                  <a:schemeClr val="tx1"/>
                </a:solidFill>
              </a:rPr>
              <a:t>. Bunch length measurements at full compression (Martin-</a:t>
            </a:r>
            <a:r>
              <a:rPr lang="en-US" sz="1300" dirty="0" err="1" smtClean="0">
                <a:solidFill>
                  <a:schemeClr val="tx1"/>
                </a:solidFill>
              </a:rPr>
              <a:t>Puplett</a:t>
            </a:r>
            <a:r>
              <a:rPr lang="en-US" sz="1300" dirty="0" smtClean="0">
                <a:solidFill>
                  <a:schemeClr val="tx1"/>
                </a:solidFill>
              </a:rPr>
              <a:t> Interferometer)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None/>
            </a:pPr>
            <a:r>
              <a:rPr lang="en-US" sz="1300" dirty="0">
                <a:solidFill>
                  <a:schemeClr val="tx1"/>
                </a:solidFill>
              </a:rPr>
              <a:t>	</a:t>
            </a:r>
            <a:r>
              <a:rPr lang="en-US" sz="1300" dirty="0" smtClean="0">
                <a:solidFill>
                  <a:schemeClr val="tx1"/>
                </a:solidFill>
              </a:rPr>
              <a:t>b. Longitudinal transfer function measurements </a:t>
            </a:r>
            <a:r>
              <a:rPr lang="en-US" sz="1300" dirty="0" smtClean="0">
                <a:solidFill>
                  <a:srgbClr val="000000"/>
                </a:solidFill>
              </a:rPr>
              <a:t>R</a:t>
            </a:r>
            <a:r>
              <a:rPr lang="en-US" sz="1300" baseline="-25000" dirty="0" smtClean="0">
                <a:solidFill>
                  <a:srgbClr val="000000"/>
                </a:solidFill>
              </a:rPr>
              <a:t>55</a:t>
            </a:r>
            <a:r>
              <a:rPr lang="en-US" sz="1300" dirty="0" smtClean="0">
                <a:solidFill>
                  <a:srgbClr val="000000"/>
                </a:solidFill>
              </a:rPr>
              <a:t>, T</a:t>
            </a:r>
            <a:r>
              <a:rPr lang="en-US" sz="1300" baseline="-25000" dirty="0" smtClean="0">
                <a:solidFill>
                  <a:srgbClr val="000000"/>
                </a:solidFill>
              </a:rPr>
              <a:t>555</a:t>
            </a:r>
            <a:r>
              <a:rPr lang="en-US" sz="1300" dirty="0" smtClean="0">
                <a:solidFill>
                  <a:srgbClr val="000000"/>
                </a:solidFill>
              </a:rPr>
              <a:t>, U</a:t>
            </a:r>
            <a:r>
              <a:rPr lang="en-US" sz="1300" baseline="-25000" dirty="0" smtClean="0">
                <a:solidFill>
                  <a:srgbClr val="000000"/>
                </a:solidFill>
              </a:rPr>
              <a:t>5555</a:t>
            </a:r>
            <a:endParaRPr lang="en-US" sz="13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None/>
            </a:pPr>
            <a:r>
              <a:rPr lang="en-US" sz="1300" dirty="0" smtClean="0">
                <a:solidFill>
                  <a:srgbClr val="000000"/>
                </a:solidFill>
              </a:rPr>
              <a:t>	c. Energy spread measurements in injector and exit of the LINAC</a:t>
            </a:r>
          </a:p>
        </p:txBody>
      </p:sp>
      <p:pic>
        <p:nvPicPr>
          <p:cNvPr id="18" name="Picture 17" descr="CTR spectr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0613" y="3448843"/>
            <a:ext cx="2893388" cy="21042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18874" y="5575933"/>
            <a:ext cx="27743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Martin-</a:t>
            </a:r>
            <a:r>
              <a:rPr lang="en-US" sz="1300" dirty="0" err="1" smtClean="0">
                <a:latin typeface="Arial"/>
                <a:cs typeface="Arial"/>
              </a:rPr>
              <a:t>Puplett</a:t>
            </a:r>
            <a:r>
              <a:rPr lang="en-US" sz="1300" dirty="0" smtClean="0">
                <a:latin typeface="Arial"/>
                <a:cs typeface="Arial"/>
              </a:rPr>
              <a:t> Interferometer data</a:t>
            </a:r>
          </a:p>
          <a:p>
            <a:r>
              <a:rPr lang="en-US" sz="1300" dirty="0" smtClean="0">
                <a:latin typeface="Arial"/>
                <a:cs typeface="Arial"/>
              </a:rPr>
              <a:t>in frequency domain – give upper limit on the RMS bunch length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6477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Courtesy </a:t>
            </a:r>
            <a:r>
              <a:rPr lang="en-US" dirty="0" err="1" smtClean="0"/>
              <a:t>Pavel</a:t>
            </a:r>
            <a:r>
              <a:rPr lang="en-US" dirty="0" smtClean="0"/>
              <a:t> 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59" y="284805"/>
            <a:ext cx="4339590" cy="3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59" y="3435675"/>
            <a:ext cx="4339590" cy="3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3428679"/>
            <a:ext cx="4339590" cy="3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277813"/>
            <a:ext cx="4339590" cy="3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2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936625"/>
            <a:ext cx="53943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RF Transient Effects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4754563"/>
          </a:xfrm>
        </p:spPr>
        <p:txBody>
          <a:bodyPr>
            <a:noAutofit/>
          </a:bodyPr>
          <a:lstStyle/>
          <a:p>
            <a:r>
              <a:rPr lang="en-US" sz="2400" dirty="0" smtClean="0"/>
              <a:t>Beam off/on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transient beam loading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cavities detune</a:t>
            </a:r>
          </a:p>
          <a:p>
            <a:r>
              <a:rPr lang="en-US" sz="2400" dirty="0" smtClean="0"/>
              <a:t>FEL off/on 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energy transients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 reinjection phase transient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transient beam loading</a:t>
            </a:r>
          </a:p>
          <a:p>
            <a:pPr lvl="1">
              <a:buFont typeface="Symbol"/>
              <a:buChar char="Þ"/>
            </a:pPr>
            <a:r>
              <a:rPr lang="en-US" sz="2000" dirty="0" smtClean="0"/>
              <a:t>cavities detune</a:t>
            </a:r>
          </a:p>
          <a:p>
            <a:r>
              <a:rPr lang="en-US" sz="2400" dirty="0" smtClean="0"/>
              <a:t>Need adequate RF control &amp; power to avoid tripping</a:t>
            </a:r>
          </a:p>
          <a:p>
            <a:pPr lvl="1"/>
            <a:r>
              <a:rPr lang="en-US" sz="2000" dirty="0" smtClean="0"/>
              <a:t>Specs/methods depend on details of cavity design and operational modes</a:t>
            </a:r>
            <a:endParaRPr lang="en-US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277813"/>
            <a:ext cx="8678863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277813"/>
            <a:ext cx="8678863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277813"/>
            <a:ext cx="8678863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9" y="277813"/>
            <a:ext cx="8678863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001000" cy="914400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PREDICTED AND MEASURED FORWARD POWER/RF DRIVE PHASE IN AN ERL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180299" y="1030147"/>
            <a:ext cx="2963701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The solid lines indicate the predicted values based  on:</a:t>
            </a:r>
          </a:p>
          <a:p>
            <a:pPr marL="293688" lvl="1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Q</a:t>
            </a:r>
            <a:r>
              <a:rPr lang="en-US" sz="16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 = 2 x 10</a:t>
            </a:r>
            <a:r>
              <a:rPr lang="en-US" sz="16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7</a:t>
            </a:r>
            <a:endParaRPr lang="en-US" sz="16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93688" lvl="1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  E = 5.6 MV/m.</a:t>
            </a:r>
          </a:p>
          <a:p>
            <a:pPr marL="293688"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i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l-GR" sz="1600" b="1" i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itchFamily="18" charset="0"/>
              </a:rPr>
              <a:t>f = 10 Hz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231775" indent="-23177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Test Process:</a:t>
            </a:r>
          </a:p>
          <a:p>
            <a:pPr marL="458788" lvl="1" indent="-231775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Tune the cavity with no current.</a:t>
            </a:r>
          </a:p>
          <a:p>
            <a:pPr marL="458788" lvl="1" indent="-231775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Disable the mechanical tuners.</a:t>
            </a:r>
          </a:p>
          <a:p>
            <a:pPr marL="458788" lvl="1" indent="-231775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Ramp the current up and record the forward power and phase.</a:t>
            </a:r>
          </a:p>
          <a:p>
            <a:pPr marL="458788" lvl="1" indent="-231775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Repeat with Tuners enabled.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339338"/>
            <a:ext cx="5943600" cy="40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30147"/>
            <a:ext cx="5935663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5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9645"/>
            <a:ext cx="8229600" cy="1798711"/>
          </a:xfrm>
        </p:spPr>
        <p:txBody>
          <a:bodyPr/>
          <a:lstStyle/>
          <a:p>
            <a:r>
              <a:rPr lang="en-US" smtClean="0"/>
              <a:t>But first, a </a:t>
            </a:r>
            <a:r>
              <a:rPr lang="en-US" dirty="0" smtClean="0"/>
              <a:t>quick overview…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38323" y="499130"/>
            <a:ext cx="7267354" cy="94688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000" i="1" dirty="0" smtClean="0"/>
              <a:t>What</a:t>
            </a:r>
            <a:r>
              <a:rPr lang="en-US" altLang="en-US" sz="4000" dirty="0" smtClean="0"/>
              <a:t> are </a:t>
            </a:r>
            <a:r>
              <a:rPr lang="en-US" altLang="en-US" sz="4000" b="1" u="sng" dirty="0" smtClean="0"/>
              <a:t>E</a:t>
            </a:r>
            <a:r>
              <a:rPr lang="en-US" altLang="en-US" sz="4000" dirty="0" smtClean="0"/>
              <a:t>nergy </a:t>
            </a:r>
            <a:r>
              <a:rPr lang="en-US" altLang="en-US" sz="4000" b="1" u="sng" dirty="0" smtClean="0"/>
              <a:t>R</a:t>
            </a:r>
            <a:r>
              <a:rPr lang="en-US" altLang="en-US" sz="4000" dirty="0" smtClean="0"/>
              <a:t>ecovering </a:t>
            </a:r>
            <a:r>
              <a:rPr lang="en-US" altLang="en-US" sz="4000" b="1" u="sng" dirty="0" err="1" smtClean="0"/>
              <a:t>L</a:t>
            </a:r>
            <a:r>
              <a:rPr lang="en-US" altLang="en-US" sz="4000" dirty="0" err="1" smtClean="0"/>
              <a:t>inacs</a:t>
            </a:r>
            <a:r>
              <a:rPr lang="en-US" altLang="en-US" sz="4000" dirty="0" smtClean="0"/>
              <a:t>? </a:t>
            </a:r>
            <a:br>
              <a:rPr lang="en-US" altLang="en-US" sz="4000" dirty="0" smtClean="0"/>
            </a:br>
            <a:r>
              <a:rPr lang="en-US" altLang="en-US" sz="2400" dirty="0" smtClean="0"/>
              <a:t>	</a:t>
            </a:r>
            <a:r>
              <a:rPr lang="en-US" altLang="en-US" sz="2400" i="1" dirty="0" smtClean="0"/>
              <a:t>Compare to conventional accelerators…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Rings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Recycle each accelerated particle an infinite number of times – adding a bit of energy each time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High beam powers for modest input power: </a:t>
            </a:r>
            <a:r>
              <a:rPr lang="en-US" altLang="en-US" sz="2000" b="1" i="1" dirty="0" smtClean="0">
                <a:solidFill>
                  <a:srgbClr val="6699FF"/>
                </a:solidFill>
              </a:rPr>
              <a:t>efficient acceleration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 smtClean="0"/>
              <a:t>MW of RF + MW DC  </a:t>
            </a:r>
            <a:r>
              <a:rPr lang="en-US" altLang="en-US" sz="1800" dirty="0" smtClean="0">
                <a:sym typeface="Symbol" pitchFamily="18" charset="2"/>
              </a:rPr>
              <a:t></a:t>
            </a:r>
            <a:r>
              <a:rPr lang="en-US" altLang="en-US" sz="1800" dirty="0" smtClean="0"/>
              <a:t> GW beam power (e.g., 0.5 A @ 2 GeV)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Circulation of beam </a:t>
            </a:r>
            <a:r>
              <a:rPr lang="en-US" altLang="en-US" sz="2000" dirty="0" smtClean="0">
                <a:sym typeface="Symbol" pitchFamily="18" charset="2"/>
              </a:rPr>
              <a:t></a:t>
            </a:r>
            <a:r>
              <a:rPr lang="en-US" altLang="en-US" sz="2000" dirty="0" smtClean="0"/>
              <a:t> radiation excitation </a:t>
            </a:r>
            <a:r>
              <a:rPr lang="en-US" altLang="en-US" sz="2000" dirty="0" smtClean="0">
                <a:sym typeface="Symbol" pitchFamily="18" charset="2"/>
              </a:rPr>
              <a:t> inherently </a:t>
            </a:r>
            <a:r>
              <a:rPr lang="en-US" altLang="en-US" sz="2000" b="1" i="1" dirty="0" smtClean="0">
                <a:solidFill>
                  <a:srgbClr val="6699FF"/>
                </a:solidFill>
                <a:sym typeface="Symbol" pitchFamily="18" charset="2"/>
              </a:rPr>
              <a:t>limited beam quality</a:t>
            </a:r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err="1" smtClean="0"/>
              <a:t>Linacs</a:t>
            </a:r>
            <a:endParaRPr lang="en-US" altLang="en-US" sz="2400" dirty="0" smtClean="0"/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Accelerate each particle rapidly in a multiple RF structures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Beam power inherently less than power required for acceleration (wall losses): </a:t>
            </a:r>
            <a:r>
              <a:rPr lang="en-US" altLang="en-US" sz="2000" b="1" i="1" dirty="0" smtClean="0">
                <a:solidFill>
                  <a:srgbClr val="6699FF"/>
                </a:solidFill>
              </a:rPr>
              <a:t>inefficient acceleration</a:t>
            </a:r>
            <a:r>
              <a:rPr lang="en-US" altLang="en-US" sz="2000" dirty="0" smtClean="0"/>
              <a:t> 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 smtClean="0"/>
              <a:t>MW of RF + MW of DC </a:t>
            </a:r>
            <a:r>
              <a:rPr lang="en-US" altLang="en-US" sz="1800" dirty="0" smtClean="0">
                <a:sym typeface="Symbol" pitchFamily="18" charset="2"/>
              </a:rPr>
              <a:t></a:t>
            </a:r>
            <a:r>
              <a:rPr lang="en-US" altLang="en-US" sz="1800" dirty="0" smtClean="0"/>
              <a:t> MW beam power (e.g.,   50 </a:t>
            </a:r>
            <a:r>
              <a:rPr lang="en-US" altLang="en-US" sz="1800" dirty="0" smtClean="0">
                <a:sym typeface="Symbol" pitchFamily="18" charset="2"/>
              </a:rPr>
              <a:t></a:t>
            </a:r>
            <a:r>
              <a:rPr lang="en-US" altLang="en-US" sz="1800" dirty="0" smtClean="0"/>
              <a:t>A @ 20 GeV)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 smtClean="0"/>
              <a:t>BUT…</a:t>
            </a:r>
            <a:r>
              <a:rPr lang="en-US" altLang="en-US" sz="2000" dirty="0" smtClean="0"/>
              <a:t> Beam is not in machine long enough for quality to degrade: </a:t>
            </a:r>
            <a:r>
              <a:rPr lang="en-US" altLang="en-US" sz="2000" b="1" i="1" dirty="0" smtClean="0">
                <a:solidFill>
                  <a:srgbClr val="6699FF"/>
                </a:solidFill>
              </a:rPr>
              <a:t>performance is source limited</a:t>
            </a:r>
            <a:endParaRPr lang="en-US" altLang="en-US" sz="2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379" y="231775"/>
            <a:ext cx="8341242" cy="950913"/>
          </a:xfrm>
        </p:spPr>
        <p:txBody>
          <a:bodyPr>
            <a:noAutofit/>
          </a:bodyPr>
          <a:lstStyle/>
          <a:p>
            <a:pPr algn="l"/>
            <a:r>
              <a:rPr lang="en-US" altLang="en-US" sz="3200" dirty="0" smtClean="0"/>
              <a:t>Linac Cost/Performance Optimization: </a:t>
            </a:r>
            <a:br>
              <a:rPr lang="en-US" altLang="en-US" sz="3200" dirty="0" smtClean="0"/>
            </a:br>
            <a:r>
              <a:rPr lang="en-US" altLang="en-US" sz="3200" dirty="0" smtClean="0"/>
              <a:t>	</a:t>
            </a:r>
            <a:r>
              <a:rPr lang="en-US" altLang="en-US" sz="3200" i="1" dirty="0" smtClean="0"/>
              <a:t>Recirculation and SRF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4764"/>
            <a:ext cx="8229600" cy="4701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400" i="1" dirty="0" err="1" smtClean="0">
                <a:solidFill>
                  <a:srgbClr val="6699FF"/>
                </a:solidFill>
              </a:rPr>
              <a:t>Linacs</a:t>
            </a:r>
            <a:r>
              <a:rPr lang="en-US" altLang="en-US" sz="2400" i="1" dirty="0" smtClean="0">
                <a:solidFill>
                  <a:srgbClr val="6699FF"/>
                </a:solidFill>
              </a:rPr>
              <a:t> provide great beam quality, so its worthwhile to try to make  them more cost effective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2400" i="1" dirty="0" smtClean="0">
              <a:solidFill>
                <a:srgbClr val="6699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i="1" dirty="0" smtClean="0"/>
              <a:t>To control cost &amp; improve performance, linac builders utilize certain “slight of hand” tricks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i="1" dirty="0" smtClean="0"/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6699FF"/>
                </a:solidFill>
              </a:rPr>
              <a:t>Recirculation </a:t>
            </a:r>
            <a:r>
              <a:rPr lang="en-US" altLang="en-US" sz="2400" dirty="0" smtClean="0"/>
              <a:t>:</a:t>
            </a:r>
            <a:r>
              <a:rPr lang="en-US" altLang="en-US" sz="2400" b="1" dirty="0" smtClean="0"/>
              <a:t> </a:t>
            </a:r>
            <a:r>
              <a:rPr lang="en-US" altLang="en-US" sz="2400" dirty="0" smtClean="0"/>
              <a:t>“reuse” accelerating structure, reducing linac size and hence cost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Transport beam from end of linac &amp; </a:t>
            </a:r>
            <a:r>
              <a:rPr lang="en-US" altLang="en-US" sz="2000" dirty="0" err="1" smtClean="0"/>
              <a:t>reinject</a:t>
            </a:r>
            <a:r>
              <a:rPr lang="en-US" altLang="en-US" sz="2000" dirty="0" smtClean="0"/>
              <a:t> in phase with the RF fields for further acceleration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6699FF"/>
                </a:solidFill>
              </a:rPr>
              <a:t>Superconducting RF </a:t>
            </a:r>
            <a:r>
              <a:rPr lang="en-US" altLang="en-US" sz="2400" dirty="0" smtClean="0"/>
              <a:t>: avoids wall losses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Allows high gradient CW operation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Dramatically reduces required RF power (enough to offset cost of cryogenic plant and additional RF system complexity)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Significantly improves beam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Machine Topologies</a:t>
            </a: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2133600" y="1981200"/>
            <a:ext cx="54102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92" name="AutoShape 8"/>
          <p:cNvSpPr>
            <a:spLocks noChangeAspect="1" noChangeArrowheads="1" noTextEdit="1"/>
          </p:cNvSpPr>
          <p:nvPr/>
        </p:nvSpPr>
        <p:spPr bwMode="auto">
          <a:xfrm>
            <a:off x="2209800" y="2209800"/>
            <a:ext cx="51435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32"/>
          <p:cNvSpPr>
            <a:spLocks noChangeArrowheads="1"/>
          </p:cNvSpPr>
          <p:nvPr/>
        </p:nvSpPr>
        <p:spPr bwMode="auto">
          <a:xfrm>
            <a:off x="5048250" y="2314575"/>
            <a:ext cx="139700" cy="139700"/>
          </a:xfrm>
          <a:prstGeom prst="rect">
            <a:avLst/>
          </a:prstGeom>
          <a:solidFill>
            <a:srgbClr val="618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94" name="Rectangle 33"/>
          <p:cNvSpPr>
            <a:spLocks noChangeArrowheads="1"/>
          </p:cNvSpPr>
          <p:nvPr/>
        </p:nvSpPr>
        <p:spPr bwMode="auto">
          <a:xfrm>
            <a:off x="5048250" y="2314575"/>
            <a:ext cx="139700" cy="139700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Rectangle 34"/>
          <p:cNvSpPr>
            <a:spLocks noChangeArrowheads="1"/>
          </p:cNvSpPr>
          <p:nvPr/>
        </p:nvSpPr>
        <p:spPr bwMode="auto">
          <a:xfrm>
            <a:off x="5487988" y="2281238"/>
            <a:ext cx="9128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RF Installation</a:t>
            </a:r>
            <a:endParaRPr lang="en-US" altLang="en-US"/>
          </a:p>
        </p:txBody>
      </p:sp>
      <p:sp>
        <p:nvSpPr>
          <p:cNvPr id="12296" name="Rectangle 35"/>
          <p:cNvSpPr>
            <a:spLocks noChangeArrowheads="1"/>
          </p:cNvSpPr>
          <p:nvPr/>
        </p:nvSpPr>
        <p:spPr bwMode="auto">
          <a:xfrm>
            <a:off x="6397625" y="2281238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297" name="Rectangle 36"/>
          <p:cNvSpPr>
            <a:spLocks noChangeArrowheads="1"/>
          </p:cNvSpPr>
          <p:nvPr/>
        </p:nvSpPr>
        <p:spPr bwMode="auto">
          <a:xfrm>
            <a:off x="6432550" y="2276475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298" name="Rectangle 37"/>
          <p:cNvSpPr>
            <a:spLocks noChangeArrowheads="1"/>
          </p:cNvSpPr>
          <p:nvPr/>
        </p:nvSpPr>
        <p:spPr bwMode="auto">
          <a:xfrm>
            <a:off x="6470650" y="2276475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299" name="Rectangle 38"/>
          <p:cNvSpPr>
            <a:spLocks noChangeArrowheads="1"/>
          </p:cNvSpPr>
          <p:nvPr/>
        </p:nvSpPr>
        <p:spPr bwMode="auto">
          <a:xfrm>
            <a:off x="5048250" y="2524125"/>
            <a:ext cx="139700" cy="138113"/>
          </a:xfrm>
          <a:prstGeom prst="rect">
            <a:avLst/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00" name="Rectangle 39"/>
          <p:cNvSpPr>
            <a:spLocks noChangeArrowheads="1"/>
          </p:cNvSpPr>
          <p:nvPr/>
        </p:nvSpPr>
        <p:spPr bwMode="auto">
          <a:xfrm>
            <a:off x="5048250" y="2524125"/>
            <a:ext cx="139700" cy="138113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01" name="Rectangle 40"/>
          <p:cNvSpPr>
            <a:spLocks noChangeArrowheads="1"/>
          </p:cNvSpPr>
          <p:nvPr/>
        </p:nvSpPr>
        <p:spPr bwMode="auto">
          <a:xfrm>
            <a:off x="5487988" y="2493963"/>
            <a:ext cx="15081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Beam injector and dump</a:t>
            </a:r>
            <a:endParaRPr lang="en-US" altLang="en-US"/>
          </a:p>
        </p:txBody>
      </p:sp>
      <p:sp>
        <p:nvSpPr>
          <p:cNvPr id="12302" name="Rectangle 41"/>
          <p:cNvSpPr>
            <a:spLocks noChangeArrowheads="1"/>
          </p:cNvSpPr>
          <p:nvPr/>
        </p:nvSpPr>
        <p:spPr bwMode="auto">
          <a:xfrm>
            <a:off x="6989763" y="2493963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303" name="Rectangle 42"/>
          <p:cNvSpPr>
            <a:spLocks noChangeArrowheads="1"/>
          </p:cNvSpPr>
          <p:nvPr/>
        </p:nvSpPr>
        <p:spPr bwMode="auto">
          <a:xfrm>
            <a:off x="7043738" y="2489200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304" name="Rectangle 43"/>
          <p:cNvSpPr>
            <a:spLocks noChangeArrowheads="1"/>
          </p:cNvSpPr>
          <p:nvPr/>
        </p:nvSpPr>
        <p:spPr bwMode="auto">
          <a:xfrm>
            <a:off x="7081838" y="2489200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305" name="Line 44"/>
          <p:cNvSpPr>
            <a:spLocks noChangeShapeType="1"/>
          </p:cNvSpPr>
          <p:nvPr/>
        </p:nvSpPr>
        <p:spPr bwMode="auto">
          <a:xfrm>
            <a:off x="5045075" y="2840038"/>
            <a:ext cx="142875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Rectangle 45"/>
          <p:cNvSpPr>
            <a:spLocks noChangeArrowheads="1"/>
          </p:cNvSpPr>
          <p:nvPr/>
        </p:nvSpPr>
        <p:spPr bwMode="auto">
          <a:xfrm>
            <a:off x="5487988" y="2701925"/>
            <a:ext cx="5873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Beamline</a:t>
            </a:r>
            <a:endParaRPr lang="en-US" altLang="en-US"/>
          </a:p>
        </p:txBody>
      </p:sp>
      <p:sp>
        <p:nvSpPr>
          <p:cNvPr id="12307" name="Rectangle 46"/>
          <p:cNvSpPr>
            <a:spLocks noChangeArrowheads="1"/>
          </p:cNvSpPr>
          <p:nvPr/>
        </p:nvSpPr>
        <p:spPr bwMode="auto">
          <a:xfrm>
            <a:off x="6070600" y="2701925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308" name="Rectangle 47"/>
          <p:cNvSpPr>
            <a:spLocks noChangeArrowheads="1"/>
          </p:cNvSpPr>
          <p:nvPr/>
        </p:nvSpPr>
        <p:spPr bwMode="auto">
          <a:xfrm>
            <a:off x="6091238" y="2697163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12309" name="Rectangle 48"/>
          <p:cNvSpPr>
            <a:spLocks noChangeArrowheads="1"/>
          </p:cNvSpPr>
          <p:nvPr/>
        </p:nvSpPr>
        <p:spPr bwMode="auto">
          <a:xfrm>
            <a:off x="6129338" y="2697163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2205038" y="2149475"/>
            <a:ext cx="563562" cy="3152775"/>
            <a:chOff x="1389" y="1354"/>
            <a:chExt cx="355" cy="1986"/>
          </a:xfrm>
        </p:grpSpPr>
        <p:sp>
          <p:nvSpPr>
            <p:cNvPr id="12346" name="Rectangle 10"/>
            <p:cNvSpPr>
              <a:spLocks noChangeArrowheads="1"/>
            </p:cNvSpPr>
            <p:nvPr/>
          </p:nvSpPr>
          <p:spPr bwMode="auto">
            <a:xfrm>
              <a:off x="1391" y="139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47" name="Rectangle 11"/>
            <p:cNvSpPr>
              <a:spLocks noChangeArrowheads="1"/>
            </p:cNvSpPr>
            <p:nvPr/>
          </p:nvSpPr>
          <p:spPr bwMode="auto">
            <a:xfrm>
              <a:off x="1389" y="1354"/>
              <a:ext cx="3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48" name="Rectangle 12"/>
            <p:cNvSpPr>
              <a:spLocks noChangeArrowheads="1"/>
            </p:cNvSpPr>
            <p:nvPr/>
          </p:nvSpPr>
          <p:spPr bwMode="auto">
            <a:xfrm>
              <a:off x="1424" y="138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49" name="Rectangle 13"/>
            <p:cNvSpPr>
              <a:spLocks noChangeArrowheads="1"/>
            </p:cNvSpPr>
            <p:nvPr/>
          </p:nvSpPr>
          <p:spPr bwMode="auto">
            <a:xfrm>
              <a:off x="1575" y="1688"/>
              <a:ext cx="62" cy="1269"/>
            </a:xfrm>
            <a:prstGeom prst="rect">
              <a:avLst/>
            </a:prstGeom>
            <a:solidFill>
              <a:srgbClr val="618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0" name="Rectangle 14"/>
            <p:cNvSpPr>
              <a:spLocks noChangeArrowheads="1"/>
            </p:cNvSpPr>
            <p:nvPr/>
          </p:nvSpPr>
          <p:spPr bwMode="auto">
            <a:xfrm>
              <a:off x="1575" y="1688"/>
              <a:ext cx="62" cy="1269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1" name="Rectangle 17"/>
            <p:cNvSpPr>
              <a:spLocks noChangeArrowheads="1"/>
            </p:cNvSpPr>
            <p:nvPr/>
          </p:nvSpPr>
          <p:spPr bwMode="auto">
            <a:xfrm>
              <a:off x="1575" y="3014"/>
              <a:ext cx="62" cy="57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2" name="Rectangle 18"/>
            <p:cNvSpPr>
              <a:spLocks noChangeArrowheads="1"/>
            </p:cNvSpPr>
            <p:nvPr/>
          </p:nvSpPr>
          <p:spPr bwMode="auto">
            <a:xfrm>
              <a:off x="1575" y="3014"/>
              <a:ext cx="62" cy="57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3" name="Rectangle 19"/>
            <p:cNvSpPr>
              <a:spLocks noChangeArrowheads="1"/>
            </p:cNvSpPr>
            <p:nvPr/>
          </p:nvSpPr>
          <p:spPr bwMode="auto">
            <a:xfrm>
              <a:off x="1575" y="1573"/>
              <a:ext cx="62" cy="59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4" name="Rectangle 20"/>
            <p:cNvSpPr>
              <a:spLocks noChangeArrowheads="1"/>
            </p:cNvSpPr>
            <p:nvPr/>
          </p:nvSpPr>
          <p:spPr bwMode="auto">
            <a:xfrm>
              <a:off x="1575" y="1573"/>
              <a:ext cx="62" cy="59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55" name="Line 25"/>
            <p:cNvSpPr>
              <a:spLocks noChangeShapeType="1"/>
            </p:cNvSpPr>
            <p:nvPr/>
          </p:nvSpPr>
          <p:spPr bwMode="auto">
            <a:xfrm flipV="1">
              <a:off x="1606" y="1630"/>
              <a:ext cx="0" cy="5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26"/>
            <p:cNvSpPr>
              <a:spLocks noChangeShapeType="1"/>
            </p:cNvSpPr>
            <p:nvPr/>
          </p:nvSpPr>
          <p:spPr bwMode="auto">
            <a:xfrm flipV="1">
              <a:off x="1606" y="2956"/>
              <a:ext cx="0" cy="5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Rectangle 59"/>
            <p:cNvSpPr>
              <a:spLocks noChangeArrowheads="1"/>
            </p:cNvSpPr>
            <p:nvPr/>
          </p:nvSpPr>
          <p:spPr bwMode="auto">
            <a:xfrm>
              <a:off x="1471" y="3225"/>
              <a:ext cx="2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Linac</a:t>
              </a:r>
              <a:endParaRPr lang="en-US" altLang="en-US"/>
            </a:p>
          </p:txBody>
        </p:sp>
        <p:sp>
          <p:nvSpPr>
            <p:cNvPr id="12358" name="Rectangle 60"/>
            <p:cNvSpPr>
              <a:spLocks noChangeArrowheads="1"/>
            </p:cNvSpPr>
            <p:nvPr/>
          </p:nvSpPr>
          <p:spPr bwMode="auto">
            <a:xfrm>
              <a:off x="1688" y="3225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59" name="Rectangle 61"/>
            <p:cNvSpPr>
              <a:spLocks noChangeArrowheads="1"/>
            </p:cNvSpPr>
            <p:nvPr/>
          </p:nvSpPr>
          <p:spPr bwMode="auto">
            <a:xfrm>
              <a:off x="1696" y="322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60" name="Rectangle 62"/>
            <p:cNvSpPr>
              <a:spLocks noChangeArrowheads="1"/>
            </p:cNvSpPr>
            <p:nvPr/>
          </p:nvSpPr>
          <p:spPr bwMode="auto">
            <a:xfrm>
              <a:off x="1720" y="322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5495925" y="3090863"/>
            <a:ext cx="1217613" cy="1790700"/>
            <a:chOff x="3462" y="1947"/>
            <a:chExt cx="767" cy="1128"/>
          </a:xfrm>
        </p:grpSpPr>
        <p:sp>
          <p:nvSpPr>
            <p:cNvPr id="12339" name="Freeform 27"/>
            <p:cNvSpPr>
              <a:spLocks/>
            </p:cNvSpPr>
            <p:nvPr/>
          </p:nvSpPr>
          <p:spPr bwMode="auto">
            <a:xfrm>
              <a:off x="3491" y="1947"/>
              <a:ext cx="738" cy="780"/>
            </a:xfrm>
            <a:custGeom>
              <a:avLst/>
              <a:gdLst>
                <a:gd name="T0" fmla="*/ 0 w 1477"/>
                <a:gd name="T1" fmla="*/ 1 h 1560"/>
                <a:gd name="T2" fmla="*/ 0 w 1477"/>
                <a:gd name="T3" fmla="*/ 1 h 1560"/>
                <a:gd name="T4" fmla="*/ 0 w 1477"/>
                <a:gd name="T5" fmla="*/ 1 h 1560"/>
                <a:gd name="T6" fmla="*/ 0 w 1477"/>
                <a:gd name="T7" fmla="*/ 1 h 1560"/>
                <a:gd name="T8" fmla="*/ 0 w 1477"/>
                <a:gd name="T9" fmla="*/ 1 h 1560"/>
                <a:gd name="T10" fmla="*/ 0 w 1477"/>
                <a:gd name="T11" fmla="*/ 1 h 1560"/>
                <a:gd name="T12" fmla="*/ 0 w 1477"/>
                <a:gd name="T13" fmla="*/ 1 h 1560"/>
                <a:gd name="T14" fmla="*/ 0 w 1477"/>
                <a:gd name="T15" fmla="*/ 1 h 1560"/>
                <a:gd name="T16" fmla="*/ 0 w 1477"/>
                <a:gd name="T17" fmla="*/ 1 h 1560"/>
                <a:gd name="T18" fmla="*/ 0 w 1477"/>
                <a:gd name="T19" fmla="*/ 1 h 1560"/>
                <a:gd name="T20" fmla="*/ 0 w 1477"/>
                <a:gd name="T21" fmla="*/ 1 h 1560"/>
                <a:gd name="T22" fmla="*/ 0 w 1477"/>
                <a:gd name="T23" fmla="*/ 1 h 1560"/>
                <a:gd name="T24" fmla="*/ 0 w 1477"/>
                <a:gd name="T25" fmla="*/ 1 h 1560"/>
                <a:gd name="T26" fmla="*/ 0 w 1477"/>
                <a:gd name="T27" fmla="*/ 1 h 1560"/>
                <a:gd name="T28" fmla="*/ 0 w 1477"/>
                <a:gd name="T29" fmla="*/ 1 h 1560"/>
                <a:gd name="T30" fmla="*/ 0 w 1477"/>
                <a:gd name="T31" fmla="*/ 1 h 1560"/>
                <a:gd name="T32" fmla="*/ 0 w 1477"/>
                <a:gd name="T33" fmla="*/ 1 h 1560"/>
                <a:gd name="T34" fmla="*/ 0 w 1477"/>
                <a:gd name="T35" fmla="*/ 1 h 1560"/>
                <a:gd name="T36" fmla="*/ 0 w 1477"/>
                <a:gd name="T37" fmla="*/ 1 h 1560"/>
                <a:gd name="T38" fmla="*/ 0 w 1477"/>
                <a:gd name="T39" fmla="*/ 1 h 1560"/>
                <a:gd name="T40" fmla="*/ 0 w 1477"/>
                <a:gd name="T41" fmla="*/ 1 h 1560"/>
                <a:gd name="T42" fmla="*/ 0 w 1477"/>
                <a:gd name="T43" fmla="*/ 1 h 1560"/>
                <a:gd name="T44" fmla="*/ 0 w 1477"/>
                <a:gd name="T45" fmla="*/ 1 h 1560"/>
                <a:gd name="T46" fmla="*/ 0 w 1477"/>
                <a:gd name="T47" fmla="*/ 1 h 1560"/>
                <a:gd name="T48" fmla="*/ 0 w 1477"/>
                <a:gd name="T49" fmla="*/ 1 h 1560"/>
                <a:gd name="T50" fmla="*/ 0 w 1477"/>
                <a:gd name="T51" fmla="*/ 1 h 1560"/>
                <a:gd name="T52" fmla="*/ 0 w 1477"/>
                <a:gd name="T53" fmla="*/ 1 h 1560"/>
                <a:gd name="T54" fmla="*/ 0 w 1477"/>
                <a:gd name="T55" fmla="*/ 1 h 1560"/>
                <a:gd name="T56" fmla="*/ 0 w 1477"/>
                <a:gd name="T57" fmla="*/ 1 h 1560"/>
                <a:gd name="T58" fmla="*/ 0 w 1477"/>
                <a:gd name="T59" fmla="*/ 1 h 1560"/>
                <a:gd name="T60" fmla="*/ 0 w 1477"/>
                <a:gd name="T61" fmla="*/ 1 h 1560"/>
                <a:gd name="T62" fmla="*/ 0 w 1477"/>
                <a:gd name="T63" fmla="*/ 1 h 1560"/>
                <a:gd name="T64" fmla="*/ 0 w 1477"/>
                <a:gd name="T65" fmla="*/ 1 h 1560"/>
                <a:gd name="T66" fmla="*/ 0 w 1477"/>
                <a:gd name="T67" fmla="*/ 1 h 1560"/>
                <a:gd name="T68" fmla="*/ 0 w 1477"/>
                <a:gd name="T69" fmla="*/ 1 h 1560"/>
                <a:gd name="T70" fmla="*/ 0 w 1477"/>
                <a:gd name="T71" fmla="*/ 1 h 1560"/>
                <a:gd name="T72" fmla="*/ 0 w 1477"/>
                <a:gd name="T73" fmla="*/ 1 h 1560"/>
                <a:gd name="T74" fmla="*/ 0 w 1477"/>
                <a:gd name="T75" fmla="*/ 1 h 1560"/>
                <a:gd name="T76" fmla="*/ 0 w 1477"/>
                <a:gd name="T77" fmla="*/ 1 h 1560"/>
                <a:gd name="T78" fmla="*/ 0 w 1477"/>
                <a:gd name="T79" fmla="*/ 1 h 1560"/>
                <a:gd name="T80" fmla="*/ 0 w 1477"/>
                <a:gd name="T81" fmla="*/ 1 h 1560"/>
                <a:gd name="T82" fmla="*/ 0 w 1477"/>
                <a:gd name="T83" fmla="*/ 1 h 1560"/>
                <a:gd name="T84" fmla="*/ 0 w 1477"/>
                <a:gd name="T85" fmla="*/ 1 h 1560"/>
                <a:gd name="T86" fmla="*/ 0 w 1477"/>
                <a:gd name="T87" fmla="*/ 1 h 1560"/>
                <a:gd name="T88" fmla="*/ 0 w 1477"/>
                <a:gd name="T89" fmla="*/ 1 h 1560"/>
                <a:gd name="T90" fmla="*/ 0 w 1477"/>
                <a:gd name="T91" fmla="*/ 1 h 1560"/>
                <a:gd name="T92" fmla="*/ 0 w 1477"/>
                <a:gd name="T93" fmla="*/ 1 h 1560"/>
                <a:gd name="T94" fmla="*/ 0 w 1477"/>
                <a:gd name="T95" fmla="*/ 1 h 15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77"/>
                <a:gd name="T145" fmla="*/ 0 h 1560"/>
                <a:gd name="T146" fmla="*/ 1477 w 1477"/>
                <a:gd name="T147" fmla="*/ 1560 h 15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77" h="1560">
                  <a:moveTo>
                    <a:pt x="738" y="2"/>
                  </a:moveTo>
                  <a:lnTo>
                    <a:pt x="719" y="2"/>
                  </a:lnTo>
                  <a:lnTo>
                    <a:pt x="700" y="2"/>
                  </a:lnTo>
                  <a:lnTo>
                    <a:pt x="683" y="4"/>
                  </a:lnTo>
                  <a:lnTo>
                    <a:pt x="663" y="6"/>
                  </a:lnTo>
                  <a:lnTo>
                    <a:pt x="644" y="7"/>
                  </a:lnTo>
                  <a:lnTo>
                    <a:pt x="627" y="9"/>
                  </a:lnTo>
                  <a:lnTo>
                    <a:pt x="591" y="17"/>
                  </a:lnTo>
                  <a:lnTo>
                    <a:pt x="554" y="25"/>
                  </a:lnTo>
                  <a:lnTo>
                    <a:pt x="520" y="36"/>
                  </a:lnTo>
                  <a:lnTo>
                    <a:pt x="485" y="48"/>
                  </a:lnTo>
                  <a:lnTo>
                    <a:pt x="451" y="61"/>
                  </a:lnTo>
                  <a:lnTo>
                    <a:pt x="418" y="78"/>
                  </a:lnTo>
                  <a:lnTo>
                    <a:pt x="387" y="96"/>
                  </a:lnTo>
                  <a:lnTo>
                    <a:pt x="357" y="113"/>
                  </a:lnTo>
                  <a:lnTo>
                    <a:pt x="326" y="134"/>
                  </a:lnTo>
                  <a:lnTo>
                    <a:pt x="297" y="155"/>
                  </a:lnTo>
                  <a:lnTo>
                    <a:pt x="268" y="178"/>
                  </a:lnTo>
                  <a:lnTo>
                    <a:pt x="243" y="203"/>
                  </a:lnTo>
                  <a:lnTo>
                    <a:pt x="217" y="230"/>
                  </a:lnTo>
                  <a:lnTo>
                    <a:pt x="192" y="257"/>
                  </a:lnTo>
                  <a:lnTo>
                    <a:pt x="169" y="285"/>
                  </a:lnTo>
                  <a:lnTo>
                    <a:pt x="148" y="314"/>
                  </a:lnTo>
                  <a:lnTo>
                    <a:pt x="126" y="345"/>
                  </a:lnTo>
                  <a:lnTo>
                    <a:pt x="107" y="375"/>
                  </a:lnTo>
                  <a:lnTo>
                    <a:pt x="90" y="408"/>
                  </a:lnTo>
                  <a:lnTo>
                    <a:pt x="73" y="443"/>
                  </a:lnTo>
                  <a:lnTo>
                    <a:pt x="59" y="477"/>
                  </a:lnTo>
                  <a:lnTo>
                    <a:pt x="46" y="512"/>
                  </a:lnTo>
                  <a:lnTo>
                    <a:pt x="34" y="548"/>
                  </a:lnTo>
                  <a:lnTo>
                    <a:pt x="25" y="586"/>
                  </a:lnTo>
                  <a:lnTo>
                    <a:pt x="15" y="623"/>
                  </a:lnTo>
                  <a:lnTo>
                    <a:pt x="9" y="661"/>
                  </a:lnTo>
                  <a:lnTo>
                    <a:pt x="4" y="701"/>
                  </a:lnTo>
                  <a:lnTo>
                    <a:pt x="2" y="740"/>
                  </a:lnTo>
                  <a:lnTo>
                    <a:pt x="2" y="761"/>
                  </a:lnTo>
                  <a:lnTo>
                    <a:pt x="0" y="780"/>
                  </a:lnTo>
                  <a:lnTo>
                    <a:pt x="2" y="801"/>
                  </a:lnTo>
                  <a:lnTo>
                    <a:pt x="2" y="820"/>
                  </a:lnTo>
                  <a:lnTo>
                    <a:pt x="6" y="860"/>
                  </a:lnTo>
                  <a:lnTo>
                    <a:pt x="9" y="899"/>
                  </a:lnTo>
                  <a:lnTo>
                    <a:pt x="15" y="937"/>
                  </a:lnTo>
                  <a:lnTo>
                    <a:pt x="25" y="975"/>
                  </a:lnTo>
                  <a:lnTo>
                    <a:pt x="34" y="1012"/>
                  </a:lnTo>
                  <a:lnTo>
                    <a:pt x="46" y="1048"/>
                  </a:lnTo>
                  <a:lnTo>
                    <a:pt x="59" y="1085"/>
                  </a:lnTo>
                  <a:lnTo>
                    <a:pt x="73" y="1119"/>
                  </a:lnTo>
                  <a:lnTo>
                    <a:pt x="90" y="1152"/>
                  </a:lnTo>
                  <a:lnTo>
                    <a:pt x="107" y="1184"/>
                  </a:lnTo>
                  <a:lnTo>
                    <a:pt x="126" y="1217"/>
                  </a:lnTo>
                  <a:lnTo>
                    <a:pt x="148" y="1248"/>
                  </a:lnTo>
                  <a:lnTo>
                    <a:pt x="169" y="1276"/>
                  </a:lnTo>
                  <a:lnTo>
                    <a:pt x="192" y="1305"/>
                  </a:lnTo>
                  <a:lnTo>
                    <a:pt x="217" y="1332"/>
                  </a:lnTo>
                  <a:lnTo>
                    <a:pt x="243" y="1357"/>
                  </a:lnTo>
                  <a:lnTo>
                    <a:pt x="268" y="1382"/>
                  </a:lnTo>
                  <a:lnTo>
                    <a:pt x="297" y="1405"/>
                  </a:lnTo>
                  <a:lnTo>
                    <a:pt x="326" y="1426"/>
                  </a:lnTo>
                  <a:lnTo>
                    <a:pt x="357" y="1447"/>
                  </a:lnTo>
                  <a:lnTo>
                    <a:pt x="387" y="1466"/>
                  </a:lnTo>
                  <a:lnTo>
                    <a:pt x="418" y="1483"/>
                  </a:lnTo>
                  <a:lnTo>
                    <a:pt x="451" y="1499"/>
                  </a:lnTo>
                  <a:lnTo>
                    <a:pt x="485" y="1512"/>
                  </a:lnTo>
                  <a:lnTo>
                    <a:pt x="520" y="1525"/>
                  </a:lnTo>
                  <a:lnTo>
                    <a:pt x="554" y="1535"/>
                  </a:lnTo>
                  <a:lnTo>
                    <a:pt x="591" y="1545"/>
                  </a:lnTo>
                  <a:lnTo>
                    <a:pt x="627" y="1550"/>
                  </a:lnTo>
                  <a:lnTo>
                    <a:pt x="644" y="1552"/>
                  </a:lnTo>
                  <a:lnTo>
                    <a:pt x="663" y="1556"/>
                  </a:lnTo>
                  <a:lnTo>
                    <a:pt x="681" y="1558"/>
                  </a:lnTo>
                  <a:lnTo>
                    <a:pt x="700" y="1558"/>
                  </a:lnTo>
                  <a:lnTo>
                    <a:pt x="719" y="1560"/>
                  </a:lnTo>
                  <a:lnTo>
                    <a:pt x="738" y="1560"/>
                  </a:lnTo>
                  <a:lnTo>
                    <a:pt x="757" y="1560"/>
                  </a:lnTo>
                  <a:lnTo>
                    <a:pt x="777" y="1558"/>
                  </a:lnTo>
                  <a:lnTo>
                    <a:pt x="796" y="1558"/>
                  </a:lnTo>
                  <a:lnTo>
                    <a:pt x="813" y="1556"/>
                  </a:lnTo>
                  <a:lnTo>
                    <a:pt x="832" y="1554"/>
                  </a:lnTo>
                  <a:lnTo>
                    <a:pt x="851" y="1550"/>
                  </a:lnTo>
                  <a:lnTo>
                    <a:pt x="888" y="1545"/>
                  </a:lnTo>
                  <a:lnTo>
                    <a:pt x="922" y="1535"/>
                  </a:lnTo>
                  <a:lnTo>
                    <a:pt x="959" y="1525"/>
                  </a:lnTo>
                  <a:lnTo>
                    <a:pt x="991" y="1512"/>
                  </a:lnTo>
                  <a:lnTo>
                    <a:pt x="1026" y="1499"/>
                  </a:lnTo>
                  <a:lnTo>
                    <a:pt x="1058" y="1483"/>
                  </a:lnTo>
                  <a:lnTo>
                    <a:pt x="1089" y="1466"/>
                  </a:lnTo>
                  <a:lnTo>
                    <a:pt x="1122" y="1447"/>
                  </a:lnTo>
                  <a:lnTo>
                    <a:pt x="1151" y="1426"/>
                  </a:lnTo>
                  <a:lnTo>
                    <a:pt x="1179" y="1405"/>
                  </a:lnTo>
                  <a:lnTo>
                    <a:pt x="1208" y="1382"/>
                  </a:lnTo>
                  <a:lnTo>
                    <a:pt x="1235" y="1357"/>
                  </a:lnTo>
                  <a:lnTo>
                    <a:pt x="1260" y="1332"/>
                  </a:lnTo>
                  <a:lnTo>
                    <a:pt x="1285" y="1305"/>
                  </a:lnTo>
                  <a:lnTo>
                    <a:pt x="1308" y="1276"/>
                  </a:lnTo>
                  <a:lnTo>
                    <a:pt x="1329" y="1248"/>
                  </a:lnTo>
                  <a:lnTo>
                    <a:pt x="1350" y="1217"/>
                  </a:lnTo>
                  <a:lnTo>
                    <a:pt x="1369" y="1184"/>
                  </a:lnTo>
                  <a:lnTo>
                    <a:pt x="1386" y="1152"/>
                  </a:lnTo>
                  <a:lnTo>
                    <a:pt x="1404" y="1119"/>
                  </a:lnTo>
                  <a:lnTo>
                    <a:pt x="1417" y="1085"/>
                  </a:lnTo>
                  <a:lnTo>
                    <a:pt x="1431" y="1048"/>
                  </a:lnTo>
                  <a:lnTo>
                    <a:pt x="1442" y="1012"/>
                  </a:lnTo>
                  <a:lnTo>
                    <a:pt x="1454" y="975"/>
                  </a:lnTo>
                  <a:lnTo>
                    <a:pt x="1461" y="937"/>
                  </a:lnTo>
                  <a:lnTo>
                    <a:pt x="1467" y="899"/>
                  </a:lnTo>
                  <a:lnTo>
                    <a:pt x="1473" y="860"/>
                  </a:lnTo>
                  <a:lnTo>
                    <a:pt x="1475" y="820"/>
                  </a:lnTo>
                  <a:lnTo>
                    <a:pt x="1477" y="801"/>
                  </a:lnTo>
                  <a:lnTo>
                    <a:pt x="1477" y="780"/>
                  </a:lnTo>
                  <a:lnTo>
                    <a:pt x="1477" y="761"/>
                  </a:lnTo>
                  <a:lnTo>
                    <a:pt x="1475" y="740"/>
                  </a:lnTo>
                  <a:lnTo>
                    <a:pt x="1473" y="701"/>
                  </a:lnTo>
                  <a:lnTo>
                    <a:pt x="1467" y="661"/>
                  </a:lnTo>
                  <a:lnTo>
                    <a:pt x="1461" y="623"/>
                  </a:lnTo>
                  <a:lnTo>
                    <a:pt x="1454" y="586"/>
                  </a:lnTo>
                  <a:lnTo>
                    <a:pt x="1442" y="548"/>
                  </a:lnTo>
                  <a:lnTo>
                    <a:pt x="1431" y="512"/>
                  </a:lnTo>
                  <a:lnTo>
                    <a:pt x="1419" y="477"/>
                  </a:lnTo>
                  <a:lnTo>
                    <a:pt x="1404" y="443"/>
                  </a:lnTo>
                  <a:lnTo>
                    <a:pt x="1386" y="408"/>
                  </a:lnTo>
                  <a:lnTo>
                    <a:pt x="1369" y="375"/>
                  </a:lnTo>
                  <a:lnTo>
                    <a:pt x="1350" y="345"/>
                  </a:lnTo>
                  <a:lnTo>
                    <a:pt x="1329" y="314"/>
                  </a:lnTo>
                  <a:lnTo>
                    <a:pt x="1308" y="285"/>
                  </a:lnTo>
                  <a:lnTo>
                    <a:pt x="1285" y="257"/>
                  </a:lnTo>
                  <a:lnTo>
                    <a:pt x="1260" y="230"/>
                  </a:lnTo>
                  <a:lnTo>
                    <a:pt x="1235" y="203"/>
                  </a:lnTo>
                  <a:lnTo>
                    <a:pt x="1208" y="178"/>
                  </a:lnTo>
                  <a:lnTo>
                    <a:pt x="1179" y="155"/>
                  </a:lnTo>
                  <a:lnTo>
                    <a:pt x="1151" y="134"/>
                  </a:lnTo>
                  <a:lnTo>
                    <a:pt x="1122" y="113"/>
                  </a:lnTo>
                  <a:lnTo>
                    <a:pt x="1089" y="96"/>
                  </a:lnTo>
                  <a:lnTo>
                    <a:pt x="1058" y="78"/>
                  </a:lnTo>
                  <a:lnTo>
                    <a:pt x="1026" y="61"/>
                  </a:lnTo>
                  <a:lnTo>
                    <a:pt x="991" y="48"/>
                  </a:lnTo>
                  <a:lnTo>
                    <a:pt x="957" y="36"/>
                  </a:lnTo>
                  <a:lnTo>
                    <a:pt x="922" y="25"/>
                  </a:lnTo>
                  <a:lnTo>
                    <a:pt x="888" y="17"/>
                  </a:lnTo>
                  <a:lnTo>
                    <a:pt x="851" y="9"/>
                  </a:lnTo>
                  <a:lnTo>
                    <a:pt x="832" y="7"/>
                  </a:lnTo>
                  <a:lnTo>
                    <a:pt x="813" y="6"/>
                  </a:lnTo>
                  <a:lnTo>
                    <a:pt x="796" y="4"/>
                  </a:lnTo>
                  <a:lnTo>
                    <a:pt x="777" y="2"/>
                  </a:lnTo>
                  <a:lnTo>
                    <a:pt x="757" y="2"/>
                  </a:lnTo>
                  <a:lnTo>
                    <a:pt x="738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Rectangle 28"/>
            <p:cNvSpPr>
              <a:spLocks noChangeArrowheads="1"/>
            </p:cNvSpPr>
            <p:nvPr/>
          </p:nvSpPr>
          <p:spPr bwMode="auto">
            <a:xfrm>
              <a:off x="3462" y="2322"/>
              <a:ext cx="62" cy="58"/>
            </a:xfrm>
            <a:prstGeom prst="rect">
              <a:avLst/>
            </a:prstGeom>
            <a:solidFill>
              <a:srgbClr val="618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1" name="Rectangle 29"/>
            <p:cNvSpPr>
              <a:spLocks noChangeArrowheads="1"/>
            </p:cNvSpPr>
            <p:nvPr/>
          </p:nvSpPr>
          <p:spPr bwMode="auto">
            <a:xfrm>
              <a:off x="3462" y="2322"/>
              <a:ext cx="62" cy="58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2" name="Rectangle 72"/>
            <p:cNvSpPr>
              <a:spLocks noChangeArrowheads="1"/>
            </p:cNvSpPr>
            <p:nvPr/>
          </p:nvSpPr>
          <p:spPr bwMode="auto">
            <a:xfrm>
              <a:off x="3788" y="2960"/>
              <a:ext cx="1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Ring</a:t>
              </a:r>
              <a:endParaRPr lang="en-US" altLang="en-US"/>
            </a:p>
          </p:txBody>
        </p:sp>
        <p:sp>
          <p:nvSpPr>
            <p:cNvPr id="12343" name="Rectangle 73"/>
            <p:cNvSpPr>
              <a:spLocks noChangeArrowheads="1"/>
            </p:cNvSpPr>
            <p:nvPr/>
          </p:nvSpPr>
          <p:spPr bwMode="auto">
            <a:xfrm>
              <a:off x="3974" y="2960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44" name="Rectangle 74"/>
            <p:cNvSpPr>
              <a:spLocks noChangeArrowheads="1"/>
            </p:cNvSpPr>
            <p:nvPr/>
          </p:nvSpPr>
          <p:spPr bwMode="auto">
            <a:xfrm>
              <a:off x="3982" y="2957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45" name="Rectangle 75"/>
            <p:cNvSpPr>
              <a:spLocks noChangeArrowheads="1"/>
            </p:cNvSpPr>
            <p:nvPr/>
          </p:nvSpPr>
          <p:spPr bwMode="auto">
            <a:xfrm>
              <a:off x="4006" y="2957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3806825" y="3044825"/>
            <a:ext cx="871538" cy="1768475"/>
            <a:chOff x="2398" y="1918"/>
            <a:chExt cx="549" cy="1114"/>
          </a:xfrm>
        </p:grpSpPr>
        <p:sp>
          <p:nvSpPr>
            <p:cNvPr id="12313" name="Rectangle 21"/>
            <p:cNvSpPr>
              <a:spLocks noChangeArrowheads="1"/>
            </p:cNvSpPr>
            <p:nvPr/>
          </p:nvSpPr>
          <p:spPr bwMode="auto">
            <a:xfrm>
              <a:off x="2784" y="1918"/>
              <a:ext cx="60" cy="59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4" name="Rectangle 22"/>
            <p:cNvSpPr>
              <a:spLocks noChangeArrowheads="1"/>
            </p:cNvSpPr>
            <p:nvPr/>
          </p:nvSpPr>
          <p:spPr bwMode="auto">
            <a:xfrm>
              <a:off x="2784" y="1918"/>
              <a:ext cx="60" cy="59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5" name="Rectangle 23"/>
            <p:cNvSpPr>
              <a:spLocks noChangeArrowheads="1"/>
            </p:cNvSpPr>
            <p:nvPr/>
          </p:nvSpPr>
          <p:spPr bwMode="auto">
            <a:xfrm>
              <a:off x="2784" y="2639"/>
              <a:ext cx="60" cy="60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6" name="Rectangle 24"/>
            <p:cNvSpPr>
              <a:spLocks noChangeArrowheads="1"/>
            </p:cNvSpPr>
            <p:nvPr/>
          </p:nvSpPr>
          <p:spPr bwMode="auto">
            <a:xfrm>
              <a:off x="2784" y="2639"/>
              <a:ext cx="60" cy="6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7" name="Line 30"/>
            <p:cNvSpPr>
              <a:spLocks noChangeShapeType="1"/>
            </p:cNvSpPr>
            <p:nvPr/>
          </p:nvSpPr>
          <p:spPr bwMode="auto">
            <a:xfrm flipV="1">
              <a:off x="2815" y="2524"/>
              <a:ext cx="0" cy="11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31"/>
            <p:cNvSpPr>
              <a:spLocks noChangeShapeType="1"/>
            </p:cNvSpPr>
            <p:nvPr/>
          </p:nvSpPr>
          <p:spPr bwMode="auto">
            <a:xfrm flipV="1">
              <a:off x="2815" y="1976"/>
              <a:ext cx="0" cy="11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49"/>
            <p:cNvSpPr>
              <a:spLocks/>
            </p:cNvSpPr>
            <p:nvPr/>
          </p:nvSpPr>
          <p:spPr bwMode="auto">
            <a:xfrm>
              <a:off x="2696" y="1976"/>
              <a:ext cx="119" cy="115"/>
            </a:xfrm>
            <a:custGeom>
              <a:avLst/>
              <a:gdLst>
                <a:gd name="T0" fmla="*/ 0 w 238"/>
                <a:gd name="T1" fmla="*/ 0 h 230"/>
                <a:gd name="T2" fmla="*/ 1 w 238"/>
                <a:gd name="T3" fmla="*/ 1 h 230"/>
                <a:gd name="T4" fmla="*/ 1 w 238"/>
                <a:gd name="T5" fmla="*/ 1 h 230"/>
                <a:gd name="T6" fmla="*/ 1 w 238"/>
                <a:gd name="T7" fmla="*/ 1 h 230"/>
                <a:gd name="T8" fmla="*/ 1 w 238"/>
                <a:gd name="T9" fmla="*/ 1 h 230"/>
                <a:gd name="T10" fmla="*/ 1 w 238"/>
                <a:gd name="T11" fmla="*/ 1 h 230"/>
                <a:gd name="T12" fmla="*/ 1 w 238"/>
                <a:gd name="T13" fmla="*/ 1 h 230"/>
                <a:gd name="T14" fmla="*/ 1 w 238"/>
                <a:gd name="T15" fmla="*/ 1 h 230"/>
                <a:gd name="T16" fmla="*/ 1 w 238"/>
                <a:gd name="T17" fmla="*/ 1 h 2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230"/>
                <a:gd name="T29" fmla="*/ 238 w 238"/>
                <a:gd name="T30" fmla="*/ 230 h 2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230">
                  <a:moveTo>
                    <a:pt x="0" y="0"/>
                  </a:moveTo>
                  <a:lnTo>
                    <a:pt x="46" y="6"/>
                  </a:lnTo>
                  <a:lnTo>
                    <a:pt x="92" y="19"/>
                  </a:lnTo>
                  <a:lnTo>
                    <a:pt x="131" y="41"/>
                  </a:lnTo>
                  <a:lnTo>
                    <a:pt x="169" y="69"/>
                  </a:lnTo>
                  <a:lnTo>
                    <a:pt x="198" y="100"/>
                  </a:lnTo>
                  <a:lnTo>
                    <a:pt x="219" y="140"/>
                  </a:lnTo>
                  <a:lnTo>
                    <a:pt x="232" y="184"/>
                  </a:lnTo>
                  <a:lnTo>
                    <a:pt x="238" y="23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Freeform 50"/>
            <p:cNvSpPr>
              <a:spLocks/>
            </p:cNvSpPr>
            <p:nvPr/>
          </p:nvSpPr>
          <p:spPr bwMode="auto">
            <a:xfrm>
              <a:off x="2702" y="2529"/>
              <a:ext cx="107" cy="108"/>
            </a:xfrm>
            <a:custGeom>
              <a:avLst/>
              <a:gdLst>
                <a:gd name="T0" fmla="*/ 0 w 215"/>
                <a:gd name="T1" fmla="*/ 0 h 217"/>
                <a:gd name="T2" fmla="*/ 0 w 215"/>
                <a:gd name="T3" fmla="*/ 0 h 217"/>
                <a:gd name="T4" fmla="*/ 0 w 215"/>
                <a:gd name="T5" fmla="*/ 0 h 217"/>
                <a:gd name="T6" fmla="*/ 0 w 215"/>
                <a:gd name="T7" fmla="*/ 0 h 217"/>
                <a:gd name="T8" fmla="*/ 0 w 215"/>
                <a:gd name="T9" fmla="*/ 0 h 217"/>
                <a:gd name="T10" fmla="*/ 0 w 215"/>
                <a:gd name="T11" fmla="*/ 0 h 217"/>
                <a:gd name="T12" fmla="*/ 0 w 215"/>
                <a:gd name="T13" fmla="*/ 0 h 217"/>
                <a:gd name="T14" fmla="*/ 0 w 215"/>
                <a:gd name="T15" fmla="*/ 0 h 217"/>
                <a:gd name="T16" fmla="*/ 0 w 215"/>
                <a:gd name="T17" fmla="*/ 0 h 2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5"/>
                <a:gd name="T28" fmla="*/ 0 h 217"/>
                <a:gd name="T29" fmla="*/ 215 w 215"/>
                <a:gd name="T30" fmla="*/ 217 h 2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5" h="217">
                  <a:moveTo>
                    <a:pt x="0" y="217"/>
                  </a:moveTo>
                  <a:lnTo>
                    <a:pt x="43" y="209"/>
                  </a:lnTo>
                  <a:lnTo>
                    <a:pt x="83" y="196"/>
                  </a:lnTo>
                  <a:lnTo>
                    <a:pt x="117" y="175"/>
                  </a:lnTo>
                  <a:lnTo>
                    <a:pt x="148" y="148"/>
                  </a:lnTo>
                  <a:lnTo>
                    <a:pt x="175" y="119"/>
                  </a:lnTo>
                  <a:lnTo>
                    <a:pt x="196" y="83"/>
                  </a:lnTo>
                  <a:lnTo>
                    <a:pt x="209" y="42"/>
                  </a:lnTo>
                  <a:lnTo>
                    <a:pt x="215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51"/>
            <p:cNvSpPr>
              <a:spLocks/>
            </p:cNvSpPr>
            <p:nvPr/>
          </p:nvSpPr>
          <p:spPr bwMode="auto">
            <a:xfrm>
              <a:off x="2578" y="1976"/>
              <a:ext cx="118" cy="145"/>
            </a:xfrm>
            <a:custGeom>
              <a:avLst/>
              <a:gdLst>
                <a:gd name="T0" fmla="*/ 1 w 236"/>
                <a:gd name="T1" fmla="*/ 0 h 290"/>
                <a:gd name="T2" fmla="*/ 1 w 236"/>
                <a:gd name="T3" fmla="*/ 1 h 290"/>
                <a:gd name="T4" fmla="*/ 1 w 236"/>
                <a:gd name="T5" fmla="*/ 1 h 290"/>
                <a:gd name="T6" fmla="*/ 1 w 236"/>
                <a:gd name="T7" fmla="*/ 1 h 290"/>
                <a:gd name="T8" fmla="*/ 1 w 236"/>
                <a:gd name="T9" fmla="*/ 1 h 290"/>
                <a:gd name="T10" fmla="*/ 1 w 236"/>
                <a:gd name="T11" fmla="*/ 1 h 290"/>
                <a:gd name="T12" fmla="*/ 1 w 236"/>
                <a:gd name="T13" fmla="*/ 1 h 290"/>
                <a:gd name="T14" fmla="*/ 1 w 236"/>
                <a:gd name="T15" fmla="*/ 1 h 290"/>
                <a:gd name="T16" fmla="*/ 1 w 236"/>
                <a:gd name="T17" fmla="*/ 1 h 290"/>
                <a:gd name="T18" fmla="*/ 0 w 236"/>
                <a:gd name="T19" fmla="*/ 1 h 290"/>
                <a:gd name="T20" fmla="*/ 0 w 236"/>
                <a:gd name="T21" fmla="*/ 1 h 290"/>
                <a:gd name="T22" fmla="*/ 0 w 236"/>
                <a:gd name="T23" fmla="*/ 1 h 2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290"/>
                <a:gd name="T38" fmla="*/ 236 w 236"/>
                <a:gd name="T39" fmla="*/ 290 h 2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290">
                  <a:moveTo>
                    <a:pt x="236" y="0"/>
                  </a:moveTo>
                  <a:lnTo>
                    <a:pt x="211" y="2"/>
                  </a:lnTo>
                  <a:lnTo>
                    <a:pt x="188" y="6"/>
                  </a:lnTo>
                  <a:lnTo>
                    <a:pt x="142" y="21"/>
                  </a:lnTo>
                  <a:lnTo>
                    <a:pt x="102" y="48"/>
                  </a:lnTo>
                  <a:lnTo>
                    <a:pt x="67" y="83"/>
                  </a:lnTo>
                  <a:lnTo>
                    <a:pt x="39" y="121"/>
                  </a:lnTo>
                  <a:lnTo>
                    <a:pt x="17" y="169"/>
                  </a:lnTo>
                  <a:lnTo>
                    <a:pt x="4" y="223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9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52"/>
            <p:cNvSpPr>
              <a:spLocks/>
            </p:cNvSpPr>
            <p:nvPr/>
          </p:nvSpPr>
          <p:spPr bwMode="auto">
            <a:xfrm>
              <a:off x="2581" y="2524"/>
              <a:ext cx="118" cy="115"/>
            </a:xfrm>
            <a:custGeom>
              <a:avLst/>
              <a:gdLst>
                <a:gd name="T0" fmla="*/ 1 w 236"/>
                <a:gd name="T1" fmla="*/ 1 h 230"/>
                <a:gd name="T2" fmla="*/ 1 w 236"/>
                <a:gd name="T3" fmla="*/ 1 h 230"/>
                <a:gd name="T4" fmla="*/ 1 w 236"/>
                <a:gd name="T5" fmla="*/ 1 h 230"/>
                <a:gd name="T6" fmla="*/ 1 w 236"/>
                <a:gd name="T7" fmla="*/ 1 h 230"/>
                <a:gd name="T8" fmla="*/ 1 w 236"/>
                <a:gd name="T9" fmla="*/ 1 h 230"/>
                <a:gd name="T10" fmla="*/ 1 w 236"/>
                <a:gd name="T11" fmla="*/ 1 h 230"/>
                <a:gd name="T12" fmla="*/ 1 w 236"/>
                <a:gd name="T13" fmla="*/ 1 h 230"/>
                <a:gd name="T14" fmla="*/ 1 w 236"/>
                <a:gd name="T15" fmla="*/ 1 h 230"/>
                <a:gd name="T16" fmla="*/ 0 w 236"/>
                <a:gd name="T17" fmla="*/ 0 h 2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6"/>
                <a:gd name="T28" fmla="*/ 0 h 230"/>
                <a:gd name="T29" fmla="*/ 236 w 236"/>
                <a:gd name="T30" fmla="*/ 230 h 2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6" h="230">
                  <a:moveTo>
                    <a:pt x="236" y="230"/>
                  </a:moveTo>
                  <a:lnTo>
                    <a:pt x="188" y="224"/>
                  </a:lnTo>
                  <a:lnTo>
                    <a:pt x="142" y="210"/>
                  </a:lnTo>
                  <a:lnTo>
                    <a:pt x="102" y="189"/>
                  </a:lnTo>
                  <a:lnTo>
                    <a:pt x="67" y="162"/>
                  </a:lnTo>
                  <a:lnTo>
                    <a:pt x="39" y="128"/>
                  </a:lnTo>
                  <a:lnTo>
                    <a:pt x="17" y="88"/>
                  </a:lnTo>
                  <a:lnTo>
                    <a:pt x="4" y="46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53"/>
            <p:cNvSpPr>
              <a:spLocks noChangeShapeType="1"/>
            </p:cNvSpPr>
            <p:nvPr/>
          </p:nvSpPr>
          <p:spPr bwMode="auto">
            <a:xfrm flipH="1" flipV="1">
              <a:off x="2578" y="2123"/>
              <a:ext cx="1" cy="403"/>
            </a:xfrm>
            <a:prstGeom prst="line">
              <a:avLst/>
            </a:prstGeom>
            <a:noFill/>
            <a:ln w="1752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54"/>
            <p:cNvSpPr>
              <a:spLocks/>
            </p:cNvSpPr>
            <p:nvPr/>
          </p:nvSpPr>
          <p:spPr bwMode="auto">
            <a:xfrm>
              <a:off x="2636" y="1918"/>
              <a:ext cx="179" cy="173"/>
            </a:xfrm>
            <a:custGeom>
              <a:avLst/>
              <a:gdLst>
                <a:gd name="T0" fmla="*/ 0 w 359"/>
                <a:gd name="T1" fmla="*/ 0 h 347"/>
                <a:gd name="T2" fmla="*/ 0 w 359"/>
                <a:gd name="T3" fmla="*/ 0 h 347"/>
                <a:gd name="T4" fmla="*/ 0 w 359"/>
                <a:gd name="T5" fmla="*/ 0 h 347"/>
                <a:gd name="T6" fmla="*/ 0 w 359"/>
                <a:gd name="T7" fmla="*/ 0 h 347"/>
                <a:gd name="T8" fmla="*/ 0 w 359"/>
                <a:gd name="T9" fmla="*/ 0 h 347"/>
                <a:gd name="T10" fmla="*/ 0 w 359"/>
                <a:gd name="T11" fmla="*/ 0 h 347"/>
                <a:gd name="T12" fmla="*/ 0 w 359"/>
                <a:gd name="T13" fmla="*/ 0 h 347"/>
                <a:gd name="T14" fmla="*/ 0 w 359"/>
                <a:gd name="T15" fmla="*/ 0 h 347"/>
                <a:gd name="T16" fmla="*/ 0 w 359"/>
                <a:gd name="T17" fmla="*/ 0 h 347"/>
                <a:gd name="T18" fmla="*/ 0 w 359"/>
                <a:gd name="T19" fmla="*/ 0 h 347"/>
                <a:gd name="T20" fmla="*/ 0 w 359"/>
                <a:gd name="T21" fmla="*/ 0 h 347"/>
                <a:gd name="T22" fmla="*/ 0 w 359"/>
                <a:gd name="T23" fmla="*/ 0 h 347"/>
                <a:gd name="T24" fmla="*/ 0 w 359"/>
                <a:gd name="T25" fmla="*/ 0 h 347"/>
                <a:gd name="T26" fmla="*/ 0 w 359"/>
                <a:gd name="T27" fmla="*/ 0 h 347"/>
                <a:gd name="T28" fmla="*/ 0 w 359"/>
                <a:gd name="T29" fmla="*/ 0 h 347"/>
                <a:gd name="T30" fmla="*/ 0 w 359"/>
                <a:gd name="T31" fmla="*/ 0 h 3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9"/>
                <a:gd name="T49" fmla="*/ 0 h 347"/>
                <a:gd name="T50" fmla="*/ 359 w 359"/>
                <a:gd name="T51" fmla="*/ 347 h 3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9" h="347">
                  <a:moveTo>
                    <a:pt x="0" y="0"/>
                  </a:moveTo>
                  <a:lnTo>
                    <a:pt x="39" y="4"/>
                  </a:lnTo>
                  <a:lnTo>
                    <a:pt x="73" y="8"/>
                  </a:lnTo>
                  <a:lnTo>
                    <a:pt x="106" y="18"/>
                  </a:lnTo>
                  <a:lnTo>
                    <a:pt x="138" y="27"/>
                  </a:lnTo>
                  <a:lnTo>
                    <a:pt x="169" y="43"/>
                  </a:lnTo>
                  <a:lnTo>
                    <a:pt x="200" y="60"/>
                  </a:lnTo>
                  <a:lnTo>
                    <a:pt x="252" y="104"/>
                  </a:lnTo>
                  <a:lnTo>
                    <a:pt x="276" y="129"/>
                  </a:lnTo>
                  <a:lnTo>
                    <a:pt x="298" y="154"/>
                  </a:lnTo>
                  <a:lnTo>
                    <a:pt x="317" y="182"/>
                  </a:lnTo>
                  <a:lnTo>
                    <a:pt x="328" y="213"/>
                  </a:lnTo>
                  <a:lnTo>
                    <a:pt x="342" y="244"/>
                  </a:lnTo>
                  <a:lnTo>
                    <a:pt x="351" y="278"/>
                  </a:lnTo>
                  <a:lnTo>
                    <a:pt x="355" y="313"/>
                  </a:lnTo>
                  <a:lnTo>
                    <a:pt x="359" y="3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Freeform 55"/>
            <p:cNvSpPr>
              <a:spLocks/>
            </p:cNvSpPr>
            <p:nvPr/>
          </p:nvSpPr>
          <p:spPr bwMode="auto">
            <a:xfrm>
              <a:off x="2636" y="2524"/>
              <a:ext cx="179" cy="173"/>
            </a:xfrm>
            <a:custGeom>
              <a:avLst/>
              <a:gdLst>
                <a:gd name="T0" fmla="*/ 0 w 359"/>
                <a:gd name="T1" fmla="*/ 1 h 345"/>
                <a:gd name="T2" fmla="*/ 0 w 359"/>
                <a:gd name="T3" fmla="*/ 1 h 345"/>
                <a:gd name="T4" fmla="*/ 0 w 359"/>
                <a:gd name="T5" fmla="*/ 1 h 345"/>
                <a:gd name="T6" fmla="*/ 0 w 359"/>
                <a:gd name="T7" fmla="*/ 1 h 345"/>
                <a:gd name="T8" fmla="*/ 0 w 359"/>
                <a:gd name="T9" fmla="*/ 1 h 345"/>
                <a:gd name="T10" fmla="*/ 0 w 359"/>
                <a:gd name="T11" fmla="*/ 1 h 345"/>
                <a:gd name="T12" fmla="*/ 0 w 359"/>
                <a:gd name="T13" fmla="*/ 1 h 345"/>
                <a:gd name="T14" fmla="*/ 0 w 359"/>
                <a:gd name="T15" fmla="*/ 1 h 345"/>
                <a:gd name="T16" fmla="*/ 0 w 359"/>
                <a:gd name="T17" fmla="*/ 1 h 345"/>
                <a:gd name="T18" fmla="*/ 0 w 359"/>
                <a:gd name="T19" fmla="*/ 1 h 345"/>
                <a:gd name="T20" fmla="*/ 0 w 359"/>
                <a:gd name="T21" fmla="*/ 1 h 345"/>
                <a:gd name="T22" fmla="*/ 0 w 359"/>
                <a:gd name="T23" fmla="*/ 1 h 345"/>
                <a:gd name="T24" fmla="*/ 0 w 359"/>
                <a:gd name="T25" fmla="*/ 1 h 345"/>
                <a:gd name="T26" fmla="*/ 0 w 359"/>
                <a:gd name="T27" fmla="*/ 1 h 345"/>
                <a:gd name="T28" fmla="*/ 0 w 359"/>
                <a:gd name="T29" fmla="*/ 1 h 345"/>
                <a:gd name="T30" fmla="*/ 0 w 359"/>
                <a:gd name="T31" fmla="*/ 0 h 3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9"/>
                <a:gd name="T49" fmla="*/ 0 h 345"/>
                <a:gd name="T50" fmla="*/ 359 w 359"/>
                <a:gd name="T51" fmla="*/ 345 h 3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9" h="345">
                  <a:moveTo>
                    <a:pt x="0" y="345"/>
                  </a:moveTo>
                  <a:lnTo>
                    <a:pt x="39" y="343"/>
                  </a:lnTo>
                  <a:lnTo>
                    <a:pt x="73" y="337"/>
                  </a:lnTo>
                  <a:lnTo>
                    <a:pt x="106" y="329"/>
                  </a:lnTo>
                  <a:lnTo>
                    <a:pt x="138" y="320"/>
                  </a:lnTo>
                  <a:lnTo>
                    <a:pt x="169" y="302"/>
                  </a:lnTo>
                  <a:lnTo>
                    <a:pt x="200" y="287"/>
                  </a:lnTo>
                  <a:lnTo>
                    <a:pt x="252" y="245"/>
                  </a:lnTo>
                  <a:lnTo>
                    <a:pt x="276" y="218"/>
                  </a:lnTo>
                  <a:lnTo>
                    <a:pt x="298" y="191"/>
                  </a:lnTo>
                  <a:lnTo>
                    <a:pt x="317" y="162"/>
                  </a:lnTo>
                  <a:lnTo>
                    <a:pt x="328" y="134"/>
                  </a:lnTo>
                  <a:lnTo>
                    <a:pt x="342" y="101"/>
                  </a:lnTo>
                  <a:lnTo>
                    <a:pt x="351" y="67"/>
                  </a:lnTo>
                  <a:lnTo>
                    <a:pt x="355" y="34"/>
                  </a:lnTo>
                  <a:lnTo>
                    <a:pt x="359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Freeform 56"/>
            <p:cNvSpPr>
              <a:spLocks/>
            </p:cNvSpPr>
            <p:nvPr/>
          </p:nvSpPr>
          <p:spPr bwMode="auto">
            <a:xfrm>
              <a:off x="2430" y="1918"/>
              <a:ext cx="206" cy="203"/>
            </a:xfrm>
            <a:custGeom>
              <a:avLst/>
              <a:gdLst>
                <a:gd name="T0" fmla="*/ 1 w 410"/>
                <a:gd name="T1" fmla="*/ 0 h 407"/>
                <a:gd name="T2" fmla="*/ 1 w 410"/>
                <a:gd name="T3" fmla="*/ 0 h 407"/>
                <a:gd name="T4" fmla="*/ 1 w 410"/>
                <a:gd name="T5" fmla="*/ 0 h 407"/>
                <a:gd name="T6" fmla="*/ 1 w 410"/>
                <a:gd name="T7" fmla="*/ 0 h 407"/>
                <a:gd name="T8" fmla="*/ 1 w 410"/>
                <a:gd name="T9" fmla="*/ 0 h 407"/>
                <a:gd name="T10" fmla="*/ 1 w 410"/>
                <a:gd name="T11" fmla="*/ 0 h 407"/>
                <a:gd name="T12" fmla="*/ 1 w 410"/>
                <a:gd name="T13" fmla="*/ 0 h 407"/>
                <a:gd name="T14" fmla="*/ 1 w 410"/>
                <a:gd name="T15" fmla="*/ 0 h 407"/>
                <a:gd name="T16" fmla="*/ 1 w 410"/>
                <a:gd name="T17" fmla="*/ 0 h 407"/>
                <a:gd name="T18" fmla="*/ 1 w 410"/>
                <a:gd name="T19" fmla="*/ 0 h 407"/>
                <a:gd name="T20" fmla="*/ 1 w 410"/>
                <a:gd name="T21" fmla="*/ 0 h 407"/>
                <a:gd name="T22" fmla="*/ 1 w 410"/>
                <a:gd name="T23" fmla="*/ 0 h 407"/>
                <a:gd name="T24" fmla="*/ 1 w 410"/>
                <a:gd name="T25" fmla="*/ 0 h 407"/>
                <a:gd name="T26" fmla="*/ 1 w 410"/>
                <a:gd name="T27" fmla="*/ 0 h 407"/>
                <a:gd name="T28" fmla="*/ 1 w 410"/>
                <a:gd name="T29" fmla="*/ 0 h 407"/>
                <a:gd name="T30" fmla="*/ 1 w 410"/>
                <a:gd name="T31" fmla="*/ 0 h 407"/>
                <a:gd name="T32" fmla="*/ 0 w 410"/>
                <a:gd name="T33" fmla="*/ 0 h 4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0"/>
                <a:gd name="T52" fmla="*/ 0 h 407"/>
                <a:gd name="T53" fmla="*/ 410 w 410"/>
                <a:gd name="T54" fmla="*/ 407 h 40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0" h="407">
                  <a:moveTo>
                    <a:pt x="410" y="0"/>
                  </a:moveTo>
                  <a:lnTo>
                    <a:pt x="368" y="4"/>
                  </a:lnTo>
                  <a:lnTo>
                    <a:pt x="330" y="8"/>
                  </a:lnTo>
                  <a:lnTo>
                    <a:pt x="289" y="20"/>
                  </a:lnTo>
                  <a:lnTo>
                    <a:pt x="253" y="33"/>
                  </a:lnTo>
                  <a:lnTo>
                    <a:pt x="215" y="52"/>
                  </a:lnTo>
                  <a:lnTo>
                    <a:pt x="180" y="69"/>
                  </a:lnTo>
                  <a:lnTo>
                    <a:pt x="148" y="94"/>
                  </a:lnTo>
                  <a:lnTo>
                    <a:pt x="119" y="119"/>
                  </a:lnTo>
                  <a:lnTo>
                    <a:pt x="94" y="148"/>
                  </a:lnTo>
                  <a:lnTo>
                    <a:pt x="69" y="181"/>
                  </a:lnTo>
                  <a:lnTo>
                    <a:pt x="52" y="213"/>
                  </a:lnTo>
                  <a:lnTo>
                    <a:pt x="32" y="250"/>
                  </a:lnTo>
                  <a:lnTo>
                    <a:pt x="19" y="286"/>
                  </a:lnTo>
                  <a:lnTo>
                    <a:pt x="8" y="324"/>
                  </a:lnTo>
                  <a:lnTo>
                    <a:pt x="4" y="363"/>
                  </a:lnTo>
                  <a:lnTo>
                    <a:pt x="0" y="40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Freeform 57"/>
            <p:cNvSpPr>
              <a:spLocks/>
            </p:cNvSpPr>
            <p:nvPr/>
          </p:nvSpPr>
          <p:spPr bwMode="auto">
            <a:xfrm>
              <a:off x="2430" y="2495"/>
              <a:ext cx="206" cy="202"/>
            </a:xfrm>
            <a:custGeom>
              <a:avLst/>
              <a:gdLst>
                <a:gd name="T0" fmla="*/ 1 w 410"/>
                <a:gd name="T1" fmla="*/ 0 h 405"/>
                <a:gd name="T2" fmla="*/ 1 w 410"/>
                <a:gd name="T3" fmla="*/ 0 h 405"/>
                <a:gd name="T4" fmla="*/ 1 w 410"/>
                <a:gd name="T5" fmla="*/ 0 h 405"/>
                <a:gd name="T6" fmla="*/ 1 w 410"/>
                <a:gd name="T7" fmla="*/ 0 h 405"/>
                <a:gd name="T8" fmla="*/ 1 w 410"/>
                <a:gd name="T9" fmla="*/ 0 h 405"/>
                <a:gd name="T10" fmla="*/ 1 w 410"/>
                <a:gd name="T11" fmla="*/ 0 h 405"/>
                <a:gd name="T12" fmla="*/ 1 w 410"/>
                <a:gd name="T13" fmla="*/ 0 h 405"/>
                <a:gd name="T14" fmla="*/ 1 w 410"/>
                <a:gd name="T15" fmla="*/ 0 h 405"/>
                <a:gd name="T16" fmla="*/ 1 w 410"/>
                <a:gd name="T17" fmla="*/ 0 h 405"/>
                <a:gd name="T18" fmla="*/ 1 w 410"/>
                <a:gd name="T19" fmla="*/ 0 h 405"/>
                <a:gd name="T20" fmla="*/ 1 w 410"/>
                <a:gd name="T21" fmla="*/ 0 h 405"/>
                <a:gd name="T22" fmla="*/ 1 w 410"/>
                <a:gd name="T23" fmla="*/ 0 h 405"/>
                <a:gd name="T24" fmla="*/ 1 w 410"/>
                <a:gd name="T25" fmla="*/ 0 h 405"/>
                <a:gd name="T26" fmla="*/ 1 w 410"/>
                <a:gd name="T27" fmla="*/ 0 h 405"/>
                <a:gd name="T28" fmla="*/ 1 w 410"/>
                <a:gd name="T29" fmla="*/ 0 h 405"/>
                <a:gd name="T30" fmla="*/ 1 w 410"/>
                <a:gd name="T31" fmla="*/ 0 h 405"/>
                <a:gd name="T32" fmla="*/ 0 w 410"/>
                <a:gd name="T33" fmla="*/ 0 h 4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0"/>
                <a:gd name="T52" fmla="*/ 0 h 405"/>
                <a:gd name="T53" fmla="*/ 410 w 410"/>
                <a:gd name="T54" fmla="*/ 405 h 4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0" h="405">
                  <a:moveTo>
                    <a:pt x="410" y="405"/>
                  </a:moveTo>
                  <a:lnTo>
                    <a:pt x="368" y="403"/>
                  </a:lnTo>
                  <a:lnTo>
                    <a:pt x="330" y="397"/>
                  </a:lnTo>
                  <a:lnTo>
                    <a:pt x="289" y="387"/>
                  </a:lnTo>
                  <a:lnTo>
                    <a:pt x="253" y="374"/>
                  </a:lnTo>
                  <a:lnTo>
                    <a:pt x="215" y="355"/>
                  </a:lnTo>
                  <a:lnTo>
                    <a:pt x="180" y="337"/>
                  </a:lnTo>
                  <a:lnTo>
                    <a:pt x="148" y="313"/>
                  </a:lnTo>
                  <a:lnTo>
                    <a:pt x="119" y="286"/>
                  </a:lnTo>
                  <a:lnTo>
                    <a:pt x="94" y="257"/>
                  </a:lnTo>
                  <a:lnTo>
                    <a:pt x="69" y="224"/>
                  </a:lnTo>
                  <a:lnTo>
                    <a:pt x="52" y="194"/>
                  </a:lnTo>
                  <a:lnTo>
                    <a:pt x="32" y="155"/>
                  </a:lnTo>
                  <a:lnTo>
                    <a:pt x="19" y="119"/>
                  </a:lnTo>
                  <a:lnTo>
                    <a:pt x="8" y="83"/>
                  </a:lnTo>
                  <a:lnTo>
                    <a:pt x="4" y="42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Line 58"/>
            <p:cNvSpPr>
              <a:spLocks noChangeShapeType="1"/>
            </p:cNvSpPr>
            <p:nvPr/>
          </p:nvSpPr>
          <p:spPr bwMode="auto">
            <a:xfrm flipV="1">
              <a:off x="2431" y="2122"/>
              <a:ext cx="1" cy="382"/>
            </a:xfrm>
            <a:prstGeom prst="line">
              <a:avLst/>
            </a:prstGeom>
            <a:noFill/>
            <a:ln w="1752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Rectangle 63"/>
            <p:cNvSpPr>
              <a:spLocks noChangeArrowheads="1"/>
            </p:cNvSpPr>
            <p:nvPr/>
          </p:nvSpPr>
          <p:spPr bwMode="auto">
            <a:xfrm>
              <a:off x="2398" y="2799"/>
              <a:ext cx="5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Recirculating</a:t>
              </a:r>
              <a:endParaRPr lang="en-US" altLang="en-US"/>
            </a:p>
          </p:txBody>
        </p:sp>
        <p:sp>
          <p:nvSpPr>
            <p:cNvPr id="12330" name="Rectangle 64"/>
            <p:cNvSpPr>
              <a:spLocks noChangeArrowheads="1"/>
            </p:cNvSpPr>
            <p:nvPr/>
          </p:nvSpPr>
          <p:spPr bwMode="auto">
            <a:xfrm>
              <a:off x="2914" y="279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1" name="Rectangle 65"/>
            <p:cNvSpPr>
              <a:spLocks noChangeArrowheads="1"/>
            </p:cNvSpPr>
            <p:nvPr/>
          </p:nvSpPr>
          <p:spPr bwMode="auto">
            <a:xfrm>
              <a:off x="2398" y="2912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2" name="Rectangle 66"/>
            <p:cNvSpPr>
              <a:spLocks noChangeArrowheads="1"/>
            </p:cNvSpPr>
            <p:nvPr/>
          </p:nvSpPr>
          <p:spPr bwMode="auto">
            <a:xfrm>
              <a:off x="2899" y="279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3" name="Rectangle 67"/>
            <p:cNvSpPr>
              <a:spLocks noChangeArrowheads="1"/>
            </p:cNvSpPr>
            <p:nvPr/>
          </p:nvSpPr>
          <p:spPr bwMode="auto">
            <a:xfrm>
              <a:off x="2923" y="2799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4" name="Rectangle 68"/>
            <p:cNvSpPr>
              <a:spLocks noChangeArrowheads="1"/>
            </p:cNvSpPr>
            <p:nvPr/>
          </p:nvSpPr>
          <p:spPr bwMode="auto">
            <a:xfrm>
              <a:off x="2398" y="2917"/>
              <a:ext cx="3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      Linac</a:t>
              </a:r>
              <a:endParaRPr lang="en-US" altLang="en-US"/>
            </a:p>
          </p:txBody>
        </p:sp>
        <p:sp>
          <p:nvSpPr>
            <p:cNvPr id="12335" name="Rectangle 69"/>
            <p:cNvSpPr>
              <a:spLocks noChangeArrowheads="1"/>
            </p:cNvSpPr>
            <p:nvPr/>
          </p:nvSpPr>
          <p:spPr bwMode="auto">
            <a:xfrm>
              <a:off x="2783" y="2917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6" name="Rectangle 70"/>
            <p:cNvSpPr>
              <a:spLocks noChangeArrowheads="1"/>
            </p:cNvSpPr>
            <p:nvPr/>
          </p:nvSpPr>
          <p:spPr bwMode="auto">
            <a:xfrm>
              <a:off x="2798" y="2915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7" name="Rectangle 71"/>
            <p:cNvSpPr>
              <a:spLocks noChangeArrowheads="1"/>
            </p:cNvSpPr>
            <p:nvPr/>
          </p:nvSpPr>
          <p:spPr bwMode="auto">
            <a:xfrm>
              <a:off x="2822" y="2915"/>
              <a:ext cx="2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</a:rPr>
                <a:t> </a:t>
              </a:r>
              <a:endParaRPr lang="en-US" altLang="en-US"/>
            </a:p>
          </p:txBody>
        </p:sp>
        <p:sp>
          <p:nvSpPr>
            <p:cNvPr id="12338" name="Rectangle 76"/>
            <p:cNvSpPr>
              <a:spLocks noChangeArrowheads="1"/>
            </p:cNvSpPr>
            <p:nvPr/>
          </p:nvSpPr>
          <p:spPr bwMode="auto">
            <a:xfrm>
              <a:off x="2783" y="2092"/>
              <a:ext cx="62" cy="420"/>
            </a:xfrm>
            <a:prstGeom prst="rect">
              <a:avLst/>
            </a:prstGeom>
            <a:solidFill>
              <a:srgbClr val="6699FF"/>
            </a:solidFill>
            <a:ln w="1752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55588"/>
            <a:ext cx="3068638" cy="642937"/>
          </a:xfrm>
        </p:spPr>
        <p:txBody>
          <a:bodyPr/>
          <a:lstStyle/>
          <a:p>
            <a:r>
              <a:rPr lang="en-US" altLang="en-US" sz="3600" i="1" smtClean="0"/>
              <a:t>Whence</a:t>
            </a:r>
            <a:r>
              <a:rPr lang="en-US" altLang="en-US" sz="3600" smtClean="0"/>
              <a:t> ERLs?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Use of recirculation reduces cost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Beamline inexpensive relative to RF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Proper system design avoids instabilities, beam quality degradation</a:t>
            </a:r>
          </a:p>
          <a:p>
            <a:pPr>
              <a:lnSpc>
                <a:spcPct val="90000"/>
              </a:lnSpc>
            </a:pPr>
            <a:r>
              <a:rPr lang="en-US" altLang="en-US" sz="2800" b="1" i="1" smtClean="0">
                <a:solidFill>
                  <a:schemeClr val="accent1"/>
                </a:solidFill>
              </a:rPr>
              <a:t>RF power still a problem: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CEBAF: 200 </a:t>
            </a:r>
            <a:r>
              <a:rPr lang="en-US" altLang="en-US" sz="2400" smtClean="0">
                <a:latin typeface="Symbol" pitchFamily="18" charset="2"/>
              </a:rPr>
              <a:t>m</a:t>
            </a:r>
            <a:r>
              <a:rPr lang="en-US" altLang="en-US" sz="2400" smtClean="0"/>
              <a:t>A x 4 GeV = 0.8 MW</a:t>
            </a:r>
          </a:p>
          <a:p>
            <a:pPr lvl="2">
              <a:lnSpc>
                <a:spcPct val="90000"/>
              </a:lnSpc>
            </a:pPr>
            <a:r>
              <a:rPr lang="en-US" altLang="en-US" sz="2000" smtClean="0"/>
              <a:t>manageable (affordable)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Light source 100 mA x 5 GeV = ½ GW</a:t>
            </a:r>
          </a:p>
          <a:p>
            <a:pPr lvl="2">
              <a:lnSpc>
                <a:spcPct val="90000"/>
              </a:lnSpc>
            </a:pPr>
            <a:r>
              <a:rPr lang="en-US" altLang="en-US" sz="2000" smtClean="0"/>
              <a:t>needs dedicated nuclear power plant...</a:t>
            </a:r>
          </a:p>
          <a:p>
            <a:pPr lvl="2">
              <a:lnSpc>
                <a:spcPct val="90000"/>
              </a:lnSpc>
            </a:pPr>
            <a:r>
              <a:rPr lang="en-US" altLang="en-US" sz="2000" smtClean="0"/>
              <a:t>and… what do you do with a GW of waste electrons?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3" y="174625"/>
            <a:ext cx="7770812" cy="1038225"/>
          </a:xfrm>
          <a:noFill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altLang="en-US" sz="3600" smtClean="0"/>
              <a:t>The Next Step: Energy Recovery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644" y="1371599"/>
            <a:ext cx="4633913" cy="379582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i="1" dirty="0" smtClean="0"/>
              <a:t>So, “consider a circular linac”… or at least a recirculated linac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To accelerate turn-to-turn, beam bunches must be synchronous with RF. Pass-to-pass phase is important!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You might wonder what will happen if you </a:t>
            </a:r>
            <a:r>
              <a:rPr lang="en-US" altLang="en-US" sz="2400" dirty="0" err="1" smtClean="0"/>
              <a:t>reinject</a:t>
            </a:r>
            <a:r>
              <a:rPr lang="en-US" altLang="en-US" sz="2400" dirty="0" smtClean="0"/>
              <a:t> the beam out of phase with the accelerating field, rather than in phase…</a:t>
            </a:r>
          </a:p>
          <a:p>
            <a:pPr>
              <a:lnSpc>
                <a:spcPct val="80000"/>
              </a:lnSpc>
            </a:pPr>
            <a:endParaRPr lang="en-US" altLang="en-US" sz="2400" dirty="0" smtClean="0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417638" y="4823278"/>
            <a:ext cx="7545387" cy="157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Subsequent pass is </a:t>
            </a:r>
            <a:r>
              <a:rPr lang="en-US" sz="2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decelerated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the beam power is deposited  back into the RF system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can be used to accelerate later </a:t>
            </a:r>
            <a:r>
              <a:rPr lang="en-US" sz="2400" b="1" i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bunches – replacing significant amounts of RF power (and cost)!</a:t>
            </a:r>
            <a:endParaRPr lang="en-US" sz="2400" b="1" i="1" dirty="0">
              <a:solidFill>
                <a:srgbClr val="66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700713" y="1358900"/>
            <a:ext cx="3260725" cy="2095500"/>
            <a:chOff x="3591" y="856"/>
            <a:chExt cx="2054" cy="1320"/>
          </a:xfrm>
        </p:grpSpPr>
        <p:sp>
          <p:nvSpPr>
            <p:cNvPr id="14344" name="Line 5"/>
            <p:cNvSpPr>
              <a:spLocks noChangeShapeType="1"/>
            </p:cNvSpPr>
            <p:nvPr/>
          </p:nvSpPr>
          <p:spPr bwMode="auto">
            <a:xfrm flipV="1">
              <a:off x="3814" y="1050"/>
              <a:ext cx="0" cy="1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6"/>
            <p:cNvSpPr>
              <a:spLocks noChangeShapeType="1"/>
            </p:cNvSpPr>
            <p:nvPr/>
          </p:nvSpPr>
          <p:spPr bwMode="auto">
            <a:xfrm>
              <a:off x="3714" y="1645"/>
              <a:ext cx="17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Text Box 7"/>
            <p:cNvSpPr txBox="1">
              <a:spLocks noChangeArrowheads="1"/>
            </p:cNvSpPr>
            <p:nvPr/>
          </p:nvSpPr>
          <p:spPr bwMode="auto">
            <a:xfrm>
              <a:off x="3591" y="856"/>
              <a:ext cx="101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/>
                <a:t>Linac energy gain</a:t>
              </a:r>
            </a:p>
          </p:txBody>
        </p:sp>
        <p:sp>
          <p:nvSpPr>
            <p:cNvPr id="14347" name="Text Box 8"/>
            <p:cNvSpPr txBox="1">
              <a:spLocks noChangeArrowheads="1"/>
            </p:cNvSpPr>
            <p:nvPr/>
          </p:nvSpPr>
          <p:spPr bwMode="auto">
            <a:xfrm>
              <a:off x="5274" y="1663"/>
              <a:ext cx="3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/>
                <a:t>time</a:t>
              </a:r>
            </a:p>
          </p:txBody>
        </p:sp>
        <p:grpSp>
          <p:nvGrpSpPr>
            <p:cNvPr id="14348" name="Group 13"/>
            <p:cNvGrpSpPr>
              <a:grpSpLocks/>
            </p:cNvGrpSpPr>
            <p:nvPr/>
          </p:nvGrpSpPr>
          <p:grpSpPr bwMode="auto">
            <a:xfrm>
              <a:off x="3743" y="1145"/>
              <a:ext cx="1796" cy="990"/>
              <a:chOff x="3648" y="1145"/>
              <a:chExt cx="1796" cy="990"/>
            </a:xfrm>
          </p:grpSpPr>
          <p:sp>
            <p:nvSpPr>
              <p:cNvPr id="14349" name="Freeform 9"/>
              <p:cNvSpPr>
                <a:spLocks/>
              </p:cNvSpPr>
              <p:nvPr/>
            </p:nvSpPr>
            <p:spPr bwMode="auto">
              <a:xfrm>
                <a:off x="3648" y="1145"/>
                <a:ext cx="544" cy="493"/>
              </a:xfrm>
              <a:custGeom>
                <a:avLst/>
                <a:gdLst>
                  <a:gd name="T0" fmla="*/ 0 w 544"/>
                  <a:gd name="T1" fmla="*/ 122 h 493"/>
                  <a:gd name="T2" fmla="*/ 38 w 544"/>
                  <a:gd name="T3" fmla="*/ 65 h 493"/>
                  <a:gd name="T4" fmla="*/ 90 w 544"/>
                  <a:gd name="T5" fmla="*/ 26 h 493"/>
                  <a:gd name="T6" fmla="*/ 166 w 544"/>
                  <a:gd name="T7" fmla="*/ 1 h 493"/>
                  <a:gd name="T8" fmla="*/ 269 w 544"/>
                  <a:gd name="T9" fmla="*/ 20 h 493"/>
                  <a:gd name="T10" fmla="*/ 352 w 544"/>
                  <a:gd name="T11" fmla="*/ 71 h 493"/>
                  <a:gd name="T12" fmla="*/ 422 w 544"/>
                  <a:gd name="T13" fmla="*/ 180 h 493"/>
                  <a:gd name="T14" fmla="*/ 474 w 544"/>
                  <a:gd name="T15" fmla="*/ 308 h 493"/>
                  <a:gd name="T16" fmla="*/ 544 w 544"/>
                  <a:gd name="T17" fmla="*/ 493 h 4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4"/>
                  <a:gd name="T28" fmla="*/ 0 h 493"/>
                  <a:gd name="T29" fmla="*/ 544 w 544"/>
                  <a:gd name="T30" fmla="*/ 493 h 4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4" h="493">
                    <a:moveTo>
                      <a:pt x="0" y="122"/>
                    </a:moveTo>
                    <a:cubicBezTo>
                      <a:pt x="11" y="101"/>
                      <a:pt x="23" y="81"/>
                      <a:pt x="38" y="65"/>
                    </a:cubicBezTo>
                    <a:cubicBezTo>
                      <a:pt x="53" y="49"/>
                      <a:pt x="69" y="37"/>
                      <a:pt x="90" y="26"/>
                    </a:cubicBezTo>
                    <a:cubicBezTo>
                      <a:pt x="111" y="15"/>
                      <a:pt x="136" y="2"/>
                      <a:pt x="166" y="1"/>
                    </a:cubicBezTo>
                    <a:cubicBezTo>
                      <a:pt x="196" y="0"/>
                      <a:pt x="238" y="8"/>
                      <a:pt x="269" y="20"/>
                    </a:cubicBezTo>
                    <a:cubicBezTo>
                      <a:pt x="300" y="32"/>
                      <a:pt x="327" y="44"/>
                      <a:pt x="352" y="71"/>
                    </a:cubicBezTo>
                    <a:cubicBezTo>
                      <a:pt x="377" y="98"/>
                      <a:pt x="402" y="141"/>
                      <a:pt x="422" y="180"/>
                    </a:cubicBezTo>
                    <a:cubicBezTo>
                      <a:pt x="442" y="219"/>
                      <a:pt x="454" y="256"/>
                      <a:pt x="474" y="308"/>
                    </a:cubicBezTo>
                    <a:cubicBezTo>
                      <a:pt x="494" y="360"/>
                      <a:pt x="532" y="462"/>
                      <a:pt x="544" y="4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0" name="Freeform 10"/>
              <p:cNvSpPr>
                <a:spLocks/>
              </p:cNvSpPr>
              <p:nvPr/>
            </p:nvSpPr>
            <p:spPr bwMode="auto">
              <a:xfrm>
                <a:off x="4188" y="1644"/>
                <a:ext cx="544" cy="491"/>
              </a:xfrm>
              <a:custGeom>
                <a:avLst/>
                <a:gdLst>
                  <a:gd name="T0" fmla="*/ 544 w 544"/>
                  <a:gd name="T1" fmla="*/ 371 h 491"/>
                  <a:gd name="T2" fmla="*/ 506 w 544"/>
                  <a:gd name="T3" fmla="*/ 428 h 491"/>
                  <a:gd name="T4" fmla="*/ 454 w 544"/>
                  <a:gd name="T5" fmla="*/ 467 h 491"/>
                  <a:gd name="T6" fmla="*/ 379 w 544"/>
                  <a:gd name="T7" fmla="*/ 490 h 491"/>
                  <a:gd name="T8" fmla="*/ 275 w 544"/>
                  <a:gd name="T9" fmla="*/ 473 h 491"/>
                  <a:gd name="T10" fmla="*/ 192 w 544"/>
                  <a:gd name="T11" fmla="*/ 422 h 491"/>
                  <a:gd name="T12" fmla="*/ 122 w 544"/>
                  <a:gd name="T13" fmla="*/ 313 h 491"/>
                  <a:gd name="T14" fmla="*/ 70 w 544"/>
                  <a:gd name="T15" fmla="*/ 185 h 491"/>
                  <a:gd name="T16" fmla="*/ 0 w 544"/>
                  <a:gd name="T17" fmla="*/ 0 h 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4"/>
                  <a:gd name="T28" fmla="*/ 0 h 491"/>
                  <a:gd name="T29" fmla="*/ 544 w 544"/>
                  <a:gd name="T30" fmla="*/ 491 h 49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4" h="491">
                    <a:moveTo>
                      <a:pt x="544" y="371"/>
                    </a:moveTo>
                    <a:cubicBezTo>
                      <a:pt x="533" y="392"/>
                      <a:pt x="521" y="412"/>
                      <a:pt x="506" y="428"/>
                    </a:cubicBezTo>
                    <a:cubicBezTo>
                      <a:pt x="491" y="444"/>
                      <a:pt x="475" y="457"/>
                      <a:pt x="454" y="467"/>
                    </a:cubicBezTo>
                    <a:cubicBezTo>
                      <a:pt x="433" y="477"/>
                      <a:pt x="409" y="489"/>
                      <a:pt x="379" y="490"/>
                    </a:cubicBezTo>
                    <a:cubicBezTo>
                      <a:pt x="349" y="491"/>
                      <a:pt x="306" y="484"/>
                      <a:pt x="275" y="473"/>
                    </a:cubicBezTo>
                    <a:cubicBezTo>
                      <a:pt x="244" y="462"/>
                      <a:pt x="217" y="449"/>
                      <a:pt x="192" y="422"/>
                    </a:cubicBezTo>
                    <a:cubicBezTo>
                      <a:pt x="167" y="395"/>
                      <a:pt x="142" y="352"/>
                      <a:pt x="122" y="313"/>
                    </a:cubicBezTo>
                    <a:cubicBezTo>
                      <a:pt x="102" y="274"/>
                      <a:pt x="90" y="237"/>
                      <a:pt x="70" y="185"/>
                    </a:cubicBezTo>
                    <a:cubicBezTo>
                      <a:pt x="50" y="133"/>
                      <a:pt x="12" y="31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Freeform 11"/>
              <p:cNvSpPr>
                <a:spLocks/>
              </p:cNvSpPr>
              <p:nvPr/>
            </p:nvSpPr>
            <p:spPr bwMode="auto">
              <a:xfrm>
                <a:off x="4342" y="1638"/>
                <a:ext cx="552" cy="495"/>
              </a:xfrm>
              <a:custGeom>
                <a:avLst/>
                <a:gdLst>
                  <a:gd name="T0" fmla="*/ 0 w 552"/>
                  <a:gd name="T1" fmla="*/ 373 h 495"/>
                  <a:gd name="T2" fmla="*/ 40 w 552"/>
                  <a:gd name="T3" fmla="*/ 428 h 495"/>
                  <a:gd name="T4" fmla="*/ 98 w 552"/>
                  <a:gd name="T5" fmla="*/ 467 h 495"/>
                  <a:gd name="T6" fmla="*/ 180 w 552"/>
                  <a:gd name="T7" fmla="*/ 493 h 495"/>
                  <a:gd name="T8" fmla="*/ 283 w 552"/>
                  <a:gd name="T9" fmla="*/ 481 h 495"/>
                  <a:gd name="T10" fmla="*/ 360 w 552"/>
                  <a:gd name="T11" fmla="*/ 422 h 495"/>
                  <a:gd name="T12" fmla="*/ 430 w 552"/>
                  <a:gd name="T13" fmla="*/ 313 h 495"/>
                  <a:gd name="T14" fmla="*/ 482 w 552"/>
                  <a:gd name="T15" fmla="*/ 185 h 495"/>
                  <a:gd name="T16" fmla="*/ 552 w 552"/>
                  <a:gd name="T17" fmla="*/ 0 h 4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495"/>
                  <a:gd name="T29" fmla="*/ 552 w 552"/>
                  <a:gd name="T30" fmla="*/ 495 h 4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495">
                    <a:moveTo>
                      <a:pt x="0" y="373"/>
                    </a:moveTo>
                    <a:cubicBezTo>
                      <a:pt x="7" y="382"/>
                      <a:pt x="24" y="412"/>
                      <a:pt x="40" y="428"/>
                    </a:cubicBezTo>
                    <a:cubicBezTo>
                      <a:pt x="56" y="444"/>
                      <a:pt x="75" y="456"/>
                      <a:pt x="98" y="467"/>
                    </a:cubicBezTo>
                    <a:cubicBezTo>
                      <a:pt x="121" y="478"/>
                      <a:pt x="149" y="491"/>
                      <a:pt x="180" y="493"/>
                    </a:cubicBezTo>
                    <a:cubicBezTo>
                      <a:pt x="211" y="495"/>
                      <a:pt x="253" y="493"/>
                      <a:pt x="283" y="481"/>
                    </a:cubicBezTo>
                    <a:cubicBezTo>
                      <a:pt x="313" y="469"/>
                      <a:pt x="336" y="450"/>
                      <a:pt x="360" y="422"/>
                    </a:cubicBezTo>
                    <a:cubicBezTo>
                      <a:pt x="384" y="394"/>
                      <a:pt x="410" y="352"/>
                      <a:pt x="430" y="313"/>
                    </a:cubicBezTo>
                    <a:cubicBezTo>
                      <a:pt x="450" y="274"/>
                      <a:pt x="462" y="237"/>
                      <a:pt x="482" y="185"/>
                    </a:cubicBezTo>
                    <a:cubicBezTo>
                      <a:pt x="502" y="133"/>
                      <a:pt x="540" y="31"/>
                      <a:pt x="55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2" name="Freeform 12"/>
              <p:cNvSpPr>
                <a:spLocks/>
              </p:cNvSpPr>
              <p:nvPr/>
            </p:nvSpPr>
            <p:spPr bwMode="auto">
              <a:xfrm flipH="1" flipV="1">
                <a:off x="4892" y="1146"/>
                <a:ext cx="552" cy="495"/>
              </a:xfrm>
              <a:custGeom>
                <a:avLst/>
                <a:gdLst>
                  <a:gd name="T0" fmla="*/ 0 w 552"/>
                  <a:gd name="T1" fmla="*/ 373 h 495"/>
                  <a:gd name="T2" fmla="*/ 40 w 552"/>
                  <a:gd name="T3" fmla="*/ 428 h 495"/>
                  <a:gd name="T4" fmla="*/ 98 w 552"/>
                  <a:gd name="T5" fmla="*/ 467 h 495"/>
                  <a:gd name="T6" fmla="*/ 180 w 552"/>
                  <a:gd name="T7" fmla="*/ 493 h 495"/>
                  <a:gd name="T8" fmla="*/ 283 w 552"/>
                  <a:gd name="T9" fmla="*/ 481 h 495"/>
                  <a:gd name="T10" fmla="*/ 360 w 552"/>
                  <a:gd name="T11" fmla="*/ 422 h 495"/>
                  <a:gd name="T12" fmla="*/ 430 w 552"/>
                  <a:gd name="T13" fmla="*/ 313 h 495"/>
                  <a:gd name="T14" fmla="*/ 482 w 552"/>
                  <a:gd name="T15" fmla="*/ 185 h 495"/>
                  <a:gd name="T16" fmla="*/ 552 w 552"/>
                  <a:gd name="T17" fmla="*/ 0 h 4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495"/>
                  <a:gd name="T29" fmla="*/ 552 w 552"/>
                  <a:gd name="T30" fmla="*/ 495 h 4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495">
                    <a:moveTo>
                      <a:pt x="0" y="373"/>
                    </a:moveTo>
                    <a:cubicBezTo>
                      <a:pt x="7" y="382"/>
                      <a:pt x="24" y="412"/>
                      <a:pt x="40" y="428"/>
                    </a:cubicBezTo>
                    <a:cubicBezTo>
                      <a:pt x="56" y="444"/>
                      <a:pt x="75" y="456"/>
                      <a:pt x="98" y="467"/>
                    </a:cubicBezTo>
                    <a:cubicBezTo>
                      <a:pt x="121" y="478"/>
                      <a:pt x="149" y="491"/>
                      <a:pt x="180" y="493"/>
                    </a:cubicBezTo>
                    <a:cubicBezTo>
                      <a:pt x="211" y="495"/>
                      <a:pt x="253" y="493"/>
                      <a:pt x="283" y="481"/>
                    </a:cubicBezTo>
                    <a:cubicBezTo>
                      <a:pt x="313" y="469"/>
                      <a:pt x="336" y="450"/>
                      <a:pt x="360" y="422"/>
                    </a:cubicBezTo>
                    <a:cubicBezTo>
                      <a:pt x="384" y="394"/>
                      <a:pt x="410" y="352"/>
                      <a:pt x="430" y="313"/>
                    </a:cubicBezTo>
                    <a:cubicBezTo>
                      <a:pt x="450" y="274"/>
                      <a:pt x="462" y="237"/>
                      <a:pt x="482" y="185"/>
                    </a:cubicBezTo>
                    <a:cubicBezTo>
                      <a:pt x="502" y="133"/>
                      <a:pt x="540" y="31"/>
                      <a:pt x="55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6149975" y="1784350"/>
            <a:ext cx="144463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3743" name="Oval 15"/>
          <p:cNvSpPr>
            <a:spLocks noChangeArrowheads="1"/>
          </p:cNvSpPr>
          <p:nvPr/>
        </p:nvSpPr>
        <p:spPr bwMode="auto">
          <a:xfrm>
            <a:off x="8391525" y="1776413"/>
            <a:ext cx="144463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C -0.00226 0.00069 -0.00955 0.00208 -0.01337 0.00417 C -0.01719 0.00625 -0.01962 0.0081 -0.02292 0.01204 C -0.02622 0.01597 -0.03039 0.02199 -0.03334 0.02755 C -0.03629 0.0331 -0.0382 0.03889 -0.04045 0.04583 C -0.04271 0.05278 -0.04445 0.05949 -0.04705 0.06875 C -0.04966 0.07801 -0.05295 0.08982 -0.05625 0.10093 C -0.05955 0.11204 -0.06285 0.12361 -0.06632 0.13588 C -0.0698 0.14815 -0.07292 0.16296 -0.07674 0.17477 C -0.08056 0.18657 -0.08525 0.19838 -0.08959 0.20648 C -0.09393 0.21458 -0.09809 0.21921 -0.10295 0.22315 C -0.10782 0.22708 -0.11511 0.22824 -0.11841 0.22963 " pathEditMode="relative" rAng="0" ptsTypes="aaaaaaaaaaaa">
                                      <p:cBhvr>
                                        <p:cTn id="36" dur="20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2" grpId="0" animBg="1"/>
      <p:bldP spid="73743" grpId="0" animBg="1"/>
      <p:bldP spid="7374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2829</Words>
  <Application>Microsoft Office PowerPoint</Application>
  <PresentationFormat>On-screen Show (4:3)</PresentationFormat>
  <Paragraphs>483</Paragraphs>
  <Slides>38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2_JLab_PowerPoint1</vt:lpstr>
      <vt:lpstr>JLab_PowerPoint1</vt:lpstr>
      <vt:lpstr>Picture</vt:lpstr>
      <vt:lpstr>Operational Experience With CW SRF ERLs D. Douglas</vt:lpstr>
      <vt:lpstr>This Sermon’s 3 Points</vt:lpstr>
      <vt:lpstr>PowerPoint Presentation</vt:lpstr>
      <vt:lpstr>But first, a quick overview…</vt:lpstr>
      <vt:lpstr>What are Energy Recovering Linacs?   Compare to conventional accelerators…</vt:lpstr>
      <vt:lpstr>Linac Cost/Performance Optimization:   Recirculation and SRF</vt:lpstr>
      <vt:lpstr>Machine Topologies</vt:lpstr>
      <vt:lpstr>Whence ERLs?</vt:lpstr>
      <vt:lpstr>The Next Step: Energy Recovery</vt:lpstr>
      <vt:lpstr>Historical Overview</vt:lpstr>
      <vt:lpstr>PowerPoint Presentation</vt:lpstr>
      <vt:lpstr>ERL Parameters (Achieved)</vt:lpstr>
      <vt:lpstr>Top 10 Lessons Learned</vt:lpstr>
      <vt:lpstr>PowerPoint Presentation</vt:lpstr>
      <vt:lpstr>Influence of Longitudinal Match</vt:lpstr>
      <vt:lpstr>PowerPoint Presentation</vt:lpstr>
      <vt:lpstr>Longitudinal Matching Scenario</vt:lpstr>
      <vt:lpstr>JLab IR Demo Dump</vt:lpstr>
      <vt:lpstr>Halo – a dominant CW performance issue</vt:lpstr>
      <vt:lpstr>Halo Experience</vt:lpstr>
      <vt:lpstr>Halo</vt:lpstr>
      <vt:lpstr>Halo Management</vt:lpstr>
      <vt:lpstr>Halo-Related Issues We Didn’t Have</vt:lpstr>
      <vt:lpstr>RF Transient Effects</vt:lpstr>
      <vt:lpstr>ERL Magnet Field Quality Requirements</vt:lpstr>
      <vt:lpstr>Dealing With Field Quality…</vt:lpstr>
      <vt:lpstr>Collective Effects: Inherent in    High-brightness Systems</vt:lpstr>
      <vt:lpstr>CSR Management During Recirculation &amp; Compression</vt:lpstr>
      <vt:lpstr>CSR Solutions</vt:lpstr>
      <vt:lpstr>Implications for Diagnostics</vt:lpstr>
      <vt:lpstr>Other Lessons, Fear, and Loathing</vt:lpstr>
      <vt:lpstr>and one more thing…</vt:lpstr>
      <vt:lpstr>Acknowledgments</vt:lpstr>
      <vt:lpstr>Backups</vt:lpstr>
      <vt:lpstr>JLab FEL bunch compression and diagnostics</vt:lpstr>
      <vt:lpstr>PowerPoint Presentation</vt:lpstr>
      <vt:lpstr>RF Transient Effects</vt:lpstr>
      <vt:lpstr>PREDICTED AND MEASURED FORWARD POWER/RF DRIVE PHASE IN AN ERL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Daresbury workshop on LHeC</dc:title>
  <dc:creator>David Douglas</dc:creator>
  <cp:lastModifiedBy>David Douglas</cp:lastModifiedBy>
  <cp:revision>305</cp:revision>
  <dcterms:created xsi:type="dcterms:W3CDTF">2012-12-06T17:49:32Z</dcterms:created>
  <dcterms:modified xsi:type="dcterms:W3CDTF">2015-06-15T21:04:19Z</dcterms:modified>
</cp:coreProperties>
</file>