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6" r:id="rId2"/>
    <p:sldId id="267" r:id="rId3"/>
    <p:sldId id="322" r:id="rId4"/>
    <p:sldId id="270" r:id="rId5"/>
    <p:sldId id="272" r:id="rId6"/>
    <p:sldId id="273" r:id="rId7"/>
    <p:sldId id="274" r:id="rId8"/>
    <p:sldId id="325" r:id="rId9"/>
    <p:sldId id="326" r:id="rId10"/>
    <p:sldId id="324" r:id="rId11"/>
    <p:sldId id="275" r:id="rId12"/>
    <p:sldId id="276" r:id="rId13"/>
    <p:sldId id="330" r:id="rId14"/>
    <p:sldId id="277" r:id="rId15"/>
    <p:sldId id="278" r:id="rId16"/>
    <p:sldId id="279" r:id="rId17"/>
    <p:sldId id="281" r:id="rId18"/>
    <p:sldId id="282" r:id="rId19"/>
    <p:sldId id="292" r:id="rId20"/>
    <p:sldId id="328" r:id="rId21"/>
    <p:sldId id="331" r:id="rId22"/>
    <p:sldId id="329" r:id="rId23"/>
    <p:sldId id="327" r:id="rId24"/>
    <p:sldId id="283" r:id="rId25"/>
    <p:sldId id="285" r:id="rId26"/>
    <p:sldId id="286" r:id="rId27"/>
    <p:sldId id="332" r:id="rId28"/>
    <p:sldId id="333" r:id="rId29"/>
    <p:sldId id="317" r:id="rId30"/>
    <p:sldId id="334" r:id="rId31"/>
    <p:sldId id="288" r:id="rId32"/>
    <p:sldId id="335" r:id="rId33"/>
    <p:sldId id="339" r:id="rId34"/>
    <p:sldId id="336" r:id="rId35"/>
    <p:sldId id="337" r:id="rId36"/>
    <p:sldId id="340" r:id="rId37"/>
    <p:sldId id="338" r:id="rId38"/>
    <p:sldId id="319" r:id="rId39"/>
    <p:sldId id="323" r:id="rId40"/>
    <p:sldId id="320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8" autoAdjust="0"/>
    <p:restoredTop sz="94108" autoAdjust="0"/>
  </p:normalViewPr>
  <p:slideViewPr>
    <p:cSldViewPr snapToGrid="0">
      <p:cViewPr varScale="1">
        <p:scale>
          <a:sx n="96" d="100"/>
          <a:sy n="96" d="100"/>
        </p:scale>
        <p:origin x="-1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emf"/><Relationship Id="rId3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wmf"/><Relationship Id="rId5" Type="http://schemas.openxmlformats.org/officeDocument/2006/relationships/image" Target="../media/image20.emf"/><Relationship Id="rId1" Type="http://schemas.openxmlformats.org/officeDocument/2006/relationships/image" Target="../media/image16.png"/><Relationship Id="rId2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image" Target="../media/image24.png"/><Relationship Id="rId2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9D196-D1F8-45C6-ADA6-003C33F18514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FB522-99ED-40E0-A1F6-F68D0A4EB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3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 normalized transverse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emittances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19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=bunch were 0.23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0.51) um in the horizontal plane, and 0.14 (0.29) um in the vertical plane,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2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lead Nb3Sn program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4213B-AE01-4EEB-9D38-1AA168C9B4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65B58-6680-422F-B2ED-0F49D03587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8DAD-7D77-4506-8767-00B0F964FB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AE827-3174-4A09-B6BD-1E204BF30F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1BDA3-35C1-4466-A1DC-8326D7654F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48E73-A07C-4B8C-9E0B-6EF048DABF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AF0C-9BB1-4134-9BBC-D0BB9BE4B2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DC6F8-B26B-4B7D-8175-D2286D1118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11D3E-03DF-4FE3-ADA7-633439DE3F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E35B8-A03A-40D8-9AC3-6FB7209289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8B17D-6DD5-4D01-BB39-1967B4ADC3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78DA86-4116-4AA3-8BE9-D7AE762ADE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4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5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6.png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3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oleObject" Target="../embeddings/oleObject16.bin"/><Relationship Id="rId9" Type="http://schemas.openxmlformats.org/officeDocument/2006/relationships/image" Target="../media/image35.png"/><Relationship Id="rId10" Type="http://schemas.openxmlformats.org/officeDocument/2006/relationships/image" Target="../media/image41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jpe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wmf"/><Relationship Id="rId9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16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7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18.png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" y="21054"/>
            <a:ext cx="9017000" cy="1143000"/>
          </a:xfrm>
        </p:spPr>
        <p:txBody>
          <a:bodyPr/>
          <a:lstStyle/>
          <a:p>
            <a:r>
              <a:rPr lang="en-US" sz="3600" b="1" dirty="0"/>
              <a:t>SRF Technology for High Current Application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41" y="1492118"/>
            <a:ext cx="8229600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2400" dirty="0" smtClean="0"/>
              <a:t>Matthias Liepe </a:t>
            </a:r>
          </a:p>
          <a:p>
            <a:pPr marL="0" lvl="0" indent="0" algn="ctr">
              <a:buNone/>
            </a:pPr>
            <a:r>
              <a:rPr lang="en-US" sz="2400" dirty="0" smtClean="0"/>
              <a:t>Associate Professor of Physics</a:t>
            </a:r>
          </a:p>
          <a:p>
            <a:pPr marL="0" lvl="0" indent="0" algn="ctr">
              <a:buNone/>
            </a:pPr>
            <a:r>
              <a:rPr lang="en-US" sz="2400" dirty="0" smtClean="0"/>
              <a:t>Cornell University</a:t>
            </a:r>
          </a:p>
          <a:p>
            <a:pPr marL="0" lvl="0" indent="0">
              <a:buNone/>
            </a:pPr>
            <a:endParaRPr lang="en-US" sz="2400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	</a:t>
            </a:r>
            <a:r>
              <a:rPr lang="en-US" sz="1200" dirty="0"/>
              <a:t> </a:t>
            </a:r>
            <a:r>
              <a:rPr lang="en-US" sz="1200" dirty="0" smtClean="0"/>
              <a:t>     </a:t>
            </a:r>
            <a:r>
              <a:rPr lang="en-US" sz="1200" dirty="0" smtClean="0"/>
              <a:t>June 18, </a:t>
            </a:r>
            <a:r>
              <a:rPr lang="en-US" sz="1200" dirty="0" smtClean="0"/>
              <a:t>2015				   Slide </a:t>
            </a:r>
            <a:fld id="{E5374618-37E8-0343-A5E2-882DB9F99FB2}" type="slidenum">
              <a:rPr lang="en-US" sz="1200" smtClean="0"/>
              <a:t>1</a:t>
            </a:fld>
            <a:endParaRPr lang="en-US" sz="1200" dirty="0"/>
          </a:p>
        </p:txBody>
      </p:sp>
      <p:sp>
        <p:nvSpPr>
          <p:cNvPr id="9" name="Right Arrow 8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079" y="2782754"/>
            <a:ext cx="3715807" cy="1203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40710" y="52676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99703" y="5796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4" b="13480"/>
          <a:stretch/>
        </p:blipFill>
        <p:spPr bwMode="auto">
          <a:xfrm>
            <a:off x="4878831" y="2962857"/>
            <a:ext cx="3517951" cy="17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41445B"/>
              </a:clrFrom>
              <a:clrTo>
                <a:srgbClr val="41445B">
                  <a:alpha val="0"/>
                </a:srgbClr>
              </a:clrTo>
            </a:clrChange>
          </a:blip>
          <a:srcRect l="38476" t="49824" r="15593" b="37815"/>
          <a:stretch/>
        </p:blipFill>
        <p:spPr bwMode="auto">
          <a:xfrm flipH="1">
            <a:off x="4625282" y="5154750"/>
            <a:ext cx="4369894" cy="68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6" descr="ERL 80v13_β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6220" r="3622" b="14944"/>
          <a:stretch>
            <a:fillRect/>
          </a:stretch>
        </p:blipFill>
        <p:spPr bwMode="auto">
          <a:xfrm>
            <a:off x="400775" y="4068358"/>
            <a:ext cx="3750107" cy="73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6202" t="15081" r="25773"/>
          <a:stretch/>
        </p:blipFill>
        <p:spPr>
          <a:xfrm>
            <a:off x="347256" y="4742313"/>
            <a:ext cx="4067859" cy="17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5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14" y="2689657"/>
            <a:ext cx="8229600" cy="1143000"/>
          </a:xfrm>
        </p:spPr>
        <p:txBody>
          <a:bodyPr/>
          <a:lstStyle/>
          <a:p>
            <a:r>
              <a:rPr lang="en-US" dirty="0"/>
              <a:t>High Current Injector </a:t>
            </a:r>
            <a:r>
              <a:rPr lang="en-US" dirty="0" smtClean="0"/>
              <a:t>SRF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0000FF"/>
                </a:solidFill>
              </a:rPr>
              <a:t>Main Challenge: High beam loading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86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66" y="0"/>
            <a:ext cx="8749503" cy="1143000"/>
          </a:xfrm>
        </p:spPr>
        <p:txBody>
          <a:bodyPr/>
          <a:lstStyle/>
          <a:p>
            <a:r>
              <a:rPr lang="en-US" sz="4000" dirty="0"/>
              <a:t>Cornell ERL HOM Damping Solution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11</a:t>
            </a:fld>
            <a:endParaRPr lang="en-US" sz="1200" dirty="0"/>
          </a:p>
        </p:txBody>
      </p:sp>
      <p:pic>
        <p:nvPicPr>
          <p:cNvPr id="9" name="Picture 8" descr="3Cavity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53" y="1743510"/>
            <a:ext cx="8687735" cy="963013"/>
          </a:xfrm>
          <a:prstGeom prst="rect">
            <a:avLst/>
          </a:prstGeom>
        </p:spPr>
      </p:pic>
      <p:sp>
        <p:nvSpPr>
          <p:cNvPr id="10" name="WordArt 47"/>
          <p:cNvSpPr>
            <a:spLocks noChangeArrowheads="1" noChangeShapeType="1" noTextEdit="1"/>
          </p:cNvSpPr>
          <p:nvPr/>
        </p:nvSpPr>
        <p:spPr bwMode="auto">
          <a:xfrm>
            <a:off x="3706616" y="2031118"/>
            <a:ext cx="2058987" cy="284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HOM Power</a:t>
            </a: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2774297" y="2107547"/>
            <a:ext cx="807357" cy="165099"/>
          </a:xfrm>
          <a:prstGeom prst="leftArrow">
            <a:avLst>
              <a:gd name="adj1" fmla="val 50000"/>
              <a:gd name="adj2" fmla="val 219231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 rot="10800000">
            <a:off x="5849518" y="2107546"/>
            <a:ext cx="780143" cy="165099"/>
          </a:xfrm>
          <a:prstGeom prst="leftArrow">
            <a:avLst>
              <a:gd name="adj1" fmla="val 50000"/>
              <a:gd name="adj2" fmla="val 220673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2306571" y="1404367"/>
            <a:ext cx="698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latin typeface="Times New Roman" charset="0"/>
              </a:rPr>
              <a:t>80 K</a:t>
            </a: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3843271" y="1401132"/>
            <a:ext cx="1837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charset="0"/>
              </a:rPr>
              <a:t>Cavity at </a:t>
            </a:r>
            <a:r>
              <a:rPr lang="en-US" sz="2000" b="1" dirty="0" smtClean="0">
                <a:latin typeface="Times New Roman" charset="0"/>
              </a:rPr>
              <a:t>1.8 </a:t>
            </a:r>
            <a:r>
              <a:rPr lang="en-US" sz="2000" b="1" dirty="0">
                <a:latin typeface="Times New Roman" charset="0"/>
              </a:rPr>
              <a:t>K 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17378" y="2654940"/>
            <a:ext cx="5890367" cy="40333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lnSpc>
                <a:spcPct val="100000"/>
              </a:lnSpc>
              <a:spcBef>
                <a:spcPts val="1776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Beam tube diameter optimized </a:t>
            </a:r>
          </a:p>
          <a:p>
            <a:pPr marL="574675" lvl="1" indent="-174625">
              <a:lnSpc>
                <a:spcPct val="100000"/>
              </a:lnSpc>
              <a:spcBef>
                <a:spcPts val="1176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to trap accelerating mode in cavity and </a:t>
            </a:r>
          </a:p>
          <a:p>
            <a:pPr marL="574675" lvl="1" indent="-174625">
              <a:lnSpc>
                <a:spcPct val="100000"/>
              </a:lnSpc>
              <a:spcBef>
                <a:spcPts val="1176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to propagate all monopole and dipole HOMs</a:t>
            </a:r>
          </a:p>
          <a:p>
            <a:pPr marL="174625" indent="-174625">
              <a:lnSpc>
                <a:spcPct val="100000"/>
              </a:lnSpc>
              <a:spcBef>
                <a:spcPts val="1776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RF absorbers in the beam pipes between the cavities</a:t>
            </a:r>
          </a:p>
          <a:p>
            <a:pPr lvl="1" indent="-342900">
              <a:lnSpc>
                <a:spcPct val="100000"/>
              </a:lnSpc>
              <a:spcBef>
                <a:spcPts val="1176"/>
              </a:spcBef>
              <a:buFont typeface="Wingdings" charset="2"/>
              <a:buChar char="ü"/>
            </a:pPr>
            <a:r>
              <a:rPr lang="en-US" sz="2400" dirty="0" smtClean="0">
                <a:solidFill>
                  <a:srgbClr val="000000"/>
                </a:solidFill>
              </a:rPr>
              <a:t>Simple HOM damping design</a:t>
            </a:r>
          </a:p>
          <a:p>
            <a:pPr lvl="1" indent="-342900">
              <a:lnSpc>
                <a:spcPct val="100000"/>
              </a:lnSpc>
              <a:spcBef>
                <a:spcPts val="1176"/>
              </a:spcBef>
              <a:buFont typeface="Wingdings" charset="2"/>
              <a:buChar char="ü"/>
            </a:pPr>
            <a:r>
              <a:rPr lang="en-US" sz="2400" dirty="0">
                <a:solidFill>
                  <a:srgbClr val="000000"/>
                </a:solidFill>
              </a:rPr>
              <a:t>B</a:t>
            </a:r>
            <a:r>
              <a:rPr lang="en-US" sz="2400" dirty="0" smtClean="0">
                <a:solidFill>
                  <a:srgbClr val="000000"/>
                </a:solidFill>
              </a:rPr>
              <a:t>roadband way of HOM damping</a:t>
            </a:r>
          </a:p>
          <a:p>
            <a:pPr marL="174625" indent="-174625">
              <a:lnSpc>
                <a:spcPct val="100000"/>
              </a:lnSpc>
              <a:spcBef>
                <a:spcPts val="1776"/>
              </a:spcBef>
            </a:pPr>
            <a:endParaRPr lang="en-US" sz="2800" u="sng" dirty="0">
              <a:solidFill>
                <a:srgbClr val="000000"/>
              </a:solidFill>
            </a:endParaRPr>
          </a:p>
        </p:txBody>
      </p:sp>
      <p:grpSp>
        <p:nvGrpSpPr>
          <p:cNvPr id="16" name="Group 53"/>
          <p:cNvGrpSpPr>
            <a:grpSpLocks/>
          </p:cNvGrpSpPr>
          <p:nvPr/>
        </p:nvGrpSpPr>
        <p:grpSpPr bwMode="auto">
          <a:xfrm>
            <a:off x="5765209" y="3027870"/>
            <a:ext cx="2909536" cy="1096796"/>
            <a:chOff x="3417" y="1761"/>
            <a:chExt cx="1621" cy="734"/>
          </a:xfrm>
        </p:grpSpPr>
        <p:graphicFrame>
          <p:nvGraphicFramePr>
            <p:cNvPr id="17" name="Object 51"/>
            <p:cNvGraphicFramePr>
              <a:graphicFrameLocks noChangeAspect="1"/>
            </p:cNvGraphicFramePr>
            <p:nvPr/>
          </p:nvGraphicFramePr>
          <p:xfrm>
            <a:off x="3417" y="1761"/>
            <a:ext cx="1620" cy="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3" name="Photo Editor Photo" r:id="rId4" imgW="24695238" imgH="10104762" progId="MSPhotoEd.3">
                    <p:embed/>
                  </p:oleObj>
                </mc:Choice>
                <mc:Fallback>
                  <p:oleObj name="Photo Editor Photo" r:id="rId4" imgW="24695238" imgH="101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7" y="1761"/>
                          <a:ext cx="1620" cy="3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52"/>
            <p:cNvGraphicFramePr>
              <a:graphicFrameLocks/>
            </p:cNvGraphicFramePr>
            <p:nvPr/>
          </p:nvGraphicFramePr>
          <p:xfrm>
            <a:off x="3419" y="2127"/>
            <a:ext cx="1619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4" name="Photo Editor Photo" r:id="rId6" imgW="24695238" imgH="10104762" progId="MSPhotoEd.3">
                    <p:embed/>
                  </p:oleObj>
                </mc:Choice>
                <mc:Fallback>
                  <p:oleObj name="Photo Editor Photo" r:id="rId6" imgW="24695238" imgH="10104762" progId="MSPhotoEd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9" y="2127"/>
                          <a:ext cx="1619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779145" y="4475670"/>
            <a:ext cx="2914299" cy="1252178"/>
            <a:chOff x="3432" y="2284"/>
            <a:chExt cx="1623" cy="829"/>
          </a:xfrm>
        </p:grpSpPr>
        <p:graphicFrame>
          <p:nvGraphicFramePr>
            <p:cNvPr id="20" name="Object 54"/>
            <p:cNvGraphicFramePr>
              <a:graphicFrameLocks noChangeAspect="1"/>
            </p:cNvGraphicFramePr>
            <p:nvPr/>
          </p:nvGraphicFramePr>
          <p:xfrm>
            <a:off x="3432" y="2284"/>
            <a:ext cx="1623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5" name="Photo Editor Photo" r:id="rId8" imgW="12238095" imgH="14375232" progId="MSPhotoEd.3">
                    <p:embed/>
                  </p:oleObj>
                </mc:Choice>
                <mc:Fallback>
                  <p:oleObj name="Photo Editor Photo" r:id="rId8" imgW="12238095" imgH="1437523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2" y="2284"/>
                          <a:ext cx="1623" cy="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55"/>
            <p:cNvGraphicFramePr>
              <a:graphicFrameLocks noChangeAspect="1"/>
            </p:cNvGraphicFramePr>
            <p:nvPr/>
          </p:nvGraphicFramePr>
          <p:xfrm>
            <a:off x="3432" y="2700"/>
            <a:ext cx="1623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6" name="Photo Editor Photo" r:id="rId10" imgW="12238095" imgH="14375232" progId="MSPhotoEd.3">
                    <p:embed/>
                  </p:oleObj>
                </mc:Choice>
                <mc:Fallback>
                  <p:oleObj name="Photo Editor Photo" r:id="rId10" imgW="12238095" imgH="1437523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2" y="2700"/>
                          <a:ext cx="1623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6397424" y="1401132"/>
            <a:ext cx="698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latin typeface="Times New Roman" charset="0"/>
              </a:rPr>
              <a:t>80 K</a:t>
            </a:r>
          </a:p>
        </p:txBody>
      </p:sp>
      <p:sp>
        <p:nvSpPr>
          <p:cNvPr id="23" name="AutoShape 64"/>
          <p:cNvSpPr>
            <a:spLocks noChangeArrowheads="1"/>
          </p:cNvSpPr>
          <p:nvPr/>
        </p:nvSpPr>
        <p:spPr bwMode="auto">
          <a:xfrm rot="10800000">
            <a:off x="834804" y="2107546"/>
            <a:ext cx="1584325" cy="165100"/>
          </a:xfrm>
          <a:prstGeom prst="leftArrow">
            <a:avLst>
              <a:gd name="adj1" fmla="val 50000"/>
              <a:gd name="adj2" fmla="val 23990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66"/>
          <p:cNvSpPr>
            <a:spLocks noChangeArrowheads="1"/>
          </p:cNvSpPr>
          <p:nvPr/>
        </p:nvSpPr>
        <p:spPr bwMode="auto">
          <a:xfrm>
            <a:off x="6973922" y="2104826"/>
            <a:ext cx="1584325" cy="165100"/>
          </a:xfrm>
          <a:prstGeom prst="leftArrow">
            <a:avLst>
              <a:gd name="adj1" fmla="val 50000"/>
              <a:gd name="adj2" fmla="val 23990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9E8CD"/>
              </a:clrFrom>
              <a:clrTo>
                <a:srgbClr val="E9E8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2" t="24824" r="28888" b="5185"/>
          <a:stretch/>
        </p:blipFill>
        <p:spPr bwMode="auto">
          <a:xfrm>
            <a:off x="5977420" y="3779961"/>
            <a:ext cx="3166580" cy="2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09" y="0"/>
            <a:ext cx="8787990" cy="1143000"/>
          </a:xfrm>
        </p:spPr>
        <p:txBody>
          <a:bodyPr/>
          <a:lstStyle/>
          <a:p>
            <a:r>
              <a:rPr lang="en-US" sz="4000" dirty="0"/>
              <a:t>Cornell’s HOM </a:t>
            </a:r>
            <a:r>
              <a:rPr lang="en-US" sz="4000" dirty="0" err="1"/>
              <a:t>Beamline</a:t>
            </a:r>
            <a:r>
              <a:rPr lang="en-US" sz="4000" dirty="0"/>
              <a:t> </a:t>
            </a:r>
            <a:r>
              <a:rPr lang="en-US" sz="4000" dirty="0" smtClean="0"/>
              <a:t>Absorber (I)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12</a:t>
            </a:fld>
            <a:endParaRPr lang="en-US" sz="12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545610"/>
              </p:ext>
            </p:extLst>
          </p:nvPr>
        </p:nvGraphicFramePr>
        <p:xfrm>
          <a:off x="5750672" y="1410183"/>
          <a:ext cx="2950719" cy="261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0" name="Photo Editor Photo" r:id="rId4" imgW="10600000" imgH="9783541" progId="MSPhotoEd.3">
                  <p:embed/>
                </p:oleObj>
              </mc:Choice>
              <mc:Fallback>
                <p:oleObj name="Photo Editor Photo" r:id="rId4" imgW="10600000" imgH="978354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0672" y="1410183"/>
                        <a:ext cx="2950719" cy="261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8518576" y="2219189"/>
            <a:ext cx="179609" cy="12827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3" name="Text Box 12"/>
          <p:cNvSpPr txBox="1">
            <a:spLocks noChangeAspect="1" noChangeArrowheads="1"/>
          </p:cNvSpPr>
          <p:nvPr/>
        </p:nvSpPr>
        <p:spPr bwMode="auto">
          <a:xfrm>
            <a:off x="8125300" y="1768438"/>
            <a:ext cx="1018700" cy="47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1400" b="1" dirty="0">
                <a:solidFill>
                  <a:srgbClr val="0000FF"/>
                </a:solidFill>
              </a:rPr>
              <a:t>Flange to </a:t>
            </a:r>
            <a:r>
              <a:rPr lang="en-US" sz="1400" b="1" dirty="0" smtClean="0">
                <a:solidFill>
                  <a:srgbClr val="0000FF"/>
                </a:solidFill>
              </a:rPr>
              <a:t>cavity</a:t>
            </a:r>
            <a:endParaRPr lang="en-US" sz="14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6198987" y="2794177"/>
            <a:ext cx="782051" cy="87915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5" name="Text Box 14"/>
          <p:cNvSpPr txBox="1">
            <a:spLocks noChangeAspect="1" noChangeArrowheads="1"/>
          </p:cNvSpPr>
          <p:nvPr/>
        </p:nvSpPr>
        <p:spPr bwMode="auto">
          <a:xfrm>
            <a:off x="5636946" y="3684847"/>
            <a:ext cx="1431934" cy="4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1800" b="1" dirty="0">
                <a:solidFill>
                  <a:srgbClr val="0000FF"/>
                </a:solidFill>
              </a:rPr>
              <a:t>RF </a:t>
            </a:r>
            <a:r>
              <a:rPr lang="en-US" sz="1800" b="1" dirty="0" smtClean="0">
                <a:solidFill>
                  <a:srgbClr val="0000FF"/>
                </a:solidFill>
              </a:rPr>
              <a:t>absorbing tiles</a:t>
            </a:r>
            <a:endParaRPr lang="en-US" sz="18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6198987" y="2936223"/>
            <a:ext cx="872644" cy="73326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7792848" y="3412696"/>
            <a:ext cx="430657" cy="19188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8" name="Text Box 17"/>
          <p:cNvSpPr txBox="1">
            <a:spLocks noChangeAspect="1" noChangeArrowheads="1"/>
          </p:cNvSpPr>
          <p:nvPr/>
        </p:nvSpPr>
        <p:spPr bwMode="auto">
          <a:xfrm>
            <a:off x="8051347" y="3238973"/>
            <a:ext cx="1092653" cy="65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1400" b="1" dirty="0" smtClean="0">
                <a:solidFill>
                  <a:srgbClr val="0000FF"/>
                </a:solidFill>
              </a:rPr>
              <a:t>80K cooling channel</a:t>
            </a:r>
            <a:endParaRPr lang="en-US" sz="14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6198987" y="2227910"/>
            <a:ext cx="876341" cy="144158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V="1">
            <a:off x="6226720" y="2544636"/>
            <a:ext cx="772807" cy="109990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35720" y="5559667"/>
            <a:ext cx="1862641" cy="584776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0000FF"/>
                </a:solidFill>
                <a:latin typeface="Arial"/>
                <a:ea typeface="+mn-ea"/>
                <a:cs typeface="+mn-cs"/>
              </a:rPr>
              <a:t>SiC</a:t>
            </a:r>
            <a:r>
              <a:rPr lang="en-US" sz="1600" b="1" kern="0" dirty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 absorber </a:t>
            </a:r>
            <a:r>
              <a:rPr lang="en-US" sz="1600" b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ring</a:t>
            </a:r>
            <a:endParaRPr lang="en-US" sz="1600" b="1" kern="0" dirty="0">
              <a:solidFill>
                <a:srgbClr val="0000FF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30" name="Straight Arrow Connector 291"/>
          <p:cNvCxnSpPr>
            <a:cxnSpLocks noChangeShapeType="1"/>
            <a:stCxn id="29" idx="0"/>
          </p:cNvCxnSpPr>
          <p:nvPr/>
        </p:nvCxnSpPr>
        <p:spPr bwMode="auto">
          <a:xfrm flipV="1">
            <a:off x="5767041" y="5293725"/>
            <a:ext cx="1559951" cy="265942"/>
          </a:xfrm>
          <a:prstGeom prst="straightConnector1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Line 16"/>
          <p:cNvSpPr>
            <a:spLocks noChangeShapeType="1"/>
          </p:cNvSpPr>
          <p:nvPr/>
        </p:nvSpPr>
        <p:spPr bwMode="auto">
          <a:xfrm flipH="1">
            <a:off x="7758695" y="3604578"/>
            <a:ext cx="464809" cy="88970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41" name="Content Placeholder 4"/>
          <p:cNvSpPr>
            <a:spLocks noGrp="1"/>
          </p:cNvSpPr>
          <p:nvPr>
            <p:ph idx="1"/>
          </p:nvPr>
        </p:nvSpPr>
        <p:spPr>
          <a:xfrm>
            <a:off x="332866" y="1478269"/>
            <a:ext cx="5388950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30000"/>
              </a:spcBef>
              <a:buNone/>
            </a:pPr>
            <a:r>
              <a:rPr lang="en-US" sz="2000" b="1" dirty="0">
                <a:solidFill>
                  <a:srgbClr val="0000FF"/>
                </a:solidFill>
              </a:rPr>
              <a:t>Extensive research program to find absorber materials which</a:t>
            </a:r>
          </a:p>
          <a:p>
            <a:pPr lvl="1">
              <a:lnSpc>
                <a:spcPct val="80000"/>
              </a:lnSpc>
              <a:spcBef>
                <a:spcPct val="30000"/>
              </a:spcBef>
            </a:pPr>
            <a:r>
              <a:rPr lang="en-US" sz="2000" dirty="0"/>
              <a:t>are effective at 80 </a:t>
            </a:r>
            <a:r>
              <a:rPr lang="en-US" sz="2000" dirty="0" smtClean="0"/>
              <a:t>K,</a:t>
            </a:r>
            <a:endParaRPr lang="en-US" sz="2000" dirty="0"/>
          </a:p>
          <a:p>
            <a:pPr lvl="1">
              <a:lnSpc>
                <a:spcPct val="80000"/>
              </a:lnSpc>
              <a:spcBef>
                <a:spcPct val="30000"/>
              </a:spcBef>
            </a:pPr>
            <a:r>
              <a:rPr lang="en-US" sz="2000" dirty="0" smtClean="0"/>
              <a:t>absorb </a:t>
            </a:r>
            <a:r>
              <a:rPr lang="en-US" sz="2000" dirty="0"/>
              <a:t>over the required wide frequency </a:t>
            </a:r>
            <a:r>
              <a:rPr lang="en-US" sz="2000" dirty="0" smtClean="0"/>
              <a:t>range (1 GHz to &gt;100 GHz),</a:t>
            </a:r>
          </a:p>
          <a:p>
            <a:pPr lvl="1">
              <a:lnSpc>
                <a:spcPct val="80000"/>
              </a:lnSpc>
              <a:spcBef>
                <a:spcPct val="30000"/>
              </a:spcBef>
            </a:pPr>
            <a:r>
              <a:rPr lang="en-US" sz="2000" dirty="0" smtClean="0"/>
              <a:t>are vacuum compatible and radiation hard.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000" dirty="0" smtClean="0">
                <a:solidFill>
                  <a:srgbClr val="0000FF"/>
                </a:solidFill>
              </a:rPr>
              <a:t>Ferrites, graphite </a:t>
            </a:r>
            <a:r>
              <a:rPr lang="en-US" sz="2000" dirty="0">
                <a:solidFill>
                  <a:srgbClr val="0000FF"/>
                </a:solidFill>
              </a:rPr>
              <a:t>loaded </a:t>
            </a:r>
            <a:r>
              <a:rPr lang="en-US" sz="2000" dirty="0" err="1" smtClean="0">
                <a:solidFill>
                  <a:srgbClr val="0000FF"/>
                </a:solidFill>
              </a:rPr>
              <a:t>SiC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arbon</a:t>
            </a:r>
            <a:r>
              <a:rPr lang="en-US" sz="2000" dirty="0">
                <a:solidFill>
                  <a:srgbClr val="0000FF"/>
                </a:solidFill>
              </a:rPr>
              <a:t>-nanotube loaded </a:t>
            </a:r>
            <a:r>
              <a:rPr lang="en-US" sz="2000" dirty="0" smtClean="0">
                <a:solidFill>
                  <a:srgbClr val="0000FF"/>
                </a:solidFill>
              </a:rPr>
              <a:t>ceramics…</a:t>
            </a:r>
            <a:endParaRPr lang="en-US" sz="20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</a:pPr>
            <a:endParaRPr lang="en-US" sz="2000" dirty="0" smtClean="0"/>
          </a:p>
          <a:p>
            <a:pPr>
              <a:lnSpc>
                <a:spcPct val="80000"/>
              </a:lnSpc>
              <a:spcBef>
                <a:spcPct val="30000"/>
              </a:spcBef>
            </a:pPr>
            <a:endParaRPr lang="en-US" sz="2200" dirty="0"/>
          </a:p>
        </p:txBody>
      </p:sp>
      <p:pic>
        <p:nvPicPr>
          <p:cNvPr id="42" name="Picture 41" descr="Screen Shot 2014-07-13 at 11.54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85" y="4292983"/>
            <a:ext cx="3954543" cy="216171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808239" y="4213280"/>
            <a:ext cx="395507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G</a:t>
            </a:r>
            <a:r>
              <a:rPr lang="en-US" dirty="0" err="1" smtClean="0"/>
              <a:t>raphene</a:t>
            </a:r>
            <a:r>
              <a:rPr lang="en-US" dirty="0"/>
              <a:t>-containing compositions </a:t>
            </a:r>
          </a:p>
        </p:txBody>
      </p: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09" y="0"/>
            <a:ext cx="8787990" cy="1143000"/>
          </a:xfrm>
        </p:spPr>
        <p:txBody>
          <a:bodyPr/>
          <a:lstStyle/>
          <a:p>
            <a:r>
              <a:rPr lang="en-US" sz="4000" dirty="0"/>
              <a:t>Cornell’s HOM </a:t>
            </a:r>
            <a:r>
              <a:rPr lang="en-US" sz="4000" dirty="0" err="1"/>
              <a:t>Beamline</a:t>
            </a:r>
            <a:r>
              <a:rPr lang="en-US" sz="4000" dirty="0"/>
              <a:t> </a:t>
            </a:r>
            <a:r>
              <a:rPr lang="en-US" sz="4000" dirty="0" smtClean="0"/>
              <a:t>Absorber (II)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13</a:t>
            </a:fld>
            <a:endParaRPr lang="en-US" sz="1200" dirty="0"/>
          </a:p>
        </p:txBody>
      </p:sp>
      <p:pic>
        <p:nvPicPr>
          <p:cNvPr id="5" name="Picture 4" descr="Screen Shot 2015-06-17 at 3.14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4" y="1435674"/>
            <a:ext cx="7348189" cy="26798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5723" y="4265847"/>
            <a:ext cx="8165604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Broadband </a:t>
            </a:r>
            <a:r>
              <a:rPr lang="en-US" sz="2000" dirty="0" smtClean="0">
                <a:latin typeface="+mj-lt"/>
                <a:cs typeface="Arial" pitchFamily="34" charset="0"/>
              </a:rPr>
              <a:t>(&lt;1 GHz to &gt;50 GHz) </a:t>
            </a:r>
            <a:r>
              <a:rPr lang="en-US" sz="2000" dirty="0" err="1" smtClean="0">
                <a:latin typeface="+mj-lt"/>
                <a:cs typeface="Arial" pitchFamily="34" charset="0"/>
              </a:rPr>
              <a:t>SiC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latin typeface="+mj-lt"/>
                <a:cs typeface="Arial" pitchFamily="34" charset="0"/>
              </a:rPr>
              <a:t>absorber ring</a:t>
            </a:r>
          </a:p>
          <a:p>
            <a:pPr marL="285750" indent="-28575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Full-circumference heat sink to allow &gt;500W dissipation @ 40K</a:t>
            </a:r>
          </a:p>
          <a:p>
            <a:pPr marL="285750" indent="-28575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Includes </a:t>
            </a:r>
            <a:r>
              <a:rPr lang="en-US" sz="2000" dirty="0" smtClean="0">
                <a:latin typeface="+mj-lt"/>
                <a:cs typeface="Arial" pitchFamily="34" charset="0"/>
              </a:rPr>
              <a:t>shielded bellow </a:t>
            </a:r>
            <a:r>
              <a:rPr lang="en-US" sz="2000" dirty="0" smtClean="0">
                <a:latin typeface="+mj-lt"/>
                <a:cs typeface="Arial" pitchFamily="34" charset="0"/>
              </a:rPr>
              <a:t>sections</a:t>
            </a:r>
          </a:p>
          <a:p>
            <a:pPr marL="285750" indent="-28575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/>
              <a:t>Flanges allow easy cleaning </a:t>
            </a:r>
            <a:endParaRPr lang="en-US" sz="2000" dirty="0" smtClean="0"/>
          </a:p>
          <a:p>
            <a:pPr marL="285750" indent="-28575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Zero-</a:t>
            </a:r>
            <a:r>
              <a:rPr lang="en-US" sz="2000" dirty="0">
                <a:latin typeface="+mj-lt"/>
                <a:cs typeface="Arial" pitchFamily="34" charset="0"/>
              </a:rPr>
              <a:t>i</a:t>
            </a:r>
            <a:r>
              <a:rPr lang="en-US" sz="2000" dirty="0" smtClean="0">
                <a:latin typeface="+mj-lt"/>
                <a:cs typeface="Arial" pitchFamily="34" charset="0"/>
              </a:rPr>
              <a:t>mpedance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beamline</a:t>
            </a:r>
            <a:r>
              <a:rPr lang="en-US" sz="2000" dirty="0" smtClean="0">
                <a:latin typeface="+mj-lt"/>
                <a:cs typeface="Arial" pitchFamily="34" charset="0"/>
              </a:rPr>
              <a:t> flanges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76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4" y="0"/>
            <a:ext cx="8723845" cy="1143000"/>
          </a:xfrm>
        </p:spPr>
        <p:txBody>
          <a:bodyPr/>
          <a:lstStyle/>
          <a:p>
            <a:r>
              <a:rPr lang="en-US" sz="3600" dirty="0"/>
              <a:t>Cornell </a:t>
            </a:r>
            <a:r>
              <a:rPr lang="en-US" sz="3600" dirty="0" smtClean="0"/>
              <a:t>100 mA ERL </a:t>
            </a:r>
            <a:r>
              <a:rPr lang="en-US" sz="3600" dirty="0"/>
              <a:t>Injector Cryomodule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</a:t>
            </a:r>
            <a:r>
              <a:rPr lang="en-US" sz="1200" dirty="0" smtClean="0"/>
              <a:t> </a:t>
            </a:r>
            <a:r>
              <a:rPr lang="en-US" sz="1200" dirty="0"/>
              <a:t>Slide </a:t>
            </a:r>
            <a:fld id="{E5374618-37E8-0343-A5E2-882DB9F99FB2}" type="slidenum">
              <a:rPr lang="en-US" sz="1200"/>
              <a:pPr/>
              <a:t>14</a:t>
            </a:fld>
            <a:endParaRPr lang="en-US" sz="1200" dirty="0"/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280168" y="1369298"/>
            <a:ext cx="8453438" cy="5170488"/>
            <a:chOff x="178" y="578"/>
            <a:chExt cx="5325" cy="3257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304" y="578"/>
            <a:ext cx="5199" cy="2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07" name="Photo Editor Photo" r:id="rId3" imgW="22780952" imgH="13085714" progId="MSPhotoEd.3">
                    <p:embed/>
                  </p:oleObj>
                </mc:Choice>
                <mc:Fallback>
                  <p:oleObj name="Photo Editor Photo" r:id="rId3" imgW="22780952" imgH="1308571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" y="578"/>
                          <a:ext cx="5199" cy="29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647" y="3431"/>
              <a:ext cx="15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RF cavity </a:t>
              </a:r>
            </a:p>
            <a:p>
              <a:r>
                <a:rPr lang="en-US" b="1" dirty="0">
                  <a:solidFill>
                    <a:srgbClr val="0000FF"/>
                  </a:solidFill>
                </a:rPr>
                <a:t>Inside He vessel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235" y="2572"/>
              <a:ext cx="1249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b="1" dirty="0">
                  <a:solidFill>
                    <a:srgbClr val="0000FF"/>
                  </a:solidFill>
                </a:rPr>
                <a:t>HOM absorber</a:t>
              </a:r>
            </a:p>
            <a:p>
              <a:pPr algn="l"/>
              <a:r>
                <a:rPr lang="en-US" b="1" dirty="0">
                  <a:solidFill>
                    <a:srgbClr val="000000"/>
                  </a:solidFill>
                  <a:sym typeface="Wingdings" charset="0"/>
                </a:rPr>
                <a:t> Damp </a:t>
              </a:r>
              <a:r>
                <a:rPr lang="en-US" b="1" dirty="0" smtClean="0">
                  <a:solidFill>
                    <a:srgbClr val="000000"/>
                  </a:solidFill>
                  <a:sym typeface="Wingdings" charset="0"/>
                </a:rPr>
                <a:t>unwanted Higher</a:t>
              </a:r>
              <a:r>
                <a:rPr lang="en-US" b="1" dirty="0">
                  <a:solidFill>
                    <a:srgbClr val="000000"/>
                  </a:solidFill>
                  <a:sym typeface="Wingdings" charset="0"/>
                </a:rPr>
                <a:t>-Order Modes</a:t>
              </a:r>
              <a:endParaRPr lang="en-US" dirty="0">
                <a:solidFill>
                  <a:srgbClr val="000000"/>
                </a:solidFill>
                <a:sym typeface="Wingdings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78" y="2164"/>
              <a:ext cx="146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b="1" dirty="0">
                  <a:solidFill>
                    <a:srgbClr val="0000FF"/>
                  </a:solidFill>
                </a:rPr>
                <a:t>Frequency tuner</a:t>
              </a:r>
            </a:p>
            <a:p>
              <a:pPr algn="l"/>
              <a:r>
                <a:rPr lang="en-US" b="1" dirty="0">
                  <a:sym typeface="Wingdings" charset="0"/>
                </a:rPr>
                <a:t> Adjust cavity frequency 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2430" y="3094"/>
              <a:ext cx="132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b="1" dirty="0">
                  <a:solidFill>
                    <a:srgbClr val="0000FF"/>
                  </a:solidFill>
                </a:rPr>
                <a:t>Input Coupler</a:t>
              </a:r>
            </a:p>
            <a:p>
              <a:pPr algn="l"/>
              <a:r>
                <a:rPr lang="en-US" b="1" dirty="0">
                  <a:solidFill>
                    <a:srgbClr val="000000"/>
                  </a:solidFill>
                  <a:sym typeface="Wingdings" charset="0"/>
                </a:rPr>
                <a:t> Couple RF power into cavity</a:t>
              </a:r>
              <a:r>
                <a:rPr lang="en-US" dirty="0">
                  <a:solidFill>
                    <a:srgbClr val="000000"/>
                  </a:solidFill>
                  <a:sym typeface="Wingdings" charset="0"/>
                </a:rPr>
                <a:t> 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822" y="1671"/>
              <a:ext cx="196" cy="49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4292" y="3008"/>
              <a:ext cx="119" cy="46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1920" y="2243"/>
              <a:ext cx="767" cy="39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3060" y="2927"/>
              <a:ext cx="497" cy="20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655" y="652"/>
              <a:ext cx="154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b="1" dirty="0">
                  <a:solidFill>
                    <a:srgbClr val="0000FF"/>
                  </a:solidFill>
                </a:rPr>
                <a:t>Cryogenic system</a:t>
              </a:r>
            </a:p>
            <a:p>
              <a:pPr algn="l"/>
              <a:r>
                <a:rPr lang="en-US" b="1" dirty="0">
                  <a:solidFill>
                    <a:srgbClr val="000000"/>
                  </a:solidFill>
                  <a:sym typeface="Wingdings" charset="0"/>
                </a:rPr>
                <a:t> Bring cavity to 2K</a:t>
              </a: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3609" y="1047"/>
              <a:ext cx="786" cy="90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610" y="927"/>
              <a:ext cx="4376" cy="16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 rot="1230324">
              <a:off x="2108" y="1583"/>
              <a:ext cx="6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0000FF"/>
                  </a:solidFill>
                </a:rPr>
                <a:t>~5 m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094723"/>
              </p:ext>
            </p:extLst>
          </p:nvPr>
        </p:nvGraphicFramePr>
        <p:xfrm>
          <a:off x="5649609" y="4128501"/>
          <a:ext cx="2151063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" name="Photo Editor Photo" r:id="rId5" imgW="25885714" imgH="22647619" progId="MSPhotoEd.3">
                  <p:embed/>
                </p:oleObj>
              </mc:Choice>
              <mc:Fallback>
                <p:oleObj name="Photo Editor Photo" r:id="rId5" imgW="25885714" imgH="226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609" y="4128501"/>
                        <a:ext cx="2151063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3600" dirty="0"/>
              <a:t>Pushing the Envelope in Many Ways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15</a:t>
            </a:fld>
            <a:endParaRPr lang="en-US" sz="1200" dirty="0"/>
          </a:p>
        </p:txBody>
      </p:sp>
      <p:pic>
        <p:nvPicPr>
          <p:cNvPr id="9" name="Picture 16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505"/>
          <a:stretch/>
        </p:blipFill>
        <p:spPr bwMode="auto">
          <a:xfrm>
            <a:off x="241240" y="1454984"/>
            <a:ext cx="2723428" cy="133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77"/>
          <p:cNvGrpSpPr>
            <a:grpSpLocks/>
          </p:cNvGrpSpPr>
          <p:nvPr/>
        </p:nvGrpSpPr>
        <p:grpSpPr bwMode="auto">
          <a:xfrm>
            <a:off x="3170501" y="1454984"/>
            <a:ext cx="2894004" cy="1331599"/>
            <a:chOff x="2544" y="2790"/>
            <a:chExt cx="2996" cy="1288"/>
          </a:xfrm>
        </p:grpSpPr>
        <p:pic>
          <p:nvPicPr>
            <p:cNvPr id="11" name="Picture 7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790"/>
              <a:ext cx="2996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79"/>
            <p:cNvSpPr>
              <a:spLocks noChangeArrowheads="1"/>
            </p:cNvSpPr>
            <p:nvPr/>
          </p:nvSpPr>
          <p:spPr bwMode="auto">
            <a:xfrm>
              <a:off x="3183" y="3841"/>
              <a:ext cx="117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2K</a:t>
              </a:r>
              <a:endParaRPr lang="en-US"/>
            </a:p>
          </p:txBody>
        </p:sp>
        <p:sp>
          <p:nvSpPr>
            <p:cNvPr id="13" name="Freeform 80"/>
            <p:cNvSpPr>
              <a:spLocks noEditPoints="1"/>
            </p:cNvSpPr>
            <p:nvPr/>
          </p:nvSpPr>
          <p:spPr bwMode="auto">
            <a:xfrm>
              <a:off x="3078" y="3430"/>
              <a:ext cx="135" cy="377"/>
            </a:xfrm>
            <a:custGeom>
              <a:avLst/>
              <a:gdLst>
                <a:gd name="T0" fmla="*/ 121 w 135"/>
                <a:gd name="T1" fmla="*/ 377 h 377"/>
                <a:gd name="T2" fmla="*/ 25 w 135"/>
                <a:gd name="T3" fmla="*/ 64 h 377"/>
                <a:gd name="T4" fmla="*/ 39 w 135"/>
                <a:gd name="T5" fmla="*/ 60 h 377"/>
                <a:gd name="T6" fmla="*/ 135 w 135"/>
                <a:gd name="T7" fmla="*/ 372 h 377"/>
                <a:gd name="T8" fmla="*/ 121 w 135"/>
                <a:gd name="T9" fmla="*/ 377 h 377"/>
                <a:gd name="T10" fmla="*/ 0 w 135"/>
                <a:gd name="T11" fmla="*/ 80 h 377"/>
                <a:gd name="T12" fmla="*/ 13 w 135"/>
                <a:gd name="T13" fmla="*/ 0 h 377"/>
                <a:gd name="T14" fmla="*/ 68 w 135"/>
                <a:gd name="T15" fmla="*/ 58 h 377"/>
                <a:gd name="T16" fmla="*/ 0 w 135"/>
                <a:gd name="T17" fmla="*/ 80 h 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" h="377">
                  <a:moveTo>
                    <a:pt x="121" y="377"/>
                  </a:moveTo>
                  <a:lnTo>
                    <a:pt x="25" y="64"/>
                  </a:lnTo>
                  <a:lnTo>
                    <a:pt x="39" y="60"/>
                  </a:lnTo>
                  <a:lnTo>
                    <a:pt x="135" y="372"/>
                  </a:lnTo>
                  <a:lnTo>
                    <a:pt x="121" y="377"/>
                  </a:lnTo>
                  <a:close/>
                  <a:moveTo>
                    <a:pt x="0" y="80"/>
                  </a:moveTo>
                  <a:lnTo>
                    <a:pt x="13" y="0"/>
                  </a:lnTo>
                  <a:lnTo>
                    <a:pt x="68" y="58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81"/>
            <p:cNvSpPr>
              <a:spLocks noChangeArrowheads="1"/>
            </p:cNvSpPr>
            <p:nvPr/>
          </p:nvSpPr>
          <p:spPr bwMode="auto">
            <a:xfrm>
              <a:off x="3413" y="3846"/>
              <a:ext cx="117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5K</a:t>
              </a:r>
              <a:endParaRPr lang="en-US"/>
            </a:p>
          </p:txBody>
        </p:sp>
        <p:sp>
          <p:nvSpPr>
            <p:cNvPr id="15" name="Rectangle 82"/>
            <p:cNvSpPr>
              <a:spLocks noChangeArrowheads="1"/>
            </p:cNvSpPr>
            <p:nvPr/>
          </p:nvSpPr>
          <p:spPr bwMode="auto">
            <a:xfrm>
              <a:off x="3622" y="3841"/>
              <a:ext cx="170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80K</a:t>
              </a:r>
              <a:endParaRPr lang="en-US"/>
            </a:p>
          </p:txBody>
        </p:sp>
        <p:sp>
          <p:nvSpPr>
            <p:cNvPr id="16" name="Rectangle 83"/>
            <p:cNvSpPr>
              <a:spLocks noChangeArrowheads="1"/>
            </p:cNvSpPr>
            <p:nvPr/>
          </p:nvSpPr>
          <p:spPr bwMode="auto">
            <a:xfrm>
              <a:off x="4524" y="3841"/>
              <a:ext cx="22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300K</a:t>
              </a:r>
              <a:endParaRPr lang="en-US"/>
            </a:p>
          </p:txBody>
        </p:sp>
        <p:sp>
          <p:nvSpPr>
            <p:cNvPr id="17" name="Rectangle 84"/>
            <p:cNvSpPr>
              <a:spLocks noChangeArrowheads="1"/>
            </p:cNvSpPr>
            <p:nvPr/>
          </p:nvSpPr>
          <p:spPr bwMode="auto">
            <a:xfrm>
              <a:off x="4831" y="3829"/>
              <a:ext cx="223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Coax</a:t>
              </a:r>
              <a:endParaRPr lang="en-US"/>
            </a:p>
          </p:txBody>
        </p:sp>
        <p:sp>
          <p:nvSpPr>
            <p:cNvPr id="18" name="Rectangle 85"/>
            <p:cNvSpPr>
              <a:spLocks noChangeArrowheads="1"/>
            </p:cNvSpPr>
            <p:nvPr/>
          </p:nvSpPr>
          <p:spPr bwMode="auto">
            <a:xfrm>
              <a:off x="5032" y="3829"/>
              <a:ext cx="3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-</a:t>
              </a:r>
              <a:endParaRPr lang="en-US"/>
            </a:p>
          </p:txBody>
        </p:sp>
        <p:sp>
          <p:nvSpPr>
            <p:cNvPr id="19" name="Rectangle 87"/>
            <p:cNvSpPr>
              <a:spLocks noChangeArrowheads="1"/>
            </p:cNvSpPr>
            <p:nvPr/>
          </p:nvSpPr>
          <p:spPr bwMode="auto">
            <a:xfrm>
              <a:off x="4831" y="3933"/>
              <a:ext cx="387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transition</a:t>
              </a:r>
              <a:endParaRPr lang="en-US"/>
            </a:p>
          </p:txBody>
        </p:sp>
        <p:sp>
          <p:nvSpPr>
            <p:cNvPr id="20" name="Freeform 88"/>
            <p:cNvSpPr>
              <a:spLocks noEditPoints="1"/>
            </p:cNvSpPr>
            <p:nvPr/>
          </p:nvSpPr>
          <p:spPr bwMode="auto">
            <a:xfrm>
              <a:off x="3283" y="3257"/>
              <a:ext cx="189" cy="550"/>
            </a:xfrm>
            <a:custGeom>
              <a:avLst/>
              <a:gdLst>
                <a:gd name="T0" fmla="*/ 175 w 189"/>
                <a:gd name="T1" fmla="*/ 550 h 550"/>
                <a:gd name="T2" fmla="*/ 25 w 189"/>
                <a:gd name="T3" fmla="*/ 64 h 550"/>
                <a:gd name="T4" fmla="*/ 39 w 189"/>
                <a:gd name="T5" fmla="*/ 60 h 550"/>
                <a:gd name="T6" fmla="*/ 189 w 189"/>
                <a:gd name="T7" fmla="*/ 545 h 550"/>
                <a:gd name="T8" fmla="*/ 175 w 189"/>
                <a:gd name="T9" fmla="*/ 550 h 550"/>
                <a:gd name="T10" fmla="*/ 0 w 189"/>
                <a:gd name="T11" fmla="*/ 80 h 550"/>
                <a:gd name="T12" fmla="*/ 13 w 189"/>
                <a:gd name="T13" fmla="*/ 0 h 550"/>
                <a:gd name="T14" fmla="*/ 69 w 189"/>
                <a:gd name="T15" fmla="*/ 59 h 550"/>
                <a:gd name="T16" fmla="*/ 0 w 189"/>
                <a:gd name="T17" fmla="*/ 80 h 5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9" h="550">
                  <a:moveTo>
                    <a:pt x="175" y="550"/>
                  </a:moveTo>
                  <a:lnTo>
                    <a:pt x="25" y="64"/>
                  </a:lnTo>
                  <a:lnTo>
                    <a:pt x="39" y="60"/>
                  </a:lnTo>
                  <a:lnTo>
                    <a:pt x="189" y="545"/>
                  </a:lnTo>
                  <a:lnTo>
                    <a:pt x="175" y="550"/>
                  </a:lnTo>
                  <a:close/>
                  <a:moveTo>
                    <a:pt x="0" y="80"/>
                  </a:moveTo>
                  <a:lnTo>
                    <a:pt x="13" y="0"/>
                  </a:lnTo>
                  <a:lnTo>
                    <a:pt x="69" y="5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89"/>
            <p:cNvSpPr>
              <a:spLocks noEditPoints="1"/>
            </p:cNvSpPr>
            <p:nvPr/>
          </p:nvSpPr>
          <p:spPr bwMode="auto">
            <a:xfrm>
              <a:off x="3555" y="3257"/>
              <a:ext cx="90" cy="548"/>
            </a:xfrm>
            <a:custGeom>
              <a:avLst/>
              <a:gdLst>
                <a:gd name="T0" fmla="*/ 76 w 90"/>
                <a:gd name="T1" fmla="*/ 548 h 548"/>
                <a:gd name="T2" fmla="*/ 29 w 90"/>
                <a:gd name="T3" fmla="*/ 65 h 548"/>
                <a:gd name="T4" fmla="*/ 43 w 90"/>
                <a:gd name="T5" fmla="*/ 64 h 548"/>
                <a:gd name="T6" fmla="*/ 90 w 90"/>
                <a:gd name="T7" fmla="*/ 547 h 548"/>
                <a:gd name="T8" fmla="*/ 76 w 90"/>
                <a:gd name="T9" fmla="*/ 548 h 548"/>
                <a:gd name="T10" fmla="*/ 0 w 90"/>
                <a:gd name="T11" fmla="*/ 75 h 548"/>
                <a:gd name="T12" fmla="*/ 29 w 90"/>
                <a:gd name="T13" fmla="*/ 0 h 548"/>
                <a:gd name="T14" fmla="*/ 72 w 90"/>
                <a:gd name="T15" fmla="*/ 68 h 548"/>
                <a:gd name="T16" fmla="*/ 0 w 90"/>
                <a:gd name="T17" fmla="*/ 75 h 5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548">
                  <a:moveTo>
                    <a:pt x="76" y="548"/>
                  </a:moveTo>
                  <a:lnTo>
                    <a:pt x="29" y="65"/>
                  </a:lnTo>
                  <a:lnTo>
                    <a:pt x="43" y="64"/>
                  </a:lnTo>
                  <a:lnTo>
                    <a:pt x="90" y="547"/>
                  </a:lnTo>
                  <a:lnTo>
                    <a:pt x="76" y="548"/>
                  </a:lnTo>
                  <a:close/>
                  <a:moveTo>
                    <a:pt x="0" y="75"/>
                  </a:moveTo>
                  <a:lnTo>
                    <a:pt x="29" y="0"/>
                  </a:lnTo>
                  <a:lnTo>
                    <a:pt x="72" y="6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90"/>
            <p:cNvSpPr>
              <a:spLocks noEditPoints="1"/>
            </p:cNvSpPr>
            <p:nvPr/>
          </p:nvSpPr>
          <p:spPr bwMode="auto">
            <a:xfrm>
              <a:off x="3456" y="3257"/>
              <a:ext cx="189" cy="550"/>
            </a:xfrm>
            <a:custGeom>
              <a:avLst/>
              <a:gdLst>
                <a:gd name="T0" fmla="*/ 175 w 189"/>
                <a:gd name="T1" fmla="*/ 550 h 550"/>
                <a:gd name="T2" fmla="*/ 25 w 189"/>
                <a:gd name="T3" fmla="*/ 64 h 550"/>
                <a:gd name="T4" fmla="*/ 39 w 189"/>
                <a:gd name="T5" fmla="*/ 60 h 550"/>
                <a:gd name="T6" fmla="*/ 189 w 189"/>
                <a:gd name="T7" fmla="*/ 545 h 550"/>
                <a:gd name="T8" fmla="*/ 175 w 189"/>
                <a:gd name="T9" fmla="*/ 550 h 550"/>
                <a:gd name="T10" fmla="*/ 0 w 189"/>
                <a:gd name="T11" fmla="*/ 80 h 550"/>
                <a:gd name="T12" fmla="*/ 13 w 189"/>
                <a:gd name="T13" fmla="*/ 0 h 550"/>
                <a:gd name="T14" fmla="*/ 69 w 189"/>
                <a:gd name="T15" fmla="*/ 59 h 550"/>
                <a:gd name="T16" fmla="*/ 0 w 189"/>
                <a:gd name="T17" fmla="*/ 80 h 5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9" h="550">
                  <a:moveTo>
                    <a:pt x="175" y="550"/>
                  </a:moveTo>
                  <a:lnTo>
                    <a:pt x="25" y="64"/>
                  </a:lnTo>
                  <a:lnTo>
                    <a:pt x="39" y="60"/>
                  </a:lnTo>
                  <a:lnTo>
                    <a:pt x="189" y="545"/>
                  </a:lnTo>
                  <a:lnTo>
                    <a:pt x="175" y="550"/>
                  </a:lnTo>
                  <a:close/>
                  <a:moveTo>
                    <a:pt x="0" y="80"/>
                  </a:moveTo>
                  <a:lnTo>
                    <a:pt x="13" y="0"/>
                  </a:lnTo>
                  <a:lnTo>
                    <a:pt x="69" y="5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1"/>
            <p:cNvSpPr>
              <a:spLocks noEditPoints="1"/>
            </p:cNvSpPr>
            <p:nvPr/>
          </p:nvSpPr>
          <p:spPr bwMode="auto">
            <a:xfrm>
              <a:off x="4426" y="3229"/>
              <a:ext cx="197" cy="578"/>
            </a:xfrm>
            <a:custGeom>
              <a:avLst/>
              <a:gdLst>
                <a:gd name="T0" fmla="*/ 183 w 197"/>
                <a:gd name="T1" fmla="*/ 578 h 578"/>
                <a:gd name="T2" fmla="*/ 26 w 197"/>
                <a:gd name="T3" fmla="*/ 64 h 578"/>
                <a:gd name="T4" fmla="*/ 40 w 197"/>
                <a:gd name="T5" fmla="*/ 60 h 578"/>
                <a:gd name="T6" fmla="*/ 197 w 197"/>
                <a:gd name="T7" fmla="*/ 573 h 578"/>
                <a:gd name="T8" fmla="*/ 183 w 197"/>
                <a:gd name="T9" fmla="*/ 578 h 578"/>
                <a:gd name="T10" fmla="*/ 0 w 197"/>
                <a:gd name="T11" fmla="*/ 79 h 578"/>
                <a:gd name="T12" fmla="*/ 14 w 197"/>
                <a:gd name="T13" fmla="*/ 0 h 578"/>
                <a:gd name="T14" fmla="*/ 69 w 197"/>
                <a:gd name="T15" fmla="*/ 58 h 578"/>
                <a:gd name="T16" fmla="*/ 0 w 197"/>
                <a:gd name="T17" fmla="*/ 79 h 5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578">
                  <a:moveTo>
                    <a:pt x="183" y="578"/>
                  </a:moveTo>
                  <a:lnTo>
                    <a:pt x="26" y="64"/>
                  </a:lnTo>
                  <a:lnTo>
                    <a:pt x="40" y="60"/>
                  </a:lnTo>
                  <a:lnTo>
                    <a:pt x="197" y="573"/>
                  </a:lnTo>
                  <a:lnTo>
                    <a:pt x="183" y="578"/>
                  </a:lnTo>
                  <a:close/>
                  <a:moveTo>
                    <a:pt x="0" y="79"/>
                  </a:moveTo>
                  <a:lnTo>
                    <a:pt x="14" y="0"/>
                  </a:lnTo>
                  <a:lnTo>
                    <a:pt x="69" y="58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92"/>
            <p:cNvSpPr>
              <a:spLocks noEditPoints="1"/>
            </p:cNvSpPr>
            <p:nvPr/>
          </p:nvSpPr>
          <p:spPr bwMode="auto">
            <a:xfrm>
              <a:off x="4591" y="3229"/>
              <a:ext cx="72" cy="575"/>
            </a:xfrm>
            <a:custGeom>
              <a:avLst/>
              <a:gdLst>
                <a:gd name="T0" fmla="*/ 14 w 72"/>
                <a:gd name="T1" fmla="*/ 575 h 575"/>
                <a:gd name="T2" fmla="*/ 29 w 72"/>
                <a:gd name="T3" fmla="*/ 64 h 575"/>
                <a:gd name="T4" fmla="*/ 43 w 72"/>
                <a:gd name="T5" fmla="*/ 65 h 575"/>
                <a:gd name="T6" fmla="*/ 28 w 72"/>
                <a:gd name="T7" fmla="*/ 575 h 575"/>
                <a:gd name="T8" fmla="*/ 14 w 72"/>
                <a:gd name="T9" fmla="*/ 575 h 575"/>
                <a:gd name="T10" fmla="*/ 0 w 72"/>
                <a:gd name="T11" fmla="*/ 70 h 575"/>
                <a:gd name="T12" fmla="*/ 38 w 72"/>
                <a:gd name="T13" fmla="*/ 0 h 575"/>
                <a:gd name="T14" fmla="*/ 72 w 72"/>
                <a:gd name="T15" fmla="*/ 73 h 575"/>
                <a:gd name="T16" fmla="*/ 0 w 72"/>
                <a:gd name="T17" fmla="*/ 70 h 5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575">
                  <a:moveTo>
                    <a:pt x="14" y="575"/>
                  </a:moveTo>
                  <a:lnTo>
                    <a:pt x="29" y="64"/>
                  </a:lnTo>
                  <a:lnTo>
                    <a:pt x="43" y="65"/>
                  </a:lnTo>
                  <a:lnTo>
                    <a:pt x="28" y="575"/>
                  </a:lnTo>
                  <a:lnTo>
                    <a:pt x="14" y="575"/>
                  </a:lnTo>
                  <a:close/>
                  <a:moveTo>
                    <a:pt x="0" y="70"/>
                  </a:moveTo>
                  <a:lnTo>
                    <a:pt x="38" y="0"/>
                  </a:lnTo>
                  <a:lnTo>
                    <a:pt x="72" y="7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4980" y="3229"/>
              <a:ext cx="196" cy="578"/>
            </a:xfrm>
            <a:custGeom>
              <a:avLst/>
              <a:gdLst>
                <a:gd name="T0" fmla="*/ 0 w 196"/>
                <a:gd name="T1" fmla="*/ 573 h 578"/>
                <a:gd name="T2" fmla="*/ 157 w 196"/>
                <a:gd name="T3" fmla="*/ 60 h 578"/>
                <a:gd name="T4" fmla="*/ 171 w 196"/>
                <a:gd name="T5" fmla="*/ 64 h 578"/>
                <a:gd name="T6" fmla="*/ 13 w 196"/>
                <a:gd name="T7" fmla="*/ 578 h 578"/>
                <a:gd name="T8" fmla="*/ 0 w 196"/>
                <a:gd name="T9" fmla="*/ 573 h 578"/>
                <a:gd name="T10" fmla="*/ 128 w 196"/>
                <a:gd name="T11" fmla="*/ 58 h 578"/>
                <a:gd name="T12" fmla="*/ 183 w 196"/>
                <a:gd name="T13" fmla="*/ 0 h 578"/>
                <a:gd name="T14" fmla="*/ 196 w 196"/>
                <a:gd name="T15" fmla="*/ 79 h 578"/>
                <a:gd name="T16" fmla="*/ 128 w 196"/>
                <a:gd name="T17" fmla="*/ 58 h 5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6" h="578">
                  <a:moveTo>
                    <a:pt x="0" y="573"/>
                  </a:moveTo>
                  <a:lnTo>
                    <a:pt x="157" y="60"/>
                  </a:lnTo>
                  <a:lnTo>
                    <a:pt x="171" y="64"/>
                  </a:lnTo>
                  <a:lnTo>
                    <a:pt x="13" y="578"/>
                  </a:lnTo>
                  <a:lnTo>
                    <a:pt x="0" y="573"/>
                  </a:lnTo>
                  <a:close/>
                  <a:moveTo>
                    <a:pt x="128" y="58"/>
                  </a:moveTo>
                  <a:lnTo>
                    <a:pt x="183" y="0"/>
                  </a:lnTo>
                  <a:lnTo>
                    <a:pt x="196" y="79"/>
                  </a:lnTo>
                  <a:lnTo>
                    <a:pt x="128" y="5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6" name="Picture 9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790"/>
              <a:ext cx="2996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95"/>
            <p:cNvSpPr>
              <a:spLocks noChangeArrowheads="1"/>
            </p:cNvSpPr>
            <p:nvPr/>
          </p:nvSpPr>
          <p:spPr bwMode="auto">
            <a:xfrm>
              <a:off x="3183" y="3841"/>
              <a:ext cx="117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2K</a:t>
              </a:r>
              <a:endParaRPr lang="en-US"/>
            </a:p>
          </p:txBody>
        </p:sp>
        <p:sp>
          <p:nvSpPr>
            <p:cNvPr id="28" name="Freeform 96"/>
            <p:cNvSpPr>
              <a:spLocks noEditPoints="1"/>
            </p:cNvSpPr>
            <p:nvPr/>
          </p:nvSpPr>
          <p:spPr bwMode="auto">
            <a:xfrm>
              <a:off x="3078" y="3430"/>
              <a:ext cx="135" cy="377"/>
            </a:xfrm>
            <a:custGeom>
              <a:avLst/>
              <a:gdLst>
                <a:gd name="T0" fmla="*/ 121 w 135"/>
                <a:gd name="T1" fmla="*/ 377 h 377"/>
                <a:gd name="T2" fmla="*/ 25 w 135"/>
                <a:gd name="T3" fmla="*/ 64 h 377"/>
                <a:gd name="T4" fmla="*/ 39 w 135"/>
                <a:gd name="T5" fmla="*/ 60 h 377"/>
                <a:gd name="T6" fmla="*/ 135 w 135"/>
                <a:gd name="T7" fmla="*/ 372 h 377"/>
                <a:gd name="T8" fmla="*/ 121 w 135"/>
                <a:gd name="T9" fmla="*/ 377 h 377"/>
                <a:gd name="T10" fmla="*/ 0 w 135"/>
                <a:gd name="T11" fmla="*/ 80 h 377"/>
                <a:gd name="T12" fmla="*/ 13 w 135"/>
                <a:gd name="T13" fmla="*/ 0 h 377"/>
                <a:gd name="T14" fmla="*/ 68 w 135"/>
                <a:gd name="T15" fmla="*/ 58 h 377"/>
                <a:gd name="T16" fmla="*/ 0 w 135"/>
                <a:gd name="T17" fmla="*/ 80 h 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" h="377">
                  <a:moveTo>
                    <a:pt x="121" y="377"/>
                  </a:moveTo>
                  <a:lnTo>
                    <a:pt x="25" y="64"/>
                  </a:lnTo>
                  <a:lnTo>
                    <a:pt x="39" y="60"/>
                  </a:lnTo>
                  <a:lnTo>
                    <a:pt x="135" y="372"/>
                  </a:lnTo>
                  <a:lnTo>
                    <a:pt x="121" y="377"/>
                  </a:lnTo>
                  <a:close/>
                  <a:moveTo>
                    <a:pt x="0" y="80"/>
                  </a:moveTo>
                  <a:lnTo>
                    <a:pt x="13" y="0"/>
                  </a:lnTo>
                  <a:lnTo>
                    <a:pt x="68" y="58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97"/>
            <p:cNvSpPr>
              <a:spLocks noChangeArrowheads="1"/>
            </p:cNvSpPr>
            <p:nvPr/>
          </p:nvSpPr>
          <p:spPr bwMode="auto">
            <a:xfrm>
              <a:off x="3413" y="3846"/>
              <a:ext cx="117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5K</a:t>
              </a:r>
              <a:endParaRPr lang="en-US"/>
            </a:p>
          </p:txBody>
        </p:sp>
        <p:sp>
          <p:nvSpPr>
            <p:cNvPr id="30" name="Rectangle 98"/>
            <p:cNvSpPr>
              <a:spLocks noChangeArrowheads="1"/>
            </p:cNvSpPr>
            <p:nvPr/>
          </p:nvSpPr>
          <p:spPr bwMode="auto">
            <a:xfrm>
              <a:off x="3622" y="3841"/>
              <a:ext cx="170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80K</a:t>
              </a:r>
              <a:endParaRPr lang="en-US"/>
            </a:p>
          </p:txBody>
        </p:sp>
        <p:sp>
          <p:nvSpPr>
            <p:cNvPr id="31" name="Rectangle 99"/>
            <p:cNvSpPr>
              <a:spLocks noChangeArrowheads="1"/>
            </p:cNvSpPr>
            <p:nvPr/>
          </p:nvSpPr>
          <p:spPr bwMode="auto">
            <a:xfrm>
              <a:off x="4434" y="3841"/>
              <a:ext cx="22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300K</a:t>
              </a:r>
              <a:endParaRPr lang="en-US" dirty="0"/>
            </a:p>
          </p:txBody>
        </p:sp>
        <p:sp>
          <p:nvSpPr>
            <p:cNvPr id="32" name="Rectangle 101"/>
            <p:cNvSpPr>
              <a:spLocks noChangeArrowheads="1"/>
            </p:cNvSpPr>
            <p:nvPr/>
          </p:nvSpPr>
          <p:spPr bwMode="auto">
            <a:xfrm>
              <a:off x="5032" y="3829"/>
              <a:ext cx="3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FFFF"/>
                  </a:solidFill>
                </a:rPr>
                <a:t>-</a:t>
              </a:r>
              <a:endParaRPr lang="en-US"/>
            </a:p>
          </p:txBody>
        </p:sp>
        <p:sp>
          <p:nvSpPr>
            <p:cNvPr id="33" name="Rectangle 102"/>
            <p:cNvSpPr>
              <a:spLocks noChangeArrowheads="1"/>
            </p:cNvSpPr>
            <p:nvPr/>
          </p:nvSpPr>
          <p:spPr bwMode="auto">
            <a:xfrm>
              <a:off x="4828" y="3829"/>
              <a:ext cx="458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waveguide</a:t>
              </a:r>
              <a:endParaRPr lang="en-US" dirty="0"/>
            </a:p>
          </p:txBody>
        </p:sp>
        <p:sp>
          <p:nvSpPr>
            <p:cNvPr id="34" name="Rectangle 103"/>
            <p:cNvSpPr>
              <a:spLocks noChangeArrowheads="1"/>
            </p:cNvSpPr>
            <p:nvPr/>
          </p:nvSpPr>
          <p:spPr bwMode="auto">
            <a:xfrm>
              <a:off x="4831" y="3933"/>
              <a:ext cx="387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transition</a:t>
              </a:r>
              <a:endParaRPr lang="en-US" dirty="0"/>
            </a:p>
          </p:txBody>
        </p:sp>
        <p:sp>
          <p:nvSpPr>
            <p:cNvPr id="35" name="Freeform 104"/>
            <p:cNvSpPr>
              <a:spLocks noEditPoints="1"/>
            </p:cNvSpPr>
            <p:nvPr/>
          </p:nvSpPr>
          <p:spPr bwMode="auto">
            <a:xfrm>
              <a:off x="3283" y="3257"/>
              <a:ext cx="189" cy="550"/>
            </a:xfrm>
            <a:custGeom>
              <a:avLst/>
              <a:gdLst>
                <a:gd name="T0" fmla="*/ 175 w 189"/>
                <a:gd name="T1" fmla="*/ 550 h 550"/>
                <a:gd name="T2" fmla="*/ 25 w 189"/>
                <a:gd name="T3" fmla="*/ 64 h 550"/>
                <a:gd name="T4" fmla="*/ 39 w 189"/>
                <a:gd name="T5" fmla="*/ 60 h 550"/>
                <a:gd name="T6" fmla="*/ 189 w 189"/>
                <a:gd name="T7" fmla="*/ 545 h 550"/>
                <a:gd name="T8" fmla="*/ 175 w 189"/>
                <a:gd name="T9" fmla="*/ 550 h 550"/>
                <a:gd name="T10" fmla="*/ 0 w 189"/>
                <a:gd name="T11" fmla="*/ 80 h 550"/>
                <a:gd name="T12" fmla="*/ 13 w 189"/>
                <a:gd name="T13" fmla="*/ 0 h 550"/>
                <a:gd name="T14" fmla="*/ 69 w 189"/>
                <a:gd name="T15" fmla="*/ 59 h 550"/>
                <a:gd name="T16" fmla="*/ 0 w 189"/>
                <a:gd name="T17" fmla="*/ 80 h 5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9" h="550">
                  <a:moveTo>
                    <a:pt x="175" y="550"/>
                  </a:moveTo>
                  <a:lnTo>
                    <a:pt x="25" y="64"/>
                  </a:lnTo>
                  <a:lnTo>
                    <a:pt x="39" y="60"/>
                  </a:lnTo>
                  <a:lnTo>
                    <a:pt x="189" y="545"/>
                  </a:lnTo>
                  <a:lnTo>
                    <a:pt x="175" y="550"/>
                  </a:lnTo>
                  <a:close/>
                  <a:moveTo>
                    <a:pt x="0" y="80"/>
                  </a:moveTo>
                  <a:lnTo>
                    <a:pt x="13" y="0"/>
                  </a:lnTo>
                  <a:lnTo>
                    <a:pt x="69" y="5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05"/>
            <p:cNvSpPr>
              <a:spLocks noEditPoints="1"/>
            </p:cNvSpPr>
            <p:nvPr/>
          </p:nvSpPr>
          <p:spPr bwMode="auto">
            <a:xfrm>
              <a:off x="3555" y="3257"/>
              <a:ext cx="90" cy="548"/>
            </a:xfrm>
            <a:custGeom>
              <a:avLst/>
              <a:gdLst>
                <a:gd name="T0" fmla="*/ 76 w 90"/>
                <a:gd name="T1" fmla="*/ 548 h 548"/>
                <a:gd name="T2" fmla="*/ 29 w 90"/>
                <a:gd name="T3" fmla="*/ 65 h 548"/>
                <a:gd name="T4" fmla="*/ 43 w 90"/>
                <a:gd name="T5" fmla="*/ 64 h 548"/>
                <a:gd name="T6" fmla="*/ 90 w 90"/>
                <a:gd name="T7" fmla="*/ 547 h 548"/>
                <a:gd name="T8" fmla="*/ 76 w 90"/>
                <a:gd name="T9" fmla="*/ 548 h 548"/>
                <a:gd name="T10" fmla="*/ 0 w 90"/>
                <a:gd name="T11" fmla="*/ 75 h 548"/>
                <a:gd name="T12" fmla="*/ 29 w 90"/>
                <a:gd name="T13" fmla="*/ 0 h 548"/>
                <a:gd name="T14" fmla="*/ 72 w 90"/>
                <a:gd name="T15" fmla="*/ 68 h 548"/>
                <a:gd name="T16" fmla="*/ 0 w 90"/>
                <a:gd name="T17" fmla="*/ 75 h 5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548">
                  <a:moveTo>
                    <a:pt x="76" y="548"/>
                  </a:moveTo>
                  <a:lnTo>
                    <a:pt x="29" y="65"/>
                  </a:lnTo>
                  <a:lnTo>
                    <a:pt x="43" y="64"/>
                  </a:lnTo>
                  <a:lnTo>
                    <a:pt x="90" y="547"/>
                  </a:lnTo>
                  <a:lnTo>
                    <a:pt x="76" y="548"/>
                  </a:lnTo>
                  <a:close/>
                  <a:moveTo>
                    <a:pt x="0" y="75"/>
                  </a:moveTo>
                  <a:lnTo>
                    <a:pt x="29" y="0"/>
                  </a:lnTo>
                  <a:lnTo>
                    <a:pt x="72" y="6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06"/>
            <p:cNvSpPr>
              <a:spLocks noEditPoints="1"/>
            </p:cNvSpPr>
            <p:nvPr/>
          </p:nvSpPr>
          <p:spPr bwMode="auto">
            <a:xfrm>
              <a:off x="3456" y="3257"/>
              <a:ext cx="189" cy="550"/>
            </a:xfrm>
            <a:custGeom>
              <a:avLst/>
              <a:gdLst>
                <a:gd name="T0" fmla="*/ 175 w 189"/>
                <a:gd name="T1" fmla="*/ 550 h 550"/>
                <a:gd name="T2" fmla="*/ 25 w 189"/>
                <a:gd name="T3" fmla="*/ 64 h 550"/>
                <a:gd name="T4" fmla="*/ 39 w 189"/>
                <a:gd name="T5" fmla="*/ 60 h 550"/>
                <a:gd name="T6" fmla="*/ 189 w 189"/>
                <a:gd name="T7" fmla="*/ 545 h 550"/>
                <a:gd name="T8" fmla="*/ 175 w 189"/>
                <a:gd name="T9" fmla="*/ 550 h 550"/>
                <a:gd name="T10" fmla="*/ 0 w 189"/>
                <a:gd name="T11" fmla="*/ 80 h 550"/>
                <a:gd name="T12" fmla="*/ 13 w 189"/>
                <a:gd name="T13" fmla="*/ 0 h 550"/>
                <a:gd name="T14" fmla="*/ 69 w 189"/>
                <a:gd name="T15" fmla="*/ 59 h 550"/>
                <a:gd name="T16" fmla="*/ 0 w 189"/>
                <a:gd name="T17" fmla="*/ 80 h 5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9" h="550">
                  <a:moveTo>
                    <a:pt x="175" y="550"/>
                  </a:moveTo>
                  <a:lnTo>
                    <a:pt x="25" y="64"/>
                  </a:lnTo>
                  <a:lnTo>
                    <a:pt x="39" y="60"/>
                  </a:lnTo>
                  <a:lnTo>
                    <a:pt x="189" y="545"/>
                  </a:lnTo>
                  <a:lnTo>
                    <a:pt x="175" y="550"/>
                  </a:lnTo>
                  <a:close/>
                  <a:moveTo>
                    <a:pt x="0" y="80"/>
                  </a:moveTo>
                  <a:lnTo>
                    <a:pt x="13" y="0"/>
                  </a:lnTo>
                  <a:lnTo>
                    <a:pt x="69" y="5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07"/>
            <p:cNvSpPr>
              <a:spLocks noEditPoints="1"/>
            </p:cNvSpPr>
            <p:nvPr/>
          </p:nvSpPr>
          <p:spPr bwMode="auto">
            <a:xfrm>
              <a:off x="4426" y="3229"/>
              <a:ext cx="197" cy="578"/>
            </a:xfrm>
            <a:custGeom>
              <a:avLst/>
              <a:gdLst>
                <a:gd name="T0" fmla="*/ 183 w 197"/>
                <a:gd name="T1" fmla="*/ 578 h 578"/>
                <a:gd name="T2" fmla="*/ 26 w 197"/>
                <a:gd name="T3" fmla="*/ 64 h 578"/>
                <a:gd name="T4" fmla="*/ 40 w 197"/>
                <a:gd name="T5" fmla="*/ 60 h 578"/>
                <a:gd name="T6" fmla="*/ 197 w 197"/>
                <a:gd name="T7" fmla="*/ 573 h 578"/>
                <a:gd name="T8" fmla="*/ 183 w 197"/>
                <a:gd name="T9" fmla="*/ 578 h 578"/>
                <a:gd name="T10" fmla="*/ 0 w 197"/>
                <a:gd name="T11" fmla="*/ 79 h 578"/>
                <a:gd name="T12" fmla="*/ 14 w 197"/>
                <a:gd name="T13" fmla="*/ 0 h 578"/>
                <a:gd name="T14" fmla="*/ 69 w 197"/>
                <a:gd name="T15" fmla="*/ 58 h 578"/>
                <a:gd name="T16" fmla="*/ 0 w 197"/>
                <a:gd name="T17" fmla="*/ 79 h 5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578">
                  <a:moveTo>
                    <a:pt x="183" y="578"/>
                  </a:moveTo>
                  <a:lnTo>
                    <a:pt x="26" y="64"/>
                  </a:lnTo>
                  <a:lnTo>
                    <a:pt x="40" y="60"/>
                  </a:lnTo>
                  <a:lnTo>
                    <a:pt x="197" y="573"/>
                  </a:lnTo>
                  <a:lnTo>
                    <a:pt x="183" y="578"/>
                  </a:lnTo>
                  <a:close/>
                  <a:moveTo>
                    <a:pt x="0" y="79"/>
                  </a:moveTo>
                  <a:lnTo>
                    <a:pt x="14" y="0"/>
                  </a:lnTo>
                  <a:lnTo>
                    <a:pt x="69" y="58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08"/>
            <p:cNvSpPr>
              <a:spLocks noEditPoints="1"/>
            </p:cNvSpPr>
            <p:nvPr/>
          </p:nvSpPr>
          <p:spPr bwMode="auto">
            <a:xfrm>
              <a:off x="4591" y="3229"/>
              <a:ext cx="72" cy="575"/>
            </a:xfrm>
            <a:custGeom>
              <a:avLst/>
              <a:gdLst>
                <a:gd name="T0" fmla="*/ 14 w 72"/>
                <a:gd name="T1" fmla="*/ 575 h 575"/>
                <a:gd name="T2" fmla="*/ 29 w 72"/>
                <a:gd name="T3" fmla="*/ 64 h 575"/>
                <a:gd name="T4" fmla="*/ 43 w 72"/>
                <a:gd name="T5" fmla="*/ 65 h 575"/>
                <a:gd name="T6" fmla="*/ 28 w 72"/>
                <a:gd name="T7" fmla="*/ 575 h 575"/>
                <a:gd name="T8" fmla="*/ 14 w 72"/>
                <a:gd name="T9" fmla="*/ 575 h 575"/>
                <a:gd name="T10" fmla="*/ 0 w 72"/>
                <a:gd name="T11" fmla="*/ 70 h 575"/>
                <a:gd name="T12" fmla="*/ 38 w 72"/>
                <a:gd name="T13" fmla="*/ 0 h 575"/>
                <a:gd name="T14" fmla="*/ 72 w 72"/>
                <a:gd name="T15" fmla="*/ 73 h 575"/>
                <a:gd name="T16" fmla="*/ 0 w 72"/>
                <a:gd name="T17" fmla="*/ 70 h 5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575">
                  <a:moveTo>
                    <a:pt x="14" y="575"/>
                  </a:moveTo>
                  <a:lnTo>
                    <a:pt x="29" y="64"/>
                  </a:lnTo>
                  <a:lnTo>
                    <a:pt x="43" y="65"/>
                  </a:lnTo>
                  <a:lnTo>
                    <a:pt x="28" y="575"/>
                  </a:lnTo>
                  <a:lnTo>
                    <a:pt x="14" y="575"/>
                  </a:lnTo>
                  <a:close/>
                  <a:moveTo>
                    <a:pt x="0" y="70"/>
                  </a:moveTo>
                  <a:lnTo>
                    <a:pt x="38" y="0"/>
                  </a:lnTo>
                  <a:lnTo>
                    <a:pt x="72" y="7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09"/>
            <p:cNvSpPr>
              <a:spLocks noEditPoints="1"/>
            </p:cNvSpPr>
            <p:nvPr/>
          </p:nvSpPr>
          <p:spPr bwMode="auto">
            <a:xfrm>
              <a:off x="4980" y="3229"/>
              <a:ext cx="196" cy="578"/>
            </a:xfrm>
            <a:custGeom>
              <a:avLst/>
              <a:gdLst>
                <a:gd name="T0" fmla="*/ 0 w 196"/>
                <a:gd name="T1" fmla="*/ 573 h 578"/>
                <a:gd name="T2" fmla="*/ 157 w 196"/>
                <a:gd name="T3" fmla="*/ 60 h 578"/>
                <a:gd name="T4" fmla="*/ 171 w 196"/>
                <a:gd name="T5" fmla="*/ 64 h 578"/>
                <a:gd name="T6" fmla="*/ 13 w 196"/>
                <a:gd name="T7" fmla="*/ 578 h 578"/>
                <a:gd name="T8" fmla="*/ 0 w 196"/>
                <a:gd name="T9" fmla="*/ 573 h 578"/>
                <a:gd name="T10" fmla="*/ 128 w 196"/>
                <a:gd name="T11" fmla="*/ 58 h 578"/>
                <a:gd name="T12" fmla="*/ 183 w 196"/>
                <a:gd name="T13" fmla="*/ 0 h 578"/>
                <a:gd name="T14" fmla="*/ 196 w 196"/>
                <a:gd name="T15" fmla="*/ 79 h 578"/>
                <a:gd name="T16" fmla="*/ 128 w 196"/>
                <a:gd name="T17" fmla="*/ 58 h 5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6" h="578">
                  <a:moveTo>
                    <a:pt x="0" y="573"/>
                  </a:moveTo>
                  <a:lnTo>
                    <a:pt x="157" y="60"/>
                  </a:lnTo>
                  <a:lnTo>
                    <a:pt x="171" y="64"/>
                  </a:lnTo>
                  <a:lnTo>
                    <a:pt x="13" y="578"/>
                  </a:lnTo>
                  <a:lnTo>
                    <a:pt x="0" y="573"/>
                  </a:lnTo>
                  <a:close/>
                  <a:moveTo>
                    <a:pt x="128" y="58"/>
                  </a:moveTo>
                  <a:lnTo>
                    <a:pt x="183" y="0"/>
                  </a:lnTo>
                  <a:lnTo>
                    <a:pt x="196" y="79"/>
                  </a:lnTo>
                  <a:lnTo>
                    <a:pt x="128" y="5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6" descr="DSCN188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02" r="5729"/>
          <a:stretch/>
        </p:blipFill>
        <p:spPr bwMode="auto">
          <a:xfrm rot="16200000">
            <a:off x="6884004" y="917599"/>
            <a:ext cx="1328619" cy="24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24"/>
          <p:cNvGrpSpPr>
            <a:grpSpLocks/>
          </p:cNvGrpSpPr>
          <p:nvPr/>
        </p:nvGrpSpPr>
        <p:grpSpPr bwMode="auto">
          <a:xfrm>
            <a:off x="173221" y="4318182"/>
            <a:ext cx="3368328" cy="1987323"/>
            <a:chOff x="2534" y="602"/>
            <a:chExt cx="3254" cy="1912"/>
          </a:xfrm>
        </p:grpSpPr>
        <p:pic>
          <p:nvPicPr>
            <p:cNvPr id="43" name="Picture 25" descr="TUNER-with-piezo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" y="602"/>
              <a:ext cx="2640" cy="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5040" y="1456"/>
              <a:ext cx="748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0000FF"/>
                  </a:solidFill>
                </a:rPr>
                <a:t>piezo</a:t>
              </a:r>
            </a:p>
          </p:txBody>
        </p:sp>
        <p:sp>
          <p:nvSpPr>
            <p:cNvPr id="45" name="Line 27"/>
            <p:cNvSpPr>
              <a:spLocks noChangeShapeType="1"/>
            </p:cNvSpPr>
            <p:nvPr/>
          </p:nvSpPr>
          <p:spPr bwMode="auto">
            <a:xfrm flipH="1" flipV="1">
              <a:off x="5072" y="1296"/>
              <a:ext cx="187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 flipH="1">
              <a:off x="4347" y="1610"/>
              <a:ext cx="784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47" name="Line 29"/>
            <p:cNvSpPr>
              <a:spLocks noChangeShapeType="1"/>
            </p:cNvSpPr>
            <p:nvPr/>
          </p:nvSpPr>
          <p:spPr bwMode="auto">
            <a:xfrm flipH="1">
              <a:off x="5126" y="1755"/>
              <a:ext cx="207" cy="14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48" name="Line 30"/>
            <p:cNvSpPr>
              <a:spLocks noChangeShapeType="1"/>
            </p:cNvSpPr>
            <p:nvPr/>
          </p:nvSpPr>
          <p:spPr bwMode="auto">
            <a:xfrm flipH="1">
              <a:off x="4410" y="1696"/>
              <a:ext cx="710" cy="65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0000FF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193938" y="3693439"/>
            <a:ext cx="1771650" cy="2762494"/>
            <a:chOff x="-44450" y="1511338"/>
            <a:chExt cx="3016250" cy="4889462"/>
          </a:xfrm>
        </p:grpSpPr>
        <p:pic>
          <p:nvPicPr>
            <p:cNvPr id="50" name="Picture 1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0" y="4241800"/>
              <a:ext cx="3016250" cy="215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51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8589246"/>
                </p:ext>
              </p:extLst>
            </p:nvPr>
          </p:nvGraphicFramePr>
          <p:xfrm>
            <a:off x="301626" y="1511338"/>
            <a:ext cx="2117725" cy="29067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03" name="Photo Editor Photo" r:id="rId8" imgW="3552381" imgH="4877481" progId="MSPhotoEd.3">
                    <p:embed/>
                  </p:oleObj>
                </mc:Choice>
                <mc:Fallback>
                  <p:oleObj name="Photo Editor Photo" r:id="rId8" imgW="3552381" imgH="4877481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626" y="1511338"/>
                          <a:ext cx="2117725" cy="29067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Line 15"/>
            <p:cNvSpPr>
              <a:spLocks noChangeShapeType="1"/>
            </p:cNvSpPr>
            <p:nvPr/>
          </p:nvSpPr>
          <p:spPr bwMode="auto">
            <a:xfrm>
              <a:off x="703677" y="3374743"/>
              <a:ext cx="102774" cy="94960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16"/>
            <p:cNvSpPr>
              <a:spLocks noChangeShapeType="1"/>
            </p:cNvSpPr>
            <p:nvPr/>
          </p:nvSpPr>
          <p:spPr bwMode="auto">
            <a:xfrm flipH="1">
              <a:off x="1727200" y="4078576"/>
              <a:ext cx="112250" cy="6077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" name="Picture 15" descr="cross3"/>
          <p:cNvPicPr>
            <a:picLocks noChangeAspect="1" noChangeArrowheads="1"/>
          </p:cNvPicPr>
          <p:nvPr/>
        </p:nvPicPr>
        <p:blipFill>
          <a:blip r:embed="rId10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14" y="4229307"/>
            <a:ext cx="2962288" cy="222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76974" y="2812951"/>
            <a:ext cx="28224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</a:rPr>
              <a:t>SRF cavity: 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/>
              <a:t>design for high beam current</a:t>
            </a:r>
            <a:endParaRPr lang="en-US" b="1" dirty="0">
              <a:sym typeface="Wingdings" charset="0"/>
            </a:endParaRP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3029473" y="2773499"/>
            <a:ext cx="30723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</a:rPr>
              <a:t>RF input coupler:  </a:t>
            </a:r>
            <a:r>
              <a:rPr lang="en-US" b="1" dirty="0" smtClean="0"/>
              <a:t>design for high </a:t>
            </a:r>
            <a:r>
              <a:rPr lang="en-US" b="1" dirty="0" smtClean="0"/>
              <a:t>power (50 kW)</a:t>
            </a:r>
            <a:endParaRPr lang="en-US" b="1" dirty="0">
              <a:sym typeface="Wingdings" charset="0"/>
            </a:endParaRPr>
          </a:p>
        </p:txBody>
      </p:sp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6144080" y="2818439"/>
            <a:ext cx="29742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</a:rPr>
              <a:t>HOM damper</a:t>
            </a:r>
            <a:r>
              <a:rPr lang="en-US" b="1" dirty="0" smtClean="0">
                <a:solidFill>
                  <a:srgbClr val="FFFF00"/>
                </a:solidFill>
              </a:rPr>
              <a:t>:  </a:t>
            </a:r>
            <a:r>
              <a:rPr lang="en-US" b="1" dirty="0" smtClean="0"/>
              <a:t>design for strong HOM suppression</a:t>
            </a:r>
            <a:endParaRPr lang="en-US" b="1" dirty="0">
              <a:sym typeface="Wingdings" charset="0"/>
            </a:endParaRP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97849" y="3521182"/>
            <a:ext cx="32597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</a:rPr>
              <a:t>Frequency tuner:  </a:t>
            </a:r>
            <a:r>
              <a:rPr lang="en-US" b="1" dirty="0" smtClean="0"/>
              <a:t>stabilize  cavity length on nm scale</a:t>
            </a:r>
            <a:endParaRPr lang="en-US" b="1" dirty="0">
              <a:sym typeface="Wingdings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3114214" y="3521182"/>
            <a:ext cx="43908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</a:rPr>
              <a:t>Module design: </a:t>
            </a:r>
            <a:r>
              <a:rPr lang="en-US" b="1" dirty="0" smtClean="0"/>
              <a:t>support high </a:t>
            </a:r>
            <a:r>
              <a:rPr lang="en-US" b="1" dirty="0" err="1" smtClean="0"/>
              <a:t>cryo</a:t>
            </a:r>
            <a:r>
              <a:rPr lang="en-US" b="1" dirty="0" smtClean="0"/>
              <a:t> loads and provide excellent alignment</a:t>
            </a:r>
            <a:endParaRPr lang="en-US" b="1" dirty="0"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4000" dirty="0"/>
              <a:t>Module </a:t>
            </a:r>
            <a:r>
              <a:rPr lang="en-US" sz="4000" dirty="0" smtClean="0"/>
              <a:t>Assembly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</a:t>
            </a:r>
            <a:r>
              <a:rPr lang="en-US" sz="1200" dirty="0" smtClean="0"/>
              <a:t> </a:t>
            </a:r>
            <a:r>
              <a:rPr lang="en-US" sz="1200" dirty="0"/>
              <a:t>Slide </a:t>
            </a:r>
            <a:fld id="{E5374618-37E8-0343-A5E2-882DB9F99FB2}" type="slidenum">
              <a:rPr lang="en-US" sz="1200"/>
              <a:pPr/>
              <a:t>16</a:t>
            </a:fld>
            <a:endParaRPr lang="en-US" sz="1200" dirty="0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7"/>
          <a:stretch/>
        </p:blipFill>
        <p:spPr bwMode="auto">
          <a:xfrm>
            <a:off x="184115" y="1498460"/>
            <a:ext cx="8741243" cy="228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ight Arrow 34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3"/>
          <a:stretch/>
        </p:blipFill>
        <p:spPr bwMode="auto">
          <a:xfrm>
            <a:off x="191924" y="3913088"/>
            <a:ext cx="4151364" cy="248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266537" y="3994052"/>
            <a:ext cx="12112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1100 aluminum</a:t>
            </a:r>
            <a:endParaRPr lang="en-US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266537" y="4211539"/>
            <a:ext cx="828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80K shield</a:t>
            </a:r>
            <a:endParaRPr lang="en-US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2982749" y="4900514"/>
            <a:ext cx="365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2K 2</a:t>
            </a:r>
            <a:endParaRPr lang="en-US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355812" y="4900514"/>
            <a:ext cx="58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-</a:t>
            </a:r>
            <a:endParaRPr lang="en-US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3416137" y="4900514"/>
            <a:ext cx="8667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phase pipe</a:t>
            </a:r>
            <a:endParaRPr lang="en-US"/>
          </a:p>
        </p:txBody>
      </p:sp>
      <p:sp>
        <p:nvSpPr>
          <p:cNvPr id="42" name="Freeform 21"/>
          <p:cNvSpPr>
            <a:spLocks noEditPoints="1"/>
          </p:cNvSpPr>
          <p:nvPr/>
        </p:nvSpPr>
        <p:spPr bwMode="auto">
          <a:xfrm>
            <a:off x="1146012" y="4359177"/>
            <a:ext cx="254000" cy="369887"/>
          </a:xfrm>
          <a:custGeom>
            <a:avLst/>
            <a:gdLst>
              <a:gd name="T0" fmla="*/ 16 w 160"/>
              <a:gd name="T1" fmla="*/ 0 h 233"/>
              <a:gd name="T2" fmla="*/ 120 w 160"/>
              <a:gd name="T3" fmla="*/ 157 h 233"/>
              <a:gd name="T4" fmla="*/ 105 w 160"/>
              <a:gd name="T5" fmla="*/ 167 h 233"/>
              <a:gd name="T6" fmla="*/ 0 w 160"/>
              <a:gd name="T7" fmla="*/ 10 h 233"/>
              <a:gd name="T8" fmla="*/ 16 w 160"/>
              <a:gd name="T9" fmla="*/ 0 h 233"/>
              <a:gd name="T10" fmla="*/ 147 w 160"/>
              <a:gd name="T11" fmla="*/ 128 h 233"/>
              <a:gd name="T12" fmla="*/ 160 w 160"/>
              <a:gd name="T13" fmla="*/ 233 h 233"/>
              <a:gd name="T14" fmla="*/ 68 w 160"/>
              <a:gd name="T15" fmla="*/ 180 h 233"/>
              <a:gd name="T16" fmla="*/ 147 w 160"/>
              <a:gd name="T17" fmla="*/ 128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0" h="233">
                <a:moveTo>
                  <a:pt x="16" y="0"/>
                </a:moveTo>
                <a:lnTo>
                  <a:pt x="120" y="157"/>
                </a:lnTo>
                <a:lnTo>
                  <a:pt x="105" y="167"/>
                </a:lnTo>
                <a:lnTo>
                  <a:pt x="0" y="10"/>
                </a:lnTo>
                <a:lnTo>
                  <a:pt x="16" y="0"/>
                </a:lnTo>
                <a:close/>
                <a:moveTo>
                  <a:pt x="147" y="128"/>
                </a:moveTo>
                <a:lnTo>
                  <a:pt x="160" y="233"/>
                </a:lnTo>
                <a:lnTo>
                  <a:pt x="68" y="180"/>
                </a:lnTo>
                <a:lnTo>
                  <a:pt x="147" y="128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22"/>
          <p:cNvSpPr>
            <a:spLocks noEditPoints="1"/>
          </p:cNvSpPr>
          <p:nvPr/>
        </p:nvSpPr>
        <p:spPr bwMode="auto">
          <a:xfrm>
            <a:off x="3352637" y="5153799"/>
            <a:ext cx="200534" cy="480139"/>
          </a:xfrm>
          <a:custGeom>
            <a:avLst/>
            <a:gdLst>
              <a:gd name="T0" fmla="*/ 111 w 111"/>
              <a:gd name="T1" fmla="*/ 3 h 343"/>
              <a:gd name="T2" fmla="*/ 54 w 111"/>
              <a:gd name="T3" fmla="*/ 262 h 343"/>
              <a:gd name="T4" fmla="*/ 35 w 111"/>
              <a:gd name="T5" fmla="*/ 258 h 343"/>
              <a:gd name="T6" fmla="*/ 92 w 111"/>
              <a:gd name="T7" fmla="*/ 0 h 343"/>
              <a:gd name="T8" fmla="*/ 111 w 111"/>
              <a:gd name="T9" fmla="*/ 3 h 343"/>
              <a:gd name="T10" fmla="*/ 93 w 111"/>
              <a:gd name="T11" fmla="*/ 261 h 343"/>
              <a:gd name="T12" fmla="*/ 25 w 111"/>
              <a:gd name="T13" fmla="*/ 343 h 343"/>
              <a:gd name="T14" fmla="*/ 0 w 111"/>
              <a:gd name="T15" fmla="*/ 241 h 343"/>
              <a:gd name="T16" fmla="*/ 93 w 111"/>
              <a:gd name="T17" fmla="*/ 261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343">
                <a:moveTo>
                  <a:pt x="111" y="3"/>
                </a:moveTo>
                <a:lnTo>
                  <a:pt x="54" y="262"/>
                </a:lnTo>
                <a:lnTo>
                  <a:pt x="35" y="258"/>
                </a:lnTo>
                <a:lnTo>
                  <a:pt x="92" y="0"/>
                </a:lnTo>
                <a:lnTo>
                  <a:pt x="111" y="3"/>
                </a:lnTo>
                <a:close/>
                <a:moveTo>
                  <a:pt x="93" y="261"/>
                </a:moveTo>
                <a:lnTo>
                  <a:pt x="25" y="343"/>
                </a:lnTo>
                <a:lnTo>
                  <a:pt x="0" y="241"/>
                </a:lnTo>
                <a:lnTo>
                  <a:pt x="93" y="261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26"/>
          <p:cNvSpPr>
            <a:spLocks noEditPoints="1"/>
          </p:cNvSpPr>
          <p:nvPr/>
        </p:nvSpPr>
        <p:spPr bwMode="auto">
          <a:xfrm>
            <a:off x="2246149" y="4598889"/>
            <a:ext cx="495300" cy="673100"/>
          </a:xfrm>
          <a:custGeom>
            <a:avLst/>
            <a:gdLst>
              <a:gd name="T0" fmla="*/ 312 w 312"/>
              <a:gd name="T1" fmla="*/ 12 h 424"/>
              <a:gd name="T2" fmla="*/ 58 w 312"/>
              <a:gd name="T3" fmla="*/ 361 h 424"/>
              <a:gd name="T4" fmla="*/ 43 w 312"/>
              <a:gd name="T5" fmla="*/ 350 h 424"/>
              <a:gd name="T6" fmla="*/ 296 w 312"/>
              <a:gd name="T7" fmla="*/ 0 h 424"/>
              <a:gd name="T8" fmla="*/ 312 w 312"/>
              <a:gd name="T9" fmla="*/ 12 h 424"/>
              <a:gd name="T10" fmla="*/ 95 w 312"/>
              <a:gd name="T11" fmla="*/ 375 h 424"/>
              <a:gd name="T12" fmla="*/ 0 w 312"/>
              <a:gd name="T13" fmla="*/ 424 h 424"/>
              <a:gd name="T14" fmla="*/ 17 w 312"/>
              <a:gd name="T15" fmla="*/ 320 h 424"/>
              <a:gd name="T16" fmla="*/ 95 w 312"/>
              <a:gd name="T17" fmla="*/ 375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2" h="424">
                <a:moveTo>
                  <a:pt x="312" y="12"/>
                </a:moveTo>
                <a:lnTo>
                  <a:pt x="58" y="361"/>
                </a:lnTo>
                <a:lnTo>
                  <a:pt x="43" y="350"/>
                </a:lnTo>
                <a:lnTo>
                  <a:pt x="296" y="0"/>
                </a:lnTo>
                <a:lnTo>
                  <a:pt x="312" y="12"/>
                </a:lnTo>
                <a:close/>
                <a:moveTo>
                  <a:pt x="95" y="375"/>
                </a:moveTo>
                <a:lnTo>
                  <a:pt x="0" y="424"/>
                </a:lnTo>
                <a:lnTo>
                  <a:pt x="17" y="320"/>
                </a:lnTo>
                <a:lnTo>
                  <a:pt x="95" y="375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Rectangle 31"/>
          <p:cNvSpPr>
            <a:spLocks noChangeArrowheads="1"/>
          </p:cNvSpPr>
          <p:nvPr/>
        </p:nvSpPr>
        <p:spPr bwMode="auto">
          <a:xfrm>
            <a:off x="2082524" y="3910098"/>
            <a:ext cx="2238665" cy="292388"/>
          </a:xfrm>
          <a:prstGeom prst="rect">
            <a:avLst/>
          </a:prstGeom>
          <a:solidFill>
            <a:srgbClr val="E9EAF0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900" dirty="0">
                <a:solidFill>
                  <a:srgbClr val="000000"/>
                </a:solidFill>
              </a:rPr>
              <a:t>Cold mass assembly</a:t>
            </a:r>
            <a:endParaRPr lang="en-US" dirty="0"/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3355812" y="4900514"/>
            <a:ext cx="58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-</a:t>
            </a:r>
            <a:endParaRPr lang="en-US" dirty="0"/>
          </a:p>
        </p:txBody>
      </p:sp>
      <p:sp>
        <p:nvSpPr>
          <p:cNvPr id="47" name="Freeform 38"/>
          <p:cNvSpPr>
            <a:spLocks noEditPoints="1"/>
          </p:cNvSpPr>
          <p:nvPr/>
        </p:nvSpPr>
        <p:spPr bwMode="auto">
          <a:xfrm>
            <a:off x="1146012" y="4359177"/>
            <a:ext cx="254000" cy="369887"/>
          </a:xfrm>
          <a:custGeom>
            <a:avLst/>
            <a:gdLst>
              <a:gd name="T0" fmla="*/ 16 w 160"/>
              <a:gd name="T1" fmla="*/ 0 h 233"/>
              <a:gd name="T2" fmla="*/ 120 w 160"/>
              <a:gd name="T3" fmla="*/ 157 h 233"/>
              <a:gd name="T4" fmla="*/ 105 w 160"/>
              <a:gd name="T5" fmla="*/ 167 h 233"/>
              <a:gd name="T6" fmla="*/ 0 w 160"/>
              <a:gd name="T7" fmla="*/ 10 h 233"/>
              <a:gd name="T8" fmla="*/ 16 w 160"/>
              <a:gd name="T9" fmla="*/ 0 h 233"/>
              <a:gd name="T10" fmla="*/ 147 w 160"/>
              <a:gd name="T11" fmla="*/ 128 h 233"/>
              <a:gd name="T12" fmla="*/ 160 w 160"/>
              <a:gd name="T13" fmla="*/ 233 h 233"/>
              <a:gd name="T14" fmla="*/ 68 w 160"/>
              <a:gd name="T15" fmla="*/ 180 h 233"/>
              <a:gd name="T16" fmla="*/ 147 w 160"/>
              <a:gd name="T17" fmla="*/ 128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0" h="233">
                <a:moveTo>
                  <a:pt x="16" y="0"/>
                </a:moveTo>
                <a:lnTo>
                  <a:pt x="120" y="157"/>
                </a:lnTo>
                <a:lnTo>
                  <a:pt x="105" y="167"/>
                </a:lnTo>
                <a:lnTo>
                  <a:pt x="0" y="10"/>
                </a:lnTo>
                <a:lnTo>
                  <a:pt x="16" y="0"/>
                </a:lnTo>
                <a:close/>
                <a:moveTo>
                  <a:pt x="147" y="128"/>
                </a:moveTo>
                <a:lnTo>
                  <a:pt x="160" y="233"/>
                </a:lnTo>
                <a:lnTo>
                  <a:pt x="68" y="180"/>
                </a:lnTo>
                <a:lnTo>
                  <a:pt x="147" y="128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angle 42"/>
          <p:cNvSpPr>
            <a:spLocks noChangeArrowheads="1"/>
          </p:cNvSpPr>
          <p:nvPr/>
        </p:nvSpPr>
        <p:spPr bwMode="auto">
          <a:xfrm>
            <a:off x="2544599" y="4377844"/>
            <a:ext cx="936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5K manifold</a:t>
            </a:r>
            <a:endParaRPr lang="en-US" dirty="0"/>
          </a:p>
        </p:txBody>
      </p:sp>
      <p:sp>
        <p:nvSpPr>
          <p:cNvPr id="49" name="Freeform 43"/>
          <p:cNvSpPr>
            <a:spLocks noEditPoints="1"/>
          </p:cNvSpPr>
          <p:nvPr/>
        </p:nvSpPr>
        <p:spPr bwMode="auto">
          <a:xfrm>
            <a:off x="2246149" y="4598889"/>
            <a:ext cx="495300" cy="673100"/>
          </a:xfrm>
          <a:custGeom>
            <a:avLst/>
            <a:gdLst>
              <a:gd name="T0" fmla="*/ 312 w 312"/>
              <a:gd name="T1" fmla="*/ 12 h 424"/>
              <a:gd name="T2" fmla="*/ 58 w 312"/>
              <a:gd name="T3" fmla="*/ 361 h 424"/>
              <a:gd name="T4" fmla="*/ 43 w 312"/>
              <a:gd name="T5" fmla="*/ 350 h 424"/>
              <a:gd name="T6" fmla="*/ 296 w 312"/>
              <a:gd name="T7" fmla="*/ 0 h 424"/>
              <a:gd name="T8" fmla="*/ 312 w 312"/>
              <a:gd name="T9" fmla="*/ 12 h 424"/>
              <a:gd name="T10" fmla="*/ 95 w 312"/>
              <a:gd name="T11" fmla="*/ 375 h 424"/>
              <a:gd name="T12" fmla="*/ 0 w 312"/>
              <a:gd name="T13" fmla="*/ 424 h 424"/>
              <a:gd name="T14" fmla="*/ 17 w 312"/>
              <a:gd name="T15" fmla="*/ 320 h 424"/>
              <a:gd name="T16" fmla="*/ 95 w 312"/>
              <a:gd name="T17" fmla="*/ 375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2" h="424">
                <a:moveTo>
                  <a:pt x="312" y="12"/>
                </a:moveTo>
                <a:lnTo>
                  <a:pt x="58" y="361"/>
                </a:lnTo>
                <a:lnTo>
                  <a:pt x="43" y="350"/>
                </a:lnTo>
                <a:lnTo>
                  <a:pt x="296" y="0"/>
                </a:lnTo>
                <a:lnTo>
                  <a:pt x="312" y="12"/>
                </a:lnTo>
                <a:close/>
                <a:moveTo>
                  <a:pt x="95" y="375"/>
                </a:moveTo>
                <a:lnTo>
                  <a:pt x="0" y="424"/>
                </a:lnTo>
                <a:lnTo>
                  <a:pt x="17" y="320"/>
                </a:lnTo>
                <a:lnTo>
                  <a:pt x="95" y="375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0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01"/>
          <a:stretch/>
        </p:blipFill>
        <p:spPr bwMode="auto">
          <a:xfrm>
            <a:off x="4758565" y="3854188"/>
            <a:ext cx="4149284" cy="254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31"/>
          <p:cNvSpPr>
            <a:spLocks noChangeArrowheads="1"/>
          </p:cNvSpPr>
          <p:nvPr/>
        </p:nvSpPr>
        <p:spPr bwMode="auto">
          <a:xfrm>
            <a:off x="5919276" y="1510955"/>
            <a:ext cx="3006247" cy="292388"/>
          </a:xfrm>
          <a:prstGeom prst="rect">
            <a:avLst/>
          </a:prstGeom>
          <a:solidFill>
            <a:srgbClr val="E9EAF0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00"/>
                </a:solidFill>
              </a:rPr>
              <a:t>Beam Line in Clean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09" y="0"/>
            <a:ext cx="8749502" cy="1143000"/>
          </a:xfrm>
        </p:spPr>
        <p:txBody>
          <a:bodyPr/>
          <a:lstStyle/>
          <a:p>
            <a:r>
              <a:rPr lang="en-US" sz="4000" dirty="0"/>
              <a:t> High Current ERL Injector Prototype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</a:t>
            </a:r>
            <a:r>
              <a:rPr lang="en-US" sz="1200" dirty="0" smtClean="0"/>
              <a:t> </a:t>
            </a:r>
            <a:r>
              <a:rPr lang="en-US" sz="1200" dirty="0"/>
              <a:t>Slide </a:t>
            </a:r>
            <a:fld id="{E5374618-37E8-0343-A5E2-882DB9F99FB2}" type="slidenum">
              <a:rPr lang="en-US" sz="1200"/>
              <a:pPr/>
              <a:t>17</a:t>
            </a:fld>
            <a:endParaRPr lang="en-US" sz="1200" dirty="0"/>
          </a:p>
        </p:txBody>
      </p:sp>
      <p:pic>
        <p:nvPicPr>
          <p:cNvPr id="7" name="Picture 6" descr="L0_ERL_Complet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0"/>
          <a:stretch/>
        </p:blipFill>
        <p:spPr>
          <a:xfrm>
            <a:off x="0" y="1661387"/>
            <a:ext cx="9144000" cy="44445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56993" y="4752044"/>
            <a:ext cx="2103985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SRF cryomodule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13380" y="4853133"/>
            <a:ext cx="2103985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Photocathode DC gun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5068" y="4493958"/>
            <a:ext cx="2103985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Diagnostic beam line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4247" y="1785784"/>
            <a:ext cx="2103985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0.5 MW RF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4" y="0"/>
            <a:ext cx="8723845" cy="1143000"/>
          </a:xfrm>
        </p:spPr>
        <p:txBody>
          <a:bodyPr/>
          <a:lstStyle/>
          <a:p>
            <a:r>
              <a:rPr lang="en-US" sz="4000" dirty="0"/>
              <a:t>Cornell ERL </a:t>
            </a:r>
            <a:r>
              <a:rPr lang="en-US" sz="4000" dirty="0" smtClean="0"/>
              <a:t>Injector Performance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18</a:t>
            </a:fld>
            <a:endParaRPr lang="en-US" sz="1200" dirty="0"/>
          </a:p>
        </p:txBody>
      </p: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-76200" y="1282700"/>
            <a:ext cx="8789988" cy="2017713"/>
            <a:chOff x="0" y="720"/>
            <a:chExt cx="5537" cy="1271"/>
          </a:xfrm>
        </p:grpSpPr>
        <p:pic>
          <p:nvPicPr>
            <p:cNvPr id="10" name="Picture 40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962" r="3879"/>
            <a:stretch/>
          </p:blipFill>
          <p:spPr bwMode="auto">
            <a:xfrm>
              <a:off x="0" y="816"/>
              <a:ext cx="5537" cy="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42"/>
            <p:cNvSpPr>
              <a:spLocks noChangeShapeType="1"/>
            </p:cNvSpPr>
            <p:nvPr/>
          </p:nvSpPr>
          <p:spPr bwMode="auto">
            <a:xfrm flipV="1">
              <a:off x="4752" y="1440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43"/>
            <p:cNvSpPr txBox="1">
              <a:spLocks noChangeArrowheads="1"/>
            </p:cNvSpPr>
            <p:nvPr/>
          </p:nvSpPr>
          <p:spPr bwMode="auto">
            <a:xfrm>
              <a:off x="4797" y="720"/>
              <a:ext cx="72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400">
                  <a:solidFill>
                    <a:srgbClr val="0033CC"/>
                  </a:solidFill>
                </a:rPr>
                <a:t>photocathode</a:t>
              </a:r>
            </a:p>
            <a:p>
              <a:pPr algn="ctr"/>
              <a:r>
                <a:rPr lang="en-US" sz="1400">
                  <a:solidFill>
                    <a:srgbClr val="0033CC"/>
                  </a:solidFill>
                </a:rPr>
                <a:t>DC gun</a:t>
              </a:r>
            </a:p>
          </p:txBody>
        </p:sp>
        <p:sp>
          <p:nvSpPr>
            <p:cNvPr id="13" name="Text Box 44"/>
            <p:cNvSpPr txBox="1">
              <a:spLocks noChangeArrowheads="1"/>
            </p:cNvSpPr>
            <p:nvPr/>
          </p:nvSpPr>
          <p:spPr bwMode="auto">
            <a:xfrm>
              <a:off x="4536" y="1584"/>
              <a:ext cx="5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buncher </a:t>
              </a:r>
            </a:p>
          </p:txBody>
        </p:sp>
        <p:sp>
          <p:nvSpPr>
            <p:cNvPr id="14" name="Text Box 45"/>
            <p:cNvSpPr txBox="1">
              <a:spLocks noChangeArrowheads="1"/>
            </p:cNvSpPr>
            <p:nvPr/>
          </p:nvSpPr>
          <p:spPr bwMode="auto">
            <a:xfrm>
              <a:off x="3792" y="816"/>
              <a:ext cx="6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cryomodule </a:t>
              </a:r>
            </a:p>
          </p:txBody>
        </p:sp>
        <p:sp>
          <p:nvSpPr>
            <p:cNvPr id="15" name="Text Box 46"/>
            <p:cNvSpPr txBox="1">
              <a:spLocks noChangeArrowheads="1"/>
            </p:cNvSpPr>
            <p:nvPr/>
          </p:nvSpPr>
          <p:spPr bwMode="auto">
            <a:xfrm>
              <a:off x="240" y="1008"/>
              <a:ext cx="6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beam dump</a:t>
              </a:r>
            </a:p>
          </p:txBody>
        </p:sp>
        <p:sp>
          <p:nvSpPr>
            <p:cNvPr id="16" name="Text Box 47"/>
            <p:cNvSpPr txBox="1">
              <a:spLocks noChangeArrowheads="1"/>
            </p:cNvSpPr>
            <p:nvPr/>
          </p:nvSpPr>
          <p:spPr bwMode="auto">
            <a:xfrm>
              <a:off x="1824" y="1632"/>
              <a:ext cx="11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experimental beam lines</a:t>
              </a:r>
            </a:p>
          </p:txBody>
        </p:sp>
        <p:sp>
          <p:nvSpPr>
            <p:cNvPr id="17" name="Line 48"/>
            <p:cNvSpPr>
              <a:spLocks noChangeShapeType="1"/>
            </p:cNvSpPr>
            <p:nvPr/>
          </p:nvSpPr>
          <p:spPr bwMode="auto">
            <a:xfrm flipV="1">
              <a:off x="2688" y="1344"/>
              <a:ext cx="67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49"/>
            <p:cNvSpPr>
              <a:spLocks noChangeShapeType="1"/>
            </p:cNvSpPr>
            <p:nvPr/>
          </p:nvSpPr>
          <p:spPr bwMode="auto">
            <a:xfrm flipH="1" flipV="1">
              <a:off x="1152" y="1392"/>
              <a:ext cx="960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61"/>
            <p:cNvSpPr txBox="1">
              <a:spLocks noChangeArrowheads="1"/>
            </p:cNvSpPr>
            <p:nvPr/>
          </p:nvSpPr>
          <p:spPr bwMode="auto">
            <a:xfrm>
              <a:off x="2061" y="864"/>
              <a:ext cx="5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deflector </a:t>
              </a:r>
            </a:p>
          </p:txBody>
        </p:sp>
        <p:sp>
          <p:nvSpPr>
            <p:cNvPr id="20" name="Line 62"/>
            <p:cNvSpPr>
              <a:spLocks noChangeShapeType="1"/>
            </p:cNvSpPr>
            <p:nvPr/>
          </p:nvSpPr>
          <p:spPr bwMode="auto">
            <a:xfrm flipH="1">
              <a:off x="2216" y="1042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152400" y="3227388"/>
            <a:ext cx="8763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0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0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0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0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000" b="1" dirty="0"/>
              <a:t>		            																										design parameters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dirty="0"/>
              <a:t>Nominal bunch charge											77 </a:t>
            </a:r>
            <a:r>
              <a:rPr lang="en-US" sz="2000" dirty="0" err="1"/>
              <a:t>pC</a:t>
            </a:r>
            <a:r>
              <a:rPr lang="en-US" sz="2000" dirty="0"/>
              <a:t>																</a:t>
            </a:r>
            <a:r>
              <a:rPr lang="en-US" sz="2000" dirty="0">
                <a:solidFill>
                  <a:schemeClr val="accent2"/>
                </a:solidFill>
              </a:rPr>
              <a:t>		</a:t>
            </a:r>
          </a:p>
          <a:p>
            <a:r>
              <a:rPr lang="en-US" sz="2000" dirty="0"/>
              <a:t>Bunch repetition rate													1.3 GHz															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/>
              <a:t>Beam power																							up to 550 kW																				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/>
              <a:t>SC linac beam energy gain					5 to 15 MeV										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/>
              <a:t>Bunch length																						0.6 mm (</a:t>
            </a:r>
            <a:r>
              <a:rPr lang="en-US" sz="2000" dirty="0" err="1"/>
              <a:t>rms</a:t>
            </a:r>
            <a:r>
              <a:rPr lang="en-US" sz="2000" dirty="0"/>
              <a:t>)											</a:t>
            </a:r>
          </a:p>
          <a:p>
            <a:r>
              <a:rPr lang="en-US" sz="2000" dirty="0" smtClean="0"/>
              <a:t>Beam </a:t>
            </a:r>
            <a:r>
              <a:rPr lang="en-US" sz="2000" dirty="0"/>
              <a:t>current																						100 mA at 5 MeV			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/>
              <a:t>																																						33 mA at 15 MeV						</a:t>
            </a:r>
          </a:p>
          <a:p>
            <a:endParaRPr lang="en-US" sz="2000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019800" y="3236913"/>
            <a:ext cx="257952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000" b="1" dirty="0" smtClean="0">
                <a:solidFill>
                  <a:srgbClr val="339933"/>
                </a:solidFill>
              </a:rPr>
              <a:t>Achieved so far</a:t>
            </a:r>
            <a:endParaRPr lang="en-US" sz="2000" b="1" dirty="0">
              <a:solidFill>
                <a:srgbClr val="339933"/>
              </a:solidFill>
            </a:endParaRPr>
          </a:p>
          <a:p>
            <a:r>
              <a:rPr lang="en-US" sz="2000" dirty="0">
                <a:solidFill>
                  <a:srgbClr val="339933"/>
                </a:solidFill>
              </a:rPr>
              <a:t>77 </a:t>
            </a:r>
            <a:r>
              <a:rPr lang="en-US" sz="2000" dirty="0" err="1">
                <a:solidFill>
                  <a:srgbClr val="339933"/>
                </a:solidFill>
              </a:rPr>
              <a:t>pC</a:t>
            </a:r>
            <a:endParaRPr lang="en-US" sz="2000" dirty="0">
              <a:solidFill>
                <a:srgbClr val="339933"/>
              </a:solidFill>
            </a:endParaRPr>
          </a:p>
          <a:p>
            <a:r>
              <a:rPr lang="en-US" sz="2000" dirty="0">
                <a:solidFill>
                  <a:srgbClr val="339933"/>
                </a:solidFill>
              </a:rPr>
              <a:t>50 MHz and 1.3 GHz</a:t>
            </a:r>
          </a:p>
          <a:p>
            <a:r>
              <a:rPr lang="en-US" sz="2000" dirty="0" smtClean="0">
                <a:solidFill>
                  <a:srgbClr val="339933"/>
                </a:solidFill>
              </a:rPr>
              <a:t>260 </a:t>
            </a:r>
            <a:r>
              <a:rPr lang="en-US" sz="2000" dirty="0">
                <a:solidFill>
                  <a:srgbClr val="339933"/>
                </a:solidFill>
              </a:rPr>
              <a:t>kW</a:t>
            </a:r>
          </a:p>
          <a:p>
            <a:r>
              <a:rPr lang="en-US" sz="2000" dirty="0" smtClean="0">
                <a:solidFill>
                  <a:srgbClr val="339933"/>
                </a:solidFill>
              </a:rPr>
              <a:t>5 </a:t>
            </a:r>
            <a:r>
              <a:rPr lang="en-US" sz="2000" dirty="0">
                <a:solidFill>
                  <a:srgbClr val="339933"/>
                </a:solidFill>
              </a:rPr>
              <a:t>to 15 MeV</a:t>
            </a:r>
          </a:p>
          <a:p>
            <a:r>
              <a:rPr lang="en-US" sz="2000" dirty="0" smtClean="0">
                <a:solidFill>
                  <a:srgbClr val="339933"/>
                </a:solidFill>
              </a:rPr>
              <a:t>0.6 mm</a:t>
            </a:r>
          </a:p>
          <a:p>
            <a:r>
              <a:rPr lang="en-US" sz="2000" dirty="0" smtClean="0">
                <a:solidFill>
                  <a:srgbClr val="339933"/>
                </a:solidFill>
              </a:rPr>
              <a:t>75 </a:t>
            </a:r>
            <a:r>
              <a:rPr lang="en-US" sz="2000" dirty="0">
                <a:solidFill>
                  <a:srgbClr val="339933"/>
                </a:solidFill>
              </a:rPr>
              <a:t>mA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618196" y="5372235"/>
            <a:ext cx="4560455" cy="732845"/>
            <a:chOff x="4618196" y="5372235"/>
            <a:chExt cx="4560455" cy="732845"/>
          </a:xfrm>
        </p:grpSpPr>
        <p:sp>
          <p:nvSpPr>
            <p:cNvPr id="24" name="TextBox 23"/>
            <p:cNvSpPr txBox="1"/>
            <p:nvPr/>
          </p:nvSpPr>
          <p:spPr>
            <a:xfrm>
              <a:off x="4618196" y="5643415"/>
              <a:ext cx="4560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World record for CW 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injector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6396182" y="5372235"/>
              <a:ext cx="150578" cy="37740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23090"/>
            <a:ext cx="8229600" cy="1143000"/>
          </a:xfrm>
        </p:spPr>
        <p:txBody>
          <a:bodyPr/>
          <a:lstStyle/>
          <a:p>
            <a:r>
              <a:rPr lang="en-US" sz="3600" dirty="0"/>
              <a:t>Does it work? Results from the Injector SRF Module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19</a:t>
            </a:fld>
            <a:endParaRPr lang="en-US" sz="1200" dirty="0"/>
          </a:p>
        </p:txBody>
      </p:sp>
      <p:pic>
        <p:nvPicPr>
          <p:cNvPr id="7" name="Picture 5" descr="C:\Users\Owner\Documents\LaTeX files\PAC11\poster\50fi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2066" y="1563847"/>
            <a:ext cx="3364423" cy="239281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3" r="5714"/>
          <a:stretch/>
        </p:blipFill>
        <p:spPr>
          <a:xfrm>
            <a:off x="0" y="1462748"/>
            <a:ext cx="5460091" cy="24654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50488" y="4159484"/>
            <a:ext cx="4109917" cy="2287888"/>
            <a:chOff x="4221233" y="3287712"/>
            <a:chExt cx="4368383" cy="2968384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5930040" y="5776912"/>
              <a:ext cx="2476255" cy="479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dirty="0"/>
                <a:t>Frequency [GHz]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221453" y="3367087"/>
              <a:ext cx="3270143" cy="2176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221453" y="3367087"/>
              <a:ext cx="3270143" cy="217646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5221453" y="3367087"/>
              <a:ext cx="32701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5221453" y="3367087"/>
              <a:ext cx="3270143" cy="2176463"/>
            </a:xfrm>
            <a:custGeom>
              <a:avLst/>
              <a:gdLst>
                <a:gd name="T0" fmla="*/ 0 w 747"/>
                <a:gd name="T1" fmla="*/ 2147483647 h 330"/>
                <a:gd name="T2" fmla="*/ 2147483647 w 747"/>
                <a:gd name="T3" fmla="*/ 2147483647 h 330"/>
                <a:gd name="T4" fmla="*/ 2147483647 w 747"/>
                <a:gd name="T5" fmla="*/ 0 h 3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7" h="330">
                  <a:moveTo>
                    <a:pt x="0" y="330"/>
                  </a:moveTo>
                  <a:lnTo>
                    <a:pt x="747" y="330"/>
                  </a:lnTo>
                  <a:lnTo>
                    <a:pt x="7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V="1">
              <a:off x="5221453" y="3367087"/>
              <a:ext cx="0" cy="21764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5221453" y="5543550"/>
              <a:ext cx="32701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5221453" y="3367087"/>
              <a:ext cx="0" cy="21764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5221453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5221453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5155577" y="5562601"/>
              <a:ext cx="30465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latin typeface="Verdana" pitchFamily="34" charset="0"/>
                </a:rPr>
                <a:t>1.5</a:t>
              </a:r>
              <a:endParaRPr lang="en-US" sz="3200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 flipV="1">
              <a:off x="5873454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5873454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847273" y="5562601"/>
              <a:ext cx="118441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latin typeface="Verdana" pitchFamily="34" charset="0"/>
                </a:rPr>
                <a:t>2</a:t>
              </a:r>
              <a:endParaRPr lang="en-US" sz="3200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V="1">
              <a:off x="6526301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6526301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6460425" y="5562601"/>
              <a:ext cx="30465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latin typeface="Verdana" pitchFamily="34" charset="0"/>
                </a:rPr>
                <a:t>2.5</a:t>
              </a:r>
              <a:endParaRPr lang="en-US" sz="320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 flipV="1">
              <a:off x="7182525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7182525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7156344" y="5562601"/>
              <a:ext cx="118441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latin typeface="Verdana" pitchFamily="34" charset="0"/>
                </a:rPr>
                <a:t>3</a:t>
              </a:r>
              <a:endParaRPr lang="en-US" sz="3200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V="1">
              <a:off x="7835371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7835371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7769496" y="5562601"/>
              <a:ext cx="30465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latin typeface="Verdana" pitchFamily="34" charset="0"/>
                </a:rPr>
                <a:t>3.5</a:t>
              </a:r>
              <a:endParaRPr lang="en-US" sz="3200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V="1">
              <a:off x="8491596" y="5491162"/>
              <a:ext cx="0" cy="52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8491596" y="3367087"/>
              <a:ext cx="0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8465414" y="5562601"/>
              <a:ext cx="124202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latin typeface="Verdana" pitchFamily="34" charset="0"/>
                </a:rPr>
                <a:t>4</a:t>
              </a:r>
              <a:endParaRPr lang="en-US" sz="3200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5221453" y="5543550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>
              <a:off x="8456969" y="5543550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765871" y="5464175"/>
              <a:ext cx="43992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dirty="0">
                  <a:latin typeface="Verdana" pitchFamily="34" charset="0"/>
                </a:rPr>
                <a:t>-140</a:t>
              </a:r>
              <a:endParaRPr lang="en-US" sz="3200" dirty="0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5221453" y="4995862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H="1">
              <a:off x="8456969" y="4995862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4765871" y="4916487"/>
              <a:ext cx="43992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latin typeface="Verdana" pitchFamily="34" charset="0"/>
                </a:rPr>
                <a:t>-120</a:t>
              </a:r>
              <a:endParaRPr lang="en-US" sz="3200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5221453" y="4454525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H="1">
              <a:off x="8456969" y="4454525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4765871" y="4376737"/>
              <a:ext cx="439924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latin typeface="Verdana" pitchFamily="34" charset="0"/>
                </a:rPr>
                <a:t>-100</a:t>
              </a:r>
              <a:endParaRPr lang="en-US" sz="3200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5221453" y="3908425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H="1">
              <a:off x="8456969" y="3908425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4819079" y="3829050"/>
              <a:ext cx="321483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dirty="0">
                  <a:latin typeface="Verdana" pitchFamily="34" charset="0"/>
                </a:rPr>
                <a:t>-80</a:t>
              </a:r>
              <a:endParaRPr lang="en-US" sz="3200" dirty="0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5221453" y="3367087"/>
              <a:ext cx="304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 flipH="1">
              <a:off x="8456969" y="3367087"/>
              <a:ext cx="346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819079" y="3287712"/>
              <a:ext cx="321483" cy="29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dirty="0">
                  <a:latin typeface="Verdana" pitchFamily="34" charset="0"/>
                </a:rPr>
                <a:t>-60</a:t>
              </a:r>
              <a:endParaRPr lang="en-US" sz="3200" dirty="0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>
              <a:off x="5221453" y="3367087"/>
              <a:ext cx="32701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5221453" y="3367087"/>
              <a:ext cx="3270143" cy="2176463"/>
            </a:xfrm>
            <a:custGeom>
              <a:avLst/>
              <a:gdLst>
                <a:gd name="T0" fmla="*/ 0 w 747"/>
                <a:gd name="T1" fmla="*/ 2147483647 h 330"/>
                <a:gd name="T2" fmla="*/ 2147483647 w 747"/>
                <a:gd name="T3" fmla="*/ 2147483647 h 330"/>
                <a:gd name="T4" fmla="*/ 2147483647 w 747"/>
                <a:gd name="T5" fmla="*/ 0 h 3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7" h="330">
                  <a:moveTo>
                    <a:pt x="0" y="330"/>
                  </a:moveTo>
                  <a:lnTo>
                    <a:pt x="747" y="330"/>
                  </a:lnTo>
                  <a:lnTo>
                    <a:pt x="7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V="1">
              <a:off x="5221453" y="3367087"/>
              <a:ext cx="0" cy="21764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5221453" y="3987800"/>
              <a:ext cx="135974" cy="1371600"/>
            </a:xfrm>
            <a:custGeom>
              <a:avLst/>
              <a:gdLst>
                <a:gd name="T0" fmla="*/ 0 w 161"/>
                <a:gd name="T1" fmla="*/ 74 h 864"/>
                <a:gd name="T2" fmla="*/ 5 w 161"/>
                <a:gd name="T3" fmla="*/ 540 h 864"/>
                <a:gd name="T4" fmla="*/ 10 w 161"/>
                <a:gd name="T5" fmla="*/ 191 h 864"/>
                <a:gd name="T6" fmla="*/ 10 w 161"/>
                <a:gd name="T7" fmla="*/ 211 h 864"/>
                <a:gd name="T8" fmla="*/ 16 w 161"/>
                <a:gd name="T9" fmla="*/ 74 h 864"/>
                <a:gd name="T10" fmla="*/ 21 w 161"/>
                <a:gd name="T11" fmla="*/ 594 h 864"/>
                <a:gd name="T12" fmla="*/ 26 w 161"/>
                <a:gd name="T13" fmla="*/ 211 h 864"/>
                <a:gd name="T14" fmla="*/ 26 w 161"/>
                <a:gd name="T15" fmla="*/ 128 h 864"/>
                <a:gd name="T16" fmla="*/ 31 w 161"/>
                <a:gd name="T17" fmla="*/ 116 h 864"/>
                <a:gd name="T18" fmla="*/ 36 w 161"/>
                <a:gd name="T19" fmla="*/ 436 h 864"/>
                <a:gd name="T20" fmla="*/ 41 w 161"/>
                <a:gd name="T21" fmla="*/ 170 h 864"/>
                <a:gd name="T22" fmla="*/ 41 w 161"/>
                <a:gd name="T23" fmla="*/ 166 h 864"/>
                <a:gd name="T24" fmla="*/ 47 w 161"/>
                <a:gd name="T25" fmla="*/ 62 h 864"/>
                <a:gd name="T26" fmla="*/ 52 w 161"/>
                <a:gd name="T27" fmla="*/ 619 h 864"/>
                <a:gd name="T28" fmla="*/ 57 w 161"/>
                <a:gd name="T29" fmla="*/ 186 h 864"/>
                <a:gd name="T30" fmla="*/ 57 w 161"/>
                <a:gd name="T31" fmla="*/ 191 h 864"/>
                <a:gd name="T32" fmla="*/ 62 w 161"/>
                <a:gd name="T33" fmla="*/ 99 h 864"/>
                <a:gd name="T34" fmla="*/ 67 w 161"/>
                <a:gd name="T35" fmla="*/ 394 h 864"/>
                <a:gd name="T36" fmla="*/ 73 w 161"/>
                <a:gd name="T37" fmla="*/ 78 h 864"/>
                <a:gd name="T38" fmla="*/ 73 w 161"/>
                <a:gd name="T39" fmla="*/ 186 h 864"/>
                <a:gd name="T40" fmla="*/ 78 w 161"/>
                <a:gd name="T41" fmla="*/ 29 h 864"/>
                <a:gd name="T42" fmla="*/ 83 w 161"/>
                <a:gd name="T43" fmla="*/ 481 h 864"/>
                <a:gd name="T44" fmla="*/ 88 w 161"/>
                <a:gd name="T45" fmla="*/ 157 h 864"/>
                <a:gd name="T46" fmla="*/ 88 w 161"/>
                <a:gd name="T47" fmla="*/ 211 h 864"/>
                <a:gd name="T48" fmla="*/ 93 w 161"/>
                <a:gd name="T49" fmla="*/ 83 h 864"/>
                <a:gd name="T50" fmla="*/ 98 w 161"/>
                <a:gd name="T51" fmla="*/ 519 h 864"/>
                <a:gd name="T52" fmla="*/ 104 w 161"/>
                <a:gd name="T53" fmla="*/ 311 h 864"/>
                <a:gd name="T54" fmla="*/ 104 w 161"/>
                <a:gd name="T55" fmla="*/ 245 h 864"/>
                <a:gd name="T56" fmla="*/ 109 w 161"/>
                <a:gd name="T57" fmla="*/ 41 h 864"/>
                <a:gd name="T58" fmla="*/ 114 w 161"/>
                <a:gd name="T59" fmla="*/ 336 h 864"/>
                <a:gd name="T60" fmla="*/ 119 w 161"/>
                <a:gd name="T61" fmla="*/ 170 h 864"/>
                <a:gd name="T62" fmla="*/ 119 w 161"/>
                <a:gd name="T63" fmla="*/ 278 h 864"/>
                <a:gd name="T64" fmla="*/ 124 w 161"/>
                <a:gd name="T65" fmla="*/ 37 h 864"/>
                <a:gd name="T66" fmla="*/ 130 w 161"/>
                <a:gd name="T67" fmla="*/ 515 h 864"/>
                <a:gd name="T68" fmla="*/ 135 w 161"/>
                <a:gd name="T69" fmla="*/ 137 h 864"/>
                <a:gd name="T70" fmla="*/ 135 w 161"/>
                <a:gd name="T71" fmla="*/ 145 h 864"/>
                <a:gd name="T72" fmla="*/ 140 w 161"/>
                <a:gd name="T73" fmla="*/ 20 h 864"/>
                <a:gd name="T74" fmla="*/ 145 w 161"/>
                <a:gd name="T75" fmla="*/ 864 h 864"/>
                <a:gd name="T76" fmla="*/ 150 w 161"/>
                <a:gd name="T77" fmla="*/ 62 h 864"/>
                <a:gd name="T78" fmla="*/ 150 w 161"/>
                <a:gd name="T79" fmla="*/ 108 h 864"/>
                <a:gd name="T80" fmla="*/ 155 w 161"/>
                <a:gd name="T81" fmla="*/ 20 h 864"/>
                <a:gd name="T82" fmla="*/ 161 w 161"/>
                <a:gd name="T83" fmla="*/ 398 h 8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1" h="864">
                  <a:moveTo>
                    <a:pt x="0" y="153"/>
                  </a:moveTo>
                  <a:lnTo>
                    <a:pt x="0" y="452"/>
                  </a:lnTo>
                  <a:lnTo>
                    <a:pt x="0" y="74"/>
                  </a:lnTo>
                  <a:lnTo>
                    <a:pt x="0" y="182"/>
                  </a:lnTo>
                  <a:lnTo>
                    <a:pt x="5" y="124"/>
                  </a:lnTo>
                  <a:lnTo>
                    <a:pt x="5" y="540"/>
                  </a:lnTo>
                  <a:lnTo>
                    <a:pt x="5" y="62"/>
                  </a:lnTo>
                  <a:lnTo>
                    <a:pt x="5" y="145"/>
                  </a:lnTo>
                  <a:lnTo>
                    <a:pt x="10" y="191"/>
                  </a:lnTo>
                  <a:lnTo>
                    <a:pt x="10" y="477"/>
                  </a:lnTo>
                  <a:lnTo>
                    <a:pt x="10" y="41"/>
                  </a:lnTo>
                  <a:lnTo>
                    <a:pt x="10" y="211"/>
                  </a:lnTo>
                  <a:lnTo>
                    <a:pt x="16" y="511"/>
                  </a:lnTo>
                  <a:lnTo>
                    <a:pt x="16" y="581"/>
                  </a:lnTo>
                  <a:lnTo>
                    <a:pt x="16" y="74"/>
                  </a:lnTo>
                  <a:lnTo>
                    <a:pt x="16" y="282"/>
                  </a:lnTo>
                  <a:lnTo>
                    <a:pt x="21" y="265"/>
                  </a:lnTo>
                  <a:lnTo>
                    <a:pt x="21" y="594"/>
                  </a:lnTo>
                  <a:lnTo>
                    <a:pt x="21" y="95"/>
                  </a:lnTo>
                  <a:lnTo>
                    <a:pt x="21" y="157"/>
                  </a:lnTo>
                  <a:lnTo>
                    <a:pt x="26" y="211"/>
                  </a:lnTo>
                  <a:lnTo>
                    <a:pt x="26" y="419"/>
                  </a:lnTo>
                  <a:lnTo>
                    <a:pt x="26" y="54"/>
                  </a:lnTo>
                  <a:lnTo>
                    <a:pt x="26" y="128"/>
                  </a:lnTo>
                  <a:lnTo>
                    <a:pt x="31" y="124"/>
                  </a:lnTo>
                  <a:lnTo>
                    <a:pt x="31" y="378"/>
                  </a:lnTo>
                  <a:lnTo>
                    <a:pt x="31" y="116"/>
                  </a:lnTo>
                  <a:lnTo>
                    <a:pt x="31" y="199"/>
                  </a:lnTo>
                  <a:lnTo>
                    <a:pt x="36" y="249"/>
                  </a:lnTo>
                  <a:lnTo>
                    <a:pt x="36" y="436"/>
                  </a:lnTo>
                  <a:lnTo>
                    <a:pt x="36" y="45"/>
                  </a:lnTo>
                  <a:lnTo>
                    <a:pt x="36" y="178"/>
                  </a:lnTo>
                  <a:lnTo>
                    <a:pt x="41" y="170"/>
                  </a:lnTo>
                  <a:lnTo>
                    <a:pt x="41" y="515"/>
                  </a:lnTo>
                  <a:lnTo>
                    <a:pt x="41" y="83"/>
                  </a:lnTo>
                  <a:lnTo>
                    <a:pt x="41" y="166"/>
                  </a:lnTo>
                  <a:lnTo>
                    <a:pt x="47" y="103"/>
                  </a:lnTo>
                  <a:lnTo>
                    <a:pt x="47" y="407"/>
                  </a:lnTo>
                  <a:lnTo>
                    <a:pt x="47" y="62"/>
                  </a:lnTo>
                  <a:lnTo>
                    <a:pt x="47" y="340"/>
                  </a:lnTo>
                  <a:lnTo>
                    <a:pt x="52" y="174"/>
                  </a:lnTo>
                  <a:lnTo>
                    <a:pt x="52" y="619"/>
                  </a:lnTo>
                  <a:lnTo>
                    <a:pt x="52" y="37"/>
                  </a:lnTo>
                  <a:lnTo>
                    <a:pt x="52" y="91"/>
                  </a:lnTo>
                  <a:lnTo>
                    <a:pt x="57" y="186"/>
                  </a:lnTo>
                  <a:lnTo>
                    <a:pt x="57" y="631"/>
                  </a:lnTo>
                  <a:lnTo>
                    <a:pt x="57" y="78"/>
                  </a:lnTo>
                  <a:lnTo>
                    <a:pt x="57" y="191"/>
                  </a:lnTo>
                  <a:lnTo>
                    <a:pt x="62" y="108"/>
                  </a:lnTo>
                  <a:lnTo>
                    <a:pt x="62" y="465"/>
                  </a:lnTo>
                  <a:lnTo>
                    <a:pt x="62" y="99"/>
                  </a:lnTo>
                  <a:lnTo>
                    <a:pt x="62" y="286"/>
                  </a:lnTo>
                  <a:lnTo>
                    <a:pt x="67" y="311"/>
                  </a:lnTo>
                  <a:lnTo>
                    <a:pt x="67" y="394"/>
                  </a:lnTo>
                  <a:lnTo>
                    <a:pt x="67" y="70"/>
                  </a:lnTo>
                  <a:lnTo>
                    <a:pt x="67" y="153"/>
                  </a:lnTo>
                  <a:lnTo>
                    <a:pt x="73" y="78"/>
                  </a:lnTo>
                  <a:lnTo>
                    <a:pt x="73" y="361"/>
                  </a:lnTo>
                  <a:lnTo>
                    <a:pt x="73" y="24"/>
                  </a:lnTo>
                  <a:lnTo>
                    <a:pt x="73" y="186"/>
                  </a:lnTo>
                  <a:lnTo>
                    <a:pt x="78" y="124"/>
                  </a:lnTo>
                  <a:lnTo>
                    <a:pt x="78" y="631"/>
                  </a:lnTo>
                  <a:lnTo>
                    <a:pt x="78" y="29"/>
                  </a:lnTo>
                  <a:lnTo>
                    <a:pt x="78" y="220"/>
                  </a:lnTo>
                  <a:lnTo>
                    <a:pt x="83" y="195"/>
                  </a:lnTo>
                  <a:lnTo>
                    <a:pt x="83" y="481"/>
                  </a:lnTo>
                  <a:lnTo>
                    <a:pt x="83" y="95"/>
                  </a:lnTo>
                  <a:lnTo>
                    <a:pt x="83" y="365"/>
                  </a:lnTo>
                  <a:lnTo>
                    <a:pt x="88" y="157"/>
                  </a:lnTo>
                  <a:lnTo>
                    <a:pt x="88" y="519"/>
                  </a:lnTo>
                  <a:lnTo>
                    <a:pt x="88" y="66"/>
                  </a:lnTo>
                  <a:lnTo>
                    <a:pt x="88" y="211"/>
                  </a:lnTo>
                  <a:lnTo>
                    <a:pt x="93" y="286"/>
                  </a:lnTo>
                  <a:lnTo>
                    <a:pt x="93" y="315"/>
                  </a:lnTo>
                  <a:lnTo>
                    <a:pt x="93" y="83"/>
                  </a:lnTo>
                  <a:lnTo>
                    <a:pt x="93" y="124"/>
                  </a:lnTo>
                  <a:lnTo>
                    <a:pt x="98" y="182"/>
                  </a:lnTo>
                  <a:lnTo>
                    <a:pt x="98" y="519"/>
                  </a:lnTo>
                  <a:lnTo>
                    <a:pt x="98" y="62"/>
                  </a:lnTo>
                  <a:lnTo>
                    <a:pt x="98" y="182"/>
                  </a:lnTo>
                  <a:lnTo>
                    <a:pt x="104" y="311"/>
                  </a:lnTo>
                  <a:lnTo>
                    <a:pt x="104" y="486"/>
                  </a:lnTo>
                  <a:lnTo>
                    <a:pt x="104" y="87"/>
                  </a:lnTo>
                  <a:lnTo>
                    <a:pt x="104" y="245"/>
                  </a:lnTo>
                  <a:lnTo>
                    <a:pt x="109" y="378"/>
                  </a:lnTo>
                  <a:lnTo>
                    <a:pt x="109" y="452"/>
                  </a:lnTo>
                  <a:lnTo>
                    <a:pt x="109" y="41"/>
                  </a:lnTo>
                  <a:lnTo>
                    <a:pt x="109" y="191"/>
                  </a:lnTo>
                  <a:lnTo>
                    <a:pt x="114" y="83"/>
                  </a:lnTo>
                  <a:lnTo>
                    <a:pt x="114" y="336"/>
                  </a:lnTo>
                  <a:lnTo>
                    <a:pt x="114" y="66"/>
                  </a:lnTo>
                  <a:lnTo>
                    <a:pt x="114" y="132"/>
                  </a:lnTo>
                  <a:lnTo>
                    <a:pt x="119" y="170"/>
                  </a:lnTo>
                  <a:lnTo>
                    <a:pt x="119" y="382"/>
                  </a:lnTo>
                  <a:lnTo>
                    <a:pt x="119" y="41"/>
                  </a:lnTo>
                  <a:lnTo>
                    <a:pt x="119" y="278"/>
                  </a:lnTo>
                  <a:lnTo>
                    <a:pt x="124" y="211"/>
                  </a:lnTo>
                  <a:lnTo>
                    <a:pt x="124" y="403"/>
                  </a:lnTo>
                  <a:lnTo>
                    <a:pt x="124" y="37"/>
                  </a:lnTo>
                  <a:lnTo>
                    <a:pt x="124" y="398"/>
                  </a:lnTo>
                  <a:lnTo>
                    <a:pt x="130" y="141"/>
                  </a:lnTo>
                  <a:lnTo>
                    <a:pt x="130" y="515"/>
                  </a:lnTo>
                  <a:lnTo>
                    <a:pt x="130" y="16"/>
                  </a:lnTo>
                  <a:lnTo>
                    <a:pt x="130" y="319"/>
                  </a:lnTo>
                  <a:lnTo>
                    <a:pt x="135" y="137"/>
                  </a:lnTo>
                  <a:lnTo>
                    <a:pt x="135" y="349"/>
                  </a:lnTo>
                  <a:lnTo>
                    <a:pt x="135" y="70"/>
                  </a:lnTo>
                  <a:lnTo>
                    <a:pt x="135" y="145"/>
                  </a:lnTo>
                  <a:lnTo>
                    <a:pt x="140" y="128"/>
                  </a:lnTo>
                  <a:lnTo>
                    <a:pt x="140" y="378"/>
                  </a:lnTo>
                  <a:lnTo>
                    <a:pt x="140" y="20"/>
                  </a:lnTo>
                  <a:lnTo>
                    <a:pt x="140" y="336"/>
                  </a:lnTo>
                  <a:lnTo>
                    <a:pt x="145" y="83"/>
                  </a:lnTo>
                  <a:lnTo>
                    <a:pt x="145" y="864"/>
                  </a:lnTo>
                  <a:lnTo>
                    <a:pt x="145" y="20"/>
                  </a:lnTo>
                  <a:lnTo>
                    <a:pt x="145" y="569"/>
                  </a:lnTo>
                  <a:lnTo>
                    <a:pt x="150" y="62"/>
                  </a:lnTo>
                  <a:lnTo>
                    <a:pt x="150" y="403"/>
                  </a:lnTo>
                  <a:lnTo>
                    <a:pt x="150" y="37"/>
                  </a:lnTo>
                  <a:lnTo>
                    <a:pt x="150" y="108"/>
                  </a:lnTo>
                  <a:lnTo>
                    <a:pt x="155" y="240"/>
                  </a:lnTo>
                  <a:lnTo>
                    <a:pt x="155" y="357"/>
                  </a:lnTo>
                  <a:lnTo>
                    <a:pt x="155" y="20"/>
                  </a:lnTo>
                  <a:lnTo>
                    <a:pt x="155" y="128"/>
                  </a:lnTo>
                  <a:lnTo>
                    <a:pt x="161" y="116"/>
                  </a:lnTo>
                  <a:lnTo>
                    <a:pt x="161" y="398"/>
                  </a:lnTo>
                  <a:lnTo>
                    <a:pt x="161" y="0"/>
                  </a:lnTo>
                  <a:lnTo>
                    <a:pt x="161" y="357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5357427" y="3987800"/>
              <a:ext cx="140197" cy="1081088"/>
            </a:xfrm>
            <a:custGeom>
              <a:avLst/>
              <a:gdLst>
                <a:gd name="T0" fmla="*/ 5 w 166"/>
                <a:gd name="T1" fmla="*/ 465 h 681"/>
                <a:gd name="T2" fmla="*/ 10 w 166"/>
                <a:gd name="T3" fmla="*/ 54 h 681"/>
                <a:gd name="T4" fmla="*/ 10 w 166"/>
                <a:gd name="T5" fmla="*/ 120 h 681"/>
                <a:gd name="T6" fmla="*/ 15 w 166"/>
                <a:gd name="T7" fmla="*/ 29 h 681"/>
                <a:gd name="T8" fmla="*/ 20 w 166"/>
                <a:gd name="T9" fmla="*/ 486 h 681"/>
                <a:gd name="T10" fmla="*/ 26 w 166"/>
                <a:gd name="T11" fmla="*/ 294 h 681"/>
                <a:gd name="T12" fmla="*/ 26 w 166"/>
                <a:gd name="T13" fmla="*/ 74 h 681"/>
                <a:gd name="T14" fmla="*/ 31 w 166"/>
                <a:gd name="T15" fmla="*/ 41 h 681"/>
                <a:gd name="T16" fmla="*/ 36 w 166"/>
                <a:gd name="T17" fmla="*/ 552 h 681"/>
                <a:gd name="T18" fmla="*/ 41 w 166"/>
                <a:gd name="T19" fmla="*/ 141 h 681"/>
                <a:gd name="T20" fmla="*/ 41 w 166"/>
                <a:gd name="T21" fmla="*/ 373 h 681"/>
                <a:gd name="T22" fmla="*/ 46 w 166"/>
                <a:gd name="T23" fmla="*/ 54 h 681"/>
                <a:gd name="T24" fmla="*/ 51 w 166"/>
                <a:gd name="T25" fmla="*/ 382 h 681"/>
                <a:gd name="T26" fmla="*/ 57 w 166"/>
                <a:gd name="T27" fmla="*/ 99 h 681"/>
                <a:gd name="T28" fmla="*/ 57 w 166"/>
                <a:gd name="T29" fmla="*/ 274 h 681"/>
                <a:gd name="T30" fmla="*/ 62 w 166"/>
                <a:gd name="T31" fmla="*/ 58 h 681"/>
                <a:gd name="T32" fmla="*/ 67 w 166"/>
                <a:gd name="T33" fmla="*/ 681 h 681"/>
                <a:gd name="T34" fmla="*/ 72 w 166"/>
                <a:gd name="T35" fmla="*/ 299 h 681"/>
                <a:gd name="T36" fmla="*/ 72 w 166"/>
                <a:gd name="T37" fmla="*/ 270 h 681"/>
                <a:gd name="T38" fmla="*/ 77 w 166"/>
                <a:gd name="T39" fmla="*/ 37 h 681"/>
                <a:gd name="T40" fmla="*/ 83 w 166"/>
                <a:gd name="T41" fmla="*/ 427 h 681"/>
                <a:gd name="T42" fmla="*/ 88 w 166"/>
                <a:gd name="T43" fmla="*/ 149 h 681"/>
                <a:gd name="T44" fmla="*/ 88 w 166"/>
                <a:gd name="T45" fmla="*/ 83 h 681"/>
                <a:gd name="T46" fmla="*/ 93 w 166"/>
                <a:gd name="T47" fmla="*/ 74 h 681"/>
                <a:gd name="T48" fmla="*/ 98 w 166"/>
                <a:gd name="T49" fmla="*/ 432 h 681"/>
                <a:gd name="T50" fmla="*/ 103 w 166"/>
                <a:gd name="T51" fmla="*/ 328 h 681"/>
                <a:gd name="T52" fmla="*/ 103 w 166"/>
                <a:gd name="T53" fmla="*/ 132 h 681"/>
                <a:gd name="T54" fmla="*/ 108 w 166"/>
                <a:gd name="T55" fmla="*/ 4 h 681"/>
                <a:gd name="T56" fmla="*/ 114 w 166"/>
                <a:gd name="T57" fmla="*/ 448 h 681"/>
                <a:gd name="T58" fmla="*/ 119 w 166"/>
                <a:gd name="T59" fmla="*/ 145 h 681"/>
                <a:gd name="T60" fmla="*/ 119 w 166"/>
                <a:gd name="T61" fmla="*/ 311 h 681"/>
                <a:gd name="T62" fmla="*/ 124 w 166"/>
                <a:gd name="T63" fmla="*/ 37 h 681"/>
                <a:gd name="T64" fmla="*/ 129 w 166"/>
                <a:gd name="T65" fmla="*/ 378 h 681"/>
                <a:gd name="T66" fmla="*/ 134 w 166"/>
                <a:gd name="T67" fmla="*/ 0 h 681"/>
                <a:gd name="T68" fmla="*/ 140 w 166"/>
                <a:gd name="T69" fmla="*/ 274 h 681"/>
                <a:gd name="T70" fmla="*/ 140 w 166"/>
                <a:gd name="T71" fmla="*/ 116 h 681"/>
                <a:gd name="T72" fmla="*/ 145 w 166"/>
                <a:gd name="T73" fmla="*/ 20 h 681"/>
                <a:gd name="T74" fmla="*/ 150 w 166"/>
                <a:gd name="T75" fmla="*/ 519 h 681"/>
                <a:gd name="T76" fmla="*/ 155 w 166"/>
                <a:gd name="T77" fmla="*/ 211 h 681"/>
                <a:gd name="T78" fmla="*/ 155 w 166"/>
                <a:gd name="T79" fmla="*/ 174 h 681"/>
                <a:gd name="T80" fmla="*/ 160 w 166"/>
                <a:gd name="T81" fmla="*/ 37 h 681"/>
                <a:gd name="T82" fmla="*/ 166 w 166"/>
                <a:gd name="T83" fmla="*/ 419 h 6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81">
                  <a:moveTo>
                    <a:pt x="0" y="357"/>
                  </a:moveTo>
                  <a:lnTo>
                    <a:pt x="5" y="99"/>
                  </a:lnTo>
                  <a:lnTo>
                    <a:pt x="5" y="465"/>
                  </a:lnTo>
                  <a:lnTo>
                    <a:pt x="5" y="62"/>
                  </a:lnTo>
                  <a:lnTo>
                    <a:pt x="5" y="195"/>
                  </a:lnTo>
                  <a:lnTo>
                    <a:pt x="10" y="54"/>
                  </a:lnTo>
                  <a:lnTo>
                    <a:pt x="10" y="403"/>
                  </a:lnTo>
                  <a:lnTo>
                    <a:pt x="10" y="49"/>
                  </a:lnTo>
                  <a:lnTo>
                    <a:pt x="10" y="120"/>
                  </a:lnTo>
                  <a:lnTo>
                    <a:pt x="15" y="186"/>
                  </a:lnTo>
                  <a:lnTo>
                    <a:pt x="15" y="349"/>
                  </a:lnTo>
                  <a:lnTo>
                    <a:pt x="15" y="29"/>
                  </a:lnTo>
                  <a:lnTo>
                    <a:pt x="15" y="108"/>
                  </a:lnTo>
                  <a:lnTo>
                    <a:pt x="20" y="353"/>
                  </a:lnTo>
                  <a:lnTo>
                    <a:pt x="20" y="486"/>
                  </a:lnTo>
                  <a:lnTo>
                    <a:pt x="20" y="33"/>
                  </a:lnTo>
                  <a:lnTo>
                    <a:pt x="20" y="108"/>
                  </a:lnTo>
                  <a:lnTo>
                    <a:pt x="26" y="294"/>
                  </a:lnTo>
                  <a:lnTo>
                    <a:pt x="26" y="394"/>
                  </a:lnTo>
                  <a:lnTo>
                    <a:pt x="26" y="41"/>
                  </a:lnTo>
                  <a:lnTo>
                    <a:pt x="26" y="74"/>
                  </a:lnTo>
                  <a:lnTo>
                    <a:pt x="31" y="199"/>
                  </a:lnTo>
                  <a:lnTo>
                    <a:pt x="31" y="548"/>
                  </a:lnTo>
                  <a:lnTo>
                    <a:pt x="31" y="41"/>
                  </a:lnTo>
                  <a:lnTo>
                    <a:pt x="31" y="103"/>
                  </a:lnTo>
                  <a:lnTo>
                    <a:pt x="36" y="95"/>
                  </a:lnTo>
                  <a:lnTo>
                    <a:pt x="36" y="552"/>
                  </a:lnTo>
                  <a:lnTo>
                    <a:pt x="36" y="12"/>
                  </a:lnTo>
                  <a:lnTo>
                    <a:pt x="36" y="390"/>
                  </a:lnTo>
                  <a:lnTo>
                    <a:pt x="41" y="141"/>
                  </a:lnTo>
                  <a:lnTo>
                    <a:pt x="41" y="403"/>
                  </a:lnTo>
                  <a:lnTo>
                    <a:pt x="41" y="66"/>
                  </a:lnTo>
                  <a:lnTo>
                    <a:pt x="41" y="373"/>
                  </a:lnTo>
                  <a:lnTo>
                    <a:pt x="46" y="132"/>
                  </a:lnTo>
                  <a:lnTo>
                    <a:pt x="46" y="573"/>
                  </a:lnTo>
                  <a:lnTo>
                    <a:pt x="46" y="54"/>
                  </a:lnTo>
                  <a:lnTo>
                    <a:pt x="46" y="149"/>
                  </a:lnTo>
                  <a:lnTo>
                    <a:pt x="51" y="203"/>
                  </a:lnTo>
                  <a:lnTo>
                    <a:pt x="51" y="382"/>
                  </a:lnTo>
                  <a:lnTo>
                    <a:pt x="51" y="16"/>
                  </a:lnTo>
                  <a:lnTo>
                    <a:pt x="51" y="149"/>
                  </a:lnTo>
                  <a:lnTo>
                    <a:pt x="57" y="99"/>
                  </a:lnTo>
                  <a:lnTo>
                    <a:pt x="57" y="473"/>
                  </a:lnTo>
                  <a:lnTo>
                    <a:pt x="57" y="20"/>
                  </a:lnTo>
                  <a:lnTo>
                    <a:pt x="57" y="274"/>
                  </a:lnTo>
                  <a:lnTo>
                    <a:pt x="62" y="83"/>
                  </a:lnTo>
                  <a:lnTo>
                    <a:pt x="62" y="407"/>
                  </a:lnTo>
                  <a:lnTo>
                    <a:pt x="62" y="58"/>
                  </a:lnTo>
                  <a:lnTo>
                    <a:pt x="62" y="265"/>
                  </a:lnTo>
                  <a:lnTo>
                    <a:pt x="67" y="157"/>
                  </a:lnTo>
                  <a:lnTo>
                    <a:pt x="67" y="681"/>
                  </a:lnTo>
                  <a:lnTo>
                    <a:pt x="67" y="74"/>
                  </a:lnTo>
                  <a:lnTo>
                    <a:pt x="67" y="278"/>
                  </a:lnTo>
                  <a:lnTo>
                    <a:pt x="72" y="299"/>
                  </a:lnTo>
                  <a:lnTo>
                    <a:pt x="72" y="369"/>
                  </a:lnTo>
                  <a:lnTo>
                    <a:pt x="72" y="37"/>
                  </a:lnTo>
                  <a:lnTo>
                    <a:pt x="72" y="270"/>
                  </a:lnTo>
                  <a:lnTo>
                    <a:pt x="77" y="116"/>
                  </a:lnTo>
                  <a:lnTo>
                    <a:pt x="77" y="390"/>
                  </a:lnTo>
                  <a:lnTo>
                    <a:pt x="77" y="37"/>
                  </a:lnTo>
                  <a:lnTo>
                    <a:pt x="77" y="112"/>
                  </a:lnTo>
                  <a:lnTo>
                    <a:pt x="83" y="249"/>
                  </a:lnTo>
                  <a:lnTo>
                    <a:pt x="83" y="427"/>
                  </a:lnTo>
                  <a:lnTo>
                    <a:pt x="83" y="62"/>
                  </a:lnTo>
                  <a:lnTo>
                    <a:pt x="83" y="132"/>
                  </a:lnTo>
                  <a:lnTo>
                    <a:pt x="88" y="149"/>
                  </a:lnTo>
                  <a:lnTo>
                    <a:pt x="88" y="444"/>
                  </a:lnTo>
                  <a:lnTo>
                    <a:pt x="88" y="70"/>
                  </a:lnTo>
                  <a:lnTo>
                    <a:pt x="88" y="83"/>
                  </a:lnTo>
                  <a:lnTo>
                    <a:pt x="93" y="294"/>
                  </a:lnTo>
                  <a:lnTo>
                    <a:pt x="93" y="448"/>
                  </a:lnTo>
                  <a:lnTo>
                    <a:pt x="93" y="74"/>
                  </a:lnTo>
                  <a:lnTo>
                    <a:pt x="93" y="270"/>
                  </a:lnTo>
                  <a:lnTo>
                    <a:pt x="98" y="162"/>
                  </a:lnTo>
                  <a:lnTo>
                    <a:pt x="98" y="432"/>
                  </a:lnTo>
                  <a:lnTo>
                    <a:pt x="98" y="33"/>
                  </a:lnTo>
                  <a:lnTo>
                    <a:pt x="98" y="182"/>
                  </a:lnTo>
                  <a:lnTo>
                    <a:pt x="103" y="328"/>
                  </a:lnTo>
                  <a:lnTo>
                    <a:pt x="103" y="353"/>
                  </a:lnTo>
                  <a:lnTo>
                    <a:pt x="103" y="24"/>
                  </a:lnTo>
                  <a:lnTo>
                    <a:pt x="103" y="132"/>
                  </a:lnTo>
                  <a:lnTo>
                    <a:pt x="108" y="174"/>
                  </a:lnTo>
                  <a:lnTo>
                    <a:pt x="108" y="465"/>
                  </a:lnTo>
                  <a:lnTo>
                    <a:pt x="108" y="4"/>
                  </a:lnTo>
                  <a:lnTo>
                    <a:pt x="108" y="182"/>
                  </a:lnTo>
                  <a:lnTo>
                    <a:pt x="114" y="103"/>
                  </a:lnTo>
                  <a:lnTo>
                    <a:pt x="114" y="448"/>
                  </a:lnTo>
                  <a:lnTo>
                    <a:pt x="114" y="24"/>
                  </a:lnTo>
                  <a:lnTo>
                    <a:pt x="114" y="224"/>
                  </a:lnTo>
                  <a:lnTo>
                    <a:pt x="119" y="145"/>
                  </a:lnTo>
                  <a:lnTo>
                    <a:pt x="119" y="357"/>
                  </a:lnTo>
                  <a:lnTo>
                    <a:pt x="119" y="16"/>
                  </a:lnTo>
                  <a:lnTo>
                    <a:pt x="119" y="311"/>
                  </a:lnTo>
                  <a:lnTo>
                    <a:pt x="124" y="307"/>
                  </a:lnTo>
                  <a:lnTo>
                    <a:pt x="124" y="461"/>
                  </a:lnTo>
                  <a:lnTo>
                    <a:pt x="124" y="37"/>
                  </a:lnTo>
                  <a:lnTo>
                    <a:pt x="124" y="99"/>
                  </a:lnTo>
                  <a:lnTo>
                    <a:pt x="129" y="108"/>
                  </a:lnTo>
                  <a:lnTo>
                    <a:pt x="129" y="378"/>
                  </a:lnTo>
                  <a:lnTo>
                    <a:pt x="129" y="12"/>
                  </a:lnTo>
                  <a:lnTo>
                    <a:pt x="129" y="141"/>
                  </a:lnTo>
                  <a:lnTo>
                    <a:pt x="134" y="0"/>
                  </a:lnTo>
                  <a:lnTo>
                    <a:pt x="134" y="569"/>
                  </a:lnTo>
                  <a:lnTo>
                    <a:pt x="134" y="220"/>
                  </a:lnTo>
                  <a:lnTo>
                    <a:pt x="140" y="274"/>
                  </a:lnTo>
                  <a:lnTo>
                    <a:pt x="140" y="344"/>
                  </a:lnTo>
                  <a:lnTo>
                    <a:pt x="140" y="45"/>
                  </a:lnTo>
                  <a:lnTo>
                    <a:pt x="140" y="116"/>
                  </a:lnTo>
                  <a:lnTo>
                    <a:pt x="145" y="294"/>
                  </a:lnTo>
                  <a:lnTo>
                    <a:pt x="145" y="494"/>
                  </a:lnTo>
                  <a:lnTo>
                    <a:pt x="145" y="20"/>
                  </a:lnTo>
                  <a:lnTo>
                    <a:pt x="145" y="66"/>
                  </a:lnTo>
                  <a:lnTo>
                    <a:pt x="150" y="166"/>
                  </a:lnTo>
                  <a:lnTo>
                    <a:pt x="150" y="519"/>
                  </a:lnTo>
                  <a:lnTo>
                    <a:pt x="150" y="49"/>
                  </a:lnTo>
                  <a:lnTo>
                    <a:pt x="150" y="83"/>
                  </a:lnTo>
                  <a:lnTo>
                    <a:pt x="155" y="211"/>
                  </a:lnTo>
                  <a:lnTo>
                    <a:pt x="155" y="477"/>
                  </a:lnTo>
                  <a:lnTo>
                    <a:pt x="155" y="33"/>
                  </a:lnTo>
                  <a:lnTo>
                    <a:pt x="155" y="174"/>
                  </a:lnTo>
                  <a:lnTo>
                    <a:pt x="160" y="124"/>
                  </a:lnTo>
                  <a:lnTo>
                    <a:pt x="160" y="415"/>
                  </a:lnTo>
                  <a:lnTo>
                    <a:pt x="160" y="37"/>
                  </a:lnTo>
                  <a:lnTo>
                    <a:pt x="160" y="108"/>
                  </a:lnTo>
                  <a:lnTo>
                    <a:pt x="166" y="236"/>
                  </a:lnTo>
                  <a:lnTo>
                    <a:pt x="166" y="419"/>
                  </a:lnTo>
                  <a:lnTo>
                    <a:pt x="166" y="24"/>
                  </a:lnTo>
                  <a:lnTo>
                    <a:pt x="166" y="8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5497625" y="3822700"/>
              <a:ext cx="139353" cy="1331913"/>
            </a:xfrm>
            <a:custGeom>
              <a:avLst/>
              <a:gdLst>
                <a:gd name="T0" fmla="*/ 5 w 165"/>
                <a:gd name="T1" fmla="*/ 706 h 839"/>
                <a:gd name="T2" fmla="*/ 10 w 165"/>
                <a:gd name="T3" fmla="*/ 311 h 839"/>
                <a:gd name="T4" fmla="*/ 10 w 165"/>
                <a:gd name="T5" fmla="*/ 104 h 839"/>
                <a:gd name="T6" fmla="*/ 15 w 165"/>
                <a:gd name="T7" fmla="*/ 133 h 839"/>
                <a:gd name="T8" fmla="*/ 20 w 165"/>
                <a:gd name="T9" fmla="*/ 477 h 839"/>
                <a:gd name="T10" fmla="*/ 25 w 165"/>
                <a:gd name="T11" fmla="*/ 133 h 839"/>
                <a:gd name="T12" fmla="*/ 25 w 165"/>
                <a:gd name="T13" fmla="*/ 278 h 839"/>
                <a:gd name="T14" fmla="*/ 31 w 165"/>
                <a:gd name="T15" fmla="*/ 141 h 839"/>
                <a:gd name="T16" fmla="*/ 36 w 165"/>
                <a:gd name="T17" fmla="*/ 432 h 839"/>
                <a:gd name="T18" fmla="*/ 41 w 165"/>
                <a:gd name="T19" fmla="*/ 212 h 839"/>
                <a:gd name="T20" fmla="*/ 41 w 165"/>
                <a:gd name="T21" fmla="*/ 340 h 839"/>
                <a:gd name="T22" fmla="*/ 46 w 165"/>
                <a:gd name="T23" fmla="*/ 145 h 839"/>
                <a:gd name="T24" fmla="*/ 51 w 165"/>
                <a:gd name="T25" fmla="*/ 664 h 839"/>
                <a:gd name="T26" fmla="*/ 57 w 165"/>
                <a:gd name="T27" fmla="*/ 216 h 839"/>
                <a:gd name="T28" fmla="*/ 57 w 165"/>
                <a:gd name="T29" fmla="*/ 332 h 839"/>
                <a:gd name="T30" fmla="*/ 62 w 165"/>
                <a:gd name="T31" fmla="*/ 162 h 839"/>
                <a:gd name="T32" fmla="*/ 67 w 165"/>
                <a:gd name="T33" fmla="*/ 552 h 839"/>
                <a:gd name="T34" fmla="*/ 72 w 165"/>
                <a:gd name="T35" fmla="*/ 374 h 839"/>
                <a:gd name="T36" fmla="*/ 72 w 165"/>
                <a:gd name="T37" fmla="*/ 473 h 839"/>
                <a:gd name="T38" fmla="*/ 77 w 165"/>
                <a:gd name="T39" fmla="*/ 149 h 839"/>
                <a:gd name="T40" fmla="*/ 82 w 165"/>
                <a:gd name="T41" fmla="*/ 610 h 839"/>
                <a:gd name="T42" fmla="*/ 88 w 165"/>
                <a:gd name="T43" fmla="*/ 361 h 839"/>
                <a:gd name="T44" fmla="*/ 93 w 165"/>
                <a:gd name="T45" fmla="*/ 33 h 839"/>
                <a:gd name="T46" fmla="*/ 93 w 165"/>
                <a:gd name="T47" fmla="*/ 133 h 839"/>
                <a:gd name="T48" fmla="*/ 98 w 165"/>
                <a:gd name="T49" fmla="*/ 79 h 839"/>
                <a:gd name="T50" fmla="*/ 103 w 165"/>
                <a:gd name="T51" fmla="*/ 482 h 839"/>
                <a:gd name="T52" fmla="*/ 108 w 165"/>
                <a:gd name="T53" fmla="*/ 336 h 839"/>
                <a:gd name="T54" fmla="*/ 108 w 165"/>
                <a:gd name="T55" fmla="*/ 174 h 839"/>
                <a:gd name="T56" fmla="*/ 114 w 165"/>
                <a:gd name="T57" fmla="*/ 87 h 839"/>
                <a:gd name="T58" fmla="*/ 119 w 165"/>
                <a:gd name="T59" fmla="*/ 398 h 839"/>
                <a:gd name="T60" fmla="*/ 124 w 165"/>
                <a:gd name="T61" fmla="*/ 216 h 839"/>
                <a:gd name="T62" fmla="*/ 124 w 165"/>
                <a:gd name="T63" fmla="*/ 207 h 839"/>
                <a:gd name="T64" fmla="*/ 129 w 165"/>
                <a:gd name="T65" fmla="*/ 54 h 839"/>
                <a:gd name="T66" fmla="*/ 134 w 165"/>
                <a:gd name="T67" fmla="*/ 444 h 839"/>
                <a:gd name="T68" fmla="*/ 139 w 165"/>
                <a:gd name="T69" fmla="*/ 104 h 839"/>
                <a:gd name="T70" fmla="*/ 139 w 165"/>
                <a:gd name="T71" fmla="*/ 170 h 839"/>
                <a:gd name="T72" fmla="*/ 145 w 165"/>
                <a:gd name="T73" fmla="*/ 41 h 839"/>
                <a:gd name="T74" fmla="*/ 150 w 165"/>
                <a:gd name="T75" fmla="*/ 344 h 839"/>
                <a:gd name="T76" fmla="*/ 155 w 165"/>
                <a:gd name="T77" fmla="*/ 199 h 839"/>
                <a:gd name="T78" fmla="*/ 155 w 165"/>
                <a:gd name="T79" fmla="*/ 203 h 839"/>
                <a:gd name="T80" fmla="*/ 160 w 165"/>
                <a:gd name="T81" fmla="*/ 153 h 839"/>
                <a:gd name="T82" fmla="*/ 165 w 165"/>
                <a:gd name="T83" fmla="*/ 411 h 8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5" h="839">
                  <a:moveTo>
                    <a:pt x="0" y="187"/>
                  </a:moveTo>
                  <a:lnTo>
                    <a:pt x="5" y="253"/>
                  </a:lnTo>
                  <a:lnTo>
                    <a:pt x="5" y="706"/>
                  </a:lnTo>
                  <a:lnTo>
                    <a:pt x="5" y="153"/>
                  </a:lnTo>
                  <a:lnTo>
                    <a:pt x="5" y="220"/>
                  </a:lnTo>
                  <a:lnTo>
                    <a:pt x="10" y="311"/>
                  </a:lnTo>
                  <a:lnTo>
                    <a:pt x="10" y="540"/>
                  </a:lnTo>
                  <a:lnTo>
                    <a:pt x="10" y="99"/>
                  </a:lnTo>
                  <a:lnTo>
                    <a:pt x="10" y="104"/>
                  </a:lnTo>
                  <a:lnTo>
                    <a:pt x="15" y="224"/>
                  </a:lnTo>
                  <a:lnTo>
                    <a:pt x="15" y="482"/>
                  </a:lnTo>
                  <a:lnTo>
                    <a:pt x="15" y="133"/>
                  </a:lnTo>
                  <a:lnTo>
                    <a:pt x="15" y="245"/>
                  </a:lnTo>
                  <a:lnTo>
                    <a:pt x="20" y="224"/>
                  </a:lnTo>
                  <a:lnTo>
                    <a:pt x="20" y="477"/>
                  </a:lnTo>
                  <a:lnTo>
                    <a:pt x="20" y="149"/>
                  </a:lnTo>
                  <a:lnTo>
                    <a:pt x="20" y="158"/>
                  </a:lnTo>
                  <a:lnTo>
                    <a:pt x="25" y="133"/>
                  </a:lnTo>
                  <a:lnTo>
                    <a:pt x="25" y="627"/>
                  </a:lnTo>
                  <a:lnTo>
                    <a:pt x="25" y="20"/>
                  </a:lnTo>
                  <a:lnTo>
                    <a:pt x="25" y="278"/>
                  </a:lnTo>
                  <a:lnTo>
                    <a:pt x="31" y="332"/>
                  </a:lnTo>
                  <a:lnTo>
                    <a:pt x="31" y="573"/>
                  </a:lnTo>
                  <a:lnTo>
                    <a:pt x="31" y="141"/>
                  </a:lnTo>
                  <a:lnTo>
                    <a:pt x="31" y="261"/>
                  </a:lnTo>
                  <a:lnTo>
                    <a:pt x="36" y="166"/>
                  </a:lnTo>
                  <a:lnTo>
                    <a:pt x="36" y="432"/>
                  </a:lnTo>
                  <a:lnTo>
                    <a:pt x="36" y="153"/>
                  </a:lnTo>
                  <a:lnTo>
                    <a:pt x="36" y="403"/>
                  </a:lnTo>
                  <a:lnTo>
                    <a:pt x="41" y="212"/>
                  </a:lnTo>
                  <a:lnTo>
                    <a:pt x="41" y="839"/>
                  </a:lnTo>
                  <a:lnTo>
                    <a:pt x="41" y="166"/>
                  </a:lnTo>
                  <a:lnTo>
                    <a:pt x="41" y="340"/>
                  </a:lnTo>
                  <a:lnTo>
                    <a:pt x="46" y="216"/>
                  </a:lnTo>
                  <a:lnTo>
                    <a:pt x="46" y="656"/>
                  </a:lnTo>
                  <a:lnTo>
                    <a:pt x="46" y="145"/>
                  </a:lnTo>
                  <a:lnTo>
                    <a:pt x="46" y="203"/>
                  </a:lnTo>
                  <a:lnTo>
                    <a:pt x="51" y="299"/>
                  </a:lnTo>
                  <a:lnTo>
                    <a:pt x="51" y="664"/>
                  </a:lnTo>
                  <a:lnTo>
                    <a:pt x="51" y="141"/>
                  </a:lnTo>
                  <a:lnTo>
                    <a:pt x="51" y="328"/>
                  </a:lnTo>
                  <a:lnTo>
                    <a:pt x="57" y="216"/>
                  </a:lnTo>
                  <a:lnTo>
                    <a:pt x="57" y="615"/>
                  </a:lnTo>
                  <a:lnTo>
                    <a:pt x="57" y="158"/>
                  </a:lnTo>
                  <a:lnTo>
                    <a:pt x="57" y="332"/>
                  </a:lnTo>
                  <a:lnTo>
                    <a:pt x="62" y="328"/>
                  </a:lnTo>
                  <a:lnTo>
                    <a:pt x="62" y="473"/>
                  </a:lnTo>
                  <a:lnTo>
                    <a:pt x="62" y="162"/>
                  </a:lnTo>
                  <a:lnTo>
                    <a:pt x="62" y="386"/>
                  </a:lnTo>
                  <a:lnTo>
                    <a:pt x="67" y="307"/>
                  </a:lnTo>
                  <a:lnTo>
                    <a:pt x="67" y="552"/>
                  </a:lnTo>
                  <a:lnTo>
                    <a:pt x="67" y="141"/>
                  </a:lnTo>
                  <a:lnTo>
                    <a:pt x="67" y="253"/>
                  </a:lnTo>
                  <a:lnTo>
                    <a:pt x="72" y="374"/>
                  </a:lnTo>
                  <a:lnTo>
                    <a:pt x="72" y="610"/>
                  </a:lnTo>
                  <a:lnTo>
                    <a:pt x="72" y="178"/>
                  </a:lnTo>
                  <a:lnTo>
                    <a:pt x="72" y="473"/>
                  </a:lnTo>
                  <a:lnTo>
                    <a:pt x="77" y="228"/>
                  </a:lnTo>
                  <a:lnTo>
                    <a:pt x="77" y="444"/>
                  </a:lnTo>
                  <a:lnTo>
                    <a:pt x="77" y="149"/>
                  </a:lnTo>
                  <a:lnTo>
                    <a:pt x="77" y="394"/>
                  </a:lnTo>
                  <a:lnTo>
                    <a:pt x="82" y="133"/>
                  </a:lnTo>
                  <a:lnTo>
                    <a:pt x="82" y="610"/>
                  </a:lnTo>
                  <a:lnTo>
                    <a:pt x="82" y="104"/>
                  </a:lnTo>
                  <a:lnTo>
                    <a:pt x="82" y="120"/>
                  </a:lnTo>
                  <a:lnTo>
                    <a:pt x="88" y="361"/>
                  </a:lnTo>
                  <a:lnTo>
                    <a:pt x="88" y="4"/>
                  </a:lnTo>
                  <a:lnTo>
                    <a:pt x="88" y="25"/>
                  </a:lnTo>
                  <a:lnTo>
                    <a:pt x="93" y="33"/>
                  </a:lnTo>
                  <a:lnTo>
                    <a:pt x="93" y="590"/>
                  </a:lnTo>
                  <a:lnTo>
                    <a:pt x="93" y="0"/>
                  </a:lnTo>
                  <a:lnTo>
                    <a:pt x="93" y="133"/>
                  </a:lnTo>
                  <a:lnTo>
                    <a:pt x="98" y="124"/>
                  </a:lnTo>
                  <a:lnTo>
                    <a:pt x="98" y="540"/>
                  </a:lnTo>
                  <a:lnTo>
                    <a:pt x="98" y="79"/>
                  </a:lnTo>
                  <a:lnTo>
                    <a:pt x="98" y="133"/>
                  </a:lnTo>
                  <a:lnTo>
                    <a:pt x="103" y="133"/>
                  </a:lnTo>
                  <a:lnTo>
                    <a:pt x="103" y="482"/>
                  </a:lnTo>
                  <a:lnTo>
                    <a:pt x="103" y="91"/>
                  </a:lnTo>
                  <a:lnTo>
                    <a:pt x="103" y="124"/>
                  </a:lnTo>
                  <a:lnTo>
                    <a:pt x="108" y="336"/>
                  </a:lnTo>
                  <a:lnTo>
                    <a:pt x="108" y="511"/>
                  </a:lnTo>
                  <a:lnTo>
                    <a:pt x="108" y="116"/>
                  </a:lnTo>
                  <a:lnTo>
                    <a:pt x="108" y="174"/>
                  </a:lnTo>
                  <a:lnTo>
                    <a:pt x="114" y="224"/>
                  </a:lnTo>
                  <a:lnTo>
                    <a:pt x="114" y="457"/>
                  </a:lnTo>
                  <a:lnTo>
                    <a:pt x="114" y="87"/>
                  </a:lnTo>
                  <a:lnTo>
                    <a:pt x="114" y="195"/>
                  </a:lnTo>
                  <a:lnTo>
                    <a:pt x="119" y="170"/>
                  </a:lnTo>
                  <a:lnTo>
                    <a:pt x="119" y="398"/>
                  </a:lnTo>
                  <a:lnTo>
                    <a:pt x="119" y="95"/>
                  </a:lnTo>
                  <a:lnTo>
                    <a:pt x="119" y="274"/>
                  </a:lnTo>
                  <a:lnTo>
                    <a:pt x="124" y="216"/>
                  </a:lnTo>
                  <a:lnTo>
                    <a:pt x="124" y="328"/>
                  </a:lnTo>
                  <a:lnTo>
                    <a:pt x="124" y="70"/>
                  </a:lnTo>
                  <a:lnTo>
                    <a:pt x="124" y="207"/>
                  </a:lnTo>
                  <a:lnTo>
                    <a:pt x="129" y="87"/>
                  </a:lnTo>
                  <a:lnTo>
                    <a:pt x="129" y="498"/>
                  </a:lnTo>
                  <a:lnTo>
                    <a:pt x="129" y="54"/>
                  </a:lnTo>
                  <a:lnTo>
                    <a:pt x="129" y="162"/>
                  </a:lnTo>
                  <a:lnTo>
                    <a:pt x="134" y="307"/>
                  </a:lnTo>
                  <a:lnTo>
                    <a:pt x="134" y="444"/>
                  </a:lnTo>
                  <a:lnTo>
                    <a:pt x="134" y="91"/>
                  </a:lnTo>
                  <a:lnTo>
                    <a:pt x="134" y="361"/>
                  </a:lnTo>
                  <a:lnTo>
                    <a:pt x="139" y="104"/>
                  </a:lnTo>
                  <a:lnTo>
                    <a:pt x="139" y="423"/>
                  </a:lnTo>
                  <a:lnTo>
                    <a:pt x="139" y="66"/>
                  </a:lnTo>
                  <a:lnTo>
                    <a:pt x="139" y="170"/>
                  </a:lnTo>
                  <a:lnTo>
                    <a:pt x="145" y="174"/>
                  </a:lnTo>
                  <a:lnTo>
                    <a:pt x="145" y="187"/>
                  </a:lnTo>
                  <a:lnTo>
                    <a:pt x="145" y="41"/>
                  </a:lnTo>
                  <a:lnTo>
                    <a:pt x="145" y="166"/>
                  </a:lnTo>
                  <a:lnTo>
                    <a:pt x="150" y="133"/>
                  </a:lnTo>
                  <a:lnTo>
                    <a:pt x="150" y="344"/>
                  </a:lnTo>
                  <a:lnTo>
                    <a:pt x="150" y="54"/>
                  </a:lnTo>
                  <a:lnTo>
                    <a:pt x="150" y="116"/>
                  </a:lnTo>
                  <a:lnTo>
                    <a:pt x="155" y="199"/>
                  </a:lnTo>
                  <a:lnTo>
                    <a:pt x="155" y="469"/>
                  </a:lnTo>
                  <a:lnTo>
                    <a:pt x="155" y="104"/>
                  </a:lnTo>
                  <a:lnTo>
                    <a:pt x="155" y="203"/>
                  </a:lnTo>
                  <a:lnTo>
                    <a:pt x="160" y="166"/>
                  </a:lnTo>
                  <a:lnTo>
                    <a:pt x="160" y="477"/>
                  </a:lnTo>
                  <a:lnTo>
                    <a:pt x="160" y="153"/>
                  </a:lnTo>
                  <a:lnTo>
                    <a:pt x="160" y="241"/>
                  </a:lnTo>
                  <a:lnTo>
                    <a:pt x="165" y="137"/>
                  </a:lnTo>
                  <a:lnTo>
                    <a:pt x="165" y="411"/>
                  </a:lnTo>
                  <a:lnTo>
                    <a:pt x="165" y="62"/>
                  </a:lnTo>
                  <a:lnTo>
                    <a:pt x="165" y="249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5636977" y="3848100"/>
              <a:ext cx="144420" cy="1114425"/>
            </a:xfrm>
            <a:custGeom>
              <a:avLst/>
              <a:gdLst>
                <a:gd name="T0" fmla="*/ 6 w 171"/>
                <a:gd name="T1" fmla="*/ 482 h 702"/>
                <a:gd name="T2" fmla="*/ 11 w 171"/>
                <a:gd name="T3" fmla="*/ 92 h 702"/>
                <a:gd name="T4" fmla="*/ 16 w 171"/>
                <a:gd name="T5" fmla="*/ 158 h 702"/>
                <a:gd name="T6" fmla="*/ 16 w 171"/>
                <a:gd name="T7" fmla="*/ 125 h 702"/>
                <a:gd name="T8" fmla="*/ 21 w 171"/>
                <a:gd name="T9" fmla="*/ 75 h 702"/>
                <a:gd name="T10" fmla="*/ 26 w 171"/>
                <a:gd name="T11" fmla="*/ 532 h 702"/>
                <a:gd name="T12" fmla="*/ 31 w 171"/>
                <a:gd name="T13" fmla="*/ 71 h 702"/>
                <a:gd name="T14" fmla="*/ 37 w 171"/>
                <a:gd name="T15" fmla="*/ 212 h 702"/>
                <a:gd name="T16" fmla="*/ 37 w 171"/>
                <a:gd name="T17" fmla="*/ 200 h 702"/>
                <a:gd name="T18" fmla="*/ 42 w 171"/>
                <a:gd name="T19" fmla="*/ 133 h 702"/>
                <a:gd name="T20" fmla="*/ 47 w 171"/>
                <a:gd name="T21" fmla="*/ 528 h 702"/>
                <a:gd name="T22" fmla="*/ 52 w 171"/>
                <a:gd name="T23" fmla="*/ 291 h 702"/>
                <a:gd name="T24" fmla="*/ 52 w 171"/>
                <a:gd name="T25" fmla="*/ 212 h 702"/>
                <a:gd name="T26" fmla="*/ 57 w 171"/>
                <a:gd name="T27" fmla="*/ 125 h 702"/>
                <a:gd name="T28" fmla="*/ 63 w 171"/>
                <a:gd name="T29" fmla="*/ 603 h 702"/>
                <a:gd name="T30" fmla="*/ 68 w 171"/>
                <a:gd name="T31" fmla="*/ 391 h 702"/>
                <a:gd name="T32" fmla="*/ 68 w 171"/>
                <a:gd name="T33" fmla="*/ 241 h 702"/>
                <a:gd name="T34" fmla="*/ 73 w 171"/>
                <a:gd name="T35" fmla="*/ 125 h 702"/>
                <a:gd name="T36" fmla="*/ 78 w 171"/>
                <a:gd name="T37" fmla="*/ 702 h 702"/>
                <a:gd name="T38" fmla="*/ 83 w 171"/>
                <a:gd name="T39" fmla="*/ 258 h 702"/>
                <a:gd name="T40" fmla="*/ 83 w 171"/>
                <a:gd name="T41" fmla="*/ 295 h 702"/>
                <a:gd name="T42" fmla="*/ 89 w 171"/>
                <a:gd name="T43" fmla="*/ 142 h 702"/>
                <a:gd name="T44" fmla="*/ 94 w 171"/>
                <a:gd name="T45" fmla="*/ 524 h 702"/>
                <a:gd name="T46" fmla="*/ 99 w 171"/>
                <a:gd name="T47" fmla="*/ 316 h 702"/>
                <a:gd name="T48" fmla="*/ 99 w 171"/>
                <a:gd name="T49" fmla="*/ 295 h 702"/>
                <a:gd name="T50" fmla="*/ 104 w 171"/>
                <a:gd name="T51" fmla="*/ 71 h 702"/>
                <a:gd name="T52" fmla="*/ 109 w 171"/>
                <a:gd name="T53" fmla="*/ 603 h 702"/>
                <a:gd name="T54" fmla="*/ 114 w 171"/>
                <a:gd name="T55" fmla="*/ 366 h 702"/>
                <a:gd name="T56" fmla="*/ 114 w 171"/>
                <a:gd name="T57" fmla="*/ 274 h 702"/>
                <a:gd name="T58" fmla="*/ 120 w 171"/>
                <a:gd name="T59" fmla="*/ 133 h 702"/>
                <a:gd name="T60" fmla="*/ 125 w 171"/>
                <a:gd name="T61" fmla="*/ 503 h 702"/>
                <a:gd name="T62" fmla="*/ 130 w 171"/>
                <a:gd name="T63" fmla="*/ 241 h 702"/>
                <a:gd name="T64" fmla="*/ 130 w 171"/>
                <a:gd name="T65" fmla="*/ 370 h 702"/>
                <a:gd name="T66" fmla="*/ 135 w 171"/>
                <a:gd name="T67" fmla="*/ 121 h 702"/>
                <a:gd name="T68" fmla="*/ 140 w 171"/>
                <a:gd name="T69" fmla="*/ 474 h 702"/>
                <a:gd name="T70" fmla="*/ 146 w 171"/>
                <a:gd name="T71" fmla="*/ 270 h 702"/>
                <a:gd name="T72" fmla="*/ 146 w 171"/>
                <a:gd name="T73" fmla="*/ 229 h 702"/>
                <a:gd name="T74" fmla="*/ 151 w 171"/>
                <a:gd name="T75" fmla="*/ 175 h 702"/>
                <a:gd name="T76" fmla="*/ 156 w 171"/>
                <a:gd name="T77" fmla="*/ 503 h 702"/>
                <a:gd name="T78" fmla="*/ 161 w 171"/>
                <a:gd name="T79" fmla="*/ 324 h 702"/>
                <a:gd name="T80" fmla="*/ 161 w 171"/>
                <a:gd name="T81" fmla="*/ 179 h 702"/>
                <a:gd name="T82" fmla="*/ 166 w 171"/>
                <a:gd name="T83" fmla="*/ 137 h 7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702">
                  <a:moveTo>
                    <a:pt x="0" y="233"/>
                  </a:moveTo>
                  <a:lnTo>
                    <a:pt x="6" y="212"/>
                  </a:lnTo>
                  <a:lnTo>
                    <a:pt x="6" y="482"/>
                  </a:lnTo>
                  <a:lnTo>
                    <a:pt x="6" y="83"/>
                  </a:lnTo>
                  <a:lnTo>
                    <a:pt x="6" y="142"/>
                  </a:lnTo>
                  <a:lnTo>
                    <a:pt x="11" y="92"/>
                  </a:lnTo>
                  <a:lnTo>
                    <a:pt x="11" y="245"/>
                  </a:lnTo>
                  <a:lnTo>
                    <a:pt x="11" y="0"/>
                  </a:lnTo>
                  <a:lnTo>
                    <a:pt x="16" y="158"/>
                  </a:lnTo>
                  <a:lnTo>
                    <a:pt x="16" y="345"/>
                  </a:lnTo>
                  <a:lnTo>
                    <a:pt x="16" y="17"/>
                  </a:lnTo>
                  <a:lnTo>
                    <a:pt x="16" y="125"/>
                  </a:lnTo>
                  <a:lnTo>
                    <a:pt x="21" y="320"/>
                  </a:lnTo>
                  <a:lnTo>
                    <a:pt x="21" y="387"/>
                  </a:lnTo>
                  <a:lnTo>
                    <a:pt x="21" y="75"/>
                  </a:lnTo>
                  <a:lnTo>
                    <a:pt x="21" y="142"/>
                  </a:lnTo>
                  <a:lnTo>
                    <a:pt x="26" y="212"/>
                  </a:lnTo>
                  <a:lnTo>
                    <a:pt x="26" y="532"/>
                  </a:lnTo>
                  <a:lnTo>
                    <a:pt x="26" y="79"/>
                  </a:lnTo>
                  <a:lnTo>
                    <a:pt x="26" y="262"/>
                  </a:lnTo>
                  <a:lnTo>
                    <a:pt x="31" y="71"/>
                  </a:lnTo>
                  <a:lnTo>
                    <a:pt x="31" y="482"/>
                  </a:lnTo>
                  <a:lnTo>
                    <a:pt x="31" y="432"/>
                  </a:lnTo>
                  <a:lnTo>
                    <a:pt x="37" y="212"/>
                  </a:lnTo>
                  <a:lnTo>
                    <a:pt x="37" y="486"/>
                  </a:lnTo>
                  <a:lnTo>
                    <a:pt x="37" y="121"/>
                  </a:lnTo>
                  <a:lnTo>
                    <a:pt x="37" y="200"/>
                  </a:lnTo>
                  <a:lnTo>
                    <a:pt x="42" y="175"/>
                  </a:lnTo>
                  <a:lnTo>
                    <a:pt x="42" y="578"/>
                  </a:lnTo>
                  <a:lnTo>
                    <a:pt x="42" y="133"/>
                  </a:lnTo>
                  <a:lnTo>
                    <a:pt x="42" y="237"/>
                  </a:lnTo>
                  <a:lnTo>
                    <a:pt x="47" y="112"/>
                  </a:lnTo>
                  <a:lnTo>
                    <a:pt x="47" y="528"/>
                  </a:lnTo>
                  <a:lnTo>
                    <a:pt x="47" y="92"/>
                  </a:lnTo>
                  <a:lnTo>
                    <a:pt x="47" y="158"/>
                  </a:lnTo>
                  <a:lnTo>
                    <a:pt x="52" y="291"/>
                  </a:lnTo>
                  <a:lnTo>
                    <a:pt x="52" y="486"/>
                  </a:lnTo>
                  <a:lnTo>
                    <a:pt x="52" y="133"/>
                  </a:lnTo>
                  <a:lnTo>
                    <a:pt x="52" y="212"/>
                  </a:lnTo>
                  <a:lnTo>
                    <a:pt x="57" y="304"/>
                  </a:lnTo>
                  <a:lnTo>
                    <a:pt x="57" y="553"/>
                  </a:lnTo>
                  <a:lnTo>
                    <a:pt x="57" y="125"/>
                  </a:lnTo>
                  <a:lnTo>
                    <a:pt x="57" y="204"/>
                  </a:lnTo>
                  <a:lnTo>
                    <a:pt x="63" y="196"/>
                  </a:lnTo>
                  <a:lnTo>
                    <a:pt x="63" y="603"/>
                  </a:lnTo>
                  <a:lnTo>
                    <a:pt x="63" y="129"/>
                  </a:lnTo>
                  <a:lnTo>
                    <a:pt x="63" y="262"/>
                  </a:lnTo>
                  <a:lnTo>
                    <a:pt x="68" y="391"/>
                  </a:lnTo>
                  <a:lnTo>
                    <a:pt x="68" y="565"/>
                  </a:lnTo>
                  <a:lnTo>
                    <a:pt x="68" y="150"/>
                  </a:lnTo>
                  <a:lnTo>
                    <a:pt x="68" y="241"/>
                  </a:lnTo>
                  <a:lnTo>
                    <a:pt x="73" y="399"/>
                  </a:lnTo>
                  <a:lnTo>
                    <a:pt x="73" y="623"/>
                  </a:lnTo>
                  <a:lnTo>
                    <a:pt x="73" y="125"/>
                  </a:lnTo>
                  <a:lnTo>
                    <a:pt x="73" y="366"/>
                  </a:lnTo>
                  <a:lnTo>
                    <a:pt x="78" y="299"/>
                  </a:lnTo>
                  <a:lnTo>
                    <a:pt x="78" y="702"/>
                  </a:lnTo>
                  <a:lnTo>
                    <a:pt x="78" y="117"/>
                  </a:lnTo>
                  <a:lnTo>
                    <a:pt x="78" y="258"/>
                  </a:lnTo>
                  <a:lnTo>
                    <a:pt x="83" y="258"/>
                  </a:lnTo>
                  <a:lnTo>
                    <a:pt x="83" y="495"/>
                  </a:lnTo>
                  <a:lnTo>
                    <a:pt x="83" y="179"/>
                  </a:lnTo>
                  <a:lnTo>
                    <a:pt x="83" y="295"/>
                  </a:lnTo>
                  <a:lnTo>
                    <a:pt x="89" y="362"/>
                  </a:lnTo>
                  <a:lnTo>
                    <a:pt x="89" y="495"/>
                  </a:lnTo>
                  <a:lnTo>
                    <a:pt x="89" y="142"/>
                  </a:lnTo>
                  <a:lnTo>
                    <a:pt x="89" y="212"/>
                  </a:lnTo>
                  <a:lnTo>
                    <a:pt x="94" y="187"/>
                  </a:lnTo>
                  <a:lnTo>
                    <a:pt x="94" y="524"/>
                  </a:lnTo>
                  <a:lnTo>
                    <a:pt x="94" y="142"/>
                  </a:lnTo>
                  <a:lnTo>
                    <a:pt x="94" y="308"/>
                  </a:lnTo>
                  <a:lnTo>
                    <a:pt x="99" y="316"/>
                  </a:lnTo>
                  <a:lnTo>
                    <a:pt x="99" y="557"/>
                  </a:lnTo>
                  <a:lnTo>
                    <a:pt x="99" y="117"/>
                  </a:lnTo>
                  <a:lnTo>
                    <a:pt x="99" y="295"/>
                  </a:lnTo>
                  <a:lnTo>
                    <a:pt x="104" y="382"/>
                  </a:lnTo>
                  <a:lnTo>
                    <a:pt x="104" y="545"/>
                  </a:lnTo>
                  <a:lnTo>
                    <a:pt x="104" y="71"/>
                  </a:lnTo>
                  <a:lnTo>
                    <a:pt x="104" y="457"/>
                  </a:lnTo>
                  <a:lnTo>
                    <a:pt x="109" y="291"/>
                  </a:lnTo>
                  <a:lnTo>
                    <a:pt x="109" y="603"/>
                  </a:lnTo>
                  <a:lnTo>
                    <a:pt x="109" y="129"/>
                  </a:lnTo>
                  <a:lnTo>
                    <a:pt x="109" y="337"/>
                  </a:lnTo>
                  <a:lnTo>
                    <a:pt x="114" y="366"/>
                  </a:lnTo>
                  <a:lnTo>
                    <a:pt x="114" y="549"/>
                  </a:lnTo>
                  <a:lnTo>
                    <a:pt x="114" y="150"/>
                  </a:lnTo>
                  <a:lnTo>
                    <a:pt x="114" y="274"/>
                  </a:lnTo>
                  <a:lnTo>
                    <a:pt x="120" y="295"/>
                  </a:lnTo>
                  <a:lnTo>
                    <a:pt x="120" y="482"/>
                  </a:lnTo>
                  <a:lnTo>
                    <a:pt x="120" y="133"/>
                  </a:lnTo>
                  <a:lnTo>
                    <a:pt x="120" y="395"/>
                  </a:lnTo>
                  <a:lnTo>
                    <a:pt x="125" y="283"/>
                  </a:lnTo>
                  <a:lnTo>
                    <a:pt x="125" y="503"/>
                  </a:lnTo>
                  <a:lnTo>
                    <a:pt x="125" y="142"/>
                  </a:lnTo>
                  <a:lnTo>
                    <a:pt x="125" y="212"/>
                  </a:lnTo>
                  <a:lnTo>
                    <a:pt x="130" y="241"/>
                  </a:lnTo>
                  <a:lnTo>
                    <a:pt x="130" y="532"/>
                  </a:lnTo>
                  <a:lnTo>
                    <a:pt x="130" y="79"/>
                  </a:lnTo>
                  <a:lnTo>
                    <a:pt x="130" y="370"/>
                  </a:lnTo>
                  <a:lnTo>
                    <a:pt x="135" y="208"/>
                  </a:lnTo>
                  <a:lnTo>
                    <a:pt x="135" y="565"/>
                  </a:lnTo>
                  <a:lnTo>
                    <a:pt x="135" y="121"/>
                  </a:lnTo>
                  <a:lnTo>
                    <a:pt x="135" y="266"/>
                  </a:lnTo>
                  <a:lnTo>
                    <a:pt x="140" y="266"/>
                  </a:lnTo>
                  <a:lnTo>
                    <a:pt x="140" y="474"/>
                  </a:lnTo>
                  <a:lnTo>
                    <a:pt x="140" y="154"/>
                  </a:lnTo>
                  <a:lnTo>
                    <a:pt x="140" y="225"/>
                  </a:lnTo>
                  <a:lnTo>
                    <a:pt x="146" y="270"/>
                  </a:lnTo>
                  <a:lnTo>
                    <a:pt x="146" y="449"/>
                  </a:lnTo>
                  <a:lnTo>
                    <a:pt x="146" y="133"/>
                  </a:lnTo>
                  <a:lnTo>
                    <a:pt x="146" y="229"/>
                  </a:lnTo>
                  <a:lnTo>
                    <a:pt x="151" y="333"/>
                  </a:lnTo>
                  <a:lnTo>
                    <a:pt x="151" y="582"/>
                  </a:lnTo>
                  <a:lnTo>
                    <a:pt x="151" y="175"/>
                  </a:lnTo>
                  <a:lnTo>
                    <a:pt x="151" y="262"/>
                  </a:lnTo>
                  <a:lnTo>
                    <a:pt x="156" y="287"/>
                  </a:lnTo>
                  <a:lnTo>
                    <a:pt x="156" y="503"/>
                  </a:lnTo>
                  <a:lnTo>
                    <a:pt x="156" y="171"/>
                  </a:lnTo>
                  <a:lnTo>
                    <a:pt x="156" y="212"/>
                  </a:lnTo>
                  <a:lnTo>
                    <a:pt x="161" y="324"/>
                  </a:lnTo>
                  <a:lnTo>
                    <a:pt x="161" y="511"/>
                  </a:lnTo>
                  <a:lnTo>
                    <a:pt x="161" y="158"/>
                  </a:lnTo>
                  <a:lnTo>
                    <a:pt x="161" y="179"/>
                  </a:lnTo>
                  <a:lnTo>
                    <a:pt x="166" y="179"/>
                  </a:lnTo>
                  <a:lnTo>
                    <a:pt x="166" y="441"/>
                  </a:lnTo>
                  <a:lnTo>
                    <a:pt x="166" y="137"/>
                  </a:lnTo>
                  <a:lnTo>
                    <a:pt x="166" y="378"/>
                  </a:lnTo>
                  <a:lnTo>
                    <a:pt x="171" y="158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5781397" y="3960812"/>
              <a:ext cx="140197" cy="1055688"/>
            </a:xfrm>
            <a:custGeom>
              <a:avLst/>
              <a:gdLst>
                <a:gd name="T0" fmla="*/ 0 w 166"/>
                <a:gd name="T1" fmla="*/ 75 h 665"/>
                <a:gd name="T2" fmla="*/ 6 w 166"/>
                <a:gd name="T3" fmla="*/ 469 h 665"/>
                <a:gd name="T4" fmla="*/ 11 w 166"/>
                <a:gd name="T5" fmla="*/ 212 h 665"/>
                <a:gd name="T6" fmla="*/ 11 w 166"/>
                <a:gd name="T7" fmla="*/ 183 h 665"/>
                <a:gd name="T8" fmla="*/ 16 w 166"/>
                <a:gd name="T9" fmla="*/ 29 h 665"/>
                <a:gd name="T10" fmla="*/ 21 w 166"/>
                <a:gd name="T11" fmla="*/ 449 h 665"/>
                <a:gd name="T12" fmla="*/ 26 w 166"/>
                <a:gd name="T13" fmla="*/ 449 h 665"/>
                <a:gd name="T14" fmla="*/ 26 w 166"/>
                <a:gd name="T15" fmla="*/ 407 h 665"/>
                <a:gd name="T16" fmla="*/ 32 w 166"/>
                <a:gd name="T17" fmla="*/ 91 h 665"/>
                <a:gd name="T18" fmla="*/ 37 w 166"/>
                <a:gd name="T19" fmla="*/ 498 h 665"/>
                <a:gd name="T20" fmla="*/ 42 w 166"/>
                <a:gd name="T21" fmla="*/ 174 h 665"/>
                <a:gd name="T22" fmla="*/ 42 w 166"/>
                <a:gd name="T23" fmla="*/ 154 h 665"/>
                <a:gd name="T24" fmla="*/ 47 w 166"/>
                <a:gd name="T25" fmla="*/ 79 h 665"/>
                <a:gd name="T26" fmla="*/ 52 w 166"/>
                <a:gd name="T27" fmla="*/ 665 h 665"/>
                <a:gd name="T28" fmla="*/ 57 w 166"/>
                <a:gd name="T29" fmla="*/ 270 h 665"/>
                <a:gd name="T30" fmla="*/ 57 w 166"/>
                <a:gd name="T31" fmla="*/ 245 h 665"/>
                <a:gd name="T32" fmla="*/ 63 w 166"/>
                <a:gd name="T33" fmla="*/ 46 h 665"/>
                <a:gd name="T34" fmla="*/ 68 w 166"/>
                <a:gd name="T35" fmla="*/ 569 h 665"/>
                <a:gd name="T36" fmla="*/ 73 w 166"/>
                <a:gd name="T37" fmla="*/ 149 h 665"/>
                <a:gd name="T38" fmla="*/ 73 w 166"/>
                <a:gd name="T39" fmla="*/ 66 h 665"/>
                <a:gd name="T40" fmla="*/ 78 w 166"/>
                <a:gd name="T41" fmla="*/ 58 h 665"/>
                <a:gd name="T42" fmla="*/ 83 w 166"/>
                <a:gd name="T43" fmla="*/ 602 h 665"/>
                <a:gd name="T44" fmla="*/ 89 w 166"/>
                <a:gd name="T45" fmla="*/ 104 h 665"/>
                <a:gd name="T46" fmla="*/ 89 w 166"/>
                <a:gd name="T47" fmla="*/ 220 h 665"/>
                <a:gd name="T48" fmla="*/ 94 w 166"/>
                <a:gd name="T49" fmla="*/ 54 h 665"/>
                <a:gd name="T50" fmla="*/ 99 w 166"/>
                <a:gd name="T51" fmla="*/ 469 h 665"/>
                <a:gd name="T52" fmla="*/ 104 w 166"/>
                <a:gd name="T53" fmla="*/ 395 h 665"/>
                <a:gd name="T54" fmla="*/ 104 w 166"/>
                <a:gd name="T55" fmla="*/ 228 h 665"/>
                <a:gd name="T56" fmla="*/ 109 w 166"/>
                <a:gd name="T57" fmla="*/ 50 h 665"/>
                <a:gd name="T58" fmla="*/ 114 w 166"/>
                <a:gd name="T59" fmla="*/ 494 h 665"/>
                <a:gd name="T60" fmla="*/ 120 w 166"/>
                <a:gd name="T61" fmla="*/ 299 h 665"/>
                <a:gd name="T62" fmla="*/ 120 w 166"/>
                <a:gd name="T63" fmla="*/ 203 h 665"/>
                <a:gd name="T64" fmla="*/ 125 w 166"/>
                <a:gd name="T65" fmla="*/ 50 h 665"/>
                <a:gd name="T66" fmla="*/ 130 w 166"/>
                <a:gd name="T67" fmla="*/ 540 h 665"/>
                <a:gd name="T68" fmla="*/ 135 w 166"/>
                <a:gd name="T69" fmla="*/ 324 h 665"/>
                <a:gd name="T70" fmla="*/ 135 w 166"/>
                <a:gd name="T71" fmla="*/ 162 h 665"/>
                <a:gd name="T72" fmla="*/ 140 w 166"/>
                <a:gd name="T73" fmla="*/ 46 h 665"/>
                <a:gd name="T74" fmla="*/ 146 w 166"/>
                <a:gd name="T75" fmla="*/ 461 h 665"/>
                <a:gd name="T76" fmla="*/ 151 w 166"/>
                <a:gd name="T77" fmla="*/ 245 h 665"/>
                <a:gd name="T78" fmla="*/ 156 w 166"/>
                <a:gd name="T79" fmla="*/ 203 h 665"/>
                <a:gd name="T80" fmla="*/ 156 w 166"/>
                <a:gd name="T81" fmla="*/ 141 h 665"/>
                <a:gd name="T82" fmla="*/ 161 w 166"/>
                <a:gd name="T83" fmla="*/ 75 h 66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65">
                  <a:moveTo>
                    <a:pt x="0" y="87"/>
                  </a:moveTo>
                  <a:lnTo>
                    <a:pt x="0" y="532"/>
                  </a:lnTo>
                  <a:lnTo>
                    <a:pt x="0" y="75"/>
                  </a:lnTo>
                  <a:lnTo>
                    <a:pt x="0" y="224"/>
                  </a:lnTo>
                  <a:lnTo>
                    <a:pt x="6" y="241"/>
                  </a:lnTo>
                  <a:lnTo>
                    <a:pt x="6" y="469"/>
                  </a:lnTo>
                  <a:lnTo>
                    <a:pt x="6" y="17"/>
                  </a:lnTo>
                  <a:lnTo>
                    <a:pt x="6" y="183"/>
                  </a:lnTo>
                  <a:lnTo>
                    <a:pt x="11" y="212"/>
                  </a:lnTo>
                  <a:lnTo>
                    <a:pt x="11" y="440"/>
                  </a:lnTo>
                  <a:lnTo>
                    <a:pt x="11" y="83"/>
                  </a:lnTo>
                  <a:lnTo>
                    <a:pt x="11" y="183"/>
                  </a:lnTo>
                  <a:lnTo>
                    <a:pt x="16" y="220"/>
                  </a:lnTo>
                  <a:lnTo>
                    <a:pt x="16" y="569"/>
                  </a:lnTo>
                  <a:lnTo>
                    <a:pt x="16" y="29"/>
                  </a:lnTo>
                  <a:lnTo>
                    <a:pt x="16" y="203"/>
                  </a:lnTo>
                  <a:lnTo>
                    <a:pt x="21" y="245"/>
                  </a:lnTo>
                  <a:lnTo>
                    <a:pt x="21" y="449"/>
                  </a:lnTo>
                  <a:lnTo>
                    <a:pt x="21" y="125"/>
                  </a:lnTo>
                  <a:lnTo>
                    <a:pt x="21" y="324"/>
                  </a:lnTo>
                  <a:lnTo>
                    <a:pt x="26" y="449"/>
                  </a:lnTo>
                  <a:lnTo>
                    <a:pt x="26" y="465"/>
                  </a:lnTo>
                  <a:lnTo>
                    <a:pt x="26" y="87"/>
                  </a:lnTo>
                  <a:lnTo>
                    <a:pt x="26" y="407"/>
                  </a:lnTo>
                  <a:lnTo>
                    <a:pt x="32" y="137"/>
                  </a:lnTo>
                  <a:lnTo>
                    <a:pt x="32" y="619"/>
                  </a:lnTo>
                  <a:lnTo>
                    <a:pt x="32" y="91"/>
                  </a:lnTo>
                  <a:lnTo>
                    <a:pt x="32" y="245"/>
                  </a:lnTo>
                  <a:lnTo>
                    <a:pt x="37" y="129"/>
                  </a:lnTo>
                  <a:lnTo>
                    <a:pt x="37" y="498"/>
                  </a:lnTo>
                  <a:lnTo>
                    <a:pt x="37" y="37"/>
                  </a:lnTo>
                  <a:lnTo>
                    <a:pt x="37" y="195"/>
                  </a:lnTo>
                  <a:lnTo>
                    <a:pt x="42" y="174"/>
                  </a:lnTo>
                  <a:lnTo>
                    <a:pt x="42" y="436"/>
                  </a:lnTo>
                  <a:lnTo>
                    <a:pt x="42" y="33"/>
                  </a:lnTo>
                  <a:lnTo>
                    <a:pt x="42" y="154"/>
                  </a:lnTo>
                  <a:lnTo>
                    <a:pt x="47" y="274"/>
                  </a:lnTo>
                  <a:lnTo>
                    <a:pt x="47" y="548"/>
                  </a:lnTo>
                  <a:lnTo>
                    <a:pt x="47" y="79"/>
                  </a:lnTo>
                  <a:lnTo>
                    <a:pt x="47" y="349"/>
                  </a:lnTo>
                  <a:lnTo>
                    <a:pt x="52" y="278"/>
                  </a:lnTo>
                  <a:lnTo>
                    <a:pt x="52" y="665"/>
                  </a:lnTo>
                  <a:lnTo>
                    <a:pt x="52" y="75"/>
                  </a:lnTo>
                  <a:lnTo>
                    <a:pt x="52" y="361"/>
                  </a:lnTo>
                  <a:lnTo>
                    <a:pt x="57" y="270"/>
                  </a:lnTo>
                  <a:lnTo>
                    <a:pt x="57" y="611"/>
                  </a:lnTo>
                  <a:lnTo>
                    <a:pt x="57" y="62"/>
                  </a:lnTo>
                  <a:lnTo>
                    <a:pt x="57" y="245"/>
                  </a:lnTo>
                  <a:lnTo>
                    <a:pt x="63" y="278"/>
                  </a:lnTo>
                  <a:lnTo>
                    <a:pt x="63" y="577"/>
                  </a:lnTo>
                  <a:lnTo>
                    <a:pt x="63" y="46"/>
                  </a:lnTo>
                  <a:lnTo>
                    <a:pt x="63" y="191"/>
                  </a:lnTo>
                  <a:lnTo>
                    <a:pt x="68" y="149"/>
                  </a:lnTo>
                  <a:lnTo>
                    <a:pt x="68" y="569"/>
                  </a:lnTo>
                  <a:lnTo>
                    <a:pt x="68" y="0"/>
                  </a:lnTo>
                  <a:lnTo>
                    <a:pt x="68" y="133"/>
                  </a:lnTo>
                  <a:lnTo>
                    <a:pt x="73" y="149"/>
                  </a:lnTo>
                  <a:lnTo>
                    <a:pt x="73" y="336"/>
                  </a:lnTo>
                  <a:lnTo>
                    <a:pt x="73" y="58"/>
                  </a:lnTo>
                  <a:lnTo>
                    <a:pt x="73" y="66"/>
                  </a:lnTo>
                  <a:lnTo>
                    <a:pt x="78" y="162"/>
                  </a:lnTo>
                  <a:lnTo>
                    <a:pt x="78" y="390"/>
                  </a:lnTo>
                  <a:lnTo>
                    <a:pt x="78" y="58"/>
                  </a:lnTo>
                  <a:lnTo>
                    <a:pt x="78" y="125"/>
                  </a:lnTo>
                  <a:lnTo>
                    <a:pt x="83" y="137"/>
                  </a:lnTo>
                  <a:lnTo>
                    <a:pt x="83" y="602"/>
                  </a:lnTo>
                  <a:lnTo>
                    <a:pt x="83" y="54"/>
                  </a:lnTo>
                  <a:lnTo>
                    <a:pt x="83" y="183"/>
                  </a:lnTo>
                  <a:lnTo>
                    <a:pt x="89" y="104"/>
                  </a:lnTo>
                  <a:lnTo>
                    <a:pt x="89" y="449"/>
                  </a:lnTo>
                  <a:lnTo>
                    <a:pt x="89" y="75"/>
                  </a:lnTo>
                  <a:lnTo>
                    <a:pt x="89" y="220"/>
                  </a:lnTo>
                  <a:lnTo>
                    <a:pt x="94" y="187"/>
                  </a:lnTo>
                  <a:lnTo>
                    <a:pt x="94" y="328"/>
                  </a:lnTo>
                  <a:lnTo>
                    <a:pt x="94" y="54"/>
                  </a:lnTo>
                  <a:lnTo>
                    <a:pt x="94" y="187"/>
                  </a:lnTo>
                  <a:lnTo>
                    <a:pt x="99" y="436"/>
                  </a:lnTo>
                  <a:lnTo>
                    <a:pt x="99" y="469"/>
                  </a:lnTo>
                  <a:lnTo>
                    <a:pt x="99" y="58"/>
                  </a:lnTo>
                  <a:lnTo>
                    <a:pt x="99" y="278"/>
                  </a:lnTo>
                  <a:lnTo>
                    <a:pt x="104" y="395"/>
                  </a:lnTo>
                  <a:lnTo>
                    <a:pt x="104" y="519"/>
                  </a:lnTo>
                  <a:lnTo>
                    <a:pt x="104" y="41"/>
                  </a:lnTo>
                  <a:lnTo>
                    <a:pt x="104" y="228"/>
                  </a:lnTo>
                  <a:lnTo>
                    <a:pt x="109" y="141"/>
                  </a:lnTo>
                  <a:lnTo>
                    <a:pt x="109" y="503"/>
                  </a:lnTo>
                  <a:lnTo>
                    <a:pt x="109" y="50"/>
                  </a:lnTo>
                  <a:lnTo>
                    <a:pt x="109" y="79"/>
                  </a:lnTo>
                  <a:lnTo>
                    <a:pt x="114" y="50"/>
                  </a:lnTo>
                  <a:lnTo>
                    <a:pt x="114" y="494"/>
                  </a:lnTo>
                  <a:lnTo>
                    <a:pt x="114" y="21"/>
                  </a:lnTo>
                  <a:lnTo>
                    <a:pt x="114" y="253"/>
                  </a:lnTo>
                  <a:lnTo>
                    <a:pt x="120" y="299"/>
                  </a:lnTo>
                  <a:lnTo>
                    <a:pt x="120" y="507"/>
                  </a:lnTo>
                  <a:lnTo>
                    <a:pt x="120" y="37"/>
                  </a:lnTo>
                  <a:lnTo>
                    <a:pt x="120" y="203"/>
                  </a:lnTo>
                  <a:lnTo>
                    <a:pt x="125" y="266"/>
                  </a:lnTo>
                  <a:lnTo>
                    <a:pt x="125" y="544"/>
                  </a:lnTo>
                  <a:lnTo>
                    <a:pt x="125" y="50"/>
                  </a:lnTo>
                  <a:lnTo>
                    <a:pt x="125" y="203"/>
                  </a:lnTo>
                  <a:lnTo>
                    <a:pt x="130" y="270"/>
                  </a:lnTo>
                  <a:lnTo>
                    <a:pt x="130" y="540"/>
                  </a:lnTo>
                  <a:lnTo>
                    <a:pt x="130" y="91"/>
                  </a:lnTo>
                  <a:lnTo>
                    <a:pt x="130" y="257"/>
                  </a:lnTo>
                  <a:lnTo>
                    <a:pt x="135" y="324"/>
                  </a:lnTo>
                  <a:lnTo>
                    <a:pt x="135" y="374"/>
                  </a:lnTo>
                  <a:lnTo>
                    <a:pt x="135" y="83"/>
                  </a:lnTo>
                  <a:lnTo>
                    <a:pt x="135" y="162"/>
                  </a:lnTo>
                  <a:lnTo>
                    <a:pt x="140" y="129"/>
                  </a:lnTo>
                  <a:lnTo>
                    <a:pt x="140" y="532"/>
                  </a:lnTo>
                  <a:lnTo>
                    <a:pt x="140" y="46"/>
                  </a:lnTo>
                  <a:lnTo>
                    <a:pt x="140" y="203"/>
                  </a:lnTo>
                  <a:lnTo>
                    <a:pt x="146" y="108"/>
                  </a:lnTo>
                  <a:lnTo>
                    <a:pt x="146" y="461"/>
                  </a:lnTo>
                  <a:lnTo>
                    <a:pt x="146" y="83"/>
                  </a:lnTo>
                  <a:lnTo>
                    <a:pt x="146" y="145"/>
                  </a:lnTo>
                  <a:lnTo>
                    <a:pt x="151" y="245"/>
                  </a:lnTo>
                  <a:lnTo>
                    <a:pt x="151" y="41"/>
                  </a:lnTo>
                  <a:lnTo>
                    <a:pt x="151" y="515"/>
                  </a:lnTo>
                  <a:lnTo>
                    <a:pt x="156" y="203"/>
                  </a:lnTo>
                  <a:lnTo>
                    <a:pt x="156" y="482"/>
                  </a:lnTo>
                  <a:lnTo>
                    <a:pt x="156" y="29"/>
                  </a:lnTo>
                  <a:lnTo>
                    <a:pt x="156" y="141"/>
                  </a:lnTo>
                  <a:lnTo>
                    <a:pt x="161" y="170"/>
                  </a:lnTo>
                  <a:lnTo>
                    <a:pt x="161" y="382"/>
                  </a:lnTo>
                  <a:lnTo>
                    <a:pt x="161" y="75"/>
                  </a:lnTo>
                  <a:lnTo>
                    <a:pt x="161" y="299"/>
                  </a:lnTo>
                  <a:lnTo>
                    <a:pt x="166" y="216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5921594" y="3973512"/>
              <a:ext cx="144420" cy="1312863"/>
            </a:xfrm>
            <a:custGeom>
              <a:avLst/>
              <a:gdLst>
                <a:gd name="T0" fmla="*/ 0 w 171"/>
                <a:gd name="T1" fmla="*/ 38 h 827"/>
                <a:gd name="T2" fmla="*/ 6 w 171"/>
                <a:gd name="T3" fmla="*/ 362 h 827"/>
                <a:gd name="T4" fmla="*/ 11 w 171"/>
                <a:gd name="T5" fmla="*/ 229 h 827"/>
                <a:gd name="T6" fmla="*/ 11 w 171"/>
                <a:gd name="T7" fmla="*/ 204 h 827"/>
                <a:gd name="T8" fmla="*/ 16 w 171"/>
                <a:gd name="T9" fmla="*/ 46 h 827"/>
                <a:gd name="T10" fmla="*/ 21 w 171"/>
                <a:gd name="T11" fmla="*/ 640 h 827"/>
                <a:gd name="T12" fmla="*/ 26 w 171"/>
                <a:gd name="T13" fmla="*/ 133 h 827"/>
                <a:gd name="T14" fmla="*/ 26 w 171"/>
                <a:gd name="T15" fmla="*/ 241 h 827"/>
                <a:gd name="T16" fmla="*/ 31 w 171"/>
                <a:gd name="T17" fmla="*/ 382 h 827"/>
                <a:gd name="T18" fmla="*/ 37 w 171"/>
                <a:gd name="T19" fmla="*/ 25 h 827"/>
                <a:gd name="T20" fmla="*/ 42 w 171"/>
                <a:gd name="T21" fmla="*/ 432 h 827"/>
                <a:gd name="T22" fmla="*/ 47 w 171"/>
                <a:gd name="T23" fmla="*/ 324 h 827"/>
                <a:gd name="T24" fmla="*/ 47 w 171"/>
                <a:gd name="T25" fmla="*/ 204 h 827"/>
                <a:gd name="T26" fmla="*/ 52 w 171"/>
                <a:gd name="T27" fmla="*/ 33 h 827"/>
                <a:gd name="T28" fmla="*/ 57 w 171"/>
                <a:gd name="T29" fmla="*/ 478 h 827"/>
                <a:gd name="T30" fmla="*/ 63 w 171"/>
                <a:gd name="T31" fmla="*/ 92 h 827"/>
                <a:gd name="T32" fmla="*/ 63 w 171"/>
                <a:gd name="T33" fmla="*/ 121 h 827"/>
                <a:gd name="T34" fmla="*/ 68 w 171"/>
                <a:gd name="T35" fmla="*/ 71 h 827"/>
                <a:gd name="T36" fmla="*/ 73 w 171"/>
                <a:gd name="T37" fmla="*/ 54 h 827"/>
                <a:gd name="T38" fmla="*/ 78 w 171"/>
                <a:gd name="T39" fmla="*/ 507 h 827"/>
                <a:gd name="T40" fmla="*/ 83 w 171"/>
                <a:gd name="T41" fmla="*/ 141 h 827"/>
                <a:gd name="T42" fmla="*/ 83 w 171"/>
                <a:gd name="T43" fmla="*/ 158 h 827"/>
                <a:gd name="T44" fmla="*/ 88 w 171"/>
                <a:gd name="T45" fmla="*/ 63 h 827"/>
                <a:gd name="T46" fmla="*/ 94 w 171"/>
                <a:gd name="T47" fmla="*/ 520 h 827"/>
                <a:gd name="T48" fmla="*/ 99 w 171"/>
                <a:gd name="T49" fmla="*/ 216 h 827"/>
                <a:gd name="T50" fmla="*/ 99 w 171"/>
                <a:gd name="T51" fmla="*/ 195 h 827"/>
                <a:gd name="T52" fmla="*/ 104 w 171"/>
                <a:gd name="T53" fmla="*/ 25 h 827"/>
                <a:gd name="T54" fmla="*/ 109 w 171"/>
                <a:gd name="T55" fmla="*/ 557 h 827"/>
                <a:gd name="T56" fmla="*/ 114 w 171"/>
                <a:gd name="T57" fmla="*/ 495 h 827"/>
                <a:gd name="T58" fmla="*/ 114 w 171"/>
                <a:gd name="T59" fmla="*/ 175 h 827"/>
                <a:gd name="T60" fmla="*/ 120 w 171"/>
                <a:gd name="T61" fmla="*/ 237 h 827"/>
                <a:gd name="T62" fmla="*/ 125 w 171"/>
                <a:gd name="T63" fmla="*/ 71 h 827"/>
                <a:gd name="T64" fmla="*/ 130 w 171"/>
                <a:gd name="T65" fmla="*/ 71 h 827"/>
                <a:gd name="T66" fmla="*/ 135 w 171"/>
                <a:gd name="T67" fmla="*/ 827 h 827"/>
                <a:gd name="T68" fmla="*/ 140 w 171"/>
                <a:gd name="T69" fmla="*/ 225 h 827"/>
                <a:gd name="T70" fmla="*/ 140 w 171"/>
                <a:gd name="T71" fmla="*/ 108 h 827"/>
                <a:gd name="T72" fmla="*/ 145 w 171"/>
                <a:gd name="T73" fmla="*/ 9 h 827"/>
                <a:gd name="T74" fmla="*/ 151 w 171"/>
                <a:gd name="T75" fmla="*/ 382 h 827"/>
                <a:gd name="T76" fmla="*/ 156 w 171"/>
                <a:gd name="T77" fmla="*/ 254 h 827"/>
                <a:gd name="T78" fmla="*/ 156 w 171"/>
                <a:gd name="T79" fmla="*/ 112 h 827"/>
                <a:gd name="T80" fmla="*/ 161 w 171"/>
                <a:gd name="T81" fmla="*/ 146 h 827"/>
                <a:gd name="T82" fmla="*/ 166 w 171"/>
                <a:gd name="T83" fmla="*/ 92 h 8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827">
                  <a:moveTo>
                    <a:pt x="0" y="208"/>
                  </a:moveTo>
                  <a:lnTo>
                    <a:pt x="0" y="474"/>
                  </a:lnTo>
                  <a:lnTo>
                    <a:pt x="0" y="38"/>
                  </a:lnTo>
                  <a:lnTo>
                    <a:pt x="0" y="233"/>
                  </a:lnTo>
                  <a:lnTo>
                    <a:pt x="6" y="295"/>
                  </a:lnTo>
                  <a:lnTo>
                    <a:pt x="6" y="362"/>
                  </a:lnTo>
                  <a:lnTo>
                    <a:pt x="6" y="21"/>
                  </a:lnTo>
                  <a:lnTo>
                    <a:pt x="6" y="50"/>
                  </a:lnTo>
                  <a:lnTo>
                    <a:pt x="11" y="229"/>
                  </a:lnTo>
                  <a:lnTo>
                    <a:pt x="11" y="407"/>
                  </a:lnTo>
                  <a:lnTo>
                    <a:pt x="11" y="0"/>
                  </a:lnTo>
                  <a:lnTo>
                    <a:pt x="11" y="204"/>
                  </a:lnTo>
                  <a:lnTo>
                    <a:pt x="16" y="154"/>
                  </a:lnTo>
                  <a:lnTo>
                    <a:pt x="16" y="478"/>
                  </a:lnTo>
                  <a:lnTo>
                    <a:pt x="16" y="46"/>
                  </a:lnTo>
                  <a:lnTo>
                    <a:pt x="16" y="204"/>
                  </a:lnTo>
                  <a:lnTo>
                    <a:pt x="21" y="237"/>
                  </a:lnTo>
                  <a:lnTo>
                    <a:pt x="21" y="640"/>
                  </a:lnTo>
                  <a:lnTo>
                    <a:pt x="21" y="63"/>
                  </a:lnTo>
                  <a:lnTo>
                    <a:pt x="21" y="237"/>
                  </a:lnTo>
                  <a:lnTo>
                    <a:pt x="26" y="133"/>
                  </a:lnTo>
                  <a:lnTo>
                    <a:pt x="26" y="395"/>
                  </a:lnTo>
                  <a:lnTo>
                    <a:pt x="26" y="33"/>
                  </a:lnTo>
                  <a:lnTo>
                    <a:pt x="26" y="241"/>
                  </a:lnTo>
                  <a:lnTo>
                    <a:pt x="31" y="287"/>
                  </a:lnTo>
                  <a:lnTo>
                    <a:pt x="31" y="29"/>
                  </a:lnTo>
                  <a:lnTo>
                    <a:pt x="31" y="382"/>
                  </a:lnTo>
                  <a:lnTo>
                    <a:pt x="37" y="179"/>
                  </a:lnTo>
                  <a:lnTo>
                    <a:pt x="37" y="378"/>
                  </a:lnTo>
                  <a:lnTo>
                    <a:pt x="37" y="25"/>
                  </a:lnTo>
                  <a:lnTo>
                    <a:pt x="37" y="141"/>
                  </a:lnTo>
                  <a:lnTo>
                    <a:pt x="42" y="58"/>
                  </a:lnTo>
                  <a:lnTo>
                    <a:pt x="42" y="432"/>
                  </a:lnTo>
                  <a:lnTo>
                    <a:pt x="42" y="25"/>
                  </a:lnTo>
                  <a:lnTo>
                    <a:pt x="42" y="129"/>
                  </a:lnTo>
                  <a:lnTo>
                    <a:pt x="47" y="324"/>
                  </a:lnTo>
                  <a:lnTo>
                    <a:pt x="47" y="495"/>
                  </a:lnTo>
                  <a:lnTo>
                    <a:pt x="47" y="75"/>
                  </a:lnTo>
                  <a:lnTo>
                    <a:pt x="47" y="204"/>
                  </a:lnTo>
                  <a:lnTo>
                    <a:pt x="52" y="171"/>
                  </a:lnTo>
                  <a:lnTo>
                    <a:pt x="52" y="395"/>
                  </a:lnTo>
                  <a:lnTo>
                    <a:pt x="52" y="33"/>
                  </a:lnTo>
                  <a:lnTo>
                    <a:pt x="52" y="204"/>
                  </a:lnTo>
                  <a:lnTo>
                    <a:pt x="57" y="92"/>
                  </a:lnTo>
                  <a:lnTo>
                    <a:pt x="57" y="478"/>
                  </a:lnTo>
                  <a:lnTo>
                    <a:pt x="57" y="25"/>
                  </a:lnTo>
                  <a:lnTo>
                    <a:pt x="57" y="212"/>
                  </a:lnTo>
                  <a:lnTo>
                    <a:pt x="63" y="92"/>
                  </a:lnTo>
                  <a:lnTo>
                    <a:pt x="63" y="403"/>
                  </a:lnTo>
                  <a:lnTo>
                    <a:pt x="63" y="63"/>
                  </a:lnTo>
                  <a:lnTo>
                    <a:pt x="63" y="121"/>
                  </a:lnTo>
                  <a:lnTo>
                    <a:pt x="68" y="200"/>
                  </a:lnTo>
                  <a:lnTo>
                    <a:pt x="68" y="341"/>
                  </a:lnTo>
                  <a:lnTo>
                    <a:pt x="68" y="71"/>
                  </a:lnTo>
                  <a:lnTo>
                    <a:pt x="68" y="179"/>
                  </a:lnTo>
                  <a:lnTo>
                    <a:pt x="73" y="528"/>
                  </a:lnTo>
                  <a:lnTo>
                    <a:pt x="73" y="54"/>
                  </a:lnTo>
                  <a:lnTo>
                    <a:pt x="73" y="162"/>
                  </a:lnTo>
                  <a:lnTo>
                    <a:pt x="78" y="337"/>
                  </a:lnTo>
                  <a:lnTo>
                    <a:pt x="78" y="507"/>
                  </a:lnTo>
                  <a:lnTo>
                    <a:pt x="78" y="13"/>
                  </a:lnTo>
                  <a:lnTo>
                    <a:pt x="78" y="117"/>
                  </a:lnTo>
                  <a:lnTo>
                    <a:pt x="83" y="141"/>
                  </a:lnTo>
                  <a:lnTo>
                    <a:pt x="83" y="490"/>
                  </a:lnTo>
                  <a:lnTo>
                    <a:pt x="83" y="63"/>
                  </a:lnTo>
                  <a:lnTo>
                    <a:pt x="83" y="158"/>
                  </a:lnTo>
                  <a:lnTo>
                    <a:pt x="88" y="154"/>
                  </a:lnTo>
                  <a:lnTo>
                    <a:pt x="88" y="598"/>
                  </a:lnTo>
                  <a:lnTo>
                    <a:pt x="88" y="63"/>
                  </a:lnTo>
                  <a:lnTo>
                    <a:pt x="88" y="266"/>
                  </a:lnTo>
                  <a:lnTo>
                    <a:pt x="94" y="150"/>
                  </a:lnTo>
                  <a:lnTo>
                    <a:pt x="94" y="520"/>
                  </a:lnTo>
                  <a:lnTo>
                    <a:pt x="94" y="25"/>
                  </a:lnTo>
                  <a:lnTo>
                    <a:pt x="94" y="92"/>
                  </a:lnTo>
                  <a:lnTo>
                    <a:pt x="99" y="216"/>
                  </a:lnTo>
                  <a:lnTo>
                    <a:pt x="99" y="382"/>
                  </a:lnTo>
                  <a:lnTo>
                    <a:pt x="99" y="42"/>
                  </a:lnTo>
                  <a:lnTo>
                    <a:pt x="99" y="195"/>
                  </a:lnTo>
                  <a:lnTo>
                    <a:pt x="104" y="266"/>
                  </a:lnTo>
                  <a:lnTo>
                    <a:pt x="104" y="366"/>
                  </a:lnTo>
                  <a:lnTo>
                    <a:pt x="104" y="25"/>
                  </a:lnTo>
                  <a:lnTo>
                    <a:pt x="104" y="283"/>
                  </a:lnTo>
                  <a:lnTo>
                    <a:pt x="109" y="67"/>
                  </a:lnTo>
                  <a:lnTo>
                    <a:pt x="109" y="557"/>
                  </a:lnTo>
                  <a:lnTo>
                    <a:pt x="109" y="42"/>
                  </a:lnTo>
                  <a:lnTo>
                    <a:pt x="109" y="129"/>
                  </a:lnTo>
                  <a:lnTo>
                    <a:pt x="114" y="495"/>
                  </a:lnTo>
                  <a:lnTo>
                    <a:pt x="114" y="507"/>
                  </a:lnTo>
                  <a:lnTo>
                    <a:pt x="114" y="50"/>
                  </a:lnTo>
                  <a:lnTo>
                    <a:pt x="114" y="175"/>
                  </a:lnTo>
                  <a:lnTo>
                    <a:pt x="120" y="67"/>
                  </a:lnTo>
                  <a:lnTo>
                    <a:pt x="120" y="507"/>
                  </a:lnTo>
                  <a:lnTo>
                    <a:pt x="120" y="237"/>
                  </a:lnTo>
                  <a:lnTo>
                    <a:pt x="125" y="175"/>
                  </a:lnTo>
                  <a:lnTo>
                    <a:pt x="125" y="436"/>
                  </a:lnTo>
                  <a:lnTo>
                    <a:pt x="125" y="71"/>
                  </a:lnTo>
                  <a:lnTo>
                    <a:pt x="125" y="100"/>
                  </a:lnTo>
                  <a:lnTo>
                    <a:pt x="130" y="341"/>
                  </a:lnTo>
                  <a:lnTo>
                    <a:pt x="130" y="71"/>
                  </a:lnTo>
                  <a:lnTo>
                    <a:pt x="130" y="200"/>
                  </a:lnTo>
                  <a:lnTo>
                    <a:pt x="135" y="225"/>
                  </a:lnTo>
                  <a:lnTo>
                    <a:pt x="135" y="827"/>
                  </a:lnTo>
                  <a:lnTo>
                    <a:pt x="135" y="38"/>
                  </a:lnTo>
                  <a:lnTo>
                    <a:pt x="135" y="54"/>
                  </a:lnTo>
                  <a:lnTo>
                    <a:pt x="140" y="225"/>
                  </a:lnTo>
                  <a:lnTo>
                    <a:pt x="140" y="499"/>
                  </a:lnTo>
                  <a:lnTo>
                    <a:pt x="140" y="75"/>
                  </a:lnTo>
                  <a:lnTo>
                    <a:pt x="140" y="108"/>
                  </a:lnTo>
                  <a:lnTo>
                    <a:pt x="145" y="499"/>
                  </a:lnTo>
                  <a:lnTo>
                    <a:pt x="145" y="520"/>
                  </a:lnTo>
                  <a:lnTo>
                    <a:pt x="145" y="9"/>
                  </a:lnTo>
                  <a:lnTo>
                    <a:pt x="145" y="141"/>
                  </a:lnTo>
                  <a:lnTo>
                    <a:pt x="151" y="96"/>
                  </a:lnTo>
                  <a:lnTo>
                    <a:pt x="151" y="382"/>
                  </a:lnTo>
                  <a:lnTo>
                    <a:pt x="151" y="42"/>
                  </a:lnTo>
                  <a:lnTo>
                    <a:pt x="151" y="249"/>
                  </a:lnTo>
                  <a:lnTo>
                    <a:pt x="156" y="254"/>
                  </a:lnTo>
                  <a:lnTo>
                    <a:pt x="156" y="424"/>
                  </a:lnTo>
                  <a:lnTo>
                    <a:pt x="156" y="67"/>
                  </a:lnTo>
                  <a:lnTo>
                    <a:pt x="156" y="112"/>
                  </a:lnTo>
                  <a:lnTo>
                    <a:pt x="161" y="582"/>
                  </a:lnTo>
                  <a:lnTo>
                    <a:pt x="161" y="46"/>
                  </a:lnTo>
                  <a:lnTo>
                    <a:pt x="161" y="146"/>
                  </a:lnTo>
                  <a:lnTo>
                    <a:pt x="166" y="100"/>
                  </a:lnTo>
                  <a:lnTo>
                    <a:pt x="166" y="761"/>
                  </a:lnTo>
                  <a:lnTo>
                    <a:pt x="166" y="92"/>
                  </a:lnTo>
                  <a:lnTo>
                    <a:pt x="166" y="382"/>
                  </a:lnTo>
                  <a:lnTo>
                    <a:pt x="171" y="166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6066015" y="3962400"/>
              <a:ext cx="140197" cy="1338263"/>
            </a:xfrm>
            <a:custGeom>
              <a:avLst/>
              <a:gdLst>
                <a:gd name="T0" fmla="*/ 0 w 166"/>
                <a:gd name="T1" fmla="*/ 58 h 843"/>
                <a:gd name="T2" fmla="*/ 6 w 166"/>
                <a:gd name="T3" fmla="*/ 499 h 843"/>
                <a:gd name="T4" fmla="*/ 11 w 166"/>
                <a:gd name="T5" fmla="*/ 187 h 843"/>
                <a:gd name="T6" fmla="*/ 11 w 166"/>
                <a:gd name="T7" fmla="*/ 449 h 843"/>
                <a:gd name="T8" fmla="*/ 16 w 166"/>
                <a:gd name="T9" fmla="*/ 79 h 843"/>
                <a:gd name="T10" fmla="*/ 21 w 166"/>
                <a:gd name="T11" fmla="*/ 407 h 843"/>
                <a:gd name="T12" fmla="*/ 26 w 166"/>
                <a:gd name="T13" fmla="*/ 199 h 843"/>
                <a:gd name="T14" fmla="*/ 26 w 166"/>
                <a:gd name="T15" fmla="*/ 116 h 843"/>
                <a:gd name="T16" fmla="*/ 31 w 166"/>
                <a:gd name="T17" fmla="*/ 91 h 843"/>
                <a:gd name="T18" fmla="*/ 37 w 166"/>
                <a:gd name="T19" fmla="*/ 544 h 843"/>
                <a:gd name="T20" fmla="*/ 42 w 166"/>
                <a:gd name="T21" fmla="*/ 324 h 843"/>
                <a:gd name="T22" fmla="*/ 42 w 166"/>
                <a:gd name="T23" fmla="*/ 170 h 843"/>
                <a:gd name="T24" fmla="*/ 47 w 166"/>
                <a:gd name="T25" fmla="*/ 96 h 843"/>
                <a:gd name="T26" fmla="*/ 52 w 166"/>
                <a:gd name="T27" fmla="*/ 366 h 843"/>
                <a:gd name="T28" fmla="*/ 57 w 166"/>
                <a:gd name="T29" fmla="*/ 278 h 843"/>
                <a:gd name="T30" fmla="*/ 57 w 166"/>
                <a:gd name="T31" fmla="*/ 174 h 843"/>
                <a:gd name="T32" fmla="*/ 63 w 166"/>
                <a:gd name="T33" fmla="*/ 96 h 843"/>
                <a:gd name="T34" fmla="*/ 68 w 166"/>
                <a:gd name="T35" fmla="*/ 818 h 843"/>
                <a:gd name="T36" fmla="*/ 73 w 166"/>
                <a:gd name="T37" fmla="*/ 469 h 843"/>
                <a:gd name="T38" fmla="*/ 73 w 166"/>
                <a:gd name="T39" fmla="*/ 457 h 843"/>
                <a:gd name="T40" fmla="*/ 78 w 166"/>
                <a:gd name="T41" fmla="*/ 54 h 843"/>
                <a:gd name="T42" fmla="*/ 83 w 166"/>
                <a:gd name="T43" fmla="*/ 486 h 843"/>
                <a:gd name="T44" fmla="*/ 89 w 166"/>
                <a:gd name="T45" fmla="*/ 104 h 843"/>
                <a:gd name="T46" fmla="*/ 94 w 166"/>
                <a:gd name="T47" fmla="*/ 303 h 843"/>
                <a:gd name="T48" fmla="*/ 94 w 166"/>
                <a:gd name="T49" fmla="*/ 233 h 843"/>
                <a:gd name="T50" fmla="*/ 99 w 166"/>
                <a:gd name="T51" fmla="*/ 83 h 843"/>
                <a:gd name="T52" fmla="*/ 104 w 166"/>
                <a:gd name="T53" fmla="*/ 623 h 843"/>
                <a:gd name="T54" fmla="*/ 109 w 166"/>
                <a:gd name="T55" fmla="*/ 395 h 843"/>
                <a:gd name="T56" fmla="*/ 109 w 166"/>
                <a:gd name="T57" fmla="*/ 366 h 843"/>
                <a:gd name="T58" fmla="*/ 114 w 166"/>
                <a:gd name="T59" fmla="*/ 71 h 843"/>
                <a:gd name="T60" fmla="*/ 120 w 166"/>
                <a:gd name="T61" fmla="*/ 519 h 843"/>
                <a:gd name="T62" fmla="*/ 125 w 166"/>
                <a:gd name="T63" fmla="*/ 108 h 843"/>
                <a:gd name="T64" fmla="*/ 125 w 166"/>
                <a:gd name="T65" fmla="*/ 228 h 843"/>
                <a:gd name="T66" fmla="*/ 130 w 166"/>
                <a:gd name="T67" fmla="*/ 12 h 843"/>
                <a:gd name="T68" fmla="*/ 135 w 166"/>
                <a:gd name="T69" fmla="*/ 561 h 843"/>
                <a:gd name="T70" fmla="*/ 140 w 166"/>
                <a:gd name="T71" fmla="*/ 83 h 843"/>
                <a:gd name="T72" fmla="*/ 140 w 166"/>
                <a:gd name="T73" fmla="*/ 120 h 843"/>
                <a:gd name="T74" fmla="*/ 146 w 166"/>
                <a:gd name="T75" fmla="*/ 478 h 843"/>
                <a:gd name="T76" fmla="*/ 151 w 166"/>
                <a:gd name="T77" fmla="*/ 0 h 843"/>
                <a:gd name="T78" fmla="*/ 156 w 166"/>
                <a:gd name="T79" fmla="*/ 403 h 843"/>
                <a:gd name="T80" fmla="*/ 161 w 166"/>
                <a:gd name="T81" fmla="*/ 270 h 843"/>
                <a:gd name="T82" fmla="*/ 161 w 166"/>
                <a:gd name="T83" fmla="*/ 87 h 8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843">
                  <a:moveTo>
                    <a:pt x="0" y="199"/>
                  </a:moveTo>
                  <a:lnTo>
                    <a:pt x="0" y="557"/>
                  </a:lnTo>
                  <a:lnTo>
                    <a:pt x="0" y="58"/>
                  </a:lnTo>
                  <a:lnTo>
                    <a:pt x="0" y="370"/>
                  </a:lnTo>
                  <a:lnTo>
                    <a:pt x="6" y="303"/>
                  </a:lnTo>
                  <a:lnTo>
                    <a:pt x="6" y="499"/>
                  </a:lnTo>
                  <a:lnTo>
                    <a:pt x="6" y="91"/>
                  </a:lnTo>
                  <a:lnTo>
                    <a:pt x="6" y="258"/>
                  </a:lnTo>
                  <a:lnTo>
                    <a:pt x="11" y="187"/>
                  </a:lnTo>
                  <a:lnTo>
                    <a:pt x="11" y="607"/>
                  </a:lnTo>
                  <a:lnTo>
                    <a:pt x="11" y="54"/>
                  </a:lnTo>
                  <a:lnTo>
                    <a:pt x="11" y="449"/>
                  </a:lnTo>
                  <a:lnTo>
                    <a:pt x="16" y="312"/>
                  </a:lnTo>
                  <a:lnTo>
                    <a:pt x="16" y="436"/>
                  </a:lnTo>
                  <a:lnTo>
                    <a:pt x="16" y="79"/>
                  </a:lnTo>
                  <a:lnTo>
                    <a:pt x="16" y="100"/>
                  </a:lnTo>
                  <a:lnTo>
                    <a:pt x="21" y="266"/>
                  </a:lnTo>
                  <a:lnTo>
                    <a:pt x="21" y="407"/>
                  </a:lnTo>
                  <a:lnTo>
                    <a:pt x="21" y="91"/>
                  </a:lnTo>
                  <a:lnTo>
                    <a:pt x="21" y="336"/>
                  </a:lnTo>
                  <a:lnTo>
                    <a:pt x="26" y="199"/>
                  </a:lnTo>
                  <a:lnTo>
                    <a:pt x="26" y="640"/>
                  </a:lnTo>
                  <a:lnTo>
                    <a:pt x="26" y="112"/>
                  </a:lnTo>
                  <a:lnTo>
                    <a:pt x="26" y="116"/>
                  </a:lnTo>
                  <a:lnTo>
                    <a:pt x="31" y="212"/>
                  </a:lnTo>
                  <a:lnTo>
                    <a:pt x="31" y="843"/>
                  </a:lnTo>
                  <a:lnTo>
                    <a:pt x="31" y="91"/>
                  </a:lnTo>
                  <a:lnTo>
                    <a:pt x="31" y="183"/>
                  </a:lnTo>
                  <a:lnTo>
                    <a:pt x="37" y="137"/>
                  </a:lnTo>
                  <a:lnTo>
                    <a:pt x="37" y="544"/>
                  </a:lnTo>
                  <a:lnTo>
                    <a:pt x="37" y="54"/>
                  </a:lnTo>
                  <a:lnTo>
                    <a:pt x="37" y="137"/>
                  </a:lnTo>
                  <a:lnTo>
                    <a:pt x="42" y="324"/>
                  </a:lnTo>
                  <a:lnTo>
                    <a:pt x="42" y="424"/>
                  </a:lnTo>
                  <a:lnTo>
                    <a:pt x="42" y="79"/>
                  </a:lnTo>
                  <a:lnTo>
                    <a:pt x="42" y="170"/>
                  </a:lnTo>
                  <a:lnTo>
                    <a:pt x="47" y="162"/>
                  </a:lnTo>
                  <a:lnTo>
                    <a:pt x="47" y="407"/>
                  </a:lnTo>
                  <a:lnTo>
                    <a:pt x="47" y="96"/>
                  </a:lnTo>
                  <a:lnTo>
                    <a:pt x="47" y="170"/>
                  </a:lnTo>
                  <a:lnTo>
                    <a:pt x="52" y="208"/>
                  </a:lnTo>
                  <a:lnTo>
                    <a:pt x="52" y="366"/>
                  </a:lnTo>
                  <a:lnTo>
                    <a:pt x="52" y="79"/>
                  </a:lnTo>
                  <a:lnTo>
                    <a:pt x="52" y="233"/>
                  </a:lnTo>
                  <a:lnTo>
                    <a:pt x="57" y="278"/>
                  </a:lnTo>
                  <a:lnTo>
                    <a:pt x="57" y="478"/>
                  </a:lnTo>
                  <a:lnTo>
                    <a:pt x="57" y="75"/>
                  </a:lnTo>
                  <a:lnTo>
                    <a:pt x="57" y="174"/>
                  </a:lnTo>
                  <a:lnTo>
                    <a:pt x="63" y="307"/>
                  </a:lnTo>
                  <a:lnTo>
                    <a:pt x="63" y="478"/>
                  </a:lnTo>
                  <a:lnTo>
                    <a:pt x="63" y="96"/>
                  </a:lnTo>
                  <a:lnTo>
                    <a:pt x="63" y="328"/>
                  </a:lnTo>
                  <a:lnTo>
                    <a:pt x="68" y="162"/>
                  </a:lnTo>
                  <a:lnTo>
                    <a:pt x="68" y="818"/>
                  </a:lnTo>
                  <a:lnTo>
                    <a:pt x="68" y="100"/>
                  </a:lnTo>
                  <a:lnTo>
                    <a:pt x="68" y="195"/>
                  </a:lnTo>
                  <a:lnTo>
                    <a:pt x="73" y="469"/>
                  </a:lnTo>
                  <a:lnTo>
                    <a:pt x="73" y="577"/>
                  </a:lnTo>
                  <a:lnTo>
                    <a:pt x="73" y="96"/>
                  </a:lnTo>
                  <a:lnTo>
                    <a:pt x="73" y="457"/>
                  </a:lnTo>
                  <a:lnTo>
                    <a:pt x="78" y="179"/>
                  </a:lnTo>
                  <a:lnTo>
                    <a:pt x="78" y="544"/>
                  </a:lnTo>
                  <a:lnTo>
                    <a:pt x="78" y="54"/>
                  </a:lnTo>
                  <a:lnTo>
                    <a:pt x="78" y="129"/>
                  </a:lnTo>
                  <a:lnTo>
                    <a:pt x="83" y="129"/>
                  </a:lnTo>
                  <a:lnTo>
                    <a:pt x="83" y="486"/>
                  </a:lnTo>
                  <a:lnTo>
                    <a:pt x="83" y="108"/>
                  </a:lnTo>
                  <a:lnTo>
                    <a:pt x="83" y="245"/>
                  </a:lnTo>
                  <a:lnTo>
                    <a:pt x="89" y="104"/>
                  </a:lnTo>
                  <a:lnTo>
                    <a:pt x="89" y="440"/>
                  </a:lnTo>
                  <a:lnTo>
                    <a:pt x="89" y="158"/>
                  </a:lnTo>
                  <a:lnTo>
                    <a:pt x="94" y="303"/>
                  </a:lnTo>
                  <a:lnTo>
                    <a:pt x="94" y="515"/>
                  </a:lnTo>
                  <a:lnTo>
                    <a:pt x="94" y="104"/>
                  </a:lnTo>
                  <a:lnTo>
                    <a:pt x="94" y="233"/>
                  </a:lnTo>
                  <a:lnTo>
                    <a:pt x="99" y="270"/>
                  </a:lnTo>
                  <a:lnTo>
                    <a:pt x="99" y="378"/>
                  </a:lnTo>
                  <a:lnTo>
                    <a:pt x="99" y="83"/>
                  </a:lnTo>
                  <a:lnTo>
                    <a:pt x="99" y="320"/>
                  </a:lnTo>
                  <a:lnTo>
                    <a:pt x="104" y="174"/>
                  </a:lnTo>
                  <a:lnTo>
                    <a:pt x="104" y="623"/>
                  </a:lnTo>
                  <a:lnTo>
                    <a:pt x="104" y="58"/>
                  </a:lnTo>
                  <a:lnTo>
                    <a:pt x="104" y="166"/>
                  </a:lnTo>
                  <a:lnTo>
                    <a:pt x="109" y="395"/>
                  </a:lnTo>
                  <a:lnTo>
                    <a:pt x="109" y="457"/>
                  </a:lnTo>
                  <a:lnTo>
                    <a:pt x="109" y="96"/>
                  </a:lnTo>
                  <a:lnTo>
                    <a:pt x="109" y="366"/>
                  </a:lnTo>
                  <a:lnTo>
                    <a:pt x="114" y="204"/>
                  </a:lnTo>
                  <a:lnTo>
                    <a:pt x="114" y="403"/>
                  </a:lnTo>
                  <a:lnTo>
                    <a:pt x="114" y="71"/>
                  </a:lnTo>
                  <a:lnTo>
                    <a:pt x="114" y="183"/>
                  </a:lnTo>
                  <a:lnTo>
                    <a:pt x="120" y="183"/>
                  </a:lnTo>
                  <a:lnTo>
                    <a:pt x="120" y="519"/>
                  </a:lnTo>
                  <a:lnTo>
                    <a:pt x="120" y="96"/>
                  </a:lnTo>
                  <a:lnTo>
                    <a:pt x="120" y="137"/>
                  </a:lnTo>
                  <a:lnTo>
                    <a:pt x="125" y="108"/>
                  </a:lnTo>
                  <a:lnTo>
                    <a:pt x="125" y="303"/>
                  </a:lnTo>
                  <a:lnTo>
                    <a:pt x="125" y="33"/>
                  </a:lnTo>
                  <a:lnTo>
                    <a:pt x="125" y="228"/>
                  </a:lnTo>
                  <a:lnTo>
                    <a:pt x="130" y="79"/>
                  </a:lnTo>
                  <a:lnTo>
                    <a:pt x="130" y="453"/>
                  </a:lnTo>
                  <a:lnTo>
                    <a:pt x="130" y="12"/>
                  </a:lnTo>
                  <a:lnTo>
                    <a:pt x="130" y="96"/>
                  </a:lnTo>
                  <a:lnTo>
                    <a:pt x="135" y="125"/>
                  </a:lnTo>
                  <a:lnTo>
                    <a:pt x="135" y="561"/>
                  </a:lnTo>
                  <a:lnTo>
                    <a:pt x="135" y="29"/>
                  </a:lnTo>
                  <a:lnTo>
                    <a:pt x="135" y="129"/>
                  </a:lnTo>
                  <a:lnTo>
                    <a:pt x="140" y="83"/>
                  </a:lnTo>
                  <a:lnTo>
                    <a:pt x="140" y="461"/>
                  </a:lnTo>
                  <a:lnTo>
                    <a:pt x="140" y="29"/>
                  </a:lnTo>
                  <a:lnTo>
                    <a:pt x="140" y="120"/>
                  </a:lnTo>
                  <a:lnTo>
                    <a:pt x="146" y="208"/>
                  </a:lnTo>
                  <a:lnTo>
                    <a:pt x="146" y="54"/>
                  </a:lnTo>
                  <a:lnTo>
                    <a:pt x="146" y="478"/>
                  </a:lnTo>
                  <a:lnTo>
                    <a:pt x="151" y="154"/>
                  </a:lnTo>
                  <a:lnTo>
                    <a:pt x="151" y="461"/>
                  </a:lnTo>
                  <a:lnTo>
                    <a:pt x="151" y="0"/>
                  </a:lnTo>
                  <a:lnTo>
                    <a:pt x="151" y="457"/>
                  </a:lnTo>
                  <a:lnTo>
                    <a:pt x="156" y="112"/>
                  </a:lnTo>
                  <a:lnTo>
                    <a:pt x="156" y="403"/>
                  </a:lnTo>
                  <a:lnTo>
                    <a:pt x="156" y="104"/>
                  </a:lnTo>
                  <a:lnTo>
                    <a:pt x="156" y="108"/>
                  </a:lnTo>
                  <a:lnTo>
                    <a:pt x="161" y="270"/>
                  </a:lnTo>
                  <a:lnTo>
                    <a:pt x="161" y="453"/>
                  </a:lnTo>
                  <a:lnTo>
                    <a:pt x="161" y="42"/>
                  </a:lnTo>
                  <a:lnTo>
                    <a:pt x="161" y="87"/>
                  </a:lnTo>
                  <a:lnTo>
                    <a:pt x="166" y="145"/>
                  </a:lnTo>
                  <a:lnTo>
                    <a:pt x="166" y="586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6206212" y="3979862"/>
              <a:ext cx="140197" cy="1028700"/>
            </a:xfrm>
            <a:custGeom>
              <a:avLst/>
              <a:gdLst>
                <a:gd name="T0" fmla="*/ 0 w 166"/>
                <a:gd name="T1" fmla="*/ 129 h 648"/>
                <a:gd name="T2" fmla="*/ 5 w 166"/>
                <a:gd name="T3" fmla="*/ 34 h 648"/>
                <a:gd name="T4" fmla="*/ 11 w 166"/>
                <a:gd name="T5" fmla="*/ 403 h 648"/>
                <a:gd name="T6" fmla="*/ 16 w 166"/>
                <a:gd name="T7" fmla="*/ 216 h 648"/>
                <a:gd name="T8" fmla="*/ 16 w 166"/>
                <a:gd name="T9" fmla="*/ 92 h 648"/>
                <a:gd name="T10" fmla="*/ 21 w 166"/>
                <a:gd name="T11" fmla="*/ 21 h 648"/>
                <a:gd name="T12" fmla="*/ 26 w 166"/>
                <a:gd name="T13" fmla="*/ 507 h 648"/>
                <a:gd name="T14" fmla="*/ 31 w 166"/>
                <a:gd name="T15" fmla="*/ 283 h 648"/>
                <a:gd name="T16" fmla="*/ 31 w 166"/>
                <a:gd name="T17" fmla="*/ 142 h 648"/>
                <a:gd name="T18" fmla="*/ 37 w 166"/>
                <a:gd name="T19" fmla="*/ 75 h 648"/>
                <a:gd name="T20" fmla="*/ 42 w 166"/>
                <a:gd name="T21" fmla="*/ 374 h 648"/>
                <a:gd name="T22" fmla="*/ 47 w 166"/>
                <a:gd name="T23" fmla="*/ 175 h 648"/>
                <a:gd name="T24" fmla="*/ 47 w 166"/>
                <a:gd name="T25" fmla="*/ 187 h 648"/>
                <a:gd name="T26" fmla="*/ 52 w 166"/>
                <a:gd name="T27" fmla="*/ 21 h 648"/>
                <a:gd name="T28" fmla="*/ 57 w 166"/>
                <a:gd name="T29" fmla="*/ 362 h 648"/>
                <a:gd name="T30" fmla="*/ 62 w 166"/>
                <a:gd name="T31" fmla="*/ 137 h 648"/>
                <a:gd name="T32" fmla="*/ 62 w 166"/>
                <a:gd name="T33" fmla="*/ 63 h 648"/>
                <a:gd name="T34" fmla="*/ 68 w 166"/>
                <a:gd name="T35" fmla="*/ 75 h 648"/>
                <a:gd name="T36" fmla="*/ 73 w 166"/>
                <a:gd name="T37" fmla="*/ 441 h 648"/>
                <a:gd name="T38" fmla="*/ 78 w 166"/>
                <a:gd name="T39" fmla="*/ 59 h 648"/>
                <a:gd name="T40" fmla="*/ 78 w 166"/>
                <a:gd name="T41" fmla="*/ 59 h 648"/>
                <a:gd name="T42" fmla="*/ 83 w 166"/>
                <a:gd name="T43" fmla="*/ 67 h 648"/>
                <a:gd name="T44" fmla="*/ 88 w 166"/>
                <a:gd name="T45" fmla="*/ 648 h 648"/>
                <a:gd name="T46" fmla="*/ 94 w 166"/>
                <a:gd name="T47" fmla="*/ 162 h 648"/>
                <a:gd name="T48" fmla="*/ 94 w 166"/>
                <a:gd name="T49" fmla="*/ 133 h 648"/>
                <a:gd name="T50" fmla="*/ 99 w 166"/>
                <a:gd name="T51" fmla="*/ 54 h 648"/>
                <a:gd name="T52" fmla="*/ 104 w 166"/>
                <a:gd name="T53" fmla="*/ 383 h 648"/>
                <a:gd name="T54" fmla="*/ 109 w 166"/>
                <a:gd name="T55" fmla="*/ 121 h 648"/>
                <a:gd name="T56" fmla="*/ 109 w 166"/>
                <a:gd name="T57" fmla="*/ 175 h 648"/>
                <a:gd name="T58" fmla="*/ 114 w 166"/>
                <a:gd name="T59" fmla="*/ 34 h 648"/>
                <a:gd name="T60" fmla="*/ 119 w 166"/>
                <a:gd name="T61" fmla="*/ 420 h 648"/>
                <a:gd name="T62" fmla="*/ 125 w 166"/>
                <a:gd name="T63" fmla="*/ 137 h 648"/>
                <a:gd name="T64" fmla="*/ 125 w 166"/>
                <a:gd name="T65" fmla="*/ 133 h 648"/>
                <a:gd name="T66" fmla="*/ 135 w 166"/>
                <a:gd name="T67" fmla="*/ 208 h 648"/>
                <a:gd name="T68" fmla="*/ 135 w 166"/>
                <a:gd name="T69" fmla="*/ 162 h 648"/>
                <a:gd name="T70" fmla="*/ 140 w 166"/>
                <a:gd name="T71" fmla="*/ 17 h 648"/>
                <a:gd name="T72" fmla="*/ 145 w 166"/>
                <a:gd name="T73" fmla="*/ 640 h 648"/>
                <a:gd name="T74" fmla="*/ 151 w 166"/>
                <a:gd name="T75" fmla="*/ 79 h 648"/>
                <a:gd name="T76" fmla="*/ 151 w 166"/>
                <a:gd name="T77" fmla="*/ 324 h 648"/>
                <a:gd name="T78" fmla="*/ 156 w 166"/>
                <a:gd name="T79" fmla="*/ 59 h 648"/>
                <a:gd name="T80" fmla="*/ 161 w 166"/>
                <a:gd name="T81" fmla="*/ 9 h 648"/>
                <a:gd name="T82" fmla="*/ 166 w 166"/>
                <a:gd name="T83" fmla="*/ 478 h 6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48">
                  <a:moveTo>
                    <a:pt x="0" y="549"/>
                  </a:moveTo>
                  <a:lnTo>
                    <a:pt x="0" y="9"/>
                  </a:lnTo>
                  <a:lnTo>
                    <a:pt x="0" y="129"/>
                  </a:lnTo>
                  <a:lnTo>
                    <a:pt x="5" y="204"/>
                  </a:lnTo>
                  <a:lnTo>
                    <a:pt x="5" y="403"/>
                  </a:lnTo>
                  <a:lnTo>
                    <a:pt x="5" y="34"/>
                  </a:lnTo>
                  <a:lnTo>
                    <a:pt x="5" y="154"/>
                  </a:lnTo>
                  <a:lnTo>
                    <a:pt x="11" y="146"/>
                  </a:lnTo>
                  <a:lnTo>
                    <a:pt x="11" y="403"/>
                  </a:lnTo>
                  <a:lnTo>
                    <a:pt x="11" y="25"/>
                  </a:lnTo>
                  <a:lnTo>
                    <a:pt x="11" y="333"/>
                  </a:lnTo>
                  <a:lnTo>
                    <a:pt x="16" y="216"/>
                  </a:lnTo>
                  <a:lnTo>
                    <a:pt x="16" y="599"/>
                  </a:lnTo>
                  <a:lnTo>
                    <a:pt x="16" y="38"/>
                  </a:lnTo>
                  <a:lnTo>
                    <a:pt x="16" y="92"/>
                  </a:lnTo>
                  <a:lnTo>
                    <a:pt x="21" y="329"/>
                  </a:lnTo>
                  <a:lnTo>
                    <a:pt x="21" y="486"/>
                  </a:lnTo>
                  <a:lnTo>
                    <a:pt x="21" y="21"/>
                  </a:lnTo>
                  <a:lnTo>
                    <a:pt x="21" y="275"/>
                  </a:lnTo>
                  <a:lnTo>
                    <a:pt x="26" y="100"/>
                  </a:lnTo>
                  <a:lnTo>
                    <a:pt x="26" y="507"/>
                  </a:lnTo>
                  <a:lnTo>
                    <a:pt x="26" y="38"/>
                  </a:lnTo>
                  <a:lnTo>
                    <a:pt x="26" y="191"/>
                  </a:lnTo>
                  <a:lnTo>
                    <a:pt x="31" y="283"/>
                  </a:lnTo>
                  <a:lnTo>
                    <a:pt x="31" y="370"/>
                  </a:lnTo>
                  <a:lnTo>
                    <a:pt x="31" y="59"/>
                  </a:lnTo>
                  <a:lnTo>
                    <a:pt x="31" y="142"/>
                  </a:lnTo>
                  <a:lnTo>
                    <a:pt x="37" y="320"/>
                  </a:lnTo>
                  <a:lnTo>
                    <a:pt x="37" y="462"/>
                  </a:lnTo>
                  <a:lnTo>
                    <a:pt x="37" y="75"/>
                  </a:lnTo>
                  <a:lnTo>
                    <a:pt x="37" y="167"/>
                  </a:lnTo>
                  <a:lnTo>
                    <a:pt x="42" y="279"/>
                  </a:lnTo>
                  <a:lnTo>
                    <a:pt x="42" y="374"/>
                  </a:lnTo>
                  <a:lnTo>
                    <a:pt x="42" y="71"/>
                  </a:lnTo>
                  <a:lnTo>
                    <a:pt x="42" y="287"/>
                  </a:lnTo>
                  <a:lnTo>
                    <a:pt x="47" y="175"/>
                  </a:lnTo>
                  <a:lnTo>
                    <a:pt x="47" y="462"/>
                  </a:lnTo>
                  <a:lnTo>
                    <a:pt x="47" y="59"/>
                  </a:lnTo>
                  <a:lnTo>
                    <a:pt x="47" y="187"/>
                  </a:lnTo>
                  <a:lnTo>
                    <a:pt x="52" y="167"/>
                  </a:lnTo>
                  <a:lnTo>
                    <a:pt x="52" y="383"/>
                  </a:lnTo>
                  <a:lnTo>
                    <a:pt x="52" y="21"/>
                  </a:lnTo>
                  <a:lnTo>
                    <a:pt x="52" y="79"/>
                  </a:lnTo>
                  <a:lnTo>
                    <a:pt x="57" y="100"/>
                  </a:lnTo>
                  <a:lnTo>
                    <a:pt x="57" y="362"/>
                  </a:lnTo>
                  <a:lnTo>
                    <a:pt x="57" y="71"/>
                  </a:lnTo>
                  <a:lnTo>
                    <a:pt x="57" y="208"/>
                  </a:lnTo>
                  <a:lnTo>
                    <a:pt x="62" y="137"/>
                  </a:lnTo>
                  <a:lnTo>
                    <a:pt x="62" y="482"/>
                  </a:lnTo>
                  <a:lnTo>
                    <a:pt x="62" y="17"/>
                  </a:lnTo>
                  <a:lnTo>
                    <a:pt x="62" y="63"/>
                  </a:lnTo>
                  <a:lnTo>
                    <a:pt x="68" y="125"/>
                  </a:lnTo>
                  <a:lnTo>
                    <a:pt x="68" y="316"/>
                  </a:lnTo>
                  <a:lnTo>
                    <a:pt x="68" y="75"/>
                  </a:lnTo>
                  <a:lnTo>
                    <a:pt x="68" y="100"/>
                  </a:lnTo>
                  <a:lnTo>
                    <a:pt x="73" y="137"/>
                  </a:lnTo>
                  <a:lnTo>
                    <a:pt x="73" y="441"/>
                  </a:lnTo>
                  <a:lnTo>
                    <a:pt x="73" y="54"/>
                  </a:lnTo>
                  <a:lnTo>
                    <a:pt x="73" y="63"/>
                  </a:lnTo>
                  <a:lnTo>
                    <a:pt x="78" y="59"/>
                  </a:lnTo>
                  <a:lnTo>
                    <a:pt x="78" y="503"/>
                  </a:lnTo>
                  <a:lnTo>
                    <a:pt x="78" y="42"/>
                  </a:lnTo>
                  <a:lnTo>
                    <a:pt x="78" y="59"/>
                  </a:lnTo>
                  <a:lnTo>
                    <a:pt x="83" y="221"/>
                  </a:lnTo>
                  <a:lnTo>
                    <a:pt x="83" y="516"/>
                  </a:lnTo>
                  <a:lnTo>
                    <a:pt x="83" y="67"/>
                  </a:lnTo>
                  <a:lnTo>
                    <a:pt x="83" y="121"/>
                  </a:lnTo>
                  <a:lnTo>
                    <a:pt x="88" y="208"/>
                  </a:lnTo>
                  <a:lnTo>
                    <a:pt x="88" y="648"/>
                  </a:lnTo>
                  <a:lnTo>
                    <a:pt x="88" y="54"/>
                  </a:lnTo>
                  <a:lnTo>
                    <a:pt x="88" y="216"/>
                  </a:lnTo>
                  <a:lnTo>
                    <a:pt x="94" y="162"/>
                  </a:lnTo>
                  <a:lnTo>
                    <a:pt x="94" y="574"/>
                  </a:lnTo>
                  <a:lnTo>
                    <a:pt x="94" y="34"/>
                  </a:lnTo>
                  <a:lnTo>
                    <a:pt x="94" y="133"/>
                  </a:lnTo>
                  <a:lnTo>
                    <a:pt x="99" y="88"/>
                  </a:lnTo>
                  <a:lnTo>
                    <a:pt x="99" y="590"/>
                  </a:lnTo>
                  <a:lnTo>
                    <a:pt x="99" y="54"/>
                  </a:lnTo>
                  <a:lnTo>
                    <a:pt x="99" y="117"/>
                  </a:lnTo>
                  <a:lnTo>
                    <a:pt x="104" y="137"/>
                  </a:lnTo>
                  <a:lnTo>
                    <a:pt x="104" y="383"/>
                  </a:lnTo>
                  <a:lnTo>
                    <a:pt x="104" y="9"/>
                  </a:lnTo>
                  <a:lnTo>
                    <a:pt x="104" y="175"/>
                  </a:lnTo>
                  <a:lnTo>
                    <a:pt x="109" y="121"/>
                  </a:lnTo>
                  <a:lnTo>
                    <a:pt x="109" y="565"/>
                  </a:lnTo>
                  <a:lnTo>
                    <a:pt x="109" y="50"/>
                  </a:lnTo>
                  <a:lnTo>
                    <a:pt x="109" y="175"/>
                  </a:lnTo>
                  <a:lnTo>
                    <a:pt x="114" y="117"/>
                  </a:lnTo>
                  <a:lnTo>
                    <a:pt x="114" y="516"/>
                  </a:lnTo>
                  <a:lnTo>
                    <a:pt x="114" y="34"/>
                  </a:lnTo>
                  <a:lnTo>
                    <a:pt x="114" y="295"/>
                  </a:lnTo>
                  <a:lnTo>
                    <a:pt x="119" y="241"/>
                  </a:lnTo>
                  <a:lnTo>
                    <a:pt x="119" y="420"/>
                  </a:lnTo>
                  <a:lnTo>
                    <a:pt x="119" y="21"/>
                  </a:lnTo>
                  <a:lnTo>
                    <a:pt x="119" y="196"/>
                  </a:lnTo>
                  <a:lnTo>
                    <a:pt x="125" y="137"/>
                  </a:lnTo>
                  <a:lnTo>
                    <a:pt x="125" y="349"/>
                  </a:lnTo>
                  <a:lnTo>
                    <a:pt x="125" y="13"/>
                  </a:lnTo>
                  <a:lnTo>
                    <a:pt x="125" y="133"/>
                  </a:lnTo>
                  <a:lnTo>
                    <a:pt x="130" y="29"/>
                  </a:lnTo>
                  <a:lnTo>
                    <a:pt x="130" y="432"/>
                  </a:lnTo>
                  <a:lnTo>
                    <a:pt x="135" y="208"/>
                  </a:lnTo>
                  <a:lnTo>
                    <a:pt x="135" y="491"/>
                  </a:lnTo>
                  <a:lnTo>
                    <a:pt x="135" y="79"/>
                  </a:lnTo>
                  <a:lnTo>
                    <a:pt x="135" y="162"/>
                  </a:lnTo>
                  <a:lnTo>
                    <a:pt x="140" y="171"/>
                  </a:lnTo>
                  <a:lnTo>
                    <a:pt x="140" y="453"/>
                  </a:lnTo>
                  <a:lnTo>
                    <a:pt x="140" y="17"/>
                  </a:lnTo>
                  <a:lnTo>
                    <a:pt x="140" y="63"/>
                  </a:lnTo>
                  <a:lnTo>
                    <a:pt x="145" y="183"/>
                  </a:lnTo>
                  <a:lnTo>
                    <a:pt x="145" y="640"/>
                  </a:lnTo>
                  <a:lnTo>
                    <a:pt x="145" y="13"/>
                  </a:lnTo>
                  <a:lnTo>
                    <a:pt x="145" y="387"/>
                  </a:lnTo>
                  <a:lnTo>
                    <a:pt x="151" y="79"/>
                  </a:lnTo>
                  <a:lnTo>
                    <a:pt x="151" y="457"/>
                  </a:lnTo>
                  <a:lnTo>
                    <a:pt x="151" y="34"/>
                  </a:lnTo>
                  <a:lnTo>
                    <a:pt x="151" y="324"/>
                  </a:lnTo>
                  <a:lnTo>
                    <a:pt x="156" y="291"/>
                  </a:lnTo>
                  <a:lnTo>
                    <a:pt x="156" y="395"/>
                  </a:lnTo>
                  <a:lnTo>
                    <a:pt x="156" y="59"/>
                  </a:lnTo>
                  <a:lnTo>
                    <a:pt x="156" y="283"/>
                  </a:lnTo>
                  <a:lnTo>
                    <a:pt x="161" y="171"/>
                  </a:lnTo>
                  <a:lnTo>
                    <a:pt x="161" y="9"/>
                  </a:lnTo>
                  <a:lnTo>
                    <a:pt x="161" y="428"/>
                  </a:lnTo>
                  <a:lnTo>
                    <a:pt x="166" y="287"/>
                  </a:lnTo>
                  <a:lnTo>
                    <a:pt x="166" y="478"/>
                  </a:lnTo>
                  <a:lnTo>
                    <a:pt x="166" y="0"/>
                  </a:lnTo>
                  <a:lnTo>
                    <a:pt x="166" y="15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6346409" y="3960812"/>
              <a:ext cx="140197" cy="976313"/>
            </a:xfrm>
            <a:custGeom>
              <a:avLst/>
              <a:gdLst>
                <a:gd name="T0" fmla="*/ 5 w 166"/>
                <a:gd name="T1" fmla="*/ 424 h 615"/>
                <a:gd name="T2" fmla="*/ 11 w 166"/>
                <a:gd name="T3" fmla="*/ 224 h 615"/>
                <a:gd name="T4" fmla="*/ 11 w 166"/>
                <a:gd name="T5" fmla="*/ 241 h 615"/>
                <a:gd name="T6" fmla="*/ 16 w 166"/>
                <a:gd name="T7" fmla="*/ 25 h 615"/>
                <a:gd name="T8" fmla="*/ 21 w 166"/>
                <a:gd name="T9" fmla="*/ 428 h 615"/>
                <a:gd name="T10" fmla="*/ 26 w 166"/>
                <a:gd name="T11" fmla="*/ 270 h 615"/>
                <a:gd name="T12" fmla="*/ 26 w 166"/>
                <a:gd name="T13" fmla="*/ 208 h 615"/>
                <a:gd name="T14" fmla="*/ 31 w 166"/>
                <a:gd name="T15" fmla="*/ 50 h 615"/>
                <a:gd name="T16" fmla="*/ 36 w 166"/>
                <a:gd name="T17" fmla="*/ 324 h 615"/>
                <a:gd name="T18" fmla="*/ 42 w 166"/>
                <a:gd name="T19" fmla="*/ 174 h 615"/>
                <a:gd name="T20" fmla="*/ 42 w 166"/>
                <a:gd name="T21" fmla="*/ 125 h 615"/>
                <a:gd name="T22" fmla="*/ 47 w 166"/>
                <a:gd name="T23" fmla="*/ 50 h 615"/>
                <a:gd name="T24" fmla="*/ 52 w 166"/>
                <a:gd name="T25" fmla="*/ 382 h 615"/>
                <a:gd name="T26" fmla="*/ 57 w 166"/>
                <a:gd name="T27" fmla="*/ 62 h 615"/>
                <a:gd name="T28" fmla="*/ 57 w 166"/>
                <a:gd name="T29" fmla="*/ 87 h 615"/>
                <a:gd name="T30" fmla="*/ 62 w 166"/>
                <a:gd name="T31" fmla="*/ 58 h 615"/>
                <a:gd name="T32" fmla="*/ 68 w 166"/>
                <a:gd name="T33" fmla="*/ 411 h 615"/>
                <a:gd name="T34" fmla="*/ 73 w 166"/>
                <a:gd name="T35" fmla="*/ 125 h 615"/>
                <a:gd name="T36" fmla="*/ 73 w 166"/>
                <a:gd name="T37" fmla="*/ 104 h 615"/>
                <a:gd name="T38" fmla="*/ 78 w 166"/>
                <a:gd name="T39" fmla="*/ 95 h 615"/>
                <a:gd name="T40" fmla="*/ 83 w 166"/>
                <a:gd name="T41" fmla="*/ 528 h 615"/>
                <a:gd name="T42" fmla="*/ 88 w 166"/>
                <a:gd name="T43" fmla="*/ 199 h 615"/>
                <a:gd name="T44" fmla="*/ 88 w 166"/>
                <a:gd name="T45" fmla="*/ 104 h 615"/>
                <a:gd name="T46" fmla="*/ 93 w 166"/>
                <a:gd name="T47" fmla="*/ 17 h 615"/>
                <a:gd name="T48" fmla="*/ 99 w 166"/>
                <a:gd name="T49" fmla="*/ 432 h 615"/>
                <a:gd name="T50" fmla="*/ 104 w 166"/>
                <a:gd name="T51" fmla="*/ 191 h 615"/>
                <a:gd name="T52" fmla="*/ 104 w 166"/>
                <a:gd name="T53" fmla="*/ 141 h 615"/>
                <a:gd name="T54" fmla="*/ 109 w 166"/>
                <a:gd name="T55" fmla="*/ 62 h 615"/>
                <a:gd name="T56" fmla="*/ 114 w 166"/>
                <a:gd name="T57" fmla="*/ 582 h 615"/>
                <a:gd name="T58" fmla="*/ 119 w 166"/>
                <a:gd name="T59" fmla="*/ 137 h 615"/>
                <a:gd name="T60" fmla="*/ 119 w 166"/>
                <a:gd name="T61" fmla="*/ 199 h 615"/>
                <a:gd name="T62" fmla="*/ 125 w 166"/>
                <a:gd name="T63" fmla="*/ 29 h 615"/>
                <a:gd name="T64" fmla="*/ 130 w 166"/>
                <a:gd name="T65" fmla="*/ 436 h 615"/>
                <a:gd name="T66" fmla="*/ 135 w 166"/>
                <a:gd name="T67" fmla="*/ 170 h 615"/>
                <a:gd name="T68" fmla="*/ 135 w 166"/>
                <a:gd name="T69" fmla="*/ 166 h 615"/>
                <a:gd name="T70" fmla="*/ 140 w 166"/>
                <a:gd name="T71" fmla="*/ 54 h 615"/>
                <a:gd name="T72" fmla="*/ 145 w 166"/>
                <a:gd name="T73" fmla="*/ 503 h 615"/>
                <a:gd name="T74" fmla="*/ 150 w 166"/>
                <a:gd name="T75" fmla="*/ 249 h 615"/>
                <a:gd name="T76" fmla="*/ 150 w 166"/>
                <a:gd name="T77" fmla="*/ 79 h 615"/>
                <a:gd name="T78" fmla="*/ 156 w 166"/>
                <a:gd name="T79" fmla="*/ 25 h 615"/>
                <a:gd name="T80" fmla="*/ 161 w 166"/>
                <a:gd name="T81" fmla="*/ 511 h 615"/>
                <a:gd name="T82" fmla="*/ 166 w 166"/>
                <a:gd name="T83" fmla="*/ 220 h 6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15">
                  <a:moveTo>
                    <a:pt x="0" y="166"/>
                  </a:moveTo>
                  <a:lnTo>
                    <a:pt x="5" y="174"/>
                  </a:lnTo>
                  <a:lnTo>
                    <a:pt x="5" y="424"/>
                  </a:lnTo>
                  <a:lnTo>
                    <a:pt x="5" y="33"/>
                  </a:lnTo>
                  <a:lnTo>
                    <a:pt x="5" y="220"/>
                  </a:lnTo>
                  <a:lnTo>
                    <a:pt x="11" y="224"/>
                  </a:lnTo>
                  <a:lnTo>
                    <a:pt x="11" y="486"/>
                  </a:lnTo>
                  <a:lnTo>
                    <a:pt x="11" y="58"/>
                  </a:lnTo>
                  <a:lnTo>
                    <a:pt x="11" y="241"/>
                  </a:lnTo>
                  <a:lnTo>
                    <a:pt x="16" y="328"/>
                  </a:lnTo>
                  <a:lnTo>
                    <a:pt x="16" y="486"/>
                  </a:lnTo>
                  <a:lnTo>
                    <a:pt x="16" y="25"/>
                  </a:lnTo>
                  <a:lnTo>
                    <a:pt x="16" y="149"/>
                  </a:lnTo>
                  <a:lnTo>
                    <a:pt x="21" y="104"/>
                  </a:lnTo>
                  <a:lnTo>
                    <a:pt x="21" y="428"/>
                  </a:lnTo>
                  <a:lnTo>
                    <a:pt x="21" y="29"/>
                  </a:lnTo>
                  <a:lnTo>
                    <a:pt x="21" y="116"/>
                  </a:lnTo>
                  <a:lnTo>
                    <a:pt x="26" y="270"/>
                  </a:lnTo>
                  <a:lnTo>
                    <a:pt x="26" y="370"/>
                  </a:lnTo>
                  <a:lnTo>
                    <a:pt x="26" y="37"/>
                  </a:lnTo>
                  <a:lnTo>
                    <a:pt x="26" y="208"/>
                  </a:lnTo>
                  <a:lnTo>
                    <a:pt x="31" y="361"/>
                  </a:lnTo>
                  <a:lnTo>
                    <a:pt x="31" y="486"/>
                  </a:lnTo>
                  <a:lnTo>
                    <a:pt x="31" y="50"/>
                  </a:lnTo>
                  <a:lnTo>
                    <a:pt x="31" y="249"/>
                  </a:lnTo>
                  <a:lnTo>
                    <a:pt x="36" y="208"/>
                  </a:lnTo>
                  <a:lnTo>
                    <a:pt x="36" y="324"/>
                  </a:lnTo>
                  <a:lnTo>
                    <a:pt x="36" y="46"/>
                  </a:lnTo>
                  <a:lnTo>
                    <a:pt x="36" y="120"/>
                  </a:lnTo>
                  <a:lnTo>
                    <a:pt x="42" y="174"/>
                  </a:lnTo>
                  <a:lnTo>
                    <a:pt x="42" y="420"/>
                  </a:lnTo>
                  <a:lnTo>
                    <a:pt x="42" y="62"/>
                  </a:lnTo>
                  <a:lnTo>
                    <a:pt x="42" y="125"/>
                  </a:lnTo>
                  <a:lnTo>
                    <a:pt x="47" y="195"/>
                  </a:lnTo>
                  <a:lnTo>
                    <a:pt x="47" y="366"/>
                  </a:lnTo>
                  <a:lnTo>
                    <a:pt x="47" y="50"/>
                  </a:lnTo>
                  <a:lnTo>
                    <a:pt x="47" y="162"/>
                  </a:lnTo>
                  <a:lnTo>
                    <a:pt x="52" y="199"/>
                  </a:lnTo>
                  <a:lnTo>
                    <a:pt x="52" y="382"/>
                  </a:lnTo>
                  <a:lnTo>
                    <a:pt x="52" y="17"/>
                  </a:lnTo>
                  <a:lnTo>
                    <a:pt x="52" y="170"/>
                  </a:lnTo>
                  <a:lnTo>
                    <a:pt x="57" y="62"/>
                  </a:lnTo>
                  <a:lnTo>
                    <a:pt x="57" y="519"/>
                  </a:lnTo>
                  <a:lnTo>
                    <a:pt x="57" y="37"/>
                  </a:lnTo>
                  <a:lnTo>
                    <a:pt x="57" y="87"/>
                  </a:lnTo>
                  <a:lnTo>
                    <a:pt x="62" y="357"/>
                  </a:lnTo>
                  <a:lnTo>
                    <a:pt x="62" y="395"/>
                  </a:lnTo>
                  <a:lnTo>
                    <a:pt x="62" y="58"/>
                  </a:lnTo>
                  <a:lnTo>
                    <a:pt x="62" y="257"/>
                  </a:lnTo>
                  <a:lnTo>
                    <a:pt x="68" y="149"/>
                  </a:lnTo>
                  <a:lnTo>
                    <a:pt x="68" y="411"/>
                  </a:lnTo>
                  <a:lnTo>
                    <a:pt x="68" y="79"/>
                  </a:lnTo>
                  <a:lnTo>
                    <a:pt x="68" y="112"/>
                  </a:lnTo>
                  <a:lnTo>
                    <a:pt x="73" y="125"/>
                  </a:lnTo>
                  <a:lnTo>
                    <a:pt x="73" y="444"/>
                  </a:lnTo>
                  <a:lnTo>
                    <a:pt x="73" y="62"/>
                  </a:lnTo>
                  <a:lnTo>
                    <a:pt x="73" y="104"/>
                  </a:lnTo>
                  <a:lnTo>
                    <a:pt x="78" y="183"/>
                  </a:lnTo>
                  <a:lnTo>
                    <a:pt x="78" y="482"/>
                  </a:lnTo>
                  <a:lnTo>
                    <a:pt x="78" y="95"/>
                  </a:lnTo>
                  <a:lnTo>
                    <a:pt x="78" y="145"/>
                  </a:lnTo>
                  <a:lnTo>
                    <a:pt x="83" y="262"/>
                  </a:lnTo>
                  <a:lnTo>
                    <a:pt x="83" y="528"/>
                  </a:lnTo>
                  <a:lnTo>
                    <a:pt x="83" y="41"/>
                  </a:lnTo>
                  <a:lnTo>
                    <a:pt x="83" y="112"/>
                  </a:lnTo>
                  <a:lnTo>
                    <a:pt x="88" y="199"/>
                  </a:lnTo>
                  <a:lnTo>
                    <a:pt x="88" y="615"/>
                  </a:lnTo>
                  <a:lnTo>
                    <a:pt x="88" y="54"/>
                  </a:lnTo>
                  <a:lnTo>
                    <a:pt x="88" y="104"/>
                  </a:lnTo>
                  <a:lnTo>
                    <a:pt x="93" y="166"/>
                  </a:lnTo>
                  <a:lnTo>
                    <a:pt x="93" y="507"/>
                  </a:lnTo>
                  <a:lnTo>
                    <a:pt x="93" y="17"/>
                  </a:lnTo>
                  <a:lnTo>
                    <a:pt x="93" y="183"/>
                  </a:lnTo>
                  <a:lnTo>
                    <a:pt x="99" y="241"/>
                  </a:lnTo>
                  <a:lnTo>
                    <a:pt x="99" y="432"/>
                  </a:lnTo>
                  <a:lnTo>
                    <a:pt x="99" y="62"/>
                  </a:lnTo>
                  <a:lnTo>
                    <a:pt x="99" y="137"/>
                  </a:lnTo>
                  <a:lnTo>
                    <a:pt x="104" y="191"/>
                  </a:lnTo>
                  <a:lnTo>
                    <a:pt x="104" y="390"/>
                  </a:lnTo>
                  <a:lnTo>
                    <a:pt x="104" y="54"/>
                  </a:lnTo>
                  <a:lnTo>
                    <a:pt x="104" y="141"/>
                  </a:lnTo>
                  <a:lnTo>
                    <a:pt x="109" y="257"/>
                  </a:lnTo>
                  <a:lnTo>
                    <a:pt x="109" y="519"/>
                  </a:lnTo>
                  <a:lnTo>
                    <a:pt x="109" y="62"/>
                  </a:lnTo>
                  <a:lnTo>
                    <a:pt x="109" y="241"/>
                  </a:lnTo>
                  <a:lnTo>
                    <a:pt x="114" y="133"/>
                  </a:lnTo>
                  <a:lnTo>
                    <a:pt x="114" y="582"/>
                  </a:lnTo>
                  <a:lnTo>
                    <a:pt x="114" y="41"/>
                  </a:lnTo>
                  <a:lnTo>
                    <a:pt x="114" y="75"/>
                  </a:lnTo>
                  <a:lnTo>
                    <a:pt x="119" y="137"/>
                  </a:lnTo>
                  <a:lnTo>
                    <a:pt x="119" y="453"/>
                  </a:lnTo>
                  <a:lnTo>
                    <a:pt x="119" y="79"/>
                  </a:lnTo>
                  <a:lnTo>
                    <a:pt x="119" y="199"/>
                  </a:lnTo>
                  <a:lnTo>
                    <a:pt x="125" y="62"/>
                  </a:lnTo>
                  <a:lnTo>
                    <a:pt x="125" y="528"/>
                  </a:lnTo>
                  <a:lnTo>
                    <a:pt x="125" y="29"/>
                  </a:lnTo>
                  <a:lnTo>
                    <a:pt x="125" y="162"/>
                  </a:lnTo>
                  <a:lnTo>
                    <a:pt x="130" y="141"/>
                  </a:lnTo>
                  <a:lnTo>
                    <a:pt x="130" y="436"/>
                  </a:lnTo>
                  <a:lnTo>
                    <a:pt x="130" y="54"/>
                  </a:lnTo>
                  <a:lnTo>
                    <a:pt x="130" y="187"/>
                  </a:lnTo>
                  <a:lnTo>
                    <a:pt x="135" y="170"/>
                  </a:lnTo>
                  <a:lnTo>
                    <a:pt x="135" y="336"/>
                  </a:lnTo>
                  <a:lnTo>
                    <a:pt x="135" y="66"/>
                  </a:lnTo>
                  <a:lnTo>
                    <a:pt x="135" y="166"/>
                  </a:lnTo>
                  <a:lnTo>
                    <a:pt x="140" y="183"/>
                  </a:lnTo>
                  <a:lnTo>
                    <a:pt x="140" y="395"/>
                  </a:lnTo>
                  <a:lnTo>
                    <a:pt x="140" y="54"/>
                  </a:lnTo>
                  <a:lnTo>
                    <a:pt x="140" y="162"/>
                  </a:lnTo>
                  <a:lnTo>
                    <a:pt x="145" y="104"/>
                  </a:lnTo>
                  <a:lnTo>
                    <a:pt x="145" y="503"/>
                  </a:lnTo>
                  <a:lnTo>
                    <a:pt x="145" y="21"/>
                  </a:lnTo>
                  <a:lnTo>
                    <a:pt x="145" y="66"/>
                  </a:lnTo>
                  <a:lnTo>
                    <a:pt x="150" y="249"/>
                  </a:lnTo>
                  <a:lnTo>
                    <a:pt x="150" y="474"/>
                  </a:lnTo>
                  <a:lnTo>
                    <a:pt x="150" y="0"/>
                  </a:lnTo>
                  <a:lnTo>
                    <a:pt x="150" y="79"/>
                  </a:lnTo>
                  <a:lnTo>
                    <a:pt x="156" y="133"/>
                  </a:lnTo>
                  <a:lnTo>
                    <a:pt x="156" y="282"/>
                  </a:lnTo>
                  <a:lnTo>
                    <a:pt x="156" y="25"/>
                  </a:lnTo>
                  <a:lnTo>
                    <a:pt x="156" y="170"/>
                  </a:lnTo>
                  <a:lnTo>
                    <a:pt x="161" y="174"/>
                  </a:lnTo>
                  <a:lnTo>
                    <a:pt x="161" y="511"/>
                  </a:lnTo>
                  <a:lnTo>
                    <a:pt x="161" y="54"/>
                  </a:lnTo>
                  <a:lnTo>
                    <a:pt x="161" y="112"/>
                  </a:lnTo>
                  <a:lnTo>
                    <a:pt x="166" y="220"/>
                  </a:lnTo>
                  <a:lnTo>
                    <a:pt x="166" y="366"/>
                  </a:lnTo>
                  <a:lnTo>
                    <a:pt x="166" y="3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6486606" y="3948112"/>
              <a:ext cx="140197" cy="1041400"/>
            </a:xfrm>
            <a:custGeom>
              <a:avLst/>
              <a:gdLst>
                <a:gd name="T0" fmla="*/ 5 w 166"/>
                <a:gd name="T1" fmla="*/ 328 h 656"/>
                <a:gd name="T2" fmla="*/ 10 w 166"/>
                <a:gd name="T3" fmla="*/ 270 h 656"/>
                <a:gd name="T4" fmla="*/ 10 w 166"/>
                <a:gd name="T5" fmla="*/ 133 h 656"/>
                <a:gd name="T6" fmla="*/ 16 w 166"/>
                <a:gd name="T7" fmla="*/ 8 h 656"/>
                <a:gd name="T8" fmla="*/ 21 w 166"/>
                <a:gd name="T9" fmla="*/ 245 h 656"/>
                <a:gd name="T10" fmla="*/ 26 w 166"/>
                <a:gd name="T11" fmla="*/ 62 h 656"/>
                <a:gd name="T12" fmla="*/ 26 w 166"/>
                <a:gd name="T13" fmla="*/ 83 h 656"/>
                <a:gd name="T14" fmla="*/ 31 w 166"/>
                <a:gd name="T15" fmla="*/ 41 h 656"/>
                <a:gd name="T16" fmla="*/ 36 w 166"/>
                <a:gd name="T17" fmla="*/ 328 h 656"/>
                <a:gd name="T18" fmla="*/ 41 w 166"/>
                <a:gd name="T19" fmla="*/ 124 h 656"/>
                <a:gd name="T20" fmla="*/ 41 w 166"/>
                <a:gd name="T21" fmla="*/ 199 h 656"/>
                <a:gd name="T22" fmla="*/ 47 w 166"/>
                <a:gd name="T23" fmla="*/ 45 h 656"/>
                <a:gd name="T24" fmla="*/ 52 w 166"/>
                <a:gd name="T25" fmla="*/ 598 h 656"/>
                <a:gd name="T26" fmla="*/ 57 w 166"/>
                <a:gd name="T27" fmla="*/ 108 h 656"/>
                <a:gd name="T28" fmla="*/ 57 w 166"/>
                <a:gd name="T29" fmla="*/ 245 h 656"/>
                <a:gd name="T30" fmla="*/ 62 w 166"/>
                <a:gd name="T31" fmla="*/ 12 h 656"/>
                <a:gd name="T32" fmla="*/ 67 w 166"/>
                <a:gd name="T33" fmla="*/ 440 h 656"/>
                <a:gd name="T34" fmla="*/ 73 w 166"/>
                <a:gd name="T35" fmla="*/ 112 h 656"/>
                <a:gd name="T36" fmla="*/ 73 w 166"/>
                <a:gd name="T37" fmla="*/ 207 h 656"/>
                <a:gd name="T38" fmla="*/ 78 w 166"/>
                <a:gd name="T39" fmla="*/ 29 h 656"/>
                <a:gd name="T40" fmla="*/ 83 w 166"/>
                <a:gd name="T41" fmla="*/ 482 h 656"/>
                <a:gd name="T42" fmla="*/ 88 w 166"/>
                <a:gd name="T43" fmla="*/ 91 h 656"/>
                <a:gd name="T44" fmla="*/ 88 w 166"/>
                <a:gd name="T45" fmla="*/ 261 h 656"/>
                <a:gd name="T46" fmla="*/ 93 w 166"/>
                <a:gd name="T47" fmla="*/ 37 h 656"/>
                <a:gd name="T48" fmla="*/ 99 w 166"/>
                <a:gd name="T49" fmla="*/ 378 h 656"/>
                <a:gd name="T50" fmla="*/ 104 w 166"/>
                <a:gd name="T51" fmla="*/ 191 h 656"/>
                <a:gd name="T52" fmla="*/ 104 w 166"/>
                <a:gd name="T53" fmla="*/ 199 h 656"/>
                <a:gd name="T54" fmla="*/ 109 w 166"/>
                <a:gd name="T55" fmla="*/ 91 h 656"/>
                <a:gd name="T56" fmla="*/ 114 w 166"/>
                <a:gd name="T57" fmla="*/ 436 h 656"/>
                <a:gd name="T58" fmla="*/ 119 w 166"/>
                <a:gd name="T59" fmla="*/ 91 h 656"/>
                <a:gd name="T60" fmla="*/ 119 w 166"/>
                <a:gd name="T61" fmla="*/ 207 h 656"/>
                <a:gd name="T62" fmla="*/ 124 w 166"/>
                <a:gd name="T63" fmla="*/ 70 h 656"/>
                <a:gd name="T64" fmla="*/ 130 w 166"/>
                <a:gd name="T65" fmla="*/ 656 h 656"/>
                <a:gd name="T66" fmla="*/ 135 w 166"/>
                <a:gd name="T67" fmla="*/ 87 h 656"/>
                <a:gd name="T68" fmla="*/ 135 w 166"/>
                <a:gd name="T69" fmla="*/ 149 h 656"/>
                <a:gd name="T70" fmla="*/ 140 w 166"/>
                <a:gd name="T71" fmla="*/ 41 h 656"/>
                <a:gd name="T72" fmla="*/ 145 w 166"/>
                <a:gd name="T73" fmla="*/ 606 h 656"/>
                <a:gd name="T74" fmla="*/ 150 w 166"/>
                <a:gd name="T75" fmla="*/ 74 h 656"/>
                <a:gd name="T76" fmla="*/ 150 w 166"/>
                <a:gd name="T77" fmla="*/ 241 h 656"/>
                <a:gd name="T78" fmla="*/ 156 w 166"/>
                <a:gd name="T79" fmla="*/ 278 h 656"/>
                <a:gd name="T80" fmla="*/ 161 w 166"/>
                <a:gd name="T81" fmla="*/ 0 h 656"/>
                <a:gd name="T82" fmla="*/ 166 w 166"/>
                <a:gd name="T83" fmla="*/ 565 h 6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56">
                  <a:moveTo>
                    <a:pt x="0" y="41"/>
                  </a:moveTo>
                  <a:lnTo>
                    <a:pt x="5" y="224"/>
                  </a:lnTo>
                  <a:lnTo>
                    <a:pt x="5" y="328"/>
                  </a:lnTo>
                  <a:lnTo>
                    <a:pt x="5" y="45"/>
                  </a:lnTo>
                  <a:lnTo>
                    <a:pt x="5" y="166"/>
                  </a:lnTo>
                  <a:lnTo>
                    <a:pt x="10" y="270"/>
                  </a:lnTo>
                  <a:lnTo>
                    <a:pt x="10" y="336"/>
                  </a:lnTo>
                  <a:lnTo>
                    <a:pt x="10" y="33"/>
                  </a:lnTo>
                  <a:lnTo>
                    <a:pt x="10" y="133"/>
                  </a:lnTo>
                  <a:lnTo>
                    <a:pt x="16" y="141"/>
                  </a:lnTo>
                  <a:lnTo>
                    <a:pt x="16" y="274"/>
                  </a:lnTo>
                  <a:lnTo>
                    <a:pt x="16" y="8"/>
                  </a:lnTo>
                  <a:lnTo>
                    <a:pt x="16" y="124"/>
                  </a:lnTo>
                  <a:lnTo>
                    <a:pt x="21" y="25"/>
                  </a:lnTo>
                  <a:lnTo>
                    <a:pt x="21" y="245"/>
                  </a:lnTo>
                  <a:lnTo>
                    <a:pt x="21" y="16"/>
                  </a:lnTo>
                  <a:lnTo>
                    <a:pt x="21" y="187"/>
                  </a:lnTo>
                  <a:lnTo>
                    <a:pt x="26" y="62"/>
                  </a:lnTo>
                  <a:lnTo>
                    <a:pt x="26" y="274"/>
                  </a:lnTo>
                  <a:lnTo>
                    <a:pt x="26" y="0"/>
                  </a:lnTo>
                  <a:lnTo>
                    <a:pt x="26" y="83"/>
                  </a:lnTo>
                  <a:lnTo>
                    <a:pt x="31" y="216"/>
                  </a:lnTo>
                  <a:lnTo>
                    <a:pt x="31" y="353"/>
                  </a:lnTo>
                  <a:lnTo>
                    <a:pt x="31" y="41"/>
                  </a:lnTo>
                  <a:lnTo>
                    <a:pt x="31" y="91"/>
                  </a:lnTo>
                  <a:lnTo>
                    <a:pt x="36" y="99"/>
                  </a:lnTo>
                  <a:lnTo>
                    <a:pt x="36" y="328"/>
                  </a:lnTo>
                  <a:lnTo>
                    <a:pt x="36" y="20"/>
                  </a:lnTo>
                  <a:lnTo>
                    <a:pt x="36" y="236"/>
                  </a:lnTo>
                  <a:lnTo>
                    <a:pt x="41" y="124"/>
                  </a:lnTo>
                  <a:lnTo>
                    <a:pt x="41" y="506"/>
                  </a:lnTo>
                  <a:lnTo>
                    <a:pt x="41" y="54"/>
                  </a:lnTo>
                  <a:lnTo>
                    <a:pt x="41" y="199"/>
                  </a:lnTo>
                  <a:lnTo>
                    <a:pt x="47" y="170"/>
                  </a:lnTo>
                  <a:lnTo>
                    <a:pt x="47" y="477"/>
                  </a:lnTo>
                  <a:lnTo>
                    <a:pt x="47" y="45"/>
                  </a:lnTo>
                  <a:lnTo>
                    <a:pt x="47" y="282"/>
                  </a:lnTo>
                  <a:lnTo>
                    <a:pt x="52" y="37"/>
                  </a:lnTo>
                  <a:lnTo>
                    <a:pt x="52" y="598"/>
                  </a:lnTo>
                  <a:lnTo>
                    <a:pt x="52" y="33"/>
                  </a:lnTo>
                  <a:lnTo>
                    <a:pt x="52" y="236"/>
                  </a:lnTo>
                  <a:lnTo>
                    <a:pt x="57" y="108"/>
                  </a:lnTo>
                  <a:lnTo>
                    <a:pt x="57" y="585"/>
                  </a:lnTo>
                  <a:lnTo>
                    <a:pt x="57" y="45"/>
                  </a:lnTo>
                  <a:lnTo>
                    <a:pt x="57" y="245"/>
                  </a:lnTo>
                  <a:lnTo>
                    <a:pt x="62" y="270"/>
                  </a:lnTo>
                  <a:lnTo>
                    <a:pt x="62" y="606"/>
                  </a:lnTo>
                  <a:lnTo>
                    <a:pt x="62" y="12"/>
                  </a:lnTo>
                  <a:lnTo>
                    <a:pt x="62" y="91"/>
                  </a:lnTo>
                  <a:lnTo>
                    <a:pt x="67" y="70"/>
                  </a:lnTo>
                  <a:lnTo>
                    <a:pt x="67" y="440"/>
                  </a:lnTo>
                  <a:lnTo>
                    <a:pt x="67" y="45"/>
                  </a:lnTo>
                  <a:lnTo>
                    <a:pt x="67" y="191"/>
                  </a:lnTo>
                  <a:lnTo>
                    <a:pt x="73" y="112"/>
                  </a:lnTo>
                  <a:lnTo>
                    <a:pt x="73" y="452"/>
                  </a:lnTo>
                  <a:lnTo>
                    <a:pt x="73" y="54"/>
                  </a:lnTo>
                  <a:lnTo>
                    <a:pt x="73" y="207"/>
                  </a:lnTo>
                  <a:lnTo>
                    <a:pt x="78" y="33"/>
                  </a:lnTo>
                  <a:lnTo>
                    <a:pt x="78" y="407"/>
                  </a:lnTo>
                  <a:lnTo>
                    <a:pt x="78" y="29"/>
                  </a:lnTo>
                  <a:lnTo>
                    <a:pt x="78" y="178"/>
                  </a:lnTo>
                  <a:lnTo>
                    <a:pt x="83" y="216"/>
                  </a:lnTo>
                  <a:lnTo>
                    <a:pt x="83" y="482"/>
                  </a:lnTo>
                  <a:lnTo>
                    <a:pt x="83" y="62"/>
                  </a:lnTo>
                  <a:lnTo>
                    <a:pt x="83" y="166"/>
                  </a:lnTo>
                  <a:lnTo>
                    <a:pt x="88" y="91"/>
                  </a:lnTo>
                  <a:lnTo>
                    <a:pt x="88" y="415"/>
                  </a:lnTo>
                  <a:lnTo>
                    <a:pt x="88" y="66"/>
                  </a:lnTo>
                  <a:lnTo>
                    <a:pt x="88" y="261"/>
                  </a:lnTo>
                  <a:lnTo>
                    <a:pt x="93" y="153"/>
                  </a:lnTo>
                  <a:lnTo>
                    <a:pt x="93" y="378"/>
                  </a:lnTo>
                  <a:lnTo>
                    <a:pt x="93" y="37"/>
                  </a:lnTo>
                  <a:lnTo>
                    <a:pt x="93" y="199"/>
                  </a:lnTo>
                  <a:lnTo>
                    <a:pt x="99" y="270"/>
                  </a:lnTo>
                  <a:lnTo>
                    <a:pt x="99" y="378"/>
                  </a:lnTo>
                  <a:lnTo>
                    <a:pt x="99" y="29"/>
                  </a:lnTo>
                  <a:lnTo>
                    <a:pt x="99" y="199"/>
                  </a:lnTo>
                  <a:lnTo>
                    <a:pt x="104" y="191"/>
                  </a:lnTo>
                  <a:lnTo>
                    <a:pt x="104" y="407"/>
                  </a:lnTo>
                  <a:lnTo>
                    <a:pt x="104" y="83"/>
                  </a:lnTo>
                  <a:lnTo>
                    <a:pt x="104" y="199"/>
                  </a:lnTo>
                  <a:lnTo>
                    <a:pt x="109" y="245"/>
                  </a:lnTo>
                  <a:lnTo>
                    <a:pt x="109" y="378"/>
                  </a:lnTo>
                  <a:lnTo>
                    <a:pt x="109" y="91"/>
                  </a:lnTo>
                  <a:lnTo>
                    <a:pt x="109" y="166"/>
                  </a:lnTo>
                  <a:lnTo>
                    <a:pt x="114" y="91"/>
                  </a:lnTo>
                  <a:lnTo>
                    <a:pt x="114" y="436"/>
                  </a:lnTo>
                  <a:lnTo>
                    <a:pt x="114" y="45"/>
                  </a:lnTo>
                  <a:lnTo>
                    <a:pt x="114" y="174"/>
                  </a:lnTo>
                  <a:lnTo>
                    <a:pt x="119" y="91"/>
                  </a:lnTo>
                  <a:lnTo>
                    <a:pt x="119" y="606"/>
                  </a:lnTo>
                  <a:lnTo>
                    <a:pt x="119" y="33"/>
                  </a:lnTo>
                  <a:lnTo>
                    <a:pt x="119" y="207"/>
                  </a:lnTo>
                  <a:lnTo>
                    <a:pt x="124" y="203"/>
                  </a:lnTo>
                  <a:lnTo>
                    <a:pt x="124" y="477"/>
                  </a:lnTo>
                  <a:lnTo>
                    <a:pt x="124" y="70"/>
                  </a:lnTo>
                  <a:lnTo>
                    <a:pt x="124" y="245"/>
                  </a:lnTo>
                  <a:lnTo>
                    <a:pt x="130" y="224"/>
                  </a:lnTo>
                  <a:lnTo>
                    <a:pt x="130" y="656"/>
                  </a:lnTo>
                  <a:lnTo>
                    <a:pt x="130" y="45"/>
                  </a:lnTo>
                  <a:lnTo>
                    <a:pt x="130" y="220"/>
                  </a:lnTo>
                  <a:lnTo>
                    <a:pt x="135" y="87"/>
                  </a:lnTo>
                  <a:lnTo>
                    <a:pt x="135" y="490"/>
                  </a:lnTo>
                  <a:lnTo>
                    <a:pt x="135" y="62"/>
                  </a:lnTo>
                  <a:lnTo>
                    <a:pt x="135" y="149"/>
                  </a:lnTo>
                  <a:lnTo>
                    <a:pt x="140" y="216"/>
                  </a:lnTo>
                  <a:lnTo>
                    <a:pt x="140" y="319"/>
                  </a:lnTo>
                  <a:lnTo>
                    <a:pt x="140" y="41"/>
                  </a:lnTo>
                  <a:lnTo>
                    <a:pt x="140" y="241"/>
                  </a:lnTo>
                  <a:lnTo>
                    <a:pt x="145" y="286"/>
                  </a:lnTo>
                  <a:lnTo>
                    <a:pt x="145" y="606"/>
                  </a:lnTo>
                  <a:lnTo>
                    <a:pt x="145" y="99"/>
                  </a:lnTo>
                  <a:lnTo>
                    <a:pt x="145" y="228"/>
                  </a:lnTo>
                  <a:lnTo>
                    <a:pt x="150" y="74"/>
                  </a:lnTo>
                  <a:lnTo>
                    <a:pt x="150" y="515"/>
                  </a:lnTo>
                  <a:lnTo>
                    <a:pt x="150" y="70"/>
                  </a:lnTo>
                  <a:lnTo>
                    <a:pt x="150" y="241"/>
                  </a:lnTo>
                  <a:lnTo>
                    <a:pt x="156" y="49"/>
                  </a:lnTo>
                  <a:lnTo>
                    <a:pt x="156" y="556"/>
                  </a:lnTo>
                  <a:lnTo>
                    <a:pt x="156" y="278"/>
                  </a:lnTo>
                  <a:lnTo>
                    <a:pt x="161" y="178"/>
                  </a:lnTo>
                  <a:lnTo>
                    <a:pt x="161" y="573"/>
                  </a:lnTo>
                  <a:lnTo>
                    <a:pt x="161" y="0"/>
                  </a:lnTo>
                  <a:lnTo>
                    <a:pt x="161" y="182"/>
                  </a:lnTo>
                  <a:lnTo>
                    <a:pt x="166" y="87"/>
                  </a:lnTo>
                  <a:lnTo>
                    <a:pt x="166" y="565"/>
                  </a:lnTo>
                  <a:lnTo>
                    <a:pt x="166" y="37"/>
                  </a:lnTo>
                  <a:lnTo>
                    <a:pt x="166" y="15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6626804" y="3960812"/>
              <a:ext cx="140197" cy="1047750"/>
            </a:xfrm>
            <a:custGeom>
              <a:avLst/>
              <a:gdLst>
                <a:gd name="T0" fmla="*/ 5 w 166"/>
                <a:gd name="T1" fmla="*/ 660 h 660"/>
                <a:gd name="T2" fmla="*/ 10 w 166"/>
                <a:gd name="T3" fmla="*/ 237 h 660"/>
                <a:gd name="T4" fmla="*/ 10 w 166"/>
                <a:gd name="T5" fmla="*/ 291 h 660"/>
                <a:gd name="T6" fmla="*/ 15 w 166"/>
                <a:gd name="T7" fmla="*/ 62 h 660"/>
                <a:gd name="T8" fmla="*/ 21 w 166"/>
                <a:gd name="T9" fmla="*/ 615 h 660"/>
                <a:gd name="T10" fmla="*/ 26 w 166"/>
                <a:gd name="T11" fmla="*/ 166 h 660"/>
                <a:gd name="T12" fmla="*/ 26 w 166"/>
                <a:gd name="T13" fmla="*/ 237 h 660"/>
                <a:gd name="T14" fmla="*/ 31 w 166"/>
                <a:gd name="T15" fmla="*/ 54 h 660"/>
                <a:gd name="T16" fmla="*/ 36 w 166"/>
                <a:gd name="T17" fmla="*/ 399 h 660"/>
                <a:gd name="T18" fmla="*/ 41 w 166"/>
                <a:gd name="T19" fmla="*/ 149 h 660"/>
                <a:gd name="T20" fmla="*/ 41 w 166"/>
                <a:gd name="T21" fmla="*/ 158 h 660"/>
                <a:gd name="T22" fmla="*/ 47 w 166"/>
                <a:gd name="T23" fmla="*/ 79 h 660"/>
                <a:gd name="T24" fmla="*/ 52 w 166"/>
                <a:gd name="T25" fmla="*/ 428 h 660"/>
                <a:gd name="T26" fmla="*/ 57 w 166"/>
                <a:gd name="T27" fmla="*/ 224 h 660"/>
                <a:gd name="T28" fmla="*/ 57 w 166"/>
                <a:gd name="T29" fmla="*/ 295 h 660"/>
                <a:gd name="T30" fmla="*/ 62 w 166"/>
                <a:gd name="T31" fmla="*/ 71 h 660"/>
                <a:gd name="T32" fmla="*/ 67 w 166"/>
                <a:gd name="T33" fmla="*/ 507 h 660"/>
                <a:gd name="T34" fmla="*/ 72 w 166"/>
                <a:gd name="T35" fmla="*/ 208 h 660"/>
                <a:gd name="T36" fmla="*/ 72 w 166"/>
                <a:gd name="T37" fmla="*/ 87 h 660"/>
                <a:gd name="T38" fmla="*/ 78 w 166"/>
                <a:gd name="T39" fmla="*/ 37 h 660"/>
                <a:gd name="T40" fmla="*/ 83 w 166"/>
                <a:gd name="T41" fmla="*/ 332 h 660"/>
                <a:gd name="T42" fmla="*/ 88 w 166"/>
                <a:gd name="T43" fmla="*/ 428 h 660"/>
                <a:gd name="T44" fmla="*/ 93 w 166"/>
                <a:gd name="T45" fmla="*/ 125 h 660"/>
                <a:gd name="T46" fmla="*/ 93 w 166"/>
                <a:gd name="T47" fmla="*/ 170 h 660"/>
                <a:gd name="T48" fmla="*/ 98 w 166"/>
                <a:gd name="T49" fmla="*/ 58 h 660"/>
                <a:gd name="T50" fmla="*/ 104 w 166"/>
                <a:gd name="T51" fmla="*/ 648 h 660"/>
                <a:gd name="T52" fmla="*/ 109 w 166"/>
                <a:gd name="T53" fmla="*/ 183 h 660"/>
                <a:gd name="T54" fmla="*/ 109 w 166"/>
                <a:gd name="T55" fmla="*/ 154 h 660"/>
                <a:gd name="T56" fmla="*/ 114 w 166"/>
                <a:gd name="T57" fmla="*/ 33 h 660"/>
                <a:gd name="T58" fmla="*/ 119 w 166"/>
                <a:gd name="T59" fmla="*/ 440 h 660"/>
                <a:gd name="T60" fmla="*/ 124 w 166"/>
                <a:gd name="T61" fmla="*/ 245 h 660"/>
                <a:gd name="T62" fmla="*/ 124 w 166"/>
                <a:gd name="T63" fmla="*/ 216 h 660"/>
                <a:gd name="T64" fmla="*/ 129 w 166"/>
                <a:gd name="T65" fmla="*/ 17 h 660"/>
                <a:gd name="T66" fmla="*/ 135 w 166"/>
                <a:gd name="T67" fmla="*/ 316 h 660"/>
                <a:gd name="T68" fmla="*/ 140 w 166"/>
                <a:gd name="T69" fmla="*/ 154 h 660"/>
                <a:gd name="T70" fmla="*/ 140 w 166"/>
                <a:gd name="T71" fmla="*/ 199 h 660"/>
                <a:gd name="T72" fmla="*/ 145 w 166"/>
                <a:gd name="T73" fmla="*/ 0 h 660"/>
                <a:gd name="T74" fmla="*/ 150 w 166"/>
                <a:gd name="T75" fmla="*/ 415 h 660"/>
                <a:gd name="T76" fmla="*/ 155 w 166"/>
                <a:gd name="T77" fmla="*/ 145 h 660"/>
                <a:gd name="T78" fmla="*/ 155 w 166"/>
                <a:gd name="T79" fmla="*/ 158 h 660"/>
                <a:gd name="T80" fmla="*/ 161 w 166"/>
                <a:gd name="T81" fmla="*/ 50 h 660"/>
                <a:gd name="T82" fmla="*/ 166 w 166"/>
                <a:gd name="T83" fmla="*/ 332 h 6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60">
                  <a:moveTo>
                    <a:pt x="0" y="145"/>
                  </a:moveTo>
                  <a:lnTo>
                    <a:pt x="5" y="208"/>
                  </a:lnTo>
                  <a:lnTo>
                    <a:pt x="5" y="660"/>
                  </a:lnTo>
                  <a:lnTo>
                    <a:pt x="5" y="37"/>
                  </a:lnTo>
                  <a:lnTo>
                    <a:pt x="5" y="133"/>
                  </a:lnTo>
                  <a:lnTo>
                    <a:pt x="10" y="237"/>
                  </a:lnTo>
                  <a:lnTo>
                    <a:pt x="10" y="374"/>
                  </a:lnTo>
                  <a:lnTo>
                    <a:pt x="10" y="58"/>
                  </a:lnTo>
                  <a:lnTo>
                    <a:pt x="10" y="291"/>
                  </a:lnTo>
                  <a:lnTo>
                    <a:pt x="15" y="203"/>
                  </a:lnTo>
                  <a:lnTo>
                    <a:pt x="15" y="486"/>
                  </a:lnTo>
                  <a:lnTo>
                    <a:pt x="15" y="62"/>
                  </a:lnTo>
                  <a:lnTo>
                    <a:pt x="15" y="174"/>
                  </a:lnTo>
                  <a:lnTo>
                    <a:pt x="21" y="311"/>
                  </a:lnTo>
                  <a:lnTo>
                    <a:pt x="21" y="615"/>
                  </a:lnTo>
                  <a:lnTo>
                    <a:pt x="21" y="29"/>
                  </a:lnTo>
                  <a:lnTo>
                    <a:pt x="21" y="332"/>
                  </a:lnTo>
                  <a:lnTo>
                    <a:pt x="26" y="166"/>
                  </a:lnTo>
                  <a:lnTo>
                    <a:pt x="26" y="611"/>
                  </a:lnTo>
                  <a:lnTo>
                    <a:pt x="26" y="33"/>
                  </a:lnTo>
                  <a:lnTo>
                    <a:pt x="26" y="237"/>
                  </a:lnTo>
                  <a:lnTo>
                    <a:pt x="31" y="71"/>
                  </a:lnTo>
                  <a:lnTo>
                    <a:pt x="31" y="411"/>
                  </a:lnTo>
                  <a:lnTo>
                    <a:pt x="31" y="54"/>
                  </a:lnTo>
                  <a:lnTo>
                    <a:pt x="31" y="170"/>
                  </a:lnTo>
                  <a:lnTo>
                    <a:pt x="36" y="154"/>
                  </a:lnTo>
                  <a:lnTo>
                    <a:pt x="36" y="399"/>
                  </a:lnTo>
                  <a:lnTo>
                    <a:pt x="36" y="17"/>
                  </a:lnTo>
                  <a:lnTo>
                    <a:pt x="36" y="46"/>
                  </a:lnTo>
                  <a:lnTo>
                    <a:pt x="41" y="149"/>
                  </a:lnTo>
                  <a:lnTo>
                    <a:pt x="41" y="411"/>
                  </a:lnTo>
                  <a:lnTo>
                    <a:pt x="41" y="29"/>
                  </a:lnTo>
                  <a:lnTo>
                    <a:pt x="41" y="158"/>
                  </a:lnTo>
                  <a:lnTo>
                    <a:pt x="47" y="295"/>
                  </a:lnTo>
                  <a:lnTo>
                    <a:pt x="47" y="424"/>
                  </a:lnTo>
                  <a:lnTo>
                    <a:pt x="47" y="79"/>
                  </a:lnTo>
                  <a:lnTo>
                    <a:pt x="47" y="332"/>
                  </a:lnTo>
                  <a:lnTo>
                    <a:pt x="52" y="378"/>
                  </a:lnTo>
                  <a:lnTo>
                    <a:pt x="52" y="428"/>
                  </a:lnTo>
                  <a:lnTo>
                    <a:pt x="52" y="50"/>
                  </a:lnTo>
                  <a:lnTo>
                    <a:pt x="52" y="162"/>
                  </a:lnTo>
                  <a:lnTo>
                    <a:pt x="57" y="224"/>
                  </a:lnTo>
                  <a:lnTo>
                    <a:pt x="57" y="523"/>
                  </a:lnTo>
                  <a:lnTo>
                    <a:pt x="57" y="25"/>
                  </a:lnTo>
                  <a:lnTo>
                    <a:pt x="57" y="295"/>
                  </a:lnTo>
                  <a:lnTo>
                    <a:pt x="62" y="154"/>
                  </a:lnTo>
                  <a:lnTo>
                    <a:pt x="62" y="361"/>
                  </a:lnTo>
                  <a:lnTo>
                    <a:pt x="62" y="71"/>
                  </a:lnTo>
                  <a:lnTo>
                    <a:pt x="62" y="282"/>
                  </a:lnTo>
                  <a:lnTo>
                    <a:pt x="67" y="253"/>
                  </a:lnTo>
                  <a:lnTo>
                    <a:pt x="67" y="507"/>
                  </a:lnTo>
                  <a:lnTo>
                    <a:pt x="67" y="83"/>
                  </a:lnTo>
                  <a:lnTo>
                    <a:pt x="67" y="257"/>
                  </a:lnTo>
                  <a:lnTo>
                    <a:pt x="72" y="208"/>
                  </a:lnTo>
                  <a:lnTo>
                    <a:pt x="72" y="602"/>
                  </a:lnTo>
                  <a:lnTo>
                    <a:pt x="72" y="29"/>
                  </a:lnTo>
                  <a:lnTo>
                    <a:pt x="72" y="87"/>
                  </a:lnTo>
                  <a:lnTo>
                    <a:pt x="78" y="183"/>
                  </a:lnTo>
                  <a:lnTo>
                    <a:pt x="78" y="361"/>
                  </a:lnTo>
                  <a:lnTo>
                    <a:pt x="78" y="37"/>
                  </a:lnTo>
                  <a:lnTo>
                    <a:pt x="78" y="137"/>
                  </a:lnTo>
                  <a:lnTo>
                    <a:pt x="83" y="237"/>
                  </a:lnTo>
                  <a:lnTo>
                    <a:pt x="83" y="332"/>
                  </a:lnTo>
                  <a:lnTo>
                    <a:pt x="83" y="71"/>
                  </a:lnTo>
                  <a:lnTo>
                    <a:pt x="83" y="87"/>
                  </a:lnTo>
                  <a:lnTo>
                    <a:pt x="88" y="428"/>
                  </a:lnTo>
                  <a:lnTo>
                    <a:pt x="88" y="66"/>
                  </a:lnTo>
                  <a:lnTo>
                    <a:pt x="88" y="187"/>
                  </a:lnTo>
                  <a:lnTo>
                    <a:pt x="93" y="125"/>
                  </a:lnTo>
                  <a:lnTo>
                    <a:pt x="93" y="374"/>
                  </a:lnTo>
                  <a:lnTo>
                    <a:pt x="93" y="29"/>
                  </a:lnTo>
                  <a:lnTo>
                    <a:pt x="93" y="170"/>
                  </a:lnTo>
                  <a:lnTo>
                    <a:pt x="98" y="125"/>
                  </a:lnTo>
                  <a:lnTo>
                    <a:pt x="98" y="619"/>
                  </a:lnTo>
                  <a:lnTo>
                    <a:pt x="98" y="58"/>
                  </a:lnTo>
                  <a:lnTo>
                    <a:pt x="98" y="120"/>
                  </a:lnTo>
                  <a:lnTo>
                    <a:pt x="104" y="191"/>
                  </a:lnTo>
                  <a:lnTo>
                    <a:pt x="104" y="648"/>
                  </a:lnTo>
                  <a:lnTo>
                    <a:pt x="104" y="37"/>
                  </a:lnTo>
                  <a:lnTo>
                    <a:pt x="104" y="220"/>
                  </a:lnTo>
                  <a:lnTo>
                    <a:pt x="109" y="183"/>
                  </a:lnTo>
                  <a:lnTo>
                    <a:pt x="109" y="482"/>
                  </a:lnTo>
                  <a:lnTo>
                    <a:pt x="109" y="66"/>
                  </a:lnTo>
                  <a:lnTo>
                    <a:pt x="109" y="154"/>
                  </a:lnTo>
                  <a:lnTo>
                    <a:pt x="114" y="453"/>
                  </a:lnTo>
                  <a:lnTo>
                    <a:pt x="114" y="486"/>
                  </a:lnTo>
                  <a:lnTo>
                    <a:pt x="114" y="33"/>
                  </a:lnTo>
                  <a:lnTo>
                    <a:pt x="114" y="174"/>
                  </a:lnTo>
                  <a:lnTo>
                    <a:pt x="119" y="162"/>
                  </a:lnTo>
                  <a:lnTo>
                    <a:pt x="119" y="440"/>
                  </a:lnTo>
                  <a:lnTo>
                    <a:pt x="119" y="37"/>
                  </a:lnTo>
                  <a:lnTo>
                    <a:pt x="119" y="212"/>
                  </a:lnTo>
                  <a:lnTo>
                    <a:pt x="124" y="245"/>
                  </a:lnTo>
                  <a:lnTo>
                    <a:pt x="124" y="557"/>
                  </a:lnTo>
                  <a:lnTo>
                    <a:pt x="124" y="41"/>
                  </a:lnTo>
                  <a:lnTo>
                    <a:pt x="124" y="216"/>
                  </a:lnTo>
                  <a:lnTo>
                    <a:pt x="129" y="166"/>
                  </a:lnTo>
                  <a:lnTo>
                    <a:pt x="129" y="548"/>
                  </a:lnTo>
                  <a:lnTo>
                    <a:pt x="129" y="17"/>
                  </a:lnTo>
                  <a:lnTo>
                    <a:pt x="129" y="166"/>
                  </a:lnTo>
                  <a:lnTo>
                    <a:pt x="135" y="158"/>
                  </a:lnTo>
                  <a:lnTo>
                    <a:pt x="135" y="316"/>
                  </a:lnTo>
                  <a:lnTo>
                    <a:pt x="135" y="21"/>
                  </a:lnTo>
                  <a:lnTo>
                    <a:pt x="135" y="174"/>
                  </a:lnTo>
                  <a:lnTo>
                    <a:pt x="140" y="154"/>
                  </a:lnTo>
                  <a:lnTo>
                    <a:pt x="140" y="420"/>
                  </a:lnTo>
                  <a:lnTo>
                    <a:pt x="140" y="54"/>
                  </a:lnTo>
                  <a:lnTo>
                    <a:pt x="140" y="199"/>
                  </a:lnTo>
                  <a:lnTo>
                    <a:pt x="145" y="100"/>
                  </a:lnTo>
                  <a:lnTo>
                    <a:pt x="145" y="399"/>
                  </a:lnTo>
                  <a:lnTo>
                    <a:pt x="145" y="0"/>
                  </a:lnTo>
                  <a:lnTo>
                    <a:pt x="145" y="46"/>
                  </a:lnTo>
                  <a:lnTo>
                    <a:pt x="150" y="166"/>
                  </a:lnTo>
                  <a:lnTo>
                    <a:pt x="150" y="415"/>
                  </a:lnTo>
                  <a:lnTo>
                    <a:pt x="150" y="17"/>
                  </a:lnTo>
                  <a:lnTo>
                    <a:pt x="150" y="270"/>
                  </a:lnTo>
                  <a:lnTo>
                    <a:pt x="155" y="145"/>
                  </a:lnTo>
                  <a:lnTo>
                    <a:pt x="155" y="295"/>
                  </a:lnTo>
                  <a:lnTo>
                    <a:pt x="155" y="29"/>
                  </a:lnTo>
                  <a:lnTo>
                    <a:pt x="155" y="158"/>
                  </a:lnTo>
                  <a:lnTo>
                    <a:pt x="161" y="174"/>
                  </a:lnTo>
                  <a:lnTo>
                    <a:pt x="161" y="449"/>
                  </a:lnTo>
                  <a:lnTo>
                    <a:pt x="161" y="50"/>
                  </a:lnTo>
                  <a:lnTo>
                    <a:pt x="161" y="100"/>
                  </a:lnTo>
                  <a:lnTo>
                    <a:pt x="166" y="303"/>
                  </a:lnTo>
                  <a:lnTo>
                    <a:pt x="166" y="332"/>
                  </a:lnTo>
                  <a:lnTo>
                    <a:pt x="166" y="54"/>
                  </a:lnTo>
                  <a:lnTo>
                    <a:pt x="166" y="208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6767001" y="3862387"/>
              <a:ext cx="144420" cy="1139825"/>
            </a:xfrm>
            <a:custGeom>
              <a:avLst/>
              <a:gdLst>
                <a:gd name="T0" fmla="*/ 5 w 171"/>
                <a:gd name="T1" fmla="*/ 515 h 718"/>
                <a:gd name="T2" fmla="*/ 10 w 171"/>
                <a:gd name="T3" fmla="*/ 336 h 718"/>
                <a:gd name="T4" fmla="*/ 10 w 171"/>
                <a:gd name="T5" fmla="*/ 195 h 718"/>
                <a:gd name="T6" fmla="*/ 15 w 171"/>
                <a:gd name="T7" fmla="*/ 124 h 718"/>
                <a:gd name="T8" fmla="*/ 21 w 171"/>
                <a:gd name="T9" fmla="*/ 531 h 718"/>
                <a:gd name="T10" fmla="*/ 26 w 171"/>
                <a:gd name="T11" fmla="*/ 137 h 718"/>
                <a:gd name="T12" fmla="*/ 31 w 171"/>
                <a:gd name="T13" fmla="*/ 187 h 718"/>
                <a:gd name="T14" fmla="*/ 31 w 171"/>
                <a:gd name="T15" fmla="*/ 236 h 718"/>
                <a:gd name="T16" fmla="*/ 36 w 171"/>
                <a:gd name="T17" fmla="*/ 99 h 718"/>
                <a:gd name="T18" fmla="*/ 41 w 171"/>
                <a:gd name="T19" fmla="*/ 585 h 718"/>
                <a:gd name="T20" fmla="*/ 46 w 171"/>
                <a:gd name="T21" fmla="*/ 432 h 718"/>
                <a:gd name="T22" fmla="*/ 46 w 171"/>
                <a:gd name="T23" fmla="*/ 386 h 718"/>
                <a:gd name="T24" fmla="*/ 52 w 171"/>
                <a:gd name="T25" fmla="*/ 145 h 718"/>
                <a:gd name="T26" fmla="*/ 57 w 171"/>
                <a:gd name="T27" fmla="*/ 482 h 718"/>
                <a:gd name="T28" fmla="*/ 62 w 171"/>
                <a:gd name="T29" fmla="*/ 265 h 718"/>
                <a:gd name="T30" fmla="*/ 62 w 171"/>
                <a:gd name="T31" fmla="*/ 133 h 718"/>
                <a:gd name="T32" fmla="*/ 67 w 171"/>
                <a:gd name="T33" fmla="*/ 116 h 718"/>
                <a:gd name="T34" fmla="*/ 72 w 171"/>
                <a:gd name="T35" fmla="*/ 664 h 718"/>
                <a:gd name="T36" fmla="*/ 78 w 171"/>
                <a:gd name="T37" fmla="*/ 99 h 718"/>
                <a:gd name="T38" fmla="*/ 83 w 171"/>
                <a:gd name="T39" fmla="*/ 187 h 718"/>
                <a:gd name="T40" fmla="*/ 83 w 171"/>
                <a:gd name="T41" fmla="*/ 128 h 718"/>
                <a:gd name="T42" fmla="*/ 88 w 171"/>
                <a:gd name="T43" fmla="*/ 91 h 718"/>
                <a:gd name="T44" fmla="*/ 93 w 171"/>
                <a:gd name="T45" fmla="*/ 469 h 718"/>
                <a:gd name="T46" fmla="*/ 98 w 171"/>
                <a:gd name="T47" fmla="*/ 182 h 718"/>
                <a:gd name="T48" fmla="*/ 98 w 171"/>
                <a:gd name="T49" fmla="*/ 162 h 718"/>
                <a:gd name="T50" fmla="*/ 103 w 171"/>
                <a:gd name="T51" fmla="*/ 70 h 718"/>
                <a:gd name="T52" fmla="*/ 109 w 171"/>
                <a:gd name="T53" fmla="*/ 274 h 718"/>
                <a:gd name="T54" fmla="*/ 114 w 171"/>
                <a:gd name="T55" fmla="*/ 157 h 718"/>
                <a:gd name="T56" fmla="*/ 114 w 171"/>
                <a:gd name="T57" fmla="*/ 157 h 718"/>
                <a:gd name="T58" fmla="*/ 119 w 171"/>
                <a:gd name="T59" fmla="*/ 45 h 718"/>
                <a:gd name="T60" fmla="*/ 124 w 171"/>
                <a:gd name="T61" fmla="*/ 162 h 718"/>
                <a:gd name="T62" fmla="*/ 129 w 171"/>
                <a:gd name="T63" fmla="*/ 66 h 718"/>
                <a:gd name="T64" fmla="*/ 129 w 171"/>
                <a:gd name="T65" fmla="*/ 145 h 718"/>
                <a:gd name="T66" fmla="*/ 135 w 171"/>
                <a:gd name="T67" fmla="*/ 207 h 718"/>
                <a:gd name="T68" fmla="*/ 140 w 171"/>
                <a:gd name="T69" fmla="*/ 8 h 718"/>
                <a:gd name="T70" fmla="*/ 145 w 171"/>
                <a:gd name="T71" fmla="*/ 278 h 718"/>
                <a:gd name="T72" fmla="*/ 150 w 171"/>
                <a:gd name="T73" fmla="*/ 153 h 718"/>
                <a:gd name="T74" fmla="*/ 150 w 171"/>
                <a:gd name="T75" fmla="*/ 58 h 718"/>
                <a:gd name="T76" fmla="*/ 155 w 171"/>
                <a:gd name="T77" fmla="*/ 0 h 718"/>
                <a:gd name="T78" fmla="*/ 160 w 171"/>
                <a:gd name="T79" fmla="*/ 299 h 718"/>
                <a:gd name="T80" fmla="*/ 166 w 171"/>
                <a:gd name="T81" fmla="*/ 74 h 718"/>
                <a:gd name="T82" fmla="*/ 166 w 171"/>
                <a:gd name="T83" fmla="*/ 37 h 7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718">
                  <a:moveTo>
                    <a:pt x="0" y="270"/>
                  </a:moveTo>
                  <a:lnTo>
                    <a:pt x="5" y="216"/>
                  </a:lnTo>
                  <a:lnTo>
                    <a:pt x="5" y="515"/>
                  </a:lnTo>
                  <a:lnTo>
                    <a:pt x="5" y="112"/>
                  </a:lnTo>
                  <a:lnTo>
                    <a:pt x="5" y="423"/>
                  </a:lnTo>
                  <a:lnTo>
                    <a:pt x="10" y="336"/>
                  </a:lnTo>
                  <a:lnTo>
                    <a:pt x="10" y="432"/>
                  </a:lnTo>
                  <a:lnTo>
                    <a:pt x="10" y="103"/>
                  </a:lnTo>
                  <a:lnTo>
                    <a:pt x="10" y="195"/>
                  </a:lnTo>
                  <a:lnTo>
                    <a:pt x="15" y="224"/>
                  </a:lnTo>
                  <a:lnTo>
                    <a:pt x="15" y="577"/>
                  </a:lnTo>
                  <a:lnTo>
                    <a:pt x="15" y="124"/>
                  </a:lnTo>
                  <a:lnTo>
                    <a:pt x="15" y="349"/>
                  </a:lnTo>
                  <a:lnTo>
                    <a:pt x="21" y="157"/>
                  </a:lnTo>
                  <a:lnTo>
                    <a:pt x="21" y="531"/>
                  </a:lnTo>
                  <a:lnTo>
                    <a:pt x="21" y="103"/>
                  </a:lnTo>
                  <a:lnTo>
                    <a:pt x="21" y="299"/>
                  </a:lnTo>
                  <a:lnTo>
                    <a:pt x="26" y="137"/>
                  </a:lnTo>
                  <a:lnTo>
                    <a:pt x="26" y="461"/>
                  </a:lnTo>
                  <a:lnTo>
                    <a:pt x="26" y="274"/>
                  </a:lnTo>
                  <a:lnTo>
                    <a:pt x="31" y="187"/>
                  </a:lnTo>
                  <a:lnTo>
                    <a:pt x="31" y="465"/>
                  </a:lnTo>
                  <a:lnTo>
                    <a:pt x="31" y="141"/>
                  </a:lnTo>
                  <a:lnTo>
                    <a:pt x="31" y="236"/>
                  </a:lnTo>
                  <a:lnTo>
                    <a:pt x="36" y="299"/>
                  </a:lnTo>
                  <a:lnTo>
                    <a:pt x="36" y="718"/>
                  </a:lnTo>
                  <a:lnTo>
                    <a:pt x="36" y="99"/>
                  </a:lnTo>
                  <a:lnTo>
                    <a:pt x="36" y="282"/>
                  </a:lnTo>
                  <a:lnTo>
                    <a:pt x="41" y="241"/>
                  </a:lnTo>
                  <a:lnTo>
                    <a:pt x="41" y="585"/>
                  </a:lnTo>
                  <a:lnTo>
                    <a:pt x="41" y="87"/>
                  </a:lnTo>
                  <a:lnTo>
                    <a:pt x="41" y="403"/>
                  </a:lnTo>
                  <a:lnTo>
                    <a:pt x="46" y="432"/>
                  </a:lnTo>
                  <a:lnTo>
                    <a:pt x="46" y="552"/>
                  </a:lnTo>
                  <a:lnTo>
                    <a:pt x="46" y="108"/>
                  </a:lnTo>
                  <a:lnTo>
                    <a:pt x="46" y="386"/>
                  </a:lnTo>
                  <a:lnTo>
                    <a:pt x="52" y="241"/>
                  </a:lnTo>
                  <a:lnTo>
                    <a:pt x="52" y="627"/>
                  </a:lnTo>
                  <a:lnTo>
                    <a:pt x="52" y="145"/>
                  </a:lnTo>
                  <a:lnTo>
                    <a:pt x="52" y="307"/>
                  </a:lnTo>
                  <a:lnTo>
                    <a:pt x="57" y="299"/>
                  </a:lnTo>
                  <a:lnTo>
                    <a:pt x="57" y="482"/>
                  </a:lnTo>
                  <a:lnTo>
                    <a:pt x="57" y="103"/>
                  </a:lnTo>
                  <a:lnTo>
                    <a:pt x="57" y="270"/>
                  </a:lnTo>
                  <a:lnTo>
                    <a:pt x="62" y="265"/>
                  </a:lnTo>
                  <a:lnTo>
                    <a:pt x="62" y="544"/>
                  </a:lnTo>
                  <a:lnTo>
                    <a:pt x="62" y="124"/>
                  </a:lnTo>
                  <a:lnTo>
                    <a:pt x="62" y="133"/>
                  </a:lnTo>
                  <a:lnTo>
                    <a:pt x="67" y="257"/>
                  </a:lnTo>
                  <a:lnTo>
                    <a:pt x="67" y="452"/>
                  </a:lnTo>
                  <a:lnTo>
                    <a:pt x="67" y="116"/>
                  </a:lnTo>
                  <a:lnTo>
                    <a:pt x="67" y="149"/>
                  </a:lnTo>
                  <a:lnTo>
                    <a:pt x="72" y="191"/>
                  </a:lnTo>
                  <a:lnTo>
                    <a:pt x="72" y="664"/>
                  </a:lnTo>
                  <a:lnTo>
                    <a:pt x="72" y="66"/>
                  </a:lnTo>
                  <a:lnTo>
                    <a:pt x="72" y="386"/>
                  </a:lnTo>
                  <a:lnTo>
                    <a:pt x="78" y="99"/>
                  </a:lnTo>
                  <a:lnTo>
                    <a:pt x="78" y="573"/>
                  </a:lnTo>
                  <a:lnTo>
                    <a:pt x="78" y="153"/>
                  </a:lnTo>
                  <a:lnTo>
                    <a:pt x="83" y="187"/>
                  </a:lnTo>
                  <a:lnTo>
                    <a:pt x="83" y="664"/>
                  </a:lnTo>
                  <a:lnTo>
                    <a:pt x="83" y="45"/>
                  </a:lnTo>
                  <a:lnTo>
                    <a:pt x="83" y="128"/>
                  </a:lnTo>
                  <a:lnTo>
                    <a:pt x="88" y="153"/>
                  </a:lnTo>
                  <a:lnTo>
                    <a:pt x="88" y="378"/>
                  </a:lnTo>
                  <a:lnTo>
                    <a:pt x="88" y="91"/>
                  </a:lnTo>
                  <a:lnTo>
                    <a:pt x="88" y="228"/>
                  </a:lnTo>
                  <a:lnTo>
                    <a:pt x="93" y="191"/>
                  </a:lnTo>
                  <a:lnTo>
                    <a:pt x="93" y="469"/>
                  </a:lnTo>
                  <a:lnTo>
                    <a:pt x="93" y="91"/>
                  </a:lnTo>
                  <a:lnTo>
                    <a:pt x="93" y="245"/>
                  </a:lnTo>
                  <a:lnTo>
                    <a:pt x="98" y="182"/>
                  </a:lnTo>
                  <a:lnTo>
                    <a:pt x="98" y="461"/>
                  </a:lnTo>
                  <a:lnTo>
                    <a:pt x="98" y="58"/>
                  </a:lnTo>
                  <a:lnTo>
                    <a:pt x="98" y="162"/>
                  </a:lnTo>
                  <a:lnTo>
                    <a:pt x="103" y="349"/>
                  </a:lnTo>
                  <a:lnTo>
                    <a:pt x="103" y="353"/>
                  </a:lnTo>
                  <a:lnTo>
                    <a:pt x="103" y="70"/>
                  </a:lnTo>
                  <a:lnTo>
                    <a:pt x="103" y="95"/>
                  </a:lnTo>
                  <a:lnTo>
                    <a:pt x="109" y="216"/>
                  </a:lnTo>
                  <a:lnTo>
                    <a:pt x="109" y="274"/>
                  </a:lnTo>
                  <a:lnTo>
                    <a:pt x="109" y="41"/>
                  </a:lnTo>
                  <a:lnTo>
                    <a:pt x="109" y="103"/>
                  </a:lnTo>
                  <a:lnTo>
                    <a:pt x="114" y="157"/>
                  </a:lnTo>
                  <a:lnTo>
                    <a:pt x="114" y="394"/>
                  </a:lnTo>
                  <a:lnTo>
                    <a:pt x="114" y="45"/>
                  </a:lnTo>
                  <a:lnTo>
                    <a:pt x="114" y="157"/>
                  </a:lnTo>
                  <a:lnTo>
                    <a:pt x="119" y="153"/>
                  </a:lnTo>
                  <a:lnTo>
                    <a:pt x="119" y="216"/>
                  </a:lnTo>
                  <a:lnTo>
                    <a:pt x="119" y="45"/>
                  </a:lnTo>
                  <a:lnTo>
                    <a:pt x="119" y="124"/>
                  </a:lnTo>
                  <a:lnTo>
                    <a:pt x="124" y="87"/>
                  </a:lnTo>
                  <a:lnTo>
                    <a:pt x="124" y="162"/>
                  </a:lnTo>
                  <a:lnTo>
                    <a:pt x="124" y="29"/>
                  </a:lnTo>
                  <a:lnTo>
                    <a:pt x="124" y="83"/>
                  </a:lnTo>
                  <a:lnTo>
                    <a:pt x="129" y="66"/>
                  </a:lnTo>
                  <a:lnTo>
                    <a:pt x="129" y="178"/>
                  </a:lnTo>
                  <a:lnTo>
                    <a:pt x="129" y="20"/>
                  </a:lnTo>
                  <a:lnTo>
                    <a:pt x="129" y="145"/>
                  </a:lnTo>
                  <a:lnTo>
                    <a:pt x="135" y="62"/>
                  </a:lnTo>
                  <a:lnTo>
                    <a:pt x="135" y="20"/>
                  </a:lnTo>
                  <a:lnTo>
                    <a:pt x="135" y="207"/>
                  </a:lnTo>
                  <a:lnTo>
                    <a:pt x="140" y="141"/>
                  </a:lnTo>
                  <a:lnTo>
                    <a:pt x="140" y="311"/>
                  </a:lnTo>
                  <a:lnTo>
                    <a:pt x="140" y="8"/>
                  </a:lnTo>
                  <a:lnTo>
                    <a:pt x="140" y="108"/>
                  </a:lnTo>
                  <a:lnTo>
                    <a:pt x="145" y="162"/>
                  </a:lnTo>
                  <a:lnTo>
                    <a:pt x="145" y="278"/>
                  </a:lnTo>
                  <a:lnTo>
                    <a:pt x="145" y="20"/>
                  </a:lnTo>
                  <a:lnTo>
                    <a:pt x="145" y="170"/>
                  </a:lnTo>
                  <a:lnTo>
                    <a:pt x="150" y="153"/>
                  </a:lnTo>
                  <a:lnTo>
                    <a:pt x="150" y="216"/>
                  </a:lnTo>
                  <a:lnTo>
                    <a:pt x="150" y="41"/>
                  </a:lnTo>
                  <a:lnTo>
                    <a:pt x="150" y="58"/>
                  </a:lnTo>
                  <a:lnTo>
                    <a:pt x="155" y="141"/>
                  </a:lnTo>
                  <a:lnTo>
                    <a:pt x="155" y="419"/>
                  </a:lnTo>
                  <a:lnTo>
                    <a:pt x="155" y="0"/>
                  </a:lnTo>
                  <a:lnTo>
                    <a:pt x="155" y="103"/>
                  </a:lnTo>
                  <a:lnTo>
                    <a:pt x="160" y="145"/>
                  </a:lnTo>
                  <a:lnTo>
                    <a:pt x="160" y="299"/>
                  </a:lnTo>
                  <a:lnTo>
                    <a:pt x="160" y="58"/>
                  </a:lnTo>
                  <a:lnTo>
                    <a:pt x="160" y="74"/>
                  </a:lnTo>
                  <a:lnTo>
                    <a:pt x="166" y="74"/>
                  </a:lnTo>
                  <a:lnTo>
                    <a:pt x="166" y="241"/>
                  </a:lnTo>
                  <a:lnTo>
                    <a:pt x="166" y="16"/>
                  </a:lnTo>
                  <a:lnTo>
                    <a:pt x="166" y="37"/>
                  </a:lnTo>
                  <a:lnTo>
                    <a:pt x="171" y="116"/>
                  </a:lnTo>
                  <a:lnTo>
                    <a:pt x="171" y="332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6911421" y="3783012"/>
              <a:ext cx="140197" cy="692150"/>
            </a:xfrm>
            <a:custGeom>
              <a:avLst/>
              <a:gdLst>
                <a:gd name="T0" fmla="*/ 0 w 166"/>
                <a:gd name="T1" fmla="*/ 124 h 436"/>
                <a:gd name="T2" fmla="*/ 5 w 166"/>
                <a:gd name="T3" fmla="*/ 70 h 436"/>
                <a:gd name="T4" fmla="*/ 10 w 166"/>
                <a:gd name="T5" fmla="*/ 228 h 436"/>
                <a:gd name="T6" fmla="*/ 15 w 166"/>
                <a:gd name="T7" fmla="*/ 79 h 436"/>
                <a:gd name="T8" fmla="*/ 21 w 166"/>
                <a:gd name="T9" fmla="*/ 83 h 436"/>
                <a:gd name="T10" fmla="*/ 21 w 166"/>
                <a:gd name="T11" fmla="*/ 74 h 436"/>
                <a:gd name="T12" fmla="*/ 26 w 166"/>
                <a:gd name="T13" fmla="*/ 8 h 436"/>
                <a:gd name="T14" fmla="*/ 31 w 166"/>
                <a:gd name="T15" fmla="*/ 149 h 436"/>
                <a:gd name="T16" fmla="*/ 36 w 166"/>
                <a:gd name="T17" fmla="*/ 120 h 436"/>
                <a:gd name="T18" fmla="*/ 36 w 166"/>
                <a:gd name="T19" fmla="*/ 45 h 436"/>
                <a:gd name="T20" fmla="*/ 41 w 166"/>
                <a:gd name="T21" fmla="*/ 12 h 436"/>
                <a:gd name="T22" fmla="*/ 46 w 166"/>
                <a:gd name="T23" fmla="*/ 153 h 436"/>
                <a:gd name="T24" fmla="*/ 52 w 166"/>
                <a:gd name="T25" fmla="*/ 108 h 436"/>
                <a:gd name="T26" fmla="*/ 52 w 166"/>
                <a:gd name="T27" fmla="*/ 129 h 436"/>
                <a:gd name="T28" fmla="*/ 57 w 166"/>
                <a:gd name="T29" fmla="*/ 33 h 436"/>
                <a:gd name="T30" fmla="*/ 62 w 166"/>
                <a:gd name="T31" fmla="*/ 199 h 436"/>
                <a:gd name="T32" fmla="*/ 67 w 166"/>
                <a:gd name="T33" fmla="*/ 58 h 436"/>
                <a:gd name="T34" fmla="*/ 67 w 166"/>
                <a:gd name="T35" fmla="*/ 129 h 436"/>
                <a:gd name="T36" fmla="*/ 72 w 166"/>
                <a:gd name="T37" fmla="*/ 66 h 436"/>
                <a:gd name="T38" fmla="*/ 78 w 166"/>
                <a:gd name="T39" fmla="*/ 245 h 436"/>
                <a:gd name="T40" fmla="*/ 83 w 166"/>
                <a:gd name="T41" fmla="*/ 149 h 436"/>
                <a:gd name="T42" fmla="*/ 83 w 166"/>
                <a:gd name="T43" fmla="*/ 45 h 436"/>
                <a:gd name="T44" fmla="*/ 88 w 166"/>
                <a:gd name="T45" fmla="*/ 66 h 436"/>
                <a:gd name="T46" fmla="*/ 93 w 166"/>
                <a:gd name="T47" fmla="*/ 220 h 436"/>
                <a:gd name="T48" fmla="*/ 98 w 166"/>
                <a:gd name="T49" fmla="*/ 79 h 436"/>
                <a:gd name="T50" fmla="*/ 98 w 166"/>
                <a:gd name="T51" fmla="*/ 162 h 436"/>
                <a:gd name="T52" fmla="*/ 103 w 166"/>
                <a:gd name="T53" fmla="*/ 54 h 436"/>
                <a:gd name="T54" fmla="*/ 109 w 166"/>
                <a:gd name="T55" fmla="*/ 245 h 436"/>
                <a:gd name="T56" fmla="*/ 114 w 166"/>
                <a:gd name="T57" fmla="*/ 145 h 436"/>
                <a:gd name="T58" fmla="*/ 114 w 166"/>
                <a:gd name="T59" fmla="*/ 120 h 436"/>
                <a:gd name="T60" fmla="*/ 119 w 166"/>
                <a:gd name="T61" fmla="*/ 58 h 436"/>
                <a:gd name="T62" fmla="*/ 124 w 166"/>
                <a:gd name="T63" fmla="*/ 261 h 436"/>
                <a:gd name="T64" fmla="*/ 129 w 166"/>
                <a:gd name="T65" fmla="*/ 153 h 436"/>
                <a:gd name="T66" fmla="*/ 129 w 166"/>
                <a:gd name="T67" fmla="*/ 207 h 436"/>
                <a:gd name="T68" fmla="*/ 135 w 166"/>
                <a:gd name="T69" fmla="*/ 70 h 436"/>
                <a:gd name="T70" fmla="*/ 140 w 166"/>
                <a:gd name="T71" fmla="*/ 315 h 436"/>
                <a:gd name="T72" fmla="*/ 145 w 166"/>
                <a:gd name="T73" fmla="*/ 382 h 436"/>
                <a:gd name="T74" fmla="*/ 150 w 166"/>
                <a:gd name="T75" fmla="*/ 137 h 436"/>
                <a:gd name="T76" fmla="*/ 150 w 166"/>
                <a:gd name="T77" fmla="*/ 91 h 436"/>
                <a:gd name="T78" fmla="*/ 155 w 166"/>
                <a:gd name="T79" fmla="*/ 83 h 436"/>
                <a:gd name="T80" fmla="*/ 161 w 166"/>
                <a:gd name="T81" fmla="*/ 382 h 436"/>
                <a:gd name="T82" fmla="*/ 166 w 166"/>
                <a:gd name="T83" fmla="*/ 432 h 4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436">
                  <a:moveTo>
                    <a:pt x="0" y="382"/>
                  </a:moveTo>
                  <a:lnTo>
                    <a:pt x="0" y="83"/>
                  </a:lnTo>
                  <a:lnTo>
                    <a:pt x="0" y="124"/>
                  </a:lnTo>
                  <a:lnTo>
                    <a:pt x="5" y="174"/>
                  </a:lnTo>
                  <a:lnTo>
                    <a:pt x="5" y="315"/>
                  </a:lnTo>
                  <a:lnTo>
                    <a:pt x="5" y="70"/>
                  </a:lnTo>
                  <a:lnTo>
                    <a:pt x="5" y="99"/>
                  </a:lnTo>
                  <a:lnTo>
                    <a:pt x="10" y="149"/>
                  </a:lnTo>
                  <a:lnTo>
                    <a:pt x="10" y="228"/>
                  </a:lnTo>
                  <a:lnTo>
                    <a:pt x="10" y="41"/>
                  </a:lnTo>
                  <a:lnTo>
                    <a:pt x="10" y="50"/>
                  </a:lnTo>
                  <a:lnTo>
                    <a:pt x="15" y="79"/>
                  </a:lnTo>
                  <a:lnTo>
                    <a:pt x="15" y="129"/>
                  </a:lnTo>
                  <a:lnTo>
                    <a:pt x="15" y="8"/>
                  </a:lnTo>
                  <a:lnTo>
                    <a:pt x="21" y="83"/>
                  </a:lnTo>
                  <a:lnTo>
                    <a:pt x="21" y="153"/>
                  </a:lnTo>
                  <a:lnTo>
                    <a:pt x="21" y="0"/>
                  </a:lnTo>
                  <a:lnTo>
                    <a:pt x="21" y="74"/>
                  </a:lnTo>
                  <a:lnTo>
                    <a:pt x="26" y="33"/>
                  </a:lnTo>
                  <a:lnTo>
                    <a:pt x="26" y="112"/>
                  </a:lnTo>
                  <a:lnTo>
                    <a:pt x="26" y="8"/>
                  </a:lnTo>
                  <a:lnTo>
                    <a:pt x="26" y="37"/>
                  </a:lnTo>
                  <a:lnTo>
                    <a:pt x="31" y="87"/>
                  </a:lnTo>
                  <a:lnTo>
                    <a:pt x="31" y="149"/>
                  </a:lnTo>
                  <a:lnTo>
                    <a:pt x="31" y="20"/>
                  </a:lnTo>
                  <a:lnTo>
                    <a:pt x="31" y="95"/>
                  </a:lnTo>
                  <a:lnTo>
                    <a:pt x="36" y="120"/>
                  </a:lnTo>
                  <a:lnTo>
                    <a:pt x="36" y="149"/>
                  </a:lnTo>
                  <a:lnTo>
                    <a:pt x="36" y="25"/>
                  </a:lnTo>
                  <a:lnTo>
                    <a:pt x="36" y="45"/>
                  </a:lnTo>
                  <a:lnTo>
                    <a:pt x="41" y="104"/>
                  </a:lnTo>
                  <a:lnTo>
                    <a:pt x="41" y="145"/>
                  </a:lnTo>
                  <a:lnTo>
                    <a:pt x="41" y="12"/>
                  </a:lnTo>
                  <a:lnTo>
                    <a:pt x="41" y="87"/>
                  </a:lnTo>
                  <a:lnTo>
                    <a:pt x="46" y="95"/>
                  </a:lnTo>
                  <a:lnTo>
                    <a:pt x="46" y="153"/>
                  </a:lnTo>
                  <a:lnTo>
                    <a:pt x="46" y="29"/>
                  </a:lnTo>
                  <a:lnTo>
                    <a:pt x="46" y="87"/>
                  </a:lnTo>
                  <a:lnTo>
                    <a:pt x="52" y="108"/>
                  </a:lnTo>
                  <a:lnTo>
                    <a:pt x="52" y="178"/>
                  </a:lnTo>
                  <a:lnTo>
                    <a:pt x="52" y="41"/>
                  </a:lnTo>
                  <a:lnTo>
                    <a:pt x="52" y="129"/>
                  </a:lnTo>
                  <a:lnTo>
                    <a:pt x="57" y="116"/>
                  </a:lnTo>
                  <a:lnTo>
                    <a:pt x="57" y="170"/>
                  </a:lnTo>
                  <a:lnTo>
                    <a:pt x="57" y="33"/>
                  </a:lnTo>
                  <a:lnTo>
                    <a:pt x="57" y="133"/>
                  </a:lnTo>
                  <a:lnTo>
                    <a:pt x="62" y="108"/>
                  </a:lnTo>
                  <a:lnTo>
                    <a:pt x="62" y="199"/>
                  </a:lnTo>
                  <a:lnTo>
                    <a:pt x="62" y="66"/>
                  </a:lnTo>
                  <a:lnTo>
                    <a:pt x="62" y="120"/>
                  </a:lnTo>
                  <a:lnTo>
                    <a:pt x="67" y="58"/>
                  </a:lnTo>
                  <a:lnTo>
                    <a:pt x="67" y="212"/>
                  </a:lnTo>
                  <a:lnTo>
                    <a:pt x="67" y="58"/>
                  </a:lnTo>
                  <a:lnTo>
                    <a:pt x="67" y="129"/>
                  </a:lnTo>
                  <a:lnTo>
                    <a:pt x="72" y="166"/>
                  </a:lnTo>
                  <a:lnTo>
                    <a:pt x="72" y="237"/>
                  </a:lnTo>
                  <a:lnTo>
                    <a:pt x="72" y="66"/>
                  </a:lnTo>
                  <a:lnTo>
                    <a:pt x="72" y="129"/>
                  </a:lnTo>
                  <a:lnTo>
                    <a:pt x="78" y="104"/>
                  </a:lnTo>
                  <a:lnTo>
                    <a:pt x="78" y="245"/>
                  </a:lnTo>
                  <a:lnTo>
                    <a:pt x="78" y="66"/>
                  </a:lnTo>
                  <a:lnTo>
                    <a:pt x="78" y="116"/>
                  </a:lnTo>
                  <a:lnTo>
                    <a:pt x="83" y="149"/>
                  </a:lnTo>
                  <a:lnTo>
                    <a:pt x="83" y="303"/>
                  </a:lnTo>
                  <a:lnTo>
                    <a:pt x="83" y="45"/>
                  </a:lnTo>
                  <a:lnTo>
                    <a:pt x="88" y="108"/>
                  </a:lnTo>
                  <a:lnTo>
                    <a:pt x="88" y="245"/>
                  </a:lnTo>
                  <a:lnTo>
                    <a:pt x="88" y="66"/>
                  </a:lnTo>
                  <a:lnTo>
                    <a:pt x="88" y="120"/>
                  </a:lnTo>
                  <a:lnTo>
                    <a:pt x="93" y="112"/>
                  </a:lnTo>
                  <a:lnTo>
                    <a:pt x="93" y="220"/>
                  </a:lnTo>
                  <a:lnTo>
                    <a:pt x="93" y="54"/>
                  </a:lnTo>
                  <a:lnTo>
                    <a:pt x="93" y="129"/>
                  </a:lnTo>
                  <a:lnTo>
                    <a:pt x="98" y="79"/>
                  </a:lnTo>
                  <a:lnTo>
                    <a:pt x="98" y="237"/>
                  </a:lnTo>
                  <a:lnTo>
                    <a:pt x="98" y="62"/>
                  </a:lnTo>
                  <a:lnTo>
                    <a:pt x="98" y="162"/>
                  </a:lnTo>
                  <a:lnTo>
                    <a:pt x="103" y="158"/>
                  </a:lnTo>
                  <a:lnTo>
                    <a:pt x="103" y="207"/>
                  </a:lnTo>
                  <a:lnTo>
                    <a:pt x="103" y="54"/>
                  </a:lnTo>
                  <a:lnTo>
                    <a:pt x="103" y="141"/>
                  </a:lnTo>
                  <a:lnTo>
                    <a:pt x="109" y="145"/>
                  </a:lnTo>
                  <a:lnTo>
                    <a:pt x="109" y="245"/>
                  </a:lnTo>
                  <a:lnTo>
                    <a:pt x="109" y="62"/>
                  </a:lnTo>
                  <a:lnTo>
                    <a:pt x="109" y="187"/>
                  </a:lnTo>
                  <a:lnTo>
                    <a:pt x="114" y="145"/>
                  </a:lnTo>
                  <a:lnTo>
                    <a:pt x="114" y="261"/>
                  </a:lnTo>
                  <a:lnTo>
                    <a:pt x="114" y="66"/>
                  </a:lnTo>
                  <a:lnTo>
                    <a:pt x="114" y="120"/>
                  </a:lnTo>
                  <a:lnTo>
                    <a:pt x="119" y="145"/>
                  </a:lnTo>
                  <a:lnTo>
                    <a:pt x="119" y="399"/>
                  </a:lnTo>
                  <a:lnTo>
                    <a:pt x="119" y="58"/>
                  </a:lnTo>
                  <a:lnTo>
                    <a:pt x="119" y="141"/>
                  </a:lnTo>
                  <a:lnTo>
                    <a:pt x="124" y="137"/>
                  </a:lnTo>
                  <a:lnTo>
                    <a:pt x="124" y="261"/>
                  </a:lnTo>
                  <a:lnTo>
                    <a:pt x="124" y="58"/>
                  </a:lnTo>
                  <a:lnTo>
                    <a:pt x="124" y="124"/>
                  </a:lnTo>
                  <a:lnTo>
                    <a:pt x="129" y="153"/>
                  </a:lnTo>
                  <a:lnTo>
                    <a:pt x="129" y="303"/>
                  </a:lnTo>
                  <a:lnTo>
                    <a:pt x="129" y="62"/>
                  </a:lnTo>
                  <a:lnTo>
                    <a:pt x="129" y="207"/>
                  </a:lnTo>
                  <a:lnTo>
                    <a:pt x="135" y="87"/>
                  </a:lnTo>
                  <a:lnTo>
                    <a:pt x="135" y="291"/>
                  </a:lnTo>
                  <a:lnTo>
                    <a:pt x="135" y="70"/>
                  </a:lnTo>
                  <a:lnTo>
                    <a:pt x="135" y="174"/>
                  </a:lnTo>
                  <a:lnTo>
                    <a:pt x="140" y="66"/>
                  </a:lnTo>
                  <a:lnTo>
                    <a:pt x="140" y="315"/>
                  </a:lnTo>
                  <a:lnTo>
                    <a:pt x="140" y="145"/>
                  </a:lnTo>
                  <a:lnTo>
                    <a:pt x="145" y="166"/>
                  </a:lnTo>
                  <a:lnTo>
                    <a:pt x="145" y="382"/>
                  </a:lnTo>
                  <a:lnTo>
                    <a:pt x="145" y="66"/>
                  </a:lnTo>
                  <a:lnTo>
                    <a:pt x="145" y="83"/>
                  </a:lnTo>
                  <a:lnTo>
                    <a:pt x="150" y="137"/>
                  </a:lnTo>
                  <a:lnTo>
                    <a:pt x="150" y="436"/>
                  </a:lnTo>
                  <a:lnTo>
                    <a:pt x="150" y="70"/>
                  </a:lnTo>
                  <a:lnTo>
                    <a:pt x="150" y="91"/>
                  </a:lnTo>
                  <a:lnTo>
                    <a:pt x="155" y="220"/>
                  </a:lnTo>
                  <a:lnTo>
                    <a:pt x="155" y="332"/>
                  </a:lnTo>
                  <a:lnTo>
                    <a:pt x="155" y="83"/>
                  </a:lnTo>
                  <a:lnTo>
                    <a:pt x="155" y="162"/>
                  </a:lnTo>
                  <a:lnTo>
                    <a:pt x="161" y="91"/>
                  </a:lnTo>
                  <a:lnTo>
                    <a:pt x="161" y="382"/>
                  </a:lnTo>
                  <a:lnTo>
                    <a:pt x="161" y="162"/>
                  </a:lnTo>
                  <a:lnTo>
                    <a:pt x="166" y="129"/>
                  </a:lnTo>
                  <a:lnTo>
                    <a:pt x="166" y="432"/>
                  </a:lnTo>
                  <a:lnTo>
                    <a:pt x="166" y="87"/>
                  </a:lnTo>
                  <a:lnTo>
                    <a:pt x="166" y="17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7051618" y="3814762"/>
              <a:ext cx="144420" cy="779463"/>
            </a:xfrm>
            <a:custGeom>
              <a:avLst/>
              <a:gdLst>
                <a:gd name="T0" fmla="*/ 5 w 171"/>
                <a:gd name="T1" fmla="*/ 370 h 491"/>
                <a:gd name="T2" fmla="*/ 10 w 171"/>
                <a:gd name="T3" fmla="*/ 121 h 491"/>
                <a:gd name="T4" fmla="*/ 10 w 171"/>
                <a:gd name="T5" fmla="*/ 221 h 491"/>
                <a:gd name="T6" fmla="*/ 15 w 171"/>
                <a:gd name="T7" fmla="*/ 96 h 491"/>
                <a:gd name="T8" fmla="*/ 20 w 171"/>
                <a:gd name="T9" fmla="*/ 308 h 491"/>
                <a:gd name="T10" fmla="*/ 26 w 171"/>
                <a:gd name="T11" fmla="*/ 171 h 491"/>
                <a:gd name="T12" fmla="*/ 26 w 171"/>
                <a:gd name="T13" fmla="*/ 104 h 491"/>
                <a:gd name="T14" fmla="*/ 31 w 171"/>
                <a:gd name="T15" fmla="*/ 79 h 491"/>
                <a:gd name="T16" fmla="*/ 36 w 171"/>
                <a:gd name="T17" fmla="*/ 333 h 491"/>
                <a:gd name="T18" fmla="*/ 41 w 171"/>
                <a:gd name="T19" fmla="*/ 46 h 491"/>
                <a:gd name="T20" fmla="*/ 46 w 171"/>
                <a:gd name="T21" fmla="*/ 113 h 491"/>
                <a:gd name="T22" fmla="*/ 46 w 171"/>
                <a:gd name="T23" fmla="*/ 271 h 491"/>
                <a:gd name="T24" fmla="*/ 52 w 171"/>
                <a:gd name="T25" fmla="*/ 38 h 491"/>
                <a:gd name="T26" fmla="*/ 57 w 171"/>
                <a:gd name="T27" fmla="*/ 491 h 491"/>
                <a:gd name="T28" fmla="*/ 62 w 171"/>
                <a:gd name="T29" fmla="*/ 59 h 491"/>
                <a:gd name="T30" fmla="*/ 62 w 171"/>
                <a:gd name="T31" fmla="*/ 109 h 491"/>
                <a:gd name="T32" fmla="*/ 67 w 171"/>
                <a:gd name="T33" fmla="*/ 0 h 491"/>
                <a:gd name="T34" fmla="*/ 72 w 171"/>
                <a:gd name="T35" fmla="*/ 217 h 491"/>
                <a:gd name="T36" fmla="*/ 77 w 171"/>
                <a:gd name="T37" fmla="*/ 158 h 491"/>
                <a:gd name="T38" fmla="*/ 77 w 171"/>
                <a:gd name="T39" fmla="*/ 54 h 491"/>
                <a:gd name="T40" fmla="*/ 83 w 171"/>
                <a:gd name="T41" fmla="*/ 17 h 491"/>
                <a:gd name="T42" fmla="*/ 88 w 171"/>
                <a:gd name="T43" fmla="*/ 262 h 491"/>
                <a:gd name="T44" fmla="*/ 93 w 171"/>
                <a:gd name="T45" fmla="*/ 325 h 491"/>
                <a:gd name="T46" fmla="*/ 98 w 171"/>
                <a:gd name="T47" fmla="*/ 146 h 491"/>
                <a:gd name="T48" fmla="*/ 98 w 171"/>
                <a:gd name="T49" fmla="*/ 237 h 491"/>
                <a:gd name="T50" fmla="*/ 103 w 171"/>
                <a:gd name="T51" fmla="*/ 46 h 491"/>
                <a:gd name="T52" fmla="*/ 109 w 171"/>
                <a:gd name="T53" fmla="*/ 333 h 491"/>
                <a:gd name="T54" fmla="*/ 114 w 171"/>
                <a:gd name="T55" fmla="*/ 150 h 491"/>
                <a:gd name="T56" fmla="*/ 114 w 171"/>
                <a:gd name="T57" fmla="*/ 163 h 491"/>
                <a:gd name="T58" fmla="*/ 119 w 171"/>
                <a:gd name="T59" fmla="*/ 75 h 491"/>
                <a:gd name="T60" fmla="*/ 124 w 171"/>
                <a:gd name="T61" fmla="*/ 341 h 491"/>
                <a:gd name="T62" fmla="*/ 129 w 171"/>
                <a:gd name="T63" fmla="*/ 221 h 491"/>
                <a:gd name="T64" fmla="*/ 129 w 171"/>
                <a:gd name="T65" fmla="*/ 158 h 491"/>
                <a:gd name="T66" fmla="*/ 134 w 171"/>
                <a:gd name="T67" fmla="*/ 67 h 491"/>
                <a:gd name="T68" fmla="*/ 140 w 171"/>
                <a:gd name="T69" fmla="*/ 300 h 491"/>
                <a:gd name="T70" fmla="*/ 145 w 171"/>
                <a:gd name="T71" fmla="*/ 187 h 491"/>
                <a:gd name="T72" fmla="*/ 145 w 171"/>
                <a:gd name="T73" fmla="*/ 241 h 491"/>
                <a:gd name="T74" fmla="*/ 150 w 171"/>
                <a:gd name="T75" fmla="*/ 63 h 491"/>
                <a:gd name="T76" fmla="*/ 155 w 171"/>
                <a:gd name="T77" fmla="*/ 304 h 491"/>
                <a:gd name="T78" fmla="*/ 160 w 171"/>
                <a:gd name="T79" fmla="*/ 229 h 491"/>
                <a:gd name="T80" fmla="*/ 160 w 171"/>
                <a:gd name="T81" fmla="*/ 175 h 491"/>
                <a:gd name="T82" fmla="*/ 166 w 171"/>
                <a:gd name="T83" fmla="*/ 84 h 4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491">
                  <a:moveTo>
                    <a:pt x="0" y="150"/>
                  </a:moveTo>
                  <a:lnTo>
                    <a:pt x="5" y="138"/>
                  </a:lnTo>
                  <a:lnTo>
                    <a:pt x="5" y="370"/>
                  </a:lnTo>
                  <a:lnTo>
                    <a:pt x="5" y="79"/>
                  </a:lnTo>
                  <a:lnTo>
                    <a:pt x="5" y="287"/>
                  </a:lnTo>
                  <a:lnTo>
                    <a:pt x="10" y="121"/>
                  </a:lnTo>
                  <a:lnTo>
                    <a:pt x="10" y="329"/>
                  </a:lnTo>
                  <a:lnTo>
                    <a:pt x="10" y="54"/>
                  </a:lnTo>
                  <a:lnTo>
                    <a:pt x="10" y="221"/>
                  </a:lnTo>
                  <a:lnTo>
                    <a:pt x="15" y="96"/>
                  </a:lnTo>
                  <a:lnTo>
                    <a:pt x="15" y="341"/>
                  </a:lnTo>
                  <a:lnTo>
                    <a:pt x="15" y="96"/>
                  </a:lnTo>
                  <a:lnTo>
                    <a:pt x="15" y="146"/>
                  </a:lnTo>
                  <a:lnTo>
                    <a:pt x="20" y="212"/>
                  </a:lnTo>
                  <a:lnTo>
                    <a:pt x="20" y="308"/>
                  </a:lnTo>
                  <a:lnTo>
                    <a:pt x="20" y="71"/>
                  </a:lnTo>
                  <a:lnTo>
                    <a:pt x="20" y="79"/>
                  </a:lnTo>
                  <a:lnTo>
                    <a:pt x="26" y="171"/>
                  </a:lnTo>
                  <a:lnTo>
                    <a:pt x="26" y="295"/>
                  </a:lnTo>
                  <a:lnTo>
                    <a:pt x="26" y="63"/>
                  </a:lnTo>
                  <a:lnTo>
                    <a:pt x="26" y="104"/>
                  </a:lnTo>
                  <a:lnTo>
                    <a:pt x="31" y="133"/>
                  </a:lnTo>
                  <a:lnTo>
                    <a:pt x="31" y="349"/>
                  </a:lnTo>
                  <a:lnTo>
                    <a:pt x="31" y="79"/>
                  </a:lnTo>
                  <a:lnTo>
                    <a:pt x="31" y="187"/>
                  </a:lnTo>
                  <a:lnTo>
                    <a:pt x="36" y="125"/>
                  </a:lnTo>
                  <a:lnTo>
                    <a:pt x="36" y="333"/>
                  </a:lnTo>
                  <a:lnTo>
                    <a:pt x="36" y="75"/>
                  </a:lnTo>
                  <a:lnTo>
                    <a:pt x="36" y="187"/>
                  </a:lnTo>
                  <a:lnTo>
                    <a:pt x="41" y="46"/>
                  </a:lnTo>
                  <a:lnTo>
                    <a:pt x="41" y="333"/>
                  </a:lnTo>
                  <a:lnTo>
                    <a:pt x="41" y="109"/>
                  </a:lnTo>
                  <a:lnTo>
                    <a:pt x="46" y="113"/>
                  </a:lnTo>
                  <a:lnTo>
                    <a:pt x="46" y="358"/>
                  </a:lnTo>
                  <a:lnTo>
                    <a:pt x="46" y="67"/>
                  </a:lnTo>
                  <a:lnTo>
                    <a:pt x="46" y="271"/>
                  </a:lnTo>
                  <a:lnTo>
                    <a:pt x="52" y="129"/>
                  </a:lnTo>
                  <a:lnTo>
                    <a:pt x="52" y="241"/>
                  </a:lnTo>
                  <a:lnTo>
                    <a:pt x="52" y="38"/>
                  </a:lnTo>
                  <a:lnTo>
                    <a:pt x="52" y="146"/>
                  </a:lnTo>
                  <a:lnTo>
                    <a:pt x="57" y="129"/>
                  </a:lnTo>
                  <a:lnTo>
                    <a:pt x="57" y="491"/>
                  </a:lnTo>
                  <a:lnTo>
                    <a:pt x="57" y="34"/>
                  </a:lnTo>
                  <a:lnTo>
                    <a:pt x="57" y="104"/>
                  </a:lnTo>
                  <a:lnTo>
                    <a:pt x="62" y="59"/>
                  </a:lnTo>
                  <a:lnTo>
                    <a:pt x="62" y="262"/>
                  </a:lnTo>
                  <a:lnTo>
                    <a:pt x="62" y="38"/>
                  </a:lnTo>
                  <a:lnTo>
                    <a:pt x="62" y="109"/>
                  </a:lnTo>
                  <a:lnTo>
                    <a:pt x="67" y="75"/>
                  </a:lnTo>
                  <a:lnTo>
                    <a:pt x="67" y="212"/>
                  </a:lnTo>
                  <a:lnTo>
                    <a:pt x="67" y="0"/>
                  </a:lnTo>
                  <a:lnTo>
                    <a:pt x="67" y="50"/>
                  </a:lnTo>
                  <a:lnTo>
                    <a:pt x="72" y="175"/>
                  </a:lnTo>
                  <a:lnTo>
                    <a:pt x="72" y="217"/>
                  </a:lnTo>
                  <a:lnTo>
                    <a:pt x="72" y="25"/>
                  </a:lnTo>
                  <a:lnTo>
                    <a:pt x="72" y="109"/>
                  </a:lnTo>
                  <a:lnTo>
                    <a:pt x="77" y="158"/>
                  </a:lnTo>
                  <a:lnTo>
                    <a:pt x="77" y="266"/>
                  </a:lnTo>
                  <a:lnTo>
                    <a:pt x="77" y="25"/>
                  </a:lnTo>
                  <a:lnTo>
                    <a:pt x="77" y="54"/>
                  </a:lnTo>
                  <a:lnTo>
                    <a:pt x="83" y="117"/>
                  </a:lnTo>
                  <a:lnTo>
                    <a:pt x="83" y="354"/>
                  </a:lnTo>
                  <a:lnTo>
                    <a:pt x="83" y="17"/>
                  </a:lnTo>
                  <a:lnTo>
                    <a:pt x="83" y="204"/>
                  </a:lnTo>
                  <a:lnTo>
                    <a:pt x="88" y="75"/>
                  </a:lnTo>
                  <a:lnTo>
                    <a:pt x="88" y="262"/>
                  </a:lnTo>
                  <a:lnTo>
                    <a:pt x="88" y="38"/>
                  </a:lnTo>
                  <a:lnTo>
                    <a:pt x="93" y="117"/>
                  </a:lnTo>
                  <a:lnTo>
                    <a:pt x="93" y="325"/>
                  </a:lnTo>
                  <a:lnTo>
                    <a:pt x="93" y="63"/>
                  </a:lnTo>
                  <a:lnTo>
                    <a:pt x="93" y="158"/>
                  </a:lnTo>
                  <a:lnTo>
                    <a:pt x="98" y="146"/>
                  </a:lnTo>
                  <a:lnTo>
                    <a:pt x="98" y="416"/>
                  </a:lnTo>
                  <a:lnTo>
                    <a:pt x="98" y="46"/>
                  </a:lnTo>
                  <a:lnTo>
                    <a:pt x="98" y="237"/>
                  </a:lnTo>
                  <a:lnTo>
                    <a:pt x="103" y="84"/>
                  </a:lnTo>
                  <a:lnTo>
                    <a:pt x="103" y="337"/>
                  </a:lnTo>
                  <a:lnTo>
                    <a:pt x="103" y="46"/>
                  </a:lnTo>
                  <a:lnTo>
                    <a:pt x="103" y="241"/>
                  </a:lnTo>
                  <a:lnTo>
                    <a:pt x="109" y="196"/>
                  </a:lnTo>
                  <a:lnTo>
                    <a:pt x="109" y="333"/>
                  </a:lnTo>
                  <a:lnTo>
                    <a:pt x="109" y="59"/>
                  </a:lnTo>
                  <a:lnTo>
                    <a:pt x="109" y="142"/>
                  </a:lnTo>
                  <a:lnTo>
                    <a:pt x="114" y="150"/>
                  </a:lnTo>
                  <a:lnTo>
                    <a:pt x="114" y="221"/>
                  </a:lnTo>
                  <a:lnTo>
                    <a:pt x="114" y="50"/>
                  </a:lnTo>
                  <a:lnTo>
                    <a:pt x="114" y="163"/>
                  </a:lnTo>
                  <a:lnTo>
                    <a:pt x="119" y="129"/>
                  </a:lnTo>
                  <a:lnTo>
                    <a:pt x="119" y="420"/>
                  </a:lnTo>
                  <a:lnTo>
                    <a:pt x="119" y="75"/>
                  </a:lnTo>
                  <a:lnTo>
                    <a:pt x="119" y="150"/>
                  </a:lnTo>
                  <a:lnTo>
                    <a:pt x="124" y="179"/>
                  </a:lnTo>
                  <a:lnTo>
                    <a:pt x="124" y="341"/>
                  </a:lnTo>
                  <a:lnTo>
                    <a:pt x="124" y="59"/>
                  </a:lnTo>
                  <a:lnTo>
                    <a:pt x="124" y="329"/>
                  </a:lnTo>
                  <a:lnTo>
                    <a:pt x="129" y="221"/>
                  </a:lnTo>
                  <a:lnTo>
                    <a:pt x="129" y="304"/>
                  </a:lnTo>
                  <a:lnTo>
                    <a:pt x="129" y="67"/>
                  </a:lnTo>
                  <a:lnTo>
                    <a:pt x="129" y="158"/>
                  </a:lnTo>
                  <a:lnTo>
                    <a:pt x="134" y="71"/>
                  </a:lnTo>
                  <a:lnTo>
                    <a:pt x="134" y="391"/>
                  </a:lnTo>
                  <a:lnTo>
                    <a:pt x="134" y="67"/>
                  </a:lnTo>
                  <a:lnTo>
                    <a:pt x="134" y="84"/>
                  </a:lnTo>
                  <a:lnTo>
                    <a:pt x="140" y="79"/>
                  </a:lnTo>
                  <a:lnTo>
                    <a:pt x="140" y="300"/>
                  </a:lnTo>
                  <a:lnTo>
                    <a:pt x="140" y="67"/>
                  </a:lnTo>
                  <a:lnTo>
                    <a:pt x="140" y="167"/>
                  </a:lnTo>
                  <a:lnTo>
                    <a:pt x="145" y="187"/>
                  </a:lnTo>
                  <a:lnTo>
                    <a:pt x="145" y="370"/>
                  </a:lnTo>
                  <a:lnTo>
                    <a:pt x="145" y="54"/>
                  </a:lnTo>
                  <a:lnTo>
                    <a:pt x="145" y="241"/>
                  </a:lnTo>
                  <a:lnTo>
                    <a:pt x="150" y="154"/>
                  </a:lnTo>
                  <a:lnTo>
                    <a:pt x="150" y="333"/>
                  </a:lnTo>
                  <a:lnTo>
                    <a:pt x="150" y="63"/>
                  </a:lnTo>
                  <a:lnTo>
                    <a:pt x="150" y="138"/>
                  </a:lnTo>
                  <a:lnTo>
                    <a:pt x="155" y="104"/>
                  </a:lnTo>
                  <a:lnTo>
                    <a:pt x="155" y="304"/>
                  </a:lnTo>
                  <a:lnTo>
                    <a:pt x="155" y="75"/>
                  </a:lnTo>
                  <a:lnTo>
                    <a:pt x="155" y="92"/>
                  </a:lnTo>
                  <a:lnTo>
                    <a:pt x="160" y="229"/>
                  </a:lnTo>
                  <a:lnTo>
                    <a:pt x="160" y="337"/>
                  </a:lnTo>
                  <a:lnTo>
                    <a:pt x="160" y="100"/>
                  </a:lnTo>
                  <a:lnTo>
                    <a:pt x="160" y="175"/>
                  </a:lnTo>
                  <a:lnTo>
                    <a:pt x="166" y="275"/>
                  </a:lnTo>
                  <a:lnTo>
                    <a:pt x="166" y="320"/>
                  </a:lnTo>
                  <a:lnTo>
                    <a:pt x="166" y="84"/>
                  </a:lnTo>
                  <a:lnTo>
                    <a:pt x="166" y="295"/>
                  </a:lnTo>
                  <a:lnTo>
                    <a:pt x="171" y="6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7196038" y="3887787"/>
              <a:ext cx="140197" cy="1074738"/>
            </a:xfrm>
            <a:custGeom>
              <a:avLst/>
              <a:gdLst>
                <a:gd name="T0" fmla="*/ 0 w 166"/>
                <a:gd name="T1" fmla="*/ 79 h 677"/>
                <a:gd name="T2" fmla="*/ 5 w 166"/>
                <a:gd name="T3" fmla="*/ 25 h 677"/>
                <a:gd name="T4" fmla="*/ 10 w 166"/>
                <a:gd name="T5" fmla="*/ 370 h 677"/>
                <a:gd name="T6" fmla="*/ 15 w 166"/>
                <a:gd name="T7" fmla="*/ 121 h 677"/>
                <a:gd name="T8" fmla="*/ 15 w 166"/>
                <a:gd name="T9" fmla="*/ 58 h 677"/>
                <a:gd name="T10" fmla="*/ 20 w 166"/>
                <a:gd name="T11" fmla="*/ 0 h 677"/>
                <a:gd name="T12" fmla="*/ 26 w 166"/>
                <a:gd name="T13" fmla="*/ 249 h 677"/>
                <a:gd name="T14" fmla="*/ 31 w 166"/>
                <a:gd name="T15" fmla="*/ 125 h 677"/>
                <a:gd name="T16" fmla="*/ 31 w 166"/>
                <a:gd name="T17" fmla="*/ 183 h 677"/>
                <a:gd name="T18" fmla="*/ 36 w 166"/>
                <a:gd name="T19" fmla="*/ 42 h 677"/>
                <a:gd name="T20" fmla="*/ 41 w 166"/>
                <a:gd name="T21" fmla="*/ 63 h 677"/>
                <a:gd name="T22" fmla="*/ 46 w 166"/>
                <a:gd name="T23" fmla="*/ 337 h 677"/>
                <a:gd name="T24" fmla="*/ 52 w 166"/>
                <a:gd name="T25" fmla="*/ 83 h 677"/>
                <a:gd name="T26" fmla="*/ 52 w 166"/>
                <a:gd name="T27" fmla="*/ 71 h 677"/>
                <a:gd name="T28" fmla="*/ 57 w 166"/>
                <a:gd name="T29" fmla="*/ 58 h 677"/>
                <a:gd name="T30" fmla="*/ 62 w 166"/>
                <a:gd name="T31" fmla="*/ 453 h 677"/>
                <a:gd name="T32" fmla="*/ 67 w 166"/>
                <a:gd name="T33" fmla="*/ 146 h 677"/>
                <a:gd name="T34" fmla="*/ 67 w 166"/>
                <a:gd name="T35" fmla="*/ 237 h 677"/>
                <a:gd name="T36" fmla="*/ 72 w 166"/>
                <a:gd name="T37" fmla="*/ 71 h 677"/>
                <a:gd name="T38" fmla="*/ 78 w 166"/>
                <a:gd name="T39" fmla="*/ 445 h 677"/>
                <a:gd name="T40" fmla="*/ 83 w 166"/>
                <a:gd name="T41" fmla="*/ 87 h 677"/>
                <a:gd name="T42" fmla="*/ 83 w 166"/>
                <a:gd name="T43" fmla="*/ 117 h 677"/>
                <a:gd name="T44" fmla="*/ 88 w 166"/>
                <a:gd name="T45" fmla="*/ 42 h 677"/>
                <a:gd name="T46" fmla="*/ 93 w 166"/>
                <a:gd name="T47" fmla="*/ 507 h 677"/>
                <a:gd name="T48" fmla="*/ 98 w 166"/>
                <a:gd name="T49" fmla="*/ 370 h 677"/>
                <a:gd name="T50" fmla="*/ 98 w 166"/>
                <a:gd name="T51" fmla="*/ 137 h 677"/>
                <a:gd name="T52" fmla="*/ 103 w 166"/>
                <a:gd name="T53" fmla="*/ 71 h 677"/>
                <a:gd name="T54" fmla="*/ 109 w 166"/>
                <a:gd name="T55" fmla="*/ 474 h 677"/>
                <a:gd name="T56" fmla="*/ 114 w 166"/>
                <a:gd name="T57" fmla="*/ 75 h 677"/>
                <a:gd name="T58" fmla="*/ 119 w 166"/>
                <a:gd name="T59" fmla="*/ 357 h 677"/>
                <a:gd name="T60" fmla="*/ 124 w 166"/>
                <a:gd name="T61" fmla="*/ 96 h 677"/>
                <a:gd name="T62" fmla="*/ 124 w 166"/>
                <a:gd name="T63" fmla="*/ 150 h 677"/>
                <a:gd name="T64" fmla="*/ 129 w 166"/>
                <a:gd name="T65" fmla="*/ 54 h 677"/>
                <a:gd name="T66" fmla="*/ 135 w 166"/>
                <a:gd name="T67" fmla="*/ 337 h 677"/>
                <a:gd name="T68" fmla="*/ 140 w 166"/>
                <a:gd name="T69" fmla="*/ 117 h 677"/>
                <a:gd name="T70" fmla="*/ 140 w 166"/>
                <a:gd name="T71" fmla="*/ 183 h 677"/>
                <a:gd name="T72" fmla="*/ 145 w 166"/>
                <a:gd name="T73" fmla="*/ 50 h 677"/>
                <a:gd name="T74" fmla="*/ 150 w 166"/>
                <a:gd name="T75" fmla="*/ 677 h 677"/>
                <a:gd name="T76" fmla="*/ 155 w 166"/>
                <a:gd name="T77" fmla="*/ 166 h 677"/>
                <a:gd name="T78" fmla="*/ 155 w 166"/>
                <a:gd name="T79" fmla="*/ 96 h 677"/>
                <a:gd name="T80" fmla="*/ 160 w 166"/>
                <a:gd name="T81" fmla="*/ 75 h 677"/>
                <a:gd name="T82" fmla="*/ 166 w 166"/>
                <a:gd name="T83" fmla="*/ 536 h 6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77">
                  <a:moveTo>
                    <a:pt x="0" y="17"/>
                  </a:moveTo>
                  <a:lnTo>
                    <a:pt x="0" y="445"/>
                  </a:lnTo>
                  <a:lnTo>
                    <a:pt x="0" y="79"/>
                  </a:lnTo>
                  <a:lnTo>
                    <a:pt x="5" y="141"/>
                  </a:lnTo>
                  <a:lnTo>
                    <a:pt x="5" y="399"/>
                  </a:lnTo>
                  <a:lnTo>
                    <a:pt x="5" y="25"/>
                  </a:lnTo>
                  <a:lnTo>
                    <a:pt x="5" y="141"/>
                  </a:lnTo>
                  <a:lnTo>
                    <a:pt x="10" y="146"/>
                  </a:lnTo>
                  <a:lnTo>
                    <a:pt x="10" y="370"/>
                  </a:lnTo>
                  <a:lnTo>
                    <a:pt x="10" y="8"/>
                  </a:lnTo>
                  <a:lnTo>
                    <a:pt x="10" y="125"/>
                  </a:lnTo>
                  <a:lnTo>
                    <a:pt x="15" y="121"/>
                  </a:lnTo>
                  <a:lnTo>
                    <a:pt x="15" y="337"/>
                  </a:lnTo>
                  <a:lnTo>
                    <a:pt x="15" y="46"/>
                  </a:lnTo>
                  <a:lnTo>
                    <a:pt x="15" y="58"/>
                  </a:lnTo>
                  <a:lnTo>
                    <a:pt x="20" y="146"/>
                  </a:lnTo>
                  <a:lnTo>
                    <a:pt x="20" y="324"/>
                  </a:lnTo>
                  <a:lnTo>
                    <a:pt x="20" y="0"/>
                  </a:lnTo>
                  <a:lnTo>
                    <a:pt x="20" y="108"/>
                  </a:lnTo>
                  <a:lnTo>
                    <a:pt x="26" y="71"/>
                  </a:lnTo>
                  <a:lnTo>
                    <a:pt x="26" y="249"/>
                  </a:lnTo>
                  <a:lnTo>
                    <a:pt x="26" y="50"/>
                  </a:lnTo>
                  <a:lnTo>
                    <a:pt x="26" y="187"/>
                  </a:lnTo>
                  <a:lnTo>
                    <a:pt x="31" y="125"/>
                  </a:lnTo>
                  <a:lnTo>
                    <a:pt x="31" y="387"/>
                  </a:lnTo>
                  <a:lnTo>
                    <a:pt x="31" y="38"/>
                  </a:lnTo>
                  <a:lnTo>
                    <a:pt x="31" y="183"/>
                  </a:lnTo>
                  <a:lnTo>
                    <a:pt x="36" y="171"/>
                  </a:lnTo>
                  <a:lnTo>
                    <a:pt x="36" y="407"/>
                  </a:lnTo>
                  <a:lnTo>
                    <a:pt x="36" y="42"/>
                  </a:lnTo>
                  <a:lnTo>
                    <a:pt x="36" y="150"/>
                  </a:lnTo>
                  <a:lnTo>
                    <a:pt x="41" y="349"/>
                  </a:lnTo>
                  <a:lnTo>
                    <a:pt x="41" y="63"/>
                  </a:lnTo>
                  <a:lnTo>
                    <a:pt x="41" y="179"/>
                  </a:lnTo>
                  <a:lnTo>
                    <a:pt x="46" y="125"/>
                  </a:lnTo>
                  <a:lnTo>
                    <a:pt x="46" y="337"/>
                  </a:lnTo>
                  <a:lnTo>
                    <a:pt x="46" y="58"/>
                  </a:lnTo>
                  <a:lnTo>
                    <a:pt x="46" y="191"/>
                  </a:lnTo>
                  <a:lnTo>
                    <a:pt x="52" y="83"/>
                  </a:lnTo>
                  <a:lnTo>
                    <a:pt x="52" y="416"/>
                  </a:lnTo>
                  <a:lnTo>
                    <a:pt x="52" y="58"/>
                  </a:lnTo>
                  <a:lnTo>
                    <a:pt x="52" y="71"/>
                  </a:lnTo>
                  <a:lnTo>
                    <a:pt x="57" y="183"/>
                  </a:lnTo>
                  <a:lnTo>
                    <a:pt x="57" y="544"/>
                  </a:lnTo>
                  <a:lnTo>
                    <a:pt x="57" y="58"/>
                  </a:lnTo>
                  <a:lnTo>
                    <a:pt x="57" y="121"/>
                  </a:lnTo>
                  <a:lnTo>
                    <a:pt x="62" y="83"/>
                  </a:lnTo>
                  <a:lnTo>
                    <a:pt x="62" y="453"/>
                  </a:lnTo>
                  <a:lnTo>
                    <a:pt x="62" y="75"/>
                  </a:lnTo>
                  <a:lnTo>
                    <a:pt x="62" y="79"/>
                  </a:lnTo>
                  <a:lnTo>
                    <a:pt x="67" y="146"/>
                  </a:lnTo>
                  <a:lnTo>
                    <a:pt x="67" y="486"/>
                  </a:lnTo>
                  <a:lnTo>
                    <a:pt x="67" y="79"/>
                  </a:lnTo>
                  <a:lnTo>
                    <a:pt x="67" y="237"/>
                  </a:lnTo>
                  <a:lnTo>
                    <a:pt x="72" y="162"/>
                  </a:lnTo>
                  <a:lnTo>
                    <a:pt x="72" y="457"/>
                  </a:lnTo>
                  <a:lnTo>
                    <a:pt x="72" y="71"/>
                  </a:lnTo>
                  <a:lnTo>
                    <a:pt x="72" y="150"/>
                  </a:lnTo>
                  <a:lnTo>
                    <a:pt x="78" y="208"/>
                  </a:lnTo>
                  <a:lnTo>
                    <a:pt x="78" y="445"/>
                  </a:lnTo>
                  <a:lnTo>
                    <a:pt x="78" y="75"/>
                  </a:lnTo>
                  <a:lnTo>
                    <a:pt x="78" y="117"/>
                  </a:lnTo>
                  <a:lnTo>
                    <a:pt x="83" y="87"/>
                  </a:lnTo>
                  <a:lnTo>
                    <a:pt x="83" y="466"/>
                  </a:lnTo>
                  <a:lnTo>
                    <a:pt x="83" y="67"/>
                  </a:lnTo>
                  <a:lnTo>
                    <a:pt x="83" y="117"/>
                  </a:lnTo>
                  <a:lnTo>
                    <a:pt x="88" y="245"/>
                  </a:lnTo>
                  <a:lnTo>
                    <a:pt x="88" y="474"/>
                  </a:lnTo>
                  <a:lnTo>
                    <a:pt x="88" y="42"/>
                  </a:lnTo>
                  <a:lnTo>
                    <a:pt x="88" y="175"/>
                  </a:lnTo>
                  <a:lnTo>
                    <a:pt x="93" y="191"/>
                  </a:lnTo>
                  <a:lnTo>
                    <a:pt x="93" y="507"/>
                  </a:lnTo>
                  <a:lnTo>
                    <a:pt x="93" y="42"/>
                  </a:lnTo>
                  <a:lnTo>
                    <a:pt x="93" y="96"/>
                  </a:lnTo>
                  <a:lnTo>
                    <a:pt x="98" y="370"/>
                  </a:lnTo>
                  <a:lnTo>
                    <a:pt x="98" y="436"/>
                  </a:lnTo>
                  <a:lnTo>
                    <a:pt x="98" y="58"/>
                  </a:lnTo>
                  <a:lnTo>
                    <a:pt x="98" y="137"/>
                  </a:lnTo>
                  <a:lnTo>
                    <a:pt x="103" y="121"/>
                  </a:lnTo>
                  <a:lnTo>
                    <a:pt x="103" y="407"/>
                  </a:lnTo>
                  <a:lnTo>
                    <a:pt x="103" y="71"/>
                  </a:lnTo>
                  <a:lnTo>
                    <a:pt x="103" y="121"/>
                  </a:lnTo>
                  <a:lnTo>
                    <a:pt x="109" y="220"/>
                  </a:lnTo>
                  <a:lnTo>
                    <a:pt x="109" y="474"/>
                  </a:lnTo>
                  <a:lnTo>
                    <a:pt x="109" y="33"/>
                  </a:lnTo>
                  <a:lnTo>
                    <a:pt x="109" y="179"/>
                  </a:lnTo>
                  <a:lnTo>
                    <a:pt x="114" y="75"/>
                  </a:lnTo>
                  <a:lnTo>
                    <a:pt x="114" y="378"/>
                  </a:lnTo>
                  <a:lnTo>
                    <a:pt x="114" y="42"/>
                  </a:lnTo>
                  <a:lnTo>
                    <a:pt x="119" y="357"/>
                  </a:lnTo>
                  <a:lnTo>
                    <a:pt x="119" y="17"/>
                  </a:lnTo>
                  <a:lnTo>
                    <a:pt x="119" y="100"/>
                  </a:lnTo>
                  <a:lnTo>
                    <a:pt x="124" y="96"/>
                  </a:lnTo>
                  <a:lnTo>
                    <a:pt x="124" y="445"/>
                  </a:lnTo>
                  <a:lnTo>
                    <a:pt x="124" y="71"/>
                  </a:lnTo>
                  <a:lnTo>
                    <a:pt x="124" y="150"/>
                  </a:lnTo>
                  <a:lnTo>
                    <a:pt x="129" y="237"/>
                  </a:lnTo>
                  <a:lnTo>
                    <a:pt x="129" y="357"/>
                  </a:lnTo>
                  <a:lnTo>
                    <a:pt x="129" y="54"/>
                  </a:lnTo>
                  <a:lnTo>
                    <a:pt x="129" y="254"/>
                  </a:lnTo>
                  <a:lnTo>
                    <a:pt x="135" y="266"/>
                  </a:lnTo>
                  <a:lnTo>
                    <a:pt x="135" y="337"/>
                  </a:lnTo>
                  <a:lnTo>
                    <a:pt x="135" y="33"/>
                  </a:lnTo>
                  <a:lnTo>
                    <a:pt x="135" y="291"/>
                  </a:lnTo>
                  <a:lnTo>
                    <a:pt x="140" y="117"/>
                  </a:lnTo>
                  <a:lnTo>
                    <a:pt x="140" y="453"/>
                  </a:lnTo>
                  <a:lnTo>
                    <a:pt x="140" y="42"/>
                  </a:lnTo>
                  <a:lnTo>
                    <a:pt x="140" y="183"/>
                  </a:lnTo>
                  <a:lnTo>
                    <a:pt x="145" y="141"/>
                  </a:lnTo>
                  <a:lnTo>
                    <a:pt x="145" y="495"/>
                  </a:lnTo>
                  <a:lnTo>
                    <a:pt x="145" y="50"/>
                  </a:lnTo>
                  <a:lnTo>
                    <a:pt x="145" y="299"/>
                  </a:lnTo>
                  <a:lnTo>
                    <a:pt x="150" y="366"/>
                  </a:lnTo>
                  <a:lnTo>
                    <a:pt x="150" y="677"/>
                  </a:lnTo>
                  <a:lnTo>
                    <a:pt x="150" y="42"/>
                  </a:lnTo>
                  <a:lnTo>
                    <a:pt x="150" y="108"/>
                  </a:lnTo>
                  <a:lnTo>
                    <a:pt x="155" y="166"/>
                  </a:lnTo>
                  <a:lnTo>
                    <a:pt x="155" y="644"/>
                  </a:lnTo>
                  <a:lnTo>
                    <a:pt x="155" y="83"/>
                  </a:lnTo>
                  <a:lnTo>
                    <a:pt x="155" y="96"/>
                  </a:lnTo>
                  <a:lnTo>
                    <a:pt x="160" y="233"/>
                  </a:lnTo>
                  <a:lnTo>
                    <a:pt x="160" y="374"/>
                  </a:lnTo>
                  <a:lnTo>
                    <a:pt x="160" y="75"/>
                  </a:lnTo>
                  <a:lnTo>
                    <a:pt x="160" y="183"/>
                  </a:lnTo>
                  <a:lnTo>
                    <a:pt x="166" y="129"/>
                  </a:lnTo>
                  <a:lnTo>
                    <a:pt x="166" y="536"/>
                  </a:lnTo>
                  <a:lnTo>
                    <a:pt x="166" y="79"/>
                  </a:lnTo>
                  <a:lnTo>
                    <a:pt x="166" y="291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7336235" y="3841750"/>
              <a:ext cx="144420" cy="1074738"/>
            </a:xfrm>
            <a:custGeom>
              <a:avLst/>
              <a:gdLst>
                <a:gd name="T0" fmla="*/ 5 w 171"/>
                <a:gd name="T1" fmla="*/ 470 h 677"/>
                <a:gd name="T2" fmla="*/ 10 w 171"/>
                <a:gd name="T3" fmla="*/ 166 h 677"/>
                <a:gd name="T4" fmla="*/ 10 w 171"/>
                <a:gd name="T5" fmla="*/ 208 h 677"/>
                <a:gd name="T6" fmla="*/ 15 w 171"/>
                <a:gd name="T7" fmla="*/ 96 h 677"/>
                <a:gd name="T8" fmla="*/ 20 w 171"/>
                <a:gd name="T9" fmla="*/ 544 h 677"/>
                <a:gd name="T10" fmla="*/ 26 w 171"/>
                <a:gd name="T11" fmla="*/ 374 h 677"/>
                <a:gd name="T12" fmla="*/ 26 w 171"/>
                <a:gd name="T13" fmla="*/ 175 h 677"/>
                <a:gd name="T14" fmla="*/ 31 w 171"/>
                <a:gd name="T15" fmla="*/ 92 h 677"/>
                <a:gd name="T16" fmla="*/ 36 w 171"/>
                <a:gd name="T17" fmla="*/ 395 h 677"/>
                <a:gd name="T18" fmla="*/ 41 w 171"/>
                <a:gd name="T19" fmla="*/ 200 h 677"/>
                <a:gd name="T20" fmla="*/ 41 w 171"/>
                <a:gd name="T21" fmla="*/ 121 h 677"/>
                <a:gd name="T22" fmla="*/ 46 w 171"/>
                <a:gd name="T23" fmla="*/ 0 h 677"/>
                <a:gd name="T24" fmla="*/ 51 w 171"/>
                <a:gd name="T25" fmla="*/ 607 h 677"/>
                <a:gd name="T26" fmla="*/ 57 w 171"/>
                <a:gd name="T27" fmla="*/ 166 h 677"/>
                <a:gd name="T28" fmla="*/ 57 w 171"/>
                <a:gd name="T29" fmla="*/ 162 h 677"/>
                <a:gd name="T30" fmla="*/ 62 w 171"/>
                <a:gd name="T31" fmla="*/ 71 h 677"/>
                <a:gd name="T32" fmla="*/ 67 w 171"/>
                <a:gd name="T33" fmla="*/ 449 h 677"/>
                <a:gd name="T34" fmla="*/ 72 w 171"/>
                <a:gd name="T35" fmla="*/ 283 h 677"/>
                <a:gd name="T36" fmla="*/ 72 w 171"/>
                <a:gd name="T37" fmla="*/ 299 h 677"/>
                <a:gd name="T38" fmla="*/ 77 w 171"/>
                <a:gd name="T39" fmla="*/ 266 h 677"/>
                <a:gd name="T40" fmla="*/ 83 w 171"/>
                <a:gd name="T41" fmla="*/ 42 h 677"/>
                <a:gd name="T42" fmla="*/ 88 w 171"/>
                <a:gd name="T43" fmla="*/ 391 h 677"/>
                <a:gd name="T44" fmla="*/ 93 w 171"/>
                <a:gd name="T45" fmla="*/ 170 h 677"/>
                <a:gd name="T46" fmla="*/ 93 w 171"/>
                <a:gd name="T47" fmla="*/ 162 h 677"/>
                <a:gd name="T48" fmla="*/ 98 w 171"/>
                <a:gd name="T49" fmla="*/ 83 h 677"/>
                <a:gd name="T50" fmla="*/ 103 w 171"/>
                <a:gd name="T51" fmla="*/ 652 h 677"/>
                <a:gd name="T52" fmla="*/ 108 w 171"/>
                <a:gd name="T53" fmla="*/ 258 h 677"/>
                <a:gd name="T54" fmla="*/ 114 w 171"/>
                <a:gd name="T55" fmla="*/ 312 h 677"/>
                <a:gd name="T56" fmla="*/ 119 w 171"/>
                <a:gd name="T57" fmla="*/ 104 h 677"/>
                <a:gd name="T58" fmla="*/ 119 w 171"/>
                <a:gd name="T59" fmla="*/ 233 h 677"/>
                <a:gd name="T60" fmla="*/ 124 w 171"/>
                <a:gd name="T61" fmla="*/ 37 h 677"/>
                <a:gd name="T62" fmla="*/ 129 w 171"/>
                <a:gd name="T63" fmla="*/ 328 h 677"/>
                <a:gd name="T64" fmla="*/ 134 w 171"/>
                <a:gd name="T65" fmla="*/ 137 h 677"/>
                <a:gd name="T66" fmla="*/ 134 w 171"/>
                <a:gd name="T67" fmla="*/ 229 h 677"/>
                <a:gd name="T68" fmla="*/ 140 w 171"/>
                <a:gd name="T69" fmla="*/ 17 h 677"/>
                <a:gd name="T70" fmla="*/ 145 w 171"/>
                <a:gd name="T71" fmla="*/ 312 h 677"/>
                <a:gd name="T72" fmla="*/ 150 w 171"/>
                <a:gd name="T73" fmla="*/ 291 h 677"/>
                <a:gd name="T74" fmla="*/ 150 w 171"/>
                <a:gd name="T75" fmla="*/ 154 h 677"/>
                <a:gd name="T76" fmla="*/ 155 w 171"/>
                <a:gd name="T77" fmla="*/ 312 h 677"/>
                <a:gd name="T78" fmla="*/ 160 w 171"/>
                <a:gd name="T79" fmla="*/ 8 h 677"/>
                <a:gd name="T80" fmla="*/ 166 w 171"/>
                <a:gd name="T81" fmla="*/ 245 h 677"/>
                <a:gd name="T82" fmla="*/ 171 w 171"/>
                <a:gd name="T83" fmla="*/ 141 h 6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677">
                  <a:moveTo>
                    <a:pt x="0" y="320"/>
                  </a:moveTo>
                  <a:lnTo>
                    <a:pt x="5" y="357"/>
                  </a:lnTo>
                  <a:lnTo>
                    <a:pt x="5" y="470"/>
                  </a:lnTo>
                  <a:lnTo>
                    <a:pt x="5" y="108"/>
                  </a:lnTo>
                  <a:lnTo>
                    <a:pt x="5" y="378"/>
                  </a:lnTo>
                  <a:lnTo>
                    <a:pt x="10" y="166"/>
                  </a:lnTo>
                  <a:lnTo>
                    <a:pt x="10" y="482"/>
                  </a:lnTo>
                  <a:lnTo>
                    <a:pt x="10" y="87"/>
                  </a:lnTo>
                  <a:lnTo>
                    <a:pt x="10" y="208"/>
                  </a:lnTo>
                  <a:lnTo>
                    <a:pt x="15" y="200"/>
                  </a:lnTo>
                  <a:lnTo>
                    <a:pt x="15" y="486"/>
                  </a:lnTo>
                  <a:lnTo>
                    <a:pt x="15" y="96"/>
                  </a:lnTo>
                  <a:lnTo>
                    <a:pt x="15" y="411"/>
                  </a:lnTo>
                  <a:lnTo>
                    <a:pt x="20" y="220"/>
                  </a:lnTo>
                  <a:lnTo>
                    <a:pt x="20" y="544"/>
                  </a:lnTo>
                  <a:lnTo>
                    <a:pt x="20" y="87"/>
                  </a:lnTo>
                  <a:lnTo>
                    <a:pt x="20" y="212"/>
                  </a:lnTo>
                  <a:lnTo>
                    <a:pt x="26" y="374"/>
                  </a:lnTo>
                  <a:lnTo>
                    <a:pt x="26" y="677"/>
                  </a:lnTo>
                  <a:lnTo>
                    <a:pt x="26" y="83"/>
                  </a:lnTo>
                  <a:lnTo>
                    <a:pt x="26" y="175"/>
                  </a:lnTo>
                  <a:lnTo>
                    <a:pt x="31" y="108"/>
                  </a:lnTo>
                  <a:lnTo>
                    <a:pt x="31" y="573"/>
                  </a:lnTo>
                  <a:lnTo>
                    <a:pt x="31" y="92"/>
                  </a:lnTo>
                  <a:lnTo>
                    <a:pt x="31" y="249"/>
                  </a:lnTo>
                  <a:lnTo>
                    <a:pt x="36" y="183"/>
                  </a:lnTo>
                  <a:lnTo>
                    <a:pt x="36" y="395"/>
                  </a:lnTo>
                  <a:lnTo>
                    <a:pt x="36" y="100"/>
                  </a:lnTo>
                  <a:lnTo>
                    <a:pt x="36" y="266"/>
                  </a:lnTo>
                  <a:lnTo>
                    <a:pt x="41" y="200"/>
                  </a:lnTo>
                  <a:lnTo>
                    <a:pt x="41" y="578"/>
                  </a:lnTo>
                  <a:lnTo>
                    <a:pt x="41" y="79"/>
                  </a:lnTo>
                  <a:lnTo>
                    <a:pt x="41" y="121"/>
                  </a:lnTo>
                  <a:lnTo>
                    <a:pt x="46" y="208"/>
                  </a:lnTo>
                  <a:lnTo>
                    <a:pt x="46" y="474"/>
                  </a:lnTo>
                  <a:lnTo>
                    <a:pt x="46" y="0"/>
                  </a:lnTo>
                  <a:lnTo>
                    <a:pt x="46" y="158"/>
                  </a:lnTo>
                  <a:lnTo>
                    <a:pt x="51" y="183"/>
                  </a:lnTo>
                  <a:lnTo>
                    <a:pt x="51" y="607"/>
                  </a:lnTo>
                  <a:lnTo>
                    <a:pt x="51" y="92"/>
                  </a:lnTo>
                  <a:lnTo>
                    <a:pt x="51" y="191"/>
                  </a:lnTo>
                  <a:lnTo>
                    <a:pt x="57" y="166"/>
                  </a:lnTo>
                  <a:lnTo>
                    <a:pt x="57" y="569"/>
                  </a:lnTo>
                  <a:lnTo>
                    <a:pt x="57" y="83"/>
                  </a:lnTo>
                  <a:lnTo>
                    <a:pt x="57" y="162"/>
                  </a:lnTo>
                  <a:lnTo>
                    <a:pt x="62" y="175"/>
                  </a:lnTo>
                  <a:lnTo>
                    <a:pt x="62" y="445"/>
                  </a:lnTo>
                  <a:lnTo>
                    <a:pt x="62" y="71"/>
                  </a:lnTo>
                  <a:lnTo>
                    <a:pt x="62" y="345"/>
                  </a:lnTo>
                  <a:lnTo>
                    <a:pt x="67" y="249"/>
                  </a:lnTo>
                  <a:lnTo>
                    <a:pt x="67" y="449"/>
                  </a:lnTo>
                  <a:lnTo>
                    <a:pt x="67" y="71"/>
                  </a:lnTo>
                  <a:lnTo>
                    <a:pt x="67" y="133"/>
                  </a:lnTo>
                  <a:lnTo>
                    <a:pt x="72" y="283"/>
                  </a:lnTo>
                  <a:lnTo>
                    <a:pt x="72" y="370"/>
                  </a:lnTo>
                  <a:lnTo>
                    <a:pt x="72" y="108"/>
                  </a:lnTo>
                  <a:lnTo>
                    <a:pt x="72" y="299"/>
                  </a:lnTo>
                  <a:lnTo>
                    <a:pt x="77" y="382"/>
                  </a:lnTo>
                  <a:lnTo>
                    <a:pt x="77" y="58"/>
                  </a:lnTo>
                  <a:lnTo>
                    <a:pt x="77" y="266"/>
                  </a:lnTo>
                  <a:lnTo>
                    <a:pt x="83" y="233"/>
                  </a:lnTo>
                  <a:lnTo>
                    <a:pt x="83" y="362"/>
                  </a:lnTo>
                  <a:lnTo>
                    <a:pt x="83" y="42"/>
                  </a:lnTo>
                  <a:lnTo>
                    <a:pt x="83" y="162"/>
                  </a:lnTo>
                  <a:lnTo>
                    <a:pt x="88" y="208"/>
                  </a:lnTo>
                  <a:lnTo>
                    <a:pt x="88" y="391"/>
                  </a:lnTo>
                  <a:lnTo>
                    <a:pt x="88" y="87"/>
                  </a:lnTo>
                  <a:lnTo>
                    <a:pt x="88" y="316"/>
                  </a:lnTo>
                  <a:lnTo>
                    <a:pt x="93" y="170"/>
                  </a:lnTo>
                  <a:lnTo>
                    <a:pt x="93" y="436"/>
                  </a:lnTo>
                  <a:lnTo>
                    <a:pt x="93" y="58"/>
                  </a:lnTo>
                  <a:lnTo>
                    <a:pt x="93" y="162"/>
                  </a:lnTo>
                  <a:lnTo>
                    <a:pt x="98" y="208"/>
                  </a:lnTo>
                  <a:lnTo>
                    <a:pt x="98" y="374"/>
                  </a:lnTo>
                  <a:lnTo>
                    <a:pt x="98" y="83"/>
                  </a:lnTo>
                  <a:lnTo>
                    <a:pt x="98" y="125"/>
                  </a:lnTo>
                  <a:lnTo>
                    <a:pt x="103" y="154"/>
                  </a:lnTo>
                  <a:lnTo>
                    <a:pt x="103" y="652"/>
                  </a:lnTo>
                  <a:lnTo>
                    <a:pt x="103" y="71"/>
                  </a:lnTo>
                  <a:lnTo>
                    <a:pt x="103" y="324"/>
                  </a:lnTo>
                  <a:lnTo>
                    <a:pt x="108" y="258"/>
                  </a:lnTo>
                  <a:lnTo>
                    <a:pt x="108" y="503"/>
                  </a:lnTo>
                  <a:lnTo>
                    <a:pt x="108" y="75"/>
                  </a:lnTo>
                  <a:lnTo>
                    <a:pt x="114" y="312"/>
                  </a:lnTo>
                  <a:lnTo>
                    <a:pt x="114" y="58"/>
                  </a:lnTo>
                  <a:lnTo>
                    <a:pt x="114" y="237"/>
                  </a:lnTo>
                  <a:lnTo>
                    <a:pt x="119" y="104"/>
                  </a:lnTo>
                  <a:lnTo>
                    <a:pt x="119" y="424"/>
                  </a:lnTo>
                  <a:lnTo>
                    <a:pt x="119" y="17"/>
                  </a:lnTo>
                  <a:lnTo>
                    <a:pt x="119" y="233"/>
                  </a:lnTo>
                  <a:lnTo>
                    <a:pt x="124" y="87"/>
                  </a:lnTo>
                  <a:lnTo>
                    <a:pt x="124" y="378"/>
                  </a:lnTo>
                  <a:lnTo>
                    <a:pt x="124" y="37"/>
                  </a:lnTo>
                  <a:lnTo>
                    <a:pt x="124" y="295"/>
                  </a:lnTo>
                  <a:lnTo>
                    <a:pt x="129" y="316"/>
                  </a:lnTo>
                  <a:lnTo>
                    <a:pt x="129" y="328"/>
                  </a:lnTo>
                  <a:lnTo>
                    <a:pt x="129" y="58"/>
                  </a:lnTo>
                  <a:lnTo>
                    <a:pt x="129" y="216"/>
                  </a:lnTo>
                  <a:lnTo>
                    <a:pt x="134" y="137"/>
                  </a:lnTo>
                  <a:lnTo>
                    <a:pt x="134" y="345"/>
                  </a:lnTo>
                  <a:lnTo>
                    <a:pt x="134" y="42"/>
                  </a:lnTo>
                  <a:lnTo>
                    <a:pt x="134" y="229"/>
                  </a:lnTo>
                  <a:lnTo>
                    <a:pt x="140" y="341"/>
                  </a:lnTo>
                  <a:lnTo>
                    <a:pt x="140" y="403"/>
                  </a:lnTo>
                  <a:lnTo>
                    <a:pt x="140" y="17"/>
                  </a:lnTo>
                  <a:lnTo>
                    <a:pt x="140" y="146"/>
                  </a:lnTo>
                  <a:lnTo>
                    <a:pt x="145" y="121"/>
                  </a:lnTo>
                  <a:lnTo>
                    <a:pt x="145" y="312"/>
                  </a:lnTo>
                  <a:lnTo>
                    <a:pt x="145" y="37"/>
                  </a:lnTo>
                  <a:lnTo>
                    <a:pt x="145" y="191"/>
                  </a:lnTo>
                  <a:lnTo>
                    <a:pt x="150" y="291"/>
                  </a:lnTo>
                  <a:lnTo>
                    <a:pt x="150" y="478"/>
                  </a:lnTo>
                  <a:lnTo>
                    <a:pt x="150" y="42"/>
                  </a:lnTo>
                  <a:lnTo>
                    <a:pt x="150" y="154"/>
                  </a:lnTo>
                  <a:lnTo>
                    <a:pt x="155" y="121"/>
                  </a:lnTo>
                  <a:lnTo>
                    <a:pt x="155" y="37"/>
                  </a:lnTo>
                  <a:lnTo>
                    <a:pt x="155" y="312"/>
                  </a:lnTo>
                  <a:lnTo>
                    <a:pt x="160" y="50"/>
                  </a:lnTo>
                  <a:lnTo>
                    <a:pt x="160" y="216"/>
                  </a:lnTo>
                  <a:lnTo>
                    <a:pt x="160" y="8"/>
                  </a:lnTo>
                  <a:lnTo>
                    <a:pt x="160" y="104"/>
                  </a:lnTo>
                  <a:lnTo>
                    <a:pt x="166" y="112"/>
                  </a:lnTo>
                  <a:lnTo>
                    <a:pt x="166" y="245"/>
                  </a:lnTo>
                  <a:lnTo>
                    <a:pt x="166" y="17"/>
                  </a:lnTo>
                  <a:lnTo>
                    <a:pt x="166" y="187"/>
                  </a:lnTo>
                  <a:lnTo>
                    <a:pt x="171" y="141"/>
                  </a:lnTo>
                  <a:lnTo>
                    <a:pt x="171" y="249"/>
                  </a:lnTo>
                  <a:lnTo>
                    <a:pt x="171" y="25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7480655" y="3862387"/>
              <a:ext cx="144420" cy="1503363"/>
            </a:xfrm>
            <a:custGeom>
              <a:avLst/>
              <a:gdLst>
                <a:gd name="T0" fmla="*/ 5 w 171"/>
                <a:gd name="T1" fmla="*/ 182 h 947"/>
                <a:gd name="T2" fmla="*/ 5 w 171"/>
                <a:gd name="T3" fmla="*/ 199 h 947"/>
                <a:gd name="T4" fmla="*/ 10 w 171"/>
                <a:gd name="T5" fmla="*/ 149 h 947"/>
                <a:gd name="T6" fmla="*/ 15 w 171"/>
                <a:gd name="T7" fmla="*/ 49 h 947"/>
                <a:gd name="T8" fmla="*/ 20 w 171"/>
                <a:gd name="T9" fmla="*/ 4 h 947"/>
                <a:gd name="T10" fmla="*/ 26 w 171"/>
                <a:gd name="T11" fmla="*/ 502 h 947"/>
                <a:gd name="T12" fmla="*/ 31 w 171"/>
                <a:gd name="T13" fmla="*/ 108 h 947"/>
                <a:gd name="T14" fmla="*/ 31 w 171"/>
                <a:gd name="T15" fmla="*/ 108 h 947"/>
                <a:gd name="T16" fmla="*/ 36 w 171"/>
                <a:gd name="T17" fmla="*/ 0 h 947"/>
                <a:gd name="T18" fmla="*/ 41 w 171"/>
                <a:gd name="T19" fmla="*/ 191 h 947"/>
                <a:gd name="T20" fmla="*/ 46 w 171"/>
                <a:gd name="T21" fmla="*/ 108 h 947"/>
                <a:gd name="T22" fmla="*/ 46 w 171"/>
                <a:gd name="T23" fmla="*/ 149 h 947"/>
                <a:gd name="T24" fmla="*/ 52 w 171"/>
                <a:gd name="T25" fmla="*/ 207 h 947"/>
                <a:gd name="T26" fmla="*/ 57 w 171"/>
                <a:gd name="T27" fmla="*/ 29 h 947"/>
                <a:gd name="T28" fmla="*/ 62 w 171"/>
                <a:gd name="T29" fmla="*/ 519 h 947"/>
                <a:gd name="T30" fmla="*/ 67 w 171"/>
                <a:gd name="T31" fmla="*/ 191 h 947"/>
                <a:gd name="T32" fmla="*/ 67 w 171"/>
                <a:gd name="T33" fmla="*/ 141 h 947"/>
                <a:gd name="T34" fmla="*/ 72 w 171"/>
                <a:gd name="T35" fmla="*/ 49 h 947"/>
                <a:gd name="T36" fmla="*/ 77 w 171"/>
                <a:gd name="T37" fmla="*/ 407 h 947"/>
                <a:gd name="T38" fmla="*/ 83 w 171"/>
                <a:gd name="T39" fmla="*/ 585 h 947"/>
                <a:gd name="T40" fmla="*/ 88 w 171"/>
                <a:gd name="T41" fmla="*/ 191 h 947"/>
                <a:gd name="T42" fmla="*/ 88 w 171"/>
                <a:gd name="T43" fmla="*/ 141 h 947"/>
                <a:gd name="T44" fmla="*/ 93 w 171"/>
                <a:gd name="T45" fmla="*/ 58 h 947"/>
                <a:gd name="T46" fmla="*/ 98 w 171"/>
                <a:gd name="T47" fmla="*/ 531 h 947"/>
                <a:gd name="T48" fmla="*/ 103 w 171"/>
                <a:gd name="T49" fmla="*/ 448 h 947"/>
                <a:gd name="T50" fmla="*/ 109 w 171"/>
                <a:gd name="T51" fmla="*/ 274 h 947"/>
                <a:gd name="T52" fmla="*/ 109 w 171"/>
                <a:gd name="T53" fmla="*/ 203 h 947"/>
                <a:gd name="T54" fmla="*/ 114 w 171"/>
                <a:gd name="T55" fmla="*/ 58 h 947"/>
                <a:gd name="T56" fmla="*/ 119 w 171"/>
                <a:gd name="T57" fmla="*/ 527 h 947"/>
                <a:gd name="T58" fmla="*/ 124 w 171"/>
                <a:gd name="T59" fmla="*/ 282 h 947"/>
                <a:gd name="T60" fmla="*/ 124 w 171"/>
                <a:gd name="T61" fmla="*/ 178 h 947"/>
                <a:gd name="T62" fmla="*/ 129 w 171"/>
                <a:gd name="T63" fmla="*/ 45 h 947"/>
                <a:gd name="T64" fmla="*/ 134 w 171"/>
                <a:gd name="T65" fmla="*/ 423 h 947"/>
                <a:gd name="T66" fmla="*/ 140 w 171"/>
                <a:gd name="T67" fmla="*/ 448 h 947"/>
                <a:gd name="T68" fmla="*/ 145 w 171"/>
                <a:gd name="T69" fmla="*/ 116 h 947"/>
                <a:gd name="T70" fmla="*/ 145 w 171"/>
                <a:gd name="T71" fmla="*/ 311 h 947"/>
                <a:gd name="T72" fmla="*/ 150 w 171"/>
                <a:gd name="T73" fmla="*/ 24 h 947"/>
                <a:gd name="T74" fmla="*/ 155 w 171"/>
                <a:gd name="T75" fmla="*/ 436 h 947"/>
                <a:gd name="T76" fmla="*/ 160 w 171"/>
                <a:gd name="T77" fmla="*/ 79 h 947"/>
                <a:gd name="T78" fmla="*/ 160 w 171"/>
                <a:gd name="T79" fmla="*/ 83 h 947"/>
                <a:gd name="T80" fmla="*/ 166 w 171"/>
                <a:gd name="T81" fmla="*/ 16 h 947"/>
                <a:gd name="T82" fmla="*/ 171 w 171"/>
                <a:gd name="T83" fmla="*/ 573 h 9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947">
                  <a:moveTo>
                    <a:pt x="0" y="12"/>
                  </a:moveTo>
                  <a:lnTo>
                    <a:pt x="0" y="170"/>
                  </a:lnTo>
                  <a:lnTo>
                    <a:pt x="5" y="182"/>
                  </a:lnTo>
                  <a:lnTo>
                    <a:pt x="5" y="407"/>
                  </a:lnTo>
                  <a:lnTo>
                    <a:pt x="5" y="29"/>
                  </a:lnTo>
                  <a:lnTo>
                    <a:pt x="5" y="199"/>
                  </a:lnTo>
                  <a:lnTo>
                    <a:pt x="10" y="461"/>
                  </a:lnTo>
                  <a:lnTo>
                    <a:pt x="10" y="62"/>
                  </a:lnTo>
                  <a:lnTo>
                    <a:pt x="10" y="149"/>
                  </a:lnTo>
                  <a:lnTo>
                    <a:pt x="15" y="232"/>
                  </a:lnTo>
                  <a:lnTo>
                    <a:pt x="15" y="407"/>
                  </a:lnTo>
                  <a:lnTo>
                    <a:pt x="15" y="49"/>
                  </a:lnTo>
                  <a:lnTo>
                    <a:pt x="15" y="137"/>
                  </a:lnTo>
                  <a:lnTo>
                    <a:pt x="20" y="668"/>
                  </a:lnTo>
                  <a:lnTo>
                    <a:pt x="20" y="4"/>
                  </a:lnTo>
                  <a:lnTo>
                    <a:pt x="20" y="95"/>
                  </a:lnTo>
                  <a:lnTo>
                    <a:pt x="26" y="182"/>
                  </a:lnTo>
                  <a:lnTo>
                    <a:pt x="26" y="502"/>
                  </a:lnTo>
                  <a:lnTo>
                    <a:pt x="26" y="54"/>
                  </a:lnTo>
                  <a:lnTo>
                    <a:pt x="26" y="91"/>
                  </a:lnTo>
                  <a:lnTo>
                    <a:pt x="31" y="108"/>
                  </a:lnTo>
                  <a:lnTo>
                    <a:pt x="31" y="349"/>
                  </a:lnTo>
                  <a:lnTo>
                    <a:pt x="31" y="41"/>
                  </a:lnTo>
                  <a:lnTo>
                    <a:pt x="31" y="108"/>
                  </a:lnTo>
                  <a:lnTo>
                    <a:pt x="36" y="199"/>
                  </a:lnTo>
                  <a:lnTo>
                    <a:pt x="36" y="307"/>
                  </a:lnTo>
                  <a:lnTo>
                    <a:pt x="36" y="0"/>
                  </a:lnTo>
                  <a:lnTo>
                    <a:pt x="36" y="54"/>
                  </a:lnTo>
                  <a:lnTo>
                    <a:pt x="41" y="124"/>
                  </a:lnTo>
                  <a:lnTo>
                    <a:pt x="41" y="191"/>
                  </a:lnTo>
                  <a:lnTo>
                    <a:pt x="41" y="8"/>
                  </a:lnTo>
                  <a:lnTo>
                    <a:pt x="41" y="37"/>
                  </a:lnTo>
                  <a:lnTo>
                    <a:pt x="46" y="108"/>
                  </a:lnTo>
                  <a:lnTo>
                    <a:pt x="46" y="191"/>
                  </a:lnTo>
                  <a:lnTo>
                    <a:pt x="46" y="29"/>
                  </a:lnTo>
                  <a:lnTo>
                    <a:pt x="46" y="149"/>
                  </a:lnTo>
                  <a:lnTo>
                    <a:pt x="52" y="278"/>
                  </a:lnTo>
                  <a:lnTo>
                    <a:pt x="52" y="29"/>
                  </a:lnTo>
                  <a:lnTo>
                    <a:pt x="52" y="207"/>
                  </a:lnTo>
                  <a:lnTo>
                    <a:pt x="57" y="99"/>
                  </a:lnTo>
                  <a:lnTo>
                    <a:pt x="57" y="457"/>
                  </a:lnTo>
                  <a:lnTo>
                    <a:pt x="57" y="29"/>
                  </a:lnTo>
                  <a:lnTo>
                    <a:pt x="57" y="149"/>
                  </a:lnTo>
                  <a:lnTo>
                    <a:pt x="62" y="286"/>
                  </a:lnTo>
                  <a:lnTo>
                    <a:pt x="62" y="519"/>
                  </a:lnTo>
                  <a:lnTo>
                    <a:pt x="62" y="58"/>
                  </a:lnTo>
                  <a:lnTo>
                    <a:pt x="62" y="133"/>
                  </a:lnTo>
                  <a:lnTo>
                    <a:pt x="67" y="191"/>
                  </a:lnTo>
                  <a:lnTo>
                    <a:pt x="67" y="569"/>
                  </a:lnTo>
                  <a:lnTo>
                    <a:pt x="67" y="58"/>
                  </a:lnTo>
                  <a:lnTo>
                    <a:pt x="67" y="141"/>
                  </a:lnTo>
                  <a:lnTo>
                    <a:pt x="72" y="124"/>
                  </a:lnTo>
                  <a:lnTo>
                    <a:pt x="72" y="457"/>
                  </a:lnTo>
                  <a:lnTo>
                    <a:pt x="72" y="49"/>
                  </a:lnTo>
                  <a:lnTo>
                    <a:pt x="72" y="328"/>
                  </a:lnTo>
                  <a:lnTo>
                    <a:pt x="77" y="261"/>
                  </a:lnTo>
                  <a:lnTo>
                    <a:pt x="77" y="407"/>
                  </a:lnTo>
                  <a:lnTo>
                    <a:pt x="77" y="108"/>
                  </a:lnTo>
                  <a:lnTo>
                    <a:pt x="83" y="203"/>
                  </a:lnTo>
                  <a:lnTo>
                    <a:pt x="83" y="585"/>
                  </a:lnTo>
                  <a:lnTo>
                    <a:pt x="83" y="83"/>
                  </a:lnTo>
                  <a:lnTo>
                    <a:pt x="83" y="141"/>
                  </a:lnTo>
                  <a:lnTo>
                    <a:pt x="88" y="191"/>
                  </a:lnTo>
                  <a:lnTo>
                    <a:pt x="88" y="947"/>
                  </a:lnTo>
                  <a:lnTo>
                    <a:pt x="88" y="120"/>
                  </a:lnTo>
                  <a:lnTo>
                    <a:pt x="88" y="141"/>
                  </a:lnTo>
                  <a:lnTo>
                    <a:pt x="93" y="99"/>
                  </a:lnTo>
                  <a:lnTo>
                    <a:pt x="93" y="403"/>
                  </a:lnTo>
                  <a:lnTo>
                    <a:pt x="93" y="58"/>
                  </a:lnTo>
                  <a:lnTo>
                    <a:pt x="93" y="162"/>
                  </a:lnTo>
                  <a:lnTo>
                    <a:pt x="98" y="153"/>
                  </a:lnTo>
                  <a:lnTo>
                    <a:pt x="98" y="531"/>
                  </a:lnTo>
                  <a:lnTo>
                    <a:pt x="98" y="95"/>
                  </a:lnTo>
                  <a:lnTo>
                    <a:pt x="98" y="124"/>
                  </a:lnTo>
                  <a:lnTo>
                    <a:pt x="103" y="448"/>
                  </a:lnTo>
                  <a:lnTo>
                    <a:pt x="103" y="66"/>
                  </a:lnTo>
                  <a:lnTo>
                    <a:pt x="103" y="249"/>
                  </a:lnTo>
                  <a:lnTo>
                    <a:pt x="109" y="274"/>
                  </a:lnTo>
                  <a:lnTo>
                    <a:pt x="109" y="473"/>
                  </a:lnTo>
                  <a:lnTo>
                    <a:pt x="109" y="62"/>
                  </a:lnTo>
                  <a:lnTo>
                    <a:pt x="109" y="203"/>
                  </a:lnTo>
                  <a:lnTo>
                    <a:pt x="114" y="203"/>
                  </a:lnTo>
                  <a:lnTo>
                    <a:pt x="114" y="527"/>
                  </a:lnTo>
                  <a:lnTo>
                    <a:pt x="114" y="58"/>
                  </a:lnTo>
                  <a:lnTo>
                    <a:pt x="114" y="170"/>
                  </a:lnTo>
                  <a:lnTo>
                    <a:pt x="119" y="203"/>
                  </a:lnTo>
                  <a:lnTo>
                    <a:pt x="119" y="527"/>
                  </a:lnTo>
                  <a:lnTo>
                    <a:pt x="119" y="83"/>
                  </a:lnTo>
                  <a:lnTo>
                    <a:pt x="119" y="448"/>
                  </a:lnTo>
                  <a:lnTo>
                    <a:pt x="124" y="282"/>
                  </a:lnTo>
                  <a:lnTo>
                    <a:pt x="124" y="573"/>
                  </a:lnTo>
                  <a:lnTo>
                    <a:pt x="124" y="41"/>
                  </a:lnTo>
                  <a:lnTo>
                    <a:pt x="124" y="178"/>
                  </a:lnTo>
                  <a:lnTo>
                    <a:pt x="129" y="228"/>
                  </a:lnTo>
                  <a:lnTo>
                    <a:pt x="129" y="378"/>
                  </a:lnTo>
                  <a:lnTo>
                    <a:pt x="129" y="45"/>
                  </a:lnTo>
                  <a:lnTo>
                    <a:pt x="129" y="137"/>
                  </a:lnTo>
                  <a:lnTo>
                    <a:pt x="134" y="74"/>
                  </a:lnTo>
                  <a:lnTo>
                    <a:pt x="134" y="423"/>
                  </a:lnTo>
                  <a:lnTo>
                    <a:pt x="134" y="166"/>
                  </a:lnTo>
                  <a:lnTo>
                    <a:pt x="140" y="278"/>
                  </a:lnTo>
                  <a:lnTo>
                    <a:pt x="140" y="448"/>
                  </a:lnTo>
                  <a:lnTo>
                    <a:pt x="140" y="58"/>
                  </a:lnTo>
                  <a:lnTo>
                    <a:pt x="140" y="207"/>
                  </a:lnTo>
                  <a:lnTo>
                    <a:pt x="145" y="116"/>
                  </a:lnTo>
                  <a:lnTo>
                    <a:pt x="145" y="398"/>
                  </a:lnTo>
                  <a:lnTo>
                    <a:pt x="145" y="79"/>
                  </a:lnTo>
                  <a:lnTo>
                    <a:pt x="145" y="311"/>
                  </a:lnTo>
                  <a:lnTo>
                    <a:pt x="150" y="157"/>
                  </a:lnTo>
                  <a:lnTo>
                    <a:pt x="150" y="527"/>
                  </a:lnTo>
                  <a:lnTo>
                    <a:pt x="150" y="24"/>
                  </a:lnTo>
                  <a:lnTo>
                    <a:pt x="150" y="324"/>
                  </a:lnTo>
                  <a:lnTo>
                    <a:pt x="155" y="120"/>
                  </a:lnTo>
                  <a:lnTo>
                    <a:pt x="155" y="436"/>
                  </a:lnTo>
                  <a:lnTo>
                    <a:pt x="155" y="24"/>
                  </a:lnTo>
                  <a:lnTo>
                    <a:pt x="155" y="261"/>
                  </a:lnTo>
                  <a:lnTo>
                    <a:pt x="160" y="79"/>
                  </a:lnTo>
                  <a:lnTo>
                    <a:pt x="160" y="344"/>
                  </a:lnTo>
                  <a:lnTo>
                    <a:pt x="160" y="66"/>
                  </a:lnTo>
                  <a:lnTo>
                    <a:pt x="160" y="83"/>
                  </a:lnTo>
                  <a:lnTo>
                    <a:pt x="166" y="79"/>
                  </a:lnTo>
                  <a:lnTo>
                    <a:pt x="166" y="552"/>
                  </a:lnTo>
                  <a:lnTo>
                    <a:pt x="166" y="16"/>
                  </a:lnTo>
                  <a:lnTo>
                    <a:pt x="166" y="149"/>
                  </a:lnTo>
                  <a:lnTo>
                    <a:pt x="171" y="45"/>
                  </a:lnTo>
                  <a:lnTo>
                    <a:pt x="171" y="573"/>
                  </a:lnTo>
                  <a:lnTo>
                    <a:pt x="171" y="16"/>
                  </a:lnTo>
                  <a:lnTo>
                    <a:pt x="171" y="141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7625075" y="3862387"/>
              <a:ext cx="140197" cy="1054100"/>
            </a:xfrm>
            <a:custGeom>
              <a:avLst/>
              <a:gdLst>
                <a:gd name="T0" fmla="*/ 5 w 166"/>
                <a:gd name="T1" fmla="*/ 353 h 664"/>
                <a:gd name="T2" fmla="*/ 10 w 166"/>
                <a:gd name="T3" fmla="*/ 166 h 664"/>
                <a:gd name="T4" fmla="*/ 10 w 166"/>
                <a:gd name="T5" fmla="*/ 103 h 664"/>
                <a:gd name="T6" fmla="*/ 15 w 166"/>
                <a:gd name="T7" fmla="*/ 16 h 664"/>
                <a:gd name="T8" fmla="*/ 20 w 166"/>
                <a:gd name="T9" fmla="*/ 664 h 664"/>
                <a:gd name="T10" fmla="*/ 26 w 166"/>
                <a:gd name="T11" fmla="*/ 91 h 664"/>
                <a:gd name="T12" fmla="*/ 26 w 166"/>
                <a:gd name="T13" fmla="*/ 124 h 664"/>
                <a:gd name="T14" fmla="*/ 31 w 166"/>
                <a:gd name="T15" fmla="*/ 37 h 664"/>
                <a:gd name="T16" fmla="*/ 36 w 166"/>
                <a:gd name="T17" fmla="*/ 311 h 664"/>
                <a:gd name="T18" fmla="*/ 41 w 166"/>
                <a:gd name="T19" fmla="*/ 216 h 664"/>
                <a:gd name="T20" fmla="*/ 41 w 166"/>
                <a:gd name="T21" fmla="*/ 137 h 664"/>
                <a:gd name="T22" fmla="*/ 46 w 166"/>
                <a:gd name="T23" fmla="*/ 20 h 664"/>
                <a:gd name="T24" fmla="*/ 52 w 166"/>
                <a:gd name="T25" fmla="*/ 265 h 664"/>
                <a:gd name="T26" fmla="*/ 57 w 166"/>
                <a:gd name="T27" fmla="*/ 112 h 664"/>
                <a:gd name="T28" fmla="*/ 57 w 166"/>
                <a:gd name="T29" fmla="*/ 66 h 664"/>
                <a:gd name="T30" fmla="*/ 62 w 166"/>
                <a:gd name="T31" fmla="*/ 20 h 664"/>
                <a:gd name="T32" fmla="*/ 67 w 166"/>
                <a:gd name="T33" fmla="*/ 353 h 664"/>
                <a:gd name="T34" fmla="*/ 72 w 166"/>
                <a:gd name="T35" fmla="*/ 124 h 664"/>
                <a:gd name="T36" fmla="*/ 72 w 166"/>
                <a:gd name="T37" fmla="*/ 74 h 664"/>
                <a:gd name="T38" fmla="*/ 78 w 166"/>
                <a:gd name="T39" fmla="*/ 0 h 664"/>
                <a:gd name="T40" fmla="*/ 83 w 166"/>
                <a:gd name="T41" fmla="*/ 486 h 664"/>
                <a:gd name="T42" fmla="*/ 88 w 166"/>
                <a:gd name="T43" fmla="*/ 157 h 664"/>
                <a:gd name="T44" fmla="*/ 88 w 166"/>
                <a:gd name="T45" fmla="*/ 66 h 664"/>
                <a:gd name="T46" fmla="*/ 93 w 166"/>
                <a:gd name="T47" fmla="*/ 8 h 664"/>
                <a:gd name="T48" fmla="*/ 98 w 166"/>
                <a:gd name="T49" fmla="*/ 602 h 664"/>
                <a:gd name="T50" fmla="*/ 103 w 166"/>
                <a:gd name="T51" fmla="*/ 120 h 664"/>
                <a:gd name="T52" fmla="*/ 103 w 166"/>
                <a:gd name="T53" fmla="*/ 145 h 664"/>
                <a:gd name="T54" fmla="*/ 109 w 166"/>
                <a:gd name="T55" fmla="*/ 70 h 664"/>
                <a:gd name="T56" fmla="*/ 114 w 166"/>
                <a:gd name="T57" fmla="*/ 448 h 664"/>
                <a:gd name="T58" fmla="*/ 119 w 166"/>
                <a:gd name="T59" fmla="*/ 199 h 664"/>
                <a:gd name="T60" fmla="*/ 119 w 166"/>
                <a:gd name="T61" fmla="*/ 199 h 664"/>
                <a:gd name="T62" fmla="*/ 124 w 166"/>
                <a:gd name="T63" fmla="*/ 33 h 664"/>
                <a:gd name="T64" fmla="*/ 129 w 166"/>
                <a:gd name="T65" fmla="*/ 361 h 664"/>
                <a:gd name="T66" fmla="*/ 135 w 166"/>
                <a:gd name="T67" fmla="*/ 369 h 664"/>
                <a:gd name="T68" fmla="*/ 140 w 166"/>
                <a:gd name="T69" fmla="*/ 83 h 664"/>
                <a:gd name="T70" fmla="*/ 140 w 166"/>
                <a:gd name="T71" fmla="*/ 224 h 664"/>
                <a:gd name="T72" fmla="*/ 145 w 166"/>
                <a:gd name="T73" fmla="*/ 16 h 664"/>
                <a:gd name="T74" fmla="*/ 150 w 166"/>
                <a:gd name="T75" fmla="*/ 361 h 664"/>
                <a:gd name="T76" fmla="*/ 155 w 166"/>
                <a:gd name="T77" fmla="*/ 153 h 664"/>
                <a:gd name="T78" fmla="*/ 155 w 166"/>
                <a:gd name="T79" fmla="*/ 241 h 664"/>
                <a:gd name="T80" fmla="*/ 160 w 166"/>
                <a:gd name="T81" fmla="*/ 41 h 664"/>
                <a:gd name="T82" fmla="*/ 166 w 166"/>
                <a:gd name="T83" fmla="*/ 332 h 6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64">
                  <a:moveTo>
                    <a:pt x="0" y="141"/>
                  </a:moveTo>
                  <a:lnTo>
                    <a:pt x="5" y="62"/>
                  </a:lnTo>
                  <a:lnTo>
                    <a:pt x="5" y="353"/>
                  </a:lnTo>
                  <a:lnTo>
                    <a:pt x="5" y="24"/>
                  </a:lnTo>
                  <a:lnTo>
                    <a:pt x="5" y="49"/>
                  </a:lnTo>
                  <a:lnTo>
                    <a:pt x="10" y="166"/>
                  </a:lnTo>
                  <a:lnTo>
                    <a:pt x="10" y="274"/>
                  </a:lnTo>
                  <a:lnTo>
                    <a:pt x="10" y="54"/>
                  </a:lnTo>
                  <a:lnTo>
                    <a:pt x="10" y="103"/>
                  </a:lnTo>
                  <a:lnTo>
                    <a:pt x="15" y="116"/>
                  </a:lnTo>
                  <a:lnTo>
                    <a:pt x="15" y="432"/>
                  </a:lnTo>
                  <a:lnTo>
                    <a:pt x="15" y="16"/>
                  </a:lnTo>
                  <a:lnTo>
                    <a:pt x="15" y="299"/>
                  </a:lnTo>
                  <a:lnTo>
                    <a:pt x="20" y="166"/>
                  </a:lnTo>
                  <a:lnTo>
                    <a:pt x="20" y="664"/>
                  </a:lnTo>
                  <a:lnTo>
                    <a:pt x="20" y="37"/>
                  </a:lnTo>
                  <a:lnTo>
                    <a:pt x="20" y="211"/>
                  </a:lnTo>
                  <a:lnTo>
                    <a:pt x="26" y="91"/>
                  </a:lnTo>
                  <a:lnTo>
                    <a:pt x="26" y="369"/>
                  </a:lnTo>
                  <a:lnTo>
                    <a:pt x="26" y="29"/>
                  </a:lnTo>
                  <a:lnTo>
                    <a:pt x="26" y="124"/>
                  </a:lnTo>
                  <a:lnTo>
                    <a:pt x="31" y="112"/>
                  </a:lnTo>
                  <a:lnTo>
                    <a:pt x="31" y="432"/>
                  </a:lnTo>
                  <a:lnTo>
                    <a:pt x="31" y="37"/>
                  </a:lnTo>
                  <a:lnTo>
                    <a:pt x="31" y="70"/>
                  </a:lnTo>
                  <a:lnTo>
                    <a:pt x="36" y="120"/>
                  </a:lnTo>
                  <a:lnTo>
                    <a:pt x="36" y="311"/>
                  </a:lnTo>
                  <a:lnTo>
                    <a:pt x="36" y="45"/>
                  </a:lnTo>
                  <a:lnTo>
                    <a:pt x="36" y="87"/>
                  </a:lnTo>
                  <a:lnTo>
                    <a:pt x="41" y="216"/>
                  </a:lnTo>
                  <a:lnTo>
                    <a:pt x="41" y="452"/>
                  </a:lnTo>
                  <a:lnTo>
                    <a:pt x="41" y="37"/>
                  </a:lnTo>
                  <a:lnTo>
                    <a:pt x="41" y="137"/>
                  </a:lnTo>
                  <a:lnTo>
                    <a:pt x="46" y="128"/>
                  </a:lnTo>
                  <a:lnTo>
                    <a:pt x="46" y="361"/>
                  </a:lnTo>
                  <a:lnTo>
                    <a:pt x="46" y="20"/>
                  </a:lnTo>
                  <a:lnTo>
                    <a:pt x="46" y="137"/>
                  </a:lnTo>
                  <a:lnTo>
                    <a:pt x="52" y="58"/>
                  </a:lnTo>
                  <a:lnTo>
                    <a:pt x="52" y="265"/>
                  </a:lnTo>
                  <a:lnTo>
                    <a:pt x="52" y="20"/>
                  </a:lnTo>
                  <a:lnTo>
                    <a:pt x="52" y="124"/>
                  </a:lnTo>
                  <a:lnTo>
                    <a:pt x="57" y="112"/>
                  </a:lnTo>
                  <a:lnTo>
                    <a:pt x="57" y="382"/>
                  </a:lnTo>
                  <a:lnTo>
                    <a:pt x="57" y="33"/>
                  </a:lnTo>
                  <a:lnTo>
                    <a:pt x="57" y="66"/>
                  </a:lnTo>
                  <a:lnTo>
                    <a:pt x="62" y="220"/>
                  </a:lnTo>
                  <a:lnTo>
                    <a:pt x="62" y="419"/>
                  </a:lnTo>
                  <a:lnTo>
                    <a:pt x="62" y="20"/>
                  </a:lnTo>
                  <a:lnTo>
                    <a:pt x="62" y="116"/>
                  </a:lnTo>
                  <a:lnTo>
                    <a:pt x="67" y="274"/>
                  </a:lnTo>
                  <a:lnTo>
                    <a:pt x="67" y="353"/>
                  </a:lnTo>
                  <a:lnTo>
                    <a:pt x="67" y="62"/>
                  </a:lnTo>
                  <a:lnTo>
                    <a:pt x="67" y="220"/>
                  </a:lnTo>
                  <a:lnTo>
                    <a:pt x="72" y="124"/>
                  </a:lnTo>
                  <a:lnTo>
                    <a:pt x="72" y="585"/>
                  </a:lnTo>
                  <a:lnTo>
                    <a:pt x="72" y="33"/>
                  </a:lnTo>
                  <a:lnTo>
                    <a:pt x="72" y="74"/>
                  </a:lnTo>
                  <a:lnTo>
                    <a:pt x="78" y="232"/>
                  </a:lnTo>
                  <a:lnTo>
                    <a:pt x="78" y="382"/>
                  </a:lnTo>
                  <a:lnTo>
                    <a:pt x="78" y="0"/>
                  </a:lnTo>
                  <a:lnTo>
                    <a:pt x="78" y="228"/>
                  </a:lnTo>
                  <a:lnTo>
                    <a:pt x="83" y="137"/>
                  </a:lnTo>
                  <a:lnTo>
                    <a:pt x="83" y="486"/>
                  </a:lnTo>
                  <a:lnTo>
                    <a:pt x="83" y="16"/>
                  </a:lnTo>
                  <a:lnTo>
                    <a:pt x="83" y="207"/>
                  </a:lnTo>
                  <a:lnTo>
                    <a:pt x="88" y="157"/>
                  </a:lnTo>
                  <a:lnTo>
                    <a:pt x="88" y="411"/>
                  </a:lnTo>
                  <a:lnTo>
                    <a:pt x="88" y="41"/>
                  </a:lnTo>
                  <a:lnTo>
                    <a:pt x="88" y="66"/>
                  </a:lnTo>
                  <a:lnTo>
                    <a:pt x="93" y="170"/>
                  </a:lnTo>
                  <a:lnTo>
                    <a:pt x="93" y="278"/>
                  </a:lnTo>
                  <a:lnTo>
                    <a:pt x="93" y="8"/>
                  </a:lnTo>
                  <a:lnTo>
                    <a:pt x="93" y="153"/>
                  </a:lnTo>
                  <a:lnTo>
                    <a:pt x="98" y="191"/>
                  </a:lnTo>
                  <a:lnTo>
                    <a:pt x="98" y="602"/>
                  </a:lnTo>
                  <a:lnTo>
                    <a:pt x="98" y="41"/>
                  </a:lnTo>
                  <a:lnTo>
                    <a:pt x="98" y="103"/>
                  </a:lnTo>
                  <a:lnTo>
                    <a:pt x="103" y="120"/>
                  </a:lnTo>
                  <a:lnTo>
                    <a:pt x="103" y="565"/>
                  </a:lnTo>
                  <a:lnTo>
                    <a:pt x="103" y="37"/>
                  </a:lnTo>
                  <a:lnTo>
                    <a:pt x="103" y="145"/>
                  </a:lnTo>
                  <a:lnTo>
                    <a:pt x="109" y="216"/>
                  </a:lnTo>
                  <a:lnTo>
                    <a:pt x="109" y="411"/>
                  </a:lnTo>
                  <a:lnTo>
                    <a:pt x="109" y="70"/>
                  </a:lnTo>
                  <a:lnTo>
                    <a:pt x="109" y="282"/>
                  </a:lnTo>
                  <a:lnTo>
                    <a:pt x="114" y="216"/>
                  </a:lnTo>
                  <a:lnTo>
                    <a:pt x="114" y="448"/>
                  </a:lnTo>
                  <a:lnTo>
                    <a:pt x="114" y="41"/>
                  </a:lnTo>
                  <a:lnTo>
                    <a:pt x="114" y="153"/>
                  </a:lnTo>
                  <a:lnTo>
                    <a:pt x="119" y="199"/>
                  </a:lnTo>
                  <a:lnTo>
                    <a:pt x="119" y="444"/>
                  </a:lnTo>
                  <a:lnTo>
                    <a:pt x="119" y="33"/>
                  </a:lnTo>
                  <a:lnTo>
                    <a:pt x="119" y="199"/>
                  </a:lnTo>
                  <a:lnTo>
                    <a:pt x="124" y="133"/>
                  </a:lnTo>
                  <a:lnTo>
                    <a:pt x="124" y="328"/>
                  </a:lnTo>
                  <a:lnTo>
                    <a:pt x="124" y="33"/>
                  </a:lnTo>
                  <a:lnTo>
                    <a:pt x="124" y="187"/>
                  </a:lnTo>
                  <a:lnTo>
                    <a:pt x="129" y="33"/>
                  </a:lnTo>
                  <a:lnTo>
                    <a:pt x="129" y="361"/>
                  </a:lnTo>
                  <a:lnTo>
                    <a:pt x="129" y="166"/>
                  </a:lnTo>
                  <a:lnTo>
                    <a:pt x="135" y="58"/>
                  </a:lnTo>
                  <a:lnTo>
                    <a:pt x="135" y="369"/>
                  </a:lnTo>
                  <a:lnTo>
                    <a:pt x="135" y="33"/>
                  </a:lnTo>
                  <a:lnTo>
                    <a:pt x="135" y="145"/>
                  </a:lnTo>
                  <a:lnTo>
                    <a:pt x="140" y="83"/>
                  </a:lnTo>
                  <a:lnTo>
                    <a:pt x="140" y="440"/>
                  </a:lnTo>
                  <a:lnTo>
                    <a:pt x="140" y="33"/>
                  </a:lnTo>
                  <a:lnTo>
                    <a:pt x="140" y="224"/>
                  </a:lnTo>
                  <a:lnTo>
                    <a:pt x="145" y="95"/>
                  </a:lnTo>
                  <a:lnTo>
                    <a:pt x="145" y="353"/>
                  </a:lnTo>
                  <a:lnTo>
                    <a:pt x="145" y="16"/>
                  </a:lnTo>
                  <a:lnTo>
                    <a:pt x="145" y="290"/>
                  </a:lnTo>
                  <a:lnTo>
                    <a:pt x="150" y="87"/>
                  </a:lnTo>
                  <a:lnTo>
                    <a:pt x="150" y="361"/>
                  </a:lnTo>
                  <a:lnTo>
                    <a:pt x="150" y="66"/>
                  </a:lnTo>
                  <a:lnTo>
                    <a:pt x="150" y="116"/>
                  </a:lnTo>
                  <a:lnTo>
                    <a:pt x="155" y="153"/>
                  </a:lnTo>
                  <a:lnTo>
                    <a:pt x="155" y="419"/>
                  </a:lnTo>
                  <a:lnTo>
                    <a:pt x="155" y="45"/>
                  </a:lnTo>
                  <a:lnTo>
                    <a:pt x="155" y="241"/>
                  </a:lnTo>
                  <a:lnTo>
                    <a:pt x="160" y="216"/>
                  </a:lnTo>
                  <a:lnTo>
                    <a:pt x="160" y="394"/>
                  </a:lnTo>
                  <a:lnTo>
                    <a:pt x="160" y="41"/>
                  </a:lnTo>
                  <a:lnTo>
                    <a:pt x="160" y="195"/>
                  </a:lnTo>
                  <a:lnTo>
                    <a:pt x="166" y="120"/>
                  </a:lnTo>
                  <a:lnTo>
                    <a:pt x="166" y="332"/>
                  </a:lnTo>
                  <a:lnTo>
                    <a:pt x="166" y="20"/>
                  </a:lnTo>
                  <a:lnTo>
                    <a:pt x="166" y="137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7765273" y="3868737"/>
              <a:ext cx="140197" cy="1001713"/>
            </a:xfrm>
            <a:custGeom>
              <a:avLst/>
              <a:gdLst>
                <a:gd name="T0" fmla="*/ 5 w 166"/>
                <a:gd name="T1" fmla="*/ 353 h 631"/>
                <a:gd name="T2" fmla="*/ 10 w 166"/>
                <a:gd name="T3" fmla="*/ 153 h 631"/>
                <a:gd name="T4" fmla="*/ 10 w 166"/>
                <a:gd name="T5" fmla="*/ 87 h 631"/>
                <a:gd name="T6" fmla="*/ 15 w 166"/>
                <a:gd name="T7" fmla="*/ 37 h 631"/>
                <a:gd name="T8" fmla="*/ 20 w 166"/>
                <a:gd name="T9" fmla="*/ 315 h 631"/>
                <a:gd name="T10" fmla="*/ 26 w 166"/>
                <a:gd name="T11" fmla="*/ 116 h 631"/>
                <a:gd name="T12" fmla="*/ 26 w 166"/>
                <a:gd name="T13" fmla="*/ 58 h 631"/>
                <a:gd name="T14" fmla="*/ 31 w 166"/>
                <a:gd name="T15" fmla="*/ 37 h 631"/>
                <a:gd name="T16" fmla="*/ 36 w 166"/>
                <a:gd name="T17" fmla="*/ 478 h 631"/>
                <a:gd name="T18" fmla="*/ 41 w 166"/>
                <a:gd name="T19" fmla="*/ 195 h 631"/>
                <a:gd name="T20" fmla="*/ 41 w 166"/>
                <a:gd name="T21" fmla="*/ 137 h 631"/>
                <a:gd name="T22" fmla="*/ 46 w 166"/>
                <a:gd name="T23" fmla="*/ 16 h 631"/>
                <a:gd name="T24" fmla="*/ 51 w 166"/>
                <a:gd name="T25" fmla="*/ 195 h 631"/>
                <a:gd name="T26" fmla="*/ 57 w 166"/>
                <a:gd name="T27" fmla="*/ 50 h 631"/>
                <a:gd name="T28" fmla="*/ 57 w 166"/>
                <a:gd name="T29" fmla="*/ 245 h 631"/>
                <a:gd name="T30" fmla="*/ 62 w 166"/>
                <a:gd name="T31" fmla="*/ 16 h 631"/>
                <a:gd name="T32" fmla="*/ 67 w 166"/>
                <a:gd name="T33" fmla="*/ 469 h 631"/>
                <a:gd name="T34" fmla="*/ 72 w 166"/>
                <a:gd name="T35" fmla="*/ 158 h 631"/>
                <a:gd name="T36" fmla="*/ 72 w 166"/>
                <a:gd name="T37" fmla="*/ 141 h 631"/>
                <a:gd name="T38" fmla="*/ 77 w 166"/>
                <a:gd name="T39" fmla="*/ 66 h 631"/>
                <a:gd name="T40" fmla="*/ 83 w 166"/>
                <a:gd name="T41" fmla="*/ 440 h 631"/>
                <a:gd name="T42" fmla="*/ 88 w 166"/>
                <a:gd name="T43" fmla="*/ 116 h 631"/>
                <a:gd name="T44" fmla="*/ 88 w 166"/>
                <a:gd name="T45" fmla="*/ 311 h 631"/>
                <a:gd name="T46" fmla="*/ 93 w 166"/>
                <a:gd name="T47" fmla="*/ 8 h 631"/>
                <a:gd name="T48" fmla="*/ 98 w 166"/>
                <a:gd name="T49" fmla="*/ 332 h 631"/>
                <a:gd name="T50" fmla="*/ 103 w 166"/>
                <a:gd name="T51" fmla="*/ 307 h 631"/>
                <a:gd name="T52" fmla="*/ 103 w 166"/>
                <a:gd name="T53" fmla="*/ 137 h 631"/>
                <a:gd name="T54" fmla="*/ 108 w 166"/>
                <a:gd name="T55" fmla="*/ 58 h 631"/>
                <a:gd name="T56" fmla="*/ 114 w 166"/>
                <a:gd name="T57" fmla="*/ 457 h 631"/>
                <a:gd name="T58" fmla="*/ 119 w 166"/>
                <a:gd name="T59" fmla="*/ 174 h 631"/>
                <a:gd name="T60" fmla="*/ 119 w 166"/>
                <a:gd name="T61" fmla="*/ 224 h 631"/>
                <a:gd name="T62" fmla="*/ 124 w 166"/>
                <a:gd name="T63" fmla="*/ 70 h 631"/>
                <a:gd name="T64" fmla="*/ 129 w 166"/>
                <a:gd name="T65" fmla="*/ 411 h 631"/>
                <a:gd name="T66" fmla="*/ 134 w 166"/>
                <a:gd name="T67" fmla="*/ 170 h 631"/>
                <a:gd name="T68" fmla="*/ 134 w 166"/>
                <a:gd name="T69" fmla="*/ 145 h 631"/>
                <a:gd name="T70" fmla="*/ 140 w 166"/>
                <a:gd name="T71" fmla="*/ 33 h 631"/>
                <a:gd name="T72" fmla="*/ 145 w 166"/>
                <a:gd name="T73" fmla="*/ 573 h 631"/>
                <a:gd name="T74" fmla="*/ 150 w 166"/>
                <a:gd name="T75" fmla="*/ 183 h 631"/>
                <a:gd name="T76" fmla="*/ 150 w 166"/>
                <a:gd name="T77" fmla="*/ 199 h 631"/>
                <a:gd name="T78" fmla="*/ 155 w 166"/>
                <a:gd name="T79" fmla="*/ 70 h 631"/>
                <a:gd name="T80" fmla="*/ 160 w 166"/>
                <a:gd name="T81" fmla="*/ 473 h 631"/>
                <a:gd name="T82" fmla="*/ 166 w 166"/>
                <a:gd name="T83" fmla="*/ 145 h 6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6" h="631">
                  <a:moveTo>
                    <a:pt x="0" y="133"/>
                  </a:moveTo>
                  <a:lnTo>
                    <a:pt x="5" y="137"/>
                  </a:lnTo>
                  <a:lnTo>
                    <a:pt x="5" y="353"/>
                  </a:lnTo>
                  <a:lnTo>
                    <a:pt x="5" y="41"/>
                  </a:lnTo>
                  <a:lnTo>
                    <a:pt x="5" y="66"/>
                  </a:lnTo>
                  <a:lnTo>
                    <a:pt x="10" y="153"/>
                  </a:lnTo>
                  <a:lnTo>
                    <a:pt x="10" y="419"/>
                  </a:lnTo>
                  <a:lnTo>
                    <a:pt x="10" y="50"/>
                  </a:lnTo>
                  <a:lnTo>
                    <a:pt x="10" y="87"/>
                  </a:lnTo>
                  <a:lnTo>
                    <a:pt x="15" y="187"/>
                  </a:lnTo>
                  <a:lnTo>
                    <a:pt x="15" y="299"/>
                  </a:lnTo>
                  <a:lnTo>
                    <a:pt x="15" y="37"/>
                  </a:lnTo>
                  <a:lnTo>
                    <a:pt x="15" y="137"/>
                  </a:lnTo>
                  <a:lnTo>
                    <a:pt x="20" y="104"/>
                  </a:lnTo>
                  <a:lnTo>
                    <a:pt x="20" y="315"/>
                  </a:lnTo>
                  <a:lnTo>
                    <a:pt x="20" y="50"/>
                  </a:lnTo>
                  <a:lnTo>
                    <a:pt x="20" y="129"/>
                  </a:lnTo>
                  <a:lnTo>
                    <a:pt x="26" y="116"/>
                  </a:lnTo>
                  <a:lnTo>
                    <a:pt x="26" y="482"/>
                  </a:lnTo>
                  <a:lnTo>
                    <a:pt x="26" y="45"/>
                  </a:lnTo>
                  <a:lnTo>
                    <a:pt x="26" y="58"/>
                  </a:lnTo>
                  <a:lnTo>
                    <a:pt x="31" y="153"/>
                  </a:lnTo>
                  <a:lnTo>
                    <a:pt x="31" y="303"/>
                  </a:lnTo>
                  <a:lnTo>
                    <a:pt x="31" y="37"/>
                  </a:lnTo>
                  <a:lnTo>
                    <a:pt x="31" y="62"/>
                  </a:lnTo>
                  <a:lnTo>
                    <a:pt x="36" y="66"/>
                  </a:lnTo>
                  <a:lnTo>
                    <a:pt x="36" y="47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41" y="195"/>
                  </a:lnTo>
                  <a:lnTo>
                    <a:pt x="41" y="494"/>
                  </a:lnTo>
                  <a:lnTo>
                    <a:pt x="41" y="29"/>
                  </a:lnTo>
                  <a:lnTo>
                    <a:pt x="41" y="137"/>
                  </a:lnTo>
                  <a:lnTo>
                    <a:pt x="46" y="340"/>
                  </a:lnTo>
                  <a:lnTo>
                    <a:pt x="46" y="345"/>
                  </a:lnTo>
                  <a:lnTo>
                    <a:pt x="46" y="16"/>
                  </a:lnTo>
                  <a:lnTo>
                    <a:pt x="46" y="104"/>
                  </a:lnTo>
                  <a:lnTo>
                    <a:pt x="51" y="162"/>
                  </a:lnTo>
                  <a:lnTo>
                    <a:pt x="51" y="195"/>
                  </a:lnTo>
                  <a:lnTo>
                    <a:pt x="51" y="37"/>
                  </a:lnTo>
                  <a:lnTo>
                    <a:pt x="51" y="129"/>
                  </a:lnTo>
                  <a:lnTo>
                    <a:pt x="57" y="50"/>
                  </a:lnTo>
                  <a:lnTo>
                    <a:pt x="57" y="631"/>
                  </a:lnTo>
                  <a:lnTo>
                    <a:pt x="57" y="4"/>
                  </a:lnTo>
                  <a:lnTo>
                    <a:pt x="57" y="245"/>
                  </a:lnTo>
                  <a:lnTo>
                    <a:pt x="62" y="66"/>
                  </a:lnTo>
                  <a:lnTo>
                    <a:pt x="62" y="315"/>
                  </a:lnTo>
                  <a:lnTo>
                    <a:pt x="62" y="16"/>
                  </a:lnTo>
                  <a:lnTo>
                    <a:pt x="62" y="291"/>
                  </a:lnTo>
                  <a:lnTo>
                    <a:pt x="67" y="158"/>
                  </a:lnTo>
                  <a:lnTo>
                    <a:pt x="67" y="469"/>
                  </a:lnTo>
                  <a:lnTo>
                    <a:pt x="67" y="25"/>
                  </a:lnTo>
                  <a:lnTo>
                    <a:pt x="67" y="149"/>
                  </a:lnTo>
                  <a:lnTo>
                    <a:pt x="72" y="158"/>
                  </a:lnTo>
                  <a:lnTo>
                    <a:pt x="72" y="465"/>
                  </a:lnTo>
                  <a:lnTo>
                    <a:pt x="72" y="54"/>
                  </a:lnTo>
                  <a:lnTo>
                    <a:pt x="72" y="141"/>
                  </a:lnTo>
                  <a:lnTo>
                    <a:pt x="77" y="207"/>
                  </a:lnTo>
                  <a:lnTo>
                    <a:pt x="77" y="403"/>
                  </a:lnTo>
                  <a:lnTo>
                    <a:pt x="77" y="66"/>
                  </a:lnTo>
                  <a:lnTo>
                    <a:pt x="77" y="207"/>
                  </a:lnTo>
                  <a:lnTo>
                    <a:pt x="83" y="149"/>
                  </a:lnTo>
                  <a:lnTo>
                    <a:pt x="83" y="440"/>
                  </a:lnTo>
                  <a:lnTo>
                    <a:pt x="83" y="62"/>
                  </a:lnTo>
                  <a:lnTo>
                    <a:pt x="83" y="95"/>
                  </a:lnTo>
                  <a:lnTo>
                    <a:pt x="88" y="116"/>
                  </a:lnTo>
                  <a:lnTo>
                    <a:pt x="88" y="311"/>
                  </a:lnTo>
                  <a:lnTo>
                    <a:pt x="88" y="41"/>
                  </a:lnTo>
                  <a:lnTo>
                    <a:pt x="88" y="311"/>
                  </a:lnTo>
                  <a:lnTo>
                    <a:pt x="93" y="183"/>
                  </a:lnTo>
                  <a:lnTo>
                    <a:pt x="93" y="303"/>
                  </a:lnTo>
                  <a:lnTo>
                    <a:pt x="93" y="8"/>
                  </a:lnTo>
                  <a:lnTo>
                    <a:pt x="93" y="112"/>
                  </a:lnTo>
                  <a:lnTo>
                    <a:pt x="98" y="212"/>
                  </a:lnTo>
                  <a:lnTo>
                    <a:pt x="98" y="332"/>
                  </a:lnTo>
                  <a:lnTo>
                    <a:pt x="98" y="12"/>
                  </a:lnTo>
                  <a:lnTo>
                    <a:pt x="98" y="129"/>
                  </a:lnTo>
                  <a:lnTo>
                    <a:pt x="103" y="307"/>
                  </a:lnTo>
                  <a:lnTo>
                    <a:pt x="103" y="473"/>
                  </a:lnTo>
                  <a:lnTo>
                    <a:pt x="103" y="0"/>
                  </a:lnTo>
                  <a:lnTo>
                    <a:pt x="103" y="137"/>
                  </a:lnTo>
                  <a:lnTo>
                    <a:pt x="108" y="120"/>
                  </a:lnTo>
                  <a:lnTo>
                    <a:pt x="108" y="428"/>
                  </a:lnTo>
                  <a:lnTo>
                    <a:pt x="108" y="58"/>
                  </a:lnTo>
                  <a:lnTo>
                    <a:pt x="108" y="237"/>
                  </a:lnTo>
                  <a:lnTo>
                    <a:pt x="114" y="178"/>
                  </a:lnTo>
                  <a:lnTo>
                    <a:pt x="114" y="457"/>
                  </a:lnTo>
                  <a:lnTo>
                    <a:pt x="114" y="45"/>
                  </a:lnTo>
                  <a:lnTo>
                    <a:pt x="114" y="257"/>
                  </a:lnTo>
                  <a:lnTo>
                    <a:pt x="119" y="174"/>
                  </a:lnTo>
                  <a:lnTo>
                    <a:pt x="119" y="394"/>
                  </a:lnTo>
                  <a:lnTo>
                    <a:pt x="119" y="75"/>
                  </a:lnTo>
                  <a:lnTo>
                    <a:pt x="119" y="224"/>
                  </a:lnTo>
                  <a:lnTo>
                    <a:pt x="124" y="153"/>
                  </a:lnTo>
                  <a:lnTo>
                    <a:pt x="124" y="340"/>
                  </a:lnTo>
                  <a:lnTo>
                    <a:pt x="124" y="70"/>
                  </a:lnTo>
                  <a:lnTo>
                    <a:pt x="124" y="178"/>
                  </a:lnTo>
                  <a:lnTo>
                    <a:pt x="129" y="133"/>
                  </a:lnTo>
                  <a:lnTo>
                    <a:pt x="129" y="411"/>
                  </a:lnTo>
                  <a:lnTo>
                    <a:pt x="129" y="66"/>
                  </a:lnTo>
                  <a:lnTo>
                    <a:pt x="129" y="195"/>
                  </a:lnTo>
                  <a:lnTo>
                    <a:pt x="134" y="170"/>
                  </a:lnTo>
                  <a:lnTo>
                    <a:pt x="134" y="345"/>
                  </a:lnTo>
                  <a:lnTo>
                    <a:pt x="134" y="50"/>
                  </a:lnTo>
                  <a:lnTo>
                    <a:pt x="134" y="145"/>
                  </a:lnTo>
                  <a:lnTo>
                    <a:pt x="140" y="232"/>
                  </a:lnTo>
                  <a:lnTo>
                    <a:pt x="140" y="415"/>
                  </a:lnTo>
                  <a:lnTo>
                    <a:pt x="140" y="33"/>
                  </a:lnTo>
                  <a:lnTo>
                    <a:pt x="140" y="228"/>
                  </a:lnTo>
                  <a:lnTo>
                    <a:pt x="145" y="382"/>
                  </a:lnTo>
                  <a:lnTo>
                    <a:pt x="145" y="573"/>
                  </a:lnTo>
                  <a:lnTo>
                    <a:pt x="145" y="87"/>
                  </a:lnTo>
                  <a:lnTo>
                    <a:pt x="145" y="153"/>
                  </a:lnTo>
                  <a:lnTo>
                    <a:pt x="150" y="183"/>
                  </a:lnTo>
                  <a:lnTo>
                    <a:pt x="150" y="552"/>
                  </a:lnTo>
                  <a:lnTo>
                    <a:pt x="150" y="37"/>
                  </a:lnTo>
                  <a:lnTo>
                    <a:pt x="150" y="199"/>
                  </a:lnTo>
                  <a:lnTo>
                    <a:pt x="155" y="145"/>
                  </a:lnTo>
                  <a:lnTo>
                    <a:pt x="155" y="502"/>
                  </a:lnTo>
                  <a:lnTo>
                    <a:pt x="155" y="70"/>
                  </a:lnTo>
                  <a:lnTo>
                    <a:pt x="155" y="124"/>
                  </a:lnTo>
                  <a:lnTo>
                    <a:pt x="160" y="191"/>
                  </a:lnTo>
                  <a:lnTo>
                    <a:pt x="160" y="473"/>
                  </a:lnTo>
                  <a:lnTo>
                    <a:pt x="160" y="58"/>
                  </a:lnTo>
                  <a:lnTo>
                    <a:pt x="160" y="324"/>
                  </a:lnTo>
                  <a:lnTo>
                    <a:pt x="166" y="145"/>
                  </a:lnTo>
                  <a:lnTo>
                    <a:pt x="166" y="390"/>
                  </a:lnTo>
                  <a:lnTo>
                    <a:pt x="166" y="16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7905470" y="3854450"/>
              <a:ext cx="144420" cy="923925"/>
            </a:xfrm>
            <a:custGeom>
              <a:avLst/>
              <a:gdLst>
                <a:gd name="T0" fmla="*/ 5 w 171"/>
                <a:gd name="T1" fmla="*/ 92 h 582"/>
                <a:gd name="T2" fmla="*/ 5 w 171"/>
                <a:gd name="T3" fmla="*/ 216 h 582"/>
                <a:gd name="T4" fmla="*/ 10 w 171"/>
                <a:gd name="T5" fmla="*/ 125 h 582"/>
                <a:gd name="T6" fmla="*/ 15 w 171"/>
                <a:gd name="T7" fmla="*/ 192 h 582"/>
                <a:gd name="T8" fmla="*/ 20 w 171"/>
                <a:gd name="T9" fmla="*/ 59 h 582"/>
                <a:gd name="T10" fmla="*/ 25 w 171"/>
                <a:gd name="T11" fmla="*/ 570 h 582"/>
                <a:gd name="T12" fmla="*/ 31 w 171"/>
                <a:gd name="T13" fmla="*/ 129 h 582"/>
                <a:gd name="T14" fmla="*/ 31 w 171"/>
                <a:gd name="T15" fmla="*/ 108 h 582"/>
                <a:gd name="T16" fmla="*/ 36 w 171"/>
                <a:gd name="T17" fmla="*/ 17 h 582"/>
                <a:gd name="T18" fmla="*/ 41 w 171"/>
                <a:gd name="T19" fmla="*/ 17 h 582"/>
                <a:gd name="T20" fmla="*/ 46 w 171"/>
                <a:gd name="T21" fmla="*/ 437 h 582"/>
                <a:gd name="T22" fmla="*/ 51 w 171"/>
                <a:gd name="T23" fmla="*/ 146 h 582"/>
                <a:gd name="T24" fmla="*/ 51 w 171"/>
                <a:gd name="T25" fmla="*/ 104 h 582"/>
                <a:gd name="T26" fmla="*/ 57 w 171"/>
                <a:gd name="T27" fmla="*/ 71 h 582"/>
                <a:gd name="T28" fmla="*/ 62 w 171"/>
                <a:gd name="T29" fmla="*/ 491 h 582"/>
                <a:gd name="T30" fmla="*/ 67 w 171"/>
                <a:gd name="T31" fmla="*/ 349 h 582"/>
                <a:gd name="T32" fmla="*/ 67 w 171"/>
                <a:gd name="T33" fmla="*/ 333 h 582"/>
                <a:gd name="T34" fmla="*/ 72 w 171"/>
                <a:gd name="T35" fmla="*/ 59 h 582"/>
                <a:gd name="T36" fmla="*/ 77 w 171"/>
                <a:gd name="T37" fmla="*/ 532 h 582"/>
                <a:gd name="T38" fmla="*/ 82 w 171"/>
                <a:gd name="T39" fmla="*/ 532 h 582"/>
                <a:gd name="T40" fmla="*/ 88 w 171"/>
                <a:gd name="T41" fmla="*/ 154 h 582"/>
                <a:gd name="T42" fmla="*/ 88 w 171"/>
                <a:gd name="T43" fmla="*/ 146 h 582"/>
                <a:gd name="T44" fmla="*/ 93 w 171"/>
                <a:gd name="T45" fmla="*/ 29 h 582"/>
                <a:gd name="T46" fmla="*/ 98 w 171"/>
                <a:gd name="T47" fmla="*/ 383 h 582"/>
                <a:gd name="T48" fmla="*/ 103 w 171"/>
                <a:gd name="T49" fmla="*/ 121 h 582"/>
                <a:gd name="T50" fmla="*/ 108 w 171"/>
                <a:gd name="T51" fmla="*/ 150 h 582"/>
                <a:gd name="T52" fmla="*/ 108 w 171"/>
                <a:gd name="T53" fmla="*/ 208 h 582"/>
                <a:gd name="T54" fmla="*/ 114 w 171"/>
                <a:gd name="T55" fmla="*/ 42 h 582"/>
                <a:gd name="T56" fmla="*/ 119 w 171"/>
                <a:gd name="T57" fmla="*/ 532 h 582"/>
                <a:gd name="T58" fmla="*/ 124 w 171"/>
                <a:gd name="T59" fmla="*/ 208 h 582"/>
                <a:gd name="T60" fmla="*/ 124 w 171"/>
                <a:gd name="T61" fmla="*/ 138 h 582"/>
                <a:gd name="T62" fmla="*/ 129 w 171"/>
                <a:gd name="T63" fmla="*/ 0 h 582"/>
                <a:gd name="T64" fmla="*/ 134 w 171"/>
                <a:gd name="T65" fmla="*/ 549 h 582"/>
                <a:gd name="T66" fmla="*/ 139 w 171"/>
                <a:gd name="T67" fmla="*/ 216 h 582"/>
                <a:gd name="T68" fmla="*/ 139 w 171"/>
                <a:gd name="T69" fmla="*/ 108 h 582"/>
                <a:gd name="T70" fmla="*/ 145 w 171"/>
                <a:gd name="T71" fmla="*/ 374 h 582"/>
                <a:gd name="T72" fmla="*/ 150 w 171"/>
                <a:gd name="T73" fmla="*/ 34 h 582"/>
                <a:gd name="T74" fmla="*/ 155 w 171"/>
                <a:gd name="T75" fmla="*/ 553 h 582"/>
                <a:gd name="T76" fmla="*/ 160 w 171"/>
                <a:gd name="T77" fmla="*/ 88 h 582"/>
                <a:gd name="T78" fmla="*/ 160 w 171"/>
                <a:gd name="T79" fmla="*/ 121 h 582"/>
                <a:gd name="T80" fmla="*/ 165 w 171"/>
                <a:gd name="T81" fmla="*/ 13 h 582"/>
                <a:gd name="T82" fmla="*/ 171 w 171"/>
                <a:gd name="T83" fmla="*/ 391 h 5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582">
                  <a:moveTo>
                    <a:pt x="0" y="25"/>
                  </a:moveTo>
                  <a:lnTo>
                    <a:pt x="0" y="212"/>
                  </a:lnTo>
                  <a:lnTo>
                    <a:pt x="5" y="92"/>
                  </a:lnTo>
                  <a:lnTo>
                    <a:pt x="5" y="457"/>
                  </a:lnTo>
                  <a:lnTo>
                    <a:pt x="5" y="13"/>
                  </a:lnTo>
                  <a:lnTo>
                    <a:pt x="5" y="216"/>
                  </a:lnTo>
                  <a:lnTo>
                    <a:pt x="10" y="366"/>
                  </a:lnTo>
                  <a:lnTo>
                    <a:pt x="10" y="9"/>
                  </a:lnTo>
                  <a:lnTo>
                    <a:pt x="10" y="125"/>
                  </a:lnTo>
                  <a:lnTo>
                    <a:pt x="15" y="38"/>
                  </a:lnTo>
                  <a:lnTo>
                    <a:pt x="15" y="341"/>
                  </a:lnTo>
                  <a:lnTo>
                    <a:pt x="15" y="192"/>
                  </a:lnTo>
                  <a:lnTo>
                    <a:pt x="20" y="154"/>
                  </a:lnTo>
                  <a:lnTo>
                    <a:pt x="20" y="399"/>
                  </a:lnTo>
                  <a:lnTo>
                    <a:pt x="20" y="59"/>
                  </a:lnTo>
                  <a:lnTo>
                    <a:pt x="20" y="129"/>
                  </a:lnTo>
                  <a:lnTo>
                    <a:pt x="25" y="92"/>
                  </a:lnTo>
                  <a:lnTo>
                    <a:pt x="25" y="570"/>
                  </a:lnTo>
                  <a:lnTo>
                    <a:pt x="25" y="38"/>
                  </a:lnTo>
                  <a:lnTo>
                    <a:pt x="25" y="216"/>
                  </a:lnTo>
                  <a:lnTo>
                    <a:pt x="31" y="129"/>
                  </a:lnTo>
                  <a:lnTo>
                    <a:pt x="31" y="295"/>
                  </a:lnTo>
                  <a:lnTo>
                    <a:pt x="31" y="50"/>
                  </a:lnTo>
                  <a:lnTo>
                    <a:pt x="31" y="108"/>
                  </a:lnTo>
                  <a:lnTo>
                    <a:pt x="36" y="167"/>
                  </a:lnTo>
                  <a:lnTo>
                    <a:pt x="36" y="487"/>
                  </a:lnTo>
                  <a:lnTo>
                    <a:pt x="36" y="17"/>
                  </a:lnTo>
                  <a:lnTo>
                    <a:pt x="36" y="79"/>
                  </a:lnTo>
                  <a:lnTo>
                    <a:pt x="41" y="416"/>
                  </a:lnTo>
                  <a:lnTo>
                    <a:pt x="41" y="17"/>
                  </a:lnTo>
                  <a:lnTo>
                    <a:pt x="41" y="125"/>
                  </a:lnTo>
                  <a:lnTo>
                    <a:pt x="46" y="92"/>
                  </a:lnTo>
                  <a:lnTo>
                    <a:pt x="46" y="437"/>
                  </a:lnTo>
                  <a:lnTo>
                    <a:pt x="46" y="34"/>
                  </a:lnTo>
                  <a:lnTo>
                    <a:pt x="46" y="108"/>
                  </a:lnTo>
                  <a:lnTo>
                    <a:pt x="51" y="146"/>
                  </a:lnTo>
                  <a:lnTo>
                    <a:pt x="51" y="582"/>
                  </a:lnTo>
                  <a:lnTo>
                    <a:pt x="51" y="67"/>
                  </a:lnTo>
                  <a:lnTo>
                    <a:pt x="51" y="104"/>
                  </a:lnTo>
                  <a:lnTo>
                    <a:pt x="57" y="291"/>
                  </a:lnTo>
                  <a:lnTo>
                    <a:pt x="57" y="478"/>
                  </a:lnTo>
                  <a:lnTo>
                    <a:pt x="57" y="71"/>
                  </a:lnTo>
                  <a:lnTo>
                    <a:pt x="57" y="146"/>
                  </a:lnTo>
                  <a:lnTo>
                    <a:pt x="62" y="187"/>
                  </a:lnTo>
                  <a:lnTo>
                    <a:pt x="62" y="491"/>
                  </a:lnTo>
                  <a:lnTo>
                    <a:pt x="62" y="71"/>
                  </a:lnTo>
                  <a:lnTo>
                    <a:pt x="62" y="154"/>
                  </a:lnTo>
                  <a:lnTo>
                    <a:pt x="67" y="349"/>
                  </a:lnTo>
                  <a:lnTo>
                    <a:pt x="67" y="378"/>
                  </a:lnTo>
                  <a:lnTo>
                    <a:pt x="67" y="63"/>
                  </a:lnTo>
                  <a:lnTo>
                    <a:pt x="67" y="333"/>
                  </a:lnTo>
                  <a:lnTo>
                    <a:pt x="72" y="204"/>
                  </a:lnTo>
                  <a:lnTo>
                    <a:pt x="72" y="528"/>
                  </a:lnTo>
                  <a:lnTo>
                    <a:pt x="72" y="59"/>
                  </a:lnTo>
                  <a:lnTo>
                    <a:pt x="72" y="192"/>
                  </a:lnTo>
                  <a:lnTo>
                    <a:pt x="77" y="50"/>
                  </a:lnTo>
                  <a:lnTo>
                    <a:pt x="77" y="532"/>
                  </a:lnTo>
                  <a:lnTo>
                    <a:pt x="77" y="196"/>
                  </a:lnTo>
                  <a:lnTo>
                    <a:pt x="82" y="150"/>
                  </a:lnTo>
                  <a:lnTo>
                    <a:pt x="82" y="532"/>
                  </a:lnTo>
                  <a:lnTo>
                    <a:pt x="82" y="96"/>
                  </a:lnTo>
                  <a:lnTo>
                    <a:pt x="82" y="275"/>
                  </a:lnTo>
                  <a:lnTo>
                    <a:pt x="88" y="154"/>
                  </a:lnTo>
                  <a:lnTo>
                    <a:pt x="88" y="474"/>
                  </a:lnTo>
                  <a:lnTo>
                    <a:pt x="88" y="50"/>
                  </a:lnTo>
                  <a:lnTo>
                    <a:pt x="88" y="146"/>
                  </a:lnTo>
                  <a:lnTo>
                    <a:pt x="93" y="133"/>
                  </a:lnTo>
                  <a:lnTo>
                    <a:pt x="93" y="466"/>
                  </a:lnTo>
                  <a:lnTo>
                    <a:pt x="93" y="29"/>
                  </a:lnTo>
                  <a:lnTo>
                    <a:pt x="93" y="88"/>
                  </a:lnTo>
                  <a:lnTo>
                    <a:pt x="98" y="208"/>
                  </a:lnTo>
                  <a:lnTo>
                    <a:pt x="98" y="383"/>
                  </a:lnTo>
                  <a:lnTo>
                    <a:pt x="98" y="67"/>
                  </a:lnTo>
                  <a:lnTo>
                    <a:pt x="98" y="158"/>
                  </a:lnTo>
                  <a:lnTo>
                    <a:pt x="103" y="121"/>
                  </a:lnTo>
                  <a:lnTo>
                    <a:pt x="103" y="349"/>
                  </a:lnTo>
                  <a:lnTo>
                    <a:pt x="103" y="21"/>
                  </a:lnTo>
                  <a:lnTo>
                    <a:pt x="108" y="150"/>
                  </a:lnTo>
                  <a:lnTo>
                    <a:pt x="108" y="366"/>
                  </a:lnTo>
                  <a:lnTo>
                    <a:pt x="108" y="9"/>
                  </a:lnTo>
                  <a:lnTo>
                    <a:pt x="108" y="208"/>
                  </a:lnTo>
                  <a:lnTo>
                    <a:pt x="114" y="212"/>
                  </a:lnTo>
                  <a:lnTo>
                    <a:pt x="114" y="300"/>
                  </a:lnTo>
                  <a:lnTo>
                    <a:pt x="114" y="42"/>
                  </a:lnTo>
                  <a:lnTo>
                    <a:pt x="114" y="229"/>
                  </a:lnTo>
                  <a:lnTo>
                    <a:pt x="119" y="84"/>
                  </a:lnTo>
                  <a:lnTo>
                    <a:pt x="119" y="532"/>
                  </a:lnTo>
                  <a:lnTo>
                    <a:pt x="119" y="59"/>
                  </a:lnTo>
                  <a:lnTo>
                    <a:pt x="119" y="162"/>
                  </a:lnTo>
                  <a:lnTo>
                    <a:pt x="124" y="208"/>
                  </a:lnTo>
                  <a:lnTo>
                    <a:pt x="124" y="433"/>
                  </a:lnTo>
                  <a:lnTo>
                    <a:pt x="124" y="38"/>
                  </a:lnTo>
                  <a:lnTo>
                    <a:pt x="124" y="138"/>
                  </a:lnTo>
                  <a:lnTo>
                    <a:pt x="129" y="13"/>
                  </a:lnTo>
                  <a:lnTo>
                    <a:pt x="129" y="474"/>
                  </a:lnTo>
                  <a:lnTo>
                    <a:pt x="129" y="0"/>
                  </a:lnTo>
                  <a:lnTo>
                    <a:pt x="129" y="162"/>
                  </a:lnTo>
                  <a:lnTo>
                    <a:pt x="134" y="183"/>
                  </a:lnTo>
                  <a:lnTo>
                    <a:pt x="134" y="549"/>
                  </a:lnTo>
                  <a:lnTo>
                    <a:pt x="134" y="17"/>
                  </a:lnTo>
                  <a:lnTo>
                    <a:pt x="134" y="171"/>
                  </a:lnTo>
                  <a:lnTo>
                    <a:pt x="139" y="216"/>
                  </a:lnTo>
                  <a:lnTo>
                    <a:pt x="139" y="416"/>
                  </a:lnTo>
                  <a:lnTo>
                    <a:pt x="139" y="13"/>
                  </a:lnTo>
                  <a:lnTo>
                    <a:pt x="139" y="108"/>
                  </a:lnTo>
                  <a:lnTo>
                    <a:pt x="145" y="167"/>
                  </a:lnTo>
                  <a:lnTo>
                    <a:pt x="145" y="42"/>
                  </a:lnTo>
                  <a:lnTo>
                    <a:pt x="145" y="374"/>
                  </a:lnTo>
                  <a:lnTo>
                    <a:pt x="150" y="46"/>
                  </a:lnTo>
                  <a:lnTo>
                    <a:pt x="150" y="491"/>
                  </a:lnTo>
                  <a:lnTo>
                    <a:pt x="150" y="34"/>
                  </a:lnTo>
                  <a:lnTo>
                    <a:pt x="150" y="175"/>
                  </a:lnTo>
                  <a:lnTo>
                    <a:pt x="155" y="113"/>
                  </a:lnTo>
                  <a:lnTo>
                    <a:pt x="155" y="553"/>
                  </a:lnTo>
                  <a:lnTo>
                    <a:pt x="155" y="84"/>
                  </a:lnTo>
                  <a:lnTo>
                    <a:pt x="155" y="162"/>
                  </a:lnTo>
                  <a:lnTo>
                    <a:pt x="160" y="88"/>
                  </a:lnTo>
                  <a:lnTo>
                    <a:pt x="160" y="395"/>
                  </a:lnTo>
                  <a:lnTo>
                    <a:pt x="160" y="29"/>
                  </a:lnTo>
                  <a:lnTo>
                    <a:pt x="160" y="121"/>
                  </a:lnTo>
                  <a:lnTo>
                    <a:pt x="165" y="50"/>
                  </a:lnTo>
                  <a:lnTo>
                    <a:pt x="165" y="457"/>
                  </a:lnTo>
                  <a:lnTo>
                    <a:pt x="165" y="13"/>
                  </a:lnTo>
                  <a:lnTo>
                    <a:pt x="165" y="171"/>
                  </a:lnTo>
                  <a:lnTo>
                    <a:pt x="171" y="167"/>
                  </a:lnTo>
                  <a:lnTo>
                    <a:pt x="171" y="391"/>
                  </a:lnTo>
                  <a:lnTo>
                    <a:pt x="171" y="13"/>
                  </a:lnTo>
                  <a:lnTo>
                    <a:pt x="171" y="162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8049890" y="3808412"/>
              <a:ext cx="144420" cy="825500"/>
            </a:xfrm>
            <a:custGeom>
              <a:avLst/>
              <a:gdLst>
                <a:gd name="T0" fmla="*/ 5 w 171"/>
                <a:gd name="T1" fmla="*/ 308 h 520"/>
                <a:gd name="T2" fmla="*/ 10 w 171"/>
                <a:gd name="T3" fmla="*/ 67 h 520"/>
                <a:gd name="T4" fmla="*/ 10 w 171"/>
                <a:gd name="T5" fmla="*/ 167 h 520"/>
                <a:gd name="T6" fmla="*/ 15 w 171"/>
                <a:gd name="T7" fmla="*/ 46 h 520"/>
                <a:gd name="T8" fmla="*/ 20 w 171"/>
                <a:gd name="T9" fmla="*/ 25 h 520"/>
                <a:gd name="T10" fmla="*/ 25 w 171"/>
                <a:gd name="T11" fmla="*/ 212 h 520"/>
                <a:gd name="T12" fmla="*/ 31 w 171"/>
                <a:gd name="T13" fmla="*/ 88 h 520"/>
                <a:gd name="T14" fmla="*/ 31 w 171"/>
                <a:gd name="T15" fmla="*/ 104 h 520"/>
                <a:gd name="T16" fmla="*/ 36 w 171"/>
                <a:gd name="T17" fmla="*/ 13 h 520"/>
                <a:gd name="T18" fmla="*/ 41 w 171"/>
                <a:gd name="T19" fmla="*/ 316 h 520"/>
                <a:gd name="T20" fmla="*/ 46 w 171"/>
                <a:gd name="T21" fmla="*/ 92 h 520"/>
                <a:gd name="T22" fmla="*/ 46 w 171"/>
                <a:gd name="T23" fmla="*/ 113 h 520"/>
                <a:gd name="T24" fmla="*/ 51 w 171"/>
                <a:gd name="T25" fmla="*/ 29 h 520"/>
                <a:gd name="T26" fmla="*/ 57 w 171"/>
                <a:gd name="T27" fmla="*/ 520 h 520"/>
                <a:gd name="T28" fmla="*/ 62 w 171"/>
                <a:gd name="T29" fmla="*/ 142 h 520"/>
                <a:gd name="T30" fmla="*/ 62 w 171"/>
                <a:gd name="T31" fmla="*/ 167 h 520"/>
                <a:gd name="T32" fmla="*/ 67 w 171"/>
                <a:gd name="T33" fmla="*/ 50 h 520"/>
                <a:gd name="T34" fmla="*/ 72 w 171"/>
                <a:gd name="T35" fmla="*/ 216 h 520"/>
                <a:gd name="T36" fmla="*/ 77 w 171"/>
                <a:gd name="T37" fmla="*/ 262 h 520"/>
                <a:gd name="T38" fmla="*/ 83 w 171"/>
                <a:gd name="T39" fmla="*/ 58 h 520"/>
                <a:gd name="T40" fmla="*/ 83 w 171"/>
                <a:gd name="T41" fmla="*/ 38 h 520"/>
                <a:gd name="T42" fmla="*/ 88 w 171"/>
                <a:gd name="T43" fmla="*/ 50 h 520"/>
                <a:gd name="T44" fmla="*/ 93 w 171"/>
                <a:gd name="T45" fmla="*/ 399 h 520"/>
                <a:gd name="T46" fmla="*/ 98 w 171"/>
                <a:gd name="T47" fmla="*/ 154 h 520"/>
                <a:gd name="T48" fmla="*/ 98 w 171"/>
                <a:gd name="T49" fmla="*/ 104 h 520"/>
                <a:gd name="T50" fmla="*/ 103 w 171"/>
                <a:gd name="T51" fmla="*/ 21 h 520"/>
                <a:gd name="T52" fmla="*/ 108 w 171"/>
                <a:gd name="T53" fmla="*/ 312 h 520"/>
                <a:gd name="T54" fmla="*/ 114 w 171"/>
                <a:gd name="T55" fmla="*/ 245 h 520"/>
                <a:gd name="T56" fmla="*/ 119 w 171"/>
                <a:gd name="T57" fmla="*/ 108 h 520"/>
                <a:gd name="T58" fmla="*/ 119 w 171"/>
                <a:gd name="T59" fmla="*/ 50 h 520"/>
                <a:gd name="T60" fmla="*/ 124 w 171"/>
                <a:gd name="T61" fmla="*/ 29 h 520"/>
                <a:gd name="T62" fmla="*/ 129 w 171"/>
                <a:gd name="T63" fmla="*/ 212 h 520"/>
                <a:gd name="T64" fmla="*/ 134 w 171"/>
                <a:gd name="T65" fmla="*/ 108 h 520"/>
                <a:gd name="T66" fmla="*/ 134 w 171"/>
                <a:gd name="T67" fmla="*/ 191 h 520"/>
                <a:gd name="T68" fmla="*/ 140 w 171"/>
                <a:gd name="T69" fmla="*/ 21 h 520"/>
                <a:gd name="T70" fmla="*/ 145 w 171"/>
                <a:gd name="T71" fmla="*/ 283 h 520"/>
                <a:gd name="T72" fmla="*/ 150 w 171"/>
                <a:gd name="T73" fmla="*/ 71 h 520"/>
                <a:gd name="T74" fmla="*/ 150 w 171"/>
                <a:gd name="T75" fmla="*/ 88 h 520"/>
                <a:gd name="T76" fmla="*/ 155 w 171"/>
                <a:gd name="T77" fmla="*/ 9 h 520"/>
                <a:gd name="T78" fmla="*/ 160 w 171"/>
                <a:gd name="T79" fmla="*/ 162 h 520"/>
                <a:gd name="T80" fmla="*/ 165 w 171"/>
                <a:gd name="T81" fmla="*/ 117 h 520"/>
                <a:gd name="T82" fmla="*/ 165 w 171"/>
                <a:gd name="T83" fmla="*/ 88 h 5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520">
                  <a:moveTo>
                    <a:pt x="0" y="191"/>
                  </a:moveTo>
                  <a:lnTo>
                    <a:pt x="5" y="216"/>
                  </a:lnTo>
                  <a:lnTo>
                    <a:pt x="5" y="308"/>
                  </a:lnTo>
                  <a:lnTo>
                    <a:pt x="5" y="17"/>
                  </a:lnTo>
                  <a:lnTo>
                    <a:pt x="5" y="167"/>
                  </a:lnTo>
                  <a:lnTo>
                    <a:pt x="10" y="67"/>
                  </a:lnTo>
                  <a:lnTo>
                    <a:pt x="10" y="407"/>
                  </a:lnTo>
                  <a:lnTo>
                    <a:pt x="10" y="38"/>
                  </a:lnTo>
                  <a:lnTo>
                    <a:pt x="10" y="167"/>
                  </a:lnTo>
                  <a:lnTo>
                    <a:pt x="15" y="146"/>
                  </a:lnTo>
                  <a:lnTo>
                    <a:pt x="15" y="262"/>
                  </a:lnTo>
                  <a:lnTo>
                    <a:pt x="15" y="46"/>
                  </a:lnTo>
                  <a:lnTo>
                    <a:pt x="20" y="187"/>
                  </a:lnTo>
                  <a:lnTo>
                    <a:pt x="20" y="204"/>
                  </a:lnTo>
                  <a:lnTo>
                    <a:pt x="20" y="25"/>
                  </a:lnTo>
                  <a:lnTo>
                    <a:pt x="20" y="146"/>
                  </a:lnTo>
                  <a:lnTo>
                    <a:pt x="25" y="129"/>
                  </a:lnTo>
                  <a:lnTo>
                    <a:pt x="25" y="212"/>
                  </a:lnTo>
                  <a:lnTo>
                    <a:pt x="25" y="13"/>
                  </a:lnTo>
                  <a:lnTo>
                    <a:pt x="25" y="71"/>
                  </a:lnTo>
                  <a:lnTo>
                    <a:pt x="31" y="88"/>
                  </a:lnTo>
                  <a:lnTo>
                    <a:pt x="31" y="216"/>
                  </a:lnTo>
                  <a:lnTo>
                    <a:pt x="31" y="9"/>
                  </a:lnTo>
                  <a:lnTo>
                    <a:pt x="31" y="104"/>
                  </a:lnTo>
                  <a:lnTo>
                    <a:pt x="36" y="21"/>
                  </a:lnTo>
                  <a:lnTo>
                    <a:pt x="36" y="270"/>
                  </a:lnTo>
                  <a:lnTo>
                    <a:pt x="36" y="13"/>
                  </a:lnTo>
                  <a:lnTo>
                    <a:pt x="36" y="50"/>
                  </a:lnTo>
                  <a:lnTo>
                    <a:pt x="41" y="167"/>
                  </a:lnTo>
                  <a:lnTo>
                    <a:pt x="41" y="316"/>
                  </a:lnTo>
                  <a:lnTo>
                    <a:pt x="41" y="9"/>
                  </a:lnTo>
                  <a:lnTo>
                    <a:pt x="41" y="154"/>
                  </a:lnTo>
                  <a:lnTo>
                    <a:pt x="46" y="92"/>
                  </a:lnTo>
                  <a:lnTo>
                    <a:pt x="46" y="229"/>
                  </a:lnTo>
                  <a:lnTo>
                    <a:pt x="46" y="34"/>
                  </a:lnTo>
                  <a:lnTo>
                    <a:pt x="46" y="113"/>
                  </a:lnTo>
                  <a:lnTo>
                    <a:pt x="51" y="75"/>
                  </a:lnTo>
                  <a:lnTo>
                    <a:pt x="51" y="349"/>
                  </a:lnTo>
                  <a:lnTo>
                    <a:pt x="51" y="29"/>
                  </a:lnTo>
                  <a:lnTo>
                    <a:pt x="51" y="279"/>
                  </a:lnTo>
                  <a:lnTo>
                    <a:pt x="57" y="108"/>
                  </a:lnTo>
                  <a:lnTo>
                    <a:pt x="57" y="520"/>
                  </a:lnTo>
                  <a:lnTo>
                    <a:pt x="57" y="71"/>
                  </a:lnTo>
                  <a:lnTo>
                    <a:pt x="57" y="125"/>
                  </a:lnTo>
                  <a:lnTo>
                    <a:pt x="62" y="142"/>
                  </a:lnTo>
                  <a:lnTo>
                    <a:pt x="62" y="383"/>
                  </a:lnTo>
                  <a:lnTo>
                    <a:pt x="62" y="63"/>
                  </a:lnTo>
                  <a:lnTo>
                    <a:pt x="62" y="167"/>
                  </a:lnTo>
                  <a:lnTo>
                    <a:pt x="67" y="133"/>
                  </a:lnTo>
                  <a:lnTo>
                    <a:pt x="67" y="299"/>
                  </a:lnTo>
                  <a:lnTo>
                    <a:pt x="67" y="50"/>
                  </a:lnTo>
                  <a:lnTo>
                    <a:pt x="67" y="146"/>
                  </a:lnTo>
                  <a:lnTo>
                    <a:pt x="72" y="83"/>
                  </a:lnTo>
                  <a:lnTo>
                    <a:pt x="72" y="216"/>
                  </a:lnTo>
                  <a:lnTo>
                    <a:pt x="72" y="9"/>
                  </a:lnTo>
                  <a:lnTo>
                    <a:pt x="72" y="133"/>
                  </a:lnTo>
                  <a:lnTo>
                    <a:pt x="77" y="262"/>
                  </a:lnTo>
                  <a:lnTo>
                    <a:pt x="77" y="21"/>
                  </a:lnTo>
                  <a:lnTo>
                    <a:pt x="77" y="196"/>
                  </a:lnTo>
                  <a:lnTo>
                    <a:pt x="83" y="58"/>
                  </a:lnTo>
                  <a:lnTo>
                    <a:pt x="83" y="229"/>
                  </a:lnTo>
                  <a:lnTo>
                    <a:pt x="83" y="17"/>
                  </a:lnTo>
                  <a:lnTo>
                    <a:pt x="83" y="38"/>
                  </a:lnTo>
                  <a:lnTo>
                    <a:pt x="88" y="58"/>
                  </a:lnTo>
                  <a:lnTo>
                    <a:pt x="88" y="237"/>
                  </a:lnTo>
                  <a:lnTo>
                    <a:pt x="88" y="50"/>
                  </a:lnTo>
                  <a:lnTo>
                    <a:pt x="88" y="133"/>
                  </a:lnTo>
                  <a:lnTo>
                    <a:pt x="93" y="150"/>
                  </a:lnTo>
                  <a:lnTo>
                    <a:pt x="93" y="399"/>
                  </a:lnTo>
                  <a:lnTo>
                    <a:pt x="93" y="34"/>
                  </a:lnTo>
                  <a:lnTo>
                    <a:pt x="93" y="320"/>
                  </a:lnTo>
                  <a:lnTo>
                    <a:pt x="98" y="154"/>
                  </a:lnTo>
                  <a:lnTo>
                    <a:pt x="98" y="258"/>
                  </a:lnTo>
                  <a:lnTo>
                    <a:pt x="98" y="17"/>
                  </a:lnTo>
                  <a:lnTo>
                    <a:pt x="98" y="104"/>
                  </a:lnTo>
                  <a:lnTo>
                    <a:pt x="103" y="100"/>
                  </a:lnTo>
                  <a:lnTo>
                    <a:pt x="103" y="245"/>
                  </a:lnTo>
                  <a:lnTo>
                    <a:pt x="103" y="21"/>
                  </a:lnTo>
                  <a:lnTo>
                    <a:pt x="103" y="100"/>
                  </a:lnTo>
                  <a:lnTo>
                    <a:pt x="108" y="142"/>
                  </a:lnTo>
                  <a:lnTo>
                    <a:pt x="108" y="312"/>
                  </a:lnTo>
                  <a:lnTo>
                    <a:pt x="108" y="13"/>
                  </a:lnTo>
                  <a:lnTo>
                    <a:pt x="114" y="83"/>
                  </a:lnTo>
                  <a:lnTo>
                    <a:pt x="114" y="245"/>
                  </a:lnTo>
                  <a:lnTo>
                    <a:pt x="114" y="21"/>
                  </a:lnTo>
                  <a:lnTo>
                    <a:pt x="114" y="75"/>
                  </a:lnTo>
                  <a:lnTo>
                    <a:pt x="119" y="108"/>
                  </a:lnTo>
                  <a:lnTo>
                    <a:pt x="119" y="304"/>
                  </a:lnTo>
                  <a:lnTo>
                    <a:pt x="119" y="25"/>
                  </a:lnTo>
                  <a:lnTo>
                    <a:pt x="119" y="50"/>
                  </a:lnTo>
                  <a:lnTo>
                    <a:pt x="124" y="92"/>
                  </a:lnTo>
                  <a:lnTo>
                    <a:pt x="124" y="225"/>
                  </a:lnTo>
                  <a:lnTo>
                    <a:pt x="124" y="29"/>
                  </a:lnTo>
                  <a:lnTo>
                    <a:pt x="124" y="42"/>
                  </a:lnTo>
                  <a:lnTo>
                    <a:pt x="129" y="83"/>
                  </a:lnTo>
                  <a:lnTo>
                    <a:pt x="129" y="212"/>
                  </a:lnTo>
                  <a:lnTo>
                    <a:pt x="129" y="21"/>
                  </a:lnTo>
                  <a:lnTo>
                    <a:pt x="129" y="54"/>
                  </a:lnTo>
                  <a:lnTo>
                    <a:pt x="134" y="108"/>
                  </a:lnTo>
                  <a:lnTo>
                    <a:pt x="134" y="341"/>
                  </a:lnTo>
                  <a:lnTo>
                    <a:pt x="134" y="29"/>
                  </a:lnTo>
                  <a:lnTo>
                    <a:pt x="134" y="191"/>
                  </a:lnTo>
                  <a:lnTo>
                    <a:pt x="140" y="108"/>
                  </a:lnTo>
                  <a:lnTo>
                    <a:pt x="140" y="191"/>
                  </a:lnTo>
                  <a:lnTo>
                    <a:pt x="140" y="21"/>
                  </a:lnTo>
                  <a:lnTo>
                    <a:pt x="140" y="162"/>
                  </a:lnTo>
                  <a:lnTo>
                    <a:pt x="145" y="125"/>
                  </a:lnTo>
                  <a:lnTo>
                    <a:pt x="145" y="283"/>
                  </a:lnTo>
                  <a:lnTo>
                    <a:pt x="145" y="25"/>
                  </a:lnTo>
                  <a:lnTo>
                    <a:pt x="145" y="113"/>
                  </a:lnTo>
                  <a:lnTo>
                    <a:pt x="150" y="71"/>
                  </a:lnTo>
                  <a:lnTo>
                    <a:pt x="150" y="291"/>
                  </a:lnTo>
                  <a:lnTo>
                    <a:pt x="150" y="0"/>
                  </a:lnTo>
                  <a:lnTo>
                    <a:pt x="150" y="88"/>
                  </a:lnTo>
                  <a:lnTo>
                    <a:pt x="155" y="42"/>
                  </a:lnTo>
                  <a:lnTo>
                    <a:pt x="155" y="216"/>
                  </a:lnTo>
                  <a:lnTo>
                    <a:pt x="155" y="9"/>
                  </a:lnTo>
                  <a:lnTo>
                    <a:pt x="155" y="63"/>
                  </a:lnTo>
                  <a:lnTo>
                    <a:pt x="160" y="54"/>
                  </a:lnTo>
                  <a:lnTo>
                    <a:pt x="160" y="162"/>
                  </a:lnTo>
                  <a:lnTo>
                    <a:pt x="160" y="17"/>
                  </a:lnTo>
                  <a:lnTo>
                    <a:pt x="160" y="75"/>
                  </a:lnTo>
                  <a:lnTo>
                    <a:pt x="165" y="117"/>
                  </a:lnTo>
                  <a:lnTo>
                    <a:pt x="165" y="175"/>
                  </a:lnTo>
                  <a:lnTo>
                    <a:pt x="165" y="21"/>
                  </a:lnTo>
                  <a:lnTo>
                    <a:pt x="165" y="88"/>
                  </a:lnTo>
                  <a:lnTo>
                    <a:pt x="171" y="58"/>
                  </a:lnTo>
                  <a:lnTo>
                    <a:pt x="171" y="15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8194310" y="3557587"/>
              <a:ext cx="139353" cy="725488"/>
            </a:xfrm>
            <a:custGeom>
              <a:avLst/>
              <a:gdLst>
                <a:gd name="T0" fmla="*/ 0 w 165"/>
                <a:gd name="T1" fmla="*/ 229 h 457"/>
                <a:gd name="T2" fmla="*/ 5 w 165"/>
                <a:gd name="T3" fmla="*/ 204 h 457"/>
                <a:gd name="T4" fmla="*/ 10 w 165"/>
                <a:gd name="T5" fmla="*/ 167 h 457"/>
                <a:gd name="T6" fmla="*/ 15 w 165"/>
                <a:gd name="T7" fmla="*/ 279 h 457"/>
                <a:gd name="T8" fmla="*/ 20 w 165"/>
                <a:gd name="T9" fmla="*/ 262 h 457"/>
                <a:gd name="T10" fmla="*/ 20 w 165"/>
                <a:gd name="T11" fmla="*/ 196 h 457"/>
                <a:gd name="T12" fmla="*/ 26 w 165"/>
                <a:gd name="T13" fmla="*/ 154 h 457"/>
                <a:gd name="T14" fmla="*/ 31 w 165"/>
                <a:gd name="T15" fmla="*/ 279 h 457"/>
                <a:gd name="T16" fmla="*/ 36 w 165"/>
                <a:gd name="T17" fmla="*/ 158 h 457"/>
                <a:gd name="T18" fmla="*/ 36 w 165"/>
                <a:gd name="T19" fmla="*/ 187 h 457"/>
                <a:gd name="T20" fmla="*/ 41 w 165"/>
                <a:gd name="T21" fmla="*/ 121 h 457"/>
                <a:gd name="T22" fmla="*/ 46 w 165"/>
                <a:gd name="T23" fmla="*/ 212 h 457"/>
                <a:gd name="T24" fmla="*/ 51 w 165"/>
                <a:gd name="T25" fmla="*/ 162 h 457"/>
                <a:gd name="T26" fmla="*/ 51 w 165"/>
                <a:gd name="T27" fmla="*/ 183 h 457"/>
                <a:gd name="T28" fmla="*/ 57 w 165"/>
                <a:gd name="T29" fmla="*/ 104 h 457"/>
                <a:gd name="T30" fmla="*/ 62 w 165"/>
                <a:gd name="T31" fmla="*/ 175 h 457"/>
                <a:gd name="T32" fmla="*/ 67 w 165"/>
                <a:gd name="T33" fmla="*/ 133 h 457"/>
                <a:gd name="T34" fmla="*/ 67 w 165"/>
                <a:gd name="T35" fmla="*/ 50 h 457"/>
                <a:gd name="T36" fmla="*/ 72 w 165"/>
                <a:gd name="T37" fmla="*/ 17 h 457"/>
                <a:gd name="T38" fmla="*/ 77 w 165"/>
                <a:gd name="T39" fmla="*/ 9 h 457"/>
                <a:gd name="T40" fmla="*/ 83 w 165"/>
                <a:gd name="T41" fmla="*/ 42 h 457"/>
                <a:gd name="T42" fmla="*/ 88 w 165"/>
                <a:gd name="T43" fmla="*/ 21 h 457"/>
                <a:gd name="T44" fmla="*/ 88 w 165"/>
                <a:gd name="T45" fmla="*/ 54 h 457"/>
                <a:gd name="T46" fmla="*/ 93 w 165"/>
                <a:gd name="T47" fmla="*/ 46 h 457"/>
                <a:gd name="T48" fmla="*/ 98 w 165"/>
                <a:gd name="T49" fmla="*/ 383 h 457"/>
                <a:gd name="T50" fmla="*/ 103 w 165"/>
                <a:gd name="T51" fmla="*/ 383 h 457"/>
                <a:gd name="T52" fmla="*/ 103 w 165"/>
                <a:gd name="T53" fmla="*/ 100 h 457"/>
                <a:gd name="T54" fmla="*/ 108 w 165"/>
                <a:gd name="T55" fmla="*/ 283 h 457"/>
                <a:gd name="T56" fmla="*/ 114 w 165"/>
                <a:gd name="T57" fmla="*/ 79 h 457"/>
                <a:gd name="T58" fmla="*/ 119 w 165"/>
                <a:gd name="T59" fmla="*/ 266 h 457"/>
                <a:gd name="T60" fmla="*/ 124 w 165"/>
                <a:gd name="T61" fmla="*/ 146 h 457"/>
                <a:gd name="T62" fmla="*/ 124 w 165"/>
                <a:gd name="T63" fmla="*/ 233 h 457"/>
                <a:gd name="T64" fmla="*/ 129 w 165"/>
                <a:gd name="T65" fmla="*/ 129 h 457"/>
                <a:gd name="T66" fmla="*/ 134 w 165"/>
                <a:gd name="T67" fmla="*/ 345 h 457"/>
                <a:gd name="T68" fmla="*/ 140 w 165"/>
                <a:gd name="T69" fmla="*/ 216 h 457"/>
                <a:gd name="T70" fmla="*/ 140 w 165"/>
                <a:gd name="T71" fmla="*/ 200 h 457"/>
                <a:gd name="T72" fmla="*/ 145 w 165"/>
                <a:gd name="T73" fmla="*/ 162 h 457"/>
                <a:gd name="T74" fmla="*/ 150 w 165"/>
                <a:gd name="T75" fmla="*/ 428 h 457"/>
                <a:gd name="T76" fmla="*/ 155 w 165"/>
                <a:gd name="T77" fmla="*/ 225 h 457"/>
                <a:gd name="T78" fmla="*/ 155 w 165"/>
                <a:gd name="T79" fmla="*/ 229 h 457"/>
                <a:gd name="T80" fmla="*/ 160 w 165"/>
                <a:gd name="T81" fmla="*/ 154 h 457"/>
                <a:gd name="T82" fmla="*/ 165 w 165"/>
                <a:gd name="T83" fmla="*/ 457 h 4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5" h="457">
                  <a:moveTo>
                    <a:pt x="0" y="312"/>
                  </a:moveTo>
                  <a:lnTo>
                    <a:pt x="0" y="183"/>
                  </a:lnTo>
                  <a:lnTo>
                    <a:pt x="0" y="229"/>
                  </a:lnTo>
                  <a:lnTo>
                    <a:pt x="5" y="345"/>
                  </a:lnTo>
                  <a:lnTo>
                    <a:pt x="5" y="167"/>
                  </a:lnTo>
                  <a:lnTo>
                    <a:pt x="5" y="204"/>
                  </a:lnTo>
                  <a:lnTo>
                    <a:pt x="10" y="200"/>
                  </a:lnTo>
                  <a:lnTo>
                    <a:pt x="10" y="320"/>
                  </a:lnTo>
                  <a:lnTo>
                    <a:pt x="10" y="167"/>
                  </a:lnTo>
                  <a:lnTo>
                    <a:pt x="10" y="287"/>
                  </a:lnTo>
                  <a:lnTo>
                    <a:pt x="15" y="179"/>
                  </a:lnTo>
                  <a:lnTo>
                    <a:pt x="15" y="279"/>
                  </a:lnTo>
                  <a:lnTo>
                    <a:pt x="15" y="150"/>
                  </a:lnTo>
                  <a:lnTo>
                    <a:pt x="15" y="258"/>
                  </a:lnTo>
                  <a:lnTo>
                    <a:pt x="20" y="262"/>
                  </a:lnTo>
                  <a:lnTo>
                    <a:pt x="20" y="391"/>
                  </a:lnTo>
                  <a:lnTo>
                    <a:pt x="20" y="154"/>
                  </a:lnTo>
                  <a:lnTo>
                    <a:pt x="20" y="196"/>
                  </a:lnTo>
                  <a:lnTo>
                    <a:pt x="26" y="187"/>
                  </a:lnTo>
                  <a:lnTo>
                    <a:pt x="26" y="287"/>
                  </a:lnTo>
                  <a:lnTo>
                    <a:pt x="26" y="154"/>
                  </a:lnTo>
                  <a:lnTo>
                    <a:pt x="26" y="200"/>
                  </a:lnTo>
                  <a:lnTo>
                    <a:pt x="31" y="208"/>
                  </a:lnTo>
                  <a:lnTo>
                    <a:pt x="31" y="279"/>
                  </a:lnTo>
                  <a:lnTo>
                    <a:pt x="31" y="146"/>
                  </a:lnTo>
                  <a:lnTo>
                    <a:pt x="31" y="187"/>
                  </a:lnTo>
                  <a:lnTo>
                    <a:pt x="36" y="158"/>
                  </a:lnTo>
                  <a:lnTo>
                    <a:pt x="36" y="237"/>
                  </a:lnTo>
                  <a:lnTo>
                    <a:pt x="36" y="129"/>
                  </a:lnTo>
                  <a:lnTo>
                    <a:pt x="36" y="187"/>
                  </a:lnTo>
                  <a:lnTo>
                    <a:pt x="41" y="233"/>
                  </a:lnTo>
                  <a:lnTo>
                    <a:pt x="41" y="254"/>
                  </a:lnTo>
                  <a:lnTo>
                    <a:pt x="41" y="121"/>
                  </a:lnTo>
                  <a:lnTo>
                    <a:pt x="41" y="229"/>
                  </a:lnTo>
                  <a:lnTo>
                    <a:pt x="46" y="125"/>
                  </a:lnTo>
                  <a:lnTo>
                    <a:pt x="46" y="212"/>
                  </a:lnTo>
                  <a:lnTo>
                    <a:pt x="46" y="104"/>
                  </a:lnTo>
                  <a:lnTo>
                    <a:pt x="46" y="171"/>
                  </a:lnTo>
                  <a:lnTo>
                    <a:pt x="51" y="162"/>
                  </a:lnTo>
                  <a:lnTo>
                    <a:pt x="51" y="229"/>
                  </a:lnTo>
                  <a:lnTo>
                    <a:pt x="51" y="108"/>
                  </a:lnTo>
                  <a:lnTo>
                    <a:pt x="51" y="183"/>
                  </a:lnTo>
                  <a:lnTo>
                    <a:pt x="57" y="167"/>
                  </a:lnTo>
                  <a:lnTo>
                    <a:pt x="57" y="187"/>
                  </a:lnTo>
                  <a:lnTo>
                    <a:pt x="57" y="104"/>
                  </a:lnTo>
                  <a:lnTo>
                    <a:pt x="57" y="146"/>
                  </a:lnTo>
                  <a:lnTo>
                    <a:pt x="62" y="117"/>
                  </a:lnTo>
                  <a:lnTo>
                    <a:pt x="62" y="175"/>
                  </a:lnTo>
                  <a:lnTo>
                    <a:pt x="62" y="63"/>
                  </a:lnTo>
                  <a:lnTo>
                    <a:pt x="62" y="88"/>
                  </a:lnTo>
                  <a:lnTo>
                    <a:pt x="67" y="133"/>
                  </a:lnTo>
                  <a:lnTo>
                    <a:pt x="67" y="138"/>
                  </a:lnTo>
                  <a:lnTo>
                    <a:pt x="67" y="42"/>
                  </a:lnTo>
                  <a:lnTo>
                    <a:pt x="67" y="50"/>
                  </a:lnTo>
                  <a:lnTo>
                    <a:pt x="72" y="75"/>
                  </a:lnTo>
                  <a:lnTo>
                    <a:pt x="72" y="88"/>
                  </a:lnTo>
                  <a:lnTo>
                    <a:pt x="72" y="17"/>
                  </a:lnTo>
                  <a:lnTo>
                    <a:pt x="72" y="34"/>
                  </a:lnTo>
                  <a:lnTo>
                    <a:pt x="77" y="34"/>
                  </a:lnTo>
                  <a:lnTo>
                    <a:pt x="77" y="9"/>
                  </a:lnTo>
                  <a:lnTo>
                    <a:pt x="77" y="50"/>
                  </a:lnTo>
                  <a:lnTo>
                    <a:pt x="83" y="25"/>
                  </a:lnTo>
                  <a:lnTo>
                    <a:pt x="83" y="42"/>
                  </a:lnTo>
                  <a:lnTo>
                    <a:pt x="83" y="0"/>
                  </a:lnTo>
                  <a:lnTo>
                    <a:pt x="83" y="25"/>
                  </a:lnTo>
                  <a:lnTo>
                    <a:pt x="88" y="21"/>
                  </a:lnTo>
                  <a:lnTo>
                    <a:pt x="88" y="67"/>
                  </a:lnTo>
                  <a:lnTo>
                    <a:pt x="88" y="17"/>
                  </a:lnTo>
                  <a:lnTo>
                    <a:pt x="88" y="54"/>
                  </a:lnTo>
                  <a:lnTo>
                    <a:pt x="93" y="59"/>
                  </a:lnTo>
                  <a:lnTo>
                    <a:pt x="93" y="125"/>
                  </a:lnTo>
                  <a:lnTo>
                    <a:pt x="93" y="46"/>
                  </a:lnTo>
                  <a:lnTo>
                    <a:pt x="93" y="92"/>
                  </a:lnTo>
                  <a:lnTo>
                    <a:pt x="98" y="104"/>
                  </a:lnTo>
                  <a:lnTo>
                    <a:pt x="98" y="383"/>
                  </a:lnTo>
                  <a:lnTo>
                    <a:pt x="98" y="67"/>
                  </a:lnTo>
                  <a:lnTo>
                    <a:pt x="98" y="250"/>
                  </a:lnTo>
                  <a:lnTo>
                    <a:pt x="103" y="383"/>
                  </a:lnTo>
                  <a:lnTo>
                    <a:pt x="103" y="412"/>
                  </a:lnTo>
                  <a:lnTo>
                    <a:pt x="103" y="54"/>
                  </a:lnTo>
                  <a:lnTo>
                    <a:pt x="103" y="100"/>
                  </a:lnTo>
                  <a:lnTo>
                    <a:pt x="108" y="146"/>
                  </a:lnTo>
                  <a:lnTo>
                    <a:pt x="108" y="117"/>
                  </a:lnTo>
                  <a:lnTo>
                    <a:pt x="108" y="283"/>
                  </a:lnTo>
                  <a:lnTo>
                    <a:pt x="114" y="171"/>
                  </a:lnTo>
                  <a:lnTo>
                    <a:pt x="114" y="416"/>
                  </a:lnTo>
                  <a:lnTo>
                    <a:pt x="114" y="79"/>
                  </a:lnTo>
                  <a:lnTo>
                    <a:pt x="114" y="179"/>
                  </a:lnTo>
                  <a:lnTo>
                    <a:pt x="119" y="150"/>
                  </a:lnTo>
                  <a:lnTo>
                    <a:pt x="119" y="266"/>
                  </a:lnTo>
                  <a:lnTo>
                    <a:pt x="119" y="121"/>
                  </a:lnTo>
                  <a:lnTo>
                    <a:pt x="119" y="167"/>
                  </a:lnTo>
                  <a:lnTo>
                    <a:pt x="124" y="146"/>
                  </a:lnTo>
                  <a:lnTo>
                    <a:pt x="124" y="283"/>
                  </a:lnTo>
                  <a:lnTo>
                    <a:pt x="124" y="129"/>
                  </a:lnTo>
                  <a:lnTo>
                    <a:pt x="124" y="233"/>
                  </a:lnTo>
                  <a:lnTo>
                    <a:pt x="129" y="196"/>
                  </a:lnTo>
                  <a:lnTo>
                    <a:pt x="129" y="308"/>
                  </a:lnTo>
                  <a:lnTo>
                    <a:pt x="129" y="129"/>
                  </a:lnTo>
                  <a:lnTo>
                    <a:pt x="129" y="175"/>
                  </a:lnTo>
                  <a:lnTo>
                    <a:pt x="134" y="212"/>
                  </a:lnTo>
                  <a:lnTo>
                    <a:pt x="134" y="345"/>
                  </a:lnTo>
                  <a:lnTo>
                    <a:pt x="134" y="146"/>
                  </a:lnTo>
                  <a:lnTo>
                    <a:pt x="134" y="187"/>
                  </a:lnTo>
                  <a:lnTo>
                    <a:pt x="140" y="216"/>
                  </a:lnTo>
                  <a:lnTo>
                    <a:pt x="140" y="337"/>
                  </a:lnTo>
                  <a:lnTo>
                    <a:pt x="140" y="150"/>
                  </a:lnTo>
                  <a:lnTo>
                    <a:pt x="140" y="200"/>
                  </a:lnTo>
                  <a:lnTo>
                    <a:pt x="145" y="167"/>
                  </a:lnTo>
                  <a:lnTo>
                    <a:pt x="145" y="358"/>
                  </a:lnTo>
                  <a:lnTo>
                    <a:pt x="145" y="162"/>
                  </a:lnTo>
                  <a:lnTo>
                    <a:pt x="145" y="204"/>
                  </a:lnTo>
                  <a:lnTo>
                    <a:pt x="150" y="279"/>
                  </a:lnTo>
                  <a:lnTo>
                    <a:pt x="150" y="428"/>
                  </a:lnTo>
                  <a:lnTo>
                    <a:pt x="150" y="162"/>
                  </a:lnTo>
                  <a:lnTo>
                    <a:pt x="150" y="183"/>
                  </a:lnTo>
                  <a:lnTo>
                    <a:pt x="155" y="225"/>
                  </a:lnTo>
                  <a:lnTo>
                    <a:pt x="155" y="374"/>
                  </a:lnTo>
                  <a:lnTo>
                    <a:pt x="155" y="192"/>
                  </a:lnTo>
                  <a:lnTo>
                    <a:pt x="155" y="229"/>
                  </a:lnTo>
                  <a:lnTo>
                    <a:pt x="160" y="212"/>
                  </a:lnTo>
                  <a:lnTo>
                    <a:pt x="160" y="395"/>
                  </a:lnTo>
                  <a:lnTo>
                    <a:pt x="160" y="154"/>
                  </a:lnTo>
                  <a:lnTo>
                    <a:pt x="160" y="254"/>
                  </a:lnTo>
                  <a:lnTo>
                    <a:pt x="165" y="237"/>
                  </a:lnTo>
                  <a:lnTo>
                    <a:pt x="165" y="457"/>
                  </a:lnTo>
                  <a:lnTo>
                    <a:pt x="165" y="150"/>
                  </a:lnTo>
                  <a:lnTo>
                    <a:pt x="165" y="187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8333663" y="3697287"/>
              <a:ext cx="145265" cy="508000"/>
            </a:xfrm>
            <a:custGeom>
              <a:avLst/>
              <a:gdLst>
                <a:gd name="T0" fmla="*/ 6 w 172"/>
                <a:gd name="T1" fmla="*/ 232 h 320"/>
                <a:gd name="T2" fmla="*/ 11 w 172"/>
                <a:gd name="T3" fmla="*/ 95 h 320"/>
                <a:gd name="T4" fmla="*/ 11 w 172"/>
                <a:gd name="T5" fmla="*/ 216 h 320"/>
                <a:gd name="T6" fmla="*/ 16 w 172"/>
                <a:gd name="T7" fmla="*/ 261 h 320"/>
                <a:gd name="T8" fmla="*/ 21 w 172"/>
                <a:gd name="T9" fmla="*/ 79 h 320"/>
                <a:gd name="T10" fmla="*/ 26 w 172"/>
                <a:gd name="T11" fmla="*/ 315 h 320"/>
                <a:gd name="T12" fmla="*/ 32 w 172"/>
                <a:gd name="T13" fmla="*/ 199 h 320"/>
                <a:gd name="T14" fmla="*/ 32 w 172"/>
                <a:gd name="T15" fmla="*/ 108 h 320"/>
                <a:gd name="T16" fmla="*/ 37 w 172"/>
                <a:gd name="T17" fmla="*/ 66 h 320"/>
                <a:gd name="T18" fmla="*/ 42 w 172"/>
                <a:gd name="T19" fmla="*/ 45 h 320"/>
                <a:gd name="T20" fmla="*/ 47 w 172"/>
                <a:gd name="T21" fmla="*/ 41 h 320"/>
                <a:gd name="T22" fmla="*/ 52 w 172"/>
                <a:gd name="T23" fmla="*/ 203 h 320"/>
                <a:gd name="T24" fmla="*/ 58 w 172"/>
                <a:gd name="T25" fmla="*/ 166 h 320"/>
                <a:gd name="T26" fmla="*/ 58 w 172"/>
                <a:gd name="T27" fmla="*/ 95 h 320"/>
                <a:gd name="T28" fmla="*/ 63 w 172"/>
                <a:gd name="T29" fmla="*/ 45 h 320"/>
                <a:gd name="T30" fmla="*/ 68 w 172"/>
                <a:gd name="T31" fmla="*/ 178 h 320"/>
                <a:gd name="T32" fmla="*/ 73 w 172"/>
                <a:gd name="T33" fmla="*/ 141 h 320"/>
                <a:gd name="T34" fmla="*/ 73 w 172"/>
                <a:gd name="T35" fmla="*/ 45 h 320"/>
                <a:gd name="T36" fmla="*/ 78 w 172"/>
                <a:gd name="T37" fmla="*/ 8 h 320"/>
                <a:gd name="T38" fmla="*/ 83 w 172"/>
                <a:gd name="T39" fmla="*/ 95 h 320"/>
                <a:gd name="T40" fmla="*/ 89 w 172"/>
                <a:gd name="T41" fmla="*/ 45 h 320"/>
                <a:gd name="T42" fmla="*/ 89 w 172"/>
                <a:gd name="T43" fmla="*/ 29 h 320"/>
                <a:gd name="T44" fmla="*/ 94 w 172"/>
                <a:gd name="T45" fmla="*/ 4 h 320"/>
                <a:gd name="T46" fmla="*/ 99 w 172"/>
                <a:gd name="T47" fmla="*/ 120 h 320"/>
                <a:gd name="T48" fmla="*/ 104 w 172"/>
                <a:gd name="T49" fmla="*/ 37 h 320"/>
                <a:gd name="T50" fmla="*/ 104 w 172"/>
                <a:gd name="T51" fmla="*/ 45 h 320"/>
                <a:gd name="T52" fmla="*/ 109 w 172"/>
                <a:gd name="T53" fmla="*/ 4 h 320"/>
                <a:gd name="T54" fmla="*/ 115 w 172"/>
                <a:gd name="T55" fmla="*/ 83 h 320"/>
                <a:gd name="T56" fmla="*/ 120 w 172"/>
                <a:gd name="T57" fmla="*/ 58 h 320"/>
                <a:gd name="T58" fmla="*/ 125 w 172"/>
                <a:gd name="T59" fmla="*/ 66 h 320"/>
                <a:gd name="T60" fmla="*/ 125 w 172"/>
                <a:gd name="T61" fmla="*/ 37 h 320"/>
                <a:gd name="T62" fmla="*/ 130 w 172"/>
                <a:gd name="T63" fmla="*/ 12 h 320"/>
                <a:gd name="T64" fmla="*/ 135 w 172"/>
                <a:gd name="T65" fmla="*/ 145 h 320"/>
                <a:gd name="T66" fmla="*/ 140 w 172"/>
                <a:gd name="T67" fmla="*/ 195 h 320"/>
                <a:gd name="T68" fmla="*/ 146 w 172"/>
                <a:gd name="T69" fmla="*/ 116 h 320"/>
                <a:gd name="T70" fmla="*/ 146 w 172"/>
                <a:gd name="T71" fmla="*/ 99 h 320"/>
                <a:gd name="T72" fmla="*/ 151 w 172"/>
                <a:gd name="T73" fmla="*/ 50 h 320"/>
                <a:gd name="T74" fmla="*/ 156 w 172"/>
                <a:gd name="T75" fmla="*/ 199 h 320"/>
                <a:gd name="T76" fmla="*/ 161 w 172"/>
                <a:gd name="T77" fmla="*/ 149 h 320"/>
                <a:gd name="T78" fmla="*/ 161 w 172"/>
                <a:gd name="T79" fmla="*/ 166 h 320"/>
                <a:gd name="T80" fmla="*/ 166 w 172"/>
                <a:gd name="T81" fmla="*/ 62 h 320"/>
                <a:gd name="T82" fmla="*/ 172 w 172"/>
                <a:gd name="T83" fmla="*/ 183 h 3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2" h="320">
                  <a:moveTo>
                    <a:pt x="0" y="99"/>
                  </a:moveTo>
                  <a:lnTo>
                    <a:pt x="6" y="166"/>
                  </a:lnTo>
                  <a:lnTo>
                    <a:pt x="6" y="232"/>
                  </a:lnTo>
                  <a:lnTo>
                    <a:pt x="6" y="74"/>
                  </a:lnTo>
                  <a:lnTo>
                    <a:pt x="6" y="120"/>
                  </a:lnTo>
                  <a:lnTo>
                    <a:pt x="11" y="95"/>
                  </a:lnTo>
                  <a:lnTo>
                    <a:pt x="11" y="320"/>
                  </a:lnTo>
                  <a:lnTo>
                    <a:pt x="11" y="74"/>
                  </a:lnTo>
                  <a:lnTo>
                    <a:pt x="11" y="216"/>
                  </a:lnTo>
                  <a:lnTo>
                    <a:pt x="16" y="153"/>
                  </a:lnTo>
                  <a:lnTo>
                    <a:pt x="16" y="74"/>
                  </a:lnTo>
                  <a:lnTo>
                    <a:pt x="16" y="261"/>
                  </a:lnTo>
                  <a:lnTo>
                    <a:pt x="21" y="99"/>
                  </a:lnTo>
                  <a:lnTo>
                    <a:pt x="21" y="232"/>
                  </a:lnTo>
                  <a:lnTo>
                    <a:pt x="21" y="79"/>
                  </a:lnTo>
                  <a:lnTo>
                    <a:pt x="21" y="83"/>
                  </a:lnTo>
                  <a:lnTo>
                    <a:pt x="26" y="120"/>
                  </a:lnTo>
                  <a:lnTo>
                    <a:pt x="26" y="315"/>
                  </a:lnTo>
                  <a:lnTo>
                    <a:pt x="26" y="62"/>
                  </a:lnTo>
                  <a:lnTo>
                    <a:pt x="26" y="95"/>
                  </a:lnTo>
                  <a:lnTo>
                    <a:pt x="32" y="199"/>
                  </a:lnTo>
                  <a:lnTo>
                    <a:pt x="32" y="241"/>
                  </a:lnTo>
                  <a:lnTo>
                    <a:pt x="32" y="45"/>
                  </a:lnTo>
                  <a:lnTo>
                    <a:pt x="32" y="108"/>
                  </a:lnTo>
                  <a:lnTo>
                    <a:pt x="37" y="62"/>
                  </a:lnTo>
                  <a:lnTo>
                    <a:pt x="37" y="220"/>
                  </a:lnTo>
                  <a:lnTo>
                    <a:pt x="37" y="66"/>
                  </a:lnTo>
                  <a:lnTo>
                    <a:pt x="42" y="120"/>
                  </a:lnTo>
                  <a:lnTo>
                    <a:pt x="42" y="241"/>
                  </a:lnTo>
                  <a:lnTo>
                    <a:pt x="42" y="45"/>
                  </a:lnTo>
                  <a:lnTo>
                    <a:pt x="42" y="120"/>
                  </a:lnTo>
                  <a:lnTo>
                    <a:pt x="47" y="120"/>
                  </a:lnTo>
                  <a:lnTo>
                    <a:pt x="47" y="41"/>
                  </a:lnTo>
                  <a:lnTo>
                    <a:pt x="47" y="212"/>
                  </a:lnTo>
                  <a:lnTo>
                    <a:pt x="52" y="104"/>
                  </a:lnTo>
                  <a:lnTo>
                    <a:pt x="52" y="203"/>
                  </a:lnTo>
                  <a:lnTo>
                    <a:pt x="52" y="54"/>
                  </a:lnTo>
                  <a:lnTo>
                    <a:pt x="52" y="91"/>
                  </a:lnTo>
                  <a:lnTo>
                    <a:pt x="58" y="166"/>
                  </a:lnTo>
                  <a:lnTo>
                    <a:pt x="58" y="187"/>
                  </a:lnTo>
                  <a:lnTo>
                    <a:pt x="58" y="41"/>
                  </a:lnTo>
                  <a:lnTo>
                    <a:pt x="58" y="95"/>
                  </a:lnTo>
                  <a:lnTo>
                    <a:pt x="63" y="128"/>
                  </a:lnTo>
                  <a:lnTo>
                    <a:pt x="63" y="195"/>
                  </a:lnTo>
                  <a:lnTo>
                    <a:pt x="63" y="45"/>
                  </a:lnTo>
                  <a:lnTo>
                    <a:pt x="63" y="133"/>
                  </a:lnTo>
                  <a:lnTo>
                    <a:pt x="68" y="79"/>
                  </a:lnTo>
                  <a:lnTo>
                    <a:pt x="68" y="178"/>
                  </a:lnTo>
                  <a:lnTo>
                    <a:pt x="68" y="41"/>
                  </a:lnTo>
                  <a:lnTo>
                    <a:pt x="68" y="66"/>
                  </a:lnTo>
                  <a:lnTo>
                    <a:pt x="73" y="141"/>
                  </a:lnTo>
                  <a:lnTo>
                    <a:pt x="73" y="149"/>
                  </a:lnTo>
                  <a:lnTo>
                    <a:pt x="73" y="29"/>
                  </a:lnTo>
                  <a:lnTo>
                    <a:pt x="73" y="45"/>
                  </a:lnTo>
                  <a:lnTo>
                    <a:pt x="78" y="16"/>
                  </a:lnTo>
                  <a:lnTo>
                    <a:pt x="78" y="120"/>
                  </a:lnTo>
                  <a:lnTo>
                    <a:pt x="78" y="8"/>
                  </a:lnTo>
                  <a:lnTo>
                    <a:pt x="78" y="25"/>
                  </a:lnTo>
                  <a:lnTo>
                    <a:pt x="83" y="70"/>
                  </a:lnTo>
                  <a:lnTo>
                    <a:pt x="83" y="95"/>
                  </a:lnTo>
                  <a:lnTo>
                    <a:pt x="83" y="12"/>
                  </a:lnTo>
                  <a:lnTo>
                    <a:pt x="83" y="62"/>
                  </a:lnTo>
                  <a:lnTo>
                    <a:pt x="89" y="45"/>
                  </a:lnTo>
                  <a:lnTo>
                    <a:pt x="89" y="87"/>
                  </a:lnTo>
                  <a:lnTo>
                    <a:pt x="89" y="0"/>
                  </a:lnTo>
                  <a:lnTo>
                    <a:pt x="89" y="29"/>
                  </a:lnTo>
                  <a:lnTo>
                    <a:pt x="94" y="37"/>
                  </a:lnTo>
                  <a:lnTo>
                    <a:pt x="94" y="91"/>
                  </a:lnTo>
                  <a:lnTo>
                    <a:pt x="94" y="4"/>
                  </a:lnTo>
                  <a:lnTo>
                    <a:pt x="94" y="33"/>
                  </a:lnTo>
                  <a:lnTo>
                    <a:pt x="99" y="54"/>
                  </a:lnTo>
                  <a:lnTo>
                    <a:pt x="99" y="120"/>
                  </a:lnTo>
                  <a:lnTo>
                    <a:pt x="99" y="8"/>
                  </a:lnTo>
                  <a:lnTo>
                    <a:pt x="99" y="83"/>
                  </a:lnTo>
                  <a:lnTo>
                    <a:pt x="104" y="37"/>
                  </a:lnTo>
                  <a:lnTo>
                    <a:pt x="104" y="83"/>
                  </a:lnTo>
                  <a:lnTo>
                    <a:pt x="104" y="0"/>
                  </a:lnTo>
                  <a:lnTo>
                    <a:pt x="104" y="45"/>
                  </a:lnTo>
                  <a:lnTo>
                    <a:pt x="109" y="25"/>
                  </a:lnTo>
                  <a:lnTo>
                    <a:pt x="109" y="99"/>
                  </a:lnTo>
                  <a:lnTo>
                    <a:pt x="109" y="4"/>
                  </a:lnTo>
                  <a:lnTo>
                    <a:pt x="109" y="45"/>
                  </a:lnTo>
                  <a:lnTo>
                    <a:pt x="115" y="16"/>
                  </a:lnTo>
                  <a:lnTo>
                    <a:pt x="115" y="83"/>
                  </a:lnTo>
                  <a:lnTo>
                    <a:pt x="115" y="8"/>
                  </a:lnTo>
                  <a:lnTo>
                    <a:pt x="115" y="25"/>
                  </a:lnTo>
                  <a:lnTo>
                    <a:pt x="120" y="58"/>
                  </a:lnTo>
                  <a:lnTo>
                    <a:pt x="120" y="99"/>
                  </a:lnTo>
                  <a:lnTo>
                    <a:pt x="120" y="8"/>
                  </a:lnTo>
                  <a:lnTo>
                    <a:pt x="125" y="66"/>
                  </a:lnTo>
                  <a:lnTo>
                    <a:pt x="125" y="95"/>
                  </a:lnTo>
                  <a:lnTo>
                    <a:pt x="125" y="8"/>
                  </a:lnTo>
                  <a:lnTo>
                    <a:pt x="125" y="37"/>
                  </a:lnTo>
                  <a:lnTo>
                    <a:pt x="130" y="33"/>
                  </a:lnTo>
                  <a:lnTo>
                    <a:pt x="130" y="108"/>
                  </a:lnTo>
                  <a:lnTo>
                    <a:pt x="130" y="12"/>
                  </a:lnTo>
                  <a:lnTo>
                    <a:pt x="130" y="50"/>
                  </a:lnTo>
                  <a:lnTo>
                    <a:pt x="135" y="4"/>
                  </a:lnTo>
                  <a:lnTo>
                    <a:pt x="135" y="145"/>
                  </a:lnTo>
                  <a:lnTo>
                    <a:pt x="135" y="37"/>
                  </a:lnTo>
                  <a:lnTo>
                    <a:pt x="140" y="50"/>
                  </a:lnTo>
                  <a:lnTo>
                    <a:pt x="140" y="195"/>
                  </a:lnTo>
                  <a:lnTo>
                    <a:pt x="140" y="12"/>
                  </a:lnTo>
                  <a:lnTo>
                    <a:pt x="140" y="99"/>
                  </a:lnTo>
                  <a:lnTo>
                    <a:pt x="146" y="116"/>
                  </a:lnTo>
                  <a:lnTo>
                    <a:pt x="146" y="141"/>
                  </a:lnTo>
                  <a:lnTo>
                    <a:pt x="146" y="29"/>
                  </a:lnTo>
                  <a:lnTo>
                    <a:pt x="146" y="99"/>
                  </a:lnTo>
                  <a:lnTo>
                    <a:pt x="151" y="74"/>
                  </a:lnTo>
                  <a:lnTo>
                    <a:pt x="151" y="216"/>
                  </a:lnTo>
                  <a:lnTo>
                    <a:pt x="151" y="50"/>
                  </a:lnTo>
                  <a:lnTo>
                    <a:pt x="151" y="74"/>
                  </a:lnTo>
                  <a:lnTo>
                    <a:pt x="156" y="95"/>
                  </a:lnTo>
                  <a:lnTo>
                    <a:pt x="156" y="199"/>
                  </a:lnTo>
                  <a:lnTo>
                    <a:pt x="156" y="58"/>
                  </a:lnTo>
                  <a:lnTo>
                    <a:pt x="156" y="128"/>
                  </a:lnTo>
                  <a:lnTo>
                    <a:pt x="161" y="149"/>
                  </a:lnTo>
                  <a:lnTo>
                    <a:pt x="161" y="282"/>
                  </a:lnTo>
                  <a:lnTo>
                    <a:pt x="161" y="66"/>
                  </a:lnTo>
                  <a:lnTo>
                    <a:pt x="161" y="166"/>
                  </a:lnTo>
                  <a:lnTo>
                    <a:pt x="166" y="116"/>
                  </a:lnTo>
                  <a:lnTo>
                    <a:pt x="166" y="212"/>
                  </a:lnTo>
                  <a:lnTo>
                    <a:pt x="166" y="62"/>
                  </a:lnTo>
                  <a:lnTo>
                    <a:pt x="166" y="83"/>
                  </a:lnTo>
                  <a:lnTo>
                    <a:pt x="172" y="70"/>
                  </a:lnTo>
                  <a:lnTo>
                    <a:pt x="172" y="183"/>
                  </a:lnTo>
                  <a:lnTo>
                    <a:pt x="172" y="58"/>
                  </a:lnTo>
                  <a:lnTo>
                    <a:pt x="172" y="108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8478927" y="3756025"/>
              <a:ext cx="16891" cy="395288"/>
            </a:xfrm>
            <a:custGeom>
              <a:avLst/>
              <a:gdLst>
                <a:gd name="T0" fmla="*/ 0 w 20"/>
                <a:gd name="T1" fmla="*/ 71 h 249"/>
                <a:gd name="T2" fmla="*/ 5 w 20"/>
                <a:gd name="T3" fmla="*/ 116 h 249"/>
                <a:gd name="T4" fmla="*/ 5 w 20"/>
                <a:gd name="T5" fmla="*/ 212 h 249"/>
                <a:gd name="T6" fmla="*/ 5 w 20"/>
                <a:gd name="T7" fmla="*/ 0 h 249"/>
                <a:gd name="T8" fmla="*/ 5 w 20"/>
                <a:gd name="T9" fmla="*/ 42 h 249"/>
                <a:gd name="T10" fmla="*/ 10 w 20"/>
                <a:gd name="T11" fmla="*/ 58 h 249"/>
                <a:gd name="T12" fmla="*/ 10 w 20"/>
                <a:gd name="T13" fmla="*/ 245 h 249"/>
                <a:gd name="T14" fmla="*/ 10 w 20"/>
                <a:gd name="T15" fmla="*/ 4 h 249"/>
                <a:gd name="T16" fmla="*/ 10 w 20"/>
                <a:gd name="T17" fmla="*/ 87 h 249"/>
                <a:gd name="T18" fmla="*/ 15 w 20"/>
                <a:gd name="T19" fmla="*/ 62 h 249"/>
                <a:gd name="T20" fmla="*/ 15 w 20"/>
                <a:gd name="T21" fmla="*/ 249 h 249"/>
                <a:gd name="T22" fmla="*/ 15 w 20"/>
                <a:gd name="T23" fmla="*/ 50 h 249"/>
                <a:gd name="T24" fmla="*/ 15 w 20"/>
                <a:gd name="T25" fmla="*/ 150 h 249"/>
                <a:gd name="T26" fmla="*/ 20 w 20"/>
                <a:gd name="T27" fmla="*/ 104 h 2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" h="249">
                  <a:moveTo>
                    <a:pt x="0" y="71"/>
                  </a:moveTo>
                  <a:lnTo>
                    <a:pt x="5" y="116"/>
                  </a:lnTo>
                  <a:lnTo>
                    <a:pt x="5" y="212"/>
                  </a:lnTo>
                  <a:lnTo>
                    <a:pt x="5" y="0"/>
                  </a:lnTo>
                  <a:lnTo>
                    <a:pt x="5" y="42"/>
                  </a:lnTo>
                  <a:lnTo>
                    <a:pt x="10" y="58"/>
                  </a:lnTo>
                  <a:lnTo>
                    <a:pt x="10" y="245"/>
                  </a:lnTo>
                  <a:lnTo>
                    <a:pt x="10" y="4"/>
                  </a:lnTo>
                  <a:lnTo>
                    <a:pt x="10" y="87"/>
                  </a:lnTo>
                  <a:lnTo>
                    <a:pt x="15" y="62"/>
                  </a:lnTo>
                  <a:lnTo>
                    <a:pt x="15" y="249"/>
                  </a:lnTo>
                  <a:lnTo>
                    <a:pt x="15" y="50"/>
                  </a:lnTo>
                  <a:lnTo>
                    <a:pt x="15" y="150"/>
                  </a:lnTo>
                  <a:lnTo>
                    <a:pt x="20" y="10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 Box 77"/>
            <p:cNvSpPr txBox="1">
              <a:spLocks noChangeArrowheads="1"/>
            </p:cNvSpPr>
            <p:nvPr/>
          </p:nvSpPr>
          <p:spPr bwMode="auto">
            <a:xfrm rot="10800000">
              <a:off x="4221233" y="3530599"/>
              <a:ext cx="536555" cy="153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/>
                <a:t>S</a:t>
              </a:r>
              <a:r>
                <a:rPr lang="en-US" baseline="-25000" dirty="0"/>
                <a:t>21</a:t>
              </a:r>
              <a:r>
                <a:rPr lang="en-US" dirty="0"/>
                <a:t> [dB]</a:t>
              </a:r>
            </a:p>
          </p:txBody>
        </p:sp>
      </p:grpSp>
      <p:sp>
        <p:nvSpPr>
          <p:cNvPr id="80" name="TextBox 23"/>
          <p:cNvSpPr txBox="1">
            <a:spLocks noChangeArrowheads="1"/>
          </p:cNvSpPr>
          <p:nvPr/>
        </p:nvSpPr>
        <p:spPr bwMode="auto">
          <a:xfrm>
            <a:off x="5928886" y="5504039"/>
            <a:ext cx="3031599" cy="36933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 dirty="0" smtClean="0">
                <a:latin typeface="Times New Roman" pitchFamily="18" charset="0"/>
              </a:rPr>
              <a:t>HOM absorber performance</a:t>
            </a:r>
            <a:endParaRPr lang="en-US" sz="1800" b="1" dirty="0">
              <a:latin typeface="Times New Roman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77085" y="3980270"/>
            <a:ext cx="461818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en-CA" b="1" dirty="0" smtClean="0">
                <a:solidFill>
                  <a:srgbClr val="000000"/>
                </a:solidFill>
              </a:rPr>
              <a:t>Accelerated beam currents of up to    75 mA over many hours</a:t>
            </a:r>
          </a:p>
          <a:p>
            <a:pPr marL="230188" indent="-230188">
              <a:spcBef>
                <a:spcPts val="600"/>
              </a:spcBef>
              <a:buFont typeface="Wingdings" charset="2"/>
              <a:buChar char="ü"/>
            </a:pPr>
            <a:r>
              <a:rPr lang="en-CA" b="1" dirty="0">
                <a:solidFill>
                  <a:srgbClr val="000000"/>
                </a:solidFill>
              </a:rPr>
              <a:t>No signs of beam instability or excessive heating by HOMs </a:t>
            </a:r>
            <a:endParaRPr lang="en-CA" b="1" dirty="0" smtClean="0">
              <a:solidFill>
                <a:srgbClr val="000000"/>
              </a:solidFill>
            </a:endParaRPr>
          </a:p>
          <a:p>
            <a:pPr marL="230188" indent="-230188">
              <a:spcBef>
                <a:spcPts val="600"/>
              </a:spcBef>
              <a:buFont typeface="Wingdings" charset="2"/>
              <a:buChar char="ü"/>
            </a:pPr>
            <a:r>
              <a:rPr lang="en-US" b="1" dirty="0"/>
              <a:t>Spectrum in good agreement with </a:t>
            </a:r>
            <a:r>
              <a:rPr lang="en-US" b="1" dirty="0" smtClean="0"/>
              <a:t>simulation </a:t>
            </a:r>
            <a:r>
              <a:rPr lang="en-US" b="1" dirty="0"/>
              <a:t>results </a:t>
            </a:r>
            <a:endParaRPr lang="en-CA" b="1" dirty="0" smtClean="0">
              <a:solidFill>
                <a:srgbClr val="000000"/>
              </a:solidFill>
            </a:endParaRPr>
          </a:p>
          <a:p>
            <a:pPr marL="230188" indent="-230188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en-CA" b="1" dirty="0">
                <a:solidFill>
                  <a:srgbClr val="000000"/>
                </a:solidFill>
              </a:rPr>
              <a:t>E</a:t>
            </a:r>
            <a:r>
              <a:rPr lang="en-CA" b="1" dirty="0" smtClean="0">
                <a:solidFill>
                  <a:srgbClr val="000000"/>
                </a:solidFill>
              </a:rPr>
              <a:t>xcellent </a:t>
            </a:r>
            <a:r>
              <a:rPr lang="en-CA" b="1" dirty="0">
                <a:solidFill>
                  <a:srgbClr val="000000"/>
                </a:solidFill>
              </a:rPr>
              <a:t>damping with </a:t>
            </a:r>
            <a:r>
              <a:rPr lang="en-CA" b="1" dirty="0">
                <a:ln w="900" cmpd="sng">
                  <a:noFill/>
                  <a:prstDash val="solid"/>
                </a:ln>
                <a:solidFill>
                  <a:srgbClr val="000000"/>
                </a:solidFill>
                <a:effectLst/>
              </a:rPr>
              <a:t>typical Qs of a few 1000 </a:t>
            </a:r>
          </a:p>
        </p:txBody>
      </p: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597195" y="3254984"/>
            <a:ext cx="3071987" cy="36933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 dirty="0" smtClean="0">
                <a:latin typeface="Times New Roman" pitchFamily="18" charset="0"/>
              </a:rPr>
              <a:t>High beam current operation </a:t>
            </a:r>
            <a:endParaRPr lang="en-US" sz="1800" b="1" dirty="0">
              <a:latin typeface="Times New Roman" pitchFamily="18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5875777" y="3211111"/>
            <a:ext cx="1742447" cy="36933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 dirty="0" smtClean="0">
                <a:latin typeface="Times New Roman" pitchFamily="18" charset="0"/>
              </a:rPr>
              <a:t>HOM spectrum</a:t>
            </a:r>
            <a:endParaRPr lang="en-US" sz="1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3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59" y="1591862"/>
            <a:ext cx="7952458" cy="4525963"/>
          </a:xfrm>
        </p:spPr>
        <p:txBody>
          <a:bodyPr/>
          <a:lstStyle/>
          <a:p>
            <a:r>
              <a:rPr lang="en-US" dirty="0" smtClean="0"/>
              <a:t>Introduction </a:t>
            </a:r>
            <a:r>
              <a:rPr lang="en-US" dirty="0" smtClean="0"/>
              <a:t> </a:t>
            </a:r>
          </a:p>
          <a:p>
            <a:r>
              <a:rPr lang="en-US" dirty="0" smtClean="0"/>
              <a:t>High Current Injector SRF</a:t>
            </a:r>
          </a:p>
          <a:p>
            <a:r>
              <a:rPr lang="en-US" dirty="0" smtClean="0"/>
              <a:t>ERL </a:t>
            </a:r>
            <a:r>
              <a:rPr lang="en-US" dirty="0"/>
              <a:t>High Current </a:t>
            </a:r>
            <a:r>
              <a:rPr lang="en-US" dirty="0" smtClean="0"/>
              <a:t>Main </a:t>
            </a:r>
            <a:r>
              <a:rPr lang="en-US" dirty="0" err="1" smtClean="0"/>
              <a:t>Linac</a:t>
            </a:r>
            <a:r>
              <a:rPr lang="en-US" dirty="0" smtClean="0"/>
              <a:t> SRF</a:t>
            </a:r>
            <a:endParaRPr lang="en-US" dirty="0" smtClean="0"/>
          </a:p>
          <a:p>
            <a:r>
              <a:rPr lang="en-US" dirty="0" smtClean="0"/>
              <a:t>Conclusions 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657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23090"/>
            <a:ext cx="8229600" cy="1143000"/>
          </a:xfrm>
        </p:spPr>
        <p:txBody>
          <a:bodyPr/>
          <a:lstStyle/>
          <a:p>
            <a:r>
              <a:rPr lang="en-US" sz="3600" dirty="0" smtClean="0"/>
              <a:t>HZB 100 mA ERL Injector SRF (I)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20</a:t>
            </a:fld>
            <a:endParaRPr lang="en-US" sz="1200" dirty="0"/>
          </a:p>
        </p:txBody>
      </p:sp>
      <p:pic>
        <p:nvPicPr>
          <p:cNvPr id="3" name="Picture 2" descr="Screen Shot 2015-06-17 at 3.21.0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" b="1"/>
          <a:stretch/>
        </p:blipFill>
        <p:spPr>
          <a:xfrm>
            <a:off x="386943" y="1382063"/>
            <a:ext cx="8131996" cy="5126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4948" y="6121354"/>
            <a:ext cx="327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J. </a:t>
            </a:r>
            <a:r>
              <a:rPr lang="en-US" dirty="0" err="1" smtClean="0"/>
              <a:t>Knobloch</a:t>
            </a:r>
            <a:r>
              <a:rPr lang="en-US" dirty="0" smtClean="0"/>
              <a:t>, ERL15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7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23090"/>
            <a:ext cx="8229600" cy="1143000"/>
          </a:xfrm>
        </p:spPr>
        <p:txBody>
          <a:bodyPr/>
          <a:lstStyle/>
          <a:p>
            <a:r>
              <a:rPr lang="en-US" sz="3600" dirty="0" smtClean="0"/>
              <a:t>HZB 100 mA ERL Injector SRF (II)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21</a:t>
            </a:fld>
            <a:endParaRPr lang="en-US" sz="1200" dirty="0"/>
          </a:p>
        </p:txBody>
      </p:sp>
      <p:pic>
        <p:nvPicPr>
          <p:cNvPr id="3" name="Picture 2" descr="Screen Shot 2015-06-17 at 3.21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8" y="1374190"/>
            <a:ext cx="7774818" cy="51174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4948" y="6121354"/>
            <a:ext cx="327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J. </a:t>
            </a:r>
            <a:r>
              <a:rPr lang="en-US" dirty="0" err="1" smtClean="0"/>
              <a:t>Knobloch</a:t>
            </a:r>
            <a:r>
              <a:rPr lang="en-US" dirty="0" smtClean="0"/>
              <a:t>, ERL15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72317" y="5664981"/>
            <a:ext cx="1319574" cy="4464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9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23090"/>
            <a:ext cx="8229600" cy="1143000"/>
          </a:xfrm>
        </p:spPr>
        <p:txBody>
          <a:bodyPr/>
          <a:lstStyle/>
          <a:p>
            <a:r>
              <a:rPr lang="en-US" sz="3600" dirty="0" smtClean="0"/>
              <a:t>KEK 100 mA ERL Injector SRF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22</a:t>
            </a:fld>
            <a:endParaRPr lang="en-US" sz="12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50881" y="1470164"/>
            <a:ext cx="4898432" cy="156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176213" indent="-176213" eaLnBrk="1" hangingPunct="1"/>
            <a:r>
              <a:rPr lang="en-US" altLang="ja-JP" sz="1800" b="1" dirty="0" smtClean="0">
                <a:solidFill>
                  <a:srgbClr val="0000FF"/>
                </a:solidFill>
              </a:rPr>
              <a:t>Three 2-cell 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cavities with HOM couplers</a:t>
            </a:r>
            <a:endParaRPr lang="en-US" altLang="ja-JP" sz="1800" b="1" dirty="0" smtClean="0">
              <a:solidFill>
                <a:srgbClr val="0000FF"/>
              </a:solidFill>
            </a:endParaRPr>
          </a:p>
          <a:p>
            <a:pPr marL="176213" indent="-176213" eaLnBrk="1" hangingPunct="1"/>
            <a:r>
              <a:rPr lang="en-US" altLang="ja-JP" sz="1800" dirty="0" smtClean="0"/>
              <a:t>Conditioned up to </a:t>
            </a:r>
            <a:r>
              <a:rPr lang="en-US" altLang="ja-JP" sz="1800" i="1" dirty="0" smtClean="0"/>
              <a:t>E</a:t>
            </a:r>
            <a:r>
              <a:rPr lang="en-US" altLang="ja-JP" sz="1800" baseline="-25000" dirty="0" smtClean="0"/>
              <a:t>acc</a:t>
            </a:r>
            <a:r>
              <a:rPr lang="en-US" altLang="ja-JP" sz="1800" dirty="0" smtClean="0"/>
              <a:t>=8 MV/m (CW); limited by heating-up of HOM couplers</a:t>
            </a:r>
          </a:p>
          <a:p>
            <a:pPr marL="176213" indent="-176213" eaLnBrk="1" hangingPunct="1"/>
            <a:r>
              <a:rPr lang="en-US" altLang="ja-JP" sz="1800" dirty="0" smtClean="0"/>
              <a:t>So far, low current operation (&lt;1mA)</a:t>
            </a:r>
            <a:endParaRPr lang="en-US" altLang="ja-JP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399436" y="35418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166447" y="1700890"/>
            <a:ext cx="3713390" cy="3982057"/>
            <a:chOff x="2527300" y="93663"/>
            <a:chExt cx="2557463" cy="2692515"/>
          </a:xfrm>
        </p:grpSpPr>
        <p:pic>
          <p:nvPicPr>
            <p:cNvPr id="12" name="Picture 2" descr="2セルクライオスタット（ホワイト）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7" r="22978"/>
            <a:stretch>
              <a:fillRect/>
            </a:stretch>
          </p:blipFill>
          <p:spPr bwMode="auto">
            <a:xfrm>
              <a:off x="2584450" y="173038"/>
              <a:ext cx="2500313" cy="210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線矢印コネクタ 44"/>
            <p:cNvCxnSpPr/>
            <p:nvPr/>
          </p:nvCxnSpPr>
          <p:spPr>
            <a:xfrm flipH="1" flipV="1">
              <a:off x="4016375" y="1479550"/>
              <a:ext cx="523875" cy="493713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45"/>
            <p:cNvSpPr txBox="1">
              <a:spLocks noChangeArrowheads="1"/>
            </p:cNvSpPr>
            <p:nvPr/>
          </p:nvSpPr>
          <p:spPr bwMode="auto">
            <a:xfrm>
              <a:off x="3792538" y="2011363"/>
              <a:ext cx="1028744" cy="228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600">
                  <a:solidFill>
                    <a:srgbClr val="FF6600"/>
                  </a:solidFill>
                  <a:latin typeface="Comic Sans MS" charset="0"/>
                </a:rPr>
                <a:t>Input Coupler</a:t>
              </a:r>
              <a:endParaRPr lang="ja-JP" altLang="en-US" sz="1600">
                <a:solidFill>
                  <a:srgbClr val="FF6600"/>
                </a:solidFill>
                <a:latin typeface="Comic Sans MS" charset="0"/>
              </a:endParaRPr>
            </a:p>
          </p:txBody>
        </p:sp>
        <p:cxnSp>
          <p:nvCxnSpPr>
            <p:cNvPr id="16" name="直線矢印コネクタ 46"/>
            <p:cNvCxnSpPr>
              <a:stCxn id="12" idx="2"/>
            </p:cNvCxnSpPr>
            <p:nvPr/>
          </p:nvCxnSpPr>
          <p:spPr>
            <a:xfrm flipH="1" flipV="1">
              <a:off x="3357563" y="1489075"/>
              <a:ext cx="476250" cy="78422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47"/>
            <p:cNvSpPr txBox="1">
              <a:spLocks noChangeArrowheads="1"/>
            </p:cNvSpPr>
            <p:nvPr/>
          </p:nvSpPr>
          <p:spPr bwMode="auto">
            <a:xfrm>
              <a:off x="3403600" y="2390775"/>
              <a:ext cx="1188136" cy="395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600" dirty="0">
                  <a:solidFill>
                    <a:srgbClr val="7030A0"/>
                  </a:solidFill>
                  <a:latin typeface="Comic Sans MS" charset="0"/>
                </a:rPr>
                <a:t>HOM Coupler &amp;</a:t>
              </a:r>
            </a:p>
            <a:p>
              <a:r>
                <a:rPr lang="en-US" altLang="ja-JP" sz="1600" dirty="0">
                  <a:solidFill>
                    <a:srgbClr val="7030A0"/>
                  </a:solidFill>
                  <a:latin typeface="Comic Sans MS" charset="0"/>
                </a:rPr>
                <a:t>RF </a:t>
              </a:r>
              <a:r>
                <a:rPr lang="en-US" altLang="ja-JP" sz="1600" dirty="0" err="1">
                  <a:solidFill>
                    <a:srgbClr val="7030A0"/>
                  </a:solidFill>
                  <a:latin typeface="Comic Sans MS" charset="0"/>
                </a:rPr>
                <a:t>Feedthrough</a:t>
              </a:r>
              <a:endParaRPr lang="ja-JP" altLang="en-US" sz="1600" dirty="0">
                <a:solidFill>
                  <a:srgbClr val="7030A0"/>
                </a:solidFill>
                <a:latin typeface="Comic Sans MS" charset="0"/>
              </a:endParaRPr>
            </a:p>
          </p:txBody>
        </p:sp>
        <p:cxnSp>
          <p:nvCxnSpPr>
            <p:cNvPr id="18" name="直線矢印コネクタ 49"/>
            <p:cNvCxnSpPr/>
            <p:nvPr/>
          </p:nvCxnSpPr>
          <p:spPr>
            <a:xfrm flipH="1">
              <a:off x="3551238" y="347663"/>
              <a:ext cx="100012" cy="10001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50"/>
            <p:cNvSpPr txBox="1">
              <a:spLocks noChangeArrowheads="1"/>
            </p:cNvSpPr>
            <p:nvPr/>
          </p:nvSpPr>
          <p:spPr bwMode="auto">
            <a:xfrm>
              <a:off x="3011488" y="95250"/>
              <a:ext cx="845289" cy="20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400">
                  <a:solidFill>
                    <a:srgbClr val="FF0000"/>
                  </a:solidFill>
                  <a:latin typeface="Comic Sans MS" charset="0"/>
                </a:rPr>
                <a:t>2-cell Cavity</a:t>
              </a:r>
              <a:endParaRPr lang="ja-JP" altLang="en-US" sz="1400">
                <a:solidFill>
                  <a:srgbClr val="FF0000"/>
                </a:solidFill>
                <a:latin typeface="Comic Sans MS" charset="0"/>
              </a:endParaRPr>
            </a:p>
          </p:txBody>
        </p:sp>
        <p:cxnSp>
          <p:nvCxnSpPr>
            <p:cNvPr id="20" name="直線矢印コネクタ 55"/>
            <p:cNvCxnSpPr/>
            <p:nvPr/>
          </p:nvCxnSpPr>
          <p:spPr>
            <a:xfrm flipH="1">
              <a:off x="4203700" y="93663"/>
              <a:ext cx="336550" cy="84296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663825" y="407988"/>
              <a:ext cx="927100" cy="176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100">
                  <a:solidFill>
                    <a:srgbClr val="C00000"/>
                  </a:solidFill>
                  <a:latin typeface="Arial" charset="0"/>
                </a:rPr>
                <a:t>Cryostat</a:t>
              </a:r>
            </a:p>
          </p:txBody>
        </p:sp>
        <p:cxnSp>
          <p:nvCxnSpPr>
            <p:cNvPr id="22" name="直線矢印コネクタ 66"/>
            <p:cNvCxnSpPr/>
            <p:nvPr/>
          </p:nvCxnSpPr>
          <p:spPr>
            <a:xfrm flipV="1">
              <a:off x="2527300" y="1825625"/>
              <a:ext cx="373063" cy="219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13"/>
            <p:cNvSpPr txBox="1">
              <a:spLocks noChangeArrowheads="1"/>
            </p:cNvSpPr>
            <p:nvPr/>
          </p:nvSpPr>
          <p:spPr bwMode="auto">
            <a:xfrm>
              <a:off x="2652713" y="1966913"/>
              <a:ext cx="898525" cy="228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600">
                  <a:latin typeface="Arial" charset="0"/>
                </a:rPr>
                <a:t>e-</a:t>
              </a:r>
              <a:endParaRPr lang="ja-JP" altLang="en-US" sz="1600">
                <a:latin typeface="Arial" charset="0"/>
              </a:endParaRPr>
            </a:p>
          </p:txBody>
        </p:sp>
      </p:grp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192260" y="4771759"/>
            <a:ext cx="2589212" cy="1717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RF frequency:  1.3 GHz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Input power : 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10kW/coupler (10mA, 5MeV)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ja-JP" sz="1200" b="1" dirty="0">
                <a:solidFill>
                  <a:srgbClr val="3333FF"/>
                </a:solidFill>
                <a:latin typeface="Arial" charset="0"/>
              </a:rPr>
              <a:t>180kW/coupler (100mA, 10MeV) </a:t>
            </a:r>
            <a:endParaRPr lang="en-US" altLang="ja-JP" sz="1200" b="1" baseline="50000" dirty="0">
              <a:solidFill>
                <a:srgbClr val="3333FF"/>
              </a:solidFill>
              <a:latin typeface="Arial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i="1" dirty="0" err="1">
                <a:solidFill>
                  <a:srgbClr val="333399"/>
                </a:solidFill>
                <a:latin typeface="Arial" charset="0"/>
              </a:rPr>
              <a:t>E</a:t>
            </a:r>
            <a:r>
              <a:rPr lang="en-US" altLang="ja-JP" sz="1200" b="1" baseline="-25000" dirty="0" err="1">
                <a:solidFill>
                  <a:srgbClr val="333399"/>
                </a:solidFill>
                <a:latin typeface="Arial" charset="0"/>
              </a:rPr>
              <a:t>acc</a:t>
            </a: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:  </a:t>
            </a:r>
            <a:r>
              <a:rPr lang="ja-JP" altLang="en-US" sz="1200" b="1" dirty="0">
                <a:solidFill>
                  <a:srgbClr val="333399"/>
                </a:solidFill>
                <a:latin typeface="Arial" charset="0"/>
              </a:rPr>
              <a:t>　　  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7.6MV/m</a:t>
            </a:r>
            <a:r>
              <a:rPr lang="ja-JP" altLang="en-US" sz="1200" b="1" dirty="0">
                <a:solidFill>
                  <a:srgbClr val="FF0000"/>
                </a:solidFill>
                <a:latin typeface="Arial" charset="0"/>
              </a:rPr>
              <a:t>（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5MeV</a:t>
            </a:r>
            <a:r>
              <a:rPr lang="ja-JP" altLang="en-US" sz="1200" b="1" dirty="0">
                <a:solidFill>
                  <a:srgbClr val="FF0000"/>
                </a:solidFill>
                <a:latin typeface="Arial" charset="0"/>
              </a:rPr>
              <a:t>）</a:t>
            </a:r>
            <a:endParaRPr lang="en-US" altLang="ja-JP" sz="12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                </a:t>
            </a:r>
            <a:r>
              <a:rPr lang="en-US" altLang="ja-JP" sz="1200" b="1" dirty="0">
                <a:solidFill>
                  <a:srgbClr val="3333FF"/>
                </a:solidFill>
                <a:latin typeface="Arial" charset="0"/>
              </a:rPr>
              <a:t>15MV/m (10MeV)      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Unloaded-Q:</a:t>
            </a:r>
            <a:r>
              <a:rPr lang="ja-JP" altLang="en-US" sz="1200" b="1" dirty="0">
                <a:solidFill>
                  <a:srgbClr val="333399"/>
                </a:solidFill>
                <a:latin typeface="Arial" charset="0"/>
              </a:rPr>
              <a:t>　　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Q</a:t>
            </a:r>
            <a:r>
              <a:rPr lang="en-US" altLang="ja-JP" sz="1200" b="1" baseline="-25000" dirty="0">
                <a:solidFill>
                  <a:srgbClr val="FF0000"/>
                </a:solidFill>
                <a:latin typeface="Arial" charset="0"/>
              </a:rPr>
              <a:t>0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 &gt; 1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  <a:sym typeface="Symbol" charset="0"/>
              </a:rPr>
              <a:t>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US" altLang="ja-JP" sz="1200" b="1" baseline="30000" dirty="0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pic>
        <p:nvPicPr>
          <p:cNvPr id="25" name="Picture 2" descr="C:\Documents and Settings\E.Kako\デスクトップ\２０１１年１月から, 2012, May 09\Conference and Workshop, 2011, 2012\IPAC12 at New Orleans\Figures\P1090478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4" b="32599"/>
          <a:stretch/>
        </p:blipFill>
        <p:spPr bwMode="auto">
          <a:xfrm>
            <a:off x="459311" y="2966426"/>
            <a:ext cx="4150828" cy="15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creen Shot 2015-06-17 at 3.35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9" y="4553574"/>
            <a:ext cx="2539931" cy="180499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66010" y="6094895"/>
            <a:ext cx="3069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Courtesy: Hiroshi </a:t>
            </a:r>
            <a:r>
              <a:rPr lang="en-US" sz="1600" dirty="0"/>
              <a:t>Sakai, </a:t>
            </a:r>
            <a:r>
              <a:rPr lang="en-US" sz="1600" dirty="0" smtClean="0"/>
              <a:t>ERL15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118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89" y="2689657"/>
            <a:ext cx="8840151" cy="1143000"/>
          </a:xfrm>
        </p:spPr>
        <p:txBody>
          <a:bodyPr/>
          <a:lstStyle/>
          <a:p>
            <a:r>
              <a:rPr lang="en-US" dirty="0" smtClean="0"/>
              <a:t>ERL High </a:t>
            </a:r>
            <a:r>
              <a:rPr lang="en-US" dirty="0"/>
              <a:t>Current </a:t>
            </a:r>
            <a:r>
              <a:rPr lang="en-US" dirty="0" smtClean="0"/>
              <a:t>Main </a:t>
            </a:r>
            <a:r>
              <a:rPr lang="en-US" dirty="0" err="1" smtClean="0"/>
              <a:t>Linac</a:t>
            </a:r>
            <a:r>
              <a:rPr lang="en-US" dirty="0" smtClean="0"/>
              <a:t> SRF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922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" y="0"/>
            <a:ext cx="8820727" cy="1143000"/>
          </a:xfrm>
        </p:spPr>
        <p:txBody>
          <a:bodyPr/>
          <a:lstStyle/>
          <a:p>
            <a:r>
              <a:rPr lang="en-US" sz="4000" dirty="0"/>
              <a:t>Cornell ERL </a:t>
            </a:r>
            <a:r>
              <a:rPr lang="en-US" sz="4000" dirty="0" smtClean="0"/>
              <a:t>Main </a:t>
            </a:r>
            <a:r>
              <a:rPr lang="en-US" sz="4000" dirty="0" err="1" smtClean="0"/>
              <a:t>Linac</a:t>
            </a:r>
            <a:r>
              <a:rPr lang="en-US" sz="4000" dirty="0" smtClean="0"/>
              <a:t> Cryomodule</a:t>
            </a:r>
            <a:endParaRPr lang="en-US" sz="4000" dirty="0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24</a:t>
            </a:fld>
            <a:endParaRPr lang="en-US" sz="1200" dirty="0"/>
          </a:p>
        </p:txBody>
      </p:sp>
      <p:sp>
        <p:nvSpPr>
          <p:cNvPr id="7" name="Right Arrow 6"/>
          <p:cNvSpPr/>
          <p:nvPr/>
        </p:nvSpPr>
        <p:spPr>
          <a:xfrm>
            <a:off x="276256" y="1085831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33" y="1981239"/>
            <a:ext cx="8453438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80721" y="1405228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b="1">
                <a:solidFill>
                  <a:srgbClr val="002060"/>
                </a:solidFill>
              </a:rPr>
              <a:t>HGRP support post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69376" y="1794236"/>
            <a:ext cx="915304" cy="48831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81367" y="3124159"/>
            <a:ext cx="2989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b="1" dirty="0" err="1">
                <a:solidFill>
                  <a:srgbClr val="002060"/>
                </a:solidFill>
              </a:rPr>
              <a:t>Beamline</a:t>
            </a:r>
            <a:r>
              <a:rPr lang="en-US" sz="1800" b="1" dirty="0">
                <a:solidFill>
                  <a:srgbClr val="002060"/>
                </a:solidFill>
              </a:rPr>
              <a:t> HOM absorber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888012" y="2890341"/>
            <a:ext cx="635093" cy="38355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268794" y="2849011"/>
            <a:ext cx="413276" cy="40158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40838" y="1358624"/>
            <a:ext cx="3106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b="1" dirty="0" smtClean="0">
                <a:solidFill>
                  <a:srgbClr val="002060"/>
                </a:solidFill>
              </a:rPr>
              <a:t>Helium Gas Return Pipe</a:t>
            </a:r>
            <a:endParaRPr lang="en-US" sz="18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51410" y="1677657"/>
            <a:ext cx="515938" cy="93662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05858" y="1405228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b="1">
                <a:solidFill>
                  <a:srgbClr val="002060"/>
                </a:solidFill>
              </a:rPr>
              <a:t>~40K thermal shield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556808" y="1813216"/>
            <a:ext cx="307531" cy="52861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814618" y="3124159"/>
            <a:ext cx="2217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b="1" dirty="0">
                <a:solidFill>
                  <a:srgbClr val="002060"/>
                </a:solidFill>
              </a:rPr>
              <a:t>SC </a:t>
            </a:r>
            <a:r>
              <a:rPr lang="en-US" sz="1800" b="1" dirty="0" smtClean="0">
                <a:solidFill>
                  <a:srgbClr val="002060"/>
                </a:solidFill>
              </a:rPr>
              <a:t>magnet</a:t>
            </a:r>
            <a:endParaRPr lang="en-US" sz="1800" b="1" dirty="0">
              <a:solidFill>
                <a:srgbClr val="00206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009723" y="2896692"/>
            <a:ext cx="831312" cy="44711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\\psf\Home\Desktop\MLC-3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691668"/>
            <a:ext cx="91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>
            <a:off x="349563" y="3541869"/>
            <a:ext cx="816813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38416" y="3367104"/>
            <a:ext cx="95547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~10 m</a:t>
            </a:r>
            <a:endParaRPr lang="de-DE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677728" y="3118325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b="1" dirty="0">
                <a:solidFill>
                  <a:srgbClr val="002060"/>
                </a:solidFill>
              </a:rPr>
              <a:t>7-cell cavity</a:t>
            </a:r>
          </a:p>
        </p:txBody>
      </p:sp>
      <p:pic>
        <p:nvPicPr>
          <p:cNvPr id="33" name="Picture 7" descr="\\psf\Home\Desktop\100_3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679" y="3811168"/>
            <a:ext cx="3839900" cy="257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IMG_133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b="23224"/>
          <a:stretch/>
        </p:blipFill>
        <p:spPr>
          <a:xfrm>
            <a:off x="1459140" y="3776108"/>
            <a:ext cx="6268840" cy="25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3600" dirty="0"/>
              <a:t>Main </a:t>
            </a:r>
            <a:r>
              <a:rPr lang="en-US" sz="3600" dirty="0" err="1"/>
              <a:t>Linac</a:t>
            </a:r>
            <a:r>
              <a:rPr lang="en-US" sz="3600" dirty="0"/>
              <a:t> </a:t>
            </a:r>
            <a:r>
              <a:rPr lang="en-US" sz="3600" dirty="0" smtClean="0"/>
              <a:t>Cavity Design for very high Beam Currents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25</a:t>
            </a:fld>
            <a:endParaRPr lang="en-US" sz="1200" dirty="0"/>
          </a:p>
        </p:txBody>
      </p:sp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3" y="4480585"/>
            <a:ext cx="3136745" cy="1869145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79" y="3280439"/>
            <a:ext cx="5593325" cy="31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118402" y="4794125"/>
            <a:ext cx="4738435" cy="1061829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b="1" dirty="0" smtClean="0"/>
              <a:t>Dipole mode damping calculated up to 10 GHz with realistic RF absorbers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b="1" dirty="0" smtClean="0"/>
              <a:t>Worst mode limits beam current!</a:t>
            </a:r>
            <a:endParaRPr lang="en-US" b="1" dirty="0"/>
          </a:p>
        </p:txBody>
      </p:sp>
      <p:pic>
        <p:nvPicPr>
          <p:cNvPr id="12" name="Picture 8" descr="7cell_no_stu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538" y="3136163"/>
            <a:ext cx="3174308" cy="1190366"/>
          </a:xfrm>
          <a:prstGeom prst="rect">
            <a:avLst/>
          </a:prstGeom>
          <a:noFill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41445B"/>
              </a:clrFrom>
              <a:clrTo>
                <a:srgbClr val="41445B">
                  <a:alpha val="0"/>
                </a:srgbClr>
              </a:clrTo>
            </a:clrChange>
          </a:blip>
          <a:srcRect l="38476" t="49824" r="15593" b="37815"/>
          <a:stretch/>
        </p:blipFill>
        <p:spPr bwMode="auto">
          <a:xfrm flipH="1">
            <a:off x="99237" y="1630944"/>
            <a:ext cx="4794653" cy="89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40047" y="4462132"/>
            <a:ext cx="31684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Franklin Cray XT4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6788" y="1277292"/>
            <a:ext cx="4235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Cell shape optimization</a:t>
            </a:r>
          </a:p>
          <a:p>
            <a:pPr marL="460375" lvl="1" indent="-234950">
              <a:buFont typeface="Arial"/>
              <a:buChar char="•"/>
            </a:pPr>
            <a:r>
              <a:rPr lang="en-US" sz="2400" dirty="0" smtClean="0"/>
              <a:t>~20 free parameters</a:t>
            </a:r>
          </a:p>
          <a:p>
            <a:pPr marL="460375" lvl="1" indent="-234950">
              <a:buFont typeface="Arial"/>
              <a:buChar char="•"/>
            </a:pPr>
            <a:r>
              <a:rPr lang="en-US" sz="2400" dirty="0" smtClean="0"/>
              <a:t>1000’s of </a:t>
            </a:r>
            <a:r>
              <a:rPr lang="en-US" sz="2400" dirty="0" err="1" smtClean="0"/>
              <a:t>eigenmodes</a:t>
            </a:r>
            <a:endParaRPr lang="en-US" sz="2400" dirty="0" smtClean="0"/>
          </a:p>
          <a:p>
            <a:pPr marL="460375" lvl="1" indent="-234950">
              <a:buFont typeface="Arial"/>
              <a:buChar char="•"/>
            </a:pPr>
            <a:r>
              <a:rPr lang="en-US" sz="2400" dirty="0" smtClean="0"/>
              <a:t>Impact of cell shape errors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28172" y="270577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>
              <a:spcBef>
                <a:spcPts val="1200"/>
              </a:spcBef>
            </a:pP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Supports beam current &gt;400 mA (previous record: 10 mA)</a:t>
            </a:r>
            <a:endParaRPr lang="en-US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3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4000" dirty="0"/>
              <a:t>Main </a:t>
            </a:r>
            <a:r>
              <a:rPr lang="en-US" sz="4000" dirty="0" err="1"/>
              <a:t>Linac</a:t>
            </a:r>
            <a:r>
              <a:rPr lang="en-US" sz="4000" dirty="0"/>
              <a:t> Cavity </a:t>
            </a:r>
            <a:r>
              <a:rPr lang="en-US" sz="4000" dirty="0" smtClean="0"/>
              <a:t>Design: Beam Tracking Results 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26</a:t>
            </a:fld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21389" y="1339852"/>
            <a:ext cx="868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Maximum stable beam current (simulation) vs. cavity to cavity HOM frequency variation due to cavity shape errors</a:t>
            </a:r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203687" y="1899094"/>
            <a:ext cx="6781800" cy="4633298"/>
            <a:chOff x="1203687" y="1474617"/>
            <a:chExt cx="6781800" cy="5057775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CCCCCC"/>
                </a:clrFrom>
                <a:clrTo>
                  <a:srgbClr val="CCCC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687" y="1474617"/>
              <a:ext cx="6781800" cy="505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Down Arrow Callout 14"/>
            <p:cNvSpPr/>
            <p:nvPr/>
          </p:nvSpPr>
          <p:spPr>
            <a:xfrm flipH="1">
              <a:off x="1968795" y="1957348"/>
              <a:ext cx="1380933" cy="2522016"/>
            </a:xfrm>
            <a:prstGeom prst="downArrowCallout">
              <a:avLst>
                <a:gd name="adj1" fmla="val 8784"/>
                <a:gd name="adj2" fmla="val 10811"/>
                <a:gd name="adj3" fmla="val 12838"/>
                <a:gd name="adj4" fmla="val 1048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±0.125 mm</a:t>
              </a:r>
            </a:p>
          </p:txBody>
        </p:sp>
        <p:sp>
          <p:nvSpPr>
            <p:cNvPr id="16" name="Down Arrow Callout 15"/>
            <p:cNvSpPr/>
            <p:nvPr/>
          </p:nvSpPr>
          <p:spPr>
            <a:xfrm flipH="1">
              <a:off x="2438433" y="2574845"/>
              <a:ext cx="1380933" cy="1193930"/>
            </a:xfrm>
            <a:prstGeom prst="downArrowCallout">
              <a:avLst>
                <a:gd name="adj1" fmla="val 8784"/>
                <a:gd name="adj2" fmla="val 10811"/>
                <a:gd name="adj3" fmla="val 12838"/>
                <a:gd name="adj4" fmla="val 1758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±</a:t>
              </a:r>
              <a:r>
                <a:rPr lang="en-US" dirty="0" smtClean="0"/>
                <a:t>0.250 </a:t>
              </a:r>
              <a:r>
                <a:rPr lang="en-US" dirty="0"/>
                <a:t>mm</a:t>
              </a:r>
            </a:p>
          </p:txBody>
        </p:sp>
        <p:sp>
          <p:nvSpPr>
            <p:cNvPr id="17" name="Up Arrow Callout 16"/>
            <p:cNvSpPr/>
            <p:nvPr/>
          </p:nvSpPr>
          <p:spPr>
            <a:xfrm>
              <a:off x="4298347" y="4095347"/>
              <a:ext cx="1486678" cy="923730"/>
            </a:xfrm>
            <a:prstGeom prst="upArrowCallout">
              <a:avLst>
                <a:gd name="adj1" fmla="val 14188"/>
                <a:gd name="adj2" fmla="val 16891"/>
                <a:gd name="adj3" fmla="val 20496"/>
                <a:gd name="adj4" fmla="val 3189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±</a:t>
              </a:r>
              <a:r>
                <a:rPr lang="en-US" dirty="0" smtClean="0"/>
                <a:t>0.500 </a:t>
              </a:r>
              <a:r>
                <a:rPr lang="en-US" dirty="0"/>
                <a:t>mm</a:t>
              </a:r>
            </a:p>
          </p:txBody>
        </p:sp>
        <p:sp>
          <p:nvSpPr>
            <p:cNvPr id="18" name="Down Arrow Callout 17"/>
            <p:cNvSpPr/>
            <p:nvPr/>
          </p:nvSpPr>
          <p:spPr>
            <a:xfrm flipH="1">
              <a:off x="6537683" y="3675469"/>
              <a:ext cx="1380933" cy="1576873"/>
            </a:xfrm>
            <a:prstGeom prst="downArrowCallout">
              <a:avLst>
                <a:gd name="adj1" fmla="val 8784"/>
                <a:gd name="adj2" fmla="val 10811"/>
                <a:gd name="adj3" fmla="val 12838"/>
                <a:gd name="adj4" fmla="val 1758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±1.000 </a:t>
              </a:r>
              <a:r>
                <a:rPr lang="en-US" dirty="0"/>
                <a:t>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13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Prototype Cavity Fabrication 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27</a:t>
            </a:fld>
            <a:endParaRPr lang="en-US" sz="1200" dirty="0"/>
          </a:p>
        </p:txBody>
      </p:sp>
      <p:pic>
        <p:nvPicPr>
          <p:cNvPr id="13" name="Picture 4" descr="Photo01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02" y="3970252"/>
            <a:ext cx="62642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3"/>
          <a:stretch/>
        </p:blipFill>
        <p:spPr bwMode="auto">
          <a:xfrm>
            <a:off x="665702" y="1688949"/>
            <a:ext cx="1973263" cy="223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6"/>
          <p:cNvGrpSpPr>
            <a:grpSpLocks/>
          </p:cNvGrpSpPr>
          <p:nvPr/>
        </p:nvGrpSpPr>
        <p:grpSpPr bwMode="auto">
          <a:xfrm>
            <a:off x="4042315" y="1538421"/>
            <a:ext cx="4656137" cy="2412643"/>
            <a:chOff x="905776" y="33555440"/>
            <a:chExt cx="4656823" cy="2281324"/>
          </a:xfrm>
        </p:grpSpPr>
        <p:pic>
          <p:nvPicPr>
            <p:cNvPr id="21" name="Picture 7" descr="20110323_0287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2" y="33832624"/>
              <a:ext cx="962631" cy="73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/>
            <p:cNvPicPr>
              <a:picLocks noChangeAspect="1" noChangeArrowheads="1"/>
            </p:cNvPicPr>
            <p:nvPr/>
          </p:nvPicPr>
          <p:blipFill rotWithShape="1">
            <a:blip r:embed="rId5"/>
            <a:srcRect t="15441"/>
            <a:stretch/>
          </p:blipFill>
          <p:spPr bwMode="auto">
            <a:xfrm>
              <a:off x="4033612" y="33610930"/>
              <a:ext cx="1528987" cy="2188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80"/>
            <a:stretch/>
          </p:blipFill>
          <p:spPr bwMode="auto">
            <a:xfrm rot="5400000">
              <a:off x="766984" y="33751247"/>
              <a:ext cx="2225833" cy="194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905776" y="33555440"/>
              <a:ext cx="4656823" cy="35425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700" b="1" kern="0" dirty="0" smtClean="0">
                  <a:solidFill>
                    <a:sysClr val="windowText" lastClr="000000"/>
                  </a:solidFill>
                </a:rPr>
                <a:t>Quality control: CMM and frequency check</a:t>
              </a:r>
              <a:endParaRPr lang="en-US" sz="1700" b="1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0490" y="2619772"/>
            <a:ext cx="11969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65702" y="1548613"/>
            <a:ext cx="1973263" cy="6143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700" b="1" kern="0" dirty="0" smtClean="0">
                <a:solidFill>
                  <a:sysClr val="windowText" lastClr="000000"/>
                </a:solidFill>
              </a:rPr>
              <a:t>Electron Beam Welding</a:t>
            </a:r>
            <a:endParaRPr lang="en-US" sz="17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Left-Right Arrow 26"/>
          <p:cNvSpPr>
            <a:spLocks noChangeArrowheads="1"/>
          </p:cNvSpPr>
          <p:nvPr/>
        </p:nvSpPr>
        <p:spPr bwMode="auto">
          <a:xfrm>
            <a:off x="2715165" y="2435734"/>
            <a:ext cx="1238250" cy="285750"/>
          </a:xfrm>
          <a:prstGeom prst="leftRightArrow">
            <a:avLst>
              <a:gd name="adj1" fmla="val 50000"/>
              <a:gd name="adj2" fmla="val 49994"/>
            </a:avLst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83140" y="5570935"/>
            <a:ext cx="8215312" cy="6159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700" b="1">
                <a:solidFill>
                  <a:srgbClr val="000000"/>
                </a:solidFill>
              </a:rPr>
              <a:t>Finished main linac cavity with very tight (±0.25 mm) shape precision 	         </a:t>
            </a:r>
            <a:r>
              <a:rPr lang="en-US" sz="1700" b="1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1700" b="1">
                <a:solidFill>
                  <a:srgbClr val="000000"/>
                </a:solidFill>
              </a:rPr>
              <a:t> important for supporting high currents (avoid risk of trapped HOMs!)</a:t>
            </a:r>
          </a:p>
        </p:txBody>
      </p:sp>
    </p:spTree>
    <p:extLst>
      <p:ext uri="{BB962C8B-B14F-4D97-AF65-F5344CB8AC3E}">
        <p14:creationId xmlns:p14="http://schemas.microsoft.com/office/powerpoint/2010/main" val="181590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4000" dirty="0">
                <a:latin typeface="Arial" charset="0"/>
              </a:rPr>
              <a:t>Full System Test of a 1-Cavity Main </a:t>
            </a:r>
            <a:r>
              <a:rPr lang="en-US" sz="4000" dirty="0" err="1">
                <a:latin typeface="Arial" charset="0"/>
              </a:rPr>
              <a:t>Linac</a:t>
            </a:r>
            <a:r>
              <a:rPr lang="en-US" sz="4000" dirty="0">
                <a:latin typeface="Arial" charset="0"/>
              </a:rPr>
              <a:t> Unit in a Cryomodule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28</a:t>
            </a:fld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581" y="1463960"/>
            <a:ext cx="4210430" cy="2497027"/>
            <a:chOff x="-8467" y="34737"/>
            <a:chExt cx="2751667" cy="1576238"/>
          </a:xfrm>
          <a:noFill/>
        </p:grpSpPr>
        <p:pic>
          <p:nvPicPr>
            <p:cNvPr id="18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67" y="94825"/>
              <a:ext cx="2751667" cy="146304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446001" y="1319369"/>
              <a:ext cx="545403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cavity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03755" y="1319369"/>
              <a:ext cx="663245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/>
                <a:t>HOM load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4637" y="1384756"/>
              <a:ext cx="767486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HOM load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0686" y="34737"/>
              <a:ext cx="730719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HGRP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592" y="82126"/>
              <a:ext cx="1030022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/>
                <a:t>80K shield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05374" y="1422533"/>
              <a:ext cx="659828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Gate valve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06401" y="267939"/>
              <a:ext cx="129900" cy="38645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06401" y="1270000"/>
              <a:ext cx="224654" cy="203329"/>
            </a:xfrm>
            <a:prstGeom prst="straightConnector1">
              <a:avLst/>
            </a:prstGeom>
            <a:grpFill/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17346" y="1230847"/>
              <a:ext cx="373915" cy="175532"/>
            </a:xfrm>
            <a:prstGeom prst="straightConnector1">
              <a:avLst/>
            </a:prstGeom>
            <a:grpFill/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481667" y="1104900"/>
              <a:ext cx="237036" cy="260228"/>
            </a:xfrm>
            <a:prstGeom prst="straightConnector1">
              <a:avLst/>
            </a:prstGeom>
            <a:grpFill/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2072028" y="1016000"/>
              <a:ext cx="263350" cy="337233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2" idx="2"/>
            </p:cNvCxnSpPr>
            <p:nvPr/>
          </p:nvCxnSpPr>
          <p:spPr>
            <a:xfrm flipH="1">
              <a:off x="1158381" y="223179"/>
              <a:ext cx="17665" cy="593932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18"/>
          <p:cNvSpPr txBox="1">
            <a:spLocks noChangeArrowheads="1"/>
          </p:cNvSpPr>
          <p:nvPr/>
        </p:nvSpPr>
        <p:spPr bwMode="auto">
          <a:xfrm>
            <a:off x="4238303" y="1473097"/>
            <a:ext cx="48244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000" b="1" dirty="0" smtClean="0"/>
              <a:t>  First </a:t>
            </a:r>
            <a:r>
              <a:rPr lang="en-US" sz="2000" b="1" dirty="0"/>
              <a:t>full main </a:t>
            </a:r>
            <a:r>
              <a:rPr lang="en-US" sz="2000" b="1" dirty="0" err="1"/>
              <a:t>linac</a:t>
            </a:r>
            <a:r>
              <a:rPr lang="en-US" sz="2000" b="1" dirty="0"/>
              <a:t> system test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test: cavity and tuner only </a:t>
            </a:r>
            <a:endParaRPr lang="en-US" sz="2000" dirty="0" smtClean="0"/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/>
              <a:t>test: add high power RF input coupler </a:t>
            </a:r>
            <a:endParaRPr lang="en-US" sz="2000" dirty="0" smtClean="0"/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</a:t>
            </a:r>
            <a:r>
              <a:rPr lang="en-US" sz="2000" dirty="0"/>
              <a:t>test: add HOM </a:t>
            </a:r>
            <a:r>
              <a:rPr lang="en-US" sz="2000" dirty="0" err="1"/>
              <a:t>beamline</a:t>
            </a:r>
            <a:r>
              <a:rPr lang="en-US" sz="2000" dirty="0"/>
              <a:t> </a:t>
            </a:r>
            <a:r>
              <a:rPr lang="en-US" sz="2000" dirty="0" smtClean="0"/>
              <a:t>loads</a:t>
            </a:r>
            <a:endParaRPr lang="en-US" sz="2000" dirty="0"/>
          </a:p>
          <a:p>
            <a:pPr>
              <a:spcBef>
                <a:spcPts val="600"/>
              </a:spcBef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42" name="Picture 7" descr="\\psf\Home\Desktop\100_36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0" y="4085544"/>
            <a:ext cx="31575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" descr="IMG_644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"/>
          <a:stretch/>
        </p:blipFill>
        <p:spPr bwMode="auto">
          <a:xfrm>
            <a:off x="3733478" y="3801381"/>
            <a:ext cx="5176837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743003" y="3806144"/>
            <a:ext cx="513715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Test </a:t>
            </a:r>
            <a:r>
              <a:rPr lang="en-US" sz="2000" dirty="0" err="1"/>
              <a:t>cryomodule</a:t>
            </a:r>
            <a:r>
              <a:rPr lang="en-US" sz="2000" dirty="0"/>
              <a:t> installed at Wilson Lab</a:t>
            </a:r>
          </a:p>
        </p:txBody>
      </p:sp>
    </p:spTree>
    <p:extLst>
      <p:ext uri="{BB962C8B-B14F-4D97-AF65-F5344CB8AC3E}">
        <p14:creationId xmlns:p14="http://schemas.microsoft.com/office/powerpoint/2010/main" val="236637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Does it work? Results from the Main </a:t>
            </a:r>
            <a:r>
              <a:rPr lang="en-US" sz="3600" dirty="0" err="1">
                <a:solidFill>
                  <a:srgbClr val="000000"/>
                </a:solidFill>
              </a:rPr>
              <a:t>Linac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smtClean="0">
                <a:solidFill>
                  <a:srgbClr val="000000"/>
                </a:solidFill>
              </a:rPr>
              <a:t>1-Cavity Prototype Module (I)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29</a:t>
            </a:fld>
            <a:endParaRPr lang="en-US" sz="12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1" y="1410609"/>
            <a:ext cx="4362704" cy="28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414" y="1409090"/>
            <a:ext cx="4803586" cy="288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4720260" y="4245570"/>
            <a:ext cx="4423740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200" b="1" dirty="0" smtClean="0"/>
              <a:t>Detailed HOM spectra measurements confirmed strong damping (Q</a:t>
            </a:r>
            <a:r>
              <a:rPr lang="en-US" sz="2200" b="1" baseline="-25000" dirty="0" smtClean="0"/>
              <a:t>HOM</a:t>
            </a:r>
            <a:r>
              <a:rPr lang="en-US" sz="2200" b="1" dirty="0" smtClean="0"/>
              <a:t>&lt;10</a:t>
            </a:r>
            <a:r>
              <a:rPr lang="en-US" sz="2200" b="1" baseline="30000" dirty="0" smtClean="0"/>
              <a:t>4</a:t>
            </a:r>
            <a:r>
              <a:rPr lang="en-US" sz="2200" b="1" dirty="0" smtClean="0"/>
              <a:t> for dipole modes)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200" b="1" dirty="0" smtClean="0"/>
              <a:t>Good agreement with 3D damping simulations</a:t>
            </a:r>
            <a:endParaRPr lang="en-US" sz="2200" b="1" dirty="0"/>
          </a:p>
          <a:p>
            <a:pPr marL="0" indent="0">
              <a:spcBef>
                <a:spcPts val="600"/>
              </a:spcBef>
            </a:pPr>
            <a:endParaRPr lang="en-US" sz="2200" b="1" dirty="0"/>
          </a:p>
          <a:p>
            <a:pPr>
              <a:spcBef>
                <a:spcPts val="600"/>
              </a:spcBef>
              <a:buFont typeface="Arial" charset="0"/>
              <a:buChar char="•"/>
            </a:pPr>
            <a:endParaRPr lang="en-US" sz="2200" b="1" dirty="0"/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402802" y="4280845"/>
            <a:ext cx="45393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200" b="1" dirty="0" smtClean="0"/>
              <a:t>Record Q</a:t>
            </a:r>
            <a:r>
              <a:rPr lang="en-US" sz="2200" b="1" baseline="-25000" dirty="0" smtClean="0"/>
              <a:t>0</a:t>
            </a:r>
            <a:r>
              <a:rPr lang="en-US" sz="2200" b="1" dirty="0" smtClean="0"/>
              <a:t> for cavity accelerating mode: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Q(2.0 K) =   3.5 x 10</a:t>
            </a:r>
            <a:r>
              <a:rPr lang="en-US" sz="2000" b="1" baseline="30000" dirty="0">
                <a:solidFill>
                  <a:srgbClr val="008000"/>
                </a:solidFill>
              </a:rPr>
              <a:t>10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Q(1.8 K) =   </a:t>
            </a:r>
            <a:r>
              <a:rPr lang="en-US" sz="2000" b="1" dirty="0" smtClean="0">
                <a:solidFill>
                  <a:srgbClr val="008000"/>
                </a:solidFill>
              </a:rPr>
              <a:t>6 </a:t>
            </a:r>
            <a:r>
              <a:rPr lang="en-US" sz="2000" b="1" dirty="0">
                <a:solidFill>
                  <a:srgbClr val="008000"/>
                </a:solidFill>
              </a:rPr>
              <a:t>x </a:t>
            </a:r>
            <a:r>
              <a:rPr lang="en-US" sz="2000" b="1" dirty="0" smtClean="0">
                <a:solidFill>
                  <a:srgbClr val="008000"/>
                </a:solidFill>
              </a:rPr>
              <a:t>10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10 </a:t>
            </a:r>
            <a:r>
              <a:rPr lang="en-US" sz="2000" b="1" dirty="0" smtClean="0">
                <a:solidFill>
                  <a:srgbClr val="008000"/>
                </a:solidFill>
              </a:rPr>
              <a:t>(3 x spec!)</a:t>
            </a:r>
            <a:endParaRPr lang="en-US" sz="2000" b="1" dirty="0">
              <a:solidFill>
                <a:srgbClr val="008000"/>
              </a:solidFill>
            </a:endParaRP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Q(1.6 K) = </a:t>
            </a:r>
            <a:r>
              <a:rPr lang="en-US" sz="2000" b="1" dirty="0" smtClean="0">
                <a:solidFill>
                  <a:srgbClr val="008000"/>
                </a:solidFill>
              </a:rPr>
              <a:t>  1 x 10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11</a:t>
            </a:r>
            <a:r>
              <a:rPr lang="en-US" sz="2200" b="1" dirty="0" smtClean="0"/>
              <a:t> </a:t>
            </a:r>
            <a:endParaRPr lang="en-US" sz="2200" b="1" dirty="0"/>
          </a:p>
          <a:p>
            <a:pPr>
              <a:spcBef>
                <a:spcPts val="600"/>
              </a:spcBef>
              <a:buFont typeface="Arial" charset="0"/>
              <a:buChar char="•"/>
            </a:pPr>
            <a:endParaRPr lang="en-US" sz="2200" b="1" dirty="0"/>
          </a:p>
          <a:p>
            <a:pPr>
              <a:spcBef>
                <a:spcPts val="600"/>
              </a:spcBef>
              <a:buFont typeface="Arial" charset="0"/>
              <a:buChar char="•"/>
            </a:pPr>
            <a:endParaRPr lang="en-US" sz="2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34221" y="1820056"/>
            <a:ext cx="787289" cy="435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1.6K</a:t>
            </a:r>
            <a:endParaRPr lang="en-US" sz="2400" b="1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1752" y="2239473"/>
            <a:ext cx="794431" cy="435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Chalkboard"/>
                <a:cs typeface="Chalkboard"/>
              </a:rPr>
              <a:t>1.8K</a:t>
            </a:r>
            <a:endParaRPr lang="en-US" sz="2400" b="1" dirty="0">
              <a:solidFill>
                <a:srgbClr val="008000"/>
              </a:solidFill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3317" y="2585644"/>
            <a:ext cx="560116" cy="435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2K</a:t>
            </a:r>
            <a:endParaRPr lang="en-US" sz="2400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17" name="Picture 7" descr="\\psf\Home\Desktop\100_3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139" y="1446676"/>
            <a:ext cx="1305037" cy="8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22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14" y="2689657"/>
            <a:ext cx="8229600" cy="11430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478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Does it work? Results from the Main </a:t>
            </a:r>
            <a:r>
              <a:rPr lang="en-US" sz="3600" dirty="0" err="1">
                <a:solidFill>
                  <a:srgbClr val="000000"/>
                </a:solidFill>
              </a:rPr>
              <a:t>Linac</a:t>
            </a:r>
            <a:r>
              <a:rPr lang="en-US" sz="3600" dirty="0">
                <a:solidFill>
                  <a:srgbClr val="000000"/>
                </a:solidFill>
              </a:rPr>
              <a:t> 1-Cavity Prototype Module (</a:t>
            </a:r>
            <a:r>
              <a:rPr lang="en-US" sz="3600" dirty="0" smtClean="0">
                <a:solidFill>
                  <a:srgbClr val="000000"/>
                </a:solidFill>
              </a:rPr>
              <a:t>II)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30</a:t>
            </a:fld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6952237" y="3518050"/>
            <a:ext cx="1127760" cy="42145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3706" y="3417350"/>
            <a:ext cx="1145894" cy="3697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99802"/>
            <a:ext cx="603461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59774" y="1325476"/>
            <a:ext cx="3824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HTC-2: No HOM Absorbers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HTC-3: With HOM Absorbers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1" y="4871602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Beamline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HOM absorbers strongly damp dipole HOMs to under Q ~ 10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42485" y="1396677"/>
            <a:ext cx="3578887" cy="3410106"/>
            <a:chOff x="2784917" y="520458"/>
            <a:chExt cx="7118999" cy="6559594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304" y="1446155"/>
              <a:ext cx="4340192" cy="4500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" name="TextBox 30"/>
            <p:cNvSpPr txBox="1">
              <a:spLocks noChangeArrowheads="1"/>
            </p:cNvSpPr>
            <p:nvPr/>
          </p:nvSpPr>
          <p:spPr bwMode="auto">
            <a:xfrm>
              <a:off x="3577204" y="1849207"/>
              <a:ext cx="2434837" cy="72638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kern="0" dirty="0">
                  <a:solidFill>
                    <a:prstClr val="black"/>
                  </a:solidFill>
                  <a:latin typeface="Arial"/>
                </a:rPr>
                <a:t>5K intercept</a:t>
              </a:r>
            </a:p>
          </p:txBody>
        </p:sp>
        <p:cxnSp>
          <p:nvCxnSpPr>
            <p:cNvPr id="17" name="Straight Arrow Connector 16"/>
            <p:cNvCxnSpPr>
              <a:cxnSpLocks noChangeShapeType="1"/>
              <a:stCxn id="16" idx="2"/>
            </p:cNvCxnSpPr>
            <p:nvPr/>
          </p:nvCxnSpPr>
          <p:spPr bwMode="auto">
            <a:xfrm>
              <a:off x="4795029" y="2576772"/>
              <a:ext cx="1027123" cy="689664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32"/>
            <p:cNvSpPr txBox="1">
              <a:spLocks noChangeArrowheads="1"/>
            </p:cNvSpPr>
            <p:nvPr/>
          </p:nvSpPr>
          <p:spPr bwMode="auto">
            <a:xfrm>
              <a:off x="3847741" y="1056388"/>
              <a:ext cx="3516986" cy="72638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kern="0" dirty="0">
                  <a:solidFill>
                    <a:prstClr val="black"/>
                  </a:solidFill>
                  <a:latin typeface="Arial"/>
                </a:rPr>
                <a:t>40 to 80K intercept</a:t>
              </a:r>
            </a:p>
          </p:txBody>
        </p:sp>
        <p:cxnSp>
          <p:nvCxnSpPr>
            <p:cNvPr id="19" name="Straight Arrow Connector 18"/>
            <p:cNvCxnSpPr>
              <a:cxnSpLocks noChangeShapeType="1"/>
            </p:cNvCxnSpPr>
            <p:nvPr/>
          </p:nvCxnSpPr>
          <p:spPr bwMode="auto">
            <a:xfrm>
              <a:off x="5867289" y="1647521"/>
              <a:ext cx="1143247" cy="94337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34"/>
            <p:cNvSpPr txBox="1">
              <a:spLocks noChangeArrowheads="1"/>
            </p:cNvSpPr>
            <p:nvPr/>
          </p:nvSpPr>
          <p:spPr bwMode="auto">
            <a:xfrm>
              <a:off x="6730896" y="5609569"/>
              <a:ext cx="2709240" cy="488426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kern="0" dirty="0" err="1">
                  <a:solidFill>
                    <a:prstClr val="black"/>
                  </a:solidFill>
                  <a:latin typeface="Arial"/>
                </a:rPr>
                <a:t>SiC</a:t>
              </a:r>
              <a:r>
                <a:rPr lang="en-US" sz="1050" b="1" kern="0" dirty="0">
                  <a:solidFill>
                    <a:prstClr val="black"/>
                  </a:solidFill>
                  <a:latin typeface="Arial"/>
                </a:rPr>
                <a:t> absorber ring </a:t>
              </a:r>
            </a:p>
          </p:txBody>
        </p:sp>
        <p:cxnSp>
          <p:nvCxnSpPr>
            <p:cNvPr id="21" name="Straight Arrow Connector 20"/>
            <p:cNvCxnSpPr>
              <a:cxnSpLocks noChangeShapeType="1"/>
              <a:stCxn id="20" idx="0"/>
            </p:cNvCxnSpPr>
            <p:nvPr/>
          </p:nvCxnSpPr>
          <p:spPr bwMode="auto">
            <a:xfrm flipH="1" flipV="1">
              <a:off x="6857358" y="4200393"/>
              <a:ext cx="1228159" cy="1409176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36"/>
            <p:cNvSpPr txBox="1">
              <a:spLocks noChangeArrowheads="1"/>
            </p:cNvSpPr>
            <p:nvPr/>
          </p:nvSpPr>
          <p:spPr bwMode="auto">
            <a:xfrm>
              <a:off x="4794624" y="5924039"/>
              <a:ext cx="1974922" cy="115601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kern="0" dirty="0">
                  <a:solidFill>
                    <a:prstClr val="black"/>
                  </a:solidFill>
                  <a:latin typeface="Arial"/>
                </a:rPr>
                <a:t>Shielded bellow</a:t>
              </a:r>
            </a:p>
          </p:txBody>
        </p:sp>
        <p:cxnSp>
          <p:nvCxnSpPr>
            <p:cNvPr id="23" name="Straight Arrow Connector 22"/>
            <p:cNvCxnSpPr>
              <a:cxnSpLocks noChangeShapeType="1"/>
              <a:stCxn id="22" idx="0"/>
            </p:cNvCxnSpPr>
            <p:nvPr/>
          </p:nvCxnSpPr>
          <p:spPr bwMode="auto">
            <a:xfrm flipV="1">
              <a:off x="5783125" y="5336119"/>
              <a:ext cx="696682" cy="58590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38"/>
            <p:cNvSpPr txBox="1">
              <a:spLocks noChangeArrowheads="1"/>
            </p:cNvSpPr>
            <p:nvPr/>
          </p:nvSpPr>
          <p:spPr bwMode="auto">
            <a:xfrm>
              <a:off x="7009164" y="520458"/>
              <a:ext cx="2894752" cy="1160441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kern="0" dirty="0">
                  <a:solidFill>
                    <a:prstClr val="black"/>
                  </a:solidFill>
                  <a:latin typeface="Arial"/>
                </a:rPr>
                <a:t>Flange for disassembly</a:t>
              </a:r>
            </a:p>
          </p:txBody>
        </p:sp>
        <p:cxnSp>
          <p:nvCxnSpPr>
            <p:cNvPr id="25" name="Straight Arrow Connector 24"/>
            <p:cNvCxnSpPr>
              <a:cxnSpLocks noChangeShapeType="1"/>
              <a:stCxn id="26" idx="0"/>
            </p:cNvCxnSpPr>
            <p:nvPr/>
          </p:nvCxnSpPr>
          <p:spPr bwMode="auto">
            <a:xfrm flipV="1">
              <a:off x="3884459" y="4985078"/>
              <a:ext cx="910568" cy="761794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Box 40"/>
            <p:cNvSpPr txBox="1">
              <a:spLocks noChangeArrowheads="1"/>
            </p:cNvSpPr>
            <p:nvPr/>
          </p:nvSpPr>
          <p:spPr bwMode="auto">
            <a:xfrm>
              <a:off x="2784917" y="5746872"/>
              <a:ext cx="2199082" cy="1160441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kern="0" dirty="0">
                  <a:solidFill>
                    <a:prstClr val="black"/>
                  </a:solidFill>
                  <a:latin typeface="Arial"/>
                </a:rPr>
                <a:t>Flange to cavity</a:t>
              </a: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 flipH="1">
              <a:off x="7329971" y="1670191"/>
              <a:ext cx="212958" cy="38711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7171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Does it work? Results from the Main </a:t>
            </a:r>
            <a:r>
              <a:rPr lang="en-US" sz="3600" dirty="0" err="1">
                <a:solidFill>
                  <a:srgbClr val="000000"/>
                </a:solidFill>
              </a:rPr>
              <a:t>Linac</a:t>
            </a:r>
            <a:r>
              <a:rPr lang="en-US" sz="3600" dirty="0">
                <a:solidFill>
                  <a:srgbClr val="000000"/>
                </a:solidFill>
              </a:rPr>
              <a:t> 1-Cavity Prototype </a:t>
            </a:r>
            <a:r>
              <a:rPr lang="en-US" sz="3600" dirty="0" smtClean="0">
                <a:solidFill>
                  <a:srgbClr val="000000"/>
                </a:solidFill>
              </a:rPr>
              <a:t>Module (</a:t>
            </a:r>
            <a:r>
              <a:rPr lang="en-US" sz="3600" dirty="0" smtClean="0">
                <a:solidFill>
                  <a:srgbClr val="000000"/>
                </a:solidFill>
              </a:rPr>
              <a:t>III)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</a:t>
            </a:r>
            <a:r>
              <a:rPr lang="en-US" sz="1200" dirty="0" smtClean="0"/>
              <a:t> </a:t>
            </a:r>
            <a:r>
              <a:rPr lang="en-US" sz="1200" dirty="0"/>
              <a:t>Slide </a:t>
            </a:r>
            <a:fld id="{E5374618-37E8-0343-A5E2-882DB9F99FB2}" type="slidenum">
              <a:rPr lang="en-US" sz="1200"/>
              <a:pPr/>
              <a:t>31</a:t>
            </a:fld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8" y="1402961"/>
            <a:ext cx="4716982" cy="2837959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 rot="19750022">
            <a:off x="2577820" y="2325859"/>
            <a:ext cx="896386" cy="185316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680455">
            <a:off x="2265646" y="1853235"/>
            <a:ext cx="191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Beam direction</a:t>
            </a:r>
            <a:endParaRPr lang="en-US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0" y="4023719"/>
            <a:ext cx="8839200" cy="24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121400" y="4442018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Charge-modulated beam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612090" y="5330770"/>
            <a:ext cx="152400" cy="3048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541806" y="5330770"/>
            <a:ext cx="152400" cy="3048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946090" y="5330770"/>
            <a:ext cx="152400" cy="3048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672609" y="6032503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BPM2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945732" y="6032503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BPM1</a:t>
            </a:r>
            <a:endParaRPr lang="en-GB" dirty="0"/>
          </a:p>
        </p:txBody>
      </p:sp>
      <p:cxnSp>
        <p:nvCxnSpPr>
          <p:cNvPr id="25" name="Curved Connector 24"/>
          <p:cNvCxnSpPr>
            <a:stCxn id="23" idx="0"/>
            <a:endCxn id="21" idx="2"/>
          </p:cNvCxnSpPr>
          <p:nvPr/>
        </p:nvCxnSpPr>
        <p:spPr>
          <a:xfrm rot="5400000" flipH="1" flipV="1">
            <a:off x="2213541" y="5628039"/>
            <a:ext cx="396933" cy="411997"/>
          </a:xfrm>
          <a:prstGeom prst="curvedConnector3">
            <a:avLst>
              <a:gd name="adj1" fmla="val 44143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4" idx="0"/>
            <a:endCxn id="22" idx="2"/>
          </p:cNvCxnSpPr>
          <p:nvPr/>
        </p:nvCxnSpPr>
        <p:spPr>
          <a:xfrm rot="16200000" flipV="1">
            <a:off x="6052245" y="5605616"/>
            <a:ext cx="396933" cy="456842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6200000" flipH="1">
            <a:off x="314914" y="4907279"/>
            <a:ext cx="479369" cy="13901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9409" y="4279903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BPM3</a:t>
            </a:r>
            <a:endParaRPr lang="en-GB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797" y="4064002"/>
            <a:ext cx="2058665" cy="43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4887322" y="1367793"/>
            <a:ext cx="4339881" cy="352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27013" indent="-227013">
              <a:spcBef>
                <a:spcPts val="600"/>
              </a:spcBef>
              <a:buFont typeface="Arial"/>
              <a:buChar char="•"/>
            </a:pPr>
            <a:r>
              <a:rPr lang="en-US" sz="2200" b="1" dirty="0" smtClean="0"/>
              <a:t>Beam operation:</a:t>
            </a:r>
          </a:p>
          <a:p>
            <a:pPr marL="622300" lvl="1" indent="-274638">
              <a:spcBef>
                <a:spcPts val="600"/>
              </a:spcBef>
              <a:buFont typeface="Arial"/>
              <a:buChar char="•"/>
            </a:pPr>
            <a:r>
              <a:rPr lang="en-US" sz="2200" b="1" dirty="0" smtClean="0">
                <a:solidFill>
                  <a:srgbClr val="006600"/>
                </a:solidFill>
              </a:rPr>
              <a:t>High currents &gt;40 mA</a:t>
            </a:r>
          </a:p>
          <a:p>
            <a:pPr marL="622300" lvl="1" indent="-274638">
              <a:spcBef>
                <a:spcPts val="600"/>
              </a:spcBef>
              <a:buFont typeface="Arial"/>
              <a:buChar char="•"/>
            </a:pPr>
            <a:r>
              <a:rPr lang="en-US" sz="2200" b="1" dirty="0" smtClean="0"/>
              <a:t>No significant heating from HOMs</a:t>
            </a:r>
          </a:p>
          <a:p>
            <a:pPr marL="622300" lvl="1" indent="-274638">
              <a:spcBef>
                <a:spcPts val="600"/>
              </a:spcBef>
              <a:buFont typeface="Arial"/>
              <a:buChar char="•"/>
            </a:pPr>
            <a:r>
              <a:rPr lang="en-US" sz="2200" b="1" dirty="0" smtClean="0"/>
              <a:t>No sign of beam instability or weakly damped modes</a:t>
            </a:r>
          </a:p>
          <a:p>
            <a:pPr marL="622300" lvl="1" indent="-274638">
              <a:spcBef>
                <a:spcPts val="600"/>
              </a:spcBef>
              <a:buFont typeface="Arial"/>
              <a:buChar char="•"/>
            </a:pPr>
            <a:endParaRPr lang="en-US" sz="2200" b="1" dirty="0"/>
          </a:p>
          <a:p>
            <a:pPr>
              <a:spcBef>
                <a:spcPts val="600"/>
              </a:spcBef>
              <a:buFont typeface="Arial" charset="0"/>
              <a:buChar char="•"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57613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82" y="0"/>
            <a:ext cx="8866197" cy="1143000"/>
          </a:xfrm>
        </p:spPr>
        <p:txBody>
          <a:bodyPr/>
          <a:lstStyle/>
          <a:p>
            <a:r>
              <a:rPr lang="en-US" dirty="0"/>
              <a:t>HZB </a:t>
            </a:r>
            <a:r>
              <a:rPr lang="en-US" dirty="0" smtClean="0"/>
              <a:t>300 </a:t>
            </a:r>
            <a:r>
              <a:rPr lang="en-US" dirty="0"/>
              <a:t>mA </a:t>
            </a:r>
            <a:r>
              <a:rPr lang="en-US" dirty="0" smtClean="0"/>
              <a:t>BESSY VSR SRF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32</a:t>
            </a:fld>
            <a:endParaRPr lang="en-US" sz="1200" dirty="0"/>
          </a:p>
        </p:txBody>
      </p:sp>
      <p:pic>
        <p:nvPicPr>
          <p:cNvPr id="7" name="Picture 6" descr="Screen Shot 2015-06-18 at 11.01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" y="1428818"/>
            <a:ext cx="7585715" cy="5040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6912" y="6147814"/>
            <a:ext cx="327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J. </a:t>
            </a:r>
            <a:r>
              <a:rPr lang="en-US" dirty="0" err="1" smtClean="0"/>
              <a:t>Knobloch</a:t>
            </a:r>
            <a:r>
              <a:rPr lang="en-US" dirty="0" smtClean="0"/>
              <a:t>, ERL15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39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82" y="0"/>
            <a:ext cx="8866197" cy="1143000"/>
          </a:xfrm>
        </p:spPr>
        <p:txBody>
          <a:bodyPr/>
          <a:lstStyle/>
          <a:p>
            <a:r>
              <a:rPr lang="en-US" dirty="0"/>
              <a:t>HZB 100 mA </a:t>
            </a:r>
            <a:r>
              <a:rPr lang="en-US" dirty="0" smtClean="0"/>
              <a:t>ERL Main </a:t>
            </a:r>
            <a:r>
              <a:rPr lang="en-US" dirty="0" err="1" smtClean="0"/>
              <a:t>Linac</a:t>
            </a:r>
            <a:r>
              <a:rPr lang="en-US" dirty="0" smtClean="0"/>
              <a:t> SRF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33</a:t>
            </a:fld>
            <a:endParaRPr lang="en-US" sz="1200" dirty="0"/>
          </a:p>
        </p:txBody>
      </p:sp>
      <p:pic>
        <p:nvPicPr>
          <p:cNvPr id="3" name="Picture 2" descr="Screen Shot 2015-06-18 at 11.01.5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8" y="1389129"/>
            <a:ext cx="7994440" cy="5080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2352" y="6147814"/>
            <a:ext cx="2933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Courtesy: J. </a:t>
            </a:r>
            <a:r>
              <a:rPr lang="en-US" sz="1600" dirty="0" err="1" smtClean="0"/>
              <a:t>Knobloch</a:t>
            </a:r>
            <a:r>
              <a:rPr lang="en-US" sz="1600" dirty="0" smtClean="0"/>
              <a:t>, ERL15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398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83" y="0"/>
            <a:ext cx="8783884" cy="1143000"/>
          </a:xfrm>
        </p:spPr>
        <p:txBody>
          <a:bodyPr/>
          <a:lstStyle/>
          <a:p>
            <a:r>
              <a:rPr lang="en-US" dirty="0" smtClean="0"/>
              <a:t>KEK 100 </a:t>
            </a:r>
            <a:r>
              <a:rPr lang="en-US" dirty="0"/>
              <a:t>mA </a:t>
            </a:r>
            <a:r>
              <a:rPr lang="en-US" dirty="0" smtClean="0"/>
              <a:t>ERL Main </a:t>
            </a:r>
            <a:r>
              <a:rPr lang="en-US" dirty="0" err="1" smtClean="0"/>
              <a:t>Linac</a:t>
            </a:r>
            <a:r>
              <a:rPr lang="en-US" dirty="0" smtClean="0"/>
              <a:t> SRF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34</a:t>
            </a:fld>
            <a:endParaRPr lang="en-US" sz="1200" dirty="0"/>
          </a:p>
        </p:txBody>
      </p:sp>
      <p:grpSp>
        <p:nvGrpSpPr>
          <p:cNvPr id="9" name="グループ化 27"/>
          <p:cNvGrpSpPr>
            <a:grpSpLocks/>
          </p:cNvGrpSpPr>
          <p:nvPr/>
        </p:nvGrpSpPr>
        <p:grpSpPr bwMode="auto">
          <a:xfrm>
            <a:off x="144464" y="1898035"/>
            <a:ext cx="5282338" cy="3023452"/>
            <a:chOff x="2043624" y="700486"/>
            <a:chExt cx="4850824" cy="2709463"/>
          </a:xfrm>
        </p:grpSpPr>
        <p:pic>
          <p:nvPicPr>
            <p:cNvPr id="10" name="図 165" descr="断熱真空タンク_斜め上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9213" y="873125"/>
              <a:ext cx="3544886" cy="2536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043624" y="2957667"/>
              <a:ext cx="1353204" cy="30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FF9900"/>
                  </a:solidFill>
                  <a:latin typeface="Arial" charset="0"/>
                </a:rPr>
                <a:t>Input couplers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2557462" y="710853"/>
              <a:ext cx="871106" cy="30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C00000"/>
                  </a:solidFill>
                  <a:latin typeface="Arial" charset="0"/>
                </a:rPr>
                <a:t>Cryostat</a:t>
              </a: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flipV="1">
              <a:off x="3213100" y="2320925"/>
              <a:ext cx="427038" cy="72707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 flipV="1">
              <a:off x="3222625" y="2424113"/>
              <a:ext cx="690563" cy="604837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5" name="Text Box 33"/>
            <p:cNvSpPr txBox="1">
              <a:spLocks noChangeArrowheads="1"/>
            </p:cNvSpPr>
            <p:nvPr/>
          </p:nvSpPr>
          <p:spPr bwMode="auto">
            <a:xfrm>
              <a:off x="5247754" y="1477413"/>
              <a:ext cx="654807" cy="30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00B050"/>
                  </a:solidFill>
                  <a:latin typeface="Arial" charset="0"/>
                </a:rPr>
                <a:t>Tuner</a:t>
              </a: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 flipH="1">
              <a:off x="5169956" y="1739605"/>
              <a:ext cx="346075" cy="636587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5488343" y="785554"/>
              <a:ext cx="1406105" cy="30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 dirty="0">
                  <a:solidFill>
                    <a:srgbClr val="7030A0"/>
                  </a:solidFill>
                  <a:latin typeface="Arial" charset="0"/>
                </a:rPr>
                <a:t>HOM absorber</a:t>
              </a:r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 flipH="1">
              <a:off x="4189939" y="1114706"/>
              <a:ext cx="1410860" cy="790294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462453" y="700486"/>
              <a:ext cx="2124376" cy="30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 b="1">
                  <a:solidFill>
                    <a:srgbClr val="FF0000"/>
                  </a:solidFill>
                  <a:latin typeface="Arial" charset="0"/>
                </a:rPr>
                <a:t>Two 9-cell SC cavities</a:t>
              </a:r>
            </a:p>
          </p:txBody>
        </p:sp>
      </p:grp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03711" y="4971485"/>
            <a:ext cx="2646363" cy="9985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RF frequency:  1.3 GHz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Input power :   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20kW CW (SW) </a:t>
            </a:r>
            <a:endParaRPr lang="en-US" altLang="ja-JP" sz="1200" b="1" baseline="50000" dirty="0">
              <a:solidFill>
                <a:srgbClr val="333399"/>
              </a:solidFill>
              <a:latin typeface="Arial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i="1" dirty="0" err="1">
                <a:solidFill>
                  <a:srgbClr val="333399"/>
                </a:solidFill>
                <a:latin typeface="Arial" charset="0"/>
              </a:rPr>
              <a:t>E</a:t>
            </a:r>
            <a:r>
              <a:rPr lang="en-US" altLang="ja-JP" sz="1200" b="1" baseline="-25000" dirty="0" err="1">
                <a:solidFill>
                  <a:srgbClr val="333399"/>
                </a:solidFill>
                <a:latin typeface="Arial" charset="0"/>
              </a:rPr>
              <a:t>acc</a:t>
            </a: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:  </a:t>
            </a:r>
            <a:r>
              <a:rPr lang="ja-JP" altLang="en-US" sz="1200" b="1" dirty="0">
                <a:solidFill>
                  <a:srgbClr val="333399"/>
                </a:solidFill>
                <a:latin typeface="Arial" charset="0"/>
              </a:rPr>
              <a:t>　　          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15 MV/m</a:t>
            </a:r>
            <a:r>
              <a:rPr lang="ja-JP" altLang="en-US" sz="1200" b="1" dirty="0">
                <a:solidFill>
                  <a:srgbClr val="FF0000"/>
                </a:solidFill>
                <a:latin typeface="Arial" charset="0"/>
              </a:rPr>
              <a:t>（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design</a:t>
            </a:r>
            <a:r>
              <a:rPr lang="ja-JP" altLang="en-US" sz="1200" b="1" dirty="0">
                <a:solidFill>
                  <a:srgbClr val="FF0000"/>
                </a:solidFill>
                <a:latin typeface="Arial" charset="0"/>
              </a:rPr>
              <a:t>）</a:t>
            </a:r>
            <a:endParaRPr lang="en-US" altLang="ja-JP" sz="12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en-US" altLang="ja-JP" sz="1200" b="1" dirty="0">
                <a:solidFill>
                  <a:srgbClr val="333399"/>
                </a:solidFill>
                <a:latin typeface="Arial" charset="0"/>
              </a:rPr>
              <a:t>Unloaded-Q:</a:t>
            </a:r>
            <a:r>
              <a:rPr lang="ja-JP" altLang="en-US" sz="1200" b="1" dirty="0">
                <a:solidFill>
                  <a:srgbClr val="333399"/>
                </a:solidFill>
                <a:latin typeface="Arial" charset="0"/>
              </a:rPr>
              <a:t>　　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Q</a:t>
            </a:r>
            <a:r>
              <a:rPr lang="en-US" altLang="ja-JP" sz="1200" b="1" baseline="-25000" dirty="0">
                <a:solidFill>
                  <a:srgbClr val="FF0000"/>
                </a:solidFill>
                <a:latin typeface="Arial" charset="0"/>
              </a:rPr>
              <a:t>0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 &gt; 1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  <a:sym typeface="Symbol" charset="0"/>
              </a:rPr>
              <a:t></a:t>
            </a:r>
            <a:r>
              <a:rPr lang="en-US" altLang="ja-JP" sz="1200" b="1" dirty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US" altLang="ja-JP" sz="1200" b="1" baseline="30000" dirty="0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510" y="6094895"/>
            <a:ext cx="3069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Courtesy: Hiroshi </a:t>
            </a:r>
            <a:r>
              <a:rPr lang="en-US" sz="1600" dirty="0"/>
              <a:t>Sakai, </a:t>
            </a:r>
            <a:r>
              <a:rPr lang="en-US" sz="1600" dirty="0" smtClean="0"/>
              <a:t>ERL15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698925" y="1328620"/>
            <a:ext cx="3265488" cy="3265487"/>
            <a:chOff x="2921000" y="3709988"/>
            <a:chExt cx="3265488" cy="3265487"/>
          </a:xfrm>
        </p:grpSpPr>
        <p:pic>
          <p:nvPicPr>
            <p:cNvPr id="26" name="図 1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0" y="3709988"/>
              <a:ext cx="3265488" cy="326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左中かっこ 126"/>
            <p:cNvSpPr/>
            <p:nvPr/>
          </p:nvSpPr>
          <p:spPr>
            <a:xfrm>
              <a:off x="4284663" y="5954713"/>
              <a:ext cx="190500" cy="28257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ja-JP" altLang="en-US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テキスト ボックス 127"/>
            <p:cNvSpPr txBox="1">
              <a:spLocks noChangeArrowheads="1"/>
            </p:cNvSpPr>
            <p:nvPr/>
          </p:nvSpPr>
          <p:spPr bwMode="auto">
            <a:xfrm>
              <a:off x="3606800" y="5951538"/>
              <a:ext cx="8350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latin typeface="Arial" charset="0"/>
                </a:rPr>
                <a:t>2014.Feb—Mar.</a:t>
              </a:r>
              <a:endParaRPr lang="ja-JP" altLang="en-US" sz="1000">
                <a:latin typeface="Arial" charset="0"/>
              </a:endParaRPr>
            </a:p>
          </p:txBody>
        </p:sp>
        <p:sp>
          <p:nvSpPr>
            <p:cNvPr id="29" name="左中かっこ 128"/>
            <p:cNvSpPr/>
            <p:nvPr/>
          </p:nvSpPr>
          <p:spPr>
            <a:xfrm>
              <a:off x="4365625" y="5651500"/>
              <a:ext cx="79375" cy="22542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ja-JP" altLang="en-US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テキスト ボックス 129"/>
            <p:cNvSpPr txBox="1">
              <a:spLocks noChangeArrowheads="1"/>
            </p:cNvSpPr>
            <p:nvPr/>
          </p:nvSpPr>
          <p:spPr bwMode="auto">
            <a:xfrm>
              <a:off x="3646488" y="5676900"/>
              <a:ext cx="9080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latin typeface="Arial" charset="0"/>
                </a:rPr>
                <a:t>2012.Dec.</a:t>
              </a:r>
              <a:endParaRPr lang="ja-JP" altLang="en-US" sz="1000">
                <a:latin typeface="Arial" charset="0"/>
              </a:endParaRPr>
            </a:p>
          </p:txBody>
        </p:sp>
        <p:cxnSp>
          <p:nvCxnSpPr>
            <p:cNvPr id="31" name="直線矢印コネクタ 131"/>
            <p:cNvCxnSpPr/>
            <p:nvPr/>
          </p:nvCxnSpPr>
          <p:spPr>
            <a:xfrm flipV="1">
              <a:off x="4554538" y="4783138"/>
              <a:ext cx="293687" cy="21113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132"/>
            <p:cNvSpPr txBox="1">
              <a:spLocks noChangeArrowheads="1"/>
            </p:cNvSpPr>
            <p:nvPr/>
          </p:nvSpPr>
          <p:spPr bwMode="auto">
            <a:xfrm>
              <a:off x="3716338" y="4900613"/>
              <a:ext cx="10207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400">
                  <a:solidFill>
                    <a:srgbClr val="00B050"/>
                  </a:solidFill>
                  <a:latin typeface="Arial" charset="0"/>
                </a:rPr>
                <a:t>Operation </a:t>
              </a:r>
            </a:p>
            <a:p>
              <a:r>
                <a:rPr lang="en-US" altLang="ja-JP" sz="1400">
                  <a:solidFill>
                    <a:srgbClr val="00B050"/>
                  </a:solidFill>
                  <a:latin typeface="Arial" charset="0"/>
                </a:rPr>
                <a:t>voltage</a:t>
              </a:r>
              <a:endParaRPr lang="ja-JP" altLang="en-US" sz="1400">
                <a:solidFill>
                  <a:srgbClr val="00B050"/>
                </a:solidFill>
                <a:latin typeface="Arial" charset="0"/>
              </a:endParaRPr>
            </a:p>
          </p:txBody>
        </p:sp>
        <p:sp>
          <p:nvSpPr>
            <p:cNvPr id="33" name="テキスト ボックス 1"/>
            <p:cNvSpPr txBox="1">
              <a:spLocks noChangeArrowheads="1"/>
            </p:cNvSpPr>
            <p:nvPr/>
          </p:nvSpPr>
          <p:spPr bwMode="auto">
            <a:xfrm>
              <a:off x="3571875" y="4178300"/>
              <a:ext cx="20955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000" dirty="0">
                  <a:latin typeface="Arial" charset="0"/>
                </a:rPr>
                <a:t>Fatal Q decrease </a:t>
              </a:r>
              <a:r>
                <a:rPr lang="en-US" altLang="ja-JP" sz="1000" dirty="0" smtClean="0">
                  <a:latin typeface="Arial" charset="0"/>
                </a:rPr>
                <a:t>potentially due to crack </a:t>
              </a:r>
              <a:r>
                <a:rPr lang="en-US" altLang="ja-JP" sz="1000" dirty="0">
                  <a:latin typeface="Arial" charset="0"/>
                </a:rPr>
                <a:t>of </a:t>
              </a:r>
              <a:r>
                <a:rPr lang="en-US" altLang="ja-JP" sz="1000" dirty="0" err="1">
                  <a:latin typeface="Arial" charset="0"/>
                </a:rPr>
                <a:t>Hom</a:t>
              </a:r>
              <a:r>
                <a:rPr lang="en-US" altLang="ja-JP" sz="1000" dirty="0">
                  <a:latin typeface="Arial" charset="0"/>
                </a:rPr>
                <a:t> damper was observed</a:t>
              </a:r>
              <a:endParaRPr lang="ja-JP" altLang="en-US" sz="1000" dirty="0">
                <a:latin typeface="Arial" charset="0"/>
              </a:endParaRPr>
            </a:p>
          </p:txBody>
        </p:sp>
        <p:cxnSp>
          <p:nvCxnSpPr>
            <p:cNvPr id="34" name="直線矢印コネクタ 14"/>
            <p:cNvCxnSpPr/>
            <p:nvPr/>
          </p:nvCxnSpPr>
          <p:spPr>
            <a:xfrm flipH="1">
              <a:off x="5119688" y="5053013"/>
              <a:ext cx="485775" cy="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15"/>
            <p:cNvSpPr txBox="1">
              <a:spLocks noChangeArrowheads="1"/>
            </p:cNvSpPr>
            <p:nvPr/>
          </p:nvSpPr>
          <p:spPr bwMode="auto">
            <a:xfrm>
              <a:off x="4464050" y="5256213"/>
              <a:ext cx="12906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200">
                  <a:solidFill>
                    <a:srgbClr val="3333FF"/>
                  </a:solidFill>
                  <a:latin typeface="Arial" charset="0"/>
                </a:rPr>
                <a:t>Decrease Q0</a:t>
              </a:r>
            </a:p>
            <a:p>
              <a:r>
                <a:rPr lang="en-US" altLang="ja-JP" sz="1200">
                  <a:solidFill>
                    <a:srgbClr val="3333FF"/>
                  </a:solidFill>
                  <a:latin typeface="Arial" charset="0"/>
                </a:rPr>
                <a:t>during operation</a:t>
              </a:r>
              <a:endParaRPr lang="ja-JP" altLang="en-US" sz="1200">
                <a:solidFill>
                  <a:srgbClr val="3333FF"/>
                </a:solidFill>
                <a:latin typeface="Arial" charset="0"/>
              </a:endParaRPr>
            </a:p>
          </p:txBody>
        </p:sp>
        <p:cxnSp>
          <p:nvCxnSpPr>
            <p:cNvPr id="36" name="直線矢印コネクタ 22"/>
            <p:cNvCxnSpPr/>
            <p:nvPr/>
          </p:nvCxnSpPr>
          <p:spPr>
            <a:xfrm flipV="1">
              <a:off x="5273675" y="5064125"/>
              <a:ext cx="88900" cy="254000"/>
            </a:xfrm>
            <a:prstGeom prst="straightConnector1">
              <a:avLst/>
            </a:prstGeom>
            <a:ln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図 6" descr="IMG_24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07" y="4350366"/>
            <a:ext cx="2824583" cy="211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16"/>
          <p:cNvSpPr txBox="1"/>
          <p:nvPr/>
        </p:nvSpPr>
        <p:spPr>
          <a:xfrm>
            <a:off x="159798" y="1403792"/>
            <a:ext cx="6665959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altLang="ja-JP" sz="1600" b="1" dirty="0" smtClean="0">
                <a:solidFill>
                  <a:srgbClr val="3333FF"/>
                </a:solidFill>
                <a:latin typeface="Microsoft YaHei" charset="0"/>
                <a:ea typeface="Microsoft YaHei" charset="0"/>
                <a:cs typeface="Microsoft YaHei" charset="0"/>
              </a:rPr>
              <a:t>Ferrite based </a:t>
            </a:r>
            <a:r>
              <a:rPr lang="en-US" altLang="ja-JP" sz="1600" b="1" dirty="0" err="1">
                <a:solidFill>
                  <a:srgbClr val="3333FF"/>
                </a:solidFill>
                <a:latin typeface="Microsoft YaHei" charset="0"/>
                <a:ea typeface="Microsoft YaHei" charset="0"/>
                <a:cs typeface="Microsoft YaHei" charset="0"/>
              </a:rPr>
              <a:t>b</a:t>
            </a:r>
            <a:r>
              <a:rPr lang="en-US" altLang="ja-JP" sz="1600" b="1" dirty="0" err="1" smtClean="0">
                <a:solidFill>
                  <a:srgbClr val="3333FF"/>
                </a:solidFill>
                <a:latin typeface="Microsoft YaHei" charset="0"/>
                <a:ea typeface="Microsoft YaHei" charset="0"/>
                <a:cs typeface="Microsoft YaHei" charset="0"/>
              </a:rPr>
              <a:t>eamline</a:t>
            </a:r>
            <a:r>
              <a:rPr lang="en-US" altLang="ja-JP" sz="1600" b="1" dirty="0" smtClean="0">
                <a:solidFill>
                  <a:srgbClr val="3333FF"/>
                </a:solidFill>
                <a:latin typeface="Microsoft YaHei" charset="0"/>
                <a:ea typeface="Microsoft YaHei" charset="0"/>
                <a:cs typeface="Microsoft YaHei" charset="0"/>
              </a:rPr>
              <a:t> HOM </a:t>
            </a:r>
            <a:r>
              <a:rPr lang="en-US" altLang="ja-JP" sz="1600" b="1" dirty="0">
                <a:solidFill>
                  <a:srgbClr val="3333FF"/>
                </a:solidFill>
                <a:latin typeface="Microsoft YaHei" charset="0"/>
                <a:ea typeface="Microsoft YaHei" charset="0"/>
                <a:cs typeface="Microsoft YaHei" charset="0"/>
              </a:rPr>
              <a:t>damped  (for </a:t>
            </a:r>
            <a:r>
              <a:rPr lang="en-US" altLang="ja-JP" sz="1600" b="1" dirty="0" smtClean="0">
                <a:solidFill>
                  <a:srgbClr val="3333FF"/>
                </a:solidFill>
                <a:latin typeface="Microsoft YaHei" charset="0"/>
                <a:ea typeface="Microsoft YaHei" charset="0"/>
                <a:cs typeface="Microsoft YaHei" charset="0"/>
              </a:rPr>
              <a:t>100mA operation)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b="1" dirty="0" smtClean="0">
                <a:solidFill>
                  <a:srgbClr val="3333FF"/>
                </a:solidFill>
                <a:latin typeface="Microsoft YaHei" charset="0"/>
                <a:ea typeface="Microsoft YaHei" charset="0"/>
                <a:cs typeface="Microsoft YaHei" charset="0"/>
              </a:rPr>
              <a:t>So far only operated at low beam currents (&lt;1mA)</a:t>
            </a:r>
            <a:endParaRPr lang="en-US" altLang="ja-JP" sz="1600" b="1" dirty="0">
              <a:solidFill>
                <a:srgbClr val="3333FF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95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dirty="0" smtClean="0"/>
              <a:t>BNL ERL Main </a:t>
            </a:r>
            <a:r>
              <a:rPr lang="en-US" dirty="0" err="1" smtClean="0"/>
              <a:t>Linac</a:t>
            </a:r>
            <a:r>
              <a:rPr lang="en-US" dirty="0" smtClean="0"/>
              <a:t> SRF (I)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35</a:t>
            </a:fld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98509" y="6094895"/>
            <a:ext cx="2963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Courtesy</a:t>
            </a:r>
            <a:r>
              <a:rPr lang="en-US" sz="1600" dirty="0"/>
              <a:t>: </a:t>
            </a:r>
            <a:r>
              <a:rPr lang="en-US" sz="1600" dirty="0" err="1"/>
              <a:t>Wencan</a:t>
            </a:r>
            <a:r>
              <a:rPr lang="en-US" sz="1600" dirty="0"/>
              <a:t> </a:t>
            </a:r>
            <a:r>
              <a:rPr lang="en-US" sz="1600" dirty="0" err="1" smtClean="0"/>
              <a:t>Xu</a:t>
            </a:r>
            <a:r>
              <a:rPr lang="en-US" sz="1600" dirty="0" smtClean="0"/>
              <a:t>, ERL15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92714" y="1478569"/>
            <a:ext cx="3783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704</a:t>
            </a:r>
            <a:r>
              <a:rPr lang="en-US" sz="1600" dirty="0"/>
              <a:t> </a:t>
            </a:r>
            <a:r>
              <a:rPr lang="en-US" sz="1600" dirty="0" smtClean="0"/>
              <a:t> MHz </a:t>
            </a:r>
            <a:r>
              <a:rPr lang="en-US" dirty="0" smtClean="0"/>
              <a:t>BNL1 </a:t>
            </a:r>
            <a:r>
              <a:rPr lang="en-US" dirty="0"/>
              <a:t>cavity for R&amp;D ERL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549" y="1928717"/>
            <a:ext cx="3999881" cy="217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15742" y="14785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dirty="0"/>
              <a:t>704 MHz BNL3 cavity for conventional lattice ERL </a:t>
            </a:r>
            <a:r>
              <a:rPr lang="en-US" dirty="0" err="1"/>
              <a:t>eRHIC</a:t>
            </a:r>
            <a:endParaRPr lang="en-US" dirty="0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4215" y="2048470"/>
            <a:ext cx="4572000" cy="123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39450" y="2018831"/>
            <a:ext cx="2133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127201" y="5500429"/>
            <a:ext cx="4894436" cy="978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/>
              <a:t>High current ERL based (3.5 </a:t>
            </a:r>
            <a:r>
              <a:rPr lang="en-GB" dirty="0" err="1"/>
              <a:t>nC</a:t>
            </a:r>
            <a:r>
              <a:rPr lang="en-GB" dirty="0"/>
              <a:t>, 50 mA 6-pass ) =&gt; Heavy damped HOM </a:t>
            </a:r>
            <a:endParaRPr lang="en-GB" dirty="0" smtClean="0"/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</a:rPr>
              <a:t>7.3 kW per </a:t>
            </a:r>
            <a:r>
              <a:rPr lang="en-US" dirty="0" smtClean="0">
                <a:solidFill>
                  <a:srgbClr val="FF0000"/>
                </a:solidFill>
              </a:rPr>
              <a:t>average HOM power/cavity </a:t>
            </a:r>
            <a:endParaRPr lang="en-US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306" y="4210822"/>
            <a:ext cx="3112224" cy="187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195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dirty="0" smtClean="0"/>
              <a:t>BNL ERL Main </a:t>
            </a:r>
            <a:r>
              <a:rPr lang="en-US" dirty="0" err="1" smtClean="0"/>
              <a:t>Linac</a:t>
            </a:r>
            <a:r>
              <a:rPr lang="en-US" dirty="0" smtClean="0"/>
              <a:t> SRF (II)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36</a:t>
            </a:fld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98509" y="6094895"/>
            <a:ext cx="2963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Courtesy</a:t>
            </a:r>
            <a:r>
              <a:rPr lang="en-US" sz="1600" dirty="0"/>
              <a:t>: </a:t>
            </a:r>
            <a:r>
              <a:rPr lang="en-US" sz="1600" dirty="0" err="1"/>
              <a:t>Wencan</a:t>
            </a:r>
            <a:r>
              <a:rPr lang="en-US" sz="1600" dirty="0"/>
              <a:t> </a:t>
            </a:r>
            <a:r>
              <a:rPr lang="en-US" sz="1600" dirty="0" err="1" smtClean="0"/>
              <a:t>Xu</a:t>
            </a:r>
            <a:r>
              <a:rPr lang="en-US" sz="1600" dirty="0" smtClean="0"/>
              <a:t>, ERL15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54982" y="1425650"/>
            <a:ext cx="7659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dirty="0"/>
              <a:t>422 MHz BNL4 cavity for FFAG lattice ERL </a:t>
            </a:r>
            <a:r>
              <a:rPr lang="en-US" dirty="0" err="1" smtClean="0"/>
              <a:t>eRHIC</a:t>
            </a:r>
            <a:r>
              <a:rPr lang="en-US" dirty="0" smtClean="0"/>
              <a:t> (</a:t>
            </a:r>
            <a:r>
              <a:rPr lang="en-US" i="1" dirty="0"/>
              <a:t>18 mA 16-pass </a:t>
            </a:r>
            <a:r>
              <a:rPr lang="en-US" i="1" dirty="0" smtClean="0"/>
              <a:t>ERL)</a:t>
            </a:r>
            <a:endParaRPr lang="en-US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028" y="1919351"/>
            <a:ext cx="8610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657" y="3211002"/>
            <a:ext cx="4182424" cy="294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9009" y="3382438"/>
            <a:ext cx="4505938" cy="14596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25624" y="4929002"/>
            <a:ext cx="4791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6 coaxial-line HOM couplers </a:t>
            </a:r>
            <a:r>
              <a:rPr lang="en-US" dirty="0" smtClean="0"/>
              <a:t>on the cavity for low frequency HOMs: ~ 5.6 kW 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3 rectangular waveguide HOM </a:t>
            </a:r>
            <a:r>
              <a:rPr lang="en-US" b="1" dirty="0" smtClean="0">
                <a:solidFill>
                  <a:srgbClr val="0000FF"/>
                </a:solidFill>
              </a:rPr>
              <a:t>dampers </a:t>
            </a:r>
            <a:r>
              <a:rPr lang="en-US" dirty="0" smtClean="0"/>
              <a:t>on the </a:t>
            </a:r>
            <a:r>
              <a:rPr lang="en-US" dirty="0" err="1" smtClean="0"/>
              <a:t>beamline</a:t>
            </a:r>
            <a:r>
              <a:rPr lang="en-US" dirty="0" smtClean="0"/>
              <a:t> taper for high frequency HOMs: ~2.2 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1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dirty="0" smtClean="0"/>
              <a:t>JLAB High Current Cavity Work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37</a:t>
            </a:fld>
            <a:endParaRPr lang="en-US" sz="1200" dirty="0"/>
          </a:p>
        </p:txBody>
      </p:sp>
      <p:pic>
        <p:nvPicPr>
          <p:cNvPr id="9" name="Picture 7" descr="P7170013.JPG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1" y="1491381"/>
            <a:ext cx="3960253" cy="220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27904" y="1491381"/>
            <a:ext cx="3438377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748.5 MHz </a:t>
            </a:r>
            <a:r>
              <a:rPr lang="en-US" sz="2000" dirty="0" smtClean="0">
                <a:latin typeface="Calibri" pitchFamily="34" charset="0"/>
              </a:rPr>
              <a:t>High Current Cavity </a:t>
            </a:r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0505" y="4596492"/>
            <a:ext cx="1964506" cy="176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creen Shot 2015-06-18 at 11.40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10" y="1417294"/>
            <a:ext cx="3614608" cy="3244557"/>
          </a:xfrm>
          <a:prstGeom prst="rect">
            <a:avLst/>
          </a:prstGeom>
        </p:spPr>
      </p:pic>
      <p:pic>
        <p:nvPicPr>
          <p:cNvPr id="15" name="Picture 14" descr="Screen Shot 2015-06-18 at 11.42.1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2" y="3585276"/>
            <a:ext cx="4411006" cy="27435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9000" y="6055206"/>
            <a:ext cx="2963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Courtesy</a:t>
            </a:r>
            <a:r>
              <a:rPr lang="en-US" sz="1600" dirty="0"/>
              <a:t>: </a:t>
            </a:r>
            <a:r>
              <a:rPr lang="en-US" sz="1600" dirty="0" smtClean="0"/>
              <a:t>Bob </a:t>
            </a:r>
            <a:r>
              <a:rPr lang="en-US" sz="1600" dirty="0" err="1" smtClean="0"/>
              <a:t>Rimmer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195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14" y="2689657"/>
            <a:ext cx="8229600" cy="1143000"/>
          </a:xfrm>
        </p:spPr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</a:t>
            </a:r>
            <a:r>
              <a:rPr lang="en-US" sz="1200" dirty="0" smtClean="0"/>
              <a:t> </a:t>
            </a:r>
            <a:r>
              <a:rPr lang="en-US" sz="1200" dirty="0"/>
              <a:t>Slide </a:t>
            </a:r>
            <a:fld id="{E5374618-37E8-0343-A5E2-882DB9F99FB2}" type="slidenum">
              <a:rPr lang="en-US" sz="1200"/>
              <a:pPr/>
              <a:t>38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176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454" y="1399445"/>
            <a:ext cx="8751082" cy="5051445"/>
          </a:xfrm>
        </p:spPr>
        <p:txBody>
          <a:bodyPr/>
          <a:lstStyle/>
          <a:p>
            <a:r>
              <a:rPr lang="en-US" sz="2400" b="1" dirty="0" smtClean="0"/>
              <a:t>Injector (non ERL) high current SRF:</a:t>
            </a:r>
          </a:p>
          <a:p>
            <a:pPr lvl="1"/>
            <a:r>
              <a:rPr lang="en-US" sz="2000" b="1" dirty="0" smtClean="0"/>
              <a:t>Several 100 mA+ designs (Cornell, HZB, KEK…)</a:t>
            </a:r>
          </a:p>
          <a:p>
            <a:pPr lvl="1"/>
            <a:r>
              <a:rPr lang="en-US" sz="2000" b="1" dirty="0" smtClean="0"/>
              <a:t>Cornell injector has reached &gt;70 mA with no sign of limitation by SRF</a:t>
            </a:r>
          </a:p>
          <a:p>
            <a:pPr lvl="1"/>
            <a:r>
              <a:rPr lang="en-US" sz="2000" b="1" dirty="0" smtClean="0"/>
              <a:t>Future: need higher power CWRF couplers (especially at f &gt;1 GHz) to reduce cost </a:t>
            </a:r>
          </a:p>
          <a:p>
            <a:r>
              <a:rPr lang="en-US" sz="2400" b="1" dirty="0" smtClean="0"/>
              <a:t>ERL main </a:t>
            </a:r>
            <a:r>
              <a:rPr lang="en-US" sz="2400" b="1" dirty="0" err="1" smtClean="0"/>
              <a:t>linac</a:t>
            </a:r>
            <a:r>
              <a:rPr lang="en-US" sz="2400" b="1" dirty="0" smtClean="0"/>
              <a:t> high current SRF:</a:t>
            </a:r>
          </a:p>
          <a:p>
            <a:pPr lvl="1"/>
            <a:r>
              <a:rPr lang="en-US" sz="2000" b="1" dirty="0"/>
              <a:t>Several 100 mA+ designs </a:t>
            </a:r>
            <a:r>
              <a:rPr lang="en-US" sz="2000" b="1" dirty="0" smtClean="0"/>
              <a:t>(BNL, Cornell</a:t>
            </a:r>
            <a:r>
              <a:rPr lang="en-US" sz="2000" b="1" dirty="0"/>
              <a:t>, </a:t>
            </a:r>
            <a:r>
              <a:rPr lang="en-US" sz="2000" b="1" dirty="0" smtClean="0"/>
              <a:t>HZB, JLAB…</a:t>
            </a:r>
            <a:r>
              <a:rPr lang="en-US" sz="2000" b="1" dirty="0"/>
              <a:t>)</a:t>
            </a:r>
          </a:p>
          <a:p>
            <a:pPr lvl="1"/>
            <a:r>
              <a:rPr lang="en-US" sz="2000" b="1" dirty="0" smtClean="0"/>
              <a:t>Cornell 7-cell cavity has been tested at ~40mA </a:t>
            </a:r>
            <a:r>
              <a:rPr lang="en-US" sz="2000" b="1" dirty="0" smtClean="0"/>
              <a:t>in 1-pass (non ERL) operation with no sign of beam instability or excessive HOM power </a:t>
            </a:r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Non of these cavities ever have been operated in hig</a:t>
            </a:r>
            <a:r>
              <a:rPr lang="en-US" sz="2000" b="1" dirty="0" smtClean="0">
                <a:solidFill>
                  <a:srgbClr val="FF0000"/>
                </a:solidFill>
              </a:rPr>
              <a:t>h current (~100mA) ERL mode!!</a:t>
            </a:r>
          </a:p>
          <a:p>
            <a:pPr lvl="2"/>
            <a:r>
              <a:rPr lang="en-US" sz="1800" b="1" dirty="0" smtClean="0">
                <a:solidFill>
                  <a:srgbClr val="008000"/>
                </a:solidFill>
              </a:rPr>
              <a:t>Test facilities: CBETA, HZB, KEK… </a:t>
            </a:r>
            <a:endParaRPr lang="en-US" sz="1800" b="1" dirty="0" smtClean="0">
              <a:solidFill>
                <a:srgbClr val="008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</a:t>
            </a:r>
            <a:r>
              <a:rPr lang="en-US" sz="1200" dirty="0" smtClean="0"/>
              <a:t>Slide </a:t>
            </a:r>
            <a:fld id="{E5374618-37E8-0343-A5E2-882DB9F99FB2}" type="slidenum">
              <a:rPr lang="en-US" sz="1200"/>
              <a:pPr/>
              <a:t>39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000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Energy</a:t>
            </a:r>
            <a:r>
              <a:rPr lang="en-US" sz="4000" dirty="0" smtClean="0"/>
              <a:t>-Recovery-Linacs</a:t>
            </a:r>
            <a:br>
              <a:rPr lang="en-US" sz="4000" dirty="0" smtClean="0"/>
            </a:br>
            <a:r>
              <a:rPr lang="en-US" sz="2800" dirty="0" err="1" smtClean="0"/>
              <a:t>Linac</a:t>
            </a:r>
            <a:r>
              <a:rPr lang="en-US" sz="2800" dirty="0" smtClean="0"/>
              <a:t> Quality Beams with Storage Ring Beam Currents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4</a:t>
            </a:fld>
            <a:endParaRPr lang="en-US" sz="1200" dirty="0"/>
          </a:p>
        </p:txBody>
      </p:sp>
      <p:pic>
        <p:nvPicPr>
          <p:cNvPr id="9" name="Picture 3" descr="ring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971"/>
            <a:ext cx="9144000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7"/>
          <p:cNvGrpSpPr>
            <a:grpSpLocks/>
          </p:cNvGrpSpPr>
          <p:nvPr/>
        </p:nvGrpSpPr>
        <p:grpSpPr bwMode="auto">
          <a:xfrm rot="-171317">
            <a:off x="1438293" y="1813777"/>
            <a:ext cx="3003550" cy="1462089"/>
            <a:chOff x="909" y="936"/>
            <a:chExt cx="1892" cy="921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>
              <a:off x="1502" y="1417"/>
              <a:ext cx="964" cy="44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 rot="20155099">
              <a:off x="909" y="936"/>
              <a:ext cx="1892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Times New Roman" charset="0"/>
                </a:rPr>
                <a:t>3. Use beam for science,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Times New Roman" charset="0"/>
                </a:rPr>
                <a:t> e.g. 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Times New Roman" charset="0"/>
                </a:rPr>
                <a:t>x-ray generation</a:t>
              </a:r>
            </a:p>
          </p:txBody>
        </p:sp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7002463" y="2364522"/>
            <a:ext cx="2141537" cy="1109663"/>
            <a:chOff x="4460" y="1422"/>
            <a:chExt cx="1349" cy="699"/>
          </a:xfrm>
        </p:grpSpPr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909" y="1422"/>
              <a:ext cx="386" cy="107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 rot="20716699">
              <a:off x="4460" y="1487"/>
              <a:ext cx="1349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Times New Roman" charset="0"/>
                </a:rPr>
                <a:t>6. dump beam: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low</a:t>
              </a:r>
              <a:r>
                <a:rPr kumimoji="0" lang="sv-S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 </a:t>
              </a:r>
              <a:r>
                <a:rPr kumimoji="0" lang="sv-S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dump</a:t>
              </a:r>
              <a:r>
                <a:rPr kumimoji="0" lang="sv-S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 </a:t>
              </a:r>
              <a:r>
                <a:rPr kumimoji="0" lang="sv-S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energy</a:t>
              </a:r>
              <a:r>
                <a:rPr kumimoji="0" lang="sv-S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,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less </a:t>
              </a:r>
              <a:r>
                <a:rPr kumimoji="0" lang="sv-S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radioactivity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 rot="-198159">
            <a:off x="4565653" y="2905904"/>
            <a:ext cx="2081213" cy="766763"/>
            <a:chOff x="2912" y="1630"/>
            <a:chExt cx="1311" cy="483"/>
          </a:xfrm>
        </p:grpSpPr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3323" y="1630"/>
              <a:ext cx="837" cy="483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 rot="19822043">
              <a:off x="2912" y="1652"/>
              <a:ext cx="131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Times New Roman" charset="0"/>
                </a:rPr>
                <a:t>2. acceleration</a:t>
              </a:r>
            </a:p>
          </p:txBody>
        </p:sp>
      </p:grpSp>
      <p:grpSp>
        <p:nvGrpSpPr>
          <p:cNvPr id="19" name="Group 16"/>
          <p:cNvGrpSpPr>
            <a:grpSpLocks/>
          </p:cNvGrpSpPr>
          <p:nvPr/>
        </p:nvGrpSpPr>
        <p:grpSpPr bwMode="auto">
          <a:xfrm rot="-1621670">
            <a:off x="2408238" y="3016983"/>
            <a:ext cx="2262187" cy="265113"/>
            <a:chOff x="22" y="1914"/>
            <a:chExt cx="1543" cy="182"/>
          </a:xfrm>
        </p:grpSpPr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975" y="1914"/>
              <a:ext cx="590" cy="182"/>
              <a:chOff x="249" y="2205"/>
              <a:chExt cx="590" cy="182"/>
            </a:xfrm>
          </p:grpSpPr>
          <p:sp>
            <p:nvSpPr>
              <p:cNvPr id="22" name="AutoShape 18"/>
              <p:cNvSpPr>
                <a:spLocks noChangeArrowheads="1"/>
              </p:cNvSpPr>
              <p:nvPr/>
            </p:nvSpPr>
            <p:spPr bwMode="auto">
              <a:xfrm>
                <a:off x="249" y="2205"/>
                <a:ext cx="91" cy="182"/>
              </a:xfrm>
              <a:prstGeom prst="cube">
                <a:avLst>
                  <a:gd name="adj" fmla="val 47255"/>
                </a:avLst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>
                <a:off x="320" y="2205"/>
                <a:ext cx="91" cy="182"/>
              </a:xfrm>
              <a:prstGeom prst="cube">
                <a:avLst>
                  <a:gd name="adj" fmla="val 47255"/>
                </a:avLst>
              </a:prstGeom>
              <a:solidFill>
                <a:srgbClr val="FF6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utoShape 20"/>
              <p:cNvSpPr>
                <a:spLocks noChangeArrowheads="1"/>
              </p:cNvSpPr>
              <p:nvPr/>
            </p:nvSpPr>
            <p:spPr bwMode="auto">
              <a:xfrm>
                <a:off x="393" y="2205"/>
                <a:ext cx="91" cy="182"/>
              </a:xfrm>
              <a:prstGeom prst="cube">
                <a:avLst>
                  <a:gd name="adj" fmla="val 47255"/>
                </a:avLst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464" y="2205"/>
                <a:ext cx="91" cy="182"/>
              </a:xfrm>
              <a:prstGeom prst="cube">
                <a:avLst>
                  <a:gd name="adj" fmla="val 47255"/>
                </a:avLst>
              </a:prstGeom>
              <a:solidFill>
                <a:srgbClr val="FF6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AutoShape 22"/>
              <p:cNvSpPr>
                <a:spLocks noChangeArrowheads="1"/>
              </p:cNvSpPr>
              <p:nvPr/>
            </p:nvSpPr>
            <p:spPr bwMode="auto">
              <a:xfrm>
                <a:off x="533" y="2205"/>
                <a:ext cx="91" cy="182"/>
              </a:xfrm>
              <a:prstGeom prst="cube">
                <a:avLst>
                  <a:gd name="adj" fmla="val 47255"/>
                </a:avLst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utoShape 23"/>
              <p:cNvSpPr>
                <a:spLocks noChangeArrowheads="1"/>
              </p:cNvSpPr>
              <p:nvPr/>
            </p:nvSpPr>
            <p:spPr bwMode="auto">
              <a:xfrm>
                <a:off x="604" y="2205"/>
                <a:ext cx="91" cy="182"/>
              </a:xfrm>
              <a:prstGeom prst="cube">
                <a:avLst>
                  <a:gd name="adj" fmla="val 47255"/>
                </a:avLst>
              </a:prstGeom>
              <a:solidFill>
                <a:srgbClr val="FF6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AutoShape 24"/>
              <p:cNvSpPr>
                <a:spLocks noChangeArrowheads="1"/>
              </p:cNvSpPr>
              <p:nvPr/>
            </p:nvSpPr>
            <p:spPr bwMode="auto">
              <a:xfrm>
                <a:off x="677" y="2205"/>
                <a:ext cx="91" cy="182"/>
              </a:xfrm>
              <a:prstGeom prst="cube">
                <a:avLst>
                  <a:gd name="adj" fmla="val 47255"/>
                </a:avLst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utoShape 25"/>
              <p:cNvSpPr>
                <a:spLocks noChangeArrowheads="1"/>
              </p:cNvSpPr>
              <p:nvPr/>
            </p:nvSpPr>
            <p:spPr bwMode="auto">
              <a:xfrm>
                <a:off x="748" y="2205"/>
                <a:ext cx="91" cy="182"/>
              </a:xfrm>
              <a:prstGeom prst="cube">
                <a:avLst>
                  <a:gd name="adj" fmla="val 47255"/>
                </a:avLst>
              </a:prstGeom>
              <a:solidFill>
                <a:srgbClr val="FF6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" name="Freeform 26"/>
            <p:cNvSpPr>
              <a:spLocks/>
            </p:cNvSpPr>
            <p:nvPr/>
          </p:nvSpPr>
          <p:spPr bwMode="auto">
            <a:xfrm flipH="1">
              <a:off x="22" y="1914"/>
              <a:ext cx="941" cy="99"/>
            </a:xfrm>
            <a:custGeom>
              <a:avLst/>
              <a:gdLst>
                <a:gd name="T0" fmla="*/ 0 w 941"/>
                <a:gd name="T1" fmla="*/ 91 h 99"/>
                <a:gd name="T2" fmla="*/ 90 w 941"/>
                <a:gd name="T3" fmla="*/ 0 h 99"/>
                <a:gd name="T4" fmla="*/ 181 w 941"/>
                <a:gd name="T5" fmla="*/ 91 h 99"/>
                <a:gd name="T6" fmla="*/ 272 w 941"/>
                <a:gd name="T7" fmla="*/ 0 h 99"/>
                <a:gd name="T8" fmla="*/ 363 w 941"/>
                <a:gd name="T9" fmla="*/ 91 h 99"/>
                <a:gd name="T10" fmla="*/ 453 w 941"/>
                <a:gd name="T11" fmla="*/ 0 h 99"/>
                <a:gd name="T12" fmla="*/ 544 w 941"/>
                <a:gd name="T13" fmla="*/ 91 h 99"/>
                <a:gd name="T14" fmla="*/ 635 w 941"/>
                <a:gd name="T15" fmla="*/ 0 h 99"/>
                <a:gd name="T16" fmla="*/ 725 w 941"/>
                <a:gd name="T17" fmla="*/ 91 h 99"/>
                <a:gd name="T18" fmla="*/ 771 w 941"/>
                <a:gd name="T19" fmla="*/ 46 h 99"/>
                <a:gd name="T20" fmla="*/ 941 w 941"/>
                <a:gd name="T21" fmla="*/ 4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1" h="99">
                  <a:moveTo>
                    <a:pt x="0" y="91"/>
                  </a:moveTo>
                  <a:cubicBezTo>
                    <a:pt x="30" y="45"/>
                    <a:pt x="60" y="0"/>
                    <a:pt x="90" y="0"/>
                  </a:cubicBezTo>
                  <a:cubicBezTo>
                    <a:pt x="120" y="0"/>
                    <a:pt x="151" y="91"/>
                    <a:pt x="181" y="91"/>
                  </a:cubicBezTo>
                  <a:cubicBezTo>
                    <a:pt x="211" y="91"/>
                    <a:pt x="242" y="0"/>
                    <a:pt x="272" y="0"/>
                  </a:cubicBezTo>
                  <a:cubicBezTo>
                    <a:pt x="302" y="0"/>
                    <a:pt x="333" y="91"/>
                    <a:pt x="363" y="91"/>
                  </a:cubicBezTo>
                  <a:cubicBezTo>
                    <a:pt x="393" y="91"/>
                    <a:pt x="423" y="0"/>
                    <a:pt x="453" y="0"/>
                  </a:cubicBezTo>
                  <a:cubicBezTo>
                    <a:pt x="483" y="0"/>
                    <a:pt x="514" y="91"/>
                    <a:pt x="544" y="91"/>
                  </a:cubicBezTo>
                  <a:cubicBezTo>
                    <a:pt x="574" y="91"/>
                    <a:pt x="605" y="0"/>
                    <a:pt x="635" y="0"/>
                  </a:cubicBezTo>
                  <a:cubicBezTo>
                    <a:pt x="665" y="0"/>
                    <a:pt x="702" y="83"/>
                    <a:pt x="725" y="91"/>
                  </a:cubicBezTo>
                  <a:cubicBezTo>
                    <a:pt x="748" y="99"/>
                    <a:pt x="735" y="54"/>
                    <a:pt x="771" y="46"/>
                  </a:cubicBezTo>
                  <a:cubicBezTo>
                    <a:pt x="807" y="38"/>
                    <a:pt x="906" y="43"/>
                    <a:pt x="941" y="42"/>
                  </a:cubicBezTo>
                </a:path>
              </a:pathLst>
            </a:custGeom>
            <a:noFill/>
            <a:ln w="38100" cmpd="sng">
              <a:solidFill>
                <a:srgbClr val="FF9933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Group 28"/>
          <p:cNvGrpSpPr>
            <a:grpSpLocks/>
          </p:cNvGrpSpPr>
          <p:nvPr/>
        </p:nvGrpSpPr>
        <p:grpSpPr bwMode="auto">
          <a:xfrm>
            <a:off x="404813" y="2562958"/>
            <a:ext cx="1027113" cy="2068513"/>
            <a:chOff x="254" y="1547"/>
            <a:chExt cx="647" cy="1303"/>
          </a:xfrm>
        </p:grpSpPr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376" y="2120"/>
              <a:ext cx="525" cy="72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 rot="18352404">
              <a:off x="-136" y="1937"/>
              <a:ext cx="130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Times New Roman" charset="0"/>
                </a:rPr>
                <a:t>4. Recirculate beam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 rot="21416038">
            <a:off x="4861010" y="3169381"/>
            <a:ext cx="2287588" cy="1247775"/>
            <a:chOff x="3062" y="1840"/>
            <a:chExt cx="1441" cy="786"/>
          </a:xfrm>
        </p:grpSpPr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 rot="19776942">
              <a:off x="3062" y="2103"/>
              <a:ext cx="144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Times New Roman" charset="0"/>
                </a:rPr>
                <a:t>5. deceleration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Times New Roman" charset="0"/>
                </a:rPr>
                <a:t>to 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uLnTx/>
                  <a:uFillTx/>
                  <a:latin typeface="Times New Roman" charset="0"/>
                </a:rPr>
                <a:t>re-use energy</a:t>
              </a: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V="1">
              <a:off x="3442" y="1840"/>
              <a:ext cx="837" cy="483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" name="Group 38"/>
          <p:cNvGrpSpPr>
            <a:grpSpLocks/>
          </p:cNvGrpSpPr>
          <p:nvPr/>
        </p:nvGrpSpPr>
        <p:grpSpPr bwMode="auto">
          <a:xfrm>
            <a:off x="705605" y="1960816"/>
            <a:ext cx="7896225" cy="2500313"/>
            <a:chOff x="363" y="1364"/>
            <a:chExt cx="4974" cy="1575"/>
          </a:xfrm>
        </p:grpSpPr>
        <p:sp>
          <p:nvSpPr>
            <p:cNvPr id="37" name="Text Box 39"/>
            <p:cNvSpPr txBox="1">
              <a:spLocks noChangeArrowheads="1"/>
            </p:cNvSpPr>
            <p:nvPr/>
          </p:nvSpPr>
          <p:spPr bwMode="auto">
            <a:xfrm>
              <a:off x="363" y="1364"/>
              <a:ext cx="4974" cy="1575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u="sng" dirty="0">
                  <a:solidFill>
                    <a:schemeClr val="bg1"/>
                  </a:solidFill>
                  <a:latin typeface="Garamond" charset="0"/>
                </a:rPr>
                <a:t>Example: 5 </a:t>
              </a:r>
              <a:r>
                <a:rPr lang="en-US" sz="2800" b="1" u="sng" dirty="0" err="1">
                  <a:solidFill>
                    <a:schemeClr val="bg1"/>
                  </a:solidFill>
                  <a:latin typeface="Garamond" charset="0"/>
                </a:rPr>
                <a:t>GeV</a:t>
              </a:r>
              <a:r>
                <a:rPr lang="en-US" sz="2800" b="1" u="sng" dirty="0">
                  <a:solidFill>
                    <a:schemeClr val="bg1"/>
                  </a:solidFill>
                  <a:latin typeface="Garamond" charset="0"/>
                </a:rPr>
                <a:t> linac, 100 mA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en-US" sz="2800" b="1" dirty="0">
                  <a:solidFill>
                    <a:schemeClr val="bg1"/>
                  </a:solidFill>
                  <a:latin typeface="Garamond" charset="0"/>
                </a:rPr>
                <a:t> S.C. without energy-recovery: &gt;1 GW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en-US" sz="2800" b="1" dirty="0">
                  <a:solidFill>
                    <a:schemeClr val="bg1"/>
                  </a:solidFill>
                  <a:latin typeface="Garamond" charset="0"/>
                </a:rPr>
                <a:t> S.C. with energy-recovery: &lt;15 MW</a:t>
              </a:r>
            </a:p>
            <a:p>
              <a:pPr algn="l">
                <a:spcBef>
                  <a:spcPct val="50000"/>
                </a:spcBef>
              </a:pPr>
              <a:endParaRPr lang="en-US" sz="2800" b="1" dirty="0">
                <a:latin typeface="Garamond" charset="0"/>
              </a:endParaRPr>
            </a:p>
          </p:txBody>
        </p:sp>
        <p:pic>
          <p:nvPicPr>
            <p:cNvPr id="38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" y="1387"/>
              <a:ext cx="1137" cy="1537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pic>
      </p:grpSp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2685071" y="4746306"/>
            <a:ext cx="1200151" cy="1671638"/>
            <a:chOff x="1657" y="2835"/>
            <a:chExt cx="756" cy="1053"/>
          </a:xfrm>
        </p:grpSpPr>
        <p:sp>
          <p:nvSpPr>
            <p:cNvPr id="40" name="Line 5"/>
            <p:cNvSpPr>
              <a:spLocks noChangeShapeType="1"/>
            </p:cNvSpPr>
            <p:nvPr/>
          </p:nvSpPr>
          <p:spPr bwMode="auto">
            <a:xfrm flipV="1">
              <a:off x="2187" y="3100"/>
              <a:ext cx="226" cy="386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 rot="18155558">
              <a:off x="1392" y="3100"/>
              <a:ext cx="105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914400" indent="-457200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371600" indent="-457200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828800" indent="-457200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286000" indent="-457200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b="1" dirty="0">
                  <a:solidFill>
                    <a:srgbClr val="000090"/>
                  </a:solidFill>
                  <a:latin typeface="Times New Roman" charset="0"/>
                </a:rPr>
                <a:t>1. Injection</a:t>
              </a:r>
            </a:p>
            <a:p>
              <a:r>
                <a:rPr lang="en-US" sz="2400" dirty="0">
                  <a:solidFill>
                    <a:srgbClr val="000090"/>
                  </a:solidFill>
                  <a:latin typeface="Times New Roman" charset="0"/>
                </a:rPr>
                <a:t> fresh beam</a:t>
              </a:r>
            </a:p>
          </p:txBody>
        </p:sp>
      </p:grpSp>
      <p:pic>
        <p:nvPicPr>
          <p:cNvPr id="42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5" y="4978573"/>
            <a:ext cx="4138613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09" y="2651418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latin typeface="Apple Chancery"/>
                <a:cs typeface="Apple Chancery"/>
              </a:rPr>
              <a:t>Thank you for your attention!</a:t>
            </a:r>
            <a:endParaRPr lang="en-US" sz="4800" b="1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19075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35274"/>
            <a:ext cx="8229600" cy="1143000"/>
          </a:xfrm>
        </p:spPr>
        <p:txBody>
          <a:bodyPr/>
          <a:lstStyle/>
          <a:p>
            <a:r>
              <a:rPr lang="en-US" sz="3600" dirty="0"/>
              <a:t>Example: The Cornell ERL X-Ray Light </a:t>
            </a:r>
            <a:r>
              <a:rPr lang="en-US" sz="3600" dirty="0" smtClean="0"/>
              <a:t>Source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</a:t>
            </a:r>
            <a:r>
              <a:rPr lang="en-US" sz="1200" dirty="0" smtClean="0"/>
              <a:t> </a:t>
            </a:r>
            <a:r>
              <a:rPr lang="en-US" sz="1200" dirty="0"/>
              <a:t>Slide </a:t>
            </a:r>
            <a:fld id="{E5374618-37E8-0343-A5E2-882DB9F99FB2}" type="slidenum">
              <a:rPr lang="en-US" sz="1200"/>
              <a:pPr/>
              <a:t>5</a:t>
            </a:fld>
            <a:endParaRPr lang="en-US" sz="1200" dirty="0"/>
          </a:p>
        </p:txBody>
      </p:sp>
      <p:pic>
        <p:nvPicPr>
          <p:cNvPr id="9" name="Picture 4" descr="C:\Documents and Settings\epc\My Documents\ERL\ERL Presentations\New Tunnel Building Layout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15" y="2398228"/>
            <a:ext cx="8874164" cy="402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932488" y="3356636"/>
            <a:ext cx="285520" cy="103851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32488" y="3419244"/>
            <a:ext cx="1052849" cy="1457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33415" y="3848459"/>
            <a:ext cx="255774" cy="102876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438441" y="1611285"/>
            <a:ext cx="2778402" cy="1815882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/>
              <a:t>ERL main linac</a:t>
            </a:r>
            <a:r>
              <a:rPr lang="en-US" sz="1600" dirty="0"/>
              <a:t>: 5 </a:t>
            </a:r>
            <a:r>
              <a:rPr lang="en-US" sz="1600" dirty="0" err="1" smtClean="0"/>
              <a:t>GeV</a:t>
            </a:r>
            <a:r>
              <a:rPr lang="en-US" sz="1600" dirty="0" smtClean="0"/>
              <a:t> SRF linac, </a:t>
            </a:r>
            <a:r>
              <a:rPr lang="en-US" sz="1600" dirty="0"/>
              <a:t>100 mA with energy recovery, 5 kW RF power per 7-cell </a:t>
            </a:r>
            <a:r>
              <a:rPr lang="en-US" sz="1600" dirty="0" smtClean="0"/>
              <a:t>cavity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45692" y="1611285"/>
            <a:ext cx="2307691" cy="2308324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/>
              <a:t>ERL injector: </a:t>
            </a:r>
            <a:r>
              <a:rPr lang="en-US" sz="1600" i="1" dirty="0" smtClean="0"/>
              <a:t>12 MeV SRF linac, </a:t>
            </a:r>
            <a:r>
              <a:rPr lang="en-US" sz="1600" i="1" dirty="0"/>
              <a:t>100 mA without energy recovery, &gt;100 kW RF power per </a:t>
            </a:r>
            <a:r>
              <a:rPr lang="en-US" sz="1600" i="1" dirty="0" smtClean="0"/>
              <a:t>cavity</a:t>
            </a:r>
          </a:p>
          <a:p>
            <a:endParaRPr lang="en-US" sz="1600" i="1" dirty="0"/>
          </a:p>
          <a:p>
            <a:endParaRPr lang="en-US" sz="1600" i="1" dirty="0" smtClean="0"/>
          </a:p>
          <a:p>
            <a:endParaRPr lang="en-US" sz="1600" i="1" dirty="0"/>
          </a:p>
          <a:p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541" y="2806317"/>
            <a:ext cx="2193790" cy="10244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933414" flipV="1">
            <a:off x="4719727" y="4892811"/>
            <a:ext cx="127260" cy="8068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32" y="2628657"/>
            <a:ext cx="2725952" cy="764935"/>
          </a:xfrm>
          <a:prstGeom prst="rect">
            <a:avLst/>
          </a:prstGeom>
          <a:solidFill>
            <a:sysClr val="window" lastClr="FFFFFF"/>
          </a:solidFill>
        </p:spPr>
      </p:pic>
      <p:graphicFrame>
        <p:nvGraphicFramePr>
          <p:cNvPr id="20" name="Group 2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43226"/>
              </p:ext>
            </p:extLst>
          </p:nvPr>
        </p:nvGraphicFramePr>
        <p:xfrm>
          <a:off x="1882630" y="4283723"/>
          <a:ext cx="7050162" cy="20116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469117"/>
                <a:gridCol w="1581828"/>
                <a:gridCol w="1999217"/>
              </a:tblGrid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Beam Parameter</a:t>
                      </a:r>
                    </a:p>
                  </a:txBody>
                  <a:tcPr horzOverflow="overflow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Injector Linac</a:t>
                      </a:r>
                    </a:p>
                  </a:txBody>
                  <a:tcPr horzOverflow="overflow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Main Linac</a:t>
                      </a:r>
                    </a:p>
                  </a:txBody>
                  <a:tcPr horzOverflow="overflow">
                    <a:solidFill>
                      <a:srgbClr val="6699FF"/>
                    </a:solidFill>
                  </a:tcPr>
                </a:tc>
              </a:tr>
              <a:tr h="264621">
                <a:tc>
                  <a:txBody>
                    <a:bodyPr/>
                    <a:lstStyle>
                      <a:lvl1pPr marL="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19456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438912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658368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877824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097280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316736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536192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755648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CW beam current [mA]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19456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438912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658368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877824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097280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316736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536192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755648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2 x 100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Bunch charge [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]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Bunch length [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]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 (600 µm)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 (600 µm)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Bunch repetition rate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 GHz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2.6 GHz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Average HOM power / cavity [W]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50" y="0"/>
            <a:ext cx="8864965" cy="1143000"/>
          </a:xfrm>
        </p:spPr>
        <p:txBody>
          <a:bodyPr/>
          <a:lstStyle/>
          <a:p>
            <a:r>
              <a:rPr lang="en-US" sz="3600" dirty="0" smtClean="0"/>
              <a:t>Example: Higher</a:t>
            </a:r>
            <a:r>
              <a:rPr lang="en-US" sz="3600" dirty="0"/>
              <a:t>-Order </a:t>
            </a:r>
            <a:r>
              <a:rPr lang="en-US" sz="3600" dirty="0" smtClean="0"/>
              <a:t>Modes (HOMs) </a:t>
            </a:r>
            <a:r>
              <a:rPr lang="en-US" sz="3600" dirty="0"/>
              <a:t>in the Cornell ERL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6</a:t>
            </a:fld>
            <a:endParaRPr lang="en-US" sz="1200" dirty="0"/>
          </a:p>
        </p:txBody>
      </p:sp>
      <p:sp>
        <p:nvSpPr>
          <p:cNvPr id="157" name="Rectangle 3"/>
          <p:cNvSpPr txBox="1">
            <a:spLocks noChangeArrowheads="1"/>
          </p:cNvSpPr>
          <p:nvPr/>
        </p:nvSpPr>
        <p:spPr>
          <a:xfrm>
            <a:off x="173182" y="3297987"/>
            <a:ext cx="4321031" cy="3176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Bunch excites EM cavity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eigenmodes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 (Higher-Order Modes)</a:t>
            </a:r>
          </a:p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The ERL beam will excite 1000s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HOMs up to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&gt;100 GHz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.</a:t>
            </a:r>
          </a:p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Average HOM power per ERL cavity = 200 W!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0" name="Line 9"/>
          <p:cNvSpPr>
            <a:spLocks noChangeShapeType="1"/>
          </p:cNvSpPr>
          <p:nvPr/>
        </p:nvSpPr>
        <p:spPr bwMode="auto">
          <a:xfrm>
            <a:off x="5040996" y="4420070"/>
            <a:ext cx="36513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1" name="Group 173"/>
          <p:cNvGrpSpPr>
            <a:grpSpLocks/>
          </p:cNvGrpSpPr>
          <p:nvPr/>
        </p:nvGrpSpPr>
        <p:grpSpPr bwMode="auto">
          <a:xfrm>
            <a:off x="4615546" y="4216870"/>
            <a:ext cx="4413250" cy="2160587"/>
            <a:chOff x="2954" y="1305"/>
            <a:chExt cx="2780" cy="1361"/>
          </a:xfrm>
          <a:solidFill>
            <a:sysClr val="window" lastClr="FFFFFF"/>
          </a:solidFill>
        </p:grpSpPr>
        <p:sp>
          <p:nvSpPr>
            <p:cNvPr id="162" name="Rectangle 167"/>
            <p:cNvSpPr>
              <a:spLocks noChangeArrowheads="1"/>
            </p:cNvSpPr>
            <p:nvPr/>
          </p:nvSpPr>
          <p:spPr bwMode="auto">
            <a:xfrm>
              <a:off x="2964" y="1305"/>
              <a:ext cx="2770" cy="136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Line 10"/>
            <p:cNvSpPr>
              <a:spLocks noChangeShapeType="1"/>
            </p:cNvSpPr>
            <p:nvPr/>
          </p:nvSpPr>
          <p:spPr bwMode="auto">
            <a:xfrm>
              <a:off x="4604" y="1470"/>
              <a:ext cx="150" cy="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Rectangle 11"/>
            <p:cNvSpPr>
              <a:spLocks noChangeArrowheads="1"/>
            </p:cNvSpPr>
            <p:nvPr/>
          </p:nvSpPr>
          <p:spPr bwMode="auto">
            <a:xfrm>
              <a:off x="3300" y="1396"/>
              <a:ext cx="2363" cy="99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Rectangle 12"/>
            <p:cNvSpPr>
              <a:spLocks noChangeArrowheads="1"/>
            </p:cNvSpPr>
            <p:nvPr/>
          </p:nvSpPr>
          <p:spPr bwMode="auto">
            <a:xfrm>
              <a:off x="3300" y="1396"/>
              <a:ext cx="2363" cy="995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Line 13"/>
            <p:cNvSpPr>
              <a:spLocks noChangeShapeType="1"/>
            </p:cNvSpPr>
            <p:nvPr/>
          </p:nvSpPr>
          <p:spPr bwMode="auto">
            <a:xfrm>
              <a:off x="3300" y="1396"/>
              <a:ext cx="2363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14"/>
            <p:cNvSpPr>
              <a:spLocks/>
            </p:cNvSpPr>
            <p:nvPr/>
          </p:nvSpPr>
          <p:spPr bwMode="auto">
            <a:xfrm>
              <a:off x="3300" y="1396"/>
              <a:ext cx="2363" cy="995"/>
            </a:xfrm>
            <a:custGeom>
              <a:avLst/>
              <a:gdLst>
                <a:gd name="T0" fmla="*/ 0 w 810"/>
                <a:gd name="T1" fmla="*/ 442 h 442"/>
                <a:gd name="T2" fmla="*/ 810 w 810"/>
                <a:gd name="T3" fmla="*/ 442 h 442"/>
                <a:gd name="T4" fmla="*/ 810 w 810"/>
                <a:gd name="T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0" h="442">
                  <a:moveTo>
                    <a:pt x="0" y="442"/>
                  </a:moveTo>
                  <a:lnTo>
                    <a:pt x="810" y="442"/>
                  </a:lnTo>
                  <a:lnTo>
                    <a:pt x="810" y="0"/>
                  </a:lnTo>
                </a:path>
              </a:pathLst>
            </a:custGeom>
            <a:grp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Line 15"/>
            <p:cNvSpPr>
              <a:spLocks noChangeShapeType="1"/>
            </p:cNvSpPr>
            <p:nvPr/>
          </p:nvSpPr>
          <p:spPr bwMode="auto">
            <a:xfrm flipV="1">
              <a:off x="3300" y="1396"/>
              <a:ext cx="0" cy="995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Line 16"/>
            <p:cNvSpPr>
              <a:spLocks noChangeShapeType="1"/>
            </p:cNvSpPr>
            <p:nvPr/>
          </p:nvSpPr>
          <p:spPr bwMode="auto">
            <a:xfrm>
              <a:off x="3300" y="2391"/>
              <a:ext cx="2363" cy="1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Line 17"/>
            <p:cNvSpPr>
              <a:spLocks noChangeShapeType="1"/>
            </p:cNvSpPr>
            <p:nvPr/>
          </p:nvSpPr>
          <p:spPr bwMode="auto">
            <a:xfrm flipV="1">
              <a:off x="3300" y="1396"/>
              <a:ext cx="0" cy="995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Line 18"/>
            <p:cNvSpPr>
              <a:spLocks noChangeShapeType="1"/>
            </p:cNvSpPr>
            <p:nvPr/>
          </p:nvSpPr>
          <p:spPr bwMode="auto">
            <a:xfrm flipV="1">
              <a:off x="3300" y="2371"/>
              <a:ext cx="0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Rectangle 19"/>
            <p:cNvSpPr>
              <a:spLocks noChangeArrowheads="1"/>
            </p:cNvSpPr>
            <p:nvPr/>
          </p:nvSpPr>
          <p:spPr bwMode="auto">
            <a:xfrm>
              <a:off x="3265" y="2404"/>
              <a:ext cx="99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-5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73" name="Line 20"/>
            <p:cNvSpPr>
              <a:spLocks noChangeShapeType="1"/>
            </p:cNvSpPr>
            <p:nvPr/>
          </p:nvSpPr>
          <p:spPr bwMode="auto">
            <a:xfrm flipV="1">
              <a:off x="3536" y="2371"/>
              <a:ext cx="1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Line 21"/>
            <p:cNvSpPr>
              <a:spLocks noChangeShapeType="1"/>
            </p:cNvSpPr>
            <p:nvPr/>
          </p:nvSpPr>
          <p:spPr bwMode="auto">
            <a:xfrm>
              <a:off x="3536" y="1398"/>
              <a:ext cx="1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Rectangle 22"/>
            <p:cNvSpPr>
              <a:spLocks noChangeArrowheads="1"/>
            </p:cNvSpPr>
            <p:nvPr/>
          </p:nvSpPr>
          <p:spPr bwMode="auto">
            <a:xfrm>
              <a:off x="3501" y="2404"/>
              <a:ext cx="99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-4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76" name="Line 23"/>
            <p:cNvSpPr>
              <a:spLocks noChangeShapeType="1"/>
            </p:cNvSpPr>
            <p:nvPr/>
          </p:nvSpPr>
          <p:spPr bwMode="auto">
            <a:xfrm flipV="1">
              <a:off x="3772" y="2371"/>
              <a:ext cx="1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Line 24"/>
            <p:cNvSpPr>
              <a:spLocks noChangeShapeType="1"/>
            </p:cNvSpPr>
            <p:nvPr/>
          </p:nvSpPr>
          <p:spPr bwMode="auto">
            <a:xfrm>
              <a:off x="3772" y="1398"/>
              <a:ext cx="1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Rectangle 25"/>
            <p:cNvSpPr>
              <a:spLocks noChangeArrowheads="1"/>
            </p:cNvSpPr>
            <p:nvPr/>
          </p:nvSpPr>
          <p:spPr bwMode="auto">
            <a:xfrm>
              <a:off x="3738" y="2404"/>
              <a:ext cx="99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-3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79" name="Line 26"/>
            <p:cNvSpPr>
              <a:spLocks noChangeShapeType="1"/>
            </p:cNvSpPr>
            <p:nvPr/>
          </p:nvSpPr>
          <p:spPr bwMode="auto">
            <a:xfrm flipV="1">
              <a:off x="4009" y="2371"/>
              <a:ext cx="0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Line 27"/>
            <p:cNvSpPr>
              <a:spLocks noChangeShapeType="1"/>
            </p:cNvSpPr>
            <p:nvPr/>
          </p:nvSpPr>
          <p:spPr bwMode="auto">
            <a:xfrm>
              <a:off x="4009" y="1398"/>
              <a:ext cx="0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Rectangle 28"/>
            <p:cNvSpPr>
              <a:spLocks noChangeArrowheads="1"/>
            </p:cNvSpPr>
            <p:nvPr/>
          </p:nvSpPr>
          <p:spPr bwMode="auto">
            <a:xfrm>
              <a:off x="3974" y="2404"/>
              <a:ext cx="99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-2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82" name="Line 29"/>
            <p:cNvSpPr>
              <a:spLocks noChangeShapeType="1"/>
            </p:cNvSpPr>
            <p:nvPr/>
          </p:nvSpPr>
          <p:spPr bwMode="auto">
            <a:xfrm flipV="1">
              <a:off x="4245" y="2371"/>
              <a:ext cx="0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Line 30"/>
            <p:cNvSpPr>
              <a:spLocks noChangeShapeType="1"/>
            </p:cNvSpPr>
            <p:nvPr/>
          </p:nvSpPr>
          <p:spPr bwMode="auto">
            <a:xfrm>
              <a:off x="4245" y="1398"/>
              <a:ext cx="0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Rectangle 31"/>
            <p:cNvSpPr>
              <a:spLocks noChangeArrowheads="1"/>
            </p:cNvSpPr>
            <p:nvPr/>
          </p:nvSpPr>
          <p:spPr bwMode="auto">
            <a:xfrm>
              <a:off x="4209" y="2404"/>
              <a:ext cx="99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-1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85" name="Line 32"/>
            <p:cNvSpPr>
              <a:spLocks noChangeShapeType="1"/>
            </p:cNvSpPr>
            <p:nvPr/>
          </p:nvSpPr>
          <p:spPr bwMode="auto">
            <a:xfrm flipV="1">
              <a:off x="4481" y="2371"/>
              <a:ext cx="0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Line 33"/>
            <p:cNvSpPr>
              <a:spLocks noChangeShapeType="1"/>
            </p:cNvSpPr>
            <p:nvPr/>
          </p:nvSpPr>
          <p:spPr bwMode="auto">
            <a:xfrm>
              <a:off x="4481" y="1398"/>
              <a:ext cx="0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Rectangle 34"/>
            <p:cNvSpPr>
              <a:spLocks noChangeArrowheads="1"/>
            </p:cNvSpPr>
            <p:nvPr/>
          </p:nvSpPr>
          <p:spPr bwMode="auto">
            <a:xfrm>
              <a:off x="4464" y="2404"/>
              <a:ext cx="6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88" name="Line 35"/>
            <p:cNvSpPr>
              <a:spLocks noChangeShapeType="1"/>
            </p:cNvSpPr>
            <p:nvPr/>
          </p:nvSpPr>
          <p:spPr bwMode="auto">
            <a:xfrm flipV="1">
              <a:off x="4718" y="2371"/>
              <a:ext cx="0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Line 36"/>
            <p:cNvSpPr>
              <a:spLocks noChangeShapeType="1"/>
            </p:cNvSpPr>
            <p:nvPr/>
          </p:nvSpPr>
          <p:spPr bwMode="auto">
            <a:xfrm>
              <a:off x="4718" y="1398"/>
              <a:ext cx="0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Rectangle 37"/>
            <p:cNvSpPr>
              <a:spLocks noChangeArrowheads="1"/>
            </p:cNvSpPr>
            <p:nvPr/>
          </p:nvSpPr>
          <p:spPr bwMode="auto">
            <a:xfrm>
              <a:off x="4701" y="2404"/>
              <a:ext cx="6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1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91" name="Line 38"/>
            <p:cNvSpPr>
              <a:spLocks noChangeShapeType="1"/>
            </p:cNvSpPr>
            <p:nvPr/>
          </p:nvSpPr>
          <p:spPr bwMode="auto">
            <a:xfrm flipV="1">
              <a:off x="4954" y="2371"/>
              <a:ext cx="0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Line 39"/>
            <p:cNvSpPr>
              <a:spLocks noChangeShapeType="1"/>
            </p:cNvSpPr>
            <p:nvPr/>
          </p:nvSpPr>
          <p:spPr bwMode="auto">
            <a:xfrm>
              <a:off x="4954" y="1398"/>
              <a:ext cx="0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Rectangle 40"/>
            <p:cNvSpPr>
              <a:spLocks noChangeArrowheads="1"/>
            </p:cNvSpPr>
            <p:nvPr/>
          </p:nvSpPr>
          <p:spPr bwMode="auto">
            <a:xfrm>
              <a:off x="4937" y="2404"/>
              <a:ext cx="6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2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94" name="Line 41"/>
            <p:cNvSpPr>
              <a:spLocks noChangeShapeType="1"/>
            </p:cNvSpPr>
            <p:nvPr/>
          </p:nvSpPr>
          <p:spPr bwMode="auto">
            <a:xfrm flipV="1">
              <a:off x="5190" y="2371"/>
              <a:ext cx="1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Line 42"/>
            <p:cNvSpPr>
              <a:spLocks noChangeShapeType="1"/>
            </p:cNvSpPr>
            <p:nvPr/>
          </p:nvSpPr>
          <p:spPr bwMode="auto">
            <a:xfrm>
              <a:off x="5190" y="1398"/>
              <a:ext cx="1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Rectangle 43"/>
            <p:cNvSpPr>
              <a:spLocks noChangeArrowheads="1"/>
            </p:cNvSpPr>
            <p:nvPr/>
          </p:nvSpPr>
          <p:spPr bwMode="auto">
            <a:xfrm>
              <a:off x="5173" y="2404"/>
              <a:ext cx="6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3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197" name="Line 44"/>
            <p:cNvSpPr>
              <a:spLocks noChangeShapeType="1"/>
            </p:cNvSpPr>
            <p:nvPr/>
          </p:nvSpPr>
          <p:spPr bwMode="auto">
            <a:xfrm flipV="1">
              <a:off x="5426" y="2371"/>
              <a:ext cx="1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Line 45"/>
            <p:cNvSpPr>
              <a:spLocks noChangeShapeType="1"/>
            </p:cNvSpPr>
            <p:nvPr/>
          </p:nvSpPr>
          <p:spPr bwMode="auto">
            <a:xfrm>
              <a:off x="5426" y="1398"/>
              <a:ext cx="1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Rectangle 46"/>
            <p:cNvSpPr>
              <a:spLocks noChangeArrowheads="1"/>
            </p:cNvSpPr>
            <p:nvPr/>
          </p:nvSpPr>
          <p:spPr bwMode="auto">
            <a:xfrm>
              <a:off x="5409" y="2404"/>
              <a:ext cx="6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4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200" name="Line 47"/>
            <p:cNvSpPr>
              <a:spLocks noChangeShapeType="1"/>
            </p:cNvSpPr>
            <p:nvPr/>
          </p:nvSpPr>
          <p:spPr bwMode="auto">
            <a:xfrm flipV="1">
              <a:off x="5663" y="2371"/>
              <a:ext cx="0" cy="2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Line 48"/>
            <p:cNvSpPr>
              <a:spLocks noChangeShapeType="1"/>
            </p:cNvSpPr>
            <p:nvPr/>
          </p:nvSpPr>
          <p:spPr bwMode="auto">
            <a:xfrm>
              <a:off x="5663" y="1398"/>
              <a:ext cx="0" cy="18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Rectangle 49"/>
            <p:cNvSpPr>
              <a:spLocks noChangeArrowheads="1"/>
            </p:cNvSpPr>
            <p:nvPr/>
          </p:nvSpPr>
          <p:spPr bwMode="auto">
            <a:xfrm>
              <a:off x="5645" y="2404"/>
              <a:ext cx="6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5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203" name="Line 50"/>
            <p:cNvSpPr>
              <a:spLocks noChangeShapeType="1"/>
            </p:cNvSpPr>
            <p:nvPr/>
          </p:nvSpPr>
          <p:spPr bwMode="auto">
            <a:xfrm>
              <a:off x="3300" y="2391"/>
              <a:ext cx="23" cy="1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Line 51"/>
            <p:cNvSpPr>
              <a:spLocks noChangeShapeType="1"/>
            </p:cNvSpPr>
            <p:nvPr/>
          </p:nvSpPr>
          <p:spPr bwMode="auto">
            <a:xfrm flipH="1">
              <a:off x="5636" y="2391"/>
              <a:ext cx="27" cy="1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Rectangle 52"/>
            <p:cNvSpPr>
              <a:spLocks noChangeArrowheads="1"/>
            </p:cNvSpPr>
            <p:nvPr/>
          </p:nvSpPr>
          <p:spPr bwMode="auto">
            <a:xfrm>
              <a:off x="3126" y="2322"/>
              <a:ext cx="161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-30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206" name="Line 53"/>
            <p:cNvSpPr>
              <a:spLocks noChangeShapeType="1"/>
            </p:cNvSpPr>
            <p:nvPr/>
          </p:nvSpPr>
          <p:spPr bwMode="auto">
            <a:xfrm>
              <a:off x="3300" y="2225"/>
              <a:ext cx="23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Line 54"/>
            <p:cNvSpPr>
              <a:spLocks noChangeShapeType="1"/>
            </p:cNvSpPr>
            <p:nvPr/>
          </p:nvSpPr>
          <p:spPr bwMode="auto">
            <a:xfrm flipH="1">
              <a:off x="5636" y="2225"/>
              <a:ext cx="27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Line 56"/>
            <p:cNvSpPr>
              <a:spLocks noChangeShapeType="1"/>
            </p:cNvSpPr>
            <p:nvPr/>
          </p:nvSpPr>
          <p:spPr bwMode="auto">
            <a:xfrm>
              <a:off x="3300" y="2060"/>
              <a:ext cx="23" cy="1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Line 57"/>
            <p:cNvSpPr>
              <a:spLocks noChangeShapeType="1"/>
            </p:cNvSpPr>
            <p:nvPr/>
          </p:nvSpPr>
          <p:spPr bwMode="auto">
            <a:xfrm flipH="1">
              <a:off x="5636" y="2060"/>
              <a:ext cx="27" cy="1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Rectangle 58"/>
            <p:cNvSpPr>
              <a:spLocks noChangeArrowheads="1"/>
            </p:cNvSpPr>
            <p:nvPr/>
          </p:nvSpPr>
          <p:spPr bwMode="auto">
            <a:xfrm>
              <a:off x="3126" y="1991"/>
              <a:ext cx="161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-20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211" name="Line 59"/>
            <p:cNvSpPr>
              <a:spLocks noChangeShapeType="1"/>
            </p:cNvSpPr>
            <p:nvPr/>
          </p:nvSpPr>
          <p:spPr bwMode="auto">
            <a:xfrm>
              <a:off x="3300" y="1894"/>
              <a:ext cx="23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Line 60"/>
            <p:cNvSpPr>
              <a:spLocks noChangeShapeType="1"/>
            </p:cNvSpPr>
            <p:nvPr/>
          </p:nvSpPr>
          <p:spPr bwMode="auto">
            <a:xfrm flipH="1">
              <a:off x="5636" y="1894"/>
              <a:ext cx="27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Line 62"/>
            <p:cNvSpPr>
              <a:spLocks noChangeShapeType="1"/>
            </p:cNvSpPr>
            <p:nvPr/>
          </p:nvSpPr>
          <p:spPr bwMode="auto">
            <a:xfrm>
              <a:off x="3300" y="1729"/>
              <a:ext cx="23" cy="1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Line 63"/>
            <p:cNvSpPr>
              <a:spLocks noChangeShapeType="1"/>
            </p:cNvSpPr>
            <p:nvPr/>
          </p:nvSpPr>
          <p:spPr bwMode="auto">
            <a:xfrm flipH="1">
              <a:off x="5636" y="1729"/>
              <a:ext cx="27" cy="1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Rectangle 214"/>
            <p:cNvSpPr>
              <a:spLocks noChangeArrowheads="1"/>
            </p:cNvSpPr>
            <p:nvPr/>
          </p:nvSpPr>
          <p:spPr bwMode="auto">
            <a:xfrm>
              <a:off x="3126" y="1660"/>
              <a:ext cx="161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-10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216" name="Line 65"/>
            <p:cNvSpPr>
              <a:spLocks noChangeShapeType="1"/>
            </p:cNvSpPr>
            <p:nvPr/>
          </p:nvSpPr>
          <p:spPr bwMode="auto">
            <a:xfrm>
              <a:off x="3300" y="1563"/>
              <a:ext cx="23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Line 66"/>
            <p:cNvSpPr>
              <a:spLocks noChangeShapeType="1"/>
            </p:cNvSpPr>
            <p:nvPr/>
          </p:nvSpPr>
          <p:spPr bwMode="auto">
            <a:xfrm flipH="1">
              <a:off x="5636" y="1563"/>
              <a:ext cx="27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Line 68"/>
            <p:cNvSpPr>
              <a:spLocks noChangeShapeType="1"/>
            </p:cNvSpPr>
            <p:nvPr/>
          </p:nvSpPr>
          <p:spPr bwMode="auto">
            <a:xfrm flipH="1">
              <a:off x="5636" y="1398"/>
              <a:ext cx="27" cy="1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Rectangle 69"/>
            <p:cNvSpPr>
              <a:spLocks noChangeArrowheads="1"/>
            </p:cNvSpPr>
            <p:nvPr/>
          </p:nvSpPr>
          <p:spPr bwMode="auto">
            <a:xfrm>
              <a:off x="3188" y="1359"/>
              <a:ext cx="6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220" name="Line 72"/>
            <p:cNvSpPr>
              <a:spLocks noChangeShapeType="1"/>
            </p:cNvSpPr>
            <p:nvPr/>
          </p:nvSpPr>
          <p:spPr bwMode="auto">
            <a:xfrm>
              <a:off x="3300" y="1396"/>
              <a:ext cx="2363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Freeform 73"/>
            <p:cNvSpPr>
              <a:spLocks/>
            </p:cNvSpPr>
            <p:nvPr/>
          </p:nvSpPr>
          <p:spPr bwMode="auto">
            <a:xfrm>
              <a:off x="3300" y="1396"/>
              <a:ext cx="2363" cy="995"/>
            </a:xfrm>
            <a:custGeom>
              <a:avLst/>
              <a:gdLst>
                <a:gd name="T0" fmla="*/ 0 w 810"/>
                <a:gd name="T1" fmla="*/ 442 h 442"/>
                <a:gd name="T2" fmla="*/ 810 w 810"/>
                <a:gd name="T3" fmla="*/ 442 h 442"/>
                <a:gd name="T4" fmla="*/ 810 w 810"/>
                <a:gd name="T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0" h="442">
                  <a:moveTo>
                    <a:pt x="0" y="442"/>
                  </a:moveTo>
                  <a:lnTo>
                    <a:pt x="810" y="442"/>
                  </a:lnTo>
                  <a:lnTo>
                    <a:pt x="810" y="0"/>
                  </a:lnTo>
                </a:path>
              </a:pathLst>
            </a:custGeom>
            <a:grp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Line 74"/>
            <p:cNvSpPr>
              <a:spLocks noChangeShapeType="1"/>
            </p:cNvSpPr>
            <p:nvPr/>
          </p:nvSpPr>
          <p:spPr bwMode="auto">
            <a:xfrm flipV="1">
              <a:off x="3300" y="1396"/>
              <a:ext cx="0" cy="995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Freeform 75"/>
            <p:cNvSpPr>
              <a:spLocks/>
            </p:cNvSpPr>
            <p:nvPr/>
          </p:nvSpPr>
          <p:spPr bwMode="auto">
            <a:xfrm>
              <a:off x="3306" y="1398"/>
              <a:ext cx="370" cy="1"/>
            </a:xfrm>
            <a:custGeom>
              <a:avLst/>
              <a:gdLst>
                <a:gd name="T0" fmla="*/ 11 w 679"/>
                <a:gd name="T1" fmla="*/ 27 w 679"/>
                <a:gd name="T2" fmla="*/ 43 w 679"/>
                <a:gd name="T3" fmla="*/ 59 w 679"/>
                <a:gd name="T4" fmla="*/ 75 w 679"/>
                <a:gd name="T5" fmla="*/ 91 w 679"/>
                <a:gd name="T6" fmla="*/ 107 w 679"/>
                <a:gd name="T7" fmla="*/ 123 w 679"/>
                <a:gd name="T8" fmla="*/ 139 w 679"/>
                <a:gd name="T9" fmla="*/ 155 w 679"/>
                <a:gd name="T10" fmla="*/ 171 w 679"/>
                <a:gd name="T11" fmla="*/ 187 w 679"/>
                <a:gd name="T12" fmla="*/ 203 w 679"/>
                <a:gd name="T13" fmla="*/ 219 w 679"/>
                <a:gd name="T14" fmla="*/ 235 w 679"/>
                <a:gd name="T15" fmla="*/ 251 w 679"/>
                <a:gd name="T16" fmla="*/ 267 w 679"/>
                <a:gd name="T17" fmla="*/ 284 w 679"/>
                <a:gd name="T18" fmla="*/ 300 w 679"/>
                <a:gd name="T19" fmla="*/ 316 w 679"/>
                <a:gd name="T20" fmla="*/ 332 w 679"/>
                <a:gd name="T21" fmla="*/ 348 w 679"/>
                <a:gd name="T22" fmla="*/ 364 w 679"/>
                <a:gd name="T23" fmla="*/ 380 w 679"/>
                <a:gd name="T24" fmla="*/ 396 w 679"/>
                <a:gd name="T25" fmla="*/ 412 w 679"/>
                <a:gd name="T26" fmla="*/ 428 w 679"/>
                <a:gd name="T27" fmla="*/ 444 w 679"/>
                <a:gd name="T28" fmla="*/ 460 w 679"/>
                <a:gd name="T29" fmla="*/ 476 w 679"/>
                <a:gd name="T30" fmla="*/ 492 w 679"/>
                <a:gd name="T31" fmla="*/ 508 w 679"/>
                <a:gd name="T32" fmla="*/ 524 w 679"/>
                <a:gd name="T33" fmla="*/ 540 w 679"/>
                <a:gd name="T34" fmla="*/ 556 w 679"/>
                <a:gd name="T35" fmla="*/ 572 w 679"/>
                <a:gd name="T36" fmla="*/ 588 w 679"/>
                <a:gd name="T37" fmla="*/ 604 w 679"/>
                <a:gd name="T38" fmla="*/ 620 w 679"/>
                <a:gd name="T39" fmla="*/ 637 w 679"/>
                <a:gd name="T40" fmla="*/ 653 w 679"/>
                <a:gd name="T41" fmla="*/ 669 w 67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679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28" y="0"/>
                  </a:lnTo>
                  <a:lnTo>
                    <a:pt x="134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5" y="0"/>
                  </a:lnTo>
                  <a:lnTo>
                    <a:pt x="161" y="0"/>
                  </a:lnTo>
                  <a:lnTo>
                    <a:pt x="166" y="0"/>
                  </a:lnTo>
                  <a:lnTo>
                    <a:pt x="171" y="0"/>
                  </a:lnTo>
                  <a:lnTo>
                    <a:pt x="177" y="0"/>
                  </a:lnTo>
                  <a:lnTo>
                    <a:pt x="182" y="0"/>
                  </a:lnTo>
                  <a:lnTo>
                    <a:pt x="187" y="0"/>
                  </a:lnTo>
                  <a:lnTo>
                    <a:pt x="193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0"/>
                  </a:lnTo>
                  <a:lnTo>
                    <a:pt x="214" y="0"/>
                  </a:lnTo>
                  <a:lnTo>
                    <a:pt x="219" y="0"/>
                  </a:lnTo>
                  <a:lnTo>
                    <a:pt x="225" y="0"/>
                  </a:lnTo>
                  <a:lnTo>
                    <a:pt x="230" y="0"/>
                  </a:lnTo>
                  <a:lnTo>
                    <a:pt x="235" y="0"/>
                  </a:lnTo>
                  <a:lnTo>
                    <a:pt x="241" y="0"/>
                  </a:lnTo>
                  <a:lnTo>
                    <a:pt x="246" y="0"/>
                  </a:lnTo>
                  <a:lnTo>
                    <a:pt x="251" y="0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3" y="0"/>
                  </a:lnTo>
                  <a:lnTo>
                    <a:pt x="278" y="0"/>
                  </a:lnTo>
                  <a:lnTo>
                    <a:pt x="284" y="0"/>
                  </a:lnTo>
                  <a:lnTo>
                    <a:pt x="289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10" y="0"/>
                  </a:lnTo>
                  <a:lnTo>
                    <a:pt x="316" y="0"/>
                  </a:lnTo>
                  <a:lnTo>
                    <a:pt x="321" y="0"/>
                  </a:lnTo>
                  <a:lnTo>
                    <a:pt x="326" y="0"/>
                  </a:lnTo>
                  <a:lnTo>
                    <a:pt x="332" y="0"/>
                  </a:lnTo>
                  <a:lnTo>
                    <a:pt x="337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3" y="0"/>
                  </a:lnTo>
                  <a:lnTo>
                    <a:pt x="358" y="0"/>
                  </a:lnTo>
                  <a:lnTo>
                    <a:pt x="364" y="0"/>
                  </a:lnTo>
                  <a:lnTo>
                    <a:pt x="369" y="0"/>
                  </a:lnTo>
                  <a:lnTo>
                    <a:pt x="374" y="0"/>
                  </a:lnTo>
                  <a:lnTo>
                    <a:pt x="380" y="0"/>
                  </a:lnTo>
                  <a:lnTo>
                    <a:pt x="385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1" y="0"/>
                  </a:lnTo>
                  <a:lnTo>
                    <a:pt x="407" y="0"/>
                  </a:lnTo>
                  <a:lnTo>
                    <a:pt x="412" y="0"/>
                  </a:lnTo>
                  <a:lnTo>
                    <a:pt x="417" y="0"/>
                  </a:lnTo>
                  <a:lnTo>
                    <a:pt x="423" y="0"/>
                  </a:lnTo>
                  <a:lnTo>
                    <a:pt x="428" y="0"/>
                  </a:lnTo>
                  <a:lnTo>
                    <a:pt x="433" y="0"/>
                  </a:lnTo>
                  <a:lnTo>
                    <a:pt x="439" y="0"/>
                  </a:lnTo>
                  <a:lnTo>
                    <a:pt x="444" y="0"/>
                  </a:lnTo>
                  <a:lnTo>
                    <a:pt x="449" y="0"/>
                  </a:lnTo>
                  <a:lnTo>
                    <a:pt x="455" y="0"/>
                  </a:lnTo>
                  <a:lnTo>
                    <a:pt x="460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6" y="0"/>
                  </a:lnTo>
                  <a:lnTo>
                    <a:pt x="481" y="0"/>
                  </a:lnTo>
                  <a:lnTo>
                    <a:pt x="487" y="0"/>
                  </a:lnTo>
                  <a:lnTo>
                    <a:pt x="492" y="0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8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30" y="0"/>
                  </a:lnTo>
                  <a:lnTo>
                    <a:pt x="535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1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67" y="0"/>
                  </a:lnTo>
                  <a:lnTo>
                    <a:pt x="572" y="0"/>
                  </a:lnTo>
                  <a:lnTo>
                    <a:pt x="578" y="0"/>
                  </a:lnTo>
                  <a:lnTo>
                    <a:pt x="583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599" y="0"/>
                  </a:lnTo>
                  <a:lnTo>
                    <a:pt x="604" y="0"/>
                  </a:lnTo>
                  <a:lnTo>
                    <a:pt x="610" y="0"/>
                  </a:lnTo>
                  <a:lnTo>
                    <a:pt x="615" y="0"/>
                  </a:lnTo>
                  <a:lnTo>
                    <a:pt x="620" y="0"/>
                  </a:lnTo>
                  <a:lnTo>
                    <a:pt x="626" y="0"/>
                  </a:lnTo>
                  <a:lnTo>
                    <a:pt x="631" y="0"/>
                  </a:lnTo>
                  <a:lnTo>
                    <a:pt x="637" y="0"/>
                  </a:lnTo>
                  <a:lnTo>
                    <a:pt x="642" y="0"/>
                  </a:lnTo>
                  <a:lnTo>
                    <a:pt x="647" y="0"/>
                  </a:lnTo>
                  <a:lnTo>
                    <a:pt x="653" y="0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69" y="0"/>
                  </a:lnTo>
                  <a:lnTo>
                    <a:pt x="674" y="0"/>
                  </a:lnTo>
                  <a:lnTo>
                    <a:pt x="679" y="0"/>
                  </a:lnTo>
                </a:path>
              </a:pathLst>
            </a:custGeom>
            <a:grp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Freeform 76"/>
            <p:cNvSpPr>
              <a:spLocks/>
            </p:cNvSpPr>
            <p:nvPr/>
          </p:nvSpPr>
          <p:spPr bwMode="auto">
            <a:xfrm>
              <a:off x="3676" y="1398"/>
              <a:ext cx="371" cy="1"/>
            </a:xfrm>
            <a:custGeom>
              <a:avLst/>
              <a:gdLst>
                <a:gd name="T0" fmla="*/ 11 w 680"/>
                <a:gd name="T1" fmla="*/ 27 w 680"/>
                <a:gd name="T2" fmla="*/ 43 w 680"/>
                <a:gd name="T3" fmla="*/ 59 w 680"/>
                <a:gd name="T4" fmla="*/ 75 w 680"/>
                <a:gd name="T5" fmla="*/ 91 w 680"/>
                <a:gd name="T6" fmla="*/ 107 w 680"/>
                <a:gd name="T7" fmla="*/ 123 w 680"/>
                <a:gd name="T8" fmla="*/ 139 w 680"/>
                <a:gd name="T9" fmla="*/ 155 w 680"/>
                <a:gd name="T10" fmla="*/ 171 w 680"/>
                <a:gd name="T11" fmla="*/ 187 w 680"/>
                <a:gd name="T12" fmla="*/ 204 w 680"/>
                <a:gd name="T13" fmla="*/ 220 w 680"/>
                <a:gd name="T14" fmla="*/ 236 w 680"/>
                <a:gd name="T15" fmla="*/ 252 w 680"/>
                <a:gd name="T16" fmla="*/ 268 w 680"/>
                <a:gd name="T17" fmla="*/ 284 w 680"/>
                <a:gd name="T18" fmla="*/ 300 w 680"/>
                <a:gd name="T19" fmla="*/ 316 w 680"/>
                <a:gd name="T20" fmla="*/ 332 w 680"/>
                <a:gd name="T21" fmla="*/ 348 w 680"/>
                <a:gd name="T22" fmla="*/ 364 w 680"/>
                <a:gd name="T23" fmla="*/ 380 w 680"/>
                <a:gd name="T24" fmla="*/ 396 w 680"/>
                <a:gd name="T25" fmla="*/ 412 w 680"/>
                <a:gd name="T26" fmla="*/ 428 w 680"/>
                <a:gd name="T27" fmla="*/ 444 w 680"/>
                <a:gd name="T28" fmla="*/ 460 w 680"/>
                <a:gd name="T29" fmla="*/ 476 w 680"/>
                <a:gd name="T30" fmla="*/ 492 w 680"/>
                <a:gd name="T31" fmla="*/ 508 w 680"/>
                <a:gd name="T32" fmla="*/ 524 w 680"/>
                <a:gd name="T33" fmla="*/ 540 w 680"/>
                <a:gd name="T34" fmla="*/ 557 w 680"/>
                <a:gd name="T35" fmla="*/ 573 w 680"/>
                <a:gd name="T36" fmla="*/ 589 w 680"/>
                <a:gd name="T37" fmla="*/ 605 w 680"/>
                <a:gd name="T38" fmla="*/ 621 w 680"/>
                <a:gd name="T39" fmla="*/ 637 w 680"/>
                <a:gd name="T40" fmla="*/ 653 w 680"/>
                <a:gd name="T41" fmla="*/ 669 w 68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680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29" y="0"/>
                  </a:lnTo>
                  <a:lnTo>
                    <a:pt x="134" y="0"/>
                  </a:lnTo>
                  <a:lnTo>
                    <a:pt x="139" y="0"/>
                  </a:lnTo>
                  <a:lnTo>
                    <a:pt x="145" y="0"/>
                  </a:lnTo>
                  <a:lnTo>
                    <a:pt x="150" y="0"/>
                  </a:lnTo>
                  <a:lnTo>
                    <a:pt x="155" y="0"/>
                  </a:lnTo>
                  <a:lnTo>
                    <a:pt x="161" y="0"/>
                  </a:lnTo>
                  <a:lnTo>
                    <a:pt x="166" y="0"/>
                  </a:lnTo>
                  <a:lnTo>
                    <a:pt x="171" y="0"/>
                  </a:lnTo>
                  <a:lnTo>
                    <a:pt x="177" y="0"/>
                  </a:lnTo>
                  <a:lnTo>
                    <a:pt x="182" y="0"/>
                  </a:lnTo>
                  <a:lnTo>
                    <a:pt x="187" y="0"/>
                  </a:lnTo>
                  <a:lnTo>
                    <a:pt x="193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214" y="0"/>
                  </a:lnTo>
                  <a:lnTo>
                    <a:pt x="220" y="0"/>
                  </a:lnTo>
                  <a:lnTo>
                    <a:pt x="225" y="0"/>
                  </a:lnTo>
                  <a:lnTo>
                    <a:pt x="230" y="0"/>
                  </a:lnTo>
                  <a:lnTo>
                    <a:pt x="236" y="0"/>
                  </a:lnTo>
                  <a:lnTo>
                    <a:pt x="241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73" y="0"/>
                  </a:lnTo>
                  <a:lnTo>
                    <a:pt x="278" y="0"/>
                  </a:lnTo>
                  <a:lnTo>
                    <a:pt x="284" y="0"/>
                  </a:lnTo>
                  <a:lnTo>
                    <a:pt x="289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6" y="0"/>
                  </a:lnTo>
                  <a:lnTo>
                    <a:pt x="321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7" y="0"/>
                  </a:lnTo>
                  <a:lnTo>
                    <a:pt x="343" y="0"/>
                  </a:lnTo>
                  <a:lnTo>
                    <a:pt x="348" y="0"/>
                  </a:lnTo>
                  <a:lnTo>
                    <a:pt x="353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69" y="0"/>
                  </a:lnTo>
                  <a:lnTo>
                    <a:pt x="375" y="0"/>
                  </a:lnTo>
                  <a:lnTo>
                    <a:pt x="380" y="0"/>
                  </a:lnTo>
                  <a:lnTo>
                    <a:pt x="385" y="0"/>
                  </a:lnTo>
                  <a:lnTo>
                    <a:pt x="391" y="0"/>
                  </a:lnTo>
                  <a:lnTo>
                    <a:pt x="396" y="0"/>
                  </a:lnTo>
                  <a:lnTo>
                    <a:pt x="401" y="0"/>
                  </a:lnTo>
                  <a:lnTo>
                    <a:pt x="407" y="0"/>
                  </a:lnTo>
                  <a:lnTo>
                    <a:pt x="412" y="0"/>
                  </a:lnTo>
                  <a:lnTo>
                    <a:pt x="417" y="0"/>
                  </a:lnTo>
                  <a:lnTo>
                    <a:pt x="423" y="0"/>
                  </a:lnTo>
                  <a:lnTo>
                    <a:pt x="428" y="0"/>
                  </a:lnTo>
                  <a:lnTo>
                    <a:pt x="434" y="0"/>
                  </a:lnTo>
                  <a:lnTo>
                    <a:pt x="439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5" y="0"/>
                  </a:lnTo>
                  <a:lnTo>
                    <a:pt x="460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6" y="0"/>
                  </a:lnTo>
                  <a:lnTo>
                    <a:pt x="482" y="0"/>
                  </a:lnTo>
                  <a:lnTo>
                    <a:pt x="487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3" y="0"/>
                  </a:lnTo>
                  <a:lnTo>
                    <a:pt x="508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30" y="0"/>
                  </a:lnTo>
                  <a:lnTo>
                    <a:pt x="535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1" y="0"/>
                  </a:lnTo>
                  <a:lnTo>
                    <a:pt x="557" y="0"/>
                  </a:lnTo>
                  <a:lnTo>
                    <a:pt x="562" y="0"/>
                  </a:lnTo>
                  <a:lnTo>
                    <a:pt x="567" y="0"/>
                  </a:lnTo>
                  <a:lnTo>
                    <a:pt x="573" y="0"/>
                  </a:lnTo>
                  <a:lnTo>
                    <a:pt x="578" y="0"/>
                  </a:lnTo>
                  <a:lnTo>
                    <a:pt x="583" y="0"/>
                  </a:lnTo>
                  <a:lnTo>
                    <a:pt x="589" y="0"/>
                  </a:lnTo>
                  <a:lnTo>
                    <a:pt x="594" y="0"/>
                  </a:lnTo>
                  <a:lnTo>
                    <a:pt x="599" y="0"/>
                  </a:lnTo>
                  <a:lnTo>
                    <a:pt x="605" y="0"/>
                  </a:lnTo>
                  <a:lnTo>
                    <a:pt x="610" y="0"/>
                  </a:lnTo>
                  <a:lnTo>
                    <a:pt x="615" y="0"/>
                  </a:lnTo>
                  <a:lnTo>
                    <a:pt x="621" y="0"/>
                  </a:lnTo>
                  <a:lnTo>
                    <a:pt x="626" y="0"/>
                  </a:lnTo>
                  <a:lnTo>
                    <a:pt x="631" y="0"/>
                  </a:lnTo>
                  <a:lnTo>
                    <a:pt x="637" y="0"/>
                  </a:lnTo>
                  <a:lnTo>
                    <a:pt x="642" y="0"/>
                  </a:lnTo>
                  <a:lnTo>
                    <a:pt x="647" y="0"/>
                  </a:lnTo>
                  <a:lnTo>
                    <a:pt x="653" y="0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69" y="0"/>
                  </a:lnTo>
                  <a:lnTo>
                    <a:pt x="674" y="0"/>
                  </a:lnTo>
                  <a:lnTo>
                    <a:pt x="680" y="0"/>
                  </a:lnTo>
                </a:path>
              </a:pathLst>
            </a:custGeom>
            <a:grp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77"/>
            <p:cNvSpPr>
              <a:spLocks/>
            </p:cNvSpPr>
            <p:nvPr/>
          </p:nvSpPr>
          <p:spPr bwMode="auto">
            <a:xfrm>
              <a:off x="4047" y="1398"/>
              <a:ext cx="344" cy="248"/>
            </a:xfrm>
            <a:custGeom>
              <a:avLst/>
              <a:gdLst>
                <a:gd name="T0" fmla="*/ 10 w 631"/>
                <a:gd name="T1" fmla="*/ 0 h 551"/>
                <a:gd name="T2" fmla="*/ 26 w 631"/>
                <a:gd name="T3" fmla="*/ 0 h 551"/>
                <a:gd name="T4" fmla="*/ 42 w 631"/>
                <a:gd name="T5" fmla="*/ 0 h 551"/>
                <a:gd name="T6" fmla="*/ 58 w 631"/>
                <a:gd name="T7" fmla="*/ 5 h 551"/>
                <a:gd name="T8" fmla="*/ 74 w 631"/>
                <a:gd name="T9" fmla="*/ 5 h 551"/>
                <a:gd name="T10" fmla="*/ 90 w 631"/>
                <a:gd name="T11" fmla="*/ 5 h 551"/>
                <a:gd name="T12" fmla="*/ 107 w 631"/>
                <a:gd name="T13" fmla="*/ 5 h 551"/>
                <a:gd name="T14" fmla="*/ 123 w 631"/>
                <a:gd name="T15" fmla="*/ 10 h 551"/>
                <a:gd name="T16" fmla="*/ 139 w 631"/>
                <a:gd name="T17" fmla="*/ 10 h 551"/>
                <a:gd name="T18" fmla="*/ 155 w 631"/>
                <a:gd name="T19" fmla="*/ 15 h 551"/>
                <a:gd name="T20" fmla="*/ 171 w 631"/>
                <a:gd name="T21" fmla="*/ 15 h 551"/>
                <a:gd name="T22" fmla="*/ 187 w 631"/>
                <a:gd name="T23" fmla="*/ 20 h 551"/>
                <a:gd name="T24" fmla="*/ 203 w 631"/>
                <a:gd name="T25" fmla="*/ 25 h 551"/>
                <a:gd name="T26" fmla="*/ 219 w 631"/>
                <a:gd name="T27" fmla="*/ 30 h 551"/>
                <a:gd name="T28" fmla="*/ 235 w 631"/>
                <a:gd name="T29" fmla="*/ 35 h 551"/>
                <a:gd name="T30" fmla="*/ 251 w 631"/>
                <a:gd name="T31" fmla="*/ 40 h 551"/>
                <a:gd name="T32" fmla="*/ 267 w 631"/>
                <a:gd name="T33" fmla="*/ 50 h 551"/>
                <a:gd name="T34" fmla="*/ 283 w 631"/>
                <a:gd name="T35" fmla="*/ 55 h 551"/>
                <a:gd name="T36" fmla="*/ 299 w 631"/>
                <a:gd name="T37" fmla="*/ 65 h 551"/>
                <a:gd name="T38" fmla="*/ 315 w 631"/>
                <a:gd name="T39" fmla="*/ 75 h 551"/>
                <a:gd name="T40" fmla="*/ 331 w 631"/>
                <a:gd name="T41" fmla="*/ 80 h 551"/>
                <a:gd name="T42" fmla="*/ 347 w 631"/>
                <a:gd name="T43" fmla="*/ 95 h 551"/>
                <a:gd name="T44" fmla="*/ 363 w 631"/>
                <a:gd name="T45" fmla="*/ 110 h 551"/>
                <a:gd name="T46" fmla="*/ 379 w 631"/>
                <a:gd name="T47" fmla="*/ 120 h 551"/>
                <a:gd name="T48" fmla="*/ 395 w 631"/>
                <a:gd name="T49" fmla="*/ 140 h 551"/>
                <a:gd name="T50" fmla="*/ 411 w 631"/>
                <a:gd name="T51" fmla="*/ 155 h 551"/>
                <a:gd name="T52" fmla="*/ 427 w 631"/>
                <a:gd name="T53" fmla="*/ 170 h 551"/>
                <a:gd name="T54" fmla="*/ 438 w 631"/>
                <a:gd name="T55" fmla="*/ 190 h 551"/>
                <a:gd name="T56" fmla="*/ 454 w 631"/>
                <a:gd name="T57" fmla="*/ 205 h 551"/>
                <a:gd name="T58" fmla="*/ 465 w 631"/>
                <a:gd name="T59" fmla="*/ 225 h 551"/>
                <a:gd name="T60" fmla="*/ 476 w 631"/>
                <a:gd name="T61" fmla="*/ 245 h 551"/>
                <a:gd name="T62" fmla="*/ 492 w 631"/>
                <a:gd name="T63" fmla="*/ 265 h 551"/>
                <a:gd name="T64" fmla="*/ 502 w 631"/>
                <a:gd name="T65" fmla="*/ 285 h 551"/>
                <a:gd name="T66" fmla="*/ 518 w 631"/>
                <a:gd name="T67" fmla="*/ 311 h 551"/>
                <a:gd name="T68" fmla="*/ 529 w 631"/>
                <a:gd name="T69" fmla="*/ 336 h 551"/>
                <a:gd name="T70" fmla="*/ 545 w 631"/>
                <a:gd name="T71" fmla="*/ 361 h 551"/>
                <a:gd name="T72" fmla="*/ 556 w 631"/>
                <a:gd name="T73" fmla="*/ 386 h 551"/>
                <a:gd name="T74" fmla="*/ 566 w 631"/>
                <a:gd name="T75" fmla="*/ 411 h 551"/>
                <a:gd name="T76" fmla="*/ 583 w 631"/>
                <a:gd name="T77" fmla="*/ 441 h 551"/>
                <a:gd name="T78" fmla="*/ 593 w 631"/>
                <a:gd name="T79" fmla="*/ 471 h 551"/>
                <a:gd name="T80" fmla="*/ 609 w 631"/>
                <a:gd name="T81" fmla="*/ 501 h 551"/>
                <a:gd name="T82" fmla="*/ 620 w 631"/>
                <a:gd name="T83" fmla="*/ 53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1" h="55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5"/>
                  </a:lnTo>
                  <a:lnTo>
                    <a:pt x="58" y="5"/>
                  </a:lnTo>
                  <a:lnTo>
                    <a:pt x="64" y="5"/>
                  </a:lnTo>
                  <a:lnTo>
                    <a:pt x="69" y="5"/>
                  </a:lnTo>
                  <a:lnTo>
                    <a:pt x="74" y="5"/>
                  </a:lnTo>
                  <a:lnTo>
                    <a:pt x="80" y="5"/>
                  </a:lnTo>
                  <a:lnTo>
                    <a:pt x="85" y="5"/>
                  </a:lnTo>
                  <a:lnTo>
                    <a:pt x="90" y="5"/>
                  </a:lnTo>
                  <a:lnTo>
                    <a:pt x="96" y="5"/>
                  </a:lnTo>
                  <a:lnTo>
                    <a:pt x="101" y="5"/>
                  </a:lnTo>
                  <a:lnTo>
                    <a:pt x="107" y="5"/>
                  </a:lnTo>
                  <a:lnTo>
                    <a:pt x="112" y="10"/>
                  </a:lnTo>
                  <a:lnTo>
                    <a:pt x="117" y="10"/>
                  </a:lnTo>
                  <a:lnTo>
                    <a:pt x="123" y="10"/>
                  </a:lnTo>
                  <a:lnTo>
                    <a:pt x="128" y="10"/>
                  </a:lnTo>
                  <a:lnTo>
                    <a:pt x="133" y="10"/>
                  </a:lnTo>
                  <a:lnTo>
                    <a:pt x="139" y="10"/>
                  </a:lnTo>
                  <a:lnTo>
                    <a:pt x="144" y="10"/>
                  </a:lnTo>
                  <a:lnTo>
                    <a:pt x="149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5" y="15"/>
                  </a:lnTo>
                  <a:lnTo>
                    <a:pt x="171" y="15"/>
                  </a:lnTo>
                  <a:lnTo>
                    <a:pt x="176" y="20"/>
                  </a:lnTo>
                  <a:lnTo>
                    <a:pt x="181" y="20"/>
                  </a:lnTo>
                  <a:lnTo>
                    <a:pt x="187" y="20"/>
                  </a:lnTo>
                  <a:lnTo>
                    <a:pt x="192" y="20"/>
                  </a:lnTo>
                  <a:lnTo>
                    <a:pt x="197" y="20"/>
                  </a:lnTo>
                  <a:lnTo>
                    <a:pt x="203" y="25"/>
                  </a:lnTo>
                  <a:lnTo>
                    <a:pt x="208" y="25"/>
                  </a:lnTo>
                  <a:lnTo>
                    <a:pt x="213" y="25"/>
                  </a:lnTo>
                  <a:lnTo>
                    <a:pt x="219" y="30"/>
                  </a:lnTo>
                  <a:lnTo>
                    <a:pt x="224" y="30"/>
                  </a:lnTo>
                  <a:lnTo>
                    <a:pt x="230" y="35"/>
                  </a:lnTo>
                  <a:lnTo>
                    <a:pt x="235" y="35"/>
                  </a:lnTo>
                  <a:lnTo>
                    <a:pt x="240" y="35"/>
                  </a:lnTo>
                  <a:lnTo>
                    <a:pt x="246" y="40"/>
                  </a:lnTo>
                  <a:lnTo>
                    <a:pt x="251" y="40"/>
                  </a:lnTo>
                  <a:lnTo>
                    <a:pt x="256" y="40"/>
                  </a:lnTo>
                  <a:lnTo>
                    <a:pt x="262" y="45"/>
                  </a:lnTo>
                  <a:lnTo>
                    <a:pt x="267" y="50"/>
                  </a:lnTo>
                  <a:lnTo>
                    <a:pt x="272" y="50"/>
                  </a:lnTo>
                  <a:lnTo>
                    <a:pt x="278" y="50"/>
                  </a:lnTo>
                  <a:lnTo>
                    <a:pt x="283" y="55"/>
                  </a:lnTo>
                  <a:lnTo>
                    <a:pt x="288" y="55"/>
                  </a:lnTo>
                  <a:lnTo>
                    <a:pt x="294" y="60"/>
                  </a:lnTo>
                  <a:lnTo>
                    <a:pt x="299" y="65"/>
                  </a:lnTo>
                  <a:lnTo>
                    <a:pt x="304" y="65"/>
                  </a:lnTo>
                  <a:lnTo>
                    <a:pt x="310" y="70"/>
                  </a:lnTo>
                  <a:lnTo>
                    <a:pt x="315" y="75"/>
                  </a:lnTo>
                  <a:lnTo>
                    <a:pt x="320" y="75"/>
                  </a:lnTo>
                  <a:lnTo>
                    <a:pt x="326" y="80"/>
                  </a:lnTo>
                  <a:lnTo>
                    <a:pt x="331" y="80"/>
                  </a:lnTo>
                  <a:lnTo>
                    <a:pt x="336" y="90"/>
                  </a:lnTo>
                  <a:lnTo>
                    <a:pt x="342" y="90"/>
                  </a:lnTo>
                  <a:lnTo>
                    <a:pt x="347" y="95"/>
                  </a:lnTo>
                  <a:lnTo>
                    <a:pt x="353" y="100"/>
                  </a:lnTo>
                  <a:lnTo>
                    <a:pt x="358" y="100"/>
                  </a:lnTo>
                  <a:lnTo>
                    <a:pt x="363" y="110"/>
                  </a:lnTo>
                  <a:lnTo>
                    <a:pt x="369" y="115"/>
                  </a:lnTo>
                  <a:lnTo>
                    <a:pt x="374" y="115"/>
                  </a:lnTo>
                  <a:lnTo>
                    <a:pt x="379" y="120"/>
                  </a:lnTo>
                  <a:lnTo>
                    <a:pt x="385" y="130"/>
                  </a:lnTo>
                  <a:lnTo>
                    <a:pt x="390" y="135"/>
                  </a:lnTo>
                  <a:lnTo>
                    <a:pt x="395" y="140"/>
                  </a:lnTo>
                  <a:lnTo>
                    <a:pt x="401" y="140"/>
                  </a:lnTo>
                  <a:lnTo>
                    <a:pt x="406" y="150"/>
                  </a:lnTo>
                  <a:lnTo>
                    <a:pt x="411" y="155"/>
                  </a:lnTo>
                  <a:lnTo>
                    <a:pt x="417" y="160"/>
                  </a:lnTo>
                  <a:lnTo>
                    <a:pt x="422" y="165"/>
                  </a:lnTo>
                  <a:lnTo>
                    <a:pt x="427" y="170"/>
                  </a:lnTo>
                  <a:lnTo>
                    <a:pt x="427" y="175"/>
                  </a:lnTo>
                  <a:lnTo>
                    <a:pt x="433" y="180"/>
                  </a:lnTo>
                  <a:lnTo>
                    <a:pt x="438" y="190"/>
                  </a:lnTo>
                  <a:lnTo>
                    <a:pt x="443" y="195"/>
                  </a:lnTo>
                  <a:lnTo>
                    <a:pt x="449" y="200"/>
                  </a:lnTo>
                  <a:lnTo>
                    <a:pt x="454" y="205"/>
                  </a:lnTo>
                  <a:lnTo>
                    <a:pt x="454" y="210"/>
                  </a:lnTo>
                  <a:lnTo>
                    <a:pt x="459" y="215"/>
                  </a:lnTo>
                  <a:lnTo>
                    <a:pt x="465" y="225"/>
                  </a:lnTo>
                  <a:lnTo>
                    <a:pt x="470" y="230"/>
                  </a:lnTo>
                  <a:lnTo>
                    <a:pt x="476" y="235"/>
                  </a:lnTo>
                  <a:lnTo>
                    <a:pt x="476" y="245"/>
                  </a:lnTo>
                  <a:lnTo>
                    <a:pt x="481" y="250"/>
                  </a:lnTo>
                  <a:lnTo>
                    <a:pt x="486" y="255"/>
                  </a:lnTo>
                  <a:lnTo>
                    <a:pt x="492" y="265"/>
                  </a:lnTo>
                  <a:lnTo>
                    <a:pt x="497" y="270"/>
                  </a:lnTo>
                  <a:lnTo>
                    <a:pt x="497" y="280"/>
                  </a:lnTo>
                  <a:lnTo>
                    <a:pt x="502" y="285"/>
                  </a:lnTo>
                  <a:lnTo>
                    <a:pt x="508" y="295"/>
                  </a:lnTo>
                  <a:lnTo>
                    <a:pt x="513" y="300"/>
                  </a:lnTo>
                  <a:lnTo>
                    <a:pt x="518" y="311"/>
                  </a:lnTo>
                  <a:lnTo>
                    <a:pt x="518" y="316"/>
                  </a:lnTo>
                  <a:lnTo>
                    <a:pt x="524" y="326"/>
                  </a:lnTo>
                  <a:lnTo>
                    <a:pt x="529" y="336"/>
                  </a:lnTo>
                  <a:lnTo>
                    <a:pt x="534" y="341"/>
                  </a:lnTo>
                  <a:lnTo>
                    <a:pt x="540" y="351"/>
                  </a:lnTo>
                  <a:lnTo>
                    <a:pt x="545" y="361"/>
                  </a:lnTo>
                  <a:lnTo>
                    <a:pt x="545" y="366"/>
                  </a:lnTo>
                  <a:lnTo>
                    <a:pt x="550" y="376"/>
                  </a:lnTo>
                  <a:lnTo>
                    <a:pt x="556" y="386"/>
                  </a:lnTo>
                  <a:lnTo>
                    <a:pt x="561" y="396"/>
                  </a:lnTo>
                  <a:lnTo>
                    <a:pt x="566" y="401"/>
                  </a:lnTo>
                  <a:lnTo>
                    <a:pt x="566" y="411"/>
                  </a:lnTo>
                  <a:lnTo>
                    <a:pt x="572" y="421"/>
                  </a:lnTo>
                  <a:lnTo>
                    <a:pt x="577" y="431"/>
                  </a:lnTo>
                  <a:lnTo>
                    <a:pt x="583" y="441"/>
                  </a:lnTo>
                  <a:lnTo>
                    <a:pt x="588" y="451"/>
                  </a:lnTo>
                  <a:lnTo>
                    <a:pt x="588" y="461"/>
                  </a:lnTo>
                  <a:lnTo>
                    <a:pt x="593" y="471"/>
                  </a:lnTo>
                  <a:lnTo>
                    <a:pt x="599" y="481"/>
                  </a:lnTo>
                  <a:lnTo>
                    <a:pt x="604" y="491"/>
                  </a:lnTo>
                  <a:lnTo>
                    <a:pt x="609" y="501"/>
                  </a:lnTo>
                  <a:lnTo>
                    <a:pt x="609" y="511"/>
                  </a:lnTo>
                  <a:lnTo>
                    <a:pt x="615" y="521"/>
                  </a:lnTo>
                  <a:lnTo>
                    <a:pt x="620" y="531"/>
                  </a:lnTo>
                  <a:lnTo>
                    <a:pt x="625" y="541"/>
                  </a:lnTo>
                  <a:lnTo>
                    <a:pt x="631" y="551"/>
                  </a:lnTo>
                </a:path>
              </a:pathLst>
            </a:custGeom>
            <a:grp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78"/>
            <p:cNvSpPr>
              <a:spLocks/>
            </p:cNvSpPr>
            <p:nvPr/>
          </p:nvSpPr>
          <p:spPr bwMode="auto">
            <a:xfrm>
              <a:off x="4391" y="1646"/>
              <a:ext cx="321" cy="425"/>
            </a:xfrm>
            <a:custGeom>
              <a:avLst/>
              <a:gdLst>
                <a:gd name="T0" fmla="*/ 5 w 588"/>
                <a:gd name="T1" fmla="*/ 25 h 948"/>
                <a:gd name="T2" fmla="*/ 21 w 588"/>
                <a:gd name="T3" fmla="*/ 55 h 948"/>
                <a:gd name="T4" fmla="*/ 32 w 588"/>
                <a:gd name="T5" fmla="*/ 90 h 948"/>
                <a:gd name="T6" fmla="*/ 48 w 588"/>
                <a:gd name="T7" fmla="*/ 126 h 948"/>
                <a:gd name="T8" fmla="*/ 58 w 588"/>
                <a:gd name="T9" fmla="*/ 161 h 948"/>
                <a:gd name="T10" fmla="*/ 69 w 588"/>
                <a:gd name="T11" fmla="*/ 196 h 948"/>
                <a:gd name="T12" fmla="*/ 85 w 588"/>
                <a:gd name="T13" fmla="*/ 231 h 948"/>
                <a:gd name="T14" fmla="*/ 96 w 588"/>
                <a:gd name="T15" fmla="*/ 266 h 948"/>
                <a:gd name="T16" fmla="*/ 112 w 588"/>
                <a:gd name="T17" fmla="*/ 301 h 948"/>
                <a:gd name="T18" fmla="*/ 123 w 588"/>
                <a:gd name="T19" fmla="*/ 336 h 948"/>
                <a:gd name="T20" fmla="*/ 139 w 588"/>
                <a:gd name="T21" fmla="*/ 371 h 948"/>
                <a:gd name="T22" fmla="*/ 149 w 588"/>
                <a:gd name="T23" fmla="*/ 406 h 948"/>
                <a:gd name="T24" fmla="*/ 165 w 588"/>
                <a:gd name="T25" fmla="*/ 442 h 948"/>
                <a:gd name="T26" fmla="*/ 176 w 588"/>
                <a:gd name="T27" fmla="*/ 477 h 948"/>
                <a:gd name="T28" fmla="*/ 187 w 588"/>
                <a:gd name="T29" fmla="*/ 507 h 948"/>
                <a:gd name="T30" fmla="*/ 203 w 588"/>
                <a:gd name="T31" fmla="*/ 542 h 948"/>
                <a:gd name="T32" fmla="*/ 214 w 588"/>
                <a:gd name="T33" fmla="*/ 572 h 948"/>
                <a:gd name="T34" fmla="*/ 230 w 588"/>
                <a:gd name="T35" fmla="*/ 602 h 948"/>
                <a:gd name="T36" fmla="*/ 240 w 588"/>
                <a:gd name="T37" fmla="*/ 632 h 948"/>
                <a:gd name="T38" fmla="*/ 256 w 588"/>
                <a:gd name="T39" fmla="*/ 662 h 948"/>
                <a:gd name="T40" fmla="*/ 267 w 588"/>
                <a:gd name="T41" fmla="*/ 692 h 948"/>
                <a:gd name="T42" fmla="*/ 278 w 588"/>
                <a:gd name="T43" fmla="*/ 717 h 948"/>
                <a:gd name="T44" fmla="*/ 294 w 588"/>
                <a:gd name="T45" fmla="*/ 742 h 948"/>
                <a:gd name="T46" fmla="*/ 305 w 588"/>
                <a:gd name="T47" fmla="*/ 767 h 948"/>
                <a:gd name="T48" fmla="*/ 321 w 588"/>
                <a:gd name="T49" fmla="*/ 788 h 948"/>
                <a:gd name="T50" fmla="*/ 331 w 588"/>
                <a:gd name="T51" fmla="*/ 808 h 948"/>
                <a:gd name="T52" fmla="*/ 347 w 588"/>
                <a:gd name="T53" fmla="*/ 828 h 948"/>
                <a:gd name="T54" fmla="*/ 358 w 588"/>
                <a:gd name="T55" fmla="*/ 848 h 948"/>
                <a:gd name="T56" fmla="*/ 369 w 588"/>
                <a:gd name="T57" fmla="*/ 863 h 948"/>
                <a:gd name="T58" fmla="*/ 385 w 588"/>
                <a:gd name="T59" fmla="*/ 878 h 948"/>
                <a:gd name="T60" fmla="*/ 395 w 588"/>
                <a:gd name="T61" fmla="*/ 893 h 948"/>
                <a:gd name="T62" fmla="*/ 411 w 588"/>
                <a:gd name="T63" fmla="*/ 908 h 948"/>
                <a:gd name="T64" fmla="*/ 433 w 588"/>
                <a:gd name="T65" fmla="*/ 923 h 948"/>
                <a:gd name="T66" fmla="*/ 449 w 588"/>
                <a:gd name="T67" fmla="*/ 933 h 948"/>
                <a:gd name="T68" fmla="*/ 465 w 588"/>
                <a:gd name="T69" fmla="*/ 938 h 948"/>
                <a:gd name="T70" fmla="*/ 481 w 588"/>
                <a:gd name="T71" fmla="*/ 943 h 948"/>
                <a:gd name="T72" fmla="*/ 497 w 588"/>
                <a:gd name="T73" fmla="*/ 948 h 948"/>
                <a:gd name="T74" fmla="*/ 513 w 588"/>
                <a:gd name="T75" fmla="*/ 948 h 948"/>
                <a:gd name="T76" fmla="*/ 529 w 588"/>
                <a:gd name="T77" fmla="*/ 948 h 948"/>
                <a:gd name="T78" fmla="*/ 545 w 588"/>
                <a:gd name="T79" fmla="*/ 948 h 948"/>
                <a:gd name="T80" fmla="*/ 561 w 588"/>
                <a:gd name="T81" fmla="*/ 943 h 948"/>
                <a:gd name="T82" fmla="*/ 577 w 588"/>
                <a:gd name="T83" fmla="*/ 938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8" h="948">
                  <a:moveTo>
                    <a:pt x="0" y="0"/>
                  </a:moveTo>
                  <a:lnTo>
                    <a:pt x="5" y="10"/>
                  </a:lnTo>
                  <a:lnTo>
                    <a:pt x="5" y="25"/>
                  </a:lnTo>
                  <a:lnTo>
                    <a:pt x="10" y="35"/>
                  </a:lnTo>
                  <a:lnTo>
                    <a:pt x="16" y="45"/>
                  </a:lnTo>
                  <a:lnTo>
                    <a:pt x="21" y="55"/>
                  </a:lnTo>
                  <a:lnTo>
                    <a:pt x="26" y="65"/>
                  </a:lnTo>
                  <a:lnTo>
                    <a:pt x="26" y="80"/>
                  </a:lnTo>
                  <a:lnTo>
                    <a:pt x="32" y="90"/>
                  </a:lnTo>
                  <a:lnTo>
                    <a:pt x="37" y="101"/>
                  </a:lnTo>
                  <a:lnTo>
                    <a:pt x="42" y="111"/>
                  </a:lnTo>
                  <a:lnTo>
                    <a:pt x="48" y="126"/>
                  </a:lnTo>
                  <a:lnTo>
                    <a:pt x="48" y="136"/>
                  </a:lnTo>
                  <a:lnTo>
                    <a:pt x="53" y="146"/>
                  </a:lnTo>
                  <a:lnTo>
                    <a:pt x="58" y="161"/>
                  </a:lnTo>
                  <a:lnTo>
                    <a:pt x="64" y="171"/>
                  </a:lnTo>
                  <a:lnTo>
                    <a:pt x="69" y="181"/>
                  </a:lnTo>
                  <a:lnTo>
                    <a:pt x="69" y="196"/>
                  </a:lnTo>
                  <a:lnTo>
                    <a:pt x="75" y="206"/>
                  </a:lnTo>
                  <a:lnTo>
                    <a:pt x="80" y="216"/>
                  </a:lnTo>
                  <a:lnTo>
                    <a:pt x="85" y="231"/>
                  </a:lnTo>
                  <a:lnTo>
                    <a:pt x="91" y="241"/>
                  </a:lnTo>
                  <a:lnTo>
                    <a:pt x="96" y="251"/>
                  </a:lnTo>
                  <a:lnTo>
                    <a:pt x="96" y="266"/>
                  </a:lnTo>
                  <a:lnTo>
                    <a:pt x="101" y="276"/>
                  </a:lnTo>
                  <a:lnTo>
                    <a:pt x="107" y="286"/>
                  </a:lnTo>
                  <a:lnTo>
                    <a:pt x="112" y="301"/>
                  </a:lnTo>
                  <a:lnTo>
                    <a:pt x="117" y="311"/>
                  </a:lnTo>
                  <a:lnTo>
                    <a:pt x="117" y="321"/>
                  </a:lnTo>
                  <a:lnTo>
                    <a:pt x="123" y="336"/>
                  </a:lnTo>
                  <a:lnTo>
                    <a:pt x="128" y="346"/>
                  </a:lnTo>
                  <a:lnTo>
                    <a:pt x="133" y="361"/>
                  </a:lnTo>
                  <a:lnTo>
                    <a:pt x="139" y="371"/>
                  </a:lnTo>
                  <a:lnTo>
                    <a:pt x="139" y="381"/>
                  </a:lnTo>
                  <a:lnTo>
                    <a:pt x="144" y="396"/>
                  </a:lnTo>
                  <a:lnTo>
                    <a:pt x="149" y="406"/>
                  </a:lnTo>
                  <a:lnTo>
                    <a:pt x="155" y="416"/>
                  </a:lnTo>
                  <a:lnTo>
                    <a:pt x="160" y="426"/>
                  </a:lnTo>
                  <a:lnTo>
                    <a:pt x="165" y="442"/>
                  </a:lnTo>
                  <a:lnTo>
                    <a:pt x="165" y="452"/>
                  </a:lnTo>
                  <a:lnTo>
                    <a:pt x="171" y="462"/>
                  </a:lnTo>
                  <a:lnTo>
                    <a:pt x="176" y="477"/>
                  </a:lnTo>
                  <a:lnTo>
                    <a:pt x="181" y="487"/>
                  </a:lnTo>
                  <a:lnTo>
                    <a:pt x="187" y="497"/>
                  </a:lnTo>
                  <a:lnTo>
                    <a:pt x="187" y="507"/>
                  </a:lnTo>
                  <a:lnTo>
                    <a:pt x="192" y="517"/>
                  </a:lnTo>
                  <a:lnTo>
                    <a:pt x="198" y="532"/>
                  </a:lnTo>
                  <a:lnTo>
                    <a:pt x="203" y="542"/>
                  </a:lnTo>
                  <a:lnTo>
                    <a:pt x="208" y="552"/>
                  </a:lnTo>
                  <a:lnTo>
                    <a:pt x="208" y="562"/>
                  </a:lnTo>
                  <a:lnTo>
                    <a:pt x="214" y="572"/>
                  </a:lnTo>
                  <a:lnTo>
                    <a:pt x="219" y="582"/>
                  </a:lnTo>
                  <a:lnTo>
                    <a:pt x="224" y="592"/>
                  </a:lnTo>
                  <a:lnTo>
                    <a:pt x="230" y="602"/>
                  </a:lnTo>
                  <a:lnTo>
                    <a:pt x="230" y="612"/>
                  </a:lnTo>
                  <a:lnTo>
                    <a:pt x="235" y="622"/>
                  </a:lnTo>
                  <a:lnTo>
                    <a:pt x="240" y="632"/>
                  </a:lnTo>
                  <a:lnTo>
                    <a:pt x="246" y="642"/>
                  </a:lnTo>
                  <a:lnTo>
                    <a:pt x="251" y="652"/>
                  </a:lnTo>
                  <a:lnTo>
                    <a:pt x="256" y="662"/>
                  </a:lnTo>
                  <a:lnTo>
                    <a:pt x="256" y="672"/>
                  </a:lnTo>
                  <a:lnTo>
                    <a:pt x="262" y="682"/>
                  </a:lnTo>
                  <a:lnTo>
                    <a:pt x="267" y="692"/>
                  </a:lnTo>
                  <a:lnTo>
                    <a:pt x="272" y="697"/>
                  </a:lnTo>
                  <a:lnTo>
                    <a:pt x="278" y="707"/>
                  </a:lnTo>
                  <a:lnTo>
                    <a:pt x="278" y="717"/>
                  </a:lnTo>
                  <a:lnTo>
                    <a:pt x="283" y="727"/>
                  </a:lnTo>
                  <a:lnTo>
                    <a:pt x="288" y="732"/>
                  </a:lnTo>
                  <a:lnTo>
                    <a:pt x="294" y="742"/>
                  </a:lnTo>
                  <a:lnTo>
                    <a:pt x="299" y="747"/>
                  </a:lnTo>
                  <a:lnTo>
                    <a:pt x="299" y="757"/>
                  </a:lnTo>
                  <a:lnTo>
                    <a:pt x="305" y="767"/>
                  </a:lnTo>
                  <a:lnTo>
                    <a:pt x="310" y="773"/>
                  </a:lnTo>
                  <a:lnTo>
                    <a:pt x="315" y="783"/>
                  </a:lnTo>
                  <a:lnTo>
                    <a:pt x="321" y="788"/>
                  </a:lnTo>
                  <a:lnTo>
                    <a:pt x="321" y="798"/>
                  </a:lnTo>
                  <a:lnTo>
                    <a:pt x="326" y="803"/>
                  </a:lnTo>
                  <a:lnTo>
                    <a:pt x="331" y="808"/>
                  </a:lnTo>
                  <a:lnTo>
                    <a:pt x="337" y="818"/>
                  </a:lnTo>
                  <a:lnTo>
                    <a:pt x="342" y="823"/>
                  </a:lnTo>
                  <a:lnTo>
                    <a:pt x="347" y="828"/>
                  </a:lnTo>
                  <a:lnTo>
                    <a:pt x="347" y="833"/>
                  </a:lnTo>
                  <a:lnTo>
                    <a:pt x="353" y="843"/>
                  </a:lnTo>
                  <a:lnTo>
                    <a:pt x="358" y="848"/>
                  </a:lnTo>
                  <a:lnTo>
                    <a:pt x="363" y="853"/>
                  </a:lnTo>
                  <a:lnTo>
                    <a:pt x="369" y="858"/>
                  </a:lnTo>
                  <a:lnTo>
                    <a:pt x="369" y="863"/>
                  </a:lnTo>
                  <a:lnTo>
                    <a:pt x="374" y="868"/>
                  </a:lnTo>
                  <a:lnTo>
                    <a:pt x="379" y="873"/>
                  </a:lnTo>
                  <a:lnTo>
                    <a:pt x="385" y="878"/>
                  </a:lnTo>
                  <a:lnTo>
                    <a:pt x="390" y="883"/>
                  </a:lnTo>
                  <a:lnTo>
                    <a:pt x="390" y="888"/>
                  </a:lnTo>
                  <a:lnTo>
                    <a:pt x="395" y="893"/>
                  </a:lnTo>
                  <a:lnTo>
                    <a:pt x="406" y="898"/>
                  </a:lnTo>
                  <a:lnTo>
                    <a:pt x="411" y="903"/>
                  </a:lnTo>
                  <a:lnTo>
                    <a:pt x="411" y="908"/>
                  </a:lnTo>
                  <a:lnTo>
                    <a:pt x="422" y="913"/>
                  </a:lnTo>
                  <a:lnTo>
                    <a:pt x="428" y="918"/>
                  </a:lnTo>
                  <a:lnTo>
                    <a:pt x="433" y="923"/>
                  </a:lnTo>
                  <a:lnTo>
                    <a:pt x="438" y="928"/>
                  </a:lnTo>
                  <a:lnTo>
                    <a:pt x="444" y="928"/>
                  </a:lnTo>
                  <a:lnTo>
                    <a:pt x="449" y="933"/>
                  </a:lnTo>
                  <a:lnTo>
                    <a:pt x="454" y="933"/>
                  </a:lnTo>
                  <a:lnTo>
                    <a:pt x="460" y="938"/>
                  </a:lnTo>
                  <a:lnTo>
                    <a:pt x="465" y="938"/>
                  </a:lnTo>
                  <a:lnTo>
                    <a:pt x="470" y="943"/>
                  </a:lnTo>
                  <a:lnTo>
                    <a:pt x="476" y="943"/>
                  </a:lnTo>
                  <a:lnTo>
                    <a:pt x="481" y="943"/>
                  </a:lnTo>
                  <a:lnTo>
                    <a:pt x="486" y="948"/>
                  </a:lnTo>
                  <a:lnTo>
                    <a:pt x="492" y="948"/>
                  </a:lnTo>
                  <a:lnTo>
                    <a:pt x="497" y="948"/>
                  </a:lnTo>
                  <a:lnTo>
                    <a:pt x="502" y="948"/>
                  </a:lnTo>
                  <a:lnTo>
                    <a:pt x="508" y="948"/>
                  </a:lnTo>
                  <a:lnTo>
                    <a:pt x="513" y="948"/>
                  </a:lnTo>
                  <a:lnTo>
                    <a:pt x="518" y="948"/>
                  </a:lnTo>
                  <a:lnTo>
                    <a:pt x="524" y="948"/>
                  </a:lnTo>
                  <a:lnTo>
                    <a:pt x="529" y="948"/>
                  </a:lnTo>
                  <a:lnTo>
                    <a:pt x="534" y="948"/>
                  </a:lnTo>
                  <a:lnTo>
                    <a:pt x="540" y="948"/>
                  </a:lnTo>
                  <a:lnTo>
                    <a:pt x="545" y="948"/>
                  </a:lnTo>
                  <a:lnTo>
                    <a:pt x="551" y="948"/>
                  </a:lnTo>
                  <a:lnTo>
                    <a:pt x="556" y="943"/>
                  </a:lnTo>
                  <a:lnTo>
                    <a:pt x="561" y="943"/>
                  </a:lnTo>
                  <a:lnTo>
                    <a:pt x="567" y="943"/>
                  </a:lnTo>
                  <a:lnTo>
                    <a:pt x="572" y="938"/>
                  </a:lnTo>
                  <a:lnTo>
                    <a:pt x="577" y="938"/>
                  </a:lnTo>
                  <a:lnTo>
                    <a:pt x="583" y="938"/>
                  </a:lnTo>
                  <a:lnTo>
                    <a:pt x="588" y="938"/>
                  </a:lnTo>
                </a:path>
              </a:pathLst>
            </a:custGeom>
            <a:grp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79"/>
            <p:cNvSpPr>
              <a:spLocks/>
            </p:cNvSpPr>
            <p:nvPr/>
          </p:nvSpPr>
          <p:spPr bwMode="auto">
            <a:xfrm>
              <a:off x="4712" y="1849"/>
              <a:ext cx="370" cy="218"/>
            </a:xfrm>
            <a:custGeom>
              <a:avLst/>
              <a:gdLst>
                <a:gd name="T0" fmla="*/ 11 w 679"/>
                <a:gd name="T1" fmla="*/ 476 h 486"/>
                <a:gd name="T2" fmla="*/ 27 w 679"/>
                <a:gd name="T3" fmla="*/ 471 h 486"/>
                <a:gd name="T4" fmla="*/ 43 w 679"/>
                <a:gd name="T5" fmla="*/ 461 h 486"/>
                <a:gd name="T6" fmla="*/ 59 w 679"/>
                <a:gd name="T7" fmla="*/ 451 h 486"/>
                <a:gd name="T8" fmla="*/ 75 w 679"/>
                <a:gd name="T9" fmla="*/ 441 h 486"/>
                <a:gd name="T10" fmla="*/ 91 w 679"/>
                <a:gd name="T11" fmla="*/ 431 h 486"/>
                <a:gd name="T12" fmla="*/ 107 w 679"/>
                <a:gd name="T13" fmla="*/ 421 h 486"/>
                <a:gd name="T14" fmla="*/ 123 w 679"/>
                <a:gd name="T15" fmla="*/ 406 h 486"/>
                <a:gd name="T16" fmla="*/ 139 w 679"/>
                <a:gd name="T17" fmla="*/ 396 h 486"/>
                <a:gd name="T18" fmla="*/ 155 w 679"/>
                <a:gd name="T19" fmla="*/ 386 h 486"/>
                <a:gd name="T20" fmla="*/ 171 w 679"/>
                <a:gd name="T21" fmla="*/ 371 h 486"/>
                <a:gd name="T22" fmla="*/ 187 w 679"/>
                <a:gd name="T23" fmla="*/ 361 h 486"/>
                <a:gd name="T24" fmla="*/ 203 w 679"/>
                <a:gd name="T25" fmla="*/ 346 h 486"/>
                <a:gd name="T26" fmla="*/ 219 w 679"/>
                <a:gd name="T27" fmla="*/ 331 h 486"/>
                <a:gd name="T28" fmla="*/ 235 w 679"/>
                <a:gd name="T29" fmla="*/ 315 h 486"/>
                <a:gd name="T30" fmla="*/ 251 w 679"/>
                <a:gd name="T31" fmla="*/ 305 h 486"/>
                <a:gd name="T32" fmla="*/ 267 w 679"/>
                <a:gd name="T33" fmla="*/ 290 h 486"/>
                <a:gd name="T34" fmla="*/ 283 w 679"/>
                <a:gd name="T35" fmla="*/ 275 h 486"/>
                <a:gd name="T36" fmla="*/ 299 w 679"/>
                <a:gd name="T37" fmla="*/ 265 h 486"/>
                <a:gd name="T38" fmla="*/ 316 w 679"/>
                <a:gd name="T39" fmla="*/ 250 h 486"/>
                <a:gd name="T40" fmla="*/ 332 w 679"/>
                <a:gd name="T41" fmla="*/ 235 h 486"/>
                <a:gd name="T42" fmla="*/ 348 w 679"/>
                <a:gd name="T43" fmla="*/ 225 h 486"/>
                <a:gd name="T44" fmla="*/ 364 w 679"/>
                <a:gd name="T45" fmla="*/ 215 h 486"/>
                <a:gd name="T46" fmla="*/ 380 w 679"/>
                <a:gd name="T47" fmla="*/ 200 h 486"/>
                <a:gd name="T48" fmla="*/ 396 w 679"/>
                <a:gd name="T49" fmla="*/ 185 h 486"/>
                <a:gd name="T50" fmla="*/ 412 w 679"/>
                <a:gd name="T51" fmla="*/ 175 h 486"/>
                <a:gd name="T52" fmla="*/ 428 w 679"/>
                <a:gd name="T53" fmla="*/ 165 h 486"/>
                <a:gd name="T54" fmla="*/ 444 w 679"/>
                <a:gd name="T55" fmla="*/ 150 h 486"/>
                <a:gd name="T56" fmla="*/ 460 w 679"/>
                <a:gd name="T57" fmla="*/ 140 h 486"/>
                <a:gd name="T58" fmla="*/ 476 w 679"/>
                <a:gd name="T59" fmla="*/ 130 h 486"/>
                <a:gd name="T60" fmla="*/ 492 w 679"/>
                <a:gd name="T61" fmla="*/ 115 h 486"/>
                <a:gd name="T62" fmla="*/ 508 w 679"/>
                <a:gd name="T63" fmla="*/ 105 h 486"/>
                <a:gd name="T64" fmla="*/ 524 w 679"/>
                <a:gd name="T65" fmla="*/ 95 h 486"/>
                <a:gd name="T66" fmla="*/ 540 w 679"/>
                <a:gd name="T67" fmla="*/ 85 h 486"/>
                <a:gd name="T68" fmla="*/ 556 w 679"/>
                <a:gd name="T69" fmla="*/ 75 h 486"/>
                <a:gd name="T70" fmla="*/ 572 w 679"/>
                <a:gd name="T71" fmla="*/ 65 h 486"/>
                <a:gd name="T72" fmla="*/ 588 w 679"/>
                <a:gd name="T73" fmla="*/ 55 h 486"/>
                <a:gd name="T74" fmla="*/ 604 w 679"/>
                <a:gd name="T75" fmla="*/ 40 h 486"/>
                <a:gd name="T76" fmla="*/ 620 w 679"/>
                <a:gd name="T77" fmla="*/ 35 h 486"/>
                <a:gd name="T78" fmla="*/ 636 w 679"/>
                <a:gd name="T79" fmla="*/ 25 h 486"/>
                <a:gd name="T80" fmla="*/ 652 w 679"/>
                <a:gd name="T81" fmla="*/ 15 h 486"/>
                <a:gd name="T82" fmla="*/ 669 w 679"/>
                <a:gd name="T8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9" h="486">
                  <a:moveTo>
                    <a:pt x="0" y="486"/>
                  </a:moveTo>
                  <a:lnTo>
                    <a:pt x="5" y="481"/>
                  </a:lnTo>
                  <a:lnTo>
                    <a:pt x="11" y="476"/>
                  </a:lnTo>
                  <a:lnTo>
                    <a:pt x="16" y="476"/>
                  </a:lnTo>
                  <a:lnTo>
                    <a:pt x="21" y="476"/>
                  </a:lnTo>
                  <a:lnTo>
                    <a:pt x="27" y="471"/>
                  </a:lnTo>
                  <a:lnTo>
                    <a:pt x="32" y="466"/>
                  </a:lnTo>
                  <a:lnTo>
                    <a:pt x="37" y="466"/>
                  </a:lnTo>
                  <a:lnTo>
                    <a:pt x="43" y="461"/>
                  </a:lnTo>
                  <a:lnTo>
                    <a:pt x="48" y="461"/>
                  </a:lnTo>
                  <a:lnTo>
                    <a:pt x="53" y="456"/>
                  </a:lnTo>
                  <a:lnTo>
                    <a:pt x="59" y="451"/>
                  </a:lnTo>
                  <a:lnTo>
                    <a:pt x="64" y="451"/>
                  </a:lnTo>
                  <a:lnTo>
                    <a:pt x="69" y="446"/>
                  </a:lnTo>
                  <a:lnTo>
                    <a:pt x="75" y="441"/>
                  </a:lnTo>
                  <a:lnTo>
                    <a:pt x="80" y="441"/>
                  </a:lnTo>
                  <a:lnTo>
                    <a:pt x="86" y="436"/>
                  </a:lnTo>
                  <a:lnTo>
                    <a:pt x="91" y="431"/>
                  </a:lnTo>
                  <a:lnTo>
                    <a:pt x="96" y="431"/>
                  </a:lnTo>
                  <a:lnTo>
                    <a:pt x="102" y="426"/>
                  </a:lnTo>
                  <a:lnTo>
                    <a:pt x="107" y="421"/>
                  </a:lnTo>
                  <a:lnTo>
                    <a:pt x="112" y="416"/>
                  </a:lnTo>
                  <a:lnTo>
                    <a:pt x="118" y="416"/>
                  </a:lnTo>
                  <a:lnTo>
                    <a:pt x="123" y="406"/>
                  </a:lnTo>
                  <a:lnTo>
                    <a:pt x="128" y="406"/>
                  </a:lnTo>
                  <a:lnTo>
                    <a:pt x="134" y="401"/>
                  </a:lnTo>
                  <a:lnTo>
                    <a:pt x="139" y="396"/>
                  </a:lnTo>
                  <a:lnTo>
                    <a:pt x="144" y="391"/>
                  </a:lnTo>
                  <a:lnTo>
                    <a:pt x="150" y="386"/>
                  </a:lnTo>
                  <a:lnTo>
                    <a:pt x="155" y="386"/>
                  </a:lnTo>
                  <a:lnTo>
                    <a:pt x="160" y="381"/>
                  </a:lnTo>
                  <a:lnTo>
                    <a:pt x="166" y="376"/>
                  </a:lnTo>
                  <a:lnTo>
                    <a:pt x="171" y="371"/>
                  </a:lnTo>
                  <a:lnTo>
                    <a:pt x="176" y="366"/>
                  </a:lnTo>
                  <a:lnTo>
                    <a:pt x="182" y="361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8" y="351"/>
                  </a:lnTo>
                  <a:lnTo>
                    <a:pt x="203" y="346"/>
                  </a:lnTo>
                  <a:lnTo>
                    <a:pt x="209" y="341"/>
                  </a:lnTo>
                  <a:lnTo>
                    <a:pt x="214" y="336"/>
                  </a:lnTo>
                  <a:lnTo>
                    <a:pt x="219" y="331"/>
                  </a:lnTo>
                  <a:lnTo>
                    <a:pt x="225" y="326"/>
                  </a:lnTo>
                  <a:lnTo>
                    <a:pt x="230" y="326"/>
                  </a:lnTo>
                  <a:lnTo>
                    <a:pt x="235" y="315"/>
                  </a:lnTo>
                  <a:lnTo>
                    <a:pt x="241" y="310"/>
                  </a:lnTo>
                  <a:lnTo>
                    <a:pt x="246" y="310"/>
                  </a:lnTo>
                  <a:lnTo>
                    <a:pt x="251" y="305"/>
                  </a:lnTo>
                  <a:lnTo>
                    <a:pt x="257" y="295"/>
                  </a:lnTo>
                  <a:lnTo>
                    <a:pt x="262" y="295"/>
                  </a:lnTo>
                  <a:lnTo>
                    <a:pt x="267" y="290"/>
                  </a:lnTo>
                  <a:lnTo>
                    <a:pt x="273" y="285"/>
                  </a:lnTo>
                  <a:lnTo>
                    <a:pt x="278" y="285"/>
                  </a:lnTo>
                  <a:lnTo>
                    <a:pt x="283" y="275"/>
                  </a:lnTo>
                  <a:lnTo>
                    <a:pt x="289" y="270"/>
                  </a:lnTo>
                  <a:lnTo>
                    <a:pt x="294" y="270"/>
                  </a:lnTo>
                  <a:lnTo>
                    <a:pt x="299" y="265"/>
                  </a:lnTo>
                  <a:lnTo>
                    <a:pt x="305" y="260"/>
                  </a:lnTo>
                  <a:lnTo>
                    <a:pt x="310" y="255"/>
                  </a:lnTo>
                  <a:lnTo>
                    <a:pt x="316" y="250"/>
                  </a:lnTo>
                  <a:lnTo>
                    <a:pt x="321" y="245"/>
                  </a:lnTo>
                  <a:lnTo>
                    <a:pt x="326" y="240"/>
                  </a:lnTo>
                  <a:lnTo>
                    <a:pt x="332" y="235"/>
                  </a:lnTo>
                  <a:lnTo>
                    <a:pt x="337" y="235"/>
                  </a:lnTo>
                  <a:lnTo>
                    <a:pt x="342" y="230"/>
                  </a:lnTo>
                  <a:lnTo>
                    <a:pt x="348" y="225"/>
                  </a:lnTo>
                  <a:lnTo>
                    <a:pt x="353" y="220"/>
                  </a:lnTo>
                  <a:lnTo>
                    <a:pt x="358" y="215"/>
                  </a:lnTo>
                  <a:lnTo>
                    <a:pt x="364" y="215"/>
                  </a:lnTo>
                  <a:lnTo>
                    <a:pt x="369" y="210"/>
                  </a:lnTo>
                  <a:lnTo>
                    <a:pt x="374" y="205"/>
                  </a:lnTo>
                  <a:lnTo>
                    <a:pt x="380" y="200"/>
                  </a:lnTo>
                  <a:lnTo>
                    <a:pt x="385" y="195"/>
                  </a:lnTo>
                  <a:lnTo>
                    <a:pt x="390" y="195"/>
                  </a:lnTo>
                  <a:lnTo>
                    <a:pt x="396" y="185"/>
                  </a:lnTo>
                  <a:lnTo>
                    <a:pt x="401" y="185"/>
                  </a:lnTo>
                  <a:lnTo>
                    <a:pt x="406" y="180"/>
                  </a:lnTo>
                  <a:lnTo>
                    <a:pt x="412" y="175"/>
                  </a:lnTo>
                  <a:lnTo>
                    <a:pt x="417" y="170"/>
                  </a:lnTo>
                  <a:lnTo>
                    <a:pt x="422" y="165"/>
                  </a:lnTo>
                  <a:lnTo>
                    <a:pt x="428" y="165"/>
                  </a:lnTo>
                  <a:lnTo>
                    <a:pt x="433" y="160"/>
                  </a:lnTo>
                  <a:lnTo>
                    <a:pt x="439" y="155"/>
                  </a:lnTo>
                  <a:lnTo>
                    <a:pt x="444" y="150"/>
                  </a:lnTo>
                  <a:lnTo>
                    <a:pt x="449" y="145"/>
                  </a:lnTo>
                  <a:lnTo>
                    <a:pt x="455" y="145"/>
                  </a:lnTo>
                  <a:lnTo>
                    <a:pt x="460" y="140"/>
                  </a:lnTo>
                  <a:lnTo>
                    <a:pt x="465" y="135"/>
                  </a:lnTo>
                  <a:lnTo>
                    <a:pt x="471" y="130"/>
                  </a:lnTo>
                  <a:lnTo>
                    <a:pt x="476" y="130"/>
                  </a:lnTo>
                  <a:lnTo>
                    <a:pt x="481" y="125"/>
                  </a:lnTo>
                  <a:lnTo>
                    <a:pt x="487" y="120"/>
                  </a:lnTo>
                  <a:lnTo>
                    <a:pt x="492" y="115"/>
                  </a:lnTo>
                  <a:lnTo>
                    <a:pt x="497" y="115"/>
                  </a:lnTo>
                  <a:lnTo>
                    <a:pt x="503" y="110"/>
                  </a:lnTo>
                  <a:lnTo>
                    <a:pt x="508" y="105"/>
                  </a:lnTo>
                  <a:lnTo>
                    <a:pt x="513" y="100"/>
                  </a:lnTo>
                  <a:lnTo>
                    <a:pt x="519" y="100"/>
                  </a:lnTo>
                  <a:lnTo>
                    <a:pt x="524" y="95"/>
                  </a:lnTo>
                  <a:lnTo>
                    <a:pt x="529" y="95"/>
                  </a:lnTo>
                  <a:lnTo>
                    <a:pt x="535" y="85"/>
                  </a:lnTo>
                  <a:lnTo>
                    <a:pt x="540" y="85"/>
                  </a:lnTo>
                  <a:lnTo>
                    <a:pt x="545" y="80"/>
                  </a:lnTo>
                  <a:lnTo>
                    <a:pt x="551" y="80"/>
                  </a:lnTo>
                  <a:lnTo>
                    <a:pt x="556" y="75"/>
                  </a:lnTo>
                  <a:lnTo>
                    <a:pt x="562" y="70"/>
                  </a:lnTo>
                  <a:lnTo>
                    <a:pt x="567" y="65"/>
                  </a:lnTo>
                  <a:lnTo>
                    <a:pt x="572" y="65"/>
                  </a:lnTo>
                  <a:lnTo>
                    <a:pt x="578" y="60"/>
                  </a:lnTo>
                  <a:lnTo>
                    <a:pt x="583" y="55"/>
                  </a:lnTo>
                  <a:lnTo>
                    <a:pt x="588" y="55"/>
                  </a:lnTo>
                  <a:lnTo>
                    <a:pt x="594" y="50"/>
                  </a:lnTo>
                  <a:lnTo>
                    <a:pt x="599" y="45"/>
                  </a:lnTo>
                  <a:lnTo>
                    <a:pt x="604" y="40"/>
                  </a:lnTo>
                  <a:lnTo>
                    <a:pt x="610" y="40"/>
                  </a:lnTo>
                  <a:lnTo>
                    <a:pt x="615" y="35"/>
                  </a:lnTo>
                  <a:lnTo>
                    <a:pt x="620" y="35"/>
                  </a:lnTo>
                  <a:lnTo>
                    <a:pt x="626" y="30"/>
                  </a:lnTo>
                  <a:lnTo>
                    <a:pt x="631" y="25"/>
                  </a:lnTo>
                  <a:lnTo>
                    <a:pt x="636" y="25"/>
                  </a:lnTo>
                  <a:lnTo>
                    <a:pt x="642" y="20"/>
                  </a:lnTo>
                  <a:lnTo>
                    <a:pt x="647" y="15"/>
                  </a:lnTo>
                  <a:lnTo>
                    <a:pt x="652" y="15"/>
                  </a:lnTo>
                  <a:lnTo>
                    <a:pt x="658" y="10"/>
                  </a:lnTo>
                  <a:lnTo>
                    <a:pt x="663" y="10"/>
                  </a:lnTo>
                  <a:lnTo>
                    <a:pt x="669" y="5"/>
                  </a:lnTo>
                  <a:lnTo>
                    <a:pt x="674" y="0"/>
                  </a:lnTo>
                  <a:lnTo>
                    <a:pt x="679" y="0"/>
                  </a:lnTo>
                </a:path>
              </a:pathLst>
            </a:custGeom>
            <a:grp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reeform 80"/>
            <p:cNvSpPr>
              <a:spLocks/>
            </p:cNvSpPr>
            <p:nvPr/>
          </p:nvSpPr>
          <p:spPr bwMode="auto">
            <a:xfrm>
              <a:off x="5082" y="1709"/>
              <a:ext cx="370" cy="140"/>
            </a:xfrm>
            <a:custGeom>
              <a:avLst/>
              <a:gdLst>
                <a:gd name="T0" fmla="*/ 11 w 679"/>
                <a:gd name="T1" fmla="*/ 301 h 311"/>
                <a:gd name="T2" fmla="*/ 27 w 679"/>
                <a:gd name="T3" fmla="*/ 296 h 311"/>
                <a:gd name="T4" fmla="*/ 43 w 679"/>
                <a:gd name="T5" fmla="*/ 285 h 311"/>
                <a:gd name="T6" fmla="*/ 59 w 679"/>
                <a:gd name="T7" fmla="*/ 275 h 311"/>
                <a:gd name="T8" fmla="*/ 75 w 679"/>
                <a:gd name="T9" fmla="*/ 265 h 311"/>
                <a:gd name="T10" fmla="*/ 91 w 679"/>
                <a:gd name="T11" fmla="*/ 260 h 311"/>
                <a:gd name="T12" fmla="*/ 107 w 679"/>
                <a:gd name="T13" fmla="*/ 250 h 311"/>
                <a:gd name="T14" fmla="*/ 123 w 679"/>
                <a:gd name="T15" fmla="*/ 240 h 311"/>
                <a:gd name="T16" fmla="*/ 139 w 679"/>
                <a:gd name="T17" fmla="*/ 230 h 311"/>
                <a:gd name="T18" fmla="*/ 155 w 679"/>
                <a:gd name="T19" fmla="*/ 225 h 311"/>
                <a:gd name="T20" fmla="*/ 171 w 679"/>
                <a:gd name="T21" fmla="*/ 215 h 311"/>
                <a:gd name="T22" fmla="*/ 187 w 679"/>
                <a:gd name="T23" fmla="*/ 210 h 311"/>
                <a:gd name="T24" fmla="*/ 203 w 679"/>
                <a:gd name="T25" fmla="*/ 200 h 311"/>
                <a:gd name="T26" fmla="*/ 219 w 679"/>
                <a:gd name="T27" fmla="*/ 190 h 311"/>
                <a:gd name="T28" fmla="*/ 236 w 679"/>
                <a:gd name="T29" fmla="*/ 185 h 311"/>
                <a:gd name="T30" fmla="*/ 252 w 679"/>
                <a:gd name="T31" fmla="*/ 175 h 311"/>
                <a:gd name="T32" fmla="*/ 268 w 679"/>
                <a:gd name="T33" fmla="*/ 170 h 311"/>
                <a:gd name="T34" fmla="*/ 284 w 679"/>
                <a:gd name="T35" fmla="*/ 165 h 311"/>
                <a:gd name="T36" fmla="*/ 300 w 679"/>
                <a:gd name="T37" fmla="*/ 155 h 311"/>
                <a:gd name="T38" fmla="*/ 316 w 679"/>
                <a:gd name="T39" fmla="*/ 145 h 311"/>
                <a:gd name="T40" fmla="*/ 332 w 679"/>
                <a:gd name="T41" fmla="*/ 140 h 311"/>
                <a:gd name="T42" fmla="*/ 348 w 679"/>
                <a:gd name="T43" fmla="*/ 135 h 311"/>
                <a:gd name="T44" fmla="*/ 364 w 679"/>
                <a:gd name="T45" fmla="*/ 125 h 311"/>
                <a:gd name="T46" fmla="*/ 380 w 679"/>
                <a:gd name="T47" fmla="*/ 120 h 311"/>
                <a:gd name="T48" fmla="*/ 396 w 679"/>
                <a:gd name="T49" fmla="*/ 115 h 311"/>
                <a:gd name="T50" fmla="*/ 412 w 679"/>
                <a:gd name="T51" fmla="*/ 105 h 311"/>
                <a:gd name="T52" fmla="*/ 428 w 679"/>
                <a:gd name="T53" fmla="*/ 100 h 311"/>
                <a:gd name="T54" fmla="*/ 444 w 679"/>
                <a:gd name="T55" fmla="*/ 90 h 311"/>
                <a:gd name="T56" fmla="*/ 460 w 679"/>
                <a:gd name="T57" fmla="*/ 85 h 311"/>
                <a:gd name="T58" fmla="*/ 476 w 679"/>
                <a:gd name="T59" fmla="*/ 80 h 311"/>
                <a:gd name="T60" fmla="*/ 492 w 679"/>
                <a:gd name="T61" fmla="*/ 70 h 311"/>
                <a:gd name="T62" fmla="*/ 508 w 679"/>
                <a:gd name="T63" fmla="*/ 65 h 311"/>
                <a:gd name="T64" fmla="*/ 524 w 679"/>
                <a:gd name="T65" fmla="*/ 60 h 311"/>
                <a:gd name="T66" fmla="*/ 540 w 679"/>
                <a:gd name="T67" fmla="*/ 55 h 311"/>
                <a:gd name="T68" fmla="*/ 556 w 679"/>
                <a:gd name="T69" fmla="*/ 50 h 311"/>
                <a:gd name="T70" fmla="*/ 572 w 679"/>
                <a:gd name="T71" fmla="*/ 40 h 311"/>
                <a:gd name="T72" fmla="*/ 589 w 679"/>
                <a:gd name="T73" fmla="*/ 35 h 311"/>
                <a:gd name="T74" fmla="*/ 605 w 679"/>
                <a:gd name="T75" fmla="*/ 30 h 311"/>
                <a:gd name="T76" fmla="*/ 621 w 679"/>
                <a:gd name="T77" fmla="*/ 25 h 311"/>
                <a:gd name="T78" fmla="*/ 637 w 679"/>
                <a:gd name="T79" fmla="*/ 20 h 311"/>
                <a:gd name="T80" fmla="*/ 653 w 679"/>
                <a:gd name="T81" fmla="*/ 10 h 311"/>
                <a:gd name="T82" fmla="*/ 669 w 679"/>
                <a:gd name="T83" fmla="*/ 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9" h="311">
                  <a:moveTo>
                    <a:pt x="0" y="311"/>
                  </a:moveTo>
                  <a:lnTo>
                    <a:pt x="6" y="306"/>
                  </a:lnTo>
                  <a:lnTo>
                    <a:pt x="11" y="301"/>
                  </a:lnTo>
                  <a:lnTo>
                    <a:pt x="16" y="301"/>
                  </a:lnTo>
                  <a:lnTo>
                    <a:pt x="22" y="296"/>
                  </a:lnTo>
                  <a:lnTo>
                    <a:pt x="27" y="296"/>
                  </a:lnTo>
                  <a:lnTo>
                    <a:pt x="32" y="290"/>
                  </a:lnTo>
                  <a:lnTo>
                    <a:pt x="38" y="285"/>
                  </a:lnTo>
                  <a:lnTo>
                    <a:pt x="43" y="285"/>
                  </a:lnTo>
                  <a:lnTo>
                    <a:pt x="48" y="280"/>
                  </a:lnTo>
                  <a:lnTo>
                    <a:pt x="54" y="280"/>
                  </a:lnTo>
                  <a:lnTo>
                    <a:pt x="59" y="275"/>
                  </a:lnTo>
                  <a:lnTo>
                    <a:pt x="64" y="270"/>
                  </a:lnTo>
                  <a:lnTo>
                    <a:pt x="70" y="270"/>
                  </a:lnTo>
                  <a:lnTo>
                    <a:pt x="75" y="265"/>
                  </a:lnTo>
                  <a:lnTo>
                    <a:pt x="80" y="260"/>
                  </a:lnTo>
                  <a:lnTo>
                    <a:pt x="86" y="260"/>
                  </a:lnTo>
                  <a:lnTo>
                    <a:pt x="91" y="260"/>
                  </a:lnTo>
                  <a:lnTo>
                    <a:pt x="96" y="255"/>
                  </a:lnTo>
                  <a:lnTo>
                    <a:pt x="102" y="250"/>
                  </a:lnTo>
                  <a:lnTo>
                    <a:pt x="107" y="250"/>
                  </a:lnTo>
                  <a:lnTo>
                    <a:pt x="113" y="245"/>
                  </a:lnTo>
                  <a:lnTo>
                    <a:pt x="118" y="245"/>
                  </a:lnTo>
                  <a:lnTo>
                    <a:pt x="123" y="240"/>
                  </a:lnTo>
                  <a:lnTo>
                    <a:pt x="129" y="235"/>
                  </a:lnTo>
                  <a:lnTo>
                    <a:pt x="134" y="235"/>
                  </a:lnTo>
                  <a:lnTo>
                    <a:pt x="139" y="230"/>
                  </a:lnTo>
                  <a:lnTo>
                    <a:pt x="145" y="230"/>
                  </a:lnTo>
                  <a:lnTo>
                    <a:pt x="150" y="225"/>
                  </a:lnTo>
                  <a:lnTo>
                    <a:pt x="155" y="225"/>
                  </a:lnTo>
                  <a:lnTo>
                    <a:pt x="161" y="220"/>
                  </a:lnTo>
                  <a:lnTo>
                    <a:pt x="166" y="220"/>
                  </a:lnTo>
                  <a:lnTo>
                    <a:pt x="171" y="215"/>
                  </a:lnTo>
                  <a:lnTo>
                    <a:pt x="177" y="215"/>
                  </a:lnTo>
                  <a:lnTo>
                    <a:pt x="182" y="210"/>
                  </a:lnTo>
                  <a:lnTo>
                    <a:pt x="187" y="210"/>
                  </a:lnTo>
                  <a:lnTo>
                    <a:pt x="193" y="205"/>
                  </a:lnTo>
                  <a:lnTo>
                    <a:pt x="198" y="200"/>
                  </a:lnTo>
                  <a:lnTo>
                    <a:pt x="203" y="200"/>
                  </a:lnTo>
                  <a:lnTo>
                    <a:pt x="209" y="200"/>
                  </a:lnTo>
                  <a:lnTo>
                    <a:pt x="214" y="195"/>
                  </a:lnTo>
                  <a:lnTo>
                    <a:pt x="219" y="190"/>
                  </a:lnTo>
                  <a:lnTo>
                    <a:pt x="225" y="190"/>
                  </a:lnTo>
                  <a:lnTo>
                    <a:pt x="230" y="185"/>
                  </a:lnTo>
                  <a:lnTo>
                    <a:pt x="236" y="18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52" y="175"/>
                  </a:lnTo>
                  <a:lnTo>
                    <a:pt x="257" y="175"/>
                  </a:lnTo>
                  <a:lnTo>
                    <a:pt x="262" y="170"/>
                  </a:lnTo>
                  <a:lnTo>
                    <a:pt x="268" y="170"/>
                  </a:lnTo>
                  <a:lnTo>
                    <a:pt x="273" y="165"/>
                  </a:lnTo>
                  <a:lnTo>
                    <a:pt x="278" y="165"/>
                  </a:lnTo>
                  <a:lnTo>
                    <a:pt x="284" y="165"/>
                  </a:lnTo>
                  <a:lnTo>
                    <a:pt x="289" y="160"/>
                  </a:lnTo>
                  <a:lnTo>
                    <a:pt x="294" y="155"/>
                  </a:lnTo>
                  <a:lnTo>
                    <a:pt x="300" y="155"/>
                  </a:lnTo>
                  <a:lnTo>
                    <a:pt x="305" y="155"/>
                  </a:lnTo>
                  <a:lnTo>
                    <a:pt x="310" y="150"/>
                  </a:lnTo>
                  <a:lnTo>
                    <a:pt x="316" y="145"/>
                  </a:lnTo>
                  <a:lnTo>
                    <a:pt x="321" y="145"/>
                  </a:lnTo>
                  <a:lnTo>
                    <a:pt x="326" y="145"/>
                  </a:lnTo>
                  <a:lnTo>
                    <a:pt x="332" y="140"/>
                  </a:lnTo>
                  <a:lnTo>
                    <a:pt x="337" y="135"/>
                  </a:lnTo>
                  <a:lnTo>
                    <a:pt x="342" y="135"/>
                  </a:lnTo>
                  <a:lnTo>
                    <a:pt x="348" y="135"/>
                  </a:lnTo>
                  <a:lnTo>
                    <a:pt x="353" y="130"/>
                  </a:lnTo>
                  <a:lnTo>
                    <a:pt x="359" y="130"/>
                  </a:lnTo>
                  <a:lnTo>
                    <a:pt x="364" y="125"/>
                  </a:lnTo>
                  <a:lnTo>
                    <a:pt x="369" y="125"/>
                  </a:lnTo>
                  <a:lnTo>
                    <a:pt x="375" y="120"/>
                  </a:lnTo>
                  <a:lnTo>
                    <a:pt x="380" y="120"/>
                  </a:lnTo>
                  <a:lnTo>
                    <a:pt x="385" y="115"/>
                  </a:lnTo>
                  <a:lnTo>
                    <a:pt x="391" y="115"/>
                  </a:lnTo>
                  <a:lnTo>
                    <a:pt x="396" y="115"/>
                  </a:lnTo>
                  <a:lnTo>
                    <a:pt x="401" y="110"/>
                  </a:lnTo>
                  <a:lnTo>
                    <a:pt x="407" y="110"/>
                  </a:lnTo>
                  <a:lnTo>
                    <a:pt x="412" y="105"/>
                  </a:lnTo>
                  <a:lnTo>
                    <a:pt x="417" y="105"/>
                  </a:lnTo>
                  <a:lnTo>
                    <a:pt x="423" y="100"/>
                  </a:lnTo>
                  <a:lnTo>
                    <a:pt x="428" y="100"/>
                  </a:lnTo>
                  <a:lnTo>
                    <a:pt x="433" y="95"/>
                  </a:lnTo>
                  <a:lnTo>
                    <a:pt x="439" y="95"/>
                  </a:lnTo>
                  <a:lnTo>
                    <a:pt x="444" y="90"/>
                  </a:lnTo>
                  <a:lnTo>
                    <a:pt x="449" y="90"/>
                  </a:lnTo>
                  <a:lnTo>
                    <a:pt x="455" y="90"/>
                  </a:lnTo>
                  <a:lnTo>
                    <a:pt x="460" y="85"/>
                  </a:lnTo>
                  <a:lnTo>
                    <a:pt x="466" y="85"/>
                  </a:lnTo>
                  <a:lnTo>
                    <a:pt x="471" y="80"/>
                  </a:lnTo>
                  <a:lnTo>
                    <a:pt x="476" y="80"/>
                  </a:lnTo>
                  <a:lnTo>
                    <a:pt x="482" y="75"/>
                  </a:lnTo>
                  <a:lnTo>
                    <a:pt x="487" y="75"/>
                  </a:lnTo>
                  <a:lnTo>
                    <a:pt x="492" y="70"/>
                  </a:lnTo>
                  <a:lnTo>
                    <a:pt x="498" y="70"/>
                  </a:lnTo>
                  <a:lnTo>
                    <a:pt x="503" y="70"/>
                  </a:lnTo>
                  <a:lnTo>
                    <a:pt x="508" y="65"/>
                  </a:lnTo>
                  <a:lnTo>
                    <a:pt x="514" y="65"/>
                  </a:lnTo>
                  <a:lnTo>
                    <a:pt x="519" y="60"/>
                  </a:lnTo>
                  <a:lnTo>
                    <a:pt x="524" y="60"/>
                  </a:lnTo>
                  <a:lnTo>
                    <a:pt x="530" y="60"/>
                  </a:lnTo>
                  <a:lnTo>
                    <a:pt x="535" y="55"/>
                  </a:lnTo>
                  <a:lnTo>
                    <a:pt x="540" y="55"/>
                  </a:lnTo>
                  <a:lnTo>
                    <a:pt x="546" y="50"/>
                  </a:lnTo>
                  <a:lnTo>
                    <a:pt x="551" y="50"/>
                  </a:lnTo>
                  <a:lnTo>
                    <a:pt x="556" y="50"/>
                  </a:lnTo>
                  <a:lnTo>
                    <a:pt x="562" y="45"/>
                  </a:lnTo>
                  <a:lnTo>
                    <a:pt x="567" y="45"/>
                  </a:lnTo>
                  <a:lnTo>
                    <a:pt x="572" y="40"/>
                  </a:lnTo>
                  <a:lnTo>
                    <a:pt x="578" y="40"/>
                  </a:lnTo>
                  <a:lnTo>
                    <a:pt x="583" y="35"/>
                  </a:lnTo>
                  <a:lnTo>
                    <a:pt x="589" y="35"/>
                  </a:lnTo>
                  <a:lnTo>
                    <a:pt x="594" y="35"/>
                  </a:lnTo>
                  <a:lnTo>
                    <a:pt x="599" y="30"/>
                  </a:lnTo>
                  <a:lnTo>
                    <a:pt x="605" y="30"/>
                  </a:lnTo>
                  <a:lnTo>
                    <a:pt x="610" y="25"/>
                  </a:lnTo>
                  <a:lnTo>
                    <a:pt x="615" y="25"/>
                  </a:lnTo>
                  <a:lnTo>
                    <a:pt x="621" y="25"/>
                  </a:lnTo>
                  <a:lnTo>
                    <a:pt x="626" y="20"/>
                  </a:lnTo>
                  <a:lnTo>
                    <a:pt x="631" y="20"/>
                  </a:lnTo>
                  <a:lnTo>
                    <a:pt x="637" y="20"/>
                  </a:lnTo>
                  <a:lnTo>
                    <a:pt x="642" y="15"/>
                  </a:lnTo>
                  <a:lnTo>
                    <a:pt x="647" y="15"/>
                  </a:lnTo>
                  <a:lnTo>
                    <a:pt x="653" y="10"/>
                  </a:lnTo>
                  <a:lnTo>
                    <a:pt x="658" y="10"/>
                  </a:lnTo>
                  <a:lnTo>
                    <a:pt x="663" y="10"/>
                  </a:lnTo>
                  <a:lnTo>
                    <a:pt x="669" y="5"/>
                  </a:lnTo>
                  <a:lnTo>
                    <a:pt x="674" y="5"/>
                  </a:lnTo>
                  <a:lnTo>
                    <a:pt x="679" y="0"/>
                  </a:lnTo>
                </a:path>
              </a:pathLst>
            </a:custGeom>
            <a:grp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Freeform 81"/>
            <p:cNvSpPr>
              <a:spLocks/>
            </p:cNvSpPr>
            <p:nvPr/>
          </p:nvSpPr>
          <p:spPr bwMode="auto">
            <a:xfrm>
              <a:off x="5452" y="1655"/>
              <a:ext cx="214" cy="54"/>
            </a:xfrm>
            <a:custGeom>
              <a:avLst/>
              <a:gdLst>
                <a:gd name="T0" fmla="*/ 6 w 391"/>
                <a:gd name="T1" fmla="*/ 121 h 121"/>
                <a:gd name="T2" fmla="*/ 16 w 391"/>
                <a:gd name="T3" fmla="*/ 116 h 121"/>
                <a:gd name="T4" fmla="*/ 27 w 391"/>
                <a:gd name="T5" fmla="*/ 116 h 121"/>
                <a:gd name="T6" fmla="*/ 38 w 391"/>
                <a:gd name="T7" fmla="*/ 111 h 121"/>
                <a:gd name="T8" fmla="*/ 49 w 391"/>
                <a:gd name="T9" fmla="*/ 106 h 121"/>
                <a:gd name="T10" fmla="*/ 59 w 391"/>
                <a:gd name="T11" fmla="*/ 106 h 121"/>
                <a:gd name="T12" fmla="*/ 70 w 391"/>
                <a:gd name="T13" fmla="*/ 101 h 121"/>
                <a:gd name="T14" fmla="*/ 81 w 391"/>
                <a:gd name="T15" fmla="*/ 96 h 121"/>
                <a:gd name="T16" fmla="*/ 91 w 391"/>
                <a:gd name="T17" fmla="*/ 91 h 121"/>
                <a:gd name="T18" fmla="*/ 102 w 391"/>
                <a:gd name="T19" fmla="*/ 91 h 121"/>
                <a:gd name="T20" fmla="*/ 113 w 391"/>
                <a:gd name="T21" fmla="*/ 86 h 121"/>
                <a:gd name="T22" fmla="*/ 123 w 391"/>
                <a:gd name="T23" fmla="*/ 81 h 121"/>
                <a:gd name="T24" fmla="*/ 134 w 391"/>
                <a:gd name="T25" fmla="*/ 76 h 121"/>
                <a:gd name="T26" fmla="*/ 145 w 391"/>
                <a:gd name="T27" fmla="*/ 76 h 121"/>
                <a:gd name="T28" fmla="*/ 156 w 391"/>
                <a:gd name="T29" fmla="*/ 70 h 121"/>
                <a:gd name="T30" fmla="*/ 166 w 391"/>
                <a:gd name="T31" fmla="*/ 65 h 121"/>
                <a:gd name="T32" fmla="*/ 177 w 391"/>
                <a:gd name="T33" fmla="*/ 60 h 121"/>
                <a:gd name="T34" fmla="*/ 188 w 391"/>
                <a:gd name="T35" fmla="*/ 60 h 121"/>
                <a:gd name="T36" fmla="*/ 198 w 391"/>
                <a:gd name="T37" fmla="*/ 55 h 121"/>
                <a:gd name="T38" fmla="*/ 209 w 391"/>
                <a:gd name="T39" fmla="*/ 55 h 121"/>
                <a:gd name="T40" fmla="*/ 220 w 391"/>
                <a:gd name="T41" fmla="*/ 50 h 121"/>
                <a:gd name="T42" fmla="*/ 230 w 391"/>
                <a:gd name="T43" fmla="*/ 45 h 121"/>
                <a:gd name="T44" fmla="*/ 241 w 391"/>
                <a:gd name="T45" fmla="*/ 45 h 121"/>
                <a:gd name="T46" fmla="*/ 252 w 391"/>
                <a:gd name="T47" fmla="*/ 40 h 121"/>
                <a:gd name="T48" fmla="*/ 263 w 391"/>
                <a:gd name="T49" fmla="*/ 35 h 121"/>
                <a:gd name="T50" fmla="*/ 273 w 391"/>
                <a:gd name="T51" fmla="*/ 35 h 121"/>
                <a:gd name="T52" fmla="*/ 284 w 391"/>
                <a:gd name="T53" fmla="*/ 30 h 121"/>
                <a:gd name="T54" fmla="*/ 295 w 391"/>
                <a:gd name="T55" fmla="*/ 25 h 121"/>
                <a:gd name="T56" fmla="*/ 305 w 391"/>
                <a:gd name="T57" fmla="*/ 25 h 121"/>
                <a:gd name="T58" fmla="*/ 316 w 391"/>
                <a:gd name="T59" fmla="*/ 20 h 121"/>
                <a:gd name="T60" fmla="*/ 327 w 391"/>
                <a:gd name="T61" fmla="*/ 15 h 121"/>
                <a:gd name="T62" fmla="*/ 337 w 391"/>
                <a:gd name="T63" fmla="*/ 15 h 121"/>
                <a:gd name="T64" fmla="*/ 348 w 391"/>
                <a:gd name="T65" fmla="*/ 10 h 121"/>
                <a:gd name="T66" fmla="*/ 359 w 391"/>
                <a:gd name="T67" fmla="*/ 5 h 121"/>
                <a:gd name="T68" fmla="*/ 369 w 391"/>
                <a:gd name="T69" fmla="*/ 5 h 121"/>
                <a:gd name="T70" fmla="*/ 380 w 391"/>
                <a:gd name="T71" fmla="*/ 0 h 121"/>
                <a:gd name="T72" fmla="*/ 391 w 391"/>
                <a:gd name="T7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1" h="121">
                  <a:moveTo>
                    <a:pt x="0" y="121"/>
                  </a:moveTo>
                  <a:lnTo>
                    <a:pt x="6" y="121"/>
                  </a:lnTo>
                  <a:lnTo>
                    <a:pt x="11" y="121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7" y="116"/>
                  </a:lnTo>
                  <a:lnTo>
                    <a:pt x="33" y="111"/>
                  </a:lnTo>
                  <a:lnTo>
                    <a:pt x="38" y="111"/>
                  </a:lnTo>
                  <a:lnTo>
                    <a:pt x="43" y="106"/>
                  </a:lnTo>
                  <a:lnTo>
                    <a:pt x="49" y="106"/>
                  </a:lnTo>
                  <a:lnTo>
                    <a:pt x="54" y="106"/>
                  </a:lnTo>
                  <a:lnTo>
                    <a:pt x="59" y="106"/>
                  </a:lnTo>
                  <a:lnTo>
                    <a:pt x="65" y="101"/>
                  </a:lnTo>
                  <a:lnTo>
                    <a:pt x="70" y="101"/>
                  </a:lnTo>
                  <a:lnTo>
                    <a:pt x="75" y="96"/>
                  </a:lnTo>
                  <a:lnTo>
                    <a:pt x="81" y="96"/>
                  </a:lnTo>
                  <a:lnTo>
                    <a:pt x="86" y="91"/>
                  </a:lnTo>
                  <a:lnTo>
                    <a:pt x="91" y="91"/>
                  </a:lnTo>
                  <a:lnTo>
                    <a:pt x="97" y="91"/>
                  </a:lnTo>
                  <a:lnTo>
                    <a:pt x="102" y="91"/>
                  </a:lnTo>
                  <a:lnTo>
                    <a:pt x="107" y="86"/>
                  </a:lnTo>
                  <a:lnTo>
                    <a:pt x="113" y="86"/>
                  </a:lnTo>
                  <a:lnTo>
                    <a:pt x="118" y="81"/>
                  </a:lnTo>
                  <a:lnTo>
                    <a:pt x="123" y="81"/>
                  </a:lnTo>
                  <a:lnTo>
                    <a:pt x="129" y="81"/>
                  </a:lnTo>
                  <a:lnTo>
                    <a:pt x="134" y="76"/>
                  </a:lnTo>
                  <a:lnTo>
                    <a:pt x="139" y="76"/>
                  </a:lnTo>
                  <a:lnTo>
                    <a:pt x="145" y="76"/>
                  </a:lnTo>
                  <a:lnTo>
                    <a:pt x="150" y="70"/>
                  </a:lnTo>
                  <a:lnTo>
                    <a:pt x="156" y="70"/>
                  </a:lnTo>
                  <a:lnTo>
                    <a:pt x="161" y="70"/>
                  </a:lnTo>
                  <a:lnTo>
                    <a:pt x="166" y="65"/>
                  </a:lnTo>
                  <a:lnTo>
                    <a:pt x="172" y="65"/>
                  </a:lnTo>
                  <a:lnTo>
                    <a:pt x="177" y="60"/>
                  </a:lnTo>
                  <a:lnTo>
                    <a:pt x="182" y="60"/>
                  </a:lnTo>
                  <a:lnTo>
                    <a:pt x="188" y="60"/>
                  </a:lnTo>
                  <a:lnTo>
                    <a:pt x="193" y="60"/>
                  </a:lnTo>
                  <a:lnTo>
                    <a:pt x="198" y="55"/>
                  </a:lnTo>
                  <a:lnTo>
                    <a:pt x="204" y="55"/>
                  </a:lnTo>
                  <a:lnTo>
                    <a:pt x="209" y="55"/>
                  </a:lnTo>
                  <a:lnTo>
                    <a:pt x="214" y="50"/>
                  </a:lnTo>
                  <a:lnTo>
                    <a:pt x="220" y="50"/>
                  </a:lnTo>
                  <a:lnTo>
                    <a:pt x="225" y="45"/>
                  </a:lnTo>
                  <a:lnTo>
                    <a:pt x="230" y="45"/>
                  </a:lnTo>
                  <a:lnTo>
                    <a:pt x="236" y="45"/>
                  </a:lnTo>
                  <a:lnTo>
                    <a:pt x="241" y="45"/>
                  </a:lnTo>
                  <a:lnTo>
                    <a:pt x="246" y="40"/>
                  </a:lnTo>
                  <a:lnTo>
                    <a:pt x="252" y="40"/>
                  </a:lnTo>
                  <a:lnTo>
                    <a:pt x="257" y="40"/>
                  </a:lnTo>
                  <a:lnTo>
                    <a:pt x="263" y="35"/>
                  </a:lnTo>
                  <a:lnTo>
                    <a:pt x="268" y="35"/>
                  </a:lnTo>
                  <a:lnTo>
                    <a:pt x="273" y="35"/>
                  </a:lnTo>
                  <a:lnTo>
                    <a:pt x="279" y="30"/>
                  </a:lnTo>
                  <a:lnTo>
                    <a:pt x="284" y="30"/>
                  </a:lnTo>
                  <a:lnTo>
                    <a:pt x="289" y="30"/>
                  </a:lnTo>
                  <a:lnTo>
                    <a:pt x="295" y="25"/>
                  </a:lnTo>
                  <a:lnTo>
                    <a:pt x="300" y="25"/>
                  </a:lnTo>
                  <a:lnTo>
                    <a:pt x="305" y="25"/>
                  </a:lnTo>
                  <a:lnTo>
                    <a:pt x="311" y="20"/>
                  </a:lnTo>
                  <a:lnTo>
                    <a:pt x="316" y="20"/>
                  </a:lnTo>
                  <a:lnTo>
                    <a:pt x="321" y="20"/>
                  </a:lnTo>
                  <a:lnTo>
                    <a:pt x="327" y="15"/>
                  </a:lnTo>
                  <a:lnTo>
                    <a:pt x="332" y="15"/>
                  </a:lnTo>
                  <a:lnTo>
                    <a:pt x="337" y="15"/>
                  </a:lnTo>
                  <a:lnTo>
                    <a:pt x="343" y="10"/>
                  </a:lnTo>
                  <a:lnTo>
                    <a:pt x="348" y="10"/>
                  </a:lnTo>
                  <a:lnTo>
                    <a:pt x="353" y="10"/>
                  </a:lnTo>
                  <a:lnTo>
                    <a:pt x="359" y="5"/>
                  </a:lnTo>
                  <a:lnTo>
                    <a:pt x="364" y="5"/>
                  </a:lnTo>
                  <a:lnTo>
                    <a:pt x="369" y="5"/>
                  </a:lnTo>
                  <a:lnTo>
                    <a:pt x="375" y="5"/>
                  </a:lnTo>
                  <a:lnTo>
                    <a:pt x="380" y="0"/>
                  </a:lnTo>
                  <a:lnTo>
                    <a:pt x="386" y="0"/>
                  </a:lnTo>
                  <a:lnTo>
                    <a:pt x="391" y="0"/>
                  </a:lnTo>
                </a:path>
              </a:pathLst>
            </a:custGeom>
            <a:grp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Rectangle 82"/>
            <p:cNvSpPr>
              <a:spLocks noChangeArrowheads="1"/>
            </p:cNvSpPr>
            <p:nvPr/>
          </p:nvSpPr>
          <p:spPr bwMode="auto">
            <a:xfrm>
              <a:off x="4329" y="2522"/>
              <a:ext cx="380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S [mm]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231" name="Rectangle 83"/>
            <p:cNvSpPr>
              <a:spLocks noChangeArrowheads="1"/>
            </p:cNvSpPr>
            <p:nvPr/>
          </p:nvSpPr>
          <p:spPr bwMode="auto">
            <a:xfrm rot="16200000">
              <a:off x="2387" y="1931"/>
              <a:ext cx="1268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wake potential W [V/pC]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sp>
          <p:nvSpPr>
            <p:cNvPr id="232" name="Line 84"/>
            <p:cNvSpPr>
              <a:spLocks noChangeShapeType="1"/>
            </p:cNvSpPr>
            <p:nvPr/>
          </p:nvSpPr>
          <p:spPr bwMode="auto">
            <a:xfrm>
              <a:off x="4291" y="2125"/>
              <a:ext cx="397" cy="0"/>
            </a:xfrm>
            <a:prstGeom prst="line">
              <a:avLst/>
            </a:prstGeom>
            <a:grpFill/>
            <a:ln w="38100">
              <a:solidFill>
                <a:sysClr val="window" lastClr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234" name="Object 86"/>
            <p:cNvGraphicFramePr>
              <a:graphicFrameLocks noChangeAspect="1"/>
            </p:cNvGraphicFramePr>
            <p:nvPr/>
          </p:nvGraphicFramePr>
          <p:xfrm>
            <a:off x="4344" y="1343"/>
            <a:ext cx="1366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9" r:id="rId3" imgW="1625600" imgH="469900" progId="Equation.3">
                    <p:embed/>
                  </p:oleObj>
                </mc:Choice>
                <mc:Fallback>
                  <p:oleObj r:id="rId3" imgW="16256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4" y="1343"/>
                          <a:ext cx="1366" cy="3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35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905973"/>
              </p:ext>
            </p:extLst>
          </p:nvPr>
        </p:nvGraphicFramePr>
        <p:xfrm>
          <a:off x="645514" y="5981246"/>
          <a:ext cx="33083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" name="Equation" r:id="rId5" imgW="1600200" imgH="215900" progId="Equation.3">
                  <p:embed/>
                </p:oleObj>
              </mc:Choice>
              <mc:Fallback>
                <p:oleObj name="Equation" r:id="rId5" imgW="160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514" y="5981246"/>
                        <a:ext cx="3308350" cy="4460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6" name="Group 176"/>
          <p:cNvGrpSpPr>
            <a:grpSpLocks/>
          </p:cNvGrpSpPr>
          <p:nvPr/>
        </p:nvGrpSpPr>
        <p:grpSpPr bwMode="auto">
          <a:xfrm>
            <a:off x="249238" y="1466851"/>
            <a:ext cx="4114800" cy="2036762"/>
            <a:chOff x="147" y="607"/>
            <a:chExt cx="2592" cy="1283"/>
          </a:xfrm>
          <a:solidFill>
            <a:srgbClr val="FFFFFF"/>
          </a:solidFill>
        </p:grpSpPr>
        <p:sp>
          <p:nvSpPr>
            <p:cNvPr id="237" name="AutoShape 90"/>
            <p:cNvSpPr>
              <a:spLocks noChangeAspect="1" noChangeArrowheads="1" noTextEdit="1"/>
            </p:cNvSpPr>
            <p:nvPr/>
          </p:nvSpPr>
          <p:spPr bwMode="auto">
            <a:xfrm>
              <a:off x="147" y="607"/>
              <a:ext cx="2592" cy="1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Rectangle 91"/>
            <p:cNvSpPr>
              <a:spLocks noChangeArrowheads="1"/>
            </p:cNvSpPr>
            <p:nvPr/>
          </p:nvSpPr>
          <p:spPr bwMode="auto">
            <a:xfrm>
              <a:off x="663" y="697"/>
              <a:ext cx="1845" cy="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Rectangle 92"/>
            <p:cNvSpPr>
              <a:spLocks noChangeArrowheads="1"/>
            </p:cNvSpPr>
            <p:nvPr/>
          </p:nvSpPr>
          <p:spPr bwMode="auto">
            <a:xfrm>
              <a:off x="663" y="697"/>
              <a:ext cx="1845" cy="887"/>
            </a:xfrm>
            <a:prstGeom prst="rect">
              <a:avLst/>
            </a:prstGeom>
            <a:grpFill/>
            <a:ln w="0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Line 93"/>
            <p:cNvSpPr>
              <a:spLocks noChangeShapeType="1"/>
            </p:cNvSpPr>
            <p:nvPr/>
          </p:nvSpPr>
          <p:spPr bwMode="auto">
            <a:xfrm>
              <a:off x="663" y="697"/>
              <a:ext cx="1845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Freeform 94"/>
            <p:cNvSpPr>
              <a:spLocks/>
            </p:cNvSpPr>
            <p:nvPr/>
          </p:nvSpPr>
          <p:spPr bwMode="auto">
            <a:xfrm>
              <a:off x="663" y="697"/>
              <a:ext cx="1845" cy="887"/>
            </a:xfrm>
            <a:custGeom>
              <a:avLst/>
              <a:gdLst>
                <a:gd name="T0" fmla="*/ 0 w 393"/>
                <a:gd name="T1" fmla="*/ 236 h 236"/>
                <a:gd name="T2" fmla="*/ 393 w 393"/>
                <a:gd name="T3" fmla="*/ 236 h 236"/>
                <a:gd name="T4" fmla="*/ 393 w 393"/>
                <a:gd name="T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3" h="236">
                  <a:moveTo>
                    <a:pt x="0" y="236"/>
                  </a:moveTo>
                  <a:lnTo>
                    <a:pt x="393" y="236"/>
                  </a:lnTo>
                  <a:lnTo>
                    <a:pt x="393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Line 95"/>
            <p:cNvSpPr>
              <a:spLocks noChangeShapeType="1"/>
            </p:cNvSpPr>
            <p:nvPr/>
          </p:nvSpPr>
          <p:spPr bwMode="auto">
            <a:xfrm flipV="1">
              <a:off x="663" y="697"/>
              <a:ext cx="1" cy="887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Line 96"/>
            <p:cNvSpPr>
              <a:spLocks noChangeShapeType="1"/>
            </p:cNvSpPr>
            <p:nvPr/>
          </p:nvSpPr>
          <p:spPr bwMode="auto">
            <a:xfrm>
              <a:off x="663" y="1584"/>
              <a:ext cx="1845" cy="1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Line 97"/>
            <p:cNvSpPr>
              <a:spLocks noChangeShapeType="1"/>
            </p:cNvSpPr>
            <p:nvPr/>
          </p:nvSpPr>
          <p:spPr bwMode="auto">
            <a:xfrm flipV="1">
              <a:off x="663" y="697"/>
              <a:ext cx="1" cy="887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Line 98"/>
            <p:cNvSpPr>
              <a:spLocks noChangeShapeType="1"/>
            </p:cNvSpPr>
            <p:nvPr/>
          </p:nvSpPr>
          <p:spPr bwMode="auto">
            <a:xfrm flipV="1">
              <a:off x="663" y="1570"/>
              <a:ext cx="1" cy="14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Line 99"/>
            <p:cNvSpPr>
              <a:spLocks noChangeShapeType="1"/>
            </p:cNvSpPr>
            <p:nvPr/>
          </p:nvSpPr>
          <p:spPr bwMode="auto">
            <a:xfrm>
              <a:off x="663" y="697"/>
              <a:ext cx="1" cy="1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Rectangle 100"/>
            <p:cNvSpPr>
              <a:spLocks noChangeArrowheads="1"/>
            </p:cNvSpPr>
            <p:nvPr/>
          </p:nvSpPr>
          <p:spPr bwMode="auto">
            <a:xfrm>
              <a:off x="635" y="1595"/>
              <a:ext cx="6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Line 101"/>
            <p:cNvSpPr>
              <a:spLocks noChangeShapeType="1"/>
            </p:cNvSpPr>
            <p:nvPr/>
          </p:nvSpPr>
          <p:spPr bwMode="auto">
            <a:xfrm flipV="1">
              <a:off x="1030" y="1570"/>
              <a:ext cx="1" cy="14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Line 102"/>
            <p:cNvSpPr>
              <a:spLocks noChangeShapeType="1"/>
            </p:cNvSpPr>
            <p:nvPr/>
          </p:nvSpPr>
          <p:spPr bwMode="auto">
            <a:xfrm>
              <a:off x="1030" y="697"/>
              <a:ext cx="1" cy="1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Rectangle 103"/>
            <p:cNvSpPr>
              <a:spLocks noChangeArrowheads="1"/>
            </p:cNvSpPr>
            <p:nvPr/>
          </p:nvSpPr>
          <p:spPr bwMode="auto">
            <a:xfrm>
              <a:off x="945" y="1595"/>
              <a:ext cx="124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50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Line 104"/>
            <p:cNvSpPr>
              <a:spLocks noChangeShapeType="1"/>
            </p:cNvSpPr>
            <p:nvPr/>
          </p:nvSpPr>
          <p:spPr bwMode="auto">
            <a:xfrm flipV="1">
              <a:off x="1401" y="1570"/>
              <a:ext cx="1" cy="14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Line 105"/>
            <p:cNvSpPr>
              <a:spLocks noChangeShapeType="1"/>
            </p:cNvSpPr>
            <p:nvPr/>
          </p:nvSpPr>
          <p:spPr bwMode="auto">
            <a:xfrm>
              <a:off x="1401" y="697"/>
              <a:ext cx="1" cy="1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Rectangle 106"/>
            <p:cNvSpPr>
              <a:spLocks noChangeArrowheads="1"/>
            </p:cNvSpPr>
            <p:nvPr/>
          </p:nvSpPr>
          <p:spPr bwMode="auto">
            <a:xfrm>
              <a:off x="1317" y="1595"/>
              <a:ext cx="186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100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Line 107"/>
            <p:cNvSpPr>
              <a:spLocks noChangeShapeType="1"/>
            </p:cNvSpPr>
            <p:nvPr/>
          </p:nvSpPr>
          <p:spPr bwMode="auto">
            <a:xfrm flipV="1">
              <a:off x="1767" y="1570"/>
              <a:ext cx="2" cy="14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Line 108"/>
            <p:cNvSpPr>
              <a:spLocks noChangeShapeType="1"/>
            </p:cNvSpPr>
            <p:nvPr/>
          </p:nvSpPr>
          <p:spPr bwMode="auto">
            <a:xfrm>
              <a:off x="1767" y="697"/>
              <a:ext cx="2" cy="1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Rectangle 109"/>
            <p:cNvSpPr>
              <a:spLocks noChangeArrowheads="1"/>
            </p:cNvSpPr>
            <p:nvPr/>
          </p:nvSpPr>
          <p:spPr bwMode="auto">
            <a:xfrm>
              <a:off x="1683" y="1595"/>
              <a:ext cx="186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150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Line 110"/>
            <p:cNvSpPr>
              <a:spLocks noChangeShapeType="1"/>
            </p:cNvSpPr>
            <p:nvPr/>
          </p:nvSpPr>
          <p:spPr bwMode="auto">
            <a:xfrm flipV="1">
              <a:off x="2138" y="1570"/>
              <a:ext cx="1" cy="14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Line 111"/>
            <p:cNvSpPr>
              <a:spLocks noChangeShapeType="1"/>
            </p:cNvSpPr>
            <p:nvPr/>
          </p:nvSpPr>
          <p:spPr bwMode="auto">
            <a:xfrm>
              <a:off x="2138" y="697"/>
              <a:ext cx="1" cy="1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Rectangle 112"/>
            <p:cNvSpPr>
              <a:spLocks noChangeArrowheads="1"/>
            </p:cNvSpPr>
            <p:nvPr/>
          </p:nvSpPr>
          <p:spPr bwMode="auto">
            <a:xfrm>
              <a:off x="2053" y="1595"/>
              <a:ext cx="186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200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Line 113"/>
            <p:cNvSpPr>
              <a:spLocks noChangeShapeType="1"/>
            </p:cNvSpPr>
            <p:nvPr/>
          </p:nvSpPr>
          <p:spPr bwMode="auto">
            <a:xfrm flipV="1">
              <a:off x="2508" y="1570"/>
              <a:ext cx="2" cy="14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Line 114"/>
            <p:cNvSpPr>
              <a:spLocks noChangeShapeType="1"/>
            </p:cNvSpPr>
            <p:nvPr/>
          </p:nvSpPr>
          <p:spPr bwMode="auto">
            <a:xfrm>
              <a:off x="2508" y="697"/>
              <a:ext cx="2" cy="1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Rectangle 115"/>
            <p:cNvSpPr>
              <a:spLocks noChangeArrowheads="1"/>
            </p:cNvSpPr>
            <p:nvPr/>
          </p:nvSpPr>
          <p:spPr bwMode="auto">
            <a:xfrm>
              <a:off x="2396" y="1595"/>
              <a:ext cx="186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250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116"/>
            <p:cNvSpPr>
              <a:spLocks/>
            </p:cNvSpPr>
            <p:nvPr/>
          </p:nvSpPr>
          <p:spPr bwMode="auto">
            <a:xfrm>
              <a:off x="663" y="1584"/>
              <a:ext cx="13" cy="1"/>
            </a:xfrm>
            <a:custGeom>
              <a:avLst/>
              <a:gdLst>
                <a:gd name="T0" fmla="*/ 0 w 3"/>
                <a:gd name="T1" fmla="*/ 0 w 3"/>
                <a:gd name="T2" fmla="*/ 0 w 3"/>
                <a:gd name="T3" fmla="*/ 0 w 3"/>
                <a:gd name="T4" fmla="*/ 0 w 3"/>
                <a:gd name="T5" fmla="*/ 0 w 3"/>
                <a:gd name="T6" fmla="*/ 0 w 3"/>
                <a:gd name="T7" fmla="*/ 0 w 3"/>
                <a:gd name="T8" fmla="*/ 0 w 3"/>
                <a:gd name="T9" fmla="*/ 0 w 3"/>
                <a:gd name="T10" fmla="*/ 0 w 3"/>
                <a:gd name="T11" fmla="*/ 0 w 3"/>
                <a:gd name="T12" fmla="*/ 0 w 3"/>
                <a:gd name="T13" fmla="*/ 0 w 3"/>
                <a:gd name="T14" fmla="*/ 0 w 3"/>
                <a:gd name="T15" fmla="*/ 0 w 3"/>
                <a:gd name="T16" fmla="*/ 0 w 3"/>
                <a:gd name="T17" fmla="*/ 0 w 3"/>
                <a:gd name="T18" fmla="*/ 0 w 3"/>
                <a:gd name="T19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Line 117"/>
            <p:cNvSpPr>
              <a:spLocks noChangeShapeType="1"/>
            </p:cNvSpPr>
            <p:nvPr/>
          </p:nvSpPr>
          <p:spPr bwMode="auto">
            <a:xfrm flipH="1">
              <a:off x="2489" y="1584"/>
              <a:ext cx="19" cy="1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Rectangle 118"/>
            <p:cNvSpPr>
              <a:spLocks noChangeArrowheads="1"/>
            </p:cNvSpPr>
            <p:nvPr/>
          </p:nvSpPr>
          <p:spPr bwMode="auto">
            <a:xfrm>
              <a:off x="449" y="1539"/>
              <a:ext cx="88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10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Rectangle 119"/>
            <p:cNvSpPr>
              <a:spLocks noChangeArrowheads="1"/>
            </p:cNvSpPr>
            <p:nvPr/>
          </p:nvSpPr>
          <p:spPr bwMode="auto">
            <a:xfrm>
              <a:off x="561" y="1509"/>
              <a:ext cx="71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-6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120"/>
            <p:cNvSpPr>
              <a:spLocks/>
            </p:cNvSpPr>
            <p:nvPr/>
          </p:nvSpPr>
          <p:spPr bwMode="auto">
            <a:xfrm>
              <a:off x="663" y="158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Line 121"/>
            <p:cNvSpPr>
              <a:spLocks noChangeShapeType="1"/>
            </p:cNvSpPr>
            <p:nvPr/>
          </p:nvSpPr>
          <p:spPr bwMode="auto">
            <a:xfrm>
              <a:off x="663" y="1288"/>
              <a:ext cx="13" cy="1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Line 122"/>
            <p:cNvSpPr>
              <a:spLocks noChangeShapeType="1"/>
            </p:cNvSpPr>
            <p:nvPr/>
          </p:nvSpPr>
          <p:spPr bwMode="auto">
            <a:xfrm flipH="1">
              <a:off x="2489" y="1288"/>
              <a:ext cx="19" cy="1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Rectangle 123"/>
            <p:cNvSpPr>
              <a:spLocks noChangeArrowheads="1"/>
            </p:cNvSpPr>
            <p:nvPr/>
          </p:nvSpPr>
          <p:spPr bwMode="auto">
            <a:xfrm>
              <a:off x="449" y="1241"/>
              <a:ext cx="88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10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Rectangle 124"/>
            <p:cNvSpPr>
              <a:spLocks noChangeArrowheads="1"/>
            </p:cNvSpPr>
            <p:nvPr/>
          </p:nvSpPr>
          <p:spPr bwMode="auto">
            <a:xfrm>
              <a:off x="561" y="1212"/>
              <a:ext cx="71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-4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125"/>
            <p:cNvSpPr>
              <a:spLocks/>
            </p:cNvSpPr>
            <p:nvPr/>
          </p:nvSpPr>
          <p:spPr bwMode="auto">
            <a:xfrm>
              <a:off x="663" y="158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Line 126"/>
            <p:cNvSpPr>
              <a:spLocks noChangeShapeType="1"/>
            </p:cNvSpPr>
            <p:nvPr/>
          </p:nvSpPr>
          <p:spPr bwMode="auto">
            <a:xfrm>
              <a:off x="663" y="990"/>
              <a:ext cx="13" cy="1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Line 127"/>
            <p:cNvSpPr>
              <a:spLocks noChangeShapeType="1"/>
            </p:cNvSpPr>
            <p:nvPr/>
          </p:nvSpPr>
          <p:spPr bwMode="auto">
            <a:xfrm flipH="1">
              <a:off x="2489" y="990"/>
              <a:ext cx="19" cy="1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Rectangle 128"/>
            <p:cNvSpPr>
              <a:spLocks noChangeArrowheads="1"/>
            </p:cNvSpPr>
            <p:nvPr/>
          </p:nvSpPr>
          <p:spPr bwMode="auto">
            <a:xfrm>
              <a:off x="449" y="945"/>
              <a:ext cx="88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10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Rectangle 129"/>
            <p:cNvSpPr>
              <a:spLocks noChangeArrowheads="1"/>
            </p:cNvSpPr>
            <p:nvPr/>
          </p:nvSpPr>
          <p:spPr bwMode="auto">
            <a:xfrm>
              <a:off x="561" y="915"/>
              <a:ext cx="71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-2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Freeform 130"/>
            <p:cNvSpPr>
              <a:spLocks/>
            </p:cNvSpPr>
            <p:nvPr/>
          </p:nvSpPr>
          <p:spPr bwMode="auto">
            <a:xfrm>
              <a:off x="663" y="158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Line 131"/>
            <p:cNvSpPr>
              <a:spLocks noChangeShapeType="1"/>
            </p:cNvSpPr>
            <p:nvPr/>
          </p:nvSpPr>
          <p:spPr bwMode="auto">
            <a:xfrm>
              <a:off x="663" y="697"/>
              <a:ext cx="13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Line 132"/>
            <p:cNvSpPr>
              <a:spLocks noChangeShapeType="1"/>
            </p:cNvSpPr>
            <p:nvPr/>
          </p:nvSpPr>
          <p:spPr bwMode="auto">
            <a:xfrm flipH="1">
              <a:off x="2489" y="697"/>
              <a:ext cx="19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Rectangle 133"/>
            <p:cNvSpPr>
              <a:spLocks noChangeArrowheads="1"/>
            </p:cNvSpPr>
            <p:nvPr/>
          </p:nvSpPr>
          <p:spPr bwMode="auto">
            <a:xfrm>
              <a:off x="449" y="652"/>
              <a:ext cx="88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10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Rectangle 134"/>
            <p:cNvSpPr>
              <a:spLocks noChangeArrowheads="1"/>
            </p:cNvSpPr>
            <p:nvPr/>
          </p:nvSpPr>
          <p:spPr bwMode="auto">
            <a:xfrm>
              <a:off x="561" y="622"/>
              <a:ext cx="44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0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135"/>
            <p:cNvSpPr>
              <a:spLocks/>
            </p:cNvSpPr>
            <p:nvPr/>
          </p:nvSpPr>
          <p:spPr bwMode="auto">
            <a:xfrm>
              <a:off x="663" y="158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Line 136"/>
            <p:cNvSpPr>
              <a:spLocks noChangeShapeType="1"/>
            </p:cNvSpPr>
            <p:nvPr/>
          </p:nvSpPr>
          <p:spPr bwMode="auto">
            <a:xfrm>
              <a:off x="663" y="697"/>
              <a:ext cx="1845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Freeform 137"/>
            <p:cNvSpPr>
              <a:spLocks/>
            </p:cNvSpPr>
            <p:nvPr/>
          </p:nvSpPr>
          <p:spPr bwMode="auto">
            <a:xfrm>
              <a:off x="663" y="697"/>
              <a:ext cx="1845" cy="887"/>
            </a:xfrm>
            <a:custGeom>
              <a:avLst/>
              <a:gdLst>
                <a:gd name="T0" fmla="*/ 0 w 393"/>
                <a:gd name="T1" fmla="*/ 236 h 236"/>
                <a:gd name="T2" fmla="*/ 393 w 393"/>
                <a:gd name="T3" fmla="*/ 236 h 236"/>
                <a:gd name="T4" fmla="*/ 393 w 393"/>
                <a:gd name="T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3" h="236">
                  <a:moveTo>
                    <a:pt x="0" y="236"/>
                  </a:moveTo>
                  <a:lnTo>
                    <a:pt x="393" y="236"/>
                  </a:lnTo>
                  <a:lnTo>
                    <a:pt x="393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Line 138"/>
            <p:cNvSpPr>
              <a:spLocks noChangeShapeType="1"/>
            </p:cNvSpPr>
            <p:nvPr/>
          </p:nvSpPr>
          <p:spPr bwMode="auto">
            <a:xfrm flipV="1">
              <a:off x="663" y="697"/>
              <a:ext cx="1" cy="887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139"/>
            <p:cNvSpPr>
              <a:spLocks/>
            </p:cNvSpPr>
            <p:nvPr/>
          </p:nvSpPr>
          <p:spPr bwMode="auto">
            <a:xfrm>
              <a:off x="668" y="697"/>
              <a:ext cx="1764" cy="890"/>
            </a:xfrm>
            <a:custGeom>
              <a:avLst/>
              <a:gdLst>
                <a:gd name="T0" fmla="*/ 3 w 279"/>
                <a:gd name="T1" fmla="*/ 15 h 718"/>
                <a:gd name="T2" fmla="*/ 9 w 279"/>
                <a:gd name="T3" fmla="*/ 36 h 718"/>
                <a:gd name="T4" fmla="*/ 19 w 279"/>
                <a:gd name="T5" fmla="*/ 54 h 718"/>
                <a:gd name="T6" fmla="*/ 25 w 279"/>
                <a:gd name="T7" fmla="*/ 69 h 718"/>
                <a:gd name="T8" fmla="*/ 31 w 279"/>
                <a:gd name="T9" fmla="*/ 82 h 718"/>
                <a:gd name="T10" fmla="*/ 40 w 279"/>
                <a:gd name="T11" fmla="*/ 97 h 718"/>
                <a:gd name="T12" fmla="*/ 46 w 279"/>
                <a:gd name="T13" fmla="*/ 109 h 718"/>
                <a:gd name="T14" fmla="*/ 52 w 279"/>
                <a:gd name="T15" fmla="*/ 124 h 718"/>
                <a:gd name="T16" fmla="*/ 61 w 279"/>
                <a:gd name="T17" fmla="*/ 136 h 718"/>
                <a:gd name="T18" fmla="*/ 67 w 279"/>
                <a:gd name="T19" fmla="*/ 148 h 718"/>
                <a:gd name="T20" fmla="*/ 73 w 279"/>
                <a:gd name="T21" fmla="*/ 163 h 718"/>
                <a:gd name="T22" fmla="*/ 82 w 279"/>
                <a:gd name="T23" fmla="*/ 176 h 718"/>
                <a:gd name="T24" fmla="*/ 88 w 279"/>
                <a:gd name="T25" fmla="*/ 191 h 718"/>
                <a:gd name="T26" fmla="*/ 97 w 279"/>
                <a:gd name="T27" fmla="*/ 203 h 718"/>
                <a:gd name="T28" fmla="*/ 103 w 279"/>
                <a:gd name="T29" fmla="*/ 218 h 718"/>
                <a:gd name="T30" fmla="*/ 109 w 279"/>
                <a:gd name="T31" fmla="*/ 233 h 718"/>
                <a:gd name="T32" fmla="*/ 119 w 279"/>
                <a:gd name="T33" fmla="*/ 248 h 718"/>
                <a:gd name="T34" fmla="*/ 125 w 279"/>
                <a:gd name="T35" fmla="*/ 264 h 718"/>
                <a:gd name="T36" fmla="*/ 131 w 279"/>
                <a:gd name="T37" fmla="*/ 279 h 718"/>
                <a:gd name="T38" fmla="*/ 140 w 279"/>
                <a:gd name="T39" fmla="*/ 297 h 718"/>
                <a:gd name="T40" fmla="*/ 146 w 279"/>
                <a:gd name="T41" fmla="*/ 312 h 718"/>
                <a:gd name="T42" fmla="*/ 152 w 279"/>
                <a:gd name="T43" fmla="*/ 330 h 718"/>
                <a:gd name="T44" fmla="*/ 161 w 279"/>
                <a:gd name="T45" fmla="*/ 348 h 718"/>
                <a:gd name="T46" fmla="*/ 167 w 279"/>
                <a:gd name="T47" fmla="*/ 367 h 718"/>
                <a:gd name="T48" fmla="*/ 173 w 279"/>
                <a:gd name="T49" fmla="*/ 385 h 718"/>
                <a:gd name="T50" fmla="*/ 182 w 279"/>
                <a:gd name="T51" fmla="*/ 403 h 718"/>
                <a:gd name="T52" fmla="*/ 188 w 279"/>
                <a:gd name="T53" fmla="*/ 421 h 718"/>
                <a:gd name="T54" fmla="*/ 197 w 279"/>
                <a:gd name="T55" fmla="*/ 442 h 718"/>
                <a:gd name="T56" fmla="*/ 203 w 279"/>
                <a:gd name="T57" fmla="*/ 464 h 718"/>
                <a:gd name="T58" fmla="*/ 210 w 279"/>
                <a:gd name="T59" fmla="*/ 485 h 718"/>
                <a:gd name="T60" fmla="*/ 219 w 279"/>
                <a:gd name="T61" fmla="*/ 506 h 718"/>
                <a:gd name="T62" fmla="*/ 225 w 279"/>
                <a:gd name="T63" fmla="*/ 527 h 718"/>
                <a:gd name="T64" fmla="*/ 231 w 279"/>
                <a:gd name="T65" fmla="*/ 549 h 718"/>
                <a:gd name="T66" fmla="*/ 240 w 279"/>
                <a:gd name="T67" fmla="*/ 573 h 718"/>
                <a:gd name="T68" fmla="*/ 246 w 279"/>
                <a:gd name="T69" fmla="*/ 597 h 718"/>
                <a:gd name="T70" fmla="*/ 252 w 279"/>
                <a:gd name="T71" fmla="*/ 621 h 718"/>
                <a:gd name="T72" fmla="*/ 261 w 279"/>
                <a:gd name="T73" fmla="*/ 646 h 718"/>
                <a:gd name="T74" fmla="*/ 267 w 279"/>
                <a:gd name="T75" fmla="*/ 670 h 718"/>
                <a:gd name="T76" fmla="*/ 273 w 279"/>
                <a:gd name="T77" fmla="*/ 694 h 718"/>
                <a:gd name="T78" fmla="*/ 279 w 279"/>
                <a:gd name="T79" fmla="*/ 71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9" h="718">
                  <a:moveTo>
                    <a:pt x="0" y="0"/>
                  </a:moveTo>
                  <a:lnTo>
                    <a:pt x="3" y="15"/>
                  </a:lnTo>
                  <a:lnTo>
                    <a:pt x="6" y="27"/>
                  </a:lnTo>
                  <a:lnTo>
                    <a:pt x="9" y="36"/>
                  </a:lnTo>
                  <a:lnTo>
                    <a:pt x="13" y="45"/>
                  </a:lnTo>
                  <a:lnTo>
                    <a:pt x="19" y="54"/>
                  </a:lnTo>
                  <a:lnTo>
                    <a:pt x="22" y="60"/>
                  </a:lnTo>
                  <a:lnTo>
                    <a:pt x="25" y="69"/>
                  </a:lnTo>
                  <a:lnTo>
                    <a:pt x="28" y="76"/>
                  </a:lnTo>
                  <a:lnTo>
                    <a:pt x="31" y="82"/>
                  </a:lnTo>
                  <a:lnTo>
                    <a:pt x="34" y="91"/>
                  </a:lnTo>
                  <a:lnTo>
                    <a:pt x="40" y="97"/>
                  </a:lnTo>
                  <a:lnTo>
                    <a:pt x="43" y="103"/>
                  </a:lnTo>
                  <a:lnTo>
                    <a:pt x="46" y="109"/>
                  </a:lnTo>
                  <a:lnTo>
                    <a:pt x="49" y="115"/>
                  </a:lnTo>
                  <a:lnTo>
                    <a:pt x="52" y="124"/>
                  </a:lnTo>
                  <a:lnTo>
                    <a:pt x="58" y="130"/>
                  </a:lnTo>
                  <a:lnTo>
                    <a:pt x="61" y="136"/>
                  </a:lnTo>
                  <a:lnTo>
                    <a:pt x="64" y="142"/>
                  </a:lnTo>
                  <a:lnTo>
                    <a:pt x="67" y="148"/>
                  </a:lnTo>
                  <a:lnTo>
                    <a:pt x="70" y="154"/>
                  </a:lnTo>
                  <a:lnTo>
                    <a:pt x="73" y="163"/>
                  </a:lnTo>
                  <a:lnTo>
                    <a:pt x="79" y="170"/>
                  </a:lnTo>
                  <a:lnTo>
                    <a:pt x="82" y="176"/>
                  </a:lnTo>
                  <a:lnTo>
                    <a:pt x="85" y="182"/>
                  </a:lnTo>
                  <a:lnTo>
                    <a:pt x="88" y="191"/>
                  </a:lnTo>
                  <a:lnTo>
                    <a:pt x="91" y="197"/>
                  </a:lnTo>
                  <a:lnTo>
                    <a:pt x="97" y="203"/>
                  </a:lnTo>
                  <a:lnTo>
                    <a:pt x="100" y="212"/>
                  </a:lnTo>
                  <a:lnTo>
                    <a:pt x="103" y="218"/>
                  </a:lnTo>
                  <a:lnTo>
                    <a:pt x="106" y="227"/>
                  </a:lnTo>
                  <a:lnTo>
                    <a:pt x="109" y="233"/>
                  </a:lnTo>
                  <a:lnTo>
                    <a:pt x="113" y="239"/>
                  </a:lnTo>
                  <a:lnTo>
                    <a:pt x="119" y="248"/>
                  </a:lnTo>
                  <a:lnTo>
                    <a:pt x="122" y="257"/>
                  </a:lnTo>
                  <a:lnTo>
                    <a:pt x="125" y="264"/>
                  </a:lnTo>
                  <a:lnTo>
                    <a:pt x="128" y="273"/>
                  </a:lnTo>
                  <a:lnTo>
                    <a:pt x="131" y="279"/>
                  </a:lnTo>
                  <a:lnTo>
                    <a:pt x="134" y="288"/>
                  </a:lnTo>
                  <a:lnTo>
                    <a:pt x="140" y="297"/>
                  </a:lnTo>
                  <a:lnTo>
                    <a:pt x="143" y="303"/>
                  </a:lnTo>
                  <a:lnTo>
                    <a:pt x="146" y="312"/>
                  </a:lnTo>
                  <a:lnTo>
                    <a:pt x="149" y="321"/>
                  </a:lnTo>
                  <a:lnTo>
                    <a:pt x="152" y="330"/>
                  </a:lnTo>
                  <a:lnTo>
                    <a:pt x="158" y="339"/>
                  </a:lnTo>
                  <a:lnTo>
                    <a:pt x="161" y="348"/>
                  </a:lnTo>
                  <a:lnTo>
                    <a:pt x="164" y="358"/>
                  </a:lnTo>
                  <a:lnTo>
                    <a:pt x="167" y="367"/>
                  </a:lnTo>
                  <a:lnTo>
                    <a:pt x="170" y="376"/>
                  </a:lnTo>
                  <a:lnTo>
                    <a:pt x="173" y="385"/>
                  </a:lnTo>
                  <a:lnTo>
                    <a:pt x="179" y="394"/>
                  </a:lnTo>
                  <a:lnTo>
                    <a:pt x="182" y="403"/>
                  </a:lnTo>
                  <a:lnTo>
                    <a:pt x="185" y="412"/>
                  </a:lnTo>
                  <a:lnTo>
                    <a:pt x="188" y="421"/>
                  </a:lnTo>
                  <a:lnTo>
                    <a:pt x="191" y="433"/>
                  </a:lnTo>
                  <a:lnTo>
                    <a:pt x="197" y="442"/>
                  </a:lnTo>
                  <a:lnTo>
                    <a:pt x="200" y="452"/>
                  </a:lnTo>
                  <a:lnTo>
                    <a:pt x="203" y="464"/>
                  </a:lnTo>
                  <a:lnTo>
                    <a:pt x="206" y="473"/>
                  </a:lnTo>
                  <a:lnTo>
                    <a:pt x="210" y="485"/>
                  </a:lnTo>
                  <a:lnTo>
                    <a:pt x="213" y="494"/>
                  </a:lnTo>
                  <a:lnTo>
                    <a:pt x="219" y="506"/>
                  </a:lnTo>
                  <a:lnTo>
                    <a:pt x="222" y="515"/>
                  </a:lnTo>
                  <a:lnTo>
                    <a:pt x="225" y="527"/>
                  </a:lnTo>
                  <a:lnTo>
                    <a:pt x="228" y="539"/>
                  </a:lnTo>
                  <a:lnTo>
                    <a:pt x="231" y="549"/>
                  </a:lnTo>
                  <a:lnTo>
                    <a:pt x="234" y="561"/>
                  </a:lnTo>
                  <a:lnTo>
                    <a:pt x="240" y="573"/>
                  </a:lnTo>
                  <a:lnTo>
                    <a:pt x="243" y="585"/>
                  </a:lnTo>
                  <a:lnTo>
                    <a:pt x="246" y="597"/>
                  </a:lnTo>
                  <a:lnTo>
                    <a:pt x="249" y="609"/>
                  </a:lnTo>
                  <a:lnTo>
                    <a:pt x="252" y="621"/>
                  </a:lnTo>
                  <a:lnTo>
                    <a:pt x="258" y="633"/>
                  </a:lnTo>
                  <a:lnTo>
                    <a:pt x="261" y="646"/>
                  </a:lnTo>
                  <a:lnTo>
                    <a:pt x="264" y="658"/>
                  </a:lnTo>
                  <a:lnTo>
                    <a:pt x="267" y="670"/>
                  </a:lnTo>
                  <a:lnTo>
                    <a:pt x="270" y="682"/>
                  </a:lnTo>
                  <a:lnTo>
                    <a:pt x="273" y="694"/>
                  </a:lnTo>
                  <a:lnTo>
                    <a:pt x="279" y="709"/>
                  </a:lnTo>
                  <a:lnTo>
                    <a:pt x="279" y="718"/>
                  </a:lnTo>
                </a:path>
              </a:pathLst>
            </a:custGeom>
            <a:grp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Rectangle 145"/>
            <p:cNvSpPr>
              <a:spLocks noChangeArrowheads="1"/>
            </p:cNvSpPr>
            <p:nvPr/>
          </p:nvSpPr>
          <p:spPr bwMode="auto">
            <a:xfrm>
              <a:off x="1099" y="1727"/>
              <a:ext cx="861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frequency [GHz]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Rectangle 146"/>
            <p:cNvSpPr>
              <a:spLocks noChangeArrowheads="1"/>
            </p:cNvSpPr>
            <p:nvPr/>
          </p:nvSpPr>
          <p:spPr bwMode="auto">
            <a:xfrm rot="16200000">
              <a:off x="-231" y="1047"/>
              <a:ext cx="1062" cy="2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normalized integral of losses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Rectangle 148"/>
            <p:cNvSpPr>
              <a:spLocks noChangeArrowheads="1"/>
            </p:cNvSpPr>
            <p:nvPr/>
          </p:nvSpPr>
          <p:spPr bwMode="auto">
            <a:xfrm>
              <a:off x="1777" y="716"/>
              <a:ext cx="689" cy="342"/>
            </a:xfrm>
            <a:prstGeom prst="rect">
              <a:avLst/>
            </a:prstGeom>
            <a:grpFill/>
            <a:ln w="0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Line 149"/>
            <p:cNvSpPr>
              <a:spLocks noChangeShapeType="1"/>
            </p:cNvSpPr>
            <p:nvPr/>
          </p:nvSpPr>
          <p:spPr bwMode="auto">
            <a:xfrm>
              <a:off x="1777" y="716"/>
              <a:ext cx="689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Line 151"/>
            <p:cNvSpPr>
              <a:spLocks noChangeShapeType="1"/>
            </p:cNvSpPr>
            <p:nvPr/>
          </p:nvSpPr>
          <p:spPr bwMode="auto">
            <a:xfrm flipH="1" flipV="1">
              <a:off x="1778" y="716"/>
              <a:ext cx="6" cy="117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Freeform 154"/>
            <p:cNvSpPr>
              <a:spLocks/>
            </p:cNvSpPr>
            <p:nvPr/>
          </p:nvSpPr>
          <p:spPr bwMode="auto">
            <a:xfrm>
              <a:off x="1777" y="716"/>
              <a:ext cx="689" cy="130"/>
            </a:xfrm>
            <a:custGeom>
              <a:avLst/>
              <a:gdLst>
                <a:gd name="T0" fmla="*/ 0 w 147"/>
                <a:gd name="T1" fmla="*/ 91 h 91"/>
                <a:gd name="T2" fmla="*/ 147 w 147"/>
                <a:gd name="T3" fmla="*/ 91 h 91"/>
                <a:gd name="T4" fmla="*/ 147 w 147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" h="91">
                  <a:moveTo>
                    <a:pt x="0" y="91"/>
                  </a:moveTo>
                  <a:lnTo>
                    <a:pt x="147" y="91"/>
                  </a:lnTo>
                  <a:lnTo>
                    <a:pt x="147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Rectangle 156"/>
            <p:cNvSpPr>
              <a:spLocks noChangeArrowheads="1"/>
            </p:cNvSpPr>
            <p:nvPr/>
          </p:nvSpPr>
          <p:spPr bwMode="auto">
            <a:xfrm>
              <a:off x="2021" y="739"/>
              <a:ext cx="154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600 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Rectangle 157"/>
            <p:cNvSpPr>
              <a:spLocks noChangeArrowheads="1"/>
            </p:cNvSpPr>
            <p:nvPr/>
          </p:nvSpPr>
          <p:spPr bwMode="auto">
            <a:xfrm>
              <a:off x="2218" y="731"/>
              <a:ext cx="46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</a:rPr>
                <a:t>m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Rectangle 158"/>
            <p:cNvSpPr>
              <a:spLocks noChangeArrowheads="1"/>
            </p:cNvSpPr>
            <p:nvPr/>
          </p:nvSpPr>
          <p:spPr bwMode="auto">
            <a:xfrm>
              <a:off x="2269" y="739"/>
              <a:ext cx="71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</a:rPr>
                <a:t>m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Line 159"/>
            <p:cNvSpPr>
              <a:spLocks noChangeShapeType="1"/>
            </p:cNvSpPr>
            <p:nvPr/>
          </p:nvSpPr>
          <p:spPr bwMode="auto">
            <a:xfrm>
              <a:off x="1814" y="779"/>
              <a:ext cx="188" cy="1"/>
            </a:xfrm>
            <a:prstGeom prst="line">
              <a:avLst/>
            </a:prstGeom>
            <a:grpFill/>
            <a:ln w="0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7" name="AutoShape 169"/>
          <p:cNvSpPr>
            <a:spLocks noChangeArrowheads="1"/>
          </p:cNvSpPr>
          <p:nvPr/>
        </p:nvSpPr>
        <p:spPr bwMode="auto">
          <a:xfrm>
            <a:off x="6740951" y="3879170"/>
            <a:ext cx="250954" cy="349250"/>
          </a:xfrm>
          <a:prstGeom prst="downArrow">
            <a:avLst>
              <a:gd name="adj1" fmla="val 50000"/>
              <a:gd name="adj2" fmla="val 40741"/>
            </a:avLst>
          </a:prstGeom>
          <a:solidFill>
            <a:srgbClr val="FFFF00"/>
          </a:solidFill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1" name="Text Box 174"/>
          <p:cNvSpPr txBox="1">
            <a:spLocks noChangeArrowheads="1"/>
          </p:cNvSpPr>
          <p:nvPr/>
        </p:nvSpPr>
        <p:spPr bwMode="auto">
          <a:xfrm>
            <a:off x="5263579" y="4977142"/>
            <a:ext cx="221583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Loss Factor:</a:t>
            </a:r>
          </a:p>
        </p:txBody>
      </p:sp>
      <p:graphicFrame>
        <p:nvGraphicFramePr>
          <p:cNvPr id="302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280694"/>
              </p:ext>
            </p:extLst>
          </p:nvPr>
        </p:nvGraphicFramePr>
        <p:xfrm>
          <a:off x="5265168" y="5309006"/>
          <a:ext cx="2265564" cy="567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1" name="Equation" r:id="rId7" imgW="2323800" imgH="799920" progId="Equation.3">
                  <p:embed/>
                </p:oleObj>
              </mc:Choice>
              <mc:Fallback>
                <p:oleObj name="Equation" r:id="rId7" imgW="232380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168" y="5309006"/>
                        <a:ext cx="2265564" cy="5674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3" name="Picture 302" descr="Screen Shot 2014-07-11 at 4.18.35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002"/>
          <a:stretch/>
        </p:blipFill>
        <p:spPr>
          <a:xfrm>
            <a:off x="4679169" y="1213807"/>
            <a:ext cx="4114800" cy="881732"/>
          </a:xfrm>
          <a:prstGeom prst="rect">
            <a:avLst/>
          </a:prstGeom>
        </p:spPr>
      </p:pic>
      <p:pic>
        <p:nvPicPr>
          <p:cNvPr id="304" name="Picture 303" descr="Screen Shot 2014-07-11 at 4.18.35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27" b="39522"/>
          <a:stretch/>
        </p:blipFill>
        <p:spPr>
          <a:xfrm>
            <a:off x="4679169" y="2142223"/>
            <a:ext cx="4114800" cy="787651"/>
          </a:xfrm>
          <a:prstGeom prst="rect">
            <a:avLst/>
          </a:prstGeom>
        </p:spPr>
      </p:pic>
      <p:pic>
        <p:nvPicPr>
          <p:cNvPr id="305" name="Picture 304" descr="Screen Shot 2014-07-11 at 4.18.35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491"/>
          <a:stretch/>
        </p:blipFill>
        <p:spPr>
          <a:xfrm>
            <a:off x="4679169" y="3091458"/>
            <a:ext cx="4114800" cy="74191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AutoShape 172"/>
          <p:cNvSpPr>
            <a:spLocks noChangeArrowheads="1"/>
          </p:cNvSpPr>
          <p:nvPr/>
        </p:nvSpPr>
        <p:spPr bwMode="auto">
          <a:xfrm rot="8760000">
            <a:off x="4459230" y="3059017"/>
            <a:ext cx="267627" cy="1263358"/>
          </a:xfrm>
          <a:prstGeom prst="downArrow">
            <a:avLst>
              <a:gd name="adj1" fmla="val 50000"/>
              <a:gd name="adj2" fmla="val 40741"/>
            </a:avLst>
          </a:prstGeom>
          <a:solidFill>
            <a:srgbClr val="FFFF00"/>
          </a:solidFill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9" name="Line 7"/>
          <p:cNvSpPr>
            <a:spLocks noChangeShapeType="1"/>
          </p:cNvSpPr>
          <p:nvPr/>
        </p:nvSpPr>
        <p:spPr bwMode="auto">
          <a:xfrm flipH="1">
            <a:off x="6684004" y="2598772"/>
            <a:ext cx="664272" cy="52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8" name="Text Box 6"/>
          <p:cNvSpPr txBox="1">
            <a:spLocks noChangeArrowheads="1"/>
          </p:cNvSpPr>
          <p:nvPr/>
        </p:nvSpPr>
        <p:spPr bwMode="auto">
          <a:xfrm>
            <a:off x="5033505" y="1774898"/>
            <a:ext cx="7321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Times New Roman" charset="0"/>
              </a:rPr>
              <a:t>bunch</a:t>
            </a:r>
          </a:p>
        </p:txBody>
      </p:sp>
      <p:sp>
        <p:nvSpPr>
          <p:cNvPr id="307" name="Line 7"/>
          <p:cNvSpPr>
            <a:spLocks noChangeShapeType="1"/>
          </p:cNvSpPr>
          <p:nvPr/>
        </p:nvSpPr>
        <p:spPr bwMode="auto">
          <a:xfrm flipH="1" flipV="1">
            <a:off x="5065977" y="1781515"/>
            <a:ext cx="540376" cy="15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8" name="Line 7"/>
          <p:cNvSpPr>
            <a:spLocks noChangeShapeType="1"/>
          </p:cNvSpPr>
          <p:nvPr/>
        </p:nvSpPr>
        <p:spPr bwMode="auto">
          <a:xfrm flipH="1">
            <a:off x="8297380" y="3455162"/>
            <a:ext cx="664272" cy="52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50" y="0"/>
            <a:ext cx="8839307" cy="1143000"/>
          </a:xfrm>
        </p:spPr>
        <p:txBody>
          <a:bodyPr/>
          <a:lstStyle/>
          <a:p>
            <a:r>
              <a:rPr lang="en-US" sz="4000" dirty="0"/>
              <a:t>Higher-Order Modes: The Challenge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7</a:t>
            </a:fld>
            <a:endParaRPr lang="en-US" sz="1200" dirty="0"/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61941" y="3933663"/>
            <a:ext cx="80279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7338" indent="-287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sz="2400" b="1" dirty="0" smtClean="0">
                <a:solidFill>
                  <a:srgbClr val="0000FF"/>
                </a:solidFill>
                <a:latin typeface="Garamond" charset="0"/>
                <a:sym typeface="Symbol" charset="0"/>
              </a:rPr>
              <a:t>Beam instability </a:t>
            </a:r>
            <a:r>
              <a:rPr lang="en-US" sz="2400" b="1" dirty="0">
                <a:solidFill>
                  <a:srgbClr val="0000FF"/>
                </a:solidFill>
                <a:latin typeface="Garamond" charset="0"/>
                <a:sym typeface="Symbol" charset="0"/>
              </a:rPr>
              <a:t>at </a:t>
            </a:r>
            <a:r>
              <a:rPr lang="en-US" sz="2400" b="1" dirty="0" smtClean="0">
                <a:solidFill>
                  <a:srgbClr val="0000FF"/>
                </a:solidFill>
                <a:latin typeface="Garamond" charset="0"/>
                <a:sym typeface="Symbol" charset="0"/>
              </a:rPr>
              <a:t>high currents!</a:t>
            </a:r>
            <a:endParaRPr lang="en-US" sz="2400" b="1" dirty="0">
              <a:solidFill>
                <a:srgbClr val="0000FF"/>
              </a:solidFill>
              <a:latin typeface="Garamond" charset="0"/>
            </a:endParaRPr>
          </a:p>
        </p:txBody>
      </p:sp>
      <p:grpSp>
        <p:nvGrpSpPr>
          <p:cNvPr id="54" name="Group 44"/>
          <p:cNvGrpSpPr>
            <a:grpSpLocks/>
          </p:cNvGrpSpPr>
          <p:nvPr/>
        </p:nvGrpSpPr>
        <p:grpSpPr bwMode="auto">
          <a:xfrm>
            <a:off x="366712" y="4448865"/>
            <a:ext cx="8534400" cy="2054516"/>
            <a:chOff x="192" y="1404"/>
            <a:chExt cx="5376" cy="1486"/>
          </a:xfrm>
        </p:grpSpPr>
        <p:sp>
          <p:nvSpPr>
            <p:cNvPr id="55" name="Line 9"/>
            <p:cNvSpPr>
              <a:spLocks noChangeShapeType="1"/>
            </p:cNvSpPr>
            <p:nvPr/>
          </p:nvSpPr>
          <p:spPr bwMode="auto">
            <a:xfrm>
              <a:off x="192" y="2460"/>
              <a:ext cx="5376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grpSp>
          <p:nvGrpSpPr>
            <p:cNvPr id="56" name="Group 10"/>
            <p:cNvGrpSpPr>
              <a:grpSpLocks/>
            </p:cNvGrpSpPr>
            <p:nvPr/>
          </p:nvGrpSpPr>
          <p:grpSpPr bwMode="auto">
            <a:xfrm>
              <a:off x="4512" y="1500"/>
              <a:ext cx="768" cy="960"/>
              <a:chOff x="2112" y="2064"/>
              <a:chExt cx="240" cy="960"/>
            </a:xfrm>
          </p:grpSpPr>
          <p:sp>
            <p:nvSpPr>
              <p:cNvPr id="66" name="Arc 11"/>
              <p:cNvSpPr>
                <a:spLocks/>
              </p:cNvSpPr>
              <p:nvPr/>
            </p:nvSpPr>
            <p:spPr bwMode="auto">
              <a:xfrm flipV="1">
                <a:off x="2112" y="2496"/>
                <a:ext cx="240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67" name="Arc 12"/>
              <p:cNvSpPr>
                <a:spLocks/>
              </p:cNvSpPr>
              <p:nvPr/>
            </p:nvSpPr>
            <p:spPr bwMode="auto">
              <a:xfrm>
                <a:off x="2112" y="2064"/>
                <a:ext cx="240" cy="4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57" name="Group 13"/>
            <p:cNvGrpSpPr>
              <a:grpSpLocks/>
            </p:cNvGrpSpPr>
            <p:nvPr/>
          </p:nvGrpSpPr>
          <p:grpSpPr bwMode="auto">
            <a:xfrm flipH="1" flipV="1">
              <a:off x="288" y="1500"/>
              <a:ext cx="768" cy="960"/>
              <a:chOff x="2112" y="2064"/>
              <a:chExt cx="240" cy="960"/>
            </a:xfrm>
          </p:grpSpPr>
          <p:sp>
            <p:nvSpPr>
              <p:cNvPr id="64" name="Arc 14"/>
              <p:cNvSpPr>
                <a:spLocks/>
              </p:cNvSpPr>
              <p:nvPr/>
            </p:nvSpPr>
            <p:spPr bwMode="auto">
              <a:xfrm flipV="1">
                <a:off x="2112" y="2496"/>
                <a:ext cx="240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65" name="Arc 15"/>
              <p:cNvSpPr>
                <a:spLocks/>
              </p:cNvSpPr>
              <p:nvPr/>
            </p:nvSpPr>
            <p:spPr bwMode="auto">
              <a:xfrm>
                <a:off x="2112" y="2064"/>
                <a:ext cx="240" cy="4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58" name="Line 16"/>
            <p:cNvSpPr>
              <a:spLocks noChangeShapeType="1"/>
            </p:cNvSpPr>
            <p:nvPr/>
          </p:nvSpPr>
          <p:spPr bwMode="auto">
            <a:xfrm>
              <a:off x="1056" y="1500"/>
              <a:ext cx="3456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320" y="1404"/>
              <a:ext cx="5080" cy="1104"/>
            </a:xfrm>
            <a:custGeom>
              <a:avLst/>
              <a:gdLst>
                <a:gd name="T0" fmla="*/ 3472 w 5080"/>
                <a:gd name="T1" fmla="*/ 1056 h 1104"/>
                <a:gd name="T2" fmla="*/ 4768 w 5080"/>
                <a:gd name="T3" fmla="*/ 816 h 1104"/>
                <a:gd name="T4" fmla="*/ 4912 w 5080"/>
                <a:gd name="T5" fmla="*/ 240 h 1104"/>
                <a:gd name="T6" fmla="*/ 3760 w 5080"/>
                <a:gd name="T7" fmla="*/ 144 h 1104"/>
                <a:gd name="T8" fmla="*/ 2512 w 5080"/>
                <a:gd name="T9" fmla="*/ 0 h 1104"/>
                <a:gd name="T10" fmla="*/ 1408 w 5080"/>
                <a:gd name="T11" fmla="*/ 144 h 1104"/>
                <a:gd name="T12" fmla="*/ 256 w 5080"/>
                <a:gd name="T13" fmla="*/ 144 h 1104"/>
                <a:gd name="T14" fmla="*/ 16 w 5080"/>
                <a:gd name="T15" fmla="*/ 576 h 1104"/>
                <a:gd name="T16" fmla="*/ 352 w 5080"/>
                <a:gd name="T17" fmla="*/ 1008 h 1104"/>
                <a:gd name="T18" fmla="*/ 1408 w 5080"/>
                <a:gd name="T19" fmla="*/ 1104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0" h="1104">
                  <a:moveTo>
                    <a:pt x="3472" y="1056"/>
                  </a:moveTo>
                  <a:cubicBezTo>
                    <a:pt x="4000" y="1004"/>
                    <a:pt x="4528" y="952"/>
                    <a:pt x="4768" y="816"/>
                  </a:cubicBezTo>
                  <a:cubicBezTo>
                    <a:pt x="5008" y="680"/>
                    <a:pt x="5080" y="352"/>
                    <a:pt x="4912" y="240"/>
                  </a:cubicBezTo>
                  <a:cubicBezTo>
                    <a:pt x="4744" y="128"/>
                    <a:pt x="4160" y="184"/>
                    <a:pt x="3760" y="144"/>
                  </a:cubicBezTo>
                  <a:cubicBezTo>
                    <a:pt x="3360" y="104"/>
                    <a:pt x="2904" y="0"/>
                    <a:pt x="2512" y="0"/>
                  </a:cubicBezTo>
                  <a:cubicBezTo>
                    <a:pt x="2120" y="0"/>
                    <a:pt x="1784" y="120"/>
                    <a:pt x="1408" y="144"/>
                  </a:cubicBezTo>
                  <a:cubicBezTo>
                    <a:pt x="1032" y="168"/>
                    <a:pt x="488" y="72"/>
                    <a:pt x="256" y="144"/>
                  </a:cubicBezTo>
                  <a:cubicBezTo>
                    <a:pt x="24" y="216"/>
                    <a:pt x="0" y="432"/>
                    <a:pt x="16" y="576"/>
                  </a:cubicBezTo>
                  <a:cubicBezTo>
                    <a:pt x="32" y="720"/>
                    <a:pt x="120" y="920"/>
                    <a:pt x="352" y="1008"/>
                  </a:cubicBezTo>
                  <a:cubicBezTo>
                    <a:pt x="584" y="1096"/>
                    <a:pt x="996" y="1100"/>
                    <a:pt x="1408" y="1104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0" name="Line 18"/>
            <p:cNvSpPr>
              <a:spLocks noChangeShapeType="1"/>
            </p:cNvSpPr>
            <p:nvPr/>
          </p:nvSpPr>
          <p:spPr bwMode="auto">
            <a:xfrm>
              <a:off x="3744" y="2508"/>
              <a:ext cx="16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graphicFrame>
          <p:nvGraphicFramePr>
            <p:cNvPr id="61" name="Object 25"/>
            <p:cNvGraphicFramePr>
              <a:graphicFrameLocks noChangeAspect="1"/>
            </p:cNvGraphicFramePr>
            <p:nvPr/>
          </p:nvGraphicFramePr>
          <p:xfrm>
            <a:off x="3270" y="2248"/>
            <a:ext cx="414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9" name="Photo Editor Photo" r:id="rId3" imgW="657317" imgH="609524" progId="MSPhotoEd.3">
                    <p:embed/>
                  </p:oleObj>
                </mc:Choice>
                <mc:Fallback>
                  <p:oleObj name="Photo Editor Photo" r:id="rId3" imgW="657317" imgH="60952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0" y="2248"/>
                          <a:ext cx="414" cy="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Text Box 27"/>
            <p:cNvSpPr txBox="1">
              <a:spLocks noChangeArrowheads="1"/>
            </p:cNvSpPr>
            <p:nvPr/>
          </p:nvSpPr>
          <p:spPr bwMode="auto">
            <a:xfrm>
              <a:off x="1579" y="2623"/>
              <a:ext cx="2484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Cavity </a:t>
              </a:r>
              <a:r>
                <a:rPr lang="en-US" dirty="0">
                  <a:solidFill>
                    <a:srgbClr val="0000FF"/>
                  </a:solidFill>
                </a:rPr>
                <a:t>with dipole higher-order mode</a:t>
              </a:r>
            </a:p>
          </p:txBody>
        </p:sp>
        <p:graphicFrame>
          <p:nvGraphicFramePr>
            <p:cNvPr id="63" name="Object 23"/>
            <p:cNvGraphicFramePr>
              <a:graphicFrameLocks noChangeAspect="1"/>
            </p:cNvGraphicFramePr>
            <p:nvPr/>
          </p:nvGraphicFramePr>
          <p:xfrm>
            <a:off x="1817" y="2246"/>
            <a:ext cx="1458" cy="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0" name="Photo Editor Photo" r:id="rId5" imgW="2314286" imgH="704948" progId="MSPhotoEd.3">
                    <p:embed/>
                  </p:oleObj>
                </mc:Choice>
                <mc:Fallback>
                  <p:oleObj name="Photo Editor Photo" r:id="rId5" imgW="2314286" imgH="70494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7" y="2246"/>
                          <a:ext cx="1458" cy="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764606"/>
              </p:ext>
            </p:extLst>
          </p:nvPr>
        </p:nvGraphicFramePr>
        <p:xfrm>
          <a:off x="595313" y="1890850"/>
          <a:ext cx="2190750" cy="144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1" name="Photo Editor Photo" r:id="rId7" imgW="2400635" imgH="1580952" progId="MSPhotoEd.3">
                  <p:embed/>
                </p:oleObj>
              </mc:Choice>
              <mc:Fallback>
                <p:oleObj name="Photo Editor Photo" r:id="rId7" imgW="2400635" imgH="15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1890850"/>
                        <a:ext cx="2190750" cy="144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021656"/>
              </p:ext>
            </p:extLst>
          </p:nvPr>
        </p:nvGraphicFramePr>
        <p:xfrm>
          <a:off x="595313" y="3325006"/>
          <a:ext cx="2190750" cy="485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2" name="Equation" r:id="rId9" imgW="1168200" imgH="241200" progId="Equation.3">
                  <p:embed/>
                </p:oleObj>
              </mc:Choice>
              <mc:Fallback>
                <p:oleObj name="Equation" r:id="rId9" imgW="1168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3325006"/>
                        <a:ext cx="2190750" cy="48570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41899" y="1302816"/>
            <a:ext cx="8937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Garamond" charset="0"/>
              </a:rPr>
              <a:t>Resonant 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Monopole</a:t>
            </a:r>
            <a:r>
              <a:rPr lang="en-US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Mode</a:t>
            </a:r>
            <a:r>
              <a:rPr lang="en-US" sz="2800" b="1" dirty="0">
                <a:solidFill>
                  <a:srgbClr val="0000FF"/>
                </a:solidFill>
                <a:latin typeface="Garamond" charset="0"/>
              </a:rPr>
              <a:t> Excitation if </a:t>
            </a:r>
            <a:r>
              <a:rPr lang="en-US" sz="2800" b="1" dirty="0" err="1">
                <a:solidFill>
                  <a:srgbClr val="0000FF"/>
                </a:solidFill>
                <a:latin typeface="Garamond" charset="0"/>
              </a:rPr>
              <a:t>f</a:t>
            </a:r>
            <a:r>
              <a:rPr lang="en-US" sz="2800" b="1" baseline="-25000" dirty="0" err="1">
                <a:solidFill>
                  <a:srgbClr val="0000FF"/>
                </a:solidFill>
                <a:latin typeface="Garamond" charset="0"/>
              </a:rPr>
              <a:t>HOM</a:t>
            </a:r>
            <a:r>
              <a:rPr lang="en-US" sz="2800" b="1" dirty="0">
                <a:solidFill>
                  <a:srgbClr val="0000FF"/>
                </a:solidFill>
                <a:latin typeface="Garamond" charset="0"/>
              </a:rPr>
              <a:t>=</a:t>
            </a:r>
            <a:r>
              <a:rPr lang="en-US" sz="2800" b="1" dirty="0" err="1">
                <a:solidFill>
                  <a:srgbClr val="0000FF"/>
                </a:solidFill>
                <a:latin typeface="Garamond" charset="0"/>
              </a:rPr>
              <a:t>N</a:t>
            </a:r>
            <a:r>
              <a:rPr lang="en-US" sz="2800" b="1" dirty="0" err="1">
                <a:solidFill>
                  <a:srgbClr val="0000FF"/>
                </a:solidFill>
                <a:latin typeface="Garamond" charset="0"/>
                <a:sym typeface="Symbol" charset="0"/>
              </a:rPr>
              <a:t></a:t>
            </a:r>
            <a:r>
              <a:rPr lang="en-US" sz="2800" b="1" dirty="0" err="1">
                <a:solidFill>
                  <a:srgbClr val="0000FF"/>
                </a:solidFill>
                <a:latin typeface="Garamond" charset="0"/>
              </a:rPr>
              <a:t>f</a:t>
            </a:r>
            <a:r>
              <a:rPr lang="en-US" sz="2800" b="1" baseline="-25000" dirty="0" err="1">
                <a:solidFill>
                  <a:srgbClr val="0000FF"/>
                </a:solidFill>
                <a:latin typeface="Garamond" charset="0"/>
              </a:rPr>
              <a:t>bunch</a:t>
            </a:r>
            <a:r>
              <a:rPr lang="en-US" sz="2800" b="1" dirty="0">
                <a:solidFill>
                  <a:srgbClr val="0000FF"/>
                </a:solidFill>
                <a:latin typeface="Garamond" charset="0"/>
              </a:rPr>
              <a:t> </a:t>
            </a:r>
          </a:p>
        </p:txBody>
      </p:sp>
      <p:sp>
        <p:nvSpPr>
          <p:cNvPr id="71" name="Rectangle 24"/>
          <p:cNvSpPr>
            <a:spLocks noChangeArrowheads="1"/>
          </p:cNvSpPr>
          <p:nvPr/>
        </p:nvSpPr>
        <p:spPr bwMode="auto">
          <a:xfrm>
            <a:off x="3045830" y="2109993"/>
            <a:ext cx="5936352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spcBef>
                <a:spcPct val="35000"/>
              </a:spcBef>
              <a:buFont typeface="Wingdings" charset="0"/>
              <a:buChar char="ð"/>
            </a:pPr>
            <a:r>
              <a:rPr lang="en-US" sz="2000" b="1" dirty="0">
                <a:solidFill>
                  <a:srgbClr val="FF0000"/>
                </a:solidFill>
                <a:latin typeface="Garamond" charset="0"/>
                <a:sym typeface="Wingdings" charset="0"/>
              </a:rPr>
              <a:t>Need </a:t>
            </a:r>
            <a:r>
              <a:rPr lang="en-US" sz="2000" b="1" dirty="0">
                <a:solidFill>
                  <a:srgbClr val="FF0000"/>
                </a:solidFill>
                <a:effectLst/>
                <a:latin typeface="Garamond" charset="0"/>
                <a:sym typeface="Wingdings" charset="0"/>
              </a:rPr>
              <a:t>Q</a:t>
            </a:r>
            <a:r>
              <a:rPr lang="en-US" sz="2000" b="1" baseline="-25000" dirty="0">
                <a:solidFill>
                  <a:srgbClr val="FF0000"/>
                </a:solidFill>
                <a:effectLst/>
                <a:latin typeface="Garamond" charset="0"/>
                <a:sym typeface="Wingdings" charset="0"/>
              </a:rPr>
              <a:t>HOM</a:t>
            </a:r>
            <a:r>
              <a:rPr lang="en-US" sz="2000" b="1" dirty="0">
                <a:solidFill>
                  <a:srgbClr val="FF0000"/>
                </a:solidFill>
                <a:effectLst/>
                <a:latin typeface="Garamond" charset="0"/>
                <a:sym typeface="Wingdings" charset="0"/>
              </a:rPr>
              <a:t>&lt; 1000 </a:t>
            </a:r>
            <a:r>
              <a:rPr lang="en-US" sz="2000" b="1" dirty="0">
                <a:solidFill>
                  <a:srgbClr val="FF0000"/>
                </a:solidFill>
                <a:latin typeface="Garamond" charset="0"/>
                <a:sym typeface="Wingdings" charset="0"/>
              </a:rPr>
              <a:t>for resonant </a:t>
            </a:r>
            <a:r>
              <a:rPr lang="en-US" sz="2000" b="1" dirty="0" smtClean="0">
                <a:solidFill>
                  <a:srgbClr val="FF0000"/>
                </a:solidFill>
                <a:latin typeface="Garamond" charset="0"/>
                <a:sym typeface="Wingdings" charset="0"/>
              </a:rPr>
              <a:t>modes in 100 mA ERL</a:t>
            </a:r>
          </a:p>
          <a:p>
            <a:pPr marL="342900" indent="-342900" algn="l">
              <a:spcBef>
                <a:spcPct val="35000"/>
              </a:spcBef>
              <a:buFont typeface="Wingdings" charset="0"/>
              <a:buChar char="ð"/>
            </a:pPr>
            <a:r>
              <a:rPr lang="en-US" sz="2000" b="1" dirty="0" smtClean="0">
                <a:latin typeface="Garamond" charset="0"/>
                <a:sym typeface="Wingdings" charset="0"/>
              </a:rPr>
              <a:t>Note: Q </a:t>
            </a:r>
            <a:r>
              <a:rPr lang="en-US" sz="2000" b="1" baseline="-25000" dirty="0" smtClean="0">
                <a:latin typeface="Garamond" charset="0"/>
                <a:sym typeface="Wingdings" charset="0"/>
              </a:rPr>
              <a:t>without damping </a:t>
            </a:r>
            <a:r>
              <a:rPr lang="en-US" sz="2000" b="1" dirty="0" smtClean="0">
                <a:latin typeface="Garamond" charset="0"/>
                <a:sym typeface="Wingdings" charset="0"/>
              </a:rPr>
              <a:t>~10</a:t>
            </a:r>
            <a:r>
              <a:rPr lang="en-US" sz="2000" b="1" baseline="30000" dirty="0" smtClean="0">
                <a:latin typeface="Garamond" charset="0"/>
                <a:sym typeface="Wingdings" charset="0"/>
              </a:rPr>
              <a:t>10</a:t>
            </a:r>
            <a:endParaRPr lang="en-US" sz="2000" b="1" baseline="30000" dirty="0">
              <a:latin typeface="Garamond" charset="0"/>
              <a:sym typeface="Wingdings" charset="0"/>
            </a:endParaRPr>
          </a:p>
        </p:txBody>
      </p:sp>
      <p:sp>
        <p:nvSpPr>
          <p:cNvPr id="72" name="Line 27"/>
          <p:cNvSpPr>
            <a:spLocks noChangeShapeType="1"/>
          </p:cNvSpPr>
          <p:nvPr/>
        </p:nvSpPr>
        <p:spPr bwMode="auto">
          <a:xfrm>
            <a:off x="376253" y="3917687"/>
            <a:ext cx="843915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916664"/>
              </p:ext>
            </p:extLst>
          </p:nvPr>
        </p:nvGraphicFramePr>
        <p:xfrm>
          <a:off x="1572514" y="4748771"/>
          <a:ext cx="1793343" cy="797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3" name="Equation" r:id="rId11" imgW="1104900" imgH="457200" progId="Equation.3">
                  <p:embed/>
                </p:oleObj>
              </mc:Choice>
              <mc:Fallback>
                <p:oleObj name="Equation" r:id="rId11" imgW="1104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2514" y="4748771"/>
                        <a:ext cx="1793343" cy="79704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3428478" y="4793904"/>
            <a:ext cx="4426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35000"/>
              </a:spcBef>
              <a:buFont typeface="Wingdings" charset="0"/>
              <a:buChar char="ð"/>
            </a:pPr>
            <a:r>
              <a:rPr lang="en-US" sz="2000" b="1" dirty="0">
                <a:solidFill>
                  <a:srgbClr val="FF0000"/>
                </a:solidFill>
                <a:latin typeface="Garamond" charset="0"/>
                <a:sym typeface="Wingdings" charset="0"/>
              </a:rPr>
              <a:t>Need Q</a:t>
            </a:r>
            <a:r>
              <a:rPr lang="en-US" sz="2000" b="1" baseline="-25000" dirty="0">
                <a:solidFill>
                  <a:srgbClr val="FF0000"/>
                </a:solidFill>
                <a:latin typeface="Garamond" charset="0"/>
                <a:sym typeface="Wingdings" charset="0"/>
              </a:rPr>
              <a:t>HOM</a:t>
            </a:r>
            <a:r>
              <a:rPr lang="en-US" sz="2000" b="1" dirty="0">
                <a:solidFill>
                  <a:srgbClr val="FF0000"/>
                </a:solidFill>
                <a:latin typeface="Garamond" charset="0"/>
                <a:sym typeface="Wingdings" charset="0"/>
              </a:rPr>
              <a:t>&lt;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aramond" charset="0"/>
              </a:rPr>
              <a:t>10</a:t>
            </a:r>
            <a:r>
              <a:rPr lang="en-US" sz="2000" b="1" baseline="30000" dirty="0" smtClean="0">
                <a:solidFill>
                  <a:srgbClr val="FF0000"/>
                </a:solidFill>
                <a:latin typeface="Garamond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Garamond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Garamond" charset="0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Garamond" charset="0"/>
              </a:rPr>
              <a:t>10</a:t>
            </a:r>
            <a:r>
              <a:rPr lang="en-US" sz="2000" b="1" baseline="30000" dirty="0" smtClean="0">
                <a:solidFill>
                  <a:srgbClr val="FF0000"/>
                </a:solidFill>
                <a:latin typeface="Garamond" charset="0"/>
              </a:rPr>
              <a:t>4 </a:t>
            </a:r>
            <a:r>
              <a:rPr lang="en-US" sz="2000" b="1" dirty="0" smtClean="0">
                <a:solidFill>
                  <a:srgbClr val="FF0000"/>
                </a:solidFill>
                <a:latin typeface="Garamond" charset="0"/>
                <a:sym typeface="Wingdings" charset="0"/>
              </a:rPr>
              <a:t>for dipole </a:t>
            </a:r>
            <a:r>
              <a:rPr lang="en-US" sz="2000" b="1" dirty="0" smtClean="0">
                <a:solidFill>
                  <a:srgbClr val="FF0000"/>
                </a:solidFill>
                <a:latin typeface="Garamond" charset="0"/>
                <a:sym typeface="Wingdings" charset="0"/>
              </a:rPr>
              <a:t>modes in 100 mA ERL</a:t>
            </a:r>
            <a:endParaRPr lang="en-US" sz="2000" b="1" dirty="0">
              <a:solidFill>
                <a:srgbClr val="FF0000"/>
              </a:solidFill>
              <a:latin typeface="Garamond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66" y="0"/>
            <a:ext cx="8749503" cy="1143000"/>
          </a:xfrm>
        </p:spPr>
        <p:txBody>
          <a:bodyPr/>
          <a:lstStyle/>
          <a:p>
            <a:r>
              <a:rPr lang="en-US" sz="4000" dirty="0" smtClean="0"/>
              <a:t>HOM Damping Schemes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8</a:t>
            </a:fld>
            <a:endParaRPr lang="en-US" sz="1200" dirty="0"/>
          </a:p>
        </p:txBody>
      </p:sp>
      <p:sp>
        <p:nvSpPr>
          <p:cNvPr id="37" name="Rectangle 36"/>
          <p:cNvSpPr/>
          <p:nvPr/>
        </p:nvSpPr>
        <p:spPr>
          <a:xfrm>
            <a:off x="304800" y="1686580"/>
            <a:ext cx="4728217" cy="52322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Antenna /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loop HOM couplers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5410151"/>
            <a:ext cx="3326552" cy="52322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Beamline HOM loads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5956" y="3129290"/>
            <a:ext cx="4089517" cy="52322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Waveguide HOM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dampers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>
            <a:stCxn id="48" idx="0"/>
          </p:cNvCxnSpPr>
          <p:nvPr/>
        </p:nvCxnSpPr>
        <p:spPr>
          <a:xfrm flipH="1" flipV="1">
            <a:off x="2340716" y="3620255"/>
            <a:ext cx="1059039" cy="646945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 flipH="1">
            <a:off x="2141542" y="4790420"/>
            <a:ext cx="1258213" cy="619731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6042" y="5008123"/>
            <a:ext cx="2170651" cy="128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005" t="15151" b="57955"/>
          <a:stretch/>
        </p:blipFill>
        <p:spPr>
          <a:xfrm>
            <a:off x="6305876" y="4538262"/>
            <a:ext cx="2771775" cy="2028826"/>
          </a:xfrm>
          <a:prstGeom prst="rect">
            <a:avLst/>
          </a:prstGeom>
        </p:spPr>
      </p:pic>
      <p:pic>
        <p:nvPicPr>
          <p:cNvPr id="44" name="Picture 43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93" t="16684" r="29076" b="57558"/>
          <a:stretch/>
        </p:blipFill>
        <p:spPr>
          <a:xfrm>
            <a:off x="7034876" y="2826997"/>
            <a:ext cx="1243677" cy="1474878"/>
          </a:xfrm>
          <a:prstGeom prst="rect">
            <a:avLst/>
          </a:prstGeom>
        </p:spPr>
      </p:pic>
      <p:pic>
        <p:nvPicPr>
          <p:cNvPr id="45" name="Picture 44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6202" t="69922" r="78646" b="11896"/>
          <a:stretch/>
        </p:blipFill>
        <p:spPr>
          <a:xfrm>
            <a:off x="5334000" y="1387280"/>
            <a:ext cx="1400176" cy="1371600"/>
          </a:xfrm>
          <a:prstGeom prst="rect">
            <a:avLst/>
          </a:prstGeom>
        </p:spPr>
      </p:pic>
      <p:pic>
        <p:nvPicPr>
          <p:cNvPr id="46" name="Picture 45" descr="C:\Documents and Settings\epc\My Documents\scratch\dscn0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35003"/>
            <a:ext cx="866775" cy="12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62" t="16684" r="45470" b="57558"/>
          <a:stretch/>
        </p:blipFill>
        <p:spPr>
          <a:xfrm>
            <a:off x="5282276" y="2653927"/>
            <a:ext cx="1752600" cy="193265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608142" y="4267200"/>
            <a:ext cx="3583225" cy="52322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absorbing materials</a:t>
            </a:r>
          </a:p>
        </p:txBody>
      </p:sp>
    </p:spTree>
    <p:extLst>
      <p:ext uri="{BB962C8B-B14F-4D97-AF65-F5344CB8AC3E}">
        <p14:creationId xmlns:p14="http://schemas.microsoft.com/office/powerpoint/2010/main" val="83521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695"/>
            <a:ext cx="8229600" cy="4525963"/>
          </a:xfrm>
        </p:spPr>
        <p:txBody>
          <a:bodyPr/>
          <a:lstStyle/>
          <a:p>
            <a:r>
              <a:rPr lang="en-US" sz="2800" dirty="0"/>
              <a:t>Depending on </a:t>
            </a:r>
            <a:r>
              <a:rPr lang="en-US" sz="2800" dirty="0" smtClean="0"/>
              <a:t>the project</a:t>
            </a:r>
            <a:r>
              <a:rPr lang="en-US" sz="2800" dirty="0"/>
              <a:t>, the HOM damping scheme must</a:t>
            </a:r>
          </a:p>
          <a:p>
            <a:pPr lvl="1"/>
            <a:r>
              <a:rPr lang="en-US" sz="2400" dirty="0"/>
              <a:t>Efficiently handle </a:t>
            </a:r>
            <a:r>
              <a:rPr lang="en-US" sz="2400" dirty="0">
                <a:solidFill>
                  <a:srgbClr val="0000FF"/>
                </a:solidFill>
              </a:rPr>
              <a:t>high power </a:t>
            </a:r>
            <a:r>
              <a:rPr lang="en-US" sz="2400" dirty="0"/>
              <a:t>up to several kW per cavity</a:t>
            </a:r>
          </a:p>
          <a:p>
            <a:pPr lvl="1"/>
            <a:r>
              <a:rPr lang="en-US" sz="2400" dirty="0"/>
              <a:t>Provide very </a:t>
            </a:r>
            <a:r>
              <a:rPr lang="en-US" sz="2400" dirty="0">
                <a:solidFill>
                  <a:srgbClr val="0000FF"/>
                </a:solidFill>
              </a:rPr>
              <a:t>strong HOM suppression </a:t>
            </a:r>
            <a:r>
              <a:rPr lang="en-US" sz="2400" dirty="0"/>
              <a:t>of monopole, dipole, </a:t>
            </a:r>
            <a:r>
              <a:rPr lang="en-US" sz="2400" dirty="0" err="1"/>
              <a:t>quadrupole</a:t>
            </a:r>
            <a:r>
              <a:rPr lang="en-US" sz="2400" dirty="0"/>
              <a:t> modes with Q=100 - 10,000 </a:t>
            </a:r>
          </a:p>
          <a:p>
            <a:pPr lvl="1"/>
            <a:r>
              <a:rPr lang="en-US" sz="2400" dirty="0"/>
              <a:t>Be </a:t>
            </a:r>
            <a:r>
              <a:rPr lang="en-US" sz="2400" dirty="0">
                <a:solidFill>
                  <a:srgbClr val="0000FF"/>
                </a:solidFill>
              </a:rPr>
              <a:t>broadband</a:t>
            </a:r>
            <a:r>
              <a:rPr lang="en-US" sz="2400" dirty="0"/>
              <a:t> (up to &gt;100 GHz)</a:t>
            </a:r>
          </a:p>
          <a:p>
            <a:pPr lvl="1"/>
            <a:r>
              <a:rPr lang="en-US" sz="2400" dirty="0"/>
              <a:t>Be </a:t>
            </a:r>
            <a:r>
              <a:rPr lang="en-US" sz="2400" dirty="0">
                <a:solidFill>
                  <a:srgbClr val="0000FF"/>
                </a:solidFill>
              </a:rPr>
              <a:t>inexpensive</a:t>
            </a:r>
            <a:r>
              <a:rPr lang="en-US" sz="2400" dirty="0"/>
              <a:t> / require little beam line length</a:t>
            </a:r>
          </a:p>
          <a:p>
            <a:r>
              <a:rPr lang="en-US" sz="2800" dirty="0">
                <a:solidFill>
                  <a:srgbClr val="FF0000"/>
                </a:solidFill>
              </a:rPr>
              <a:t>Fortunately, usually not all of these are required at the same time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Different requirements </a:t>
            </a:r>
            <a:r>
              <a:rPr lang="en-US" sz="2800" b="1" dirty="0" smtClean="0">
                <a:solidFill>
                  <a:srgbClr val="0066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>
                <a:solidFill>
                  <a:srgbClr val="006600"/>
                </a:solidFill>
              </a:rPr>
              <a:t>different solutions</a:t>
            </a:r>
          </a:p>
          <a:p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5266" y="0"/>
            <a:ext cx="874950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/>
              <a:t>HOM Damping</a:t>
            </a:r>
            <a:endParaRPr lang="en-US" sz="4000" dirty="0"/>
          </a:p>
        </p:txBody>
      </p:sp>
      <p:sp>
        <p:nvSpPr>
          <p:cNvPr id="5" name="Right Arrow 4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Liepe				      June 18, 2015				   Slide </a:t>
            </a:r>
            <a:fld id="{E5374618-37E8-0343-A5E2-882DB9F99FB2}" type="slidenum">
              <a:rPr lang="en-US" sz="1200"/>
              <a:pPr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337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17429</TotalTime>
  <Words>2065</Words>
  <Application>Microsoft Macintosh PowerPoint</Application>
  <PresentationFormat>On-screen Show (4:3)</PresentationFormat>
  <Paragraphs>431</Paragraphs>
  <Slides>40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Default Design</vt:lpstr>
      <vt:lpstr>Equation.3</vt:lpstr>
      <vt:lpstr>Equation</vt:lpstr>
      <vt:lpstr>Photo Editor Photo</vt:lpstr>
      <vt:lpstr>SRF Technology for High Current Application</vt:lpstr>
      <vt:lpstr>Outline</vt:lpstr>
      <vt:lpstr>Introduction</vt:lpstr>
      <vt:lpstr>Energy-Recovery-Linacs Linac Quality Beams with Storage Ring Beam Currents</vt:lpstr>
      <vt:lpstr>Example: The Cornell ERL X-Ray Light Source</vt:lpstr>
      <vt:lpstr>Example: Higher-Order Modes (HOMs) in the Cornell ERL</vt:lpstr>
      <vt:lpstr>Higher-Order Modes: The Challenge</vt:lpstr>
      <vt:lpstr>HOM Damping Schemes</vt:lpstr>
      <vt:lpstr>PowerPoint Presentation</vt:lpstr>
      <vt:lpstr>High Current Injector SRF  Main Challenge: High beam loading</vt:lpstr>
      <vt:lpstr>Cornell ERL HOM Damping Solution</vt:lpstr>
      <vt:lpstr>Cornell’s HOM Beamline Absorber (I)</vt:lpstr>
      <vt:lpstr>Cornell’s HOM Beamline Absorber (II)</vt:lpstr>
      <vt:lpstr>Cornell 100 mA ERL Injector Cryomodule</vt:lpstr>
      <vt:lpstr>Pushing the Envelope in Many Ways</vt:lpstr>
      <vt:lpstr>Module Assembly</vt:lpstr>
      <vt:lpstr> High Current ERL Injector Prototype</vt:lpstr>
      <vt:lpstr>Cornell ERL Injector Performance</vt:lpstr>
      <vt:lpstr>Does it work? Results from the Injector SRF Module</vt:lpstr>
      <vt:lpstr>HZB 100 mA ERL Injector SRF (I)</vt:lpstr>
      <vt:lpstr>HZB 100 mA ERL Injector SRF (II)</vt:lpstr>
      <vt:lpstr>KEK 100 mA ERL Injector SRF</vt:lpstr>
      <vt:lpstr>ERL High Current Main Linac SRF</vt:lpstr>
      <vt:lpstr>Cornell ERL Main Linac Cryomodule</vt:lpstr>
      <vt:lpstr>Main Linac Cavity Design for very high Beam Currents</vt:lpstr>
      <vt:lpstr>Main Linac Cavity Design: Beam Tracking Results </vt:lpstr>
      <vt:lpstr>Prototype Cavity Fabrication </vt:lpstr>
      <vt:lpstr>Full System Test of a 1-Cavity Main Linac Unit in a Cryomodule</vt:lpstr>
      <vt:lpstr>Does it work? Results from the Main Linac 1-Cavity Prototype Module (I)</vt:lpstr>
      <vt:lpstr>Does it work? Results from the Main Linac 1-Cavity Prototype Module (II)</vt:lpstr>
      <vt:lpstr>Does it work? Results from the Main Linac 1-Cavity Prototype Module (III)</vt:lpstr>
      <vt:lpstr>HZB 300 mA BESSY VSR SRF</vt:lpstr>
      <vt:lpstr>HZB 100 mA ERL Main Linac SRF</vt:lpstr>
      <vt:lpstr>KEK 100 mA ERL Main Linac SRF</vt:lpstr>
      <vt:lpstr>BNL ERL Main Linac SRF (I)</vt:lpstr>
      <vt:lpstr>BNL ERL Main Linac SRF (II)</vt:lpstr>
      <vt:lpstr>JLAB High Current Cavity Work</vt:lpstr>
      <vt:lpstr>Conclusions </vt:lpstr>
      <vt:lpstr>Conclusions</vt:lpstr>
      <vt:lpstr>Thank you for your attention!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LEPP</dc:creator>
  <cp:lastModifiedBy>Matthias Liepe</cp:lastModifiedBy>
  <cp:revision>1325</cp:revision>
  <cp:lastPrinted>2012-08-07T13:23:05Z</cp:lastPrinted>
  <dcterms:created xsi:type="dcterms:W3CDTF">2010-06-08T18:55:16Z</dcterms:created>
  <dcterms:modified xsi:type="dcterms:W3CDTF">2015-06-18T15:59:19Z</dcterms:modified>
</cp:coreProperties>
</file>