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23" r:id="rId3"/>
    <p:sldId id="324" r:id="rId4"/>
    <p:sldId id="307" r:id="rId5"/>
    <p:sldId id="308" r:id="rId6"/>
    <p:sldId id="310" r:id="rId7"/>
    <p:sldId id="312" r:id="rId8"/>
    <p:sldId id="328" r:id="rId9"/>
    <p:sldId id="363" r:id="rId10"/>
    <p:sldId id="364" r:id="rId11"/>
    <p:sldId id="365" r:id="rId12"/>
    <p:sldId id="264" r:id="rId13"/>
    <p:sldId id="294" r:id="rId14"/>
    <p:sldId id="368" r:id="rId15"/>
    <p:sldId id="268" r:id="rId16"/>
    <p:sldId id="295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4660"/>
  </p:normalViewPr>
  <p:slideViewPr>
    <p:cSldViewPr>
      <p:cViewPr>
        <p:scale>
          <a:sx n="91" d="100"/>
          <a:sy n="91" d="100"/>
        </p:scale>
        <p:origin x="-1219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C4E0B-B67D-4285-A51A-D646A6A9AE25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6B6F0-24F8-409C-A474-70FF69200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8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6B6F0-24F8-409C-A474-70FF69200D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4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0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1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8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0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6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7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7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6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4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2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641BA-BF1F-49D6-ABDA-A2423ACF8A5C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83473-6CAD-4652-A32E-F3470C4C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2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.png"/><Relationship Id="rId4" Type="http://schemas.openxmlformats.org/officeDocument/2006/relationships/image" Target="../media/image18.wmf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447801"/>
            <a:ext cx="8077201" cy="2152650"/>
          </a:xfrm>
        </p:spPr>
        <p:txBody>
          <a:bodyPr>
            <a:normAutofit/>
          </a:bodyPr>
          <a:lstStyle/>
          <a:p>
            <a:r>
              <a:rPr lang="en-US" dirty="0"/>
              <a:t>FFAG Recirculation and Permanent Magnet Technology for </a:t>
            </a:r>
            <a:r>
              <a:rPr lang="en-US" dirty="0" smtClean="0"/>
              <a:t>ERL’s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6570" y="3886200"/>
            <a:ext cx="7545429" cy="762000"/>
          </a:xfrm>
        </p:spPr>
        <p:txBody>
          <a:bodyPr>
            <a:noAutofit/>
          </a:bodyPr>
          <a:lstStyle/>
          <a:p>
            <a:r>
              <a:rPr lang="en-US" sz="1800" dirty="0" err="1" smtClean="0"/>
              <a:t>N.Tsoupas</a:t>
            </a:r>
            <a:r>
              <a:rPr lang="en-US" sz="1800" dirty="0" smtClean="0"/>
              <a:t>, S. Brooks, A. Jain, G. Mahler, F. Meot, V. </a:t>
            </a:r>
            <a:r>
              <a:rPr lang="en-US" sz="1800" dirty="0" err="1" smtClean="0"/>
              <a:t>Ptitsyn</a:t>
            </a:r>
            <a:r>
              <a:rPr lang="en-US" sz="1800" dirty="0" smtClean="0"/>
              <a:t>, D. Trbojevic BNL</a:t>
            </a:r>
          </a:p>
          <a:p>
            <a:r>
              <a:rPr lang="en-US" sz="1800" dirty="0" smtClean="0"/>
              <a:t>M. Severance SBU</a:t>
            </a:r>
            <a:endParaRPr lang="en-US" sz="1800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1</a:t>
            </a:fld>
            <a:r>
              <a:rPr lang="en-US" smtClean="0"/>
              <a:t>/17</a:t>
            </a:r>
            <a:endParaRPr lang="en-US" dirty="0"/>
          </a:p>
        </p:txBody>
      </p:sp>
      <p:grpSp>
        <p:nvGrpSpPr>
          <p:cNvPr id="6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7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3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4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0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2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2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53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991600" cy="990600"/>
          </a:xfrm>
        </p:spPr>
        <p:txBody>
          <a:bodyPr/>
          <a:lstStyle/>
          <a:p>
            <a:r>
              <a:rPr lang="en-US" dirty="0" smtClean="0"/>
              <a:t>Cornell-BNL FFAG-ERL Test Facility (</a:t>
            </a:r>
            <a:r>
              <a:rPr lang="en-US" dirty="0" err="1" smtClean="0"/>
              <a:t>C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14600"/>
            <a:ext cx="5791200" cy="26864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2954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</a:rPr>
              <a:t>NS-FFAG arcs, four passes (similar to first eRHIC loop)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Momentum </a:t>
            </a:r>
            <a:r>
              <a:rPr lang="en-US" dirty="0">
                <a:latin typeface="+mn-lt"/>
              </a:rPr>
              <a:t>aperture of x4, as for eRHIC </a:t>
            </a:r>
            <a:endParaRPr lang="en-US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Uses </a:t>
            </a:r>
            <a:r>
              <a:rPr lang="en-US" dirty="0">
                <a:latin typeface="+mn-lt"/>
              </a:rPr>
              <a:t>Cornell DC gun, injector (ICM), dump, 70MeV SRF CW Linac </a:t>
            </a:r>
            <a:endParaRPr lang="en-US" dirty="0" smtClean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Prototyping </a:t>
            </a:r>
            <a:r>
              <a:rPr lang="en-US" dirty="0">
                <a:latin typeface="+mn-lt"/>
              </a:rPr>
              <a:t>of essential components of eRHIC design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486400"/>
            <a:ext cx="7162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7A274D9-A11D-824F-9DE4-5290531E3510}" type="slidenum">
              <a:rPr lang="en-US" smtClean="0"/>
              <a:t>10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13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14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3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4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5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0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2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3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4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5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6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7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8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9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6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1-14 at 11.43.59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21" y="864903"/>
            <a:ext cx="6201557" cy="4799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9144000" cy="66284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76 – 286 MeV NS-FFAG Cornell Lattice </a:t>
            </a:r>
            <a:br>
              <a:rPr lang="en-US" sz="2400" dirty="0" smtClean="0"/>
            </a:br>
            <a:r>
              <a:rPr lang="en-US" sz="2400" dirty="0" smtClean="0"/>
              <a:t>100 cells : Orbits and magnets in the 10.5 m diameter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274D9-A11D-824F-9DE4-5290531E3510}" type="slidenum">
              <a:rPr lang="en-US" smtClean="0"/>
              <a:t>11</a:t>
            </a:fld>
            <a:r>
              <a:rPr lang="en-US" dirty="0" smtClean="0"/>
              <a:t>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75266">
            <a:off x="4432311" y="178939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6584" y="2021218"/>
            <a:ext cx="6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QF/2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149112" y="1487301"/>
            <a:ext cx="0" cy="426532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12396" y="1389096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 (mm)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325112" y="1670248"/>
            <a:ext cx="0" cy="3778574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 noChangeAspect="1"/>
            <a:endCxn id="53" idx="0"/>
          </p:cNvCxnSpPr>
          <p:nvPr/>
        </p:nvCxnSpPr>
        <p:spPr>
          <a:xfrm>
            <a:off x="4972208" y="5428475"/>
            <a:ext cx="1822132" cy="154088"/>
          </a:xfrm>
          <a:prstGeom prst="straightConnector1">
            <a:avLst/>
          </a:prstGeom>
          <a:ln w="6350" cmpd="sng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 noChangeAspect="1"/>
          </p:cNvCxnSpPr>
          <p:nvPr/>
        </p:nvCxnSpPr>
        <p:spPr>
          <a:xfrm flipV="1">
            <a:off x="7443605" y="1978027"/>
            <a:ext cx="369061" cy="4008433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6237">
            <a:off x="4236218" y="568978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32.99 cm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329965">
            <a:off x="5388637" y="5080558"/>
            <a:ext cx="10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10.99 cm</a:t>
            </a:r>
            <a:endParaRPr lang="en-US" dirty="0"/>
          </a:p>
        </p:txBody>
      </p:sp>
      <p:cxnSp>
        <p:nvCxnSpPr>
          <p:cNvPr id="55" name="Straight Arrow Connector 54"/>
          <p:cNvCxnSpPr>
            <a:cxnSpLocks noChangeAspect="1"/>
          </p:cNvCxnSpPr>
          <p:nvPr/>
        </p:nvCxnSpPr>
        <p:spPr>
          <a:xfrm flipV="1">
            <a:off x="4965688" y="1765368"/>
            <a:ext cx="352572" cy="3737463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767303" y="5020074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 cm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3480410" y="3496205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-8.98 mm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76" name="Straight Arrow Connector 75"/>
          <p:cNvCxnSpPr>
            <a:endCxn id="56" idx="0"/>
          </p:cNvCxnSpPr>
          <p:nvPr/>
        </p:nvCxnSpPr>
        <p:spPr>
          <a:xfrm>
            <a:off x="2830684" y="5364318"/>
            <a:ext cx="489010" cy="10911"/>
          </a:xfrm>
          <a:prstGeom prst="straightConnector1">
            <a:avLst/>
          </a:prstGeom>
          <a:ln w="6350" cmpd="sng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3621632" y="865876"/>
            <a:ext cx="14830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G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D</a:t>
            </a:r>
            <a:r>
              <a:rPr lang="en-US" sz="1400" b="1" dirty="0" smtClean="0">
                <a:solidFill>
                  <a:srgbClr val="0000FF"/>
                </a:solidFill>
              </a:rPr>
              <a:t> = </a:t>
            </a:r>
            <a:r>
              <a:rPr lang="en-US" sz="1400" b="1" dirty="0">
                <a:solidFill>
                  <a:srgbClr val="0000FF"/>
                </a:solidFill>
              </a:rPr>
              <a:t>-</a:t>
            </a:r>
            <a:r>
              <a:rPr lang="en-US" sz="1400" b="1" dirty="0" smtClean="0">
                <a:solidFill>
                  <a:srgbClr val="0000FF"/>
                </a:solidFill>
              </a:rPr>
              <a:t>27.493 T/m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B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yD</a:t>
            </a:r>
            <a:r>
              <a:rPr lang="en-US" sz="1400" b="1" dirty="0" smtClean="0">
                <a:solidFill>
                  <a:srgbClr val="0000FF"/>
                </a:solidFill>
              </a:rPr>
              <a:t> = 0.5044 T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 x =  + 18.331 mm</a:t>
            </a:r>
          </a:p>
          <a:p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102648" y="811261"/>
            <a:ext cx="1317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F</a:t>
            </a:r>
            <a:r>
              <a:rPr lang="en-US" sz="1400" b="1" dirty="0" smtClean="0">
                <a:solidFill>
                  <a:srgbClr val="FF0000"/>
                </a:solidFill>
              </a:rPr>
              <a:t> = 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42.54 T/m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B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yF </a:t>
            </a:r>
            <a:r>
              <a:rPr lang="en-US" sz="1400" b="1" dirty="0">
                <a:solidFill>
                  <a:srgbClr val="FF0000"/>
                </a:solidFill>
              </a:rPr>
              <a:t>=-</a:t>
            </a:r>
            <a:r>
              <a:rPr lang="en-US" sz="1400" b="1" dirty="0" smtClean="0">
                <a:solidFill>
                  <a:srgbClr val="FF0000"/>
                </a:solidFill>
              </a:rPr>
              <a:t>0.104 T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x  </a:t>
            </a:r>
            <a:r>
              <a:rPr lang="en-US" sz="1400" b="1" dirty="0" smtClean="0">
                <a:solidFill>
                  <a:srgbClr val="FF0000"/>
                </a:solidFill>
              </a:rPr>
              <a:t>= </a:t>
            </a:r>
            <a:r>
              <a:rPr lang="en-US" sz="1400" b="1" dirty="0">
                <a:solidFill>
                  <a:srgbClr val="FF0000"/>
                </a:solidFill>
              </a:rPr>
              <a:t>2.44 mm</a:t>
            </a:r>
          </a:p>
          <a:p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403152" y="2492005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11.9  mm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2814336" y="1664571"/>
            <a:ext cx="11318" cy="3812087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808135" y="4606910"/>
            <a:ext cx="1348450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808135" y="1854914"/>
            <a:ext cx="1348449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58000" y="5010394"/>
            <a:ext cx="86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4</a:t>
            </a:r>
            <a:r>
              <a:rPr lang="en-US" dirty="0" smtClean="0"/>
              <a:t>.0 cm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 rot="166904">
            <a:off x="3689090" y="5006512"/>
            <a:ext cx="7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cm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302094">
            <a:off x="7824429" y="197817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286 MeV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262728">
            <a:off x="7652868" y="353121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F15E4"/>
                </a:solidFill>
              </a:rPr>
              <a:t>216MeV</a:t>
            </a:r>
            <a:endParaRPr lang="en-US" dirty="0">
              <a:solidFill>
                <a:srgbClr val="6F15E4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219968">
            <a:off x="7559919" y="476204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76CFF"/>
                </a:solidFill>
              </a:rPr>
              <a:t>76 MeV</a:t>
            </a:r>
            <a:endParaRPr lang="en-US" dirty="0">
              <a:solidFill>
                <a:srgbClr val="876C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346661">
            <a:off x="7557257" y="450174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5106C"/>
                </a:solidFill>
              </a:rPr>
              <a:t>146 MeV</a:t>
            </a:r>
            <a:endParaRPr lang="en-US" dirty="0">
              <a:solidFill>
                <a:srgbClr val="D5106C"/>
              </a:solidFill>
            </a:endParaRPr>
          </a:p>
        </p:txBody>
      </p:sp>
      <p:sp>
        <p:nvSpPr>
          <p:cNvPr id="22" name="Arc 21"/>
          <p:cNvSpPr>
            <a:spLocks noChangeAspect="1"/>
          </p:cNvSpPr>
          <p:nvPr/>
        </p:nvSpPr>
        <p:spPr>
          <a:xfrm flipV="1">
            <a:off x="-34428913" y="-67782817"/>
            <a:ext cx="73152000" cy="73152000"/>
          </a:xfrm>
          <a:prstGeom prst="arc">
            <a:avLst>
              <a:gd name="adj1" fmla="val 16199648"/>
              <a:gd name="adj2" fmla="val 16263630"/>
            </a:avLst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>
            <a:spLocks noChangeAspect="1"/>
          </p:cNvSpPr>
          <p:nvPr/>
        </p:nvSpPr>
        <p:spPr>
          <a:xfrm flipV="1">
            <a:off x="-24933989" y="-67246766"/>
            <a:ext cx="73152000" cy="73152000"/>
          </a:xfrm>
          <a:prstGeom prst="arc">
            <a:avLst>
              <a:gd name="adj1" fmla="val 15743027"/>
              <a:gd name="adj2" fmla="val 15807008"/>
            </a:avLst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>
            <a:spLocks noChangeAspect="1"/>
          </p:cNvSpPr>
          <p:nvPr/>
        </p:nvSpPr>
        <p:spPr>
          <a:xfrm>
            <a:off x="-24106888" y="5375228"/>
            <a:ext cx="54864000" cy="54864000"/>
          </a:xfrm>
          <a:prstGeom prst="arc">
            <a:avLst>
              <a:gd name="adj1" fmla="val 16199321"/>
              <a:gd name="adj2" fmla="val 16406600"/>
            </a:avLst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cxnSpLocks noChangeAspect="1"/>
          </p:cNvCxnSpPr>
          <p:nvPr/>
        </p:nvCxnSpPr>
        <p:spPr>
          <a:xfrm flipV="1">
            <a:off x="6785564" y="1933646"/>
            <a:ext cx="359918" cy="3818978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Arc 66"/>
          <p:cNvSpPr>
            <a:spLocks noChangeAspect="1"/>
          </p:cNvSpPr>
          <p:nvPr/>
        </p:nvSpPr>
        <p:spPr>
          <a:xfrm>
            <a:off x="-43586400" y="5581420"/>
            <a:ext cx="91440000" cy="91440000"/>
          </a:xfrm>
          <a:prstGeom prst="arc">
            <a:avLst>
              <a:gd name="adj1" fmla="val 16201353"/>
              <a:gd name="adj2" fmla="val 16600710"/>
            </a:avLst>
          </a:prstGeom>
          <a:ln>
            <a:solidFill>
              <a:srgbClr val="0000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 rot="416838">
            <a:off x="6737346" y="5212088"/>
            <a:ext cx="86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4</a:t>
            </a:r>
            <a:r>
              <a:rPr lang="en-US" dirty="0" smtClean="0"/>
              <a:t>.0 cm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258171">
            <a:off x="7100228" y="2274119"/>
            <a:ext cx="6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QF/2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3321937" y="4143205"/>
            <a:ext cx="591177" cy="0"/>
          </a:xfrm>
          <a:prstGeom prst="straightConnector1">
            <a:avLst/>
          </a:prstGeom>
          <a:ln w="6350" cmpd="sng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3326044" y="2021218"/>
            <a:ext cx="591177" cy="0"/>
          </a:xfrm>
          <a:prstGeom prst="straightConnector1">
            <a:avLst/>
          </a:prstGeom>
          <a:ln w="6350" cmpd="sng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3517172" y="2021218"/>
            <a:ext cx="2" cy="1268082"/>
          </a:xfrm>
          <a:prstGeom prst="straightConnector1">
            <a:avLst/>
          </a:prstGeom>
          <a:ln w="6350" cmpd="sng"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3517173" y="3265818"/>
            <a:ext cx="1" cy="886912"/>
          </a:xfrm>
          <a:prstGeom prst="straightConnector1">
            <a:avLst/>
          </a:prstGeom>
          <a:ln w="6350" cmpd="sng"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313190">
            <a:off x="5260620" y="305672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CEN</a:t>
            </a:r>
            <a:r>
              <a:rPr lang="en-US" dirty="0" smtClean="0"/>
              <a:t>=225 MeV</a:t>
            </a:r>
            <a:endParaRPr lang="en-US" baseline="-25000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1170187" y="3020175"/>
            <a:ext cx="166049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2024939" y="1514250"/>
            <a:ext cx="131130" cy="3823369"/>
            <a:chOff x="-2969324" y="2675769"/>
            <a:chExt cx="207446" cy="3874256"/>
          </a:xfrm>
        </p:grpSpPr>
        <p:grpSp>
          <p:nvGrpSpPr>
            <p:cNvPr id="97" name="Group 96"/>
            <p:cNvGrpSpPr>
              <a:grpSpLocks/>
            </p:cNvGrpSpPr>
            <p:nvPr/>
          </p:nvGrpSpPr>
          <p:grpSpPr>
            <a:xfrm>
              <a:off x="-2968218" y="2675769"/>
              <a:ext cx="206340" cy="2824327"/>
              <a:chOff x="593328" y="714591"/>
              <a:chExt cx="206340" cy="5155249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flipV="1">
                <a:off x="790027" y="714591"/>
                <a:ext cx="0" cy="5155249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H="1">
                <a:off x="610935" y="4938374"/>
                <a:ext cx="181613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641867" y="4745993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H="1">
                <a:off x="641867" y="4552318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>
                <a:off x="639510" y="4358643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H="1">
                <a:off x="639510" y="4163400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640918" y="3969725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H="1">
                <a:off x="641867" y="3776050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>
                <a:off x="639510" y="3582375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639510" y="3388700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639510" y="3195025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>
                <a:off x="610935" y="3001350"/>
                <a:ext cx="18161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>
                <a:off x="639510" y="2807675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639510" y="2614000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641867" y="2419355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>
                <a:off x="639510" y="2225680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H="1">
                <a:off x="593328" y="2030677"/>
                <a:ext cx="199901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640904" y="1837002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H="1">
                <a:off x="641867" y="1643327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H="1">
                <a:off x="645487" y="1449652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645487" y="1252802"/>
                <a:ext cx="154181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/>
            <p:cNvCxnSpPr/>
            <p:nvPr/>
          </p:nvCxnSpPr>
          <p:spPr>
            <a:xfrm flipV="1">
              <a:off x="-2771519" y="3524835"/>
              <a:ext cx="336" cy="302519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-2928049" y="5838852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-2919342" y="5733456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-2919342" y="5627350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-2969324" y="5521245"/>
              <a:ext cx="199901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-2921699" y="5414280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-2920291" y="5308174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-2919342" y="5202068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-2921699" y="5095963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-2923480" y="6476867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-2921123" y="6371471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-2921123" y="6265365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-2923480" y="6159260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-2958639" y="6052295"/>
              <a:ext cx="18311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-2922072" y="5946189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>
              <a:off x="-2921123" y="5840083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-2923480" y="5733978"/>
              <a:ext cx="15418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Straight Arrow Connector 135"/>
          <p:cNvCxnSpPr/>
          <p:nvPr/>
        </p:nvCxnSpPr>
        <p:spPr>
          <a:xfrm flipH="1">
            <a:off x="1679170" y="1858737"/>
            <a:ext cx="2" cy="1161438"/>
          </a:xfrm>
          <a:prstGeom prst="straightConnector1">
            <a:avLst/>
          </a:prstGeom>
          <a:ln w="6350" cmpd="sng"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808135" y="3265818"/>
            <a:ext cx="1343435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1679170" y="3020175"/>
            <a:ext cx="2" cy="1586735"/>
          </a:xfrm>
          <a:prstGeom prst="straightConnector1">
            <a:avLst/>
          </a:prstGeom>
          <a:ln w="6350" cmpd="sng"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5141974" y="1217097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1600" b="1" baseline="-25000" dirty="0" smtClean="0">
                <a:solidFill>
                  <a:srgbClr val="0000FF"/>
                </a:solidFill>
              </a:rPr>
              <a:t>D</a:t>
            </a:r>
            <a:r>
              <a:rPr lang="en-US" sz="1600" dirty="0" smtClean="0">
                <a:solidFill>
                  <a:srgbClr val="0000FF"/>
                </a:solidFill>
              </a:rPr>
              <a:t>=</a:t>
            </a:r>
            <a:r>
              <a:rPr lang="en-US" sz="1600" b="1" dirty="0" smtClean="0">
                <a:solidFill>
                  <a:srgbClr val="0000FF"/>
                </a:solidFill>
              </a:rPr>
              <a:t>73.93 mrad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1542046" y="3020827"/>
            <a:ext cx="0" cy="268473"/>
          </a:xfrm>
          <a:prstGeom prst="straightConnector1">
            <a:avLst/>
          </a:prstGeom>
          <a:ln w="6350" cmpd="sng"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808135" y="2368815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11.2 mm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808134" y="3814176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15.8 mm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171383" y="858677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F/2</a:t>
            </a:r>
            <a:r>
              <a:rPr lang="en-US" sz="1600" b="1" dirty="0" smtClean="0">
                <a:solidFill>
                  <a:srgbClr val="FF0000"/>
                </a:solidFill>
              </a:rPr>
              <a:t>=-11.088/2 mrad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3926" y="2965357"/>
            <a:ext cx="59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2.44</a:t>
            </a:r>
            <a:endParaRPr lang="en-US" dirty="0"/>
          </a:p>
        </p:txBody>
      </p:sp>
      <p:grpSp>
        <p:nvGrpSpPr>
          <p:cNvPr id="142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143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4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5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6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7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9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1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3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4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5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7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9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0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1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2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3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4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5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6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7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8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9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0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1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2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3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4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5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6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7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8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9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0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1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2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3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0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420" y="1025434"/>
            <a:ext cx="4462807" cy="4504113"/>
            <a:chOff x="1157288" y="247650"/>
            <a:chExt cx="6829425" cy="760202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88" y="247650"/>
              <a:ext cx="6829425" cy="636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076700" y="2339340"/>
              <a:ext cx="1600200" cy="1600200"/>
            </a:xfrm>
            <a:prstGeom prst="ellipse">
              <a:avLst/>
            </a:prstGeom>
            <a:solidFill>
              <a:srgbClr val="FF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54" idx="0"/>
            </p:cNvCxnSpPr>
            <p:nvPr/>
          </p:nvCxnSpPr>
          <p:spPr>
            <a:xfrm flipV="1">
              <a:off x="4629196" y="4566935"/>
              <a:ext cx="435779" cy="32827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-4814" y="-33173"/>
            <a:ext cx="728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QF Quadrupole  is displaced -2.44 mm with respect to the central Orbit  (CO)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7A274D9-A11D-824F-9DE4-5290531E3510}" type="slidenum">
              <a:rPr lang="en-US" smtClean="0"/>
              <a:t>12</a:t>
            </a:fld>
            <a:r>
              <a:rPr lang="en-US" dirty="0" smtClean="0"/>
              <a:t>/17</a:t>
            </a:r>
          </a:p>
        </p:txBody>
      </p:sp>
      <p:grpSp>
        <p:nvGrpSpPr>
          <p:cNvPr id="11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12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3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4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5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2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2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3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4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5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6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7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71788"/>
            <a:ext cx="1561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Version #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50984" y="-49804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Material NdFeB-N45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26520" y="680541"/>
            <a:ext cx="217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= 42.54 T/m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880645" y="5304419"/>
            <a:ext cx="2708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Inside  a radius of 1.7 cm all multipoles including 12pole </a:t>
            </a:r>
            <a:r>
              <a:rPr lang="en-US" dirty="0"/>
              <a:t>have </a:t>
            </a:r>
            <a:r>
              <a:rPr lang="en-US" dirty="0" smtClean="0"/>
              <a:t>strength </a:t>
            </a:r>
            <a:r>
              <a:rPr lang="en-US" dirty="0"/>
              <a:t>&lt;10</a:t>
            </a:r>
            <a:r>
              <a:rPr lang="en-US" baseline="30000" dirty="0"/>
              <a:t>-4</a:t>
            </a:r>
            <a:r>
              <a:rPr lang="en-US" dirty="0"/>
              <a:t> 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28" y="1049872"/>
            <a:ext cx="4339166" cy="374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val 57"/>
          <p:cNvSpPr/>
          <p:nvPr/>
        </p:nvSpPr>
        <p:spPr>
          <a:xfrm>
            <a:off x="6693408" y="2395728"/>
            <a:ext cx="915152" cy="957072"/>
          </a:xfrm>
          <a:prstGeom prst="ellipse">
            <a:avLst/>
          </a:prstGeom>
          <a:solidFill>
            <a:schemeClr val="accent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735805" y="5381983"/>
            <a:ext cx="3983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Inside  a radius of 12 mm all multipoles including 12pole </a:t>
            </a:r>
            <a:r>
              <a:rPr lang="en-US" dirty="0"/>
              <a:t>have </a:t>
            </a:r>
            <a:r>
              <a:rPr lang="en-US" dirty="0" smtClean="0"/>
              <a:t>strength </a:t>
            </a:r>
            <a:r>
              <a:rPr lang="en-US" dirty="0"/>
              <a:t>&lt;10</a:t>
            </a:r>
            <a:r>
              <a:rPr lang="en-US" baseline="30000" dirty="0"/>
              <a:t>-4</a:t>
            </a:r>
            <a:r>
              <a:rPr lang="en-US" dirty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543255" y="365385"/>
            <a:ext cx="220445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Halbach</a:t>
            </a:r>
            <a:r>
              <a:rPr lang="en-US" sz="1600" dirty="0" smtClean="0"/>
              <a:t> Dipole=0.504 </a:t>
            </a:r>
            <a:r>
              <a:rPr lang="en-US" sz="1600" dirty="0"/>
              <a:t>T </a:t>
            </a:r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5645480" y="703939"/>
            <a:ext cx="905297" cy="15872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50777" y="574455"/>
            <a:ext cx="256751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Halbach</a:t>
            </a:r>
            <a:r>
              <a:rPr lang="en-US" sz="1600" dirty="0" smtClean="0"/>
              <a:t> Quad=–</a:t>
            </a:r>
            <a:r>
              <a:rPr lang="en-US" sz="1600" dirty="0"/>
              <a:t>27.493(T/m)</a:t>
            </a:r>
          </a:p>
        </p:txBody>
      </p:sp>
      <p:cxnSp>
        <p:nvCxnSpPr>
          <p:cNvPr id="65" name="Straight Arrow Connector 64"/>
          <p:cNvCxnSpPr>
            <a:stCxn id="64" idx="2"/>
          </p:cNvCxnSpPr>
          <p:nvPr/>
        </p:nvCxnSpPr>
        <p:spPr>
          <a:xfrm>
            <a:off x="7834536" y="913009"/>
            <a:ext cx="206903" cy="991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Arrow Connector 2052"/>
          <p:cNvCxnSpPr>
            <a:stCxn id="61" idx="0"/>
          </p:cNvCxnSpPr>
          <p:nvPr/>
        </p:nvCxnSpPr>
        <p:spPr>
          <a:xfrm flipV="1">
            <a:off x="6727741" y="3048473"/>
            <a:ext cx="278850" cy="23335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9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6" y="2210041"/>
            <a:ext cx="73533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352800" cy="264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7A274D9-A11D-824F-9DE4-5290531E3510}" type="slidenum">
              <a:rPr lang="en-US" smtClean="0"/>
              <a:t>13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5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6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3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5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0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2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051351" y="5716948"/>
            <a:ext cx="182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Z-axis of each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2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7223760" y="0"/>
            <a:ext cx="1828800" cy="1280160"/>
          </a:xfrm>
          <a:prstGeom prst="rect">
            <a:avLst/>
          </a:prstGeom>
        </p:spPr>
      </p:pic>
      <p:pic>
        <p:nvPicPr>
          <p:cNvPr id="187" name="Picture 186"/>
          <p:cNvPicPr/>
          <p:nvPr/>
        </p:nvPicPr>
        <p:blipFill>
          <a:blip r:embed="rId3"/>
          <a:stretch>
            <a:fillRect/>
          </a:stretch>
        </p:blipFill>
        <p:spPr>
          <a:xfrm>
            <a:off x="331294" y="1176103"/>
            <a:ext cx="8693280" cy="493248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7A274D9-A11D-824F-9DE4-5290531E3510}" type="slidenum">
              <a:rPr lang="en-US" smtClean="0"/>
              <a:t>14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6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7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3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4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0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2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2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1626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8196" y="1483550"/>
            <a:ext cx="3972804" cy="4299680"/>
            <a:chOff x="1157288" y="247648"/>
            <a:chExt cx="6922227" cy="791980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88" y="247648"/>
              <a:ext cx="6922227" cy="644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076700" y="2339340"/>
              <a:ext cx="1600200" cy="1600200"/>
            </a:xfrm>
            <a:prstGeom prst="ellipse">
              <a:avLst/>
            </a:prstGeom>
            <a:solidFill>
              <a:srgbClr val="FF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78361" y="6976945"/>
              <a:ext cx="6107472" cy="119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Inside  a radius of 1.7 cm all multipoles have zero strength </a:t>
              </a:r>
              <a:endParaRPr lang="en-US" dirty="0"/>
            </a:p>
          </p:txBody>
        </p:sp>
        <p:cxnSp>
          <p:nvCxnSpPr>
            <p:cNvPr id="6" name="Straight Arrow Connector 5"/>
            <p:cNvCxnSpPr>
              <a:stCxn id="4" idx="0"/>
            </p:cNvCxnSpPr>
            <p:nvPr/>
          </p:nvCxnSpPr>
          <p:spPr>
            <a:xfrm flipV="1">
              <a:off x="4832097" y="3406216"/>
              <a:ext cx="125599" cy="35707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157288" y="489466"/>
            <a:ext cx="728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QF Quadrupole  is displaced -2.44 mm with respect to the central Orbit  (CO)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67320" y="1098644"/>
            <a:ext cx="23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Gradiend</a:t>
            </a:r>
            <a:r>
              <a:rPr lang="en-US" dirty="0" smtClean="0"/>
              <a:t> = +42.54 T/m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7A274D9-A11D-824F-9DE4-5290531E3510}" type="slidenum">
              <a:rPr lang="en-US" smtClean="0"/>
              <a:t>15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13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14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3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4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5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0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2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3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4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5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6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7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8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9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0" y="152400"/>
            <a:ext cx="1561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Version # 2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67287"/>
            <a:ext cx="4174711" cy="350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3425492" y="793711"/>
            <a:ext cx="213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Material NdFeB-N45</a:t>
            </a:r>
            <a:endParaRPr lang="en-US" dirty="0"/>
          </a:p>
        </p:txBody>
      </p:sp>
      <p:sp>
        <p:nvSpPr>
          <p:cNvPr id="96" name="Oval 95"/>
          <p:cNvSpPr/>
          <p:nvPr/>
        </p:nvSpPr>
        <p:spPr>
          <a:xfrm>
            <a:off x="5712450" y="2691072"/>
            <a:ext cx="838327" cy="871632"/>
          </a:xfrm>
          <a:prstGeom prst="ellipse">
            <a:avLst/>
          </a:prstGeom>
          <a:solidFill>
            <a:schemeClr val="accent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4235634" y="3198343"/>
            <a:ext cx="4419600" cy="2478803"/>
            <a:chOff x="4572000" y="-1278256"/>
            <a:chExt cx="4419600" cy="2478803"/>
          </a:xfrm>
        </p:grpSpPr>
        <p:sp>
          <p:nvSpPr>
            <p:cNvPr id="98" name="TextBox 97"/>
            <p:cNvSpPr txBox="1"/>
            <p:nvPr/>
          </p:nvSpPr>
          <p:spPr>
            <a:xfrm>
              <a:off x="4572000" y="615772"/>
              <a:ext cx="441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 a circle R=~12 mm with center (x=18.346 mm, 0)</a:t>
              </a:r>
            </a:p>
            <a:p>
              <a:r>
                <a:rPr lang="en-US" sz="1600" dirty="0" smtClean="0"/>
                <a:t>Multipoles strength 10</a:t>
              </a:r>
              <a:r>
                <a:rPr lang="en-US" sz="1600" baseline="30000" dirty="0" smtClean="0"/>
                <a:t>-5</a:t>
              </a:r>
              <a:r>
                <a:rPr lang="en-US" sz="1600" dirty="0" smtClean="0"/>
                <a:t> or less</a:t>
              </a:r>
              <a:endParaRPr lang="en-US" sz="1600" dirty="0"/>
            </a:p>
          </p:txBody>
        </p:sp>
        <p:cxnSp>
          <p:nvCxnSpPr>
            <p:cNvPr id="99" name="Straight Arrow Connector 98"/>
            <p:cNvCxnSpPr>
              <a:stCxn id="98" idx="0"/>
            </p:cNvCxnSpPr>
            <p:nvPr/>
          </p:nvCxnSpPr>
          <p:spPr>
            <a:xfrm flipH="1" flipV="1">
              <a:off x="6390254" y="-1278256"/>
              <a:ext cx="391546" cy="189402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Box 100"/>
          <p:cNvSpPr txBox="1"/>
          <p:nvPr/>
        </p:nvSpPr>
        <p:spPr>
          <a:xfrm>
            <a:off x="5380809" y="1101908"/>
            <a:ext cx="217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Gradiend</a:t>
            </a:r>
            <a:r>
              <a:rPr lang="en-US" dirty="0" smtClean="0"/>
              <a:t> = -27.5 T/m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5" y="2133600"/>
            <a:ext cx="73342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29813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7A274D9-A11D-824F-9DE4-5290531E3510}" type="slidenum">
              <a:rPr lang="en-US" smtClean="0"/>
              <a:t>16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5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6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3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5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0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2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0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8/17</a:t>
            </a:r>
            <a:endParaRPr lang="en-US" dirty="0"/>
          </a:p>
        </p:txBody>
      </p:sp>
      <p:grpSp>
        <p:nvGrpSpPr>
          <p:cNvPr id="4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5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4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5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0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2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33400" y="2057400"/>
            <a:ext cx="8004927" cy="25145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or your attentions  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" y="271463"/>
            <a:ext cx="8915400" cy="719137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latin typeface="Helvetica" charset="0"/>
                <a:ea typeface="ＭＳ Ｐゴシック" charset="0"/>
              </a:rPr>
              <a:t>ERL &amp;</a:t>
            </a:r>
            <a:r>
              <a:rPr lang="en-US" sz="3200" dirty="0" smtClean="0">
                <a:latin typeface="Helvetica" charset="0"/>
                <a:ea typeface="ＭＳ Ｐゴシック" charset="0"/>
              </a:rPr>
              <a:t> </a:t>
            </a:r>
            <a:r>
              <a:rPr lang="en-US" sz="3200" dirty="0" smtClean="0">
                <a:latin typeface="Helvetica" charset="0"/>
                <a:ea typeface="ＭＳ Ｐゴシック" charset="0"/>
              </a:rPr>
              <a:t>FFAG based </a:t>
            </a:r>
            <a:r>
              <a:rPr sz="3200" dirty="0" smtClean="0">
                <a:latin typeface="Helvetica" charset="0"/>
                <a:ea typeface="ＭＳ Ｐゴシック" charset="0"/>
              </a:rPr>
              <a:t>eRHIC </a:t>
            </a:r>
            <a:endParaRPr sz="3200" b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2100" r="4314" b="3335"/>
          <a:stretch/>
        </p:blipFill>
        <p:spPr bwMode="auto">
          <a:xfrm>
            <a:off x="-1" y="914400"/>
            <a:ext cx="664116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waj_tunnel_xsec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13556" r="1038" b="12311"/>
          <a:stretch/>
        </p:blipFill>
        <p:spPr>
          <a:xfrm>
            <a:off x="5029200" y="3569504"/>
            <a:ext cx="4109278" cy="2488396"/>
          </a:xfrm>
          <a:prstGeom prst="snip2SameRect">
            <a:avLst>
              <a:gd name="adj1" fmla="val 50000"/>
              <a:gd name="adj2" fmla="val 0"/>
            </a:avLst>
          </a:prstGeom>
        </p:spPr>
      </p:pic>
      <p:pic>
        <p:nvPicPr>
          <p:cNvPr id="8" name="Picture 1" descr="eRHIC design report Dec 2014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3740" r="2283" b="2307"/>
          <a:stretch>
            <a:fillRect/>
          </a:stretch>
        </p:blipFill>
        <p:spPr bwMode="auto">
          <a:xfrm>
            <a:off x="7267204" y="914400"/>
            <a:ext cx="187679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315200" y="2857500"/>
            <a:ext cx="1828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600" b="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arXiv:1409.1633</a:t>
            </a:r>
            <a:endParaRPr lang="en-US" sz="1600" b="0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5078" y="5411569"/>
            <a:ext cx="4673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Novel FFAG lattice allows 16 beam re-circulations using only two beam transport loops </a:t>
            </a: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2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10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11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6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7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8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9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0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1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2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3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4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5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6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7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8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2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2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3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4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5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6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7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5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8100" y="963669"/>
            <a:ext cx="3201383" cy="2401037"/>
            <a:chOff x="800100" y="3543300"/>
            <a:chExt cx="4114800" cy="3086100"/>
          </a:xfrm>
        </p:grpSpPr>
        <p:pic>
          <p:nvPicPr>
            <p:cNvPr id="18" name="Picture 17" descr="Closed_orbit_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3543300"/>
              <a:ext cx="4114800" cy="30861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 bwMode="auto">
            <a:xfrm>
              <a:off x="2971800" y="4343400"/>
              <a:ext cx="114426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E=21.2 GeV</a:t>
              </a: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2971800" y="52578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E=6.6 GeV</a:t>
              </a: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1371600" y="38862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E=5.3 GeV</a:t>
              </a: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1371600" y="5829300"/>
              <a:ext cx="1061829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E=1.3 GeV</a:t>
              </a: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4114800" y="5829300"/>
              <a:ext cx="468260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QF</a:t>
              </a: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3479268" y="5829300"/>
              <a:ext cx="475570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BD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1800" y="838200"/>
            <a:ext cx="6248400" cy="1219200"/>
          </a:xfrm>
        </p:spPr>
        <p:txBody>
          <a:bodyPr>
            <a:noAutofit/>
          </a:bodyPr>
          <a:lstStyle/>
          <a:p>
            <a:r>
              <a:rPr lang="en-US" sz="1200" dirty="0" smtClean="0"/>
              <a:t>eRHIC uses two FFAG </a:t>
            </a:r>
            <a:r>
              <a:rPr lang="en-US" sz="1200" dirty="0" err="1" smtClean="0"/>
              <a:t>beamlines</a:t>
            </a:r>
            <a:r>
              <a:rPr lang="en-US" sz="1200" dirty="0" smtClean="0"/>
              <a:t> to do multiple </a:t>
            </a:r>
            <a:r>
              <a:rPr lang="en-US" sz="1200" dirty="0" err="1" smtClean="0"/>
              <a:t>recirculations</a:t>
            </a:r>
            <a:r>
              <a:rPr lang="en-US" sz="1200" dirty="0" smtClean="0"/>
              <a:t>.</a:t>
            </a:r>
            <a:br>
              <a:rPr lang="en-US" sz="1200" dirty="0" smtClean="0"/>
            </a:br>
            <a:r>
              <a:rPr lang="en-US" sz="1200" dirty="0" smtClean="0"/>
              <a:t> (FFAG-I: 1.3-5.4 GeV, FFAG-II: 6.6-21.2 GeV)</a:t>
            </a:r>
          </a:p>
          <a:p>
            <a:r>
              <a:rPr lang="en-US" sz="1200" dirty="0" smtClean="0"/>
              <a:t>All sections of a FFAG </a:t>
            </a:r>
            <a:r>
              <a:rPr lang="en-US" sz="1200" dirty="0" err="1" smtClean="0"/>
              <a:t>beamline</a:t>
            </a:r>
            <a:r>
              <a:rPr lang="en-US" sz="1200" dirty="0" smtClean="0"/>
              <a:t> is formed using a same FODO cell. Required bending in different sections is arranged by proper selection of the offsets between cell magnets (or, alternatively, with dipole field correctors).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Permanent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magnets can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used for the FFAG </a:t>
            </a:r>
            <a:r>
              <a:rPr lang="en-US" sz="1200" dirty="0" err="1">
                <a:solidFill>
                  <a:srgbClr val="000000"/>
                </a:solidFill>
                <a:latin typeface="Helvetica" charset="0"/>
              </a:rPr>
              <a:t>beamline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 magnets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(no need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for power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supplies/cables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and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cooling).</a:t>
            </a:r>
            <a:endParaRPr lang="en-US" sz="1200" dirty="0">
              <a:solidFill>
                <a:srgbClr val="000000"/>
              </a:solidFill>
              <a:latin typeface="Helvetica" charset="0"/>
            </a:endParaRPr>
          </a:p>
          <a:p>
            <a:endParaRPr lang="en-US" sz="1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8209655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FFAG recirculation passes</a:t>
            </a:r>
            <a:endParaRPr lang="en-US" sz="3200" dirty="0"/>
          </a:p>
        </p:txBody>
      </p:sp>
      <p:pic>
        <p:nvPicPr>
          <p:cNvPr id="42" name="Picture 41" descr="WHOLEeRHIC-WithStraigh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387913"/>
            <a:ext cx="5257800" cy="28985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60115" y="4313016"/>
            <a:ext cx="3759200" cy="1485900"/>
            <a:chOff x="5397500" y="5257800"/>
            <a:chExt cx="3759200" cy="1485900"/>
          </a:xfrm>
        </p:grpSpPr>
        <p:grpSp>
          <p:nvGrpSpPr>
            <p:cNvPr id="6" name="Group 5"/>
            <p:cNvGrpSpPr/>
            <p:nvPr/>
          </p:nvGrpSpPr>
          <p:grpSpPr>
            <a:xfrm>
              <a:off x="5397500" y="5715000"/>
              <a:ext cx="3759200" cy="1028700"/>
              <a:chOff x="5397500" y="4572000"/>
              <a:chExt cx="3759200" cy="10287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7500" y="4572000"/>
                <a:ext cx="3759200" cy="9144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5486400" y="5257800"/>
                <a:ext cx="914400" cy="3429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 bwMode="auto">
            <a:xfrm>
              <a:off x="6527800" y="5257800"/>
              <a:ext cx="2509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Orbits in Transition section</a:t>
              </a:r>
            </a:p>
          </p:txBody>
        </p:sp>
      </p:grpSp>
      <p:cxnSp>
        <p:nvCxnSpPr>
          <p:cNvPr id="47" name="Straight Arrow Connector 46"/>
          <p:cNvCxnSpPr>
            <a:stCxn id="5" idx="0"/>
          </p:cNvCxnSpPr>
          <p:nvPr/>
        </p:nvCxnSpPr>
        <p:spPr bwMode="auto">
          <a:xfrm flipH="1" flipV="1">
            <a:off x="4648200" y="5257800"/>
            <a:ext cx="958015" cy="1982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 bwMode="auto">
          <a:xfrm>
            <a:off x="92238" y="5865471"/>
            <a:ext cx="48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Each of two eRHIC FFAGs contain 1066 FFAG cells</a:t>
            </a:r>
          </a:p>
        </p:txBody>
      </p:sp>
      <p:pic>
        <p:nvPicPr>
          <p:cNvPr id="14" name="Picture 13" descr="BYPas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23" y="2435070"/>
            <a:ext cx="5511219" cy="9416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5504359" y="3376685"/>
            <a:ext cx="30280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Orbits in Detector bypass section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329659" y="3886200"/>
            <a:ext cx="3543300" cy="34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  <a:latin typeface="Helvetica"/>
                <a:cs typeface="Helvetica"/>
              </a:rPr>
              <a:t>Quad offsets evolve adiabatically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0" y="3886200"/>
            <a:ext cx="2410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n-lt"/>
              </a:rPr>
              <a:t>@</a:t>
            </a:r>
            <a:r>
              <a:rPr lang="en-US" sz="1600" i="1" dirty="0" err="1" smtClean="0">
                <a:latin typeface="+mn-lt"/>
              </a:rPr>
              <a:t>S.Brooks</a:t>
            </a:r>
            <a:r>
              <a:rPr lang="en-US" sz="1600" i="1" dirty="0" smtClean="0">
                <a:latin typeface="+mn-lt"/>
              </a:rPr>
              <a:t>, </a:t>
            </a:r>
            <a:r>
              <a:rPr lang="en-US" sz="1600" i="1" dirty="0" err="1" smtClean="0">
                <a:latin typeface="+mn-lt"/>
              </a:rPr>
              <a:t>D.Trbojevic</a:t>
            </a:r>
            <a:endParaRPr lang="en-US" sz="1600" i="1" dirty="0">
              <a:latin typeface="+mn-lt"/>
            </a:endParaRPr>
          </a:p>
        </p:txBody>
      </p:sp>
      <p:sp>
        <p:nvSpPr>
          <p:cNvPr id="26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3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27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28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29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0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1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2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3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4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5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6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7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8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39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0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1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3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4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5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6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49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0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1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2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3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4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5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6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7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8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9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0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1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2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3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4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5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8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10-14 at 5.11.04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1" y="226511"/>
            <a:ext cx="7801311" cy="628057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104924" y="1156993"/>
            <a:ext cx="6804258" cy="13294"/>
          </a:xfrm>
          <a:prstGeom prst="straightConnector1">
            <a:avLst/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ChangeAspect="1"/>
          </p:cNvCxnSpPr>
          <p:nvPr/>
        </p:nvCxnSpPr>
        <p:spPr>
          <a:xfrm>
            <a:off x="8129273" y="2693757"/>
            <a:ext cx="0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885223" y="663767"/>
            <a:ext cx="43844" cy="5525249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8119" y="771076"/>
            <a:ext cx="2593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N=212 cells per arc, 1.680 m</a:t>
            </a:r>
            <a:endParaRPr lang="en-US" sz="1600" dirty="0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070305" y="1196728"/>
            <a:ext cx="9344" cy="528558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089848" y="1191311"/>
            <a:ext cx="9934" cy="4919551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35903" y="5705745"/>
            <a:ext cx="6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0.48 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61621" y="1794185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6.622  GeV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3315575" y="1178805"/>
            <a:ext cx="10356" cy="531407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470616" y="370966"/>
            <a:ext cx="13883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</a:t>
            </a:r>
            <a:r>
              <a:rPr lang="en-US" sz="1400" baseline="-25000" dirty="0" smtClean="0">
                <a:solidFill>
                  <a:srgbClr val="0000FF"/>
                </a:solidFill>
              </a:rPr>
              <a:t>D </a:t>
            </a:r>
            <a:r>
              <a:rPr lang="en-US" sz="1400" dirty="0" smtClean="0">
                <a:solidFill>
                  <a:srgbClr val="0000FF"/>
                </a:solidFill>
              </a:rPr>
              <a:t>= 0.0813 T,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G</a:t>
            </a:r>
            <a:r>
              <a:rPr lang="en-US" sz="1400" baseline="-25000" dirty="0" smtClean="0">
                <a:solidFill>
                  <a:srgbClr val="0000FF"/>
                </a:solidFill>
              </a:rPr>
              <a:t>d </a:t>
            </a:r>
            <a:r>
              <a:rPr lang="en-US" sz="1400" dirty="0" smtClean="0">
                <a:solidFill>
                  <a:srgbClr val="0000FF"/>
                </a:solidFill>
              </a:rPr>
              <a:t>= -30 T/m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x</a:t>
            </a:r>
            <a:r>
              <a:rPr lang="en-US" sz="1400" baseline="-25000" dirty="0" smtClean="0">
                <a:solidFill>
                  <a:srgbClr val="0000FF"/>
                </a:solidFill>
              </a:rPr>
              <a:t>Doffset</a:t>
            </a:r>
            <a:r>
              <a:rPr lang="en-US" sz="1400" dirty="0" smtClean="0">
                <a:solidFill>
                  <a:srgbClr val="0000FF"/>
                </a:solidFill>
              </a:rPr>
              <a:t>=+2.7 mm 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16" y="609973"/>
            <a:ext cx="79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x(mm)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974947">
            <a:off x="6635579" y="4897504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6552"/>
                </a:solidFill>
              </a:rPr>
              <a:t>1.334   GeV</a:t>
            </a:r>
            <a:endParaRPr lang="en-US" sz="1400" b="1" dirty="0">
              <a:solidFill>
                <a:srgbClr val="FF655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548711">
            <a:off x="6229153" y="5267383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A72BFF"/>
                </a:solidFill>
              </a:rPr>
              <a:t>2.656  GeV</a:t>
            </a:r>
            <a:endParaRPr lang="en-US" sz="1400" b="1" dirty="0">
              <a:solidFill>
                <a:srgbClr val="A72BF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864877" y="3059020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5.3 GeV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366624" y="370966"/>
            <a:ext cx="13321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</a:t>
            </a:r>
            <a:r>
              <a:rPr lang="en-US" sz="1400" baseline="-25000" dirty="0">
                <a:solidFill>
                  <a:srgbClr val="FF0000"/>
                </a:solidFill>
              </a:rPr>
              <a:t>f</a:t>
            </a:r>
            <a:r>
              <a:rPr lang="en-US" sz="1400" dirty="0" smtClean="0">
                <a:solidFill>
                  <a:srgbClr val="FF0000"/>
                </a:solidFill>
              </a:rPr>
              <a:t>= 0.0813 T,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f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30 T/m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x</a:t>
            </a:r>
            <a:r>
              <a:rPr lang="en-US" sz="1400" baseline="-25000" dirty="0" smtClean="0">
                <a:solidFill>
                  <a:srgbClr val="FF0000"/>
                </a:solidFill>
              </a:rPr>
              <a:t>Foffset</a:t>
            </a:r>
            <a:r>
              <a:rPr lang="en-US" sz="1400" dirty="0" smtClean="0">
                <a:solidFill>
                  <a:srgbClr val="FF0000"/>
                </a:solidFill>
              </a:rPr>
              <a:t>= -2.7 mm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1510" y="1445458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8.1 mm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6499" y="5344306"/>
            <a:ext cx="793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-8.8 mm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762829" y="4295109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3.978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</a:rPr>
              <a:t>GeV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0" name="Arc 49"/>
          <p:cNvSpPr>
            <a:spLocks noChangeAspect="1"/>
          </p:cNvSpPr>
          <p:nvPr/>
        </p:nvSpPr>
        <p:spPr>
          <a:xfrm>
            <a:off x="-273154134" y="6102993"/>
            <a:ext cx="548612359" cy="548649152"/>
          </a:xfrm>
          <a:prstGeom prst="arc">
            <a:avLst>
              <a:gd name="adj1" fmla="val 16199978"/>
              <a:gd name="adj2" fmla="val 16224221"/>
            </a:avLst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>
            <a:spLocks noChangeAspect="1"/>
          </p:cNvSpPr>
          <p:nvPr/>
        </p:nvSpPr>
        <p:spPr>
          <a:xfrm>
            <a:off x="-273172936" y="6102993"/>
            <a:ext cx="548612359" cy="548649152"/>
          </a:xfrm>
          <a:prstGeom prst="arc">
            <a:avLst>
              <a:gd name="adj1" fmla="val 16227523"/>
              <a:gd name="adj2" fmla="val 16249528"/>
            </a:avLst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962560" y="5859633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70 cm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2872775" y="5383474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cm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181229" y="-1373181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976132"/>
              </p:ext>
            </p:extLst>
          </p:nvPr>
        </p:nvGraphicFramePr>
        <p:xfrm>
          <a:off x="962669" y="1214450"/>
          <a:ext cx="208280" cy="4614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</a:tblGrid>
              <a:tr h="261286">
                <a:tc>
                  <a:txBody>
                    <a:bodyPr/>
                    <a:lstStyle/>
                    <a:p>
                      <a:r>
                        <a:rPr lang="en-US" sz="300" dirty="0" smtClean="0"/>
                        <a:t>o</a:t>
                      </a:r>
                      <a:endParaRPr lang="en-US" sz="300" dirty="0"/>
                    </a:p>
                  </a:txBody>
                  <a:tcP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1856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cxnSp>
        <p:nvCxnSpPr>
          <p:cNvPr id="20" name="Straight Connector 19"/>
          <p:cNvCxnSpPr/>
          <p:nvPr/>
        </p:nvCxnSpPr>
        <p:spPr>
          <a:xfrm flipH="1" flipV="1">
            <a:off x="722641" y="1627632"/>
            <a:ext cx="2357008" cy="219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795182" y="5522976"/>
            <a:ext cx="2224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52047" y="440514"/>
            <a:ext cx="18902" cy="5748502"/>
          </a:xfrm>
          <a:prstGeom prst="line">
            <a:avLst/>
          </a:prstGeom>
          <a:ln w="1905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290480" y="5732176"/>
            <a:ext cx="6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0.44 m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128404" y="3746167"/>
            <a:ext cx="1951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315575" y="3507114"/>
            <a:ext cx="1784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140991" y="3193025"/>
            <a:ext cx="898003" cy="1102476"/>
            <a:chOff x="5584565" y="2165497"/>
            <a:chExt cx="898003" cy="1102476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5959038" y="2590800"/>
              <a:ext cx="0" cy="3203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947468" y="2165497"/>
              <a:ext cx="0" cy="3203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584565" y="2898641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2.7 mm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226279" y="2957936"/>
            <a:ext cx="898003" cy="1110938"/>
            <a:chOff x="5634720" y="1800242"/>
            <a:chExt cx="898003" cy="1110938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5959038" y="2590800"/>
              <a:ext cx="0" cy="3203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5947468" y="2165497"/>
              <a:ext cx="0" cy="3203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634720" y="1800242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2.7 mm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14" name="Title 1"/>
          <p:cNvSpPr>
            <a:spLocks noGrp="1"/>
          </p:cNvSpPr>
          <p:nvPr>
            <p:ph type="title"/>
          </p:nvPr>
        </p:nvSpPr>
        <p:spPr>
          <a:xfrm>
            <a:off x="4737621" y="-51504"/>
            <a:ext cx="3537177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FFAG Cell of the </a:t>
            </a:r>
            <a:r>
              <a:rPr lang="en-US" sz="2400" dirty="0" err="1" smtClean="0"/>
              <a:t>eRHIC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973950" y="1627632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=0.283</a:t>
            </a:r>
            <a:r>
              <a:rPr lang="en-US" baseline="30000" dirty="0" smtClean="0">
                <a:sym typeface="Symbol"/>
              </a:rPr>
              <a:t>o</a:t>
            </a:r>
            <a:endParaRPr lang="en-US" dirty="0"/>
          </a:p>
        </p:txBody>
      </p:sp>
      <p:sp>
        <p:nvSpPr>
          <p:cNvPr id="90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4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115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116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7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8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9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0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1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2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3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4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5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6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7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8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9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0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1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2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3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4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5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6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7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8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9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0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1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2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3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4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5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6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7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8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49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0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51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8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94461" y="195182"/>
            <a:ext cx="5921744" cy="5181601"/>
            <a:chOff x="1347929" y="271124"/>
            <a:chExt cx="5921744" cy="5181601"/>
          </a:xfrm>
        </p:grpSpPr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929" y="271124"/>
              <a:ext cx="5921744" cy="5181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6322430" y="243840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-540000" flipV="1">
              <a:off x="3817496" y="3904387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6300000" flipV="1">
              <a:off x="2927966" y="3042442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-10380000" flipV="1">
              <a:off x="5217494" y="3848805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4320000" flipV="1">
              <a:off x="6073986" y="297180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-6180000" flipV="1">
              <a:off x="2923383" y="1758564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-4200000" flipV="1">
              <a:off x="6172201" y="1828799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2700000" flipV="1">
              <a:off x="3398128" y="3461395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 flipV="1">
              <a:off x="4603168" y="777431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16200000" flipV="1">
              <a:off x="4537401" y="4024132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2744085" y="2404724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2700000">
              <a:off x="5738743" y="1287780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18900000" flipH="1">
              <a:off x="5738744" y="3514142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8100000" flipH="1">
              <a:off x="3400819" y="1287779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-1200000">
              <a:off x="5233451" y="961557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22440000" flipH="1" flipV="1">
              <a:off x="3916179" y="876299"/>
              <a:ext cx="0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038600"/>
            <a:ext cx="3124201" cy="21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97173" y="4876800"/>
            <a:ext cx="504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 Design establishes the magnet’s cross section</a:t>
            </a:r>
          </a:p>
          <a:p>
            <a:r>
              <a:rPr lang="en-US" dirty="0" smtClean="0"/>
              <a:t>	-The 12pole multipole=0 for R=1 cm</a:t>
            </a:r>
          </a:p>
          <a:p>
            <a:r>
              <a:rPr lang="en-US" dirty="0" smtClean="0"/>
              <a:t>	-NdFeB-N45 allows for larger inner radius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240" y="0"/>
            <a:ext cx="4404360" cy="3886200"/>
            <a:chOff x="15240" y="0"/>
            <a:chExt cx="4404360" cy="3886200"/>
          </a:xfrm>
        </p:grpSpPr>
        <p:pic>
          <p:nvPicPr>
            <p:cNvPr id="4" name="Picture 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" y="228600"/>
              <a:ext cx="4404360" cy="365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TextBox 86"/>
            <p:cNvSpPr txBox="1"/>
            <p:nvPr/>
          </p:nvSpPr>
          <p:spPr>
            <a:xfrm>
              <a:off x="1036712" y="0"/>
              <a:ext cx="2361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Perm. Magnet Material </a:t>
              </a:r>
              <a:r>
                <a:rPr lang="en-US" sz="1400" dirty="0" err="1" smtClean="0"/>
                <a:t>SmCO</a:t>
              </a:r>
              <a:endParaRPr lang="en-US" sz="1400" dirty="0"/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2717834" y="604911"/>
              <a:ext cx="160440" cy="4618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>
              <a:off x="2946434" y="914400"/>
              <a:ext cx="381000" cy="381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 flipV="1">
              <a:off x="3140744" y="1478280"/>
              <a:ext cx="457200" cy="76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572001" y="0"/>
            <a:ext cx="4343399" cy="3886199"/>
            <a:chOff x="4572001" y="0"/>
            <a:chExt cx="4343399" cy="3886199"/>
          </a:xfrm>
        </p:grpSpPr>
        <p:pic>
          <p:nvPicPr>
            <p:cNvPr id="5" name="Picture 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1" y="228600"/>
              <a:ext cx="4343399" cy="3657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" name="Straight Arrow Connector 87"/>
            <p:cNvCxnSpPr/>
            <p:nvPr/>
          </p:nvCxnSpPr>
          <p:spPr>
            <a:xfrm flipH="1" flipV="1">
              <a:off x="7676038" y="1417512"/>
              <a:ext cx="457200" cy="76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7481728" y="853632"/>
              <a:ext cx="381000" cy="381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>
              <a:off x="7253128" y="544143"/>
              <a:ext cx="160440" cy="4618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5543222" y="0"/>
              <a:ext cx="2400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Perm. Magnet Material </a:t>
              </a:r>
              <a:r>
                <a:rPr lang="en-US" sz="1400" dirty="0" err="1" smtClean="0"/>
                <a:t>NdFeB</a:t>
              </a:r>
              <a:endParaRPr lang="en-US" sz="1400" dirty="0"/>
            </a:p>
          </p:txBody>
        </p:sp>
      </p:grpSp>
      <p:sp>
        <p:nvSpPr>
          <p:cNvPr id="94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5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96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97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8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9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0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1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2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3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4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5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6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7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8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09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0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1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2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3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4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5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6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7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8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19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0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1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2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3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4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5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6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7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8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29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0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1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132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2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80" y="-16397"/>
            <a:ext cx="8229600" cy="411162"/>
          </a:xfrm>
        </p:spPr>
        <p:txBody>
          <a:bodyPr>
            <a:noAutofit/>
          </a:bodyPr>
          <a:lstStyle/>
          <a:p>
            <a:r>
              <a:rPr lang="en-US" sz="2400" dirty="0" smtClean="0"/>
              <a:t>3D Magnetic field calculations for the </a:t>
            </a:r>
            <a:r>
              <a:rPr lang="en-US" sz="2400" dirty="0" smtClean="0">
                <a:solidFill>
                  <a:srgbClr val="FF0000"/>
                </a:solidFill>
              </a:rPr>
              <a:t>FFAG</a:t>
            </a:r>
            <a:r>
              <a:rPr lang="en-US" sz="2400" dirty="0" smtClean="0"/>
              <a:t> cells</a:t>
            </a:r>
            <a:endParaRPr lang="en-US" sz="2400" dirty="0"/>
          </a:p>
        </p:txBody>
      </p:sp>
      <p:sp>
        <p:nvSpPr>
          <p:cNvPr id="60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6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61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62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3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4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5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6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7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8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9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0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1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2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3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4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5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6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7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8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9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1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2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3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4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5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6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7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8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9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0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1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2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3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4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5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6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7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0" y="1885366"/>
            <a:ext cx="8153400" cy="4343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2824121" y="652446"/>
            <a:ext cx="6190535" cy="3733139"/>
            <a:chOff x="2966736" y="565755"/>
            <a:chExt cx="6190535" cy="3733139"/>
          </a:xfrm>
        </p:grpSpPr>
        <p:pic>
          <p:nvPicPr>
            <p:cNvPr id="100" name="Picture 9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814" y="565755"/>
              <a:ext cx="4345469" cy="270035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1" name="Straight Arrow Connector 100"/>
            <p:cNvCxnSpPr/>
            <p:nvPr/>
          </p:nvCxnSpPr>
          <p:spPr>
            <a:xfrm flipH="1">
              <a:off x="2966736" y="1175355"/>
              <a:ext cx="1847256" cy="20907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>
              <a:off x="3712067" y="2508855"/>
              <a:ext cx="2553887" cy="11382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033724" y="3375564"/>
              <a:ext cx="31235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3Dimensional Field map is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o</a:t>
              </a:r>
              <a:r>
                <a:rPr lang="en-US" dirty="0" smtClean="0">
                  <a:solidFill>
                    <a:srgbClr val="FF0000"/>
                  </a:solidFill>
                </a:rPr>
                <a:t>btained over the volume of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 single cell where beam exists.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47330" y="488766"/>
            <a:ext cx="6556152" cy="3092634"/>
            <a:chOff x="2347330" y="488766"/>
            <a:chExt cx="6556152" cy="3092634"/>
          </a:xfrm>
        </p:grpSpPr>
        <p:pic>
          <p:nvPicPr>
            <p:cNvPr id="12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819" y="649802"/>
              <a:ext cx="2961663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4" name="Group 123"/>
            <p:cNvGrpSpPr/>
            <p:nvPr/>
          </p:nvGrpSpPr>
          <p:grpSpPr>
            <a:xfrm>
              <a:off x="3537326" y="488766"/>
              <a:ext cx="1737636" cy="2773299"/>
              <a:chOff x="2522715" y="1673179"/>
              <a:chExt cx="1054025" cy="2773299"/>
            </a:xfrm>
          </p:grpSpPr>
          <p:cxnSp>
            <p:nvCxnSpPr>
              <p:cNvPr id="179" name="Straight Connector 178"/>
              <p:cNvCxnSpPr/>
              <p:nvPr/>
            </p:nvCxnSpPr>
            <p:spPr>
              <a:xfrm flipH="1">
                <a:off x="3029977" y="2098813"/>
                <a:ext cx="546763" cy="20758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/>
              <p:cNvGrpSpPr/>
              <p:nvPr/>
            </p:nvGrpSpPr>
            <p:grpSpPr>
              <a:xfrm rot="21369607">
                <a:off x="2555294" y="1673179"/>
                <a:ext cx="967831" cy="2442334"/>
                <a:chOff x="2832822" y="400667"/>
                <a:chExt cx="3320165" cy="5496856"/>
              </a:xfrm>
            </p:grpSpPr>
            <p:sp>
              <p:nvSpPr>
                <p:cNvPr id="164" name="Trapezoid 163"/>
                <p:cNvSpPr/>
                <p:nvPr/>
              </p:nvSpPr>
              <p:spPr>
                <a:xfrm rot="11580000">
                  <a:off x="2832822" y="1083337"/>
                  <a:ext cx="3320165" cy="3185031"/>
                </a:xfrm>
                <a:prstGeom prst="trapezoid">
                  <a:avLst/>
                </a:prstGeom>
                <a:solidFill>
                  <a:schemeClr val="accent1">
                    <a:alpha val="4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65" name="Straight Connector 164"/>
                <p:cNvCxnSpPr/>
                <p:nvPr/>
              </p:nvCxnSpPr>
              <p:spPr>
                <a:xfrm rot="230393">
                  <a:off x="3030463" y="400667"/>
                  <a:ext cx="414983" cy="549685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Rectangle 175"/>
                <p:cNvSpPr/>
                <p:nvPr/>
              </p:nvSpPr>
              <p:spPr>
                <a:xfrm rot="21530393">
                  <a:off x="3806994" y="1524006"/>
                  <a:ext cx="295251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 rot="21579315">
                  <a:off x="3263295" y="1828804"/>
                  <a:ext cx="295251" cy="1447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TextBox 171"/>
                <p:cNvSpPr txBox="1"/>
                <p:nvPr/>
              </p:nvSpPr>
              <p:spPr>
                <a:xfrm>
                  <a:off x="3028533" y="3172665"/>
                  <a:ext cx="1133925" cy="554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QF</a:t>
                  </a:r>
                  <a:endParaRPr lang="en-US" sz="1000" dirty="0"/>
                </a:p>
              </p:txBody>
            </p:sp>
            <p:sp>
              <p:nvSpPr>
                <p:cNvPr id="173" name="TextBox 172"/>
                <p:cNvSpPr txBox="1"/>
                <p:nvPr/>
              </p:nvSpPr>
              <p:spPr>
                <a:xfrm>
                  <a:off x="3669387" y="2900947"/>
                  <a:ext cx="1199914" cy="554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QD</a:t>
                  </a:r>
                  <a:endParaRPr lang="en-US" sz="1000" dirty="0"/>
                </a:p>
              </p:txBody>
            </p:sp>
          </p:grpSp>
          <p:sp>
            <p:nvSpPr>
              <p:cNvPr id="141" name="Arc 140"/>
              <p:cNvSpPr/>
              <p:nvPr/>
            </p:nvSpPr>
            <p:spPr>
              <a:xfrm rot="19949929">
                <a:off x="2522715" y="3731971"/>
                <a:ext cx="608132" cy="714507"/>
              </a:xfrm>
              <a:prstGeom prst="arc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 rot="717823">
                <a:off x="2816040" y="3514816"/>
                <a:ext cx="3534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ym typeface="Symbol"/>
                  </a:rPr>
                  <a:t>=0.283</a:t>
                </a:r>
                <a:r>
                  <a:rPr lang="en-US" sz="800" baseline="30000" dirty="0" smtClean="0">
                    <a:sym typeface="Symbol"/>
                  </a:rPr>
                  <a:t>o</a:t>
                </a:r>
                <a:endParaRPr lang="en-US" sz="800" dirty="0"/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 rot="797767">
                <a:off x="2883066" y="3182224"/>
                <a:ext cx="2574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cell</a:t>
                </a:r>
                <a:endParaRPr lang="en-US" sz="1000" dirty="0"/>
              </a:p>
            </p:txBody>
          </p:sp>
        </p:grpSp>
        <p:cxnSp>
          <p:nvCxnSpPr>
            <p:cNvPr id="52" name="Straight Arrow Connector 51"/>
            <p:cNvCxnSpPr>
              <a:stCxn id="174" idx="1"/>
            </p:cNvCxnSpPr>
            <p:nvPr/>
          </p:nvCxnSpPr>
          <p:spPr>
            <a:xfrm flipH="1">
              <a:off x="2347330" y="1485541"/>
              <a:ext cx="1434184" cy="9525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4108765" y="1447800"/>
              <a:ext cx="457200" cy="2133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787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884924"/>
              </p:ext>
            </p:extLst>
          </p:nvPr>
        </p:nvGraphicFramePr>
        <p:xfrm>
          <a:off x="304801" y="2895600"/>
          <a:ext cx="7756735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799"/>
                <a:gridCol w="1371600"/>
                <a:gridCol w="1524000"/>
                <a:gridCol w="1371600"/>
                <a:gridCol w="2041736"/>
              </a:tblGrid>
              <a:tr h="915855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           [Gauss]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Q_Diff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US" sz="1600" baseline="-25000" dirty="0" err="1" smtClean="0">
                          <a:solidFill>
                            <a:schemeClr val="tx1"/>
                          </a:solidFill>
                        </a:rPr>
                        <a:t>meas</a:t>
                      </a:r>
                      <a:endParaRPr lang="en-US" sz="16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         [Gauss.cm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12p_diff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meas</a:t>
                      </a:r>
                      <a:endParaRPr lang="en-US" sz="1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4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SmCo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R26HS</a:t>
                      </a:r>
                      <a:r>
                        <a:rPr lang="en-US" sz="1400" baseline="0" dirty="0" smtClean="0"/>
                        <a:t> Temp.=</a:t>
                      </a:r>
                      <a:r>
                        <a:rPr lang="en-US" sz="1400" dirty="0" smtClean="0"/>
                        <a:t>20</a:t>
                      </a:r>
                      <a:r>
                        <a:rPr lang="en-US" sz="1400" baseline="30000" dirty="0" smtClean="0"/>
                        <a:t>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Calculations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18730.5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337.4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142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Magnet#1</a:t>
                      </a:r>
                    </a:p>
                    <a:p>
                      <a:pPr algn="ctr"/>
                      <a:r>
                        <a:rPr lang="en-US" sz="1400" dirty="0" smtClean="0"/>
                        <a:t>Measurement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18650.0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4.3x10</a:t>
                      </a:r>
                      <a:r>
                        <a:rPr lang="en-US" baseline="30000" dirty="0" smtClean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7x10</a:t>
                      </a:r>
                      <a:r>
                        <a:rPr lang="en-US" baseline="30000" dirty="0" smtClean="0"/>
                        <a:t>-4</a:t>
                      </a:r>
                      <a:endParaRPr lang="en-US" dirty="0"/>
                    </a:p>
                  </a:txBody>
                  <a:tcPr/>
                </a:tc>
              </a:tr>
              <a:tr h="5142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Magnet#2</a:t>
                      </a:r>
                    </a:p>
                    <a:p>
                      <a:pPr algn="ctr"/>
                      <a:r>
                        <a:rPr lang="en-US" sz="1400" dirty="0" smtClean="0"/>
                        <a:t>Measurement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19096.0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20x10</a:t>
                      </a:r>
                      <a:r>
                        <a:rPr lang="en-US" baseline="30000" dirty="0" smtClean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17x10</a:t>
                      </a:r>
                      <a:r>
                        <a:rPr lang="en-US" baseline="30000" dirty="0" smtClean="0"/>
                        <a:t>-4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989854"/>
              </p:ext>
            </p:extLst>
          </p:nvPr>
        </p:nvGraphicFramePr>
        <p:xfrm>
          <a:off x="314325" y="685800"/>
          <a:ext cx="8216900" cy="201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Equation" r:id="rId3" imgW="3936960" imgH="965160" progId="Equation.3">
                  <p:embed/>
                </p:oleObj>
              </mc:Choice>
              <mc:Fallback>
                <p:oleObj name="Equation" r:id="rId3" imgW="3936960" imgH="965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325" y="685800"/>
                        <a:ext cx="8216900" cy="2014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311257"/>
              </p:ext>
            </p:extLst>
          </p:nvPr>
        </p:nvGraphicFramePr>
        <p:xfrm>
          <a:off x="1828800" y="2971800"/>
          <a:ext cx="103505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5" imgW="825480" imgH="482400" progId="Equation.3">
                  <p:embed/>
                </p:oleObj>
              </mc:Choice>
              <mc:Fallback>
                <p:oleObj name="Equation" r:id="rId5" imgW="825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971800"/>
                        <a:ext cx="103505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954359"/>
              </p:ext>
            </p:extLst>
          </p:nvPr>
        </p:nvGraphicFramePr>
        <p:xfrm>
          <a:off x="4774618" y="2971800"/>
          <a:ext cx="10509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Equation" r:id="rId7" imgW="838080" imgH="482400" progId="Equation.3">
                  <p:embed/>
                </p:oleObj>
              </mc:Choice>
              <mc:Fallback>
                <p:oleObj name="Equation" r:id="rId7" imgW="8380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4618" y="2971800"/>
                        <a:ext cx="10509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52400"/>
            <a:ext cx="902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Long coil measurement of the magnetic multipoles at R=1 cm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8523" y="5334000"/>
            <a:ext cx="7733013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28523" y="4800600"/>
            <a:ext cx="7733013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7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52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53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4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5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6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7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8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9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0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1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2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3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4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5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6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7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8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9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0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2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3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4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5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6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7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8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9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0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1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2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3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4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5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6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7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8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6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The </a:t>
            </a:r>
            <a:r>
              <a:rPr lang="en-US" sz="3200" dirty="0"/>
              <a:t>Optics of the Low Energy FFAG </a:t>
            </a:r>
            <a:r>
              <a:rPr lang="en-US" sz="3200" dirty="0" smtClean="0"/>
              <a:t>cell*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24" y="1828800"/>
            <a:ext cx="8229600" cy="3429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Calculate the closed orbits in the range 1.3 GeV to 6.6 GeV</a:t>
            </a:r>
          </a:p>
          <a:p>
            <a:endParaRPr lang="en-US" sz="800" dirty="0" smtClean="0"/>
          </a:p>
          <a:p>
            <a:r>
              <a:rPr lang="en-US" sz="2400" dirty="0" smtClean="0"/>
              <a:t>Calculations of tunes 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x</a:t>
            </a:r>
            <a:r>
              <a:rPr lang="en-US" sz="2400" dirty="0" err="1" smtClean="0"/>
              <a:t>,Q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 and </a:t>
            </a:r>
            <a:r>
              <a:rPr lang="en-US" sz="2400" dirty="0" err="1" smtClean="0"/>
              <a:t>chromaticities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</a:t>
            </a:r>
            <a:r>
              <a:rPr lang="en-US" sz="2400" baseline="-25000" dirty="0" smtClean="0">
                <a:sym typeface="Symbol"/>
              </a:rPr>
              <a:t>x</a:t>
            </a:r>
            <a:r>
              <a:rPr lang="en-US" sz="2400" dirty="0" smtClean="0">
                <a:sym typeface="Symbol"/>
              </a:rPr>
              <a:t>, </a:t>
            </a:r>
            <a:r>
              <a:rPr lang="en-US" sz="2400" baseline="-25000" dirty="0" smtClean="0">
                <a:sym typeface="Symbol"/>
              </a:rPr>
              <a:t>y</a:t>
            </a:r>
            <a:r>
              <a:rPr lang="en-US" sz="2400" dirty="0" smtClean="0">
                <a:sym typeface="Symbol"/>
              </a:rPr>
              <a:t> per cell.</a:t>
            </a:r>
          </a:p>
          <a:p>
            <a:endParaRPr lang="en-US" sz="800" dirty="0" smtClean="0">
              <a:sym typeface="Symbol"/>
            </a:endParaRPr>
          </a:p>
          <a:p>
            <a:r>
              <a:rPr lang="en-US" sz="2400" dirty="0" smtClean="0">
                <a:sym typeface="Symbol"/>
              </a:rPr>
              <a:t>Calculations of the maximum beam emittances </a:t>
            </a:r>
            <a:r>
              <a:rPr lang="en-US" sz="2400" baseline="-25000" dirty="0" smtClean="0">
                <a:sym typeface="Symbol"/>
              </a:rPr>
              <a:t>x</a:t>
            </a:r>
            <a:r>
              <a:rPr lang="en-US" sz="2400" dirty="0">
                <a:sym typeface="Symbol"/>
              </a:rPr>
              <a:t>, </a:t>
            </a:r>
            <a:r>
              <a:rPr lang="en-US" sz="2400" dirty="0" smtClean="0">
                <a:sym typeface="Symbol"/>
              </a:rPr>
              <a:t></a:t>
            </a:r>
            <a:r>
              <a:rPr lang="en-US" sz="2400" baseline="-25000" dirty="0" smtClean="0">
                <a:sym typeface="Symbol"/>
              </a:rPr>
              <a:t>y</a:t>
            </a:r>
            <a:r>
              <a:rPr lang="en-US" sz="2400" dirty="0" smtClean="0">
                <a:sym typeface="Symbol"/>
              </a:rPr>
              <a:t> transported in the low energy arc for each of the five  orbits.</a:t>
            </a:r>
          </a:p>
          <a:p>
            <a:endParaRPr lang="en-US" sz="800" dirty="0" smtClean="0">
              <a:sym typeface="Symbol"/>
            </a:endParaRPr>
          </a:p>
          <a:p>
            <a:r>
              <a:rPr lang="en-US" sz="2400" dirty="0" smtClean="0">
                <a:sym typeface="Symbol"/>
              </a:rPr>
              <a:t>Calculations on </a:t>
            </a:r>
            <a:r>
              <a:rPr lang="en-US" sz="2400" dirty="0" smtClean="0">
                <a:sym typeface="Symbol"/>
              </a:rPr>
              <a:t>the dynamic aperture of the transport ring.</a:t>
            </a:r>
          </a:p>
          <a:p>
            <a:pPr marL="0" indent="0">
              <a:buNone/>
            </a:pPr>
            <a:endParaRPr lang="en-US" sz="800" baseline="-25000" dirty="0" smtClean="0">
              <a:sym typeface="Symbol"/>
            </a:endParaRPr>
          </a:p>
          <a:p>
            <a:r>
              <a:rPr lang="en-US" sz="2400" dirty="0" smtClean="0">
                <a:sym typeface="Symbol"/>
              </a:rPr>
              <a:t>Calculation of the beta functions.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52" y="990600"/>
            <a:ext cx="8776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3D Field Maps were obtained from the 3D EM Calculations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200" y="5638800"/>
            <a:ext cx="557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The </a:t>
            </a:r>
            <a:r>
              <a:rPr lang="en-US" dirty="0" err="1" smtClean="0"/>
              <a:t>zgoubi</a:t>
            </a:r>
            <a:r>
              <a:rPr lang="en-US" dirty="0" smtClean="0"/>
              <a:t> computer code was used in the calculations.</a:t>
            </a:r>
            <a:endParaRPr lang="en-US" dirty="0"/>
          </a:p>
        </p:txBody>
      </p:sp>
      <p:sp>
        <p:nvSpPr>
          <p:cNvPr id="47" name="Slide Number Placeholder 2"/>
          <p:cNvSpPr txBox="1">
            <a:spLocks/>
          </p:cNvSpPr>
          <p:nvPr/>
        </p:nvSpPr>
        <p:spPr>
          <a:xfrm>
            <a:off x="6867072" y="63896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8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48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49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0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1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2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3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4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5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6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7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8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59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0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1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2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3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4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5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6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8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9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0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1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2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3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4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5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6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7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8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9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0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1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2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3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4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3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0" y="75308"/>
            <a:ext cx="867783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9177" y="1240949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 GeV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54451" y="3004066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2.6 GeV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54452" y="4630931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.6 GeV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94830" y="1078562"/>
            <a:ext cx="1905000" cy="47244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52012" y="1078562"/>
            <a:ext cx="1734615" cy="4711746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49818" y="768161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3714" y="781571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0" y="152400"/>
            <a:ext cx="481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Beta functions of 3 different energies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57750" y="1425615"/>
            <a:ext cx="3903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61731" y="119903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</a:t>
            </a:r>
            <a:r>
              <a:rPr lang="en-US" baseline="-25000" dirty="0" smtClean="0">
                <a:sym typeface="Symbol"/>
              </a:rPr>
              <a:t>x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757750" y="1568370"/>
            <a:ext cx="884213" cy="369332"/>
            <a:chOff x="5796470" y="1578015"/>
            <a:chExt cx="884213" cy="3693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796470" y="1804592"/>
              <a:ext cx="39030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300451" y="1578015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sym typeface="Symbol"/>
                </a:rPr>
                <a:t></a:t>
              </a:r>
              <a:r>
                <a:rPr lang="en-US" baseline="-25000" dirty="0">
                  <a:solidFill>
                    <a:srgbClr val="FF0000"/>
                  </a:solidFill>
                  <a:sym typeface="Symbol"/>
                </a:rPr>
                <a:t>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Slide Number Placeholder 2"/>
          <p:cNvSpPr txBox="1">
            <a:spLocks/>
          </p:cNvSpPr>
          <p:nvPr/>
        </p:nvSpPr>
        <p:spPr>
          <a:xfrm>
            <a:off x="6867072" y="64356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4A3710-D04B-4A06-AAB9-ED342B89FA41}" type="slidenum">
              <a:rPr lang="en-US" smtClean="0"/>
              <a:pPr/>
              <a:t>9</a:t>
            </a:fld>
            <a:r>
              <a:rPr lang="en-US" dirty="0" smtClean="0"/>
              <a:t>/17</a:t>
            </a:r>
            <a:endParaRPr lang="en-US" dirty="0"/>
          </a:p>
        </p:txBody>
      </p:sp>
      <p:grpSp>
        <p:nvGrpSpPr>
          <p:cNvPr id="61" name="Group 2465"/>
          <p:cNvGrpSpPr>
            <a:grpSpLocks/>
          </p:cNvGrpSpPr>
          <p:nvPr/>
        </p:nvGrpSpPr>
        <p:grpSpPr bwMode="auto">
          <a:xfrm>
            <a:off x="91239" y="6266610"/>
            <a:ext cx="8447088" cy="38100"/>
            <a:chOff x="247" y="3980"/>
            <a:chExt cx="5321" cy="24"/>
          </a:xfrm>
        </p:grpSpPr>
        <p:sp>
          <p:nvSpPr>
            <p:cNvPr id="62" name="Rectangle 2421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3" name="Rectangle 2422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4" name="Rectangle 2423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5" name="Rectangle 2424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6" name="Rectangle 2425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7" name="Rectangle 2426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8" name="Rectangle 2427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69" name="Rectangle 2428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0" name="Rectangle 2429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1" name="Rectangle 2430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2" name="Rectangle 2431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3" name="Rectangle 2432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4" name="Rectangle 2433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5" name="Rectangle 2434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6" name="Rectangle 2435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7" name="Rectangle 2436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8" name="Rectangle 2437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79" name="Freeform 2440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Rectangle 2442"/>
            <p:cNvSpPr>
              <a:spLocks noChangeArrowheads="1"/>
            </p:cNvSpPr>
            <p:nvPr userDrawn="1"/>
          </p:nvSpPr>
          <p:spPr bwMode="auto">
            <a:xfrm>
              <a:off x="24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1" name="Rectangle 2443"/>
            <p:cNvSpPr>
              <a:spLocks noChangeArrowheads="1"/>
            </p:cNvSpPr>
            <p:nvPr userDrawn="1"/>
          </p:nvSpPr>
          <p:spPr bwMode="auto">
            <a:xfrm>
              <a:off x="56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2" name="Rectangle 2444"/>
            <p:cNvSpPr>
              <a:spLocks noChangeArrowheads="1"/>
            </p:cNvSpPr>
            <p:nvPr userDrawn="1"/>
          </p:nvSpPr>
          <p:spPr bwMode="auto">
            <a:xfrm>
              <a:off x="87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3" name="Rectangle 2445"/>
            <p:cNvSpPr>
              <a:spLocks noChangeArrowheads="1"/>
            </p:cNvSpPr>
            <p:nvPr userDrawn="1"/>
          </p:nvSpPr>
          <p:spPr bwMode="auto">
            <a:xfrm>
              <a:off x="118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4" name="Rectangle 2446"/>
            <p:cNvSpPr>
              <a:spLocks noChangeArrowheads="1"/>
            </p:cNvSpPr>
            <p:nvPr userDrawn="1"/>
          </p:nvSpPr>
          <p:spPr bwMode="auto">
            <a:xfrm>
              <a:off x="149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5" name="Rectangle 2447"/>
            <p:cNvSpPr>
              <a:spLocks noChangeArrowheads="1"/>
            </p:cNvSpPr>
            <p:nvPr userDrawn="1"/>
          </p:nvSpPr>
          <p:spPr bwMode="auto">
            <a:xfrm>
              <a:off x="181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6" name="Rectangle 2448"/>
            <p:cNvSpPr>
              <a:spLocks noChangeArrowheads="1"/>
            </p:cNvSpPr>
            <p:nvPr userDrawn="1"/>
          </p:nvSpPr>
          <p:spPr bwMode="auto">
            <a:xfrm>
              <a:off x="212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7" name="Rectangle 2449"/>
            <p:cNvSpPr>
              <a:spLocks noChangeArrowheads="1"/>
            </p:cNvSpPr>
            <p:nvPr userDrawn="1"/>
          </p:nvSpPr>
          <p:spPr bwMode="auto">
            <a:xfrm>
              <a:off x="2438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8" name="Rectangle 2450"/>
            <p:cNvSpPr>
              <a:spLocks noChangeArrowheads="1"/>
            </p:cNvSpPr>
            <p:nvPr userDrawn="1"/>
          </p:nvSpPr>
          <p:spPr bwMode="auto">
            <a:xfrm>
              <a:off x="2751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89" name="Rectangle 2451"/>
            <p:cNvSpPr>
              <a:spLocks noChangeArrowheads="1"/>
            </p:cNvSpPr>
            <p:nvPr userDrawn="1"/>
          </p:nvSpPr>
          <p:spPr bwMode="auto">
            <a:xfrm>
              <a:off x="3064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0" name="Rectangle 2452"/>
            <p:cNvSpPr>
              <a:spLocks noChangeArrowheads="1"/>
            </p:cNvSpPr>
            <p:nvPr userDrawn="1"/>
          </p:nvSpPr>
          <p:spPr bwMode="auto">
            <a:xfrm>
              <a:off x="3377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1" name="Rectangle 2453"/>
            <p:cNvSpPr>
              <a:spLocks noChangeArrowheads="1"/>
            </p:cNvSpPr>
            <p:nvPr userDrawn="1"/>
          </p:nvSpPr>
          <p:spPr bwMode="auto">
            <a:xfrm>
              <a:off x="3690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2" name="Rectangle 2454"/>
            <p:cNvSpPr>
              <a:spLocks noChangeArrowheads="1"/>
            </p:cNvSpPr>
            <p:nvPr userDrawn="1"/>
          </p:nvSpPr>
          <p:spPr bwMode="auto">
            <a:xfrm>
              <a:off x="4003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3" name="Rectangle 2455"/>
            <p:cNvSpPr>
              <a:spLocks noChangeArrowheads="1"/>
            </p:cNvSpPr>
            <p:nvPr userDrawn="1"/>
          </p:nvSpPr>
          <p:spPr bwMode="auto">
            <a:xfrm>
              <a:off x="4316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4" name="Rectangle 2456"/>
            <p:cNvSpPr>
              <a:spLocks noChangeArrowheads="1"/>
            </p:cNvSpPr>
            <p:nvPr userDrawn="1"/>
          </p:nvSpPr>
          <p:spPr bwMode="auto">
            <a:xfrm>
              <a:off x="4629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5" name="Rectangle 2457"/>
            <p:cNvSpPr>
              <a:spLocks noChangeArrowheads="1"/>
            </p:cNvSpPr>
            <p:nvPr userDrawn="1"/>
          </p:nvSpPr>
          <p:spPr bwMode="auto">
            <a:xfrm>
              <a:off x="4942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6" name="Rectangle 2458"/>
            <p:cNvSpPr>
              <a:spLocks noChangeArrowheads="1"/>
            </p:cNvSpPr>
            <p:nvPr userDrawn="1"/>
          </p:nvSpPr>
          <p:spPr bwMode="auto">
            <a:xfrm>
              <a:off x="5255" y="3980"/>
              <a:ext cx="313" cy="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dirty="0" smtClean="0"/>
            </a:p>
          </p:txBody>
        </p:sp>
        <p:sp>
          <p:nvSpPr>
            <p:cNvPr id="97" name="Freeform 2461"/>
            <p:cNvSpPr>
              <a:spLocks/>
            </p:cNvSpPr>
            <p:nvPr userDrawn="1"/>
          </p:nvSpPr>
          <p:spPr bwMode="auto">
            <a:xfrm>
              <a:off x="247" y="3980"/>
              <a:ext cx="5321" cy="24"/>
            </a:xfrm>
            <a:custGeom>
              <a:avLst/>
              <a:gdLst>
                <a:gd name="T0" fmla="*/ 1327 w 10642"/>
                <a:gd name="T1" fmla="*/ 0 h 48"/>
                <a:gd name="T2" fmla="*/ 1314 w 10642"/>
                <a:gd name="T3" fmla="*/ 0 h 48"/>
                <a:gd name="T4" fmla="*/ 1293 w 10642"/>
                <a:gd name="T5" fmla="*/ 0 h 48"/>
                <a:gd name="T6" fmla="*/ 1265 w 10642"/>
                <a:gd name="T7" fmla="*/ 0 h 48"/>
                <a:gd name="T8" fmla="*/ 1229 w 10642"/>
                <a:gd name="T9" fmla="*/ 0 h 48"/>
                <a:gd name="T10" fmla="*/ 1188 w 10642"/>
                <a:gd name="T11" fmla="*/ 0 h 48"/>
                <a:gd name="T12" fmla="*/ 1140 w 10642"/>
                <a:gd name="T13" fmla="*/ 0 h 48"/>
                <a:gd name="T14" fmla="*/ 1088 w 10642"/>
                <a:gd name="T15" fmla="*/ 0 h 48"/>
                <a:gd name="T16" fmla="*/ 1032 w 10642"/>
                <a:gd name="T17" fmla="*/ 0 h 48"/>
                <a:gd name="T18" fmla="*/ 971 w 10642"/>
                <a:gd name="T19" fmla="*/ 0 h 48"/>
                <a:gd name="T20" fmla="*/ 908 w 10642"/>
                <a:gd name="T21" fmla="*/ 0 h 48"/>
                <a:gd name="T22" fmla="*/ 842 w 10642"/>
                <a:gd name="T23" fmla="*/ 0 h 48"/>
                <a:gd name="T24" fmla="*/ 775 w 10642"/>
                <a:gd name="T25" fmla="*/ 0 h 48"/>
                <a:gd name="T26" fmla="*/ 707 w 10642"/>
                <a:gd name="T27" fmla="*/ 0 h 48"/>
                <a:gd name="T28" fmla="*/ 638 w 10642"/>
                <a:gd name="T29" fmla="*/ 0 h 48"/>
                <a:gd name="T30" fmla="*/ 570 w 10642"/>
                <a:gd name="T31" fmla="*/ 0 h 48"/>
                <a:gd name="T32" fmla="*/ 502 w 10642"/>
                <a:gd name="T33" fmla="*/ 0 h 48"/>
                <a:gd name="T34" fmla="*/ 436 w 10642"/>
                <a:gd name="T35" fmla="*/ 0 h 48"/>
                <a:gd name="T36" fmla="*/ 372 w 10642"/>
                <a:gd name="T37" fmla="*/ 0 h 48"/>
                <a:gd name="T38" fmla="*/ 311 w 10642"/>
                <a:gd name="T39" fmla="*/ 0 h 48"/>
                <a:gd name="T40" fmla="*/ 254 w 10642"/>
                <a:gd name="T41" fmla="*/ 0 h 48"/>
                <a:gd name="T42" fmla="*/ 201 w 10642"/>
                <a:gd name="T43" fmla="*/ 0 h 48"/>
                <a:gd name="T44" fmla="*/ 152 w 10642"/>
                <a:gd name="T45" fmla="*/ 0 h 48"/>
                <a:gd name="T46" fmla="*/ 109 w 10642"/>
                <a:gd name="T47" fmla="*/ 0 h 48"/>
                <a:gd name="T48" fmla="*/ 73 w 10642"/>
                <a:gd name="T49" fmla="*/ 0 h 48"/>
                <a:gd name="T50" fmla="*/ 43 w 10642"/>
                <a:gd name="T51" fmla="*/ 0 h 48"/>
                <a:gd name="T52" fmla="*/ 20 w 10642"/>
                <a:gd name="T53" fmla="*/ 0 h 48"/>
                <a:gd name="T54" fmla="*/ 6 w 10642"/>
                <a:gd name="T55" fmla="*/ 0 h 48"/>
                <a:gd name="T56" fmla="*/ 0 w 10642"/>
                <a:gd name="T57" fmla="*/ 0 h 48"/>
                <a:gd name="T58" fmla="*/ 2 w 10642"/>
                <a:gd name="T59" fmla="*/ 6 h 48"/>
                <a:gd name="T60" fmla="*/ 12 w 10642"/>
                <a:gd name="T61" fmla="*/ 6 h 48"/>
                <a:gd name="T62" fmla="*/ 31 w 10642"/>
                <a:gd name="T63" fmla="*/ 6 h 48"/>
                <a:gd name="T64" fmla="*/ 57 w 10642"/>
                <a:gd name="T65" fmla="*/ 6 h 48"/>
                <a:gd name="T66" fmla="*/ 90 w 10642"/>
                <a:gd name="T67" fmla="*/ 6 h 48"/>
                <a:gd name="T68" fmla="*/ 130 w 10642"/>
                <a:gd name="T69" fmla="*/ 6 h 48"/>
                <a:gd name="T70" fmla="*/ 176 w 10642"/>
                <a:gd name="T71" fmla="*/ 6 h 48"/>
                <a:gd name="T72" fmla="*/ 226 w 10642"/>
                <a:gd name="T73" fmla="*/ 6 h 48"/>
                <a:gd name="T74" fmla="*/ 282 w 10642"/>
                <a:gd name="T75" fmla="*/ 6 h 48"/>
                <a:gd name="T76" fmla="*/ 341 w 10642"/>
                <a:gd name="T77" fmla="*/ 6 h 48"/>
                <a:gd name="T78" fmla="*/ 404 w 10642"/>
                <a:gd name="T79" fmla="*/ 6 h 48"/>
                <a:gd name="T80" fmla="*/ 468 w 10642"/>
                <a:gd name="T81" fmla="*/ 6 h 48"/>
                <a:gd name="T82" fmla="*/ 535 w 10642"/>
                <a:gd name="T83" fmla="*/ 6 h 48"/>
                <a:gd name="T84" fmla="*/ 604 w 10642"/>
                <a:gd name="T85" fmla="*/ 6 h 48"/>
                <a:gd name="T86" fmla="*/ 672 w 10642"/>
                <a:gd name="T87" fmla="*/ 6 h 48"/>
                <a:gd name="T88" fmla="*/ 741 w 10642"/>
                <a:gd name="T89" fmla="*/ 6 h 48"/>
                <a:gd name="T90" fmla="*/ 809 w 10642"/>
                <a:gd name="T91" fmla="*/ 6 h 48"/>
                <a:gd name="T92" fmla="*/ 875 w 10642"/>
                <a:gd name="T93" fmla="*/ 6 h 48"/>
                <a:gd name="T94" fmla="*/ 940 w 10642"/>
                <a:gd name="T95" fmla="*/ 6 h 48"/>
                <a:gd name="T96" fmla="*/ 1002 w 10642"/>
                <a:gd name="T97" fmla="*/ 6 h 48"/>
                <a:gd name="T98" fmla="*/ 1060 w 10642"/>
                <a:gd name="T99" fmla="*/ 6 h 48"/>
                <a:gd name="T100" fmla="*/ 1115 w 10642"/>
                <a:gd name="T101" fmla="*/ 6 h 48"/>
                <a:gd name="T102" fmla="*/ 1164 w 10642"/>
                <a:gd name="T103" fmla="*/ 6 h 48"/>
                <a:gd name="T104" fmla="*/ 1209 w 10642"/>
                <a:gd name="T105" fmla="*/ 6 h 48"/>
                <a:gd name="T106" fmla="*/ 1248 w 10642"/>
                <a:gd name="T107" fmla="*/ 6 h 48"/>
                <a:gd name="T108" fmla="*/ 1280 w 10642"/>
                <a:gd name="T109" fmla="*/ 6 h 48"/>
                <a:gd name="T110" fmla="*/ 1304 w 10642"/>
                <a:gd name="T111" fmla="*/ 6 h 48"/>
                <a:gd name="T112" fmla="*/ 1321 w 10642"/>
                <a:gd name="T113" fmla="*/ 6 h 48"/>
                <a:gd name="T114" fmla="*/ 1329 w 10642"/>
                <a:gd name="T115" fmla="*/ 6 h 48"/>
                <a:gd name="T116" fmla="*/ 1331 w 10642"/>
                <a:gd name="T117" fmla="*/ 4 h 4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642" h="48">
                  <a:moveTo>
                    <a:pt x="10641" y="0"/>
                  </a:moveTo>
                  <a:lnTo>
                    <a:pt x="10641" y="0"/>
                  </a:lnTo>
                  <a:lnTo>
                    <a:pt x="10640" y="0"/>
                  </a:lnTo>
                  <a:lnTo>
                    <a:pt x="10638" y="0"/>
                  </a:lnTo>
                  <a:lnTo>
                    <a:pt x="10636" y="0"/>
                  </a:lnTo>
                  <a:lnTo>
                    <a:pt x="10632" y="0"/>
                  </a:lnTo>
                  <a:lnTo>
                    <a:pt x="10628" y="0"/>
                  </a:lnTo>
                  <a:lnTo>
                    <a:pt x="10623" y="0"/>
                  </a:lnTo>
                  <a:lnTo>
                    <a:pt x="10617" y="0"/>
                  </a:lnTo>
                  <a:lnTo>
                    <a:pt x="10612" y="0"/>
                  </a:lnTo>
                  <a:lnTo>
                    <a:pt x="10604" y="0"/>
                  </a:lnTo>
                  <a:lnTo>
                    <a:pt x="10596" y="0"/>
                  </a:lnTo>
                  <a:lnTo>
                    <a:pt x="10589" y="0"/>
                  </a:lnTo>
                  <a:lnTo>
                    <a:pt x="10579" y="0"/>
                  </a:lnTo>
                  <a:lnTo>
                    <a:pt x="10570" y="0"/>
                  </a:lnTo>
                  <a:lnTo>
                    <a:pt x="10559" y="0"/>
                  </a:lnTo>
                  <a:lnTo>
                    <a:pt x="10548" y="0"/>
                  </a:lnTo>
                  <a:lnTo>
                    <a:pt x="10536" y="0"/>
                  </a:lnTo>
                  <a:lnTo>
                    <a:pt x="10524" y="0"/>
                  </a:lnTo>
                  <a:lnTo>
                    <a:pt x="10511" y="0"/>
                  </a:lnTo>
                  <a:lnTo>
                    <a:pt x="10496" y="0"/>
                  </a:lnTo>
                  <a:lnTo>
                    <a:pt x="10482" y="0"/>
                  </a:lnTo>
                  <a:lnTo>
                    <a:pt x="10467" y="0"/>
                  </a:lnTo>
                  <a:lnTo>
                    <a:pt x="10451" y="0"/>
                  </a:lnTo>
                  <a:lnTo>
                    <a:pt x="10435" y="0"/>
                  </a:lnTo>
                  <a:lnTo>
                    <a:pt x="10417" y="0"/>
                  </a:lnTo>
                  <a:lnTo>
                    <a:pt x="10400" y="0"/>
                  </a:lnTo>
                  <a:lnTo>
                    <a:pt x="10382" y="0"/>
                  </a:lnTo>
                  <a:lnTo>
                    <a:pt x="10363" y="0"/>
                  </a:lnTo>
                  <a:lnTo>
                    <a:pt x="10344" y="0"/>
                  </a:lnTo>
                  <a:lnTo>
                    <a:pt x="10323" y="0"/>
                  </a:lnTo>
                  <a:lnTo>
                    <a:pt x="10302" y="0"/>
                  </a:lnTo>
                  <a:lnTo>
                    <a:pt x="10281" y="0"/>
                  </a:lnTo>
                  <a:lnTo>
                    <a:pt x="10259" y="0"/>
                  </a:lnTo>
                  <a:lnTo>
                    <a:pt x="10236" y="0"/>
                  </a:lnTo>
                  <a:lnTo>
                    <a:pt x="10213" y="0"/>
                  </a:lnTo>
                  <a:lnTo>
                    <a:pt x="10190" y="0"/>
                  </a:lnTo>
                  <a:lnTo>
                    <a:pt x="10166" y="0"/>
                  </a:lnTo>
                  <a:lnTo>
                    <a:pt x="10141" y="0"/>
                  </a:lnTo>
                  <a:lnTo>
                    <a:pt x="10116" y="0"/>
                  </a:lnTo>
                  <a:lnTo>
                    <a:pt x="10090" y="0"/>
                  </a:lnTo>
                  <a:lnTo>
                    <a:pt x="10063" y="0"/>
                  </a:lnTo>
                  <a:lnTo>
                    <a:pt x="10037" y="0"/>
                  </a:lnTo>
                  <a:lnTo>
                    <a:pt x="10009" y="0"/>
                  </a:lnTo>
                  <a:lnTo>
                    <a:pt x="9981" y="0"/>
                  </a:lnTo>
                  <a:lnTo>
                    <a:pt x="9952" y="0"/>
                  </a:lnTo>
                  <a:lnTo>
                    <a:pt x="9924" y="0"/>
                  </a:lnTo>
                  <a:lnTo>
                    <a:pt x="9894" y="0"/>
                  </a:lnTo>
                  <a:lnTo>
                    <a:pt x="9863" y="0"/>
                  </a:lnTo>
                  <a:lnTo>
                    <a:pt x="9832" y="0"/>
                  </a:lnTo>
                  <a:lnTo>
                    <a:pt x="9802" y="0"/>
                  </a:lnTo>
                  <a:lnTo>
                    <a:pt x="9770" y="0"/>
                  </a:lnTo>
                  <a:lnTo>
                    <a:pt x="9738" y="0"/>
                  </a:lnTo>
                  <a:lnTo>
                    <a:pt x="9705" y="0"/>
                  </a:lnTo>
                  <a:lnTo>
                    <a:pt x="9672" y="0"/>
                  </a:lnTo>
                  <a:lnTo>
                    <a:pt x="9638" y="0"/>
                  </a:lnTo>
                  <a:lnTo>
                    <a:pt x="9604" y="0"/>
                  </a:lnTo>
                  <a:lnTo>
                    <a:pt x="9569" y="0"/>
                  </a:lnTo>
                  <a:lnTo>
                    <a:pt x="9535" y="0"/>
                  </a:lnTo>
                  <a:lnTo>
                    <a:pt x="9499" y="0"/>
                  </a:lnTo>
                  <a:lnTo>
                    <a:pt x="9464" y="0"/>
                  </a:lnTo>
                  <a:lnTo>
                    <a:pt x="9426" y="0"/>
                  </a:lnTo>
                  <a:lnTo>
                    <a:pt x="9390" y="0"/>
                  </a:lnTo>
                  <a:lnTo>
                    <a:pt x="9353" y="0"/>
                  </a:lnTo>
                  <a:lnTo>
                    <a:pt x="9316" y="0"/>
                  </a:lnTo>
                  <a:lnTo>
                    <a:pt x="9277" y="0"/>
                  </a:lnTo>
                  <a:lnTo>
                    <a:pt x="9239" y="0"/>
                  </a:lnTo>
                  <a:lnTo>
                    <a:pt x="9199" y="0"/>
                  </a:lnTo>
                  <a:lnTo>
                    <a:pt x="9161" y="0"/>
                  </a:lnTo>
                  <a:lnTo>
                    <a:pt x="9120" y="0"/>
                  </a:lnTo>
                  <a:lnTo>
                    <a:pt x="9081" y="0"/>
                  </a:lnTo>
                  <a:lnTo>
                    <a:pt x="9040" y="0"/>
                  </a:lnTo>
                  <a:lnTo>
                    <a:pt x="9000" y="0"/>
                  </a:lnTo>
                  <a:lnTo>
                    <a:pt x="8958" y="0"/>
                  </a:lnTo>
                  <a:lnTo>
                    <a:pt x="8916" y="0"/>
                  </a:lnTo>
                  <a:lnTo>
                    <a:pt x="8874" y="0"/>
                  </a:lnTo>
                  <a:lnTo>
                    <a:pt x="8832" y="0"/>
                  </a:lnTo>
                  <a:lnTo>
                    <a:pt x="8789" y="0"/>
                  </a:lnTo>
                  <a:lnTo>
                    <a:pt x="8746" y="0"/>
                  </a:lnTo>
                  <a:lnTo>
                    <a:pt x="8702" y="0"/>
                  </a:lnTo>
                  <a:lnTo>
                    <a:pt x="8658" y="0"/>
                  </a:lnTo>
                  <a:lnTo>
                    <a:pt x="8614" y="0"/>
                  </a:lnTo>
                  <a:lnTo>
                    <a:pt x="8569" y="0"/>
                  </a:lnTo>
                  <a:lnTo>
                    <a:pt x="8525" y="0"/>
                  </a:lnTo>
                  <a:lnTo>
                    <a:pt x="8479" y="0"/>
                  </a:lnTo>
                  <a:lnTo>
                    <a:pt x="8434" y="0"/>
                  </a:lnTo>
                  <a:lnTo>
                    <a:pt x="8388" y="0"/>
                  </a:lnTo>
                  <a:lnTo>
                    <a:pt x="8342" y="0"/>
                  </a:lnTo>
                  <a:lnTo>
                    <a:pt x="8296" y="0"/>
                  </a:lnTo>
                  <a:lnTo>
                    <a:pt x="8250" y="0"/>
                  </a:lnTo>
                  <a:lnTo>
                    <a:pt x="8203" y="0"/>
                  </a:lnTo>
                  <a:lnTo>
                    <a:pt x="8156" y="0"/>
                  </a:lnTo>
                  <a:lnTo>
                    <a:pt x="8107" y="0"/>
                  </a:lnTo>
                  <a:lnTo>
                    <a:pt x="8060" y="0"/>
                  </a:lnTo>
                  <a:lnTo>
                    <a:pt x="8012" y="0"/>
                  </a:lnTo>
                  <a:lnTo>
                    <a:pt x="7964" y="0"/>
                  </a:lnTo>
                  <a:lnTo>
                    <a:pt x="7914" y="0"/>
                  </a:lnTo>
                  <a:lnTo>
                    <a:pt x="7866" y="0"/>
                  </a:lnTo>
                  <a:lnTo>
                    <a:pt x="7817" y="0"/>
                  </a:lnTo>
                  <a:lnTo>
                    <a:pt x="7767" y="0"/>
                  </a:lnTo>
                  <a:lnTo>
                    <a:pt x="7718" y="0"/>
                  </a:lnTo>
                  <a:lnTo>
                    <a:pt x="7667" y="0"/>
                  </a:lnTo>
                  <a:lnTo>
                    <a:pt x="7618" y="0"/>
                  </a:lnTo>
                  <a:lnTo>
                    <a:pt x="7567" y="0"/>
                  </a:lnTo>
                  <a:lnTo>
                    <a:pt x="7517" y="0"/>
                  </a:lnTo>
                  <a:lnTo>
                    <a:pt x="7466" y="0"/>
                  </a:lnTo>
                  <a:lnTo>
                    <a:pt x="7415" y="0"/>
                  </a:lnTo>
                  <a:lnTo>
                    <a:pt x="7364" y="0"/>
                  </a:lnTo>
                  <a:lnTo>
                    <a:pt x="7313" y="0"/>
                  </a:lnTo>
                  <a:lnTo>
                    <a:pt x="7261" y="0"/>
                  </a:lnTo>
                  <a:lnTo>
                    <a:pt x="7210" y="0"/>
                  </a:lnTo>
                  <a:lnTo>
                    <a:pt x="7157" y="0"/>
                  </a:lnTo>
                  <a:lnTo>
                    <a:pt x="7105" y="0"/>
                  </a:lnTo>
                  <a:lnTo>
                    <a:pt x="7053" y="0"/>
                  </a:lnTo>
                  <a:lnTo>
                    <a:pt x="7000" y="0"/>
                  </a:lnTo>
                  <a:lnTo>
                    <a:pt x="6947" y="0"/>
                  </a:lnTo>
                  <a:lnTo>
                    <a:pt x="6895" y="0"/>
                  </a:lnTo>
                  <a:lnTo>
                    <a:pt x="6842" y="0"/>
                  </a:lnTo>
                  <a:lnTo>
                    <a:pt x="6789" y="0"/>
                  </a:lnTo>
                  <a:lnTo>
                    <a:pt x="6736" y="0"/>
                  </a:lnTo>
                  <a:lnTo>
                    <a:pt x="6683" y="0"/>
                  </a:lnTo>
                  <a:lnTo>
                    <a:pt x="6629" y="0"/>
                  </a:lnTo>
                  <a:lnTo>
                    <a:pt x="6575" y="0"/>
                  </a:lnTo>
                  <a:lnTo>
                    <a:pt x="6522" y="0"/>
                  </a:lnTo>
                  <a:lnTo>
                    <a:pt x="6468" y="0"/>
                  </a:lnTo>
                  <a:lnTo>
                    <a:pt x="6414" y="0"/>
                  </a:lnTo>
                  <a:lnTo>
                    <a:pt x="6360" y="0"/>
                  </a:lnTo>
                  <a:lnTo>
                    <a:pt x="6305" y="0"/>
                  </a:lnTo>
                  <a:lnTo>
                    <a:pt x="6252" y="0"/>
                  </a:lnTo>
                  <a:lnTo>
                    <a:pt x="6197" y="0"/>
                  </a:lnTo>
                  <a:lnTo>
                    <a:pt x="6143" y="0"/>
                  </a:lnTo>
                  <a:lnTo>
                    <a:pt x="6088" y="0"/>
                  </a:lnTo>
                  <a:lnTo>
                    <a:pt x="6033" y="0"/>
                  </a:lnTo>
                  <a:lnTo>
                    <a:pt x="5979" y="0"/>
                  </a:lnTo>
                  <a:lnTo>
                    <a:pt x="5925" y="0"/>
                  </a:lnTo>
                  <a:lnTo>
                    <a:pt x="5870" y="0"/>
                  </a:lnTo>
                  <a:lnTo>
                    <a:pt x="5815" y="0"/>
                  </a:lnTo>
                  <a:lnTo>
                    <a:pt x="5760" y="0"/>
                  </a:lnTo>
                  <a:lnTo>
                    <a:pt x="5705" y="0"/>
                  </a:lnTo>
                  <a:lnTo>
                    <a:pt x="5650" y="0"/>
                  </a:lnTo>
                  <a:lnTo>
                    <a:pt x="5595" y="0"/>
                  </a:lnTo>
                  <a:lnTo>
                    <a:pt x="5540" y="0"/>
                  </a:lnTo>
                  <a:lnTo>
                    <a:pt x="5485" y="0"/>
                  </a:lnTo>
                  <a:lnTo>
                    <a:pt x="5430" y="0"/>
                  </a:lnTo>
                  <a:lnTo>
                    <a:pt x="5375" y="0"/>
                  </a:lnTo>
                  <a:lnTo>
                    <a:pt x="5321" y="0"/>
                  </a:lnTo>
                  <a:lnTo>
                    <a:pt x="5266" y="0"/>
                  </a:lnTo>
                  <a:lnTo>
                    <a:pt x="5211" y="0"/>
                  </a:lnTo>
                  <a:lnTo>
                    <a:pt x="5156" y="0"/>
                  </a:lnTo>
                  <a:lnTo>
                    <a:pt x="5100" y="0"/>
                  </a:lnTo>
                  <a:lnTo>
                    <a:pt x="5046" y="0"/>
                  </a:lnTo>
                  <a:lnTo>
                    <a:pt x="4991" y="0"/>
                  </a:lnTo>
                  <a:lnTo>
                    <a:pt x="4936" y="0"/>
                  </a:lnTo>
                  <a:lnTo>
                    <a:pt x="4881" y="0"/>
                  </a:lnTo>
                  <a:lnTo>
                    <a:pt x="4826" y="0"/>
                  </a:lnTo>
                  <a:lnTo>
                    <a:pt x="4771" y="0"/>
                  </a:lnTo>
                  <a:lnTo>
                    <a:pt x="4716" y="0"/>
                  </a:lnTo>
                  <a:lnTo>
                    <a:pt x="4661" y="0"/>
                  </a:lnTo>
                  <a:lnTo>
                    <a:pt x="4608" y="0"/>
                  </a:lnTo>
                  <a:lnTo>
                    <a:pt x="4553" y="0"/>
                  </a:lnTo>
                  <a:lnTo>
                    <a:pt x="4498" y="0"/>
                  </a:lnTo>
                  <a:lnTo>
                    <a:pt x="4444" y="0"/>
                  </a:lnTo>
                  <a:lnTo>
                    <a:pt x="4389" y="0"/>
                  </a:lnTo>
                  <a:lnTo>
                    <a:pt x="4336" y="0"/>
                  </a:lnTo>
                  <a:lnTo>
                    <a:pt x="4281" y="0"/>
                  </a:lnTo>
                  <a:lnTo>
                    <a:pt x="4227" y="0"/>
                  </a:lnTo>
                  <a:lnTo>
                    <a:pt x="4173" y="0"/>
                  </a:lnTo>
                  <a:lnTo>
                    <a:pt x="4119" y="0"/>
                  </a:lnTo>
                  <a:lnTo>
                    <a:pt x="4066" y="0"/>
                  </a:lnTo>
                  <a:lnTo>
                    <a:pt x="4012" y="0"/>
                  </a:lnTo>
                  <a:lnTo>
                    <a:pt x="3958" y="0"/>
                  </a:lnTo>
                  <a:lnTo>
                    <a:pt x="3905" y="0"/>
                  </a:lnTo>
                  <a:lnTo>
                    <a:pt x="3852" y="0"/>
                  </a:lnTo>
                  <a:lnTo>
                    <a:pt x="3799" y="0"/>
                  </a:lnTo>
                  <a:lnTo>
                    <a:pt x="3746" y="0"/>
                  </a:lnTo>
                  <a:lnTo>
                    <a:pt x="3694" y="0"/>
                  </a:lnTo>
                  <a:lnTo>
                    <a:pt x="3641" y="0"/>
                  </a:lnTo>
                  <a:lnTo>
                    <a:pt x="3588" y="0"/>
                  </a:lnTo>
                  <a:lnTo>
                    <a:pt x="3536" y="0"/>
                  </a:lnTo>
                  <a:lnTo>
                    <a:pt x="3484" y="0"/>
                  </a:lnTo>
                  <a:lnTo>
                    <a:pt x="3431" y="0"/>
                  </a:lnTo>
                  <a:lnTo>
                    <a:pt x="3380" y="0"/>
                  </a:lnTo>
                  <a:lnTo>
                    <a:pt x="3328" y="0"/>
                  </a:lnTo>
                  <a:lnTo>
                    <a:pt x="3277" y="0"/>
                  </a:lnTo>
                  <a:lnTo>
                    <a:pt x="3226" y="0"/>
                  </a:lnTo>
                  <a:lnTo>
                    <a:pt x="3174" y="0"/>
                  </a:lnTo>
                  <a:lnTo>
                    <a:pt x="3124" y="0"/>
                  </a:lnTo>
                  <a:lnTo>
                    <a:pt x="3073" y="0"/>
                  </a:lnTo>
                  <a:lnTo>
                    <a:pt x="3023" y="0"/>
                  </a:lnTo>
                  <a:lnTo>
                    <a:pt x="2974" y="0"/>
                  </a:lnTo>
                  <a:lnTo>
                    <a:pt x="2923" y="0"/>
                  </a:lnTo>
                  <a:lnTo>
                    <a:pt x="2874" y="0"/>
                  </a:lnTo>
                  <a:lnTo>
                    <a:pt x="2824" y="0"/>
                  </a:lnTo>
                  <a:lnTo>
                    <a:pt x="2775" y="0"/>
                  </a:lnTo>
                  <a:lnTo>
                    <a:pt x="2727" y="0"/>
                  </a:lnTo>
                  <a:lnTo>
                    <a:pt x="2677" y="0"/>
                  </a:lnTo>
                  <a:lnTo>
                    <a:pt x="2629" y="0"/>
                  </a:lnTo>
                  <a:lnTo>
                    <a:pt x="2581" y="0"/>
                  </a:lnTo>
                  <a:lnTo>
                    <a:pt x="2534" y="0"/>
                  </a:lnTo>
                  <a:lnTo>
                    <a:pt x="2485" y="0"/>
                  </a:lnTo>
                  <a:lnTo>
                    <a:pt x="2438" y="0"/>
                  </a:lnTo>
                  <a:lnTo>
                    <a:pt x="2392" y="0"/>
                  </a:lnTo>
                  <a:lnTo>
                    <a:pt x="2345" y="0"/>
                  </a:lnTo>
                  <a:lnTo>
                    <a:pt x="2299" y="0"/>
                  </a:lnTo>
                  <a:lnTo>
                    <a:pt x="2253" y="0"/>
                  </a:lnTo>
                  <a:lnTo>
                    <a:pt x="2207" y="0"/>
                  </a:lnTo>
                  <a:lnTo>
                    <a:pt x="2162" y="0"/>
                  </a:lnTo>
                  <a:lnTo>
                    <a:pt x="2115" y="0"/>
                  </a:lnTo>
                  <a:lnTo>
                    <a:pt x="2072" y="0"/>
                  </a:lnTo>
                  <a:lnTo>
                    <a:pt x="2027" y="0"/>
                  </a:lnTo>
                  <a:lnTo>
                    <a:pt x="1983" y="0"/>
                  </a:lnTo>
                  <a:lnTo>
                    <a:pt x="1939" y="0"/>
                  </a:lnTo>
                  <a:lnTo>
                    <a:pt x="1895" y="0"/>
                  </a:lnTo>
                  <a:lnTo>
                    <a:pt x="1852" y="0"/>
                  </a:lnTo>
                  <a:lnTo>
                    <a:pt x="1809" y="0"/>
                  </a:lnTo>
                  <a:lnTo>
                    <a:pt x="1766" y="0"/>
                  </a:lnTo>
                  <a:lnTo>
                    <a:pt x="1725" y="0"/>
                  </a:lnTo>
                  <a:lnTo>
                    <a:pt x="1683" y="0"/>
                  </a:lnTo>
                  <a:lnTo>
                    <a:pt x="1641" y="0"/>
                  </a:lnTo>
                  <a:lnTo>
                    <a:pt x="1601" y="0"/>
                  </a:lnTo>
                  <a:lnTo>
                    <a:pt x="1560" y="0"/>
                  </a:lnTo>
                  <a:lnTo>
                    <a:pt x="1521" y="0"/>
                  </a:lnTo>
                  <a:lnTo>
                    <a:pt x="1481" y="0"/>
                  </a:lnTo>
                  <a:lnTo>
                    <a:pt x="1442" y="0"/>
                  </a:lnTo>
                  <a:lnTo>
                    <a:pt x="1402" y="0"/>
                  </a:lnTo>
                  <a:lnTo>
                    <a:pt x="1364" y="0"/>
                  </a:lnTo>
                  <a:lnTo>
                    <a:pt x="1325" y="0"/>
                  </a:lnTo>
                  <a:lnTo>
                    <a:pt x="1288" y="0"/>
                  </a:lnTo>
                  <a:lnTo>
                    <a:pt x="1251" y="0"/>
                  </a:lnTo>
                  <a:lnTo>
                    <a:pt x="1214" y="0"/>
                  </a:lnTo>
                  <a:lnTo>
                    <a:pt x="1178" y="0"/>
                  </a:lnTo>
                  <a:lnTo>
                    <a:pt x="1142" y="0"/>
                  </a:lnTo>
                  <a:lnTo>
                    <a:pt x="1107" y="0"/>
                  </a:lnTo>
                  <a:lnTo>
                    <a:pt x="1072" y="0"/>
                  </a:lnTo>
                  <a:lnTo>
                    <a:pt x="1037" y="0"/>
                  </a:lnTo>
                  <a:lnTo>
                    <a:pt x="1003" y="0"/>
                  </a:lnTo>
                  <a:lnTo>
                    <a:pt x="969" y="0"/>
                  </a:lnTo>
                  <a:lnTo>
                    <a:pt x="936" y="0"/>
                  </a:lnTo>
                  <a:lnTo>
                    <a:pt x="904" y="0"/>
                  </a:lnTo>
                  <a:lnTo>
                    <a:pt x="871" y="0"/>
                  </a:lnTo>
                  <a:lnTo>
                    <a:pt x="839" y="0"/>
                  </a:lnTo>
                  <a:lnTo>
                    <a:pt x="808" y="0"/>
                  </a:lnTo>
                  <a:lnTo>
                    <a:pt x="778" y="0"/>
                  </a:lnTo>
                  <a:lnTo>
                    <a:pt x="748" y="0"/>
                  </a:lnTo>
                  <a:lnTo>
                    <a:pt x="718" y="0"/>
                  </a:lnTo>
                  <a:lnTo>
                    <a:pt x="689" y="0"/>
                  </a:lnTo>
                  <a:lnTo>
                    <a:pt x="660" y="0"/>
                  </a:lnTo>
                  <a:lnTo>
                    <a:pt x="632" y="0"/>
                  </a:lnTo>
                  <a:lnTo>
                    <a:pt x="604" y="0"/>
                  </a:lnTo>
                  <a:lnTo>
                    <a:pt x="578" y="0"/>
                  </a:lnTo>
                  <a:lnTo>
                    <a:pt x="552" y="0"/>
                  </a:lnTo>
                  <a:lnTo>
                    <a:pt x="525" y="0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1" y="0"/>
                  </a:lnTo>
                  <a:lnTo>
                    <a:pt x="428" y="0"/>
                  </a:lnTo>
                  <a:lnTo>
                    <a:pt x="405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39" y="0"/>
                  </a:lnTo>
                  <a:lnTo>
                    <a:pt x="318" y="0"/>
                  </a:lnTo>
                  <a:lnTo>
                    <a:pt x="297" y="0"/>
                  </a:lnTo>
                  <a:lnTo>
                    <a:pt x="278" y="0"/>
                  </a:lnTo>
                  <a:lnTo>
                    <a:pt x="259" y="0"/>
                  </a:lnTo>
                  <a:lnTo>
                    <a:pt x="241" y="0"/>
                  </a:lnTo>
                  <a:lnTo>
                    <a:pt x="224" y="0"/>
                  </a:lnTo>
                  <a:lnTo>
                    <a:pt x="206" y="0"/>
                  </a:lnTo>
                  <a:lnTo>
                    <a:pt x="189" y="0"/>
                  </a:lnTo>
                  <a:lnTo>
                    <a:pt x="174" y="0"/>
                  </a:lnTo>
                  <a:lnTo>
                    <a:pt x="159" y="0"/>
                  </a:lnTo>
                  <a:lnTo>
                    <a:pt x="144" y="0"/>
                  </a:lnTo>
                  <a:lnTo>
                    <a:pt x="130" y="0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" y="48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8" y="48"/>
                  </a:lnTo>
                  <a:lnTo>
                    <a:pt x="13" y="48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7" y="48"/>
                  </a:lnTo>
                  <a:lnTo>
                    <a:pt x="45" y="48"/>
                  </a:lnTo>
                  <a:lnTo>
                    <a:pt x="52" y="48"/>
                  </a:lnTo>
                  <a:lnTo>
                    <a:pt x="62" y="48"/>
                  </a:lnTo>
                  <a:lnTo>
                    <a:pt x="72" y="48"/>
                  </a:lnTo>
                  <a:lnTo>
                    <a:pt x="82" y="48"/>
                  </a:lnTo>
                  <a:lnTo>
                    <a:pt x="93" y="48"/>
                  </a:lnTo>
                  <a:lnTo>
                    <a:pt x="105" y="48"/>
                  </a:lnTo>
                  <a:lnTo>
                    <a:pt x="117" y="48"/>
                  </a:lnTo>
                  <a:lnTo>
                    <a:pt x="130" y="48"/>
                  </a:lnTo>
                  <a:lnTo>
                    <a:pt x="144" y="48"/>
                  </a:lnTo>
                  <a:lnTo>
                    <a:pt x="159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6" y="48"/>
                  </a:lnTo>
                  <a:lnTo>
                    <a:pt x="224" y="48"/>
                  </a:lnTo>
                  <a:lnTo>
                    <a:pt x="241" y="48"/>
                  </a:lnTo>
                  <a:lnTo>
                    <a:pt x="259" y="48"/>
                  </a:lnTo>
                  <a:lnTo>
                    <a:pt x="278" y="48"/>
                  </a:lnTo>
                  <a:lnTo>
                    <a:pt x="297" y="48"/>
                  </a:lnTo>
                  <a:lnTo>
                    <a:pt x="318" y="48"/>
                  </a:lnTo>
                  <a:lnTo>
                    <a:pt x="339" y="48"/>
                  </a:lnTo>
                  <a:lnTo>
                    <a:pt x="360" y="48"/>
                  </a:lnTo>
                  <a:lnTo>
                    <a:pt x="382" y="48"/>
                  </a:lnTo>
                  <a:lnTo>
                    <a:pt x="403" y="48"/>
                  </a:lnTo>
                  <a:lnTo>
                    <a:pt x="427" y="48"/>
                  </a:lnTo>
                  <a:lnTo>
                    <a:pt x="451" y="48"/>
                  </a:lnTo>
                  <a:lnTo>
                    <a:pt x="475" y="48"/>
                  </a:lnTo>
                  <a:lnTo>
                    <a:pt x="500" y="48"/>
                  </a:lnTo>
                  <a:lnTo>
                    <a:pt x="525" y="48"/>
                  </a:lnTo>
                  <a:lnTo>
                    <a:pt x="551" y="48"/>
                  </a:lnTo>
                  <a:lnTo>
                    <a:pt x="577" y="48"/>
                  </a:lnTo>
                  <a:lnTo>
                    <a:pt x="604" y="48"/>
                  </a:lnTo>
                  <a:lnTo>
                    <a:pt x="632" y="48"/>
                  </a:lnTo>
                  <a:lnTo>
                    <a:pt x="660" y="48"/>
                  </a:lnTo>
                  <a:lnTo>
                    <a:pt x="689" y="48"/>
                  </a:lnTo>
                  <a:lnTo>
                    <a:pt x="717" y="48"/>
                  </a:lnTo>
                  <a:lnTo>
                    <a:pt x="747" y="48"/>
                  </a:lnTo>
                  <a:lnTo>
                    <a:pt x="778" y="48"/>
                  </a:lnTo>
                  <a:lnTo>
                    <a:pt x="808" y="48"/>
                  </a:lnTo>
                  <a:lnTo>
                    <a:pt x="839" y="48"/>
                  </a:lnTo>
                  <a:lnTo>
                    <a:pt x="871" y="48"/>
                  </a:lnTo>
                  <a:lnTo>
                    <a:pt x="903" y="48"/>
                  </a:lnTo>
                  <a:lnTo>
                    <a:pt x="936" y="48"/>
                  </a:lnTo>
                  <a:lnTo>
                    <a:pt x="969" y="48"/>
                  </a:lnTo>
                  <a:lnTo>
                    <a:pt x="1003" y="48"/>
                  </a:lnTo>
                  <a:lnTo>
                    <a:pt x="1037" y="48"/>
                  </a:lnTo>
                  <a:lnTo>
                    <a:pt x="1071" y="48"/>
                  </a:lnTo>
                  <a:lnTo>
                    <a:pt x="1106" y="48"/>
                  </a:lnTo>
                  <a:lnTo>
                    <a:pt x="1141" y="48"/>
                  </a:lnTo>
                  <a:lnTo>
                    <a:pt x="1177" y="48"/>
                  </a:lnTo>
                  <a:lnTo>
                    <a:pt x="1213" y="48"/>
                  </a:lnTo>
                  <a:lnTo>
                    <a:pt x="1251" y="48"/>
                  </a:lnTo>
                  <a:lnTo>
                    <a:pt x="1288" y="48"/>
                  </a:lnTo>
                  <a:lnTo>
                    <a:pt x="1325" y="48"/>
                  </a:lnTo>
                  <a:lnTo>
                    <a:pt x="1364" y="48"/>
                  </a:lnTo>
                  <a:lnTo>
                    <a:pt x="1402" y="48"/>
                  </a:lnTo>
                  <a:lnTo>
                    <a:pt x="1441" y="48"/>
                  </a:lnTo>
                  <a:lnTo>
                    <a:pt x="1480" y="48"/>
                  </a:lnTo>
                  <a:lnTo>
                    <a:pt x="1520" y="48"/>
                  </a:lnTo>
                  <a:lnTo>
                    <a:pt x="1560" y="48"/>
                  </a:lnTo>
                  <a:lnTo>
                    <a:pt x="1601" y="48"/>
                  </a:lnTo>
                  <a:lnTo>
                    <a:pt x="1641" y="48"/>
                  </a:lnTo>
                  <a:lnTo>
                    <a:pt x="1683" y="48"/>
                  </a:lnTo>
                  <a:lnTo>
                    <a:pt x="1725" y="48"/>
                  </a:lnTo>
                  <a:lnTo>
                    <a:pt x="1766" y="48"/>
                  </a:lnTo>
                  <a:lnTo>
                    <a:pt x="1808" y="48"/>
                  </a:lnTo>
                  <a:lnTo>
                    <a:pt x="1851" y="48"/>
                  </a:lnTo>
                  <a:lnTo>
                    <a:pt x="1895" y="48"/>
                  </a:lnTo>
                  <a:lnTo>
                    <a:pt x="1938" y="48"/>
                  </a:lnTo>
                  <a:lnTo>
                    <a:pt x="1982" y="48"/>
                  </a:lnTo>
                  <a:lnTo>
                    <a:pt x="2025" y="48"/>
                  </a:lnTo>
                  <a:lnTo>
                    <a:pt x="2070" y="48"/>
                  </a:lnTo>
                  <a:lnTo>
                    <a:pt x="2115" y="48"/>
                  </a:lnTo>
                  <a:lnTo>
                    <a:pt x="2160" y="48"/>
                  </a:lnTo>
                  <a:lnTo>
                    <a:pt x="2205" y="48"/>
                  </a:lnTo>
                  <a:lnTo>
                    <a:pt x="2252" y="48"/>
                  </a:lnTo>
                  <a:lnTo>
                    <a:pt x="2298" y="48"/>
                  </a:lnTo>
                  <a:lnTo>
                    <a:pt x="2344" y="48"/>
                  </a:lnTo>
                  <a:lnTo>
                    <a:pt x="2391" y="48"/>
                  </a:lnTo>
                  <a:lnTo>
                    <a:pt x="2438" y="48"/>
                  </a:lnTo>
                  <a:lnTo>
                    <a:pt x="2485" y="48"/>
                  </a:lnTo>
                  <a:lnTo>
                    <a:pt x="2532" y="48"/>
                  </a:lnTo>
                  <a:lnTo>
                    <a:pt x="2581" y="48"/>
                  </a:lnTo>
                  <a:lnTo>
                    <a:pt x="2628" y="48"/>
                  </a:lnTo>
                  <a:lnTo>
                    <a:pt x="2676" y="48"/>
                  </a:lnTo>
                  <a:lnTo>
                    <a:pt x="2726" y="48"/>
                  </a:lnTo>
                  <a:lnTo>
                    <a:pt x="2774" y="48"/>
                  </a:lnTo>
                  <a:lnTo>
                    <a:pt x="2823" y="48"/>
                  </a:lnTo>
                  <a:lnTo>
                    <a:pt x="2873" y="48"/>
                  </a:lnTo>
                  <a:lnTo>
                    <a:pt x="2922" y="48"/>
                  </a:lnTo>
                  <a:lnTo>
                    <a:pt x="2973" y="48"/>
                  </a:lnTo>
                  <a:lnTo>
                    <a:pt x="3022" y="48"/>
                  </a:lnTo>
                  <a:lnTo>
                    <a:pt x="3072" y="48"/>
                  </a:lnTo>
                  <a:lnTo>
                    <a:pt x="3123" y="48"/>
                  </a:lnTo>
                  <a:lnTo>
                    <a:pt x="3173" y="48"/>
                  </a:lnTo>
                  <a:lnTo>
                    <a:pt x="3225" y="48"/>
                  </a:lnTo>
                  <a:lnTo>
                    <a:pt x="3275" y="48"/>
                  </a:lnTo>
                  <a:lnTo>
                    <a:pt x="3327" y="48"/>
                  </a:lnTo>
                  <a:lnTo>
                    <a:pt x="3379" y="48"/>
                  </a:lnTo>
                  <a:lnTo>
                    <a:pt x="3430" y="48"/>
                  </a:lnTo>
                  <a:lnTo>
                    <a:pt x="3483" y="48"/>
                  </a:lnTo>
                  <a:lnTo>
                    <a:pt x="3534" y="48"/>
                  </a:lnTo>
                  <a:lnTo>
                    <a:pt x="3587" y="48"/>
                  </a:lnTo>
                  <a:lnTo>
                    <a:pt x="3639" y="48"/>
                  </a:lnTo>
                  <a:lnTo>
                    <a:pt x="3691" y="48"/>
                  </a:lnTo>
                  <a:lnTo>
                    <a:pt x="3744" y="48"/>
                  </a:lnTo>
                  <a:lnTo>
                    <a:pt x="3798" y="48"/>
                  </a:lnTo>
                  <a:lnTo>
                    <a:pt x="3850" y="48"/>
                  </a:lnTo>
                  <a:lnTo>
                    <a:pt x="3903" y="48"/>
                  </a:lnTo>
                  <a:lnTo>
                    <a:pt x="3957" y="48"/>
                  </a:lnTo>
                  <a:lnTo>
                    <a:pt x="4011" y="48"/>
                  </a:lnTo>
                  <a:lnTo>
                    <a:pt x="4064" y="48"/>
                  </a:lnTo>
                  <a:lnTo>
                    <a:pt x="4118" y="48"/>
                  </a:lnTo>
                  <a:lnTo>
                    <a:pt x="4172" y="48"/>
                  </a:lnTo>
                  <a:lnTo>
                    <a:pt x="4226" y="48"/>
                  </a:lnTo>
                  <a:lnTo>
                    <a:pt x="4280" y="48"/>
                  </a:lnTo>
                  <a:lnTo>
                    <a:pt x="4333" y="48"/>
                  </a:lnTo>
                  <a:lnTo>
                    <a:pt x="4388" y="48"/>
                  </a:lnTo>
                  <a:lnTo>
                    <a:pt x="4442" y="48"/>
                  </a:lnTo>
                  <a:lnTo>
                    <a:pt x="4497" y="48"/>
                  </a:lnTo>
                  <a:lnTo>
                    <a:pt x="4551" y="48"/>
                  </a:lnTo>
                  <a:lnTo>
                    <a:pt x="4605" y="48"/>
                  </a:lnTo>
                  <a:lnTo>
                    <a:pt x="4660" y="48"/>
                  </a:lnTo>
                  <a:lnTo>
                    <a:pt x="4715" y="48"/>
                  </a:lnTo>
                  <a:lnTo>
                    <a:pt x="4770" y="48"/>
                  </a:lnTo>
                  <a:lnTo>
                    <a:pt x="4825" y="48"/>
                  </a:lnTo>
                  <a:lnTo>
                    <a:pt x="4880" y="48"/>
                  </a:lnTo>
                  <a:lnTo>
                    <a:pt x="4935" y="48"/>
                  </a:lnTo>
                  <a:lnTo>
                    <a:pt x="4990" y="48"/>
                  </a:lnTo>
                  <a:lnTo>
                    <a:pt x="5044" y="48"/>
                  </a:lnTo>
                  <a:lnTo>
                    <a:pt x="5099" y="48"/>
                  </a:lnTo>
                  <a:lnTo>
                    <a:pt x="5154" y="48"/>
                  </a:lnTo>
                  <a:lnTo>
                    <a:pt x="5209" y="48"/>
                  </a:lnTo>
                  <a:lnTo>
                    <a:pt x="5264" y="48"/>
                  </a:lnTo>
                  <a:lnTo>
                    <a:pt x="5319" y="48"/>
                  </a:lnTo>
                  <a:lnTo>
                    <a:pt x="5373" y="48"/>
                  </a:lnTo>
                  <a:lnTo>
                    <a:pt x="5429" y="48"/>
                  </a:lnTo>
                  <a:lnTo>
                    <a:pt x="5483" y="48"/>
                  </a:lnTo>
                  <a:lnTo>
                    <a:pt x="5538" y="48"/>
                  </a:lnTo>
                  <a:lnTo>
                    <a:pt x="5593" y="48"/>
                  </a:lnTo>
                  <a:lnTo>
                    <a:pt x="5648" y="48"/>
                  </a:lnTo>
                  <a:lnTo>
                    <a:pt x="5703" y="48"/>
                  </a:lnTo>
                  <a:lnTo>
                    <a:pt x="5758" y="48"/>
                  </a:lnTo>
                  <a:lnTo>
                    <a:pt x="5813" y="48"/>
                  </a:lnTo>
                  <a:lnTo>
                    <a:pt x="5868" y="48"/>
                  </a:lnTo>
                  <a:lnTo>
                    <a:pt x="5922" y="48"/>
                  </a:lnTo>
                  <a:lnTo>
                    <a:pt x="5977" y="48"/>
                  </a:lnTo>
                  <a:lnTo>
                    <a:pt x="6031" y="48"/>
                  </a:lnTo>
                  <a:lnTo>
                    <a:pt x="6086" y="48"/>
                  </a:lnTo>
                  <a:lnTo>
                    <a:pt x="6141" y="48"/>
                  </a:lnTo>
                  <a:lnTo>
                    <a:pt x="6195" y="48"/>
                  </a:lnTo>
                  <a:lnTo>
                    <a:pt x="6249" y="48"/>
                  </a:lnTo>
                  <a:lnTo>
                    <a:pt x="6303" y="48"/>
                  </a:lnTo>
                  <a:lnTo>
                    <a:pt x="6358" y="48"/>
                  </a:lnTo>
                  <a:lnTo>
                    <a:pt x="6412" y="48"/>
                  </a:lnTo>
                  <a:lnTo>
                    <a:pt x="6466" y="48"/>
                  </a:lnTo>
                  <a:lnTo>
                    <a:pt x="6519" y="48"/>
                  </a:lnTo>
                  <a:lnTo>
                    <a:pt x="6573" y="48"/>
                  </a:lnTo>
                  <a:lnTo>
                    <a:pt x="6627" y="48"/>
                  </a:lnTo>
                  <a:lnTo>
                    <a:pt x="6681" y="48"/>
                  </a:lnTo>
                  <a:lnTo>
                    <a:pt x="6733" y="48"/>
                  </a:lnTo>
                  <a:lnTo>
                    <a:pt x="6787" y="48"/>
                  </a:lnTo>
                  <a:lnTo>
                    <a:pt x="6840" y="48"/>
                  </a:lnTo>
                  <a:lnTo>
                    <a:pt x="6892" y="48"/>
                  </a:lnTo>
                  <a:lnTo>
                    <a:pt x="6945" y="48"/>
                  </a:lnTo>
                  <a:lnTo>
                    <a:pt x="6998" y="48"/>
                  </a:lnTo>
                  <a:lnTo>
                    <a:pt x="7051" y="48"/>
                  </a:lnTo>
                  <a:lnTo>
                    <a:pt x="7103" y="48"/>
                  </a:lnTo>
                  <a:lnTo>
                    <a:pt x="7155" y="48"/>
                  </a:lnTo>
                  <a:lnTo>
                    <a:pt x="7206" y="48"/>
                  </a:lnTo>
                  <a:lnTo>
                    <a:pt x="7258" y="48"/>
                  </a:lnTo>
                  <a:lnTo>
                    <a:pt x="7310" y="48"/>
                  </a:lnTo>
                  <a:lnTo>
                    <a:pt x="7361" y="48"/>
                  </a:lnTo>
                  <a:lnTo>
                    <a:pt x="7413" y="48"/>
                  </a:lnTo>
                  <a:lnTo>
                    <a:pt x="7463" y="48"/>
                  </a:lnTo>
                  <a:lnTo>
                    <a:pt x="7514" y="48"/>
                  </a:lnTo>
                  <a:lnTo>
                    <a:pt x="7565" y="48"/>
                  </a:lnTo>
                  <a:lnTo>
                    <a:pt x="7615" y="48"/>
                  </a:lnTo>
                  <a:lnTo>
                    <a:pt x="7665" y="48"/>
                  </a:lnTo>
                  <a:lnTo>
                    <a:pt x="7714" y="48"/>
                  </a:lnTo>
                  <a:lnTo>
                    <a:pt x="7765" y="48"/>
                  </a:lnTo>
                  <a:lnTo>
                    <a:pt x="7814" y="48"/>
                  </a:lnTo>
                  <a:lnTo>
                    <a:pt x="7863" y="48"/>
                  </a:lnTo>
                  <a:lnTo>
                    <a:pt x="7912" y="48"/>
                  </a:lnTo>
                  <a:lnTo>
                    <a:pt x="7960" y="48"/>
                  </a:lnTo>
                  <a:lnTo>
                    <a:pt x="8009" y="48"/>
                  </a:lnTo>
                  <a:lnTo>
                    <a:pt x="8057" y="48"/>
                  </a:lnTo>
                  <a:lnTo>
                    <a:pt x="8105" y="48"/>
                  </a:lnTo>
                  <a:lnTo>
                    <a:pt x="8152" y="48"/>
                  </a:lnTo>
                  <a:lnTo>
                    <a:pt x="8200" y="48"/>
                  </a:lnTo>
                  <a:lnTo>
                    <a:pt x="8247" y="48"/>
                  </a:lnTo>
                  <a:lnTo>
                    <a:pt x="8293" y="48"/>
                  </a:lnTo>
                  <a:lnTo>
                    <a:pt x="8340" y="48"/>
                  </a:lnTo>
                  <a:lnTo>
                    <a:pt x="8386" y="48"/>
                  </a:lnTo>
                  <a:lnTo>
                    <a:pt x="8431" y="48"/>
                  </a:lnTo>
                  <a:lnTo>
                    <a:pt x="8477" y="48"/>
                  </a:lnTo>
                  <a:lnTo>
                    <a:pt x="8522" y="48"/>
                  </a:lnTo>
                  <a:lnTo>
                    <a:pt x="8567" y="48"/>
                  </a:lnTo>
                  <a:lnTo>
                    <a:pt x="8611" y="48"/>
                  </a:lnTo>
                  <a:lnTo>
                    <a:pt x="8655" y="48"/>
                  </a:lnTo>
                  <a:lnTo>
                    <a:pt x="8699" y="48"/>
                  </a:lnTo>
                  <a:lnTo>
                    <a:pt x="8743" y="48"/>
                  </a:lnTo>
                  <a:lnTo>
                    <a:pt x="8786" y="48"/>
                  </a:lnTo>
                  <a:lnTo>
                    <a:pt x="8828" y="48"/>
                  </a:lnTo>
                  <a:lnTo>
                    <a:pt x="8871" y="48"/>
                  </a:lnTo>
                  <a:lnTo>
                    <a:pt x="8913" y="48"/>
                  </a:lnTo>
                  <a:lnTo>
                    <a:pt x="8955" y="48"/>
                  </a:lnTo>
                  <a:lnTo>
                    <a:pt x="8996" y="48"/>
                  </a:lnTo>
                  <a:lnTo>
                    <a:pt x="9037" y="48"/>
                  </a:lnTo>
                  <a:lnTo>
                    <a:pt x="9077" y="48"/>
                  </a:lnTo>
                  <a:lnTo>
                    <a:pt x="9117" y="48"/>
                  </a:lnTo>
                  <a:lnTo>
                    <a:pt x="9158" y="48"/>
                  </a:lnTo>
                  <a:lnTo>
                    <a:pt x="9196" y="48"/>
                  </a:lnTo>
                  <a:lnTo>
                    <a:pt x="9235" y="48"/>
                  </a:lnTo>
                  <a:lnTo>
                    <a:pt x="9274" y="48"/>
                  </a:lnTo>
                  <a:lnTo>
                    <a:pt x="9312" y="48"/>
                  </a:lnTo>
                  <a:lnTo>
                    <a:pt x="9350" y="48"/>
                  </a:lnTo>
                  <a:lnTo>
                    <a:pt x="9387" y="48"/>
                  </a:lnTo>
                  <a:lnTo>
                    <a:pt x="9423" y="48"/>
                  </a:lnTo>
                  <a:lnTo>
                    <a:pt x="9459" y="48"/>
                  </a:lnTo>
                  <a:lnTo>
                    <a:pt x="9496" y="48"/>
                  </a:lnTo>
                  <a:lnTo>
                    <a:pt x="9531" y="48"/>
                  </a:lnTo>
                  <a:lnTo>
                    <a:pt x="9566" y="48"/>
                  </a:lnTo>
                  <a:lnTo>
                    <a:pt x="9601" y="48"/>
                  </a:lnTo>
                  <a:lnTo>
                    <a:pt x="9635" y="48"/>
                  </a:lnTo>
                  <a:lnTo>
                    <a:pt x="9668" y="48"/>
                  </a:lnTo>
                  <a:lnTo>
                    <a:pt x="9702" y="48"/>
                  </a:lnTo>
                  <a:lnTo>
                    <a:pt x="9734" y="48"/>
                  </a:lnTo>
                  <a:lnTo>
                    <a:pt x="9767" y="48"/>
                  </a:lnTo>
                  <a:lnTo>
                    <a:pt x="9797" y="48"/>
                  </a:lnTo>
                  <a:lnTo>
                    <a:pt x="9829" y="48"/>
                  </a:lnTo>
                  <a:lnTo>
                    <a:pt x="9860" y="48"/>
                  </a:lnTo>
                  <a:lnTo>
                    <a:pt x="9890" y="48"/>
                  </a:lnTo>
                  <a:lnTo>
                    <a:pt x="9919" y="48"/>
                  </a:lnTo>
                  <a:lnTo>
                    <a:pt x="9949" y="48"/>
                  </a:lnTo>
                  <a:lnTo>
                    <a:pt x="9977" y="48"/>
                  </a:lnTo>
                  <a:lnTo>
                    <a:pt x="10005" y="48"/>
                  </a:lnTo>
                  <a:lnTo>
                    <a:pt x="10033" y="48"/>
                  </a:lnTo>
                  <a:lnTo>
                    <a:pt x="10060" y="48"/>
                  </a:lnTo>
                  <a:lnTo>
                    <a:pt x="10086" y="48"/>
                  </a:lnTo>
                  <a:lnTo>
                    <a:pt x="10112" y="48"/>
                  </a:lnTo>
                  <a:lnTo>
                    <a:pt x="10138" y="48"/>
                  </a:lnTo>
                  <a:lnTo>
                    <a:pt x="10163" y="48"/>
                  </a:lnTo>
                  <a:lnTo>
                    <a:pt x="10187" y="48"/>
                  </a:lnTo>
                  <a:lnTo>
                    <a:pt x="10210" y="48"/>
                  </a:lnTo>
                  <a:lnTo>
                    <a:pt x="10233" y="48"/>
                  </a:lnTo>
                  <a:lnTo>
                    <a:pt x="10256" y="48"/>
                  </a:lnTo>
                  <a:lnTo>
                    <a:pt x="10278" y="48"/>
                  </a:lnTo>
                  <a:lnTo>
                    <a:pt x="10299" y="48"/>
                  </a:lnTo>
                  <a:lnTo>
                    <a:pt x="10320" y="48"/>
                  </a:lnTo>
                  <a:lnTo>
                    <a:pt x="10339" y="48"/>
                  </a:lnTo>
                  <a:lnTo>
                    <a:pt x="10359" y="48"/>
                  </a:lnTo>
                  <a:lnTo>
                    <a:pt x="10378" y="48"/>
                  </a:lnTo>
                  <a:lnTo>
                    <a:pt x="10397" y="48"/>
                  </a:lnTo>
                  <a:lnTo>
                    <a:pt x="10414" y="48"/>
                  </a:lnTo>
                  <a:lnTo>
                    <a:pt x="10431" y="48"/>
                  </a:lnTo>
                  <a:lnTo>
                    <a:pt x="10447" y="48"/>
                  </a:lnTo>
                  <a:lnTo>
                    <a:pt x="10463" y="48"/>
                  </a:lnTo>
                  <a:lnTo>
                    <a:pt x="10479" y="48"/>
                  </a:lnTo>
                  <a:lnTo>
                    <a:pt x="10493" y="48"/>
                  </a:lnTo>
                  <a:lnTo>
                    <a:pt x="10506" y="48"/>
                  </a:lnTo>
                  <a:lnTo>
                    <a:pt x="10519" y="48"/>
                  </a:lnTo>
                  <a:lnTo>
                    <a:pt x="10533" y="48"/>
                  </a:lnTo>
                  <a:lnTo>
                    <a:pt x="10544" y="48"/>
                  </a:lnTo>
                  <a:lnTo>
                    <a:pt x="10556" y="48"/>
                  </a:lnTo>
                  <a:lnTo>
                    <a:pt x="10566" y="48"/>
                  </a:lnTo>
                  <a:lnTo>
                    <a:pt x="10575" y="48"/>
                  </a:lnTo>
                  <a:lnTo>
                    <a:pt x="10584" y="48"/>
                  </a:lnTo>
                  <a:lnTo>
                    <a:pt x="10593" y="48"/>
                  </a:lnTo>
                  <a:lnTo>
                    <a:pt x="10601" y="48"/>
                  </a:lnTo>
                  <a:lnTo>
                    <a:pt x="10607" y="48"/>
                  </a:lnTo>
                  <a:lnTo>
                    <a:pt x="10614" y="48"/>
                  </a:lnTo>
                  <a:lnTo>
                    <a:pt x="10619" y="48"/>
                  </a:lnTo>
                  <a:lnTo>
                    <a:pt x="10624" y="48"/>
                  </a:lnTo>
                  <a:lnTo>
                    <a:pt x="10628" y="48"/>
                  </a:lnTo>
                  <a:lnTo>
                    <a:pt x="10631" y="48"/>
                  </a:lnTo>
                  <a:lnTo>
                    <a:pt x="10635" y="48"/>
                  </a:lnTo>
                  <a:lnTo>
                    <a:pt x="10636" y="48"/>
                  </a:lnTo>
                  <a:lnTo>
                    <a:pt x="10637" y="48"/>
                  </a:lnTo>
                  <a:lnTo>
                    <a:pt x="10638" y="48"/>
                  </a:lnTo>
                  <a:lnTo>
                    <a:pt x="10639" y="48"/>
                  </a:lnTo>
                  <a:lnTo>
                    <a:pt x="10641" y="48"/>
                  </a:lnTo>
                  <a:lnTo>
                    <a:pt x="10642" y="48"/>
                  </a:lnTo>
                  <a:lnTo>
                    <a:pt x="10641" y="32"/>
                  </a:lnTo>
                  <a:lnTo>
                    <a:pt x="10641" y="16"/>
                  </a:lnTo>
                  <a:lnTo>
                    <a:pt x="10641" y="0"/>
                  </a:lnTo>
                </a:path>
              </a:pathLst>
            </a:custGeom>
            <a:solidFill>
              <a:srgbClr val="0000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6343571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80" y="6324723"/>
            <a:ext cx="42005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9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8325</TotalTime>
  <Words>664</Words>
  <Application>Microsoft Office PowerPoint</Application>
  <PresentationFormat>On-screen Show (4:3)</PresentationFormat>
  <Paragraphs>172</Paragraphs>
  <Slides>17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Equation</vt:lpstr>
      <vt:lpstr>FFAG Recirculation and Permanent Magnet Technology for ERL’s</vt:lpstr>
      <vt:lpstr>ERL &amp; FFAG based eRHIC </vt:lpstr>
      <vt:lpstr>FFAG recirculation passes</vt:lpstr>
      <vt:lpstr>FFAG Cell of the eRHIC</vt:lpstr>
      <vt:lpstr>PowerPoint Presentation</vt:lpstr>
      <vt:lpstr>3D Magnetic field calculations for the FFAG cells</vt:lpstr>
      <vt:lpstr>PowerPoint Presentation</vt:lpstr>
      <vt:lpstr>The Optics of the Low Energy FFAG cell* </vt:lpstr>
      <vt:lpstr>PowerPoint Presentation</vt:lpstr>
      <vt:lpstr>Cornell-BNL FFAG-ERL Test Facility (Cb)</vt:lpstr>
      <vt:lpstr>76 – 286 MeV NS-FFAG Cornell Lattice  100 cells : Orbits and magnets in the 10.5 m diameter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Tsoupas, Nicholaos</dc:creator>
  <cp:lastModifiedBy>Tsoupas, Nicholaos</cp:lastModifiedBy>
  <cp:revision>67</cp:revision>
  <dcterms:created xsi:type="dcterms:W3CDTF">2015-04-28T19:29:25Z</dcterms:created>
  <dcterms:modified xsi:type="dcterms:W3CDTF">2015-06-17T20:48:03Z</dcterms:modified>
</cp:coreProperties>
</file>