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6" r:id="rId9"/>
    <p:sldId id="262" r:id="rId10"/>
    <p:sldId id="274" r:id="rId11"/>
    <p:sldId id="263" r:id="rId12"/>
    <p:sldId id="267" r:id="rId13"/>
    <p:sldId id="283" r:id="rId14"/>
    <p:sldId id="277" r:id="rId15"/>
    <p:sldId id="264" r:id="rId16"/>
    <p:sldId id="284" r:id="rId17"/>
    <p:sldId id="269" r:id="rId18"/>
    <p:sldId id="275" r:id="rId19"/>
    <p:sldId id="276" r:id="rId20"/>
    <p:sldId id="270" r:id="rId21"/>
    <p:sldId id="278" r:id="rId22"/>
    <p:sldId id="271" r:id="rId23"/>
    <p:sldId id="282" r:id="rId24"/>
    <p:sldId id="272" r:id="rId25"/>
    <p:sldId id="279" r:id="rId26"/>
    <p:sldId id="280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73" r:id="rId39"/>
    <p:sldId id="296" r:id="rId40"/>
    <p:sldId id="298" r:id="rId41"/>
    <p:sldId id="299" r:id="rId42"/>
    <p:sldId id="297" r:id="rId43"/>
    <p:sldId id="300" r:id="rId44"/>
    <p:sldId id="301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3186-3191-479D-8328-3A02EA203407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5478-1473-4D32-9FA8-5B8FC1C90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5478-1473-4D32-9FA8-5B8FC1C908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5478-1473-4D32-9FA8-5B8FC1C908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5478-1473-4D32-9FA8-5B8FC1C908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5478-1473-4D32-9FA8-5B8FC1C908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1B4FA-9BFE-4E9D-B237-D54FF1B74A76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9B5CB-CF70-47CD-B0D9-43D04EB6BE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CASPEr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Cosmic </a:t>
            </a:r>
            <a:r>
              <a:rPr lang="en-US" dirty="0" err="1" smtClean="0"/>
              <a:t>Axion</a:t>
            </a:r>
            <a:r>
              <a:rPr lang="en-US" dirty="0" smtClean="0"/>
              <a:t> Spin Precession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Derek F. Jackson Kimball</a:t>
            </a:r>
            <a:endParaRPr lang="en-US" dirty="0"/>
          </a:p>
        </p:txBody>
      </p:sp>
      <p:pic>
        <p:nvPicPr>
          <p:cNvPr id="4" name="image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53068" y="5438775"/>
            <a:ext cx="1895475" cy="1419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194560" y="305854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752600"/>
            <a:ext cx="4038600" cy="3581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2272609" y="1752601"/>
            <a:ext cx="2375591" cy="1319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</p:cNvCxnSpPr>
          <p:nvPr/>
        </p:nvCxnSpPr>
        <p:spPr>
          <a:xfrm>
            <a:off x="2272609" y="3136597"/>
            <a:ext cx="2375591" cy="21974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532" y="616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</a:t>
            </a:r>
            <a:r>
              <a:rPr lang="en-US" dirty="0" err="1" smtClean="0"/>
              <a:t>Sushkov</a:t>
            </a:r>
            <a:r>
              <a:rPr lang="en-US" dirty="0" smtClean="0"/>
              <a:t> (Boston University)</a:t>
            </a:r>
          </a:p>
        </p:txBody>
      </p:sp>
      <p:pic>
        <p:nvPicPr>
          <p:cNvPr id="11266" name="Picture 2" descr="File:Boston University sea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1600200" cy="1600200"/>
          </a:xfrm>
          <a:prstGeom prst="rect">
            <a:avLst/>
          </a:prstGeom>
          <a:noFill/>
        </p:spPr>
      </p:pic>
      <p:pic>
        <p:nvPicPr>
          <p:cNvPr id="11268" name="Picture 4" descr="http://physics.columbia.edu/files/physics/content/AlexSushkov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050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953000" y="38862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27473" y="4034135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38862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2473" y="4034135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194560" y="305854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752600"/>
            <a:ext cx="4038600" cy="3581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2272609" y="1752601"/>
            <a:ext cx="2375591" cy="1319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</p:cNvCxnSpPr>
          <p:nvPr/>
        </p:nvCxnSpPr>
        <p:spPr>
          <a:xfrm>
            <a:off x="2272609" y="3136597"/>
            <a:ext cx="2375591" cy="21974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532" y="616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</a:t>
            </a:r>
            <a:r>
              <a:rPr lang="en-US" dirty="0" err="1" smtClean="0"/>
              <a:t>Sushkov</a:t>
            </a:r>
            <a:r>
              <a:rPr lang="en-US" dirty="0" smtClean="0"/>
              <a:t> (Boston University)</a:t>
            </a:r>
          </a:p>
        </p:txBody>
      </p:sp>
      <p:pic>
        <p:nvPicPr>
          <p:cNvPr id="11266" name="Picture 2" descr="File:Boston University seal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1600200" cy="1600200"/>
          </a:xfrm>
          <a:prstGeom prst="rect">
            <a:avLst/>
          </a:prstGeom>
          <a:noFill/>
        </p:spPr>
      </p:pic>
      <p:pic>
        <p:nvPicPr>
          <p:cNvPr id="11268" name="Picture 4" descr="http://physics.columbia.edu/files/physics/content/AlexSushkov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050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858000" y="3886200"/>
            <a:ext cx="144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2473" y="4034135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17" descr="Wojciechowski_Savukov"/>
          <p:cNvPicPr>
            <a:picLocks noChangeAspect="1" noChangeArrowheads="1"/>
          </p:cNvPicPr>
          <p:nvPr/>
        </p:nvPicPr>
        <p:blipFill>
          <a:blip r:embed="rId6" cstate="print"/>
          <a:srcRect l="71980" t="10284" r="12561" b="65225"/>
          <a:stretch>
            <a:fillRect/>
          </a:stretch>
        </p:blipFill>
        <p:spPr bwMode="auto">
          <a:xfrm>
            <a:off x="5119468" y="3761936"/>
            <a:ext cx="115490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194560" y="305854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SPEr-logo-with-nam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4132"/>
            <a:ext cx="9144000" cy="515386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086728"/>
            <a:ext cx="9144000" cy="28567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osmic </a:t>
            </a:r>
            <a:r>
              <a:rPr lang="en-US" sz="4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xion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pin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recession 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xpe</a:t>
            </a:r>
            <a:r>
              <a:rPr 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CASPEr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13992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D. </a:t>
            </a:r>
            <a:r>
              <a:rPr lang="en-US" sz="2400" dirty="0" err="1" smtClean="0"/>
              <a:t>Budker</a:t>
            </a:r>
            <a:r>
              <a:rPr lang="en-US" sz="2400" dirty="0" smtClean="0"/>
              <a:t> et al., Phys</a:t>
            </a:r>
            <a:r>
              <a:rPr lang="en-US" sz="2400" dirty="0"/>
              <a:t>. Rev. </a:t>
            </a:r>
            <a:r>
              <a:rPr lang="en-US" sz="2400" dirty="0" smtClean="0"/>
              <a:t>X </a:t>
            </a:r>
            <a:r>
              <a:rPr lang="en-US" sz="2400" b="1" dirty="0" smtClean="0"/>
              <a:t>4</a:t>
            </a:r>
            <a:r>
              <a:rPr lang="en-US" sz="2400" dirty="0" smtClean="0"/>
              <a:t>, 021030 </a:t>
            </a:r>
            <a:r>
              <a:rPr lang="en-US" sz="2400" dirty="0"/>
              <a:t>(</a:t>
            </a:r>
            <a:r>
              <a:rPr lang="en-US" sz="2400" dirty="0" smtClean="0"/>
              <a:t>2014).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Motivation and theory;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CASPEr</a:t>
            </a:r>
            <a:r>
              <a:rPr lang="en-US" dirty="0" smtClean="0"/>
              <a:t> Electric;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CASPEr</a:t>
            </a:r>
            <a:r>
              <a:rPr lang="en-US" dirty="0" smtClean="0"/>
              <a:t> Wind*;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* Not enough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972992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Axions</a:t>
            </a:r>
            <a:r>
              <a:rPr lang="en-US" sz="2400" dirty="0" smtClean="0"/>
              <a:t> and </a:t>
            </a:r>
            <a:r>
              <a:rPr lang="en-US" sz="2400" dirty="0" err="1" smtClean="0"/>
              <a:t>axion</a:t>
            </a:r>
            <a:r>
              <a:rPr lang="en-US" sz="2400" dirty="0" smtClean="0"/>
              <a:t>-like particles (ALPs) arise as the pseudo-Goldstone bosons of global symmetries broken at an energy scale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121" y="3815860"/>
            <a:ext cx="263175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" y="3277995"/>
            <a:ext cx="8268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The strong interaction creates a potential for the QCD </a:t>
            </a:r>
            <a:r>
              <a:rPr lang="en-US" sz="2400" dirty="0" err="1" smtClean="0"/>
              <a:t>axion</a:t>
            </a:r>
            <a:r>
              <a:rPr lang="en-US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5058731"/>
            <a:ext cx="506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and the QCD </a:t>
            </a:r>
            <a:r>
              <a:rPr lang="en-US" sz="2400" dirty="0" err="1" smtClean="0"/>
              <a:t>axion</a:t>
            </a:r>
            <a:r>
              <a:rPr lang="en-US" sz="2400" dirty="0" smtClean="0"/>
              <a:t> mass is given by: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3281" y="5628761"/>
            <a:ext cx="2357438" cy="10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43136" y="5716343"/>
            <a:ext cx="337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ALPs may have different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 and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</a:t>
            </a:r>
            <a:r>
              <a:rPr lang="en-US" dirty="0" smtClean="0"/>
              <a:t> oscillations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93078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</a:t>
            </a:r>
            <a:r>
              <a:rPr lang="en-US" sz="2400" dirty="0" err="1" smtClean="0"/>
              <a:t>axions</a:t>
            </a:r>
            <a:r>
              <a:rPr lang="en-US" sz="2400" dirty="0" smtClean="0"/>
              <a:t> are produced after the Big Bang, the field can generally take on any initial value, and thus </a:t>
            </a:r>
            <a:r>
              <a:rPr lang="en-US" sz="2400" dirty="0" err="1" smtClean="0"/>
              <a:t>axions</a:t>
            </a:r>
            <a:r>
              <a:rPr lang="en-US" sz="2400" dirty="0" smtClean="0"/>
              <a:t> appear as a classical coherent oscillating field.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3276600"/>
            <a:ext cx="4305300" cy="205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111" y="5499367"/>
            <a:ext cx="2791778" cy="82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Axions</a:t>
            </a:r>
            <a:r>
              <a:rPr lang="en-US" dirty="0" smtClean="0"/>
              <a:t> as dark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972992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Axion</a:t>
            </a:r>
            <a:r>
              <a:rPr lang="en-US" sz="2400" dirty="0" smtClean="0"/>
              <a:t> oscillations store energy that can be the dark matter: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fact, if the energy density of the oscillating </a:t>
            </a:r>
            <a:r>
              <a:rPr lang="en-US" sz="2400" dirty="0" err="1" smtClean="0"/>
              <a:t>axion</a:t>
            </a:r>
            <a:r>
              <a:rPr lang="en-US" sz="2400" dirty="0" smtClean="0"/>
              <a:t> field is too large, it can </a:t>
            </a:r>
            <a:r>
              <a:rPr lang="en-US" sz="2400" dirty="0" err="1" smtClean="0"/>
              <a:t>overclose</a:t>
            </a:r>
            <a:r>
              <a:rPr lang="en-US" sz="2400" dirty="0" smtClean="0"/>
              <a:t> the universe!</a:t>
            </a:r>
          </a:p>
        </p:txBody>
      </p:sp>
      <p:pic>
        <p:nvPicPr>
          <p:cNvPr id="3074" name="Picture 2" descr="The direction of time follows the&#10;expansion of the universe, but perhaps there are regions of backward-running time (black circles),&#10;evolving in reverse from a possible Big Crunch at the end of our universe, and appearing to us like&#10;dark mat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571" y="4754648"/>
            <a:ext cx="4318859" cy="191109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430" y="2530502"/>
            <a:ext cx="2263140" cy="119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Inflation and </a:t>
            </a:r>
            <a:r>
              <a:rPr lang="en-US" dirty="0" err="1" smtClean="0"/>
              <a:t>axion</a:t>
            </a:r>
            <a:r>
              <a:rPr lang="en-US" dirty="0" smtClean="0"/>
              <a:t> cosmology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3454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baseline="-25000" dirty="0" smtClean="0">
                <a:sym typeface="Symbol"/>
              </a:rPr>
              <a:t>QCD</a:t>
            </a:r>
            <a:r>
              <a:rPr lang="en-US" sz="2400" dirty="0" smtClean="0">
                <a:sym typeface="Symbol"/>
              </a:rPr>
              <a:t>  1 in the early universe, then for the QCD </a:t>
            </a:r>
            <a:r>
              <a:rPr lang="en-US" sz="2400" dirty="0" err="1" smtClean="0">
                <a:sym typeface="Symbol"/>
              </a:rPr>
              <a:t>axion</a:t>
            </a:r>
            <a:r>
              <a:rPr lang="en-US" sz="2400" dirty="0" smtClean="0">
                <a:sym typeface="Symbol"/>
              </a:rPr>
              <a:t>:</a:t>
            </a:r>
            <a:endParaRPr lang="en-US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001" y="2720340"/>
            <a:ext cx="2265998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5814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if the inflation scale is lower than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</a:t>
            </a:r>
            <a:r>
              <a:rPr lang="en-US" sz="2400" dirty="0" smtClean="0"/>
              <a:t>the universe before inflation can have an inhomogeneous distribution of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Any local patch can inflate into our visible universe with a uniform value of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and of course our visible universe has a dark matter density small enough to avoid </a:t>
            </a:r>
            <a:r>
              <a:rPr lang="en-US" sz="2400" dirty="0" err="1" smtClean="0"/>
              <a:t>overclosure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Multiply 5"/>
          <p:cNvSpPr/>
          <p:nvPr/>
        </p:nvSpPr>
        <p:spPr>
          <a:xfrm>
            <a:off x="3733800" y="2286000"/>
            <a:ext cx="1447800" cy="1524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6972" y="2777196"/>
            <a:ext cx="3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“</a:t>
            </a:r>
            <a:r>
              <a:rPr lang="en-US" sz="2400" dirty="0" err="1" smtClean="0">
                <a:solidFill>
                  <a:srgbClr val="FF0000"/>
                </a:solidFill>
              </a:rPr>
              <a:t>anthropic</a:t>
            </a:r>
            <a:r>
              <a:rPr lang="en-US" sz="2400" dirty="0" smtClean="0">
                <a:solidFill>
                  <a:srgbClr val="FF0000"/>
                </a:solidFill>
              </a:rPr>
              <a:t>” window.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Inflation and </a:t>
            </a:r>
            <a:r>
              <a:rPr lang="en-US" dirty="0" err="1" smtClean="0"/>
              <a:t>axion</a:t>
            </a:r>
            <a:r>
              <a:rPr lang="en-US" dirty="0" smtClean="0"/>
              <a:t> cosmology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3454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smtClean="0">
                <a:sym typeface="Symbol"/>
              </a:rPr>
              <a:t></a:t>
            </a:r>
            <a:r>
              <a:rPr lang="en-US" sz="2400" baseline="-25000" dirty="0" smtClean="0">
                <a:sym typeface="Symbol"/>
              </a:rPr>
              <a:t>QCD</a:t>
            </a:r>
            <a:r>
              <a:rPr lang="en-US" sz="2400" dirty="0" smtClean="0">
                <a:sym typeface="Symbol"/>
              </a:rPr>
              <a:t>  1 in the early universe, then for the QCD </a:t>
            </a:r>
            <a:r>
              <a:rPr lang="en-US" sz="2400" dirty="0" err="1" smtClean="0">
                <a:sym typeface="Symbol"/>
              </a:rPr>
              <a:t>axion</a:t>
            </a:r>
            <a:r>
              <a:rPr lang="en-US" sz="2400" dirty="0" smtClean="0">
                <a:sym typeface="Symbol"/>
              </a:rPr>
              <a:t>:</a:t>
            </a:r>
            <a:endParaRPr lang="en-US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001" y="2720340"/>
            <a:ext cx="2265998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>
          <a:xfrm>
            <a:off x="3733800" y="2286000"/>
            <a:ext cx="1447800" cy="1524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4768" y="2777196"/>
            <a:ext cx="3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“</a:t>
            </a:r>
            <a:r>
              <a:rPr lang="en-US" sz="2400" dirty="0" err="1" smtClean="0">
                <a:solidFill>
                  <a:srgbClr val="FF0000"/>
                </a:solidFill>
              </a:rPr>
              <a:t>anthropic</a:t>
            </a:r>
            <a:r>
              <a:rPr lang="en-US" sz="2400" dirty="0" smtClean="0">
                <a:solidFill>
                  <a:srgbClr val="FF0000"/>
                </a:solidFill>
              </a:rPr>
              <a:t>” window.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4" y="3919537"/>
            <a:ext cx="8983313" cy="104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5140" y="5054988"/>
            <a:ext cx="153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Astrophysical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constraints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2664" y="4467664"/>
            <a:ext cx="990600" cy="5029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18936" y="507491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ADMX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67068" y="5029200"/>
            <a:ext cx="0" cy="9906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6126474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GUT scale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01538" y="5029200"/>
            <a:ext cx="0" cy="9906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51258" y="6126474"/>
            <a:ext cx="15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Planck scale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67664"/>
            <a:ext cx="1752600" cy="502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CASPEr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Axion</a:t>
            </a:r>
            <a:r>
              <a:rPr lang="en-US" dirty="0" smtClean="0"/>
              <a:t> couplings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40984"/>
            <a:ext cx="166306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" y="3587260"/>
            <a:ext cx="1740218" cy="86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20797"/>
            <a:ext cx="212026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743200" y="2498184"/>
            <a:ext cx="99060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4532" y="2283652"/>
            <a:ext cx="462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Coupling to electromagnetic field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4011859"/>
            <a:ext cx="99060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24532" y="3797327"/>
            <a:ext cx="32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Coupling to gluon field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43200" y="5663929"/>
            <a:ext cx="990600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24532" y="5449397"/>
            <a:ext cx="299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Coupling to fermions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2184" y="4194512"/>
            <a:ext cx="281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CASPEr</a:t>
            </a:r>
            <a:r>
              <a:rPr lang="en-US" sz="2800" b="1" dirty="0" smtClean="0">
                <a:solidFill>
                  <a:schemeClr val="accent1"/>
                </a:solidFill>
              </a:rPr>
              <a:t> Electric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8672" y="5855304"/>
            <a:ext cx="243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CASPEr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Wind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3358660"/>
            <a:ext cx="7315200" cy="14677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077264"/>
            <a:ext cx="7315200" cy="146772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CASPEr</a:t>
            </a:r>
            <a:r>
              <a:rPr lang="en-US" dirty="0" smtClean="0"/>
              <a:t> Electric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-induced electric dipole moments (EDMs)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25101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EDM from the strong interaction (strong CP problem):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890" y="3125152"/>
            <a:ext cx="4046220" cy="83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8796" y="406227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Nuclear EDM from </a:t>
            </a:r>
            <a:r>
              <a:rPr lang="en-US" sz="2400" dirty="0" err="1" smtClean="0"/>
              <a:t>axion</a:t>
            </a:r>
            <a:r>
              <a:rPr lang="en-US" sz="2400" dirty="0" smtClean="0"/>
              <a:t> field: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831" y="4690768"/>
            <a:ext cx="4986338" cy="18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 oscillation frequency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22815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Determined by the </a:t>
            </a:r>
            <a:r>
              <a:rPr lang="en-US" sz="2400" dirty="0" err="1" smtClean="0"/>
              <a:t>axion</a:t>
            </a:r>
            <a:r>
              <a:rPr lang="en-US" sz="2400" dirty="0" smtClean="0"/>
              <a:t> mass, related to the global symmetry breaking scale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 :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633" y="3358660"/>
            <a:ext cx="588073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11455" y="4876800"/>
            <a:ext cx="492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 at GUT scale </a:t>
            </a:r>
            <a:r>
              <a:rPr lang="en-US" sz="2400" dirty="0" smtClean="0">
                <a:sym typeface="Symbol"/>
              </a:rPr>
              <a:t> MHz frequencies,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3805" y="5558135"/>
            <a:ext cx="507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 at Planck scale </a:t>
            </a:r>
            <a:r>
              <a:rPr lang="en-US" sz="2400" dirty="0" smtClean="0">
                <a:sym typeface="Symbol"/>
              </a:rPr>
              <a:t> kHz frequencies.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-induced EDM coupling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796" y="2133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Assuming </a:t>
            </a:r>
            <a:r>
              <a:rPr lang="en-US" sz="2400" dirty="0" err="1" smtClean="0"/>
              <a:t>axions</a:t>
            </a:r>
            <a:r>
              <a:rPr lang="en-US" sz="2400" dirty="0" smtClean="0"/>
              <a:t> are the dark matter, the dark matter density fixes the ratio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829300" cy="11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145" y="4267200"/>
            <a:ext cx="2251710" cy="9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8796" y="5257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generates an oscillating EDM: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7469" y="5805268"/>
            <a:ext cx="3929063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Magnetic Resonance (NMR)</a:t>
            </a:r>
            <a:endParaRPr lang="en-US" dirty="0"/>
          </a:p>
        </p:txBody>
      </p:sp>
      <p:grpSp>
        <p:nvGrpSpPr>
          <p:cNvPr id="4" name="Group 260"/>
          <p:cNvGrpSpPr/>
          <p:nvPr/>
        </p:nvGrpSpPr>
        <p:grpSpPr>
          <a:xfrm>
            <a:off x="3136450" y="3129726"/>
            <a:ext cx="971551" cy="1714501"/>
            <a:chOff x="0" y="0"/>
            <a:chExt cx="971550" cy="1714500"/>
          </a:xfrm>
        </p:grpSpPr>
        <p:sp>
          <p:nvSpPr>
            <p:cNvPr id="5" name="Shape 251"/>
            <p:cNvSpPr/>
            <p:nvPr/>
          </p:nvSpPr>
          <p:spPr>
            <a:xfrm flipH="1">
              <a:off x="-1" y="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" name="Shape 252"/>
            <p:cNvSpPr/>
            <p:nvPr/>
          </p:nvSpPr>
          <p:spPr>
            <a:xfrm flipH="1">
              <a:off x="480059" y="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" name="Shape 253"/>
            <p:cNvSpPr/>
            <p:nvPr/>
          </p:nvSpPr>
          <p:spPr>
            <a:xfrm>
              <a:off x="971550" y="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" name="Shape 254"/>
            <p:cNvSpPr/>
            <p:nvPr/>
          </p:nvSpPr>
          <p:spPr>
            <a:xfrm flipH="1">
              <a:off x="-1" y="662939"/>
              <a:ext cx="2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" name="Shape 255"/>
            <p:cNvSpPr/>
            <p:nvPr/>
          </p:nvSpPr>
          <p:spPr>
            <a:xfrm flipH="1">
              <a:off x="480059" y="662939"/>
              <a:ext cx="1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Shape 256"/>
            <p:cNvSpPr/>
            <p:nvPr/>
          </p:nvSpPr>
          <p:spPr>
            <a:xfrm>
              <a:off x="971550" y="662939"/>
              <a:ext cx="0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" name="Shape 257"/>
            <p:cNvSpPr/>
            <p:nvPr/>
          </p:nvSpPr>
          <p:spPr>
            <a:xfrm flipH="1">
              <a:off x="-1" y="131445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" name="Shape 258"/>
            <p:cNvSpPr/>
            <p:nvPr/>
          </p:nvSpPr>
          <p:spPr>
            <a:xfrm flipH="1">
              <a:off x="480059" y="131445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" name="Shape 259"/>
            <p:cNvSpPr/>
            <p:nvPr/>
          </p:nvSpPr>
          <p:spPr>
            <a:xfrm>
              <a:off x="971550" y="131445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4" name="Shape 261"/>
          <p:cNvSpPr/>
          <p:nvPr/>
        </p:nvSpPr>
        <p:spPr>
          <a:xfrm>
            <a:off x="6063446" y="2671132"/>
            <a:ext cx="3658" cy="1075357"/>
          </a:xfrm>
          <a:prstGeom prst="line">
            <a:avLst/>
          </a:prstGeom>
          <a:ln w="38100">
            <a:solidFill>
              <a:srgbClr val="0433FF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5" name="Group 268"/>
          <p:cNvGrpSpPr/>
          <p:nvPr/>
        </p:nvGrpSpPr>
        <p:grpSpPr>
          <a:xfrm>
            <a:off x="2700484" y="2087884"/>
            <a:ext cx="2948939" cy="2960371"/>
            <a:chOff x="0" y="0"/>
            <a:chExt cx="2948938" cy="2960369"/>
          </a:xfrm>
        </p:grpSpPr>
        <p:sp>
          <p:nvSpPr>
            <p:cNvPr id="16" name="Shape 262"/>
            <p:cNvSpPr/>
            <p:nvPr/>
          </p:nvSpPr>
          <p:spPr>
            <a:xfrm flipV="1">
              <a:off x="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Shape 263"/>
            <p:cNvSpPr/>
            <p:nvPr/>
          </p:nvSpPr>
          <p:spPr>
            <a:xfrm flipV="1">
              <a:off x="1845540" y="2296529"/>
              <a:ext cx="1103399" cy="6625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" name="Shape 264"/>
            <p:cNvSpPr/>
            <p:nvPr/>
          </p:nvSpPr>
          <p:spPr>
            <a:xfrm>
              <a:off x="2565" y="663840"/>
              <a:ext cx="1838330" cy="22965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53720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" name="Shape 265"/>
            <p:cNvSpPr/>
            <p:nvPr/>
          </p:nvSpPr>
          <p:spPr>
            <a:xfrm flipV="1">
              <a:off x="184554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" name="Shape 266"/>
            <p:cNvSpPr/>
            <p:nvPr/>
          </p:nvSpPr>
          <p:spPr>
            <a:xfrm>
              <a:off x="1091866" y="0"/>
              <a:ext cx="1844359" cy="18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" name="Shape 267"/>
            <p:cNvSpPr/>
            <p:nvPr/>
          </p:nvSpPr>
          <p:spPr>
            <a:xfrm flipV="1">
              <a:off x="2940287" y="8180"/>
              <a:ext cx="2305" cy="23062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22" name="dropped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56841" y="3041233"/>
            <a:ext cx="517544" cy="337006"/>
          </a:xfrm>
          <a:prstGeom prst="rect">
            <a:avLst/>
          </a:prstGeom>
          <a:ln w="3175">
            <a:miter lim="400000"/>
          </a:ln>
        </p:spPr>
      </p:pic>
      <p:pic>
        <p:nvPicPr>
          <p:cNvPr id="23" name="dropped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07900" y="2811783"/>
            <a:ext cx="205859" cy="329374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4" name="Group 286"/>
          <p:cNvGrpSpPr/>
          <p:nvPr/>
        </p:nvGrpSpPr>
        <p:grpSpPr>
          <a:xfrm>
            <a:off x="5476161" y="4377282"/>
            <a:ext cx="2753439" cy="768503"/>
            <a:chOff x="0" y="0"/>
            <a:chExt cx="2753437" cy="768502"/>
          </a:xfrm>
        </p:grpSpPr>
        <p:grpSp>
          <p:nvGrpSpPr>
            <p:cNvPr id="25" name="Group 284"/>
            <p:cNvGrpSpPr/>
            <p:nvPr/>
          </p:nvGrpSpPr>
          <p:grpSpPr>
            <a:xfrm>
              <a:off x="-1" y="76550"/>
              <a:ext cx="2753439" cy="691953"/>
              <a:chOff x="0" y="0"/>
              <a:chExt cx="2753437" cy="691951"/>
            </a:xfrm>
          </p:grpSpPr>
          <p:sp>
            <p:nvSpPr>
              <p:cNvPr id="27" name="Shape 271"/>
              <p:cNvSpPr/>
              <p:nvPr/>
            </p:nvSpPr>
            <p:spPr>
              <a:xfrm flipV="1">
                <a:off x="236249" y="172580"/>
                <a:ext cx="170758" cy="170757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8" name="Shape 272"/>
              <p:cNvSpPr/>
              <p:nvPr/>
            </p:nvSpPr>
            <p:spPr>
              <a:xfrm flipV="1">
                <a:off x="0" y="347611"/>
                <a:ext cx="2753438" cy="1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9" name="Shape 273"/>
              <p:cNvSpPr/>
              <p:nvPr/>
            </p:nvSpPr>
            <p:spPr>
              <a:xfrm flipV="1">
                <a:off x="429644" y="48078"/>
                <a:ext cx="295259" cy="295259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0" name="Shape 274"/>
              <p:cNvSpPr/>
              <p:nvPr/>
            </p:nvSpPr>
            <p:spPr>
              <a:xfrm flipV="1">
                <a:off x="636231" y="2357"/>
                <a:ext cx="340980" cy="340980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1" name="Shape 275"/>
              <p:cNvSpPr/>
              <p:nvPr/>
            </p:nvSpPr>
            <p:spPr>
              <a:xfrm flipV="1">
                <a:off x="894730" y="196921"/>
                <a:ext cx="146946" cy="144935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2" name="Shape 276"/>
              <p:cNvSpPr/>
              <p:nvPr/>
            </p:nvSpPr>
            <p:spPr>
              <a:xfrm flipH="1">
                <a:off x="1619279" y="355460"/>
                <a:ext cx="170757" cy="170757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3" name="Shape 277"/>
              <p:cNvSpPr/>
              <p:nvPr/>
            </p:nvSpPr>
            <p:spPr>
              <a:xfrm flipH="1">
                <a:off x="1316316" y="362402"/>
                <a:ext cx="295260" cy="295260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4" name="Shape 278"/>
              <p:cNvSpPr/>
              <p:nvPr/>
            </p:nvSpPr>
            <p:spPr>
              <a:xfrm flipH="1">
                <a:off x="1079541" y="350972"/>
                <a:ext cx="340980" cy="340980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5" name="Shape 279"/>
              <p:cNvSpPr/>
              <p:nvPr/>
            </p:nvSpPr>
            <p:spPr>
              <a:xfrm flipH="1">
                <a:off x="1047424" y="356935"/>
                <a:ext cx="146945" cy="144935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6" name="Shape 280"/>
              <p:cNvSpPr/>
              <p:nvPr/>
            </p:nvSpPr>
            <p:spPr>
              <a:xfrm flipV="1">
                <a:off x="1945034" y="170222"/>
                <a:ext cx="170757" cy="170757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281"/>
              <p:cNvSpPr/>
              <p:nvPr/>
            </p:nvSpPr>
            <p:spPr>
              <a:xfrm flipV="1">
                <a:off x="2138429" y="45720"/>
                <a:ext cx="295259" cy="295259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8" name="Shape 282"/>
              <p:cNvSpPr/>
              <p:nvPr/>
            </p:nvSpPr>
            <p:spPr>
              <a:xfrm flipV="1">
                <a:off x="2345016" y="-1"/>
                <a:ext cx="340980" cy="340980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9" name="Shape 283"/>
              <p:cNvSpPr/>
              <p:nvPr/>
            </p:nvSpPr>
            <p:spPr>
              <a:xfrm flipV="1">
                <a:off x="2603515" y="194563"/>
                <a:ext cx="146946" cy="144935"/>
              </a:xfrm>
              <a:prstGeom prst="line">
                <a:avLst/>
              </a:prstGeom>
              <a:noFill/>
              <a:ln w="12700" cap="flat">
                <a:solidFill>
                  <a:srgbClr val="00F9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 defTabSz="422909">
                  <a:defRPr sz="24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pic>
          <p:nvPicPr>
            <p:cNvPr id="26" name="pasted-image.pdf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345214" y="0"/>
              <a:ext cx="228601" cy="29718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40" name="Shape 287"/>
          <p:cNvSpPr/>
          <p:nvPr/>
        </p:nvSpPr>
        <p:spPr>
          <a:xfrm>
            <a:off x="1397605" y="5574337"/>
            <a:ext cx="6348790" cy="44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22909">
              <a:lnSpc>
                <a:spcPct val="120000"/>
              </a:lnSpc>
              <a:defRPr>
                <a:solidFill>
                  <a:srgbClr val="011993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2400" dirty="0">
                <a:solidFill>
                  <a:srgbClr val="011993"/>
                </a:solidFill>
              </a:rPr>
              <a:t>NMR resonant spin flip when </a:t>
            </a:r>
            <a:r>
              <a:rPr sz="2400" dirty="0" err="1">
                <a:solidFill>
                  <a:srgbClr val="011993"/>
                </a:solidFill>
              </a:rPr>
              <a:t>Larmor</a:t>
            </a:r>
            <a:r>
              <a:rPr sz="2400" dirty="0">
                <a:solidFill>
                  <a:srgbClr val="011993"/>
                </a:solidFill>
              </a:rPr>
              <a:t> frequency</a:t>
            </a:r>
          </a:p>
        </p:txBody>
      </p:sp>
      <p:pic>
        <p:nvPicPr>
          <p:cNvPr id="41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840483" y="6202684"/>
            <a:ext cx="1463035" cy="274320"/>
          </a:xfrm>
          <a:prstGeom prst="rect">
            <a:avLst/>
          </a:prstGeom>
          <a:ln w="3175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80474" y="4971218"/>
            <a:ext cx="182881" cy="1485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69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EDM coupling to </a:t>
            </a:r>
            <a:r>
              <a:rPr lang="en-US" dirty="0" err="1" smtClean="0"/>
              <a:t>axion</a:t>
            </a:r>
            <a:r>
              <a:rPr lang="en-US" dirty="0" smtClean="0"/>
              <a:t> plays role of oscillating transverse magnetic field</a:t>
            </a:r>
            <a:endParaRPr lang="en-US" dirty="0"/>
          </a:p>
        </p:txBody>
      </p:sp>
      <p:grpSp>
        <p:nvGrpSpPr>
          <p:cNvPr id="4" name="Group 305"/>
          <p:cNvGrpSpPr/>
          <p:nvPr/>
        </p:nvGrpSpPr>
        <p:grpSpPr>
          <a:xfrm>
            <a:off x="3829141" y="3572219"/>
            <a:ext cx="971551" cy="1714501"/>
            <a:chOff x="0" y="0"/>
            <a:chExt cx="971550" cy="1714500"/>
          </a:xfrm>
        </p:grpSpPr>
        <p:sp>
          <p:nvSpPr>
            <p:cNvPr id="45" name="Shape 296"/>
            <p:cNvSpPr/>
            <p:nvPr/>
          </p:nvSpPr>
          <p:spPr>
            <a:xfrm flipH="1">
              <a:off x="-1" y="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6" name="Shape 297"/>
            <p:cNvSpPr/>
            <p:nvPr/>
          </p:nvSpPr>
          <p:spPr>
            <a:xfrm flipH="1">
              <a:off x="480059" y="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" name="Shape 298"/>
            <p:cNvSpPr/>
            <p:nvPr/>
          </p:nvSpPr>
          <p:spPr>
            <a:xfrm>
              <a:off x="971550" y="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8" name="Shape 299"/>
            <p:cNvSpPr/>
            <p:nvPr/>
          </p:nvSpPr>
          <p:spPr>
            <a:xfrm flipH="1">
              <a:off x="-1" y="662939"/>
              <a:ext cx="2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9" name="Shape 300"/>
            <p:cNvSpPr/>
            <p:nvPr/>
          </p:nvSpPr>
          <p:spPr>
            <a:xfrm flipH="1">
              <a:off x="480059" y="662939"/>
              <a:ext cx="1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0" name="Shape 301"/>
            <p:cNvSpPr/>
            <p:nvPr/>
          </p:nvSpPr>
          <p:spPr>
            <a:xfrm>
              <a:off x="971550" y="662939"/>
              <a:ext cx="0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" name="Shape 302"/>
            <p:cNvSpPr/>
            <p:nvPr/>
          </p:nvSpPr>
          <p:spPr>
            <a:xfrm flipH="1">
              <a:off x="-1" y="131445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2" name="Shape 303"/>
            <p:cNvSpPr/>
            <p:nvPr/>
          </p:nvSpPr>
          <p:spPr>
            <a:xfrm flipH="1">
              <a:off x="480059" y="131445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3" name="Shape 304"/>
            <p:cNvSpPr/>
            <p:nvPr/>
          </p:nvSpPr>
          <p:spPr>
            <a:xfrm>
              <a:off x="971550" y="131445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5" name="Group 315"/>
          <p:cNvGrpSpPr/>
          <p:nvPr/>
        </p:nvGrpSpPr>
        <p:grpSpPr>
          <a:xfrm>
            <a:off x="3720557" y="3703663"/>
            <a:ext cx="1257300" cy="1497331"/>
            <a:chOff x="0" y="0"/>
            <a:chExt cx="1257299" cy="1497329"/>
          </a:xfrm>
        </p:grpSpPr>
        <p:sp>
          <p:nvSpPr>
            <p:cNvPr id="55" name="Shape 306"/>
            <p:cNvSpPr/>
            <p:nvPr/>
          </p:nvSpPr>
          <p:spPr>
            <a:xfrm flipH="1">
              <a:off x="0" y="0"/>
              <a:ext cx="285751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6" name="Shape 307"/>
            <p:cNvSpPr/>
            <p:nvPr/>
          </p:nvSpPr>
          <p:spPr>
            <a:xfrm flipH="1">
              <a:off x="480059" y="0"/>
              <a:ext cx="285751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7" name="Shape 308"/>
            <p:cNvSpPr/>
            <p:nvPr/>
          </p:nvSpPr>
          <p:spPr>
            <a:xfrm flipH="1">
              <a:off x="971550" y="0"/>
              <a:ext cx="285750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8" name="Shape 309"/>
            <p:cNvSpPr/>
            <p:nvPr/>
          </p:nvSpPr>
          <p:spPr>
            <a:xfrm flipH="1">
              <a:off x="0" y="59435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9" name="Shape 310"/>
            <p:cNvSpPr/>
            <p:nvPr/>
          </p:nvSpPr>
          <p:spPr>
            <a:xfrm flipH="1">
              <a:off x="480059" y="59435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0" name="Shape 311"/>
            <p:cNvSpPr/>
            <p:nvPr/>
          </p:nvSpPr>
          <p:spPr>
            <a:xfrm flipH="1">
              <a:off x="971550" y="594359"/>
              <a:ext cx="285750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1" name="Shape 312"/>
            <p:cNvSpPr/>
            <p:nvPr/>
          </p:nvSpPr>
          <p:spPr>
            <a:xfrm flipH="1">
              <a:off x="0" y="121157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" name="Shape 313"/>
            <p:cNvSpPr/>
            <p:nvPr/>
          </p:nvSpPr>
          <p:spPr>
            <a:xfrm flipH="1">
              <a:off x="480059" y="121157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3" name="Shape 314"/>
            <p:cNvSpPr/>
            <p:nvPr/>
          </p:nvSpPr>
          <p:spPr>
            <a:xfrm flipH="1">
              <a:off x="971550" y="1211579"/>
              <a:ext cx="285750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6" name="Group 318"/>
          <p:cNvGrpSpPr/>
          <p:nvPr/>
        </p:nvGrpSpPr>
        <p:grpSpPr>
          <a:xfrm>
            <a:off x="1600200" y="3206459"/>
            <a:ext cx="1577433" cy="2286001"/>
            <a:chOff x="27524" y="0"/>
            <a:chExt cx="1577431" cy="2286000"/>
          </a:xfrm>
        </p:grpSpPr>
        <p:sp>
          <p:nvSpPr>
            <p:cNvPr id="65" name="Shape 316"/>
            <p:cNvSpPr/>
            <p:nvPr/>
          </p:nvSpPr>
          <p:spPr>
            <a:xfrm>
              <a:off x="1182046" y="0"/>
              <a:ext cx="422911" cy="228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5493"/>
              </a:solidFill>
              <a:prstDash val="solid"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53720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6" name="Shape 317"/>
            <p:cNvSpPr/>
            <p:nvPr/>
          </p:nvSpPr>
          <p:spPr>
            <a:xfrm>
              <a:off x="27524" y="560730"/>
              <a:ext cx="1007339" cy="1148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90" tIns="34290" rIns="34290" bIns="34290" numCol="1" anchor="ctr">
              <a:spAutoFit/>
            </a:bodyPr>
            <a:lstStyle/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SQUID</a:t>
              </a:r>
            </a:p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pickup</a:t>
              </a:r>
            </a:p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loop</a:t>
              </a:r>
            </a:p>
          </p:txBody>
        </p:sp>
      </p:grpSp>
      <p:sp>
        <p:nvSpPr>
          <p:cNvPr id="67" name="Shape 319"/>
          <p:cNvSpPr/>
          <p:nvPr/>
        </p:nvSpPr>
        <p:spPr>
          <a:xfrm>
            <a:off x="6756137" y="3113625"/>
            <a:ext cx="3658" cy="1075357"/>
          </a:xfrm>
          <a:prstGeom prst="line">
            <a:avLst/>
          </a:prstGeom>
          <a:ln w="38100">
            <a:solidFill>
              <a:srgbClr val="0433FF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" name="Group 326"/>
          <p:cNvGrpSpPr/>
          <p:nvPr/>
        </p:nvGrpSpPr>
        <p:grpSpPr>
          <a:xfrm>
            <a:off x="3393175" y="2530377"/>
            <a:ext cx="2948939" cy="2960371"/>
            <a:chOff x="0" y="0"/>
            <a:chExt cx="2948938" cy="2960369"/>
          </a:xfrm>
        </p:grpSpPr>
        <p:sp>
          <p:nvSpPr>
            <p:cNvPr id="69" name="Shape 320"/>
            <p:cNvSpPr/>
            <p:nvPr/>
          </p:nvSpPr>
          <p:spPr>
            <a:xfrm flipV="1">
              <a:off x="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" name="Shape 321"/>
            <p:cNvSpPr/>
            <p:nvPr/>
          </p:nvSpPr>
          <p:spPr>
            <a:xfrm flipV="1">
              <a:off x="1845540" y="2296529"/>
              <a:ext cx="1103399" cy="6625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1" name="Shape 322"/>
            <p:cNvSpPr/>
            <p:nvPr/>
          </p:nvSpPr>
          <p:spPr>
            <a:xfrm>
              <a:off x="2565" y="663840"/>
              <a:ext cx="1838330" cy="22965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53720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2" name="Shape 323"/>
            <p:cNvSpPr/>
            <p:nvPr/>
          </p:nvSpPr>
          <p:spPr>
            <a:xfrm flipV="1">
              <a:off x="184554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3" name="Shape 324"/>
            <p:cNvSpPr/>
            <p:nvPr/>
          </p:nvSpPr>
          <p:spPr>
            <a:xfrm>
              <a:off x="1091866" y="0"/>
              <a:ext cx="1844359" cy="18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4" name="Shape 325"/>
            <p:cNvSpPr/>
            <p:nvPr/>
          </p:nvSpPr>
          <p:spPr>
            <a:xfrm flipV="1">
              <a:off x="2940287" y="8180"/>
              <a:ext cx="2305" cy="23062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75" name="dropped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49532" y="3483726"/>
            <a:ext cx="517544" cy="337006"/>
          </a:xfrm>
          <a:prstGeom prst="rect">
            <a:avLst/>
          </a:prstGeom>
          <a:ln w="3175">
            <a:miter lim="400000"/>
          </a:ln>
        </p:spPr>
      </p:pic>
      <p:sp>
        <p:nvSpPr>
          <p:cNvPr id="76" name="Shape 328"/>
          <p:cNvSpPr/>
          <p:nvPr/>
        </p:nvSpPr>
        <p:spPr>
          <a:xfrm flipV="1">
            <a:off x="5994771" y="5039892"/>
            <a:ext cx="848564" cy="526695"/>
          </a:xfrm>
          <a:prstGeom prst="line">
            <a:avLst/>
          </a:prstGeom>
          <a:ln w="381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77" name="dropped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00591" y="3254276"/>
            <a:ext cx="205859" cy="329374"/>
          </a:xfrm>
          <a:prstGeom prst="rect">
            <a:avLst/>
          </a:prstGeom>
          <a:ln w="3175">
            <a:miter lim="400000"/>
          </a:ln>
        </p:spPr>
      </p:pic>
      <p:sp>
        <p:nvSpPr>
          <p:cNvPr id="78" name="Shape 330"/>
          <p:cNvSpPr/>
          <p:nvPr/>
        </p:nvSpPr>
        <p:spPr>
          <a:xfrm>
            <a:off x="705781" y="6031468"/>
            <a:ext cx="77324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22909">
              <a:spcBef>
                <a:spcPts val="2000"/>
              </a:spcBef>
              <a:defRPr>
                <a:solidFill>
                  <a:srgbClr val="941751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941751"/>
                </a:solidFill>
              </a:rPr>
              <a:t>Larmor</a:t>
            </a:r>
            <a:r>
              <a:rPr sz="2400" dirty="0">
                <a:solidFill>
                  <a:srgbClr val="941751"/>
                </a:solidFill>
              </a:rPr>
              <a:t> frequency = </a:t>
            </a:r>
            <a:r>
              <a:rPr sz="2400" dirty="0" err="1">
                <a:solidFill>
                  <a:srgbClr val="941751"/>
                </a:solidFill>
              </a:rPr>
              <a:t>axion</a:t>
            </a:r>
            <a:r>
              <a:rPr sz="2400" dirty="0">
                <a:solidFill>
                  <a:srgbClr val="941751"/>
                </a:solidFill>
              </a:rPr>
              <a:t> mass ➔ resonant </a:t>
            </a:r>
            <a:r>
              <a:rPr sz="2400" dirty="0" smtClean="0">
                <a:solidFill>
                  <a:srgbClr val="941751"/>
                </a:solidFill>
              </a:rPr>
              <a:t>enhancement</a:t>
            </a:r>
            <a:r>
              <a:rPr lang="en-US" sz="2400" dirty="0" smtClean="0">
                <a:solidFill>
                  <a:srgbClr val="941751"/>
                </a:solidFill>
              </a:rPr>
              <a:t>.</a:t>
            </a:r>
            <a:endParaRPr sz="2400" dirty="0">
              <a:solidFill>
                <a:srgbClr val="941751"/>
              </a:solidFill>
            </a:endParaRPr>
          </a:p>
        </p:txBody>
      </p:sp>
      <p:pic>
        <p:nvPicPr>
          <p:cNvPr id="82" name="pasted-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77464" y="5245030"/>
            <a:ext cx="2921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val 83"/>
          <p:cNvSpPr/>
          <p:nvPr/>
        </p:nvSpPr>
        <p:spPr>
          <a:xfrm>
            <a:off x="3639595" y="364717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39595" y="383943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15839" y="364717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115839" y="383943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615906" y="367750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615906" y="386976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44358" y="424901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644358" y="444126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20602" y="424901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20602" y="444126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20669" y="427934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20669" y="447159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649129" y="4882419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49129" y="5074675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25373" y="4882419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25373" y="5074675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25440" y="4893697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625440" y="5081190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192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Signal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estimate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atomic density;</a:t>
            </a:r>
          </a:p>
          <a:p>
            <a:r>
              <a:rPr lang="en-US" sz="2400" i="1" dirty="0" smtClean="0"/>
              <a:t>p</a:t>
            </a:r>
            <a:r>
              <a:rPr lang="en-US" sz="2400" dirty="0" smtClean="0"/>
              <a:t> = nuclear polarization;</a:t>
            </a:r>
          </a:p>
          <a:p>
            <a:r>
              <a:rPr lang="en-US" sz="2400" i="1" dirty="0" smtClean="0">
                <a:sym typeface="Symbol"/>
              </a:rPr>
              <a:t> </a:t>
            </a:r>
            <a:r>
              <a:rPr lang="en-US" sz="2400" dirty="0" smtClean="0">
                <a:sym typeface="Symbol"/>
              </a:rPr>
              <a:t>= magnetic moment;</a:t>
            </a:r>
          </a:p>
          <a:p>
            <a:r>
              <a:rPr lang="en-US" sz="2400" i="1" dirty="0" smtClean="0">
                <a:sym typeface="Symbol"/>
              </a:rPr>
              <a:t>E</a:t>
            </a:r>
            <a:r>
              <a:rPr lang="en-US" sz="2400" i="1" baseline="30000" dirty="0" smtClean="0">
                <a:sym typeface="Symbol"/>
              </a:rPr>
              <a:t>*</a:t>
            </a:r>
            <a:r>
              <a:rPr lang="en-US" sz="2400" dirty="0" smtClean="0">
                <a:sym typeface="Symbol"/>
              </a:rPr>
              <a:t> = effective electric field;</a:t>
            </a:r>
          </a:p>
          <a:p>
            <a:r>
              <a:rPr lang="en-US" sz="2400" i="1" dirty="0" smtClean="0">
                <a:sym typeface="Symbol"/>
              </a:rPr>
              <a:t></a:t>
            </a:r>
            <a:r>
              <a:rPr lang="en-US" sz="2400" i="1" baseline="-250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 = Schiff suppression;</a:t>
            </a:r>
          </a:p>
          <a:p>
            <a:r>
              <a:rPr lang="en-US" sz="2400" dirty="0" smtClean="0">
                <a:sym typeface="Symbol"/>
              </a:rPr>
              <a:t></a:t>
            </a:r>
            <a:r>
              <a:rPr lang="en-US" sz="2400" i="1" baseline="-25000" dirty="0" smtClean="0">
                <a:sym typeface="Symbol"/>
              </a:rPr>
              <a:t>L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dirty="0" err="1" smtClean="0">
                <a:sym typeface="Symbol"/>
              </a:rPr>
              <a:t>Larmor</a:t>
            </a:r>
            <a:r>
              <a:rPr lang="en-US" sz="2400" dirty="0" smtClean="0">
                <a:sym typeface="Symbol"/>
              </a:rPr>
              <a:t> frequency.</a:t>
            </a:r>
            <a:endParaRPr lang="en-US" sz="2400" i="1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" y="2362200"/>
            <a:ext cx="8187690" cy="116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4724400"/>
            <a:ext cx="2657475" cy="90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SQUID sensitivity: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334000" y="3962400"/>
            <a:ext cx="28194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192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choice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220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maximum 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p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/>
              </a:rPr>
              <a:t>E</a:t>
            </a:r>
            <a:r>
              <a:rPr lang="en-US" sz="2400" i="1" baseline="30000" dirty="0" smtClean="0">
                <a:sym typeface="Symbol"/>
              </a:rPr>
              <a:t>*</a:t>
            </a:r>
            <a:r>
              <a:rPr lang="en-US" sz="2400" dirty="0" smtClean="0"/>
              <a:t>, and </a:t>
            </a:r>
            <a:r>
              <a:rPr lang="en-US" sz="2400" i="1" dirty="0" smtClean="0">
                <a:sym typeface="Symbol"/>
              </a:rPr>
              <a:t></a:t>
            </a:r>
            <a:r>
              <a:rPr lang="en-US" sz="2400" i="1" baseline="-250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, and (up to a point) long </a:t>
            </a:r>
            <a:r>
              <a:rPr lang="en-US" sz="2400" i="1" dirty="0" smtClean="0">
                <a:sym typeface="Symbol"/>
              </a:rPr>
              <a:t>T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0588" y="29790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first generation </a:t>
            </a:r>
            <a:r>
              <a:rPr lang="en-US" sz="2400" dirty="0" err="1" smtClean="0"/>
              <a:t>CASPEr</a:t>
            </a:r>
            <a:r>
              <a:rPr lang="en-US" sz="2400" dirty="0" smtClean="0"/>
              <a:t>-Electric experiment, we plan to use a ferroelectric crystal, PbTiO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7" y="4038600"/>
            <a:ext cx="896484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50106"/>
            <a:ext cx="3240405" cy="128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Coherence time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Coherence length of the </a:t>
            </a:r>
            <a:r>
              <a:rPr lang="en-US" sz="2400" dirty="0" err="1" smtClean="0"/>
              <a:t>axion</a:t>
            </a:r>
            <a:r>
              <a:rPr lang="en-US" sz="2400" dirty="0" smtClean="0"/>
              <a:t> field is given by its de Broglie wavelength:</a:t>
            </a:r>
            <a:endParaRPr lang="en-US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0465" y="2819400"/>
            <a:ext cx="1703070" cy="9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886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translates to a coherence time as the Earth moves through the </a:t>
            </a:r>
            <a:r>
              <a:rPr lang="en-US" sz="2400" dirty="0" err="1" smtClean="0"/>
              <a:t>axion</a:t>
            </a:r>
            <a:r>
              <a:rPr lang="en-US" sz="2400" dirty="0" smtClean="0"/>
              <a:t> field: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86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velocity:</a:t>
            </a:r>
            <a:endParaRPr lang="en-US" sz="24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035" y="5996940"/>
            <a:ext cx="172593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846" y="4765212"/>
            <a:ext cx="2460308" cy="10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Coherence time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332" y="178659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Measured coherence time in PbTiO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is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1 ms, at cryogenic temperatures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1000 s.</a:t>
            </a:r>
            <a:endParaRPr lang="en-US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36" y="2618936"/>
            <a:ext cx="571192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946083" cy="111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Signal estimate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920" y="2579080"/>
            <a:ext cx="6614160" cy="10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983548"/>
            <a:ext cx="516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Oscillating magnetization is given by:</a:t>
            </a:r>
            <a:endParaRPr lang="en-US" sz="24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50" y="4758396"/>
            <a:ext cx="7210901" cy="13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3886200"/>
            <a:ext cx="641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PbTiO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under our experimental conditions: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40188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strategy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068" y="1953064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Thermally polarize spins in a cryogenic environment at high magnetic field (10 T);</a:t>
            </a:r>
          </a:p>
          <a:p>
            <a:endParaRPr lang="en-US" sz="2400" dirty="0" smtClean="0"/>
          </a:p>
          <a:p>
            <a:r>
              <a:rPr lang="en-US" sz="2400" dirty="0" smtClean="0"/>
              <a:t>(2) Scan magnetic field from </a:t>
            </a:r>
          </a:p>
          <a:p>
            <a:r>
              <a:rPr lang="en-US" sz="2400" dirty="0" smtClean="0"/>
              <a:t>10 T </a:t>
            </a:r>
            <a:r>
              <a:rPr lang="en-US" sz="2400" dirty="0" smtClean="0">
                <a:sym typeface="Symbol"/>
              </a:rPr>
              <a:t> 0 T;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frequency decreases from 45 MHz;</a:t>
            </a:r>
          </a:p>
          <a:p>
            <a:endParaRPr lang="en-US" sz="2400" dirty="0" smtClean="0"/>
          </a:p>
          <a:p>
            <a:r>
              <a:rPr lang="en-US" sz="2400" dirty="0" smtClean="0"/>
              <a:t>(3) Integrate for  about 20 ms at each frequency, a complete scan takes around 1000 s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complete.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5793"/>
          <a:stretch>
            <a:fillRect/>
          </a:stretch>
        </p:blipFill>
        <p:spPr bwMode="auto">
          <a:xfrm>
            <a:off x="4953000" y="1876864"/>
            <a:ext cx="389658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40188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strategy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999872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sensitivity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40188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Phase 2 requirements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(1)  Longer coherence time: </a:t>
            </a:r>
            <a:r>
              <a:rPr lang="en-US" sz="2400" i="1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1 s.</a:t>
            </a: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(2)  </a:t>
            </a:r>
            <a:r>
              <a:rPr lang="en-US" sz="2400" dirty="0" err="1" smtClean="0"/>
              <a:t>Hyperpolarization</a:t>
            </a:r>
            <a:r>
              <a:rPr lang="en-US" sz="2400" dirty="0" smtClean="0"/>
              <a:t>: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1.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(3)  Larger sample size: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 100-1000 cm</a:t>
            </a:r>
            <a:r>
              <a:rPr lang="en-US" sz="2400" baseline="30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.</a:t>
            </a:r>
            <a:endParaRPr lang="en-US" sz="2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800600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R&amp;D required!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CASPEr</a:t>
            </a:r>
            <a:r>
              <a:rPr lang="en-US" dirty="0" smtClean="0"/>
              <a:t> 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940"/>
            <a:ext cx="8305800" cy="14735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/ALP-induced spin precession (</a:t>
            </a:r>
            <a:r>
              <a:rPr lang="en-US" dirty="0" err="1" smtClean="0"/>
              <a:t>axion</a:t>
            </a:r>
            <a:r>
              <a:rPr lang="en-US" dirty="0" smtClean="0"/>
              <a:t> wind)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830" y="4572000"/>
            <a:ext cx="3417570" cy="8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0668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Nonrelativistic</a:t>
            </a:r>
            <a:r>
              <a:rPr lang="en-US" sz="2400" dirty="0" smtClean="0"/>
              <a:t> limit of the </a:t>
            </a:r>
            <a:r>
              <a:rPr lang="en-US" sz="2400" dirty="0" err="1" smtClean="0"/>
              <a:t>axion-fermion</a:t>
            </a:r>
            <a:r>
              <a:rPr lang="en-US" sz="2400" dirty="0" smtClean="0"/>
              <a:t> coupling yields a Hamiltonian: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39390"/>
            <a:ext cx="3840480" cy="366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940"/>
            <a:ext cx="8305800" cy="844060"/>
          </a:xfrm>
        </p:spPr>
        <p:txBody>
          <a:bodyPr>
            <a:normAutofit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 wind detection</a:t>
            </a:r>
            <a:endParaRPr lang="en-US" dirty="0"/>
          </a:p>
        </p:txBody>
      </p:sp>
      <p:sp>
        <p:nvSpPr>
          <p:cNvPr id="3" name="Shape 332"/>
          <p:cNvSpPr/>
          <p:nvPr/>
        </p:nvSpPr>
        <p:spPr>
          <a:xfrm>
            <a:off x="6629400" y="5181600"/>
            <a:ext cx="1305164" cy="33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90" tIns="34290" rIns="34290" bIns="34290" anchor="ctr">
            <a:spAutoFit/>
          </a:bodyPr>
          <a:lstStyle>
            <a:lvl1pPr algn="ctr" defTabSz="422909">
              <a:spcBef>
                <a:spcPts val="1800"/>
              </a:spcBef>
              <a:defRPr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 err="1">
                <a:solidFill>
                  <a:srgbClr val="FF2600"/>
                </a:solidFill>
              </a:rPr>
              <a:t>axion</a:t>
            </a:r>
            <a:r>
              <a:rPr dirty="0">
                <a:solidFill>
                  <a:srgbClr val="FF2600"/>
                </a:solidFill>
              </a:rPr>
              <a:t> “wind”</a:t>
            </a:r>
          </a:p>
        </p:txBody>
      </p:sp>
      <p:pic>
        <p:nvPicPr>
          <p:cNvPr id="4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49971" y="5209540"/>
            <a:ext cx="266701" cy="279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305"/>
          <p:cNvGrpSpPr/>
          <p:nvPr/>
        </p:nvGrpSpPr>
        <p:grpSpPr>
          <a:xfrm>
            <a:off x="3829141" y="3572219"/>
            <a:ext cx="971551" cy="1714501"/>
            <a:chOff x="0" y="0"/>
            <a:chExt cx="971550" cy="1714500"/>
          </a:xfrm>
        </p:grpSpPr>
        <p:sp>
          <p:nvSpPr>
            <p:cNvPr id="6" name="Shape 296"/>
            <p:cNvSpPr/>
            <p:nvPr/>
          </p:nvSpPr>
          <p:spPr>
            <a:xfrm flipH="1">
              <a:off x="-1" y="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" name="Shape 297"/>
            <p:cNvSpPr/>
            <p:nvPr/>
          </p:nvSpPr>
          <p:spPr>
            <a:xfrm flipH="1">
              <a:off x="480059" y="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" name="Shape 298"/>
            <p:cNvSpPr/>
            <p:nvPr/>
          </p:nvSpPr>
          <p:spPr>
            <a:xfrm>
              <a:off x="971550" y="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" name="Shape 299"/>
            <p:cNvSpPr/>
            <p:nvPr/>
          </p:nvSpPr>
          <p:spPr>
            <a:xfrm flipH="1">
              <a:off x="-1" y="662939"/>
              <a:ext cx="2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Shape 300"/>
            <p:cNvSpPr/>
            <p:nvPr/>
          </p:nvSpPr>
          <p:spPr>
            <a:xfrm flipH="1">
              <a:off x="480059" y="662939"/>
              <a:ext cx="1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" name="Shape 301"/>
            <p:cNvSpPr/>
            <p:nvPr/>
          </p:nvSpPr>
          <p:spPr>
            <a:xfrm>
              <a:off x="971550" y="662939"/>
              <a:ext cx="0" cy="4000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" name="Shape 302"/>
            <p:cNvSpPr/>
            <p:nvPr/>
          </p:nvSpPr>
          <p:spPr>
            <a:xfrm flipH="1">
              <a:off x="-1" y="1314450"/>
              <a:ext cx="2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" name="Shape 303"/>
            <p:cNvSpPr/>
            <p:nvPr/>
          </p:nvSpPr>
          <p:spPr>
            <a:xfrm flipH="1">
              <a:off x="480059" y="1314450"/>
              <a:ext cx="1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" name="Shape 304"/>
            <p:cNvSpPr/>
            <p:nvPr/>
          </p:nvSpPr>
          <p:spPr>
            <a:xfrm>
              <a:off x="971550" y="1314450"/>
              <a:ext cx="0" cy="4000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5" name="Group 315"/>
          <p:cNvGrpSpPr/>
          <p:nvPr/>
        </p:nvGrpSpPr>
        <p:grpSpPr>
          <a:xfrm>
            <a:off x="3720557" y="3703663"/>
            <a:ext cx="1257300" cy="1497331"/>
            <a:chOff x="0" y="0"/>
            <a:chExt cx="1257299" cy="1497329"/>
          </a:xfrm>
        </p:grpSpPr>
        <p:sp>
          <p:nvSpPr>
            <p:cNvPr id="16" name="Shape 306"/>
            <p:cNvSpPr/>
            <p:nvPr/>
          </p:nvSpPr>
          <p:spPr>
            <a:xfrm flipH="1">
              <a:off x="0" y="0"/>
              <a:ext cx="285751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Shape 307"/>
            <p:cNvSpPr/>
            <p:nvPr/>
          </p:nvSpPr>
          <p:spPr>
            <a:xfrm flipH="1">
              <a:off x="480059" y="0"/>
              <a:ext cx="285751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" name="Shape 308"/>
            <p:cNvSpPr/>
            <p:nvPr/>
          </p:nvSpPr>
          <p:spPr>
            <a:xfrm flipH="1">
              <a:off x="971550" y="0"/>
              <a:ext cx="285750" cy="285750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" name="Shape 309"/>
            <p:cNvSpPr/>
            <p:nvPr/>
          </p:nvSpPr>
          <p:spPr>
            <a:xfrm flipH="1">
              <a:off x="0" y="59435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" name="Shape 310"/>
            <p:cNvSpPr/>
            <p:nvPr/>
          </p:nvSpPr>
          <p:spPr>
            <a:xfrm flipH="1">
              <a:off x="480059" y="59435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" name="Shape 311"/>
            <p:cNvSpPr/>
            <p:nvPr/>
          </p:nvSpPr>
          <p:spPr>
            <a:xfrm flipH="1">
              <a:off x="971550" y="594359"/>
              <a:ext cx="285750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" name="Shape 312"/>
            <p:cNvSpPr/>
            <p:nvPr/>
          </p:nvSpPr>
          <p:spPr>
            <a:xfrm flipH="1">
              <a:off x="0" y="121157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" name="Shape 313"/>
            <p:cNvSpPr/>
            <p:nvPr/>
          </p:nvSpPr>
          <p:spPr>
            <a:xfrm flipH="1">
              <a:off x="480059" y="1211579"/>
              <a:ext cx="285751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" name="Shape 314"/>
            <p:cNvSpPr/>
            <p:nvPr/>
          </p:nvSpPr>
          <p:spPr>
            <a:xfrm flipH="1">
              <a:off x="971550" y="1211579"/>
              <a:ext cx="285750" cy="285751"/>
            </a:xfrm>
            <a:prstGeom prst="line">
              <a:avLst/>
            </a:prstGeom>
            <a:noFill/>
            <a:ln w="50800" cap="flat">
              <a:solidFill>
                <a:srgbClr val="94219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25" name="Group 318"/>
          <p:cNvGrpSpPr/>
          <p:nvPr/>
        </p:nvGrpSpPr>
        <p:grpSpPr>
          <a:xfrm>
            <a:off x="1600200" y="3206459"/>
            <a:ext cx="1577433" cy="2286001"/>
            <a:chOff x="27524" y="0"/>
            <a:chExt cx="1577431" cy="2286000"/>
          </a:xfrm>
        </p:grpSpPr>
        <p:sp>
          <p:nvSpPr>
            <p:cNvPr id="26" name="Shape 316"/>
            <p:cNvSpPr/>
            <p:nvPr/>
          </p:nvSpPr>
          <p:spPr>
            <a:xfrm>
              <a:off x="1182046" y="0"/>
              <a:ext cx="422911" cy="228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5493"/>
              </a:solidFill>
              <a:prstDash val="solid"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53720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" name="Shape 317"/>
            <p:cNvSpPr/>
            <p:nvPr/>
          </p:nvSpPr>
          <p:spPr>
            <a:xfrm>
              <a:off x="27524" y="560730"/>
              <a:ext cx="1007339" cy="1148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90" tIns="34290" rIns="34290" bIns="34290" numCol="1" anchor="ctr">
              <a:spAutoFit/>
            </a:bodyPr>
            <a:lstStyle/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SQUID</a:t>
              </a:r>
            </a:p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pickup</a:t>
              </a:r>
            </a:p>
            <a:p>
              <a:pPr lvl="0" algn="ctr" defTabSz="537209">
                <a:lnSpc>
                  <a:spcPct val="120000"/>
                </a:lnSpc>
              </a:pPr>
              <a:r>
                <a:rPr sz="2200">
                  <a:solidFill>
                    <a:srgbClr val="005493"/>
                  </a:solidFill>
                </a:rPr>
                <a:t>loop</a:t>
              </a:r>
            </a:p>
          </p:txBody>
        </p:sp>
      </p:grpSp>
      <p:sp>
        <p:nvSpPr>
          <p:cNvPr id="28" name="Shape 319"/>
          <p:cNvSpPr/>
          <p:nvPr/>
        </p:nvSpPr>
        <p:spPr>
          <a:xfrm>
            <a:off x="6756137" y="3113625"/>
            <a:ext cx="3658" cy="1075357"/>
          </a:xfrm>
          <a:prstGeom prst="line">
            <a:avLst/>
          </a:prstGeom>
          <a:ln w="38100">
            <a:solidFill>
              <a:srgbClr val="0433FF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9" name="Group 326"/>
          <p:cNvGrpSpPr/>
          <p:nvPr/>
        </p:nvGrpSpPr>
        <p:grpSpPr>
          <a:xfrm>
            <a:off x="3393175" y="2530377"/>
            <a:ext cx="2948939" cy="2960371"/>
            <a:chOff x="0" y="0"/>
            <a:chExt cx="2948938" cy="2960369"/>
          </a:xfrm>
        </p:grpSpPr>
        <p:sp>
          <p:nvSpPr>
            <p:cNvPr id="30" name="Shape 320"/>
            <p:cNvSpPr/>
            <p:nvPr/>
          </p:nvSpPr>
          <p:spPr>
            <a:xfrm flipV="1">
              <a:off x="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" name="Shape 321"/>
            <p:cNvSpPr/>
            <p:nvPr/>
          </p:nvSpPr>
          <p:spPr>
            <a:xfrm flipV="1">
              <a:off x="1845540" y="2296529"/>
              <a:ext cx="1103399" cy="66257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" name="Shape 322"/>
            <p:cNvSpPr/>
            <p:nvPr/>
          </p:nvSpPr>
          <p:spPr>
            <a:xfrm>
              <a:off x="2565" y="663840"/>
              <a:ext cx="1838330" cy="22965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4290" tIns="34290" rIns="34290" bIns="34290" numCol="1" anchor="ctr">
              <a:noAutofit/>
            </a:bodyPr>
            <a:lstStyle/>
            <a:p>
              <a:pPr lvl="0" algn="ctr" defTabSz="53720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" name="Shape 323"/>
            <p:cNvSpPr/>
            <p:nvPr/>
          </p:nvSpPr>
          <p:spPr>
            <a:xfrm flipV="1">
              <a:off x="1845540" y="0"/>
              <a:ext cx="1103399" cy="6625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" name="Shape 324"/>
            <p:cNvSpPr/>
            <p:nvPr/>
          </p:nvSpPr>
          <p:spPr>
            <a:xfrm>
              <a:off x="1091866" y="0"/>
              <a:ext cx="1844359" cy="18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" name="Shape 325"/>
            <p:cNvSpPr/>
            <p:nvPr/>
          </p:nvSpPr>
          <p:spPr>
            <a:xfrm flipV="1">
              <a:off x="2940287" y="8180"/>
              <a:ext cx="2305" cy="23062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36" name="dropped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49532" y="3483726"/>
            <a:ext cx="517544" cy="337006"/>
          </a:xfrm>
          <a:prstGeom prst="rect">
            <a:avLst/>
          </a:prstGeom>
          <a:ln w="3175">
            <a:miter lim="400000"/>
          </a:ln>
        </p:spPr>
      </p:pic>
      <p:sp>
        <p:nvSpPr>
          <p:cNvPr id="37" name="Shape 328"/>
          <p:cNvSpPr/>
          <p:nvPr/>
        </p:nvSpPr>
        <p:spPr>
          <a:xfrm flipV="1">
            <a:off x="5994771" y="5039892"/>
            <a:ext cx="848564" cy="526695"/>
          </a:xfrm>
          <a:prstGeom prst="line">
            <a:avLst/>
          </a:prstGeom>
          <a:ln w="381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8" name="dropped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000591" y="3254276"/>
            <a:ext cx="205859" cy="329374"/>
          </a:xfrm>
          <a:prstGeom prst="rect">
            <a:avLst/>
          </a:prstGeom>
          <a:ln w="3175">
            <a:miter lim="400000"/>
          </a:ln>
        </p:spPr>
      </p:pic>
      <p:sp>
        <p:nvSpPr>
          <p:cNvPr id="39" name="Shape 330"/>
          <p:cNvSpPr/>
          <p:nvPr/>
        </p:nvSpPr>
        <p:spPr>
          <a:xfrm>
            <a:off x="705781" y="6031468"/>
            <a:ext cx="77324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422909">
              <a:spcBef>
                <a:spcPts val="2000"/>
              </a:spcBef>
              <a:defRPr>
                <a:solidFill>
                  <a:srgbClr val="941751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941751"/>
                </a:solidFill>
              </a:rPr>
              <a:t>Larmor</a:t>
            </a:r>
            <a:r>
              <a:rPr sz="2400" dirty="0">
                <a:solidFill>
                  <a:srgbClr val="941751"/>
                </a:solidFill>
              </a:rPr>
              <a:t> frequency = </a:t>
            </a:r>
            <a:r>
              <a:rPr sz="2400" dirty="0" err="1">
                <a:solidFill>
                  <a:srgbClr val="941751"/>
                </a:solidFill>
              </a:rPr>
              <a:t>axion</a:t>
            </a:r>
            <a:r>
              <a:rPr sz="2400" dirty="0">
                <a:solidFill>
                  <a:srgbClr val="941751"/>
                </a:solidFill>
              </a:rPr>
              <a:t> mass ➔ resonant </a:t>
            </a:r>
            <a:r>
              <a:rPr sz="2400" dirty="0" smtClean="0">
                <a:solidFill>
                  <a:srgbClr val="941751"/>
                </a:solidFill>
              </a:rPr>
              <a:t>enhancement</a:t>
            </a:r>
            <a:r>
              <a:rPr lang="en-US" sz="2400" dirty="0" smtClean="0">
                <a:solidFill>
                  <a:srgbClr val="941751"/>
                </a:solidFill>
              </a:rPr>
              <a:t>.</a:t>
            </a:r>
            <a:endParaRPr sz="2400" dirty="0">
              <a:solidFill>
                <a:srgbClr val="94175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39595" y="364717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39595" y="383943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5839" y="364717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5839" y="383943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15906" y="367750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15906" y="3869764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44358" y="424901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44358" y="444126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20602" y="424901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0602" y="444126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20669" y="4279342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20669" y="4471598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49129" y="4882419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649129" y="5074675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25373" y="4882419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25373" y="5074675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25440" y="4893697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25440" y="5081190"/>
            <a:ext cx="3810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15" grpId="0" animBg="1" advAuto="0"/>
      <p:bldP spid="25" grpId="0" animBg="1" advAuto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>
            <a:stCxn id="5" idx="0"/>
          </p:cNvCxnSpPr>
          <p:nvPr/>
        </p:nvCxnSpPr>
        <p:spPr>
          <a:xfrm>
            <a:off x="4249616" y="2819400"/>
            <a:ext cx="398584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8200" y="838200"/>
            <a:ext cx="4343400" cy="5867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52"/>
          <p:cNvGrpSpPr/>
          <p:nvPr/>
        </p:nvGrpSpPr>
        <p:grpSpPr>
          <a:xfrm>
            <a:off x="4724400" y="982392"/>
            <a:ext cx="4169411" cy="1295400"/>
            <a:chOff x="0" y="0"/>
            <a:chExt cx="3178810" cy="622300"/>
          </a:xfrm>
        </p:grpSpPr>
        <p:pic>
          <p:nvPicPr>
            <p:cNvPr id="7" name="image36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083849" y="145733"/>
              <a:ext cx="972037" cy="322264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pic>
          <p:nvPicPr>
            <p:cNvPr id="8" name="image37.jp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2059063" y="0"/>
              <a:ext cx="1119748" cy="622301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  <p:pic>
          <p:nvPicPr>
            <p:cNvPr id="9" name="image38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45719"/>
              <a:ext cx="1087755" cy="537211"/>
            </a:xfrm>
            <a:prstGeom prst="rect">
              <a:avLst/>
            </a:prstGeom>
            <a:ln w="3175" cap="flat">
              <a:noFill/>
              <a:round/>
            </a:ln>
            <a:effectLst/>
          </p:spPr>
        </p:pic>
      </p:grpSp>
      <p:pic>
        <p:nvPicPr>
          <p:cNvPr id="10" name="Picture 17" descr="Wojciechowski_Savukov"/>
          <p:cNvPicPr>
            <a:picLocks noChangeAspect="1" noChangeArrowheads="1"/>
          </p:cNvPicPr>
          <p:nvPr/>
        </p:nvPicPr>
        <p:blipFill>
          <a:blip r:embed="rId6" cstate="print"/>
          <a:srcRect l="71980" t="10284" r="12561" b="65225"/>
          <a:stretch>
            <a:fillRect/>
          </a:stretch>
        </p:blipFill>
        <p:spPr bwMode="auto">
          <a:xfrm>
            <a:off x="4824581" y="2376268"/>
            <a:ext cx="134739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/>
          <p:cNvCxnSpPr>
            <a:stCxn id="5" idx="0"/>
          </p:cNvCxnSpPr>
          <p:nvPr/>
        </p:nvCxnSpPr>
        <p:spPr>
          <a:xfrm flipV="1">
            <a:off x="4249616" y="838200"/>
            <a:ext cx="398584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495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Dmitry </a:t>
            </a:r>
            <a:r>
              <a:rPr lang="en-US" dirty="0" err="1" smtClean="0"/>
              <a:t>Budker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Arne </a:t>
            </a:r>
            <a:r>
              <a:rPr lang="en-US" dirty="0" err="1" smtClean="0"/>
              <a:t>Wickenbrock</a:t>
            </a:r>
            <a:r>
              <a:rPr lang="en-US" dirty="0" smtClean="0"/>
              <a:t>,</a:t>
            </a:r>
          </a:p>
          <a:p>
            <a:r>
              <a:rPr lang="en-US" dirty="0" smtClean="0"/>
              <a:t>John Blanchard,</a:t>
            </a:r>
          </a:p>
          <a:p>
            <a:r>
              <a:rPr lang="en-US" dirty="0" err="1" smtClean="0"/>
              <a:t>Samer</a:t>
            </a:r>
            <a:r>
              <a:rPr lang="en-US" dirty="0" smtClean="0"/>
              <a:t> </a:t>
            </a:r>
            <a:r>
              <a:rPr lang="en-US" dirty="0" err="1" smtClean="0"/>
              <a:t>Afach</a:t>
            </a:r>
            <a:r>
              <a:rPr lang="en-US" dirty="0" smtClean="0"/>
              <a:t>,</a:t>
            </a:r>
          </a:p>
          <a:p>
            <a:r>
              <a:rPr lang="en-US" dirty="0" smtClean="0"/>
              <a:t>Nathan </a:t>
            </a:r>
            <a:r>
              <a:rPr lang="en-US" dirty="0" err="1" smtClean="0"/>
              <a:t>Leefer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Lykourgas</a:t>
            </a:r>
            <a:r>
              <a:rPr lang="en-US" dirty="0" smtClean="0"/>
              <a:t> </a:t>
            </a:r>
            <a:r>
              <a:rPr lang="en-US" dirty="0" err="1" smtClean="0"/>
              <a:t>Bougas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Dionysis</a:t>
            </a:r>
            <a:r>
              <a:rPr lang="en-US" dirty="0" smtClean="0"/>
              <a:t> </a:t>
            </a:r>
            <a:r>
              <a:rPr lang="en-US" dirty="0" err="1" smtClean="0"/>
              <a:t>Antypas</a:t>
            </a:r>
            <a:r>
              <a:rPr lang="en-US" dirty="0" smtClean="0"/>
              <a:t> (Mainz)</a:t>
            </a:r>
          </a:p>
        </p:txBody>
      </p:sp>
      <p:pic>
        <p:nvPicPr>
          <p:cNvPr id="14" name="Picture 2" descr="https://media.licdn.com/mpr/mpr/shrink_200_200/p/1/000/251/0f6/2c6ec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4581" y="4161470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Samer Afa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6358" y="4161470"/>
            <a:ext cx="1188720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://www.acalnet.com/media/bilder/john-blanchard-2013-11-15-17.08.16_c4e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4796" y="2376268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8136" y="4161469"/>
            <a:ext cx="1188719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48664" y="5452404"/>
            <a:ext cx="11430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400" y="5438336"/>
            <a:ext cx="11430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940"/>
            <a:ext cx="8305800" cy="844060"/>
          </a:xfrm>
        </p:spPr>
        <p:txBody>
          <a:bodyPr>
            <a:normAutofit/>
          </a:bodyPr>
          <a:lstStyle/>
          <a:p>
            <a:r>
              <a:rPr lang="en-US" dirty="0" smtClean="0"/>
              <a:t>Signal amplification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281" y="2590800"/>
            <a:ext cx="3539119" cy="298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2" y="2227897"/>
            <a:ext cx="3057525" cy="10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1864" y="4648200"/>
            <a:ext cx="2140268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609600" y="3581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coherence time </a:t>
            </a:r>
            <a:r>
              <a:rPr lang="en-US" sz="2400" dirty="0" smtClean="0">
                <a:sym typeface="Symbol"/>
              </a:rPr>
              <a:t></a:t>
            </a:r>
            <a:r>
              <a:rPr lang="en-US" sz="2400" dirty="0" smtClean="0"/>
              <a:t>, polarized spins rotate by angle: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940"/>
            <a:ext cx="8305800" cy="844060"/>
          </a:xfrm>
        </p:spPr>
        <p:txBody>
          <a:bodyPr>
            <a:normAutofit/>
          </a:bodyPr>
          <a:lstStyle/>
          <a:p>
            <a:r>
              <a:rPr lang="en-US" dirty="0" smtClean="0"/>
              <a:t>Signal amplification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004" y="3561472"/>
            <a:ext cx="3539119" cy="298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6736" y="2133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Oscillating field detected by Coil 2 is given by:</a:t>
            </a:r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6463665" cy="9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447736" y="2743200"/>
            <a:ext cx="1219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 flipH="1">
            <a:off x="4038600" y="3505200"/>
            <a:ext cx="1018736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4337540"/>
            <a:ext cx="296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Enhancement factor!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940"/>
            <a:ext cx="8305800" cy="844060"/>
          </a:xfrm>
        </p:spPr>
        <p:txBody>
          <a:bodyPr>
            <a:normAutofit/>
          </a:bodyPr>
          <a:lstStyle/>
          <a:p>
            <a:r>
              <a:rPr lang="en-US" dirty="0" smtClean="0"/>
              <a:t>Sample choice: liquid Xenon</a:t>
            </a:r>
            <a:endParaRPr lang="en-US" dirty="0"/>
          </a:p>
        </p:txBody>
      </p:sp>
      <p:pic>
        <p:nvPicPr>
          <p:cNvPr id="59" name="Screen Shot 2014-04-09 at 6.00.51 AM.png"/>
          <p:cNvPicPr/>
          <p:nvPr/>
        </p:nvPicPr>
        <p:blipFill>
          <a:blip r:embed="rId2" cstate="print">
            <a:extLst/>
          </a:blip>
          <a:srcRect l="17213" t="9407" r="31785" b="33333"/>
          <a:stretch>
            <a:fillRect/>
          </a:stretch>
        </p:blipFill>
        <p:spPr>
          <a:xfrm>
            <a:off x="609600" y="2209800"/>
            <a:ext cx="4267200" cy="1066800"/>
          </a:xfrm>
          <a:prstGeom prst="rect">
            <a:avLst/>
          </a:prstGeom>
          <a:ln w="28575">
            <a:solidFill>
              <a:schemeClr val="tx1"/>
            </a:solidFill>
            <a:miter lim="400000"/>
          </a:ln>
        </p:spPr>
      </p:pic>
      <p:sp>
        <p:nvSpPr>
          <p:cNvPr id="60" name="TextBox 59"/>
          <p:cNvSpPr txBox="1"/>
          <p:nvPr/>
        </p:nvSpPr>
        <p:spPr>
          <a:xfrm>
            <a:off x="5181600" y="2300068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Relatively large sample can be hyperpolarized.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458508" y="3657600"/>
            <a:ext cx="844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this case, the enhancement factor can be on the order of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457200" y="4415135"/>
            <a:ext cx="604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Coupling constant in magnetic field units is: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571" y="4995862"/>
            <a:ext cx="457485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4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392" y="90268"/>
            <a:ext cx="83058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setup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999872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Experimental sensitivity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7233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 searches for oscillating moments induced by coherent oscillations of the </a:t>
            </a:r>
            <a:r>
              <a:rPr lang="en-US" sz="2800" dirty="0" err="1" smtClean="0"/>
              <a:t>axion</a:t>
            </a:r>
            <a:r>
              <a:rPr lang="en-US" sz="2800" dirty="0" smtClean="0"/>
              <a:t>/ALP field offer the possibility to investigate a significant fraction of unexplored parameter space!</a:t>
            </a:r>
          </a:p>
          <a:p>
            <a:endParaRPr lang="en-US" sz="2800" dirty="0" smtClean="0"/>
          </a:p>
          <a:p>
            <a:r>
              <a:rPr lang="en-US" sz="2800" dirty="0" smtClean="0"/>
              <a:t>If research and development of new samples and new </a:t>
            </a:r>
            <a:r>
              <a:rPr lang="en-US" sz="2800" dirty="0" err="1" smtClean="0"/>
              <a:t>hyperpolarization</a:t>
            </a:r>
            <a:r>
              <a:rPr lang="en-US" sz="2800" dirty="0" smtClean="0"/>
              <a:t> techniques succeed, we may be able to search for the QCD </a:t>
            </a:r>
            <a:r>
              <a:rPr lang="en-US" sz="2800" dirty="0" err="1" smtClean="0"/>
              <a:t>axion</a:t>
            </a:r>
            <a:r>
              <a:rPr lang="en-US" sz="2800" dirty="0" smtClean="0"/>
              <a:t> with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a</a:t>
            </a:r>
            <a:r>
              <a:rPr lang="en-US" sz="2800" i="1" dirty="0" smtClean="0"/>
              <a:t> </a:t>
            </a:r>
            <a:r>
              <a:rPr lang="en-US" sz="2800" dirty="0" smtClean="0"/>
              <a:t>near the GUT and Planck scale!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905000"/>
            <a:ext cx="5867400" cy="480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35117" y="1890932"/>
            <a:ext cx="1889083" cy="1163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</p:cNvCxnSpPr>
          <p:nvPr/>
        </p:nvCxnSpPr>
        <p:spPr>
          <a:xfrm>
            <a:off x="1235117" y="3068605"/>
            <a:ext cx="1889083" cy="36369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9AAABC8C-B2A9-4D75-9AC1-B7ECC6586D4C@gateway"/>
          <p:cNvPicPr>
            <a:picLocks noChangeAspect="1" noChangeArrowheads="1"/>
          </p:cNvPicPr>
          <p:nvPr/>
        </p:nvPicPr>
        <p:blipFill>
          <a:blip r:embed="rId3" cstate="print"/>
          <a:srcRect t="14504" r="74809" b="45802"/>
          <a:stretch>
            <a:fillRect/>
          </a:stretch>
        </p:blipFill>
        <p:spPr bwMode="auto">
          <a:xfrm>
            <a:off x="5262430" y="2104439"/>
            <a:ext cx="130565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7" descr="Wojciechowski_Savukov"/>
          <p:cNvPicPr>
            <a:picLocks noChangeAspect="1" noChangeArrowheads="1"/>
          </p:cNvPicPr>
          <p:nvPr/>
        </p:nvPicPr>
        <p:blipFill>
          <a:blip r:embed="rId4" cstate="print"/>
          <a:srcRect l="71980" t="10284" r="12561" b="65225"/>
          <a:stretch>
            <a:fillRect/>
          </a:stretch>
        </p:blipFill>
        <p:spPr bwMode="auto">
          <a:xfrm>
            <a:off x="6922294" y="2104439"/>
            <a:ext cx="115490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906" y="3630344"/>
            <a:ext cx="110620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 descr="C:\Users\Derek Kimball\Desktop\Personal\Photos\pic of me by dam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5837" y="5188634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28600" y="5332943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Surjeet</a:t>
            </a:r>
            <a:r>
              <a:rPr lang="en-US" dirty="0" smtClean="0"/>
              <a:t> </a:t>
            </a:r>
            <a:r>
              <a:rPr lang="en-US" dirty="0" err="1" smtClean="0"/>
              <a:t>Rajendran</a:t>
            </a:r>
            <a:r>
              <a:rPr lang="en-US" dirty="0" smtClean="0"/>
              <a:t>,</a:t>
            </a:r>
          </a:p>
          <a:p>
            <a:r>
              <a:rPr lang="en-US" dirty="0" smtClean="0"/>
              <a:t>Dmitry </a:t>
            </a:r>
            <a:r>
              <a:rPr lang="en-US" dirty="0" err="1" smtClean="0"/>
              <a:t>Budker</a:t>
            </a:r>
            <a:r>
              <a:rPr lang="en-US" dirty="0" smtClean="0"/>
              <a:t> (UCB)</a:t>
            </a:r>
          </a:p>
          <a:p>
            <a:r>
              <a:rPr lang="en-US" dirty="0" smtClean="0"/>
              <a:t>Peter Graham (Stanford)</a:t>
            </a:r>
          </a:p>
          <a:p>
            <a:r>
              <a:rPr lang="en-US" dirty="0" smtClean="0"/>
              <a:t>Derek Kimball (CSUEB)</a:t>
            </a:r>
          </a:p>
        </p:txBody>
      </p:sp>
      <p:pic>
        <p:nvPicPr>
          <p:cNvPr id="19" name="Picture 25" descr="CSUEB_Seal_CMYK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2175" y="5188634"/>
            <a:ext cx="1371600" cy="1371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2175" y="2104439"/>
            <a:ext cx="1371600" cy="13716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15362" name="AutoShape 2" descr="Image result for stanfor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stanfor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File:Stanford University seal 2003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2175" y="3657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Picture 2" descr="http://upload.wikimedia.org/wikipedia/commons/d/d0/BlankMap-World-1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2" y="1927276"/>
            <a:ext cx="8862717" cy="4614832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4203896" y="281940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57068" y="299055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194560" y="305854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872</TotalTime>
  <Words>921</Words>
  <Application>Microsoft Office PowerPoint</Application>
  <PresentationFormat>On-screen Show (4:3)</PresentationFormat>
  <Paragraphs>157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CASPEr: the Cosmic Axion Spin Precession Experiment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Collaboration</vt:lpstr>
      <vt:lpstr>Slide 13</vt:lpstr>
      <vt:lpstr>Slide 14</vt:lpstr>
      <vt:lpstr>Outline</vt:lpstr>
      <vt:lpstr>Motivation and theory</vt:lpstr>
      <vt:lpstr>Axions</vt:lpstr>
      <vt:lpstr>Axion oscillations</vt:lpstr>
      <vt:lpstr>Axions as dark matter</vt:lpstr>
      <vt:lpstr>Inflation and axion cosmology</vt:lpstr>
      <vt:lpstr>Inflation and axion cosmology</vt:lpstr>
      <vt:lpstr>Axion couplings</vt:lpstr>
      <vt:lpstr>CASPEr Electric</vt:lpstr>
      <vt:lpstr>Axion-induced electric dipole moments (EDMs)</vt:lpstr>
      <vt:lpstr>Axion oscillation frequency</vt:lpstr>
      <vt:lpstr>Axion-induced EDM coupling</vt:lpstr>
      <vt:lpstr>Nuclear Magnetic Resonance (NMR)</vt:lpstr>
      <vt:lpstr>EDM coupling to axion plays role of oscillating transverse magnetic field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CASPEr Wind</vt:lpstr>
      <vt:lpstr>Axion/ALP-induced spin precession (axion wind)</vt:lpstr>
      <vt:lpstr>Axion wind detection</vt:lpstr>
      <vt:lpstr>Signal amplification</vt:lpstr>
      <vt:lpstr>Signal amplification</vt:lpstr>
      <vt:lpstr>Sample choice: liquid Xenon</vt:lpstr>
      <vt:lpstr>Slide 43</vt:lpstr>
      <vt:lpstr>Slide 44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CASPEr: the Cosmic Axion Spin Precession Experiment</dc:title>
  <dc:creator>Derek Kimball</dc:creator>
  <cp:lastModifiedBy>Derek Kimball</cp:lastModifiedBy>
  <cp:revision>116</cp:revision>
  <dcterms:created xsi:type="dcterms:W3CDTF">2015-06-13T07:03:04Z</dcterms:created>
  <dcterms:modified xsi:type="dcterms:W3CDTF">2015-06-16T18:24:07Z</dcterms:modified>
</cp:coreProperties>
</file>