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64" r:id="rId3"/>
    <p:sldId id="278" r:id="rId4"/>
    <p:sldId id="280" r:id="rId5"/>
    <p:sldId id="277" r:id="rId6"/>
    <p:sldId id="266" r:id="rId7"/>
    <p:sldId id="284" r:id="rId8"/>
    <p:sldId id="282" r:id="rId9"/>
    <p:sldId id="285" r:id="rId10"/>
    <p:sldId id="279" r:id="rId11"/>
    <p:sldId id="272" r:id="rId12"/>
    <p:sldId id="286" r:id="rId13"/>
    <p:sldId id="287" r:id="rId14"/>
    <p:sldId id="283" r:id="rId15"/>
  </p:sldIdLst>
  <p:sldSz cx="9144000" cy="6858000" type="screen4x3"/>
  <p:notesSz cx="6794500" cy="9931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82"/>
    <a:srgbClr val="515151"/>
    <a:srgbClr val="B9B9B9"/>
    <a:srgbClr val="9C9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2" autoAdjust="0"/>
    <p:restoredTop sz="94628" autoAdjust="0"/>
  </p:normalViewPr>
  <p:slideViewPr>
    <p:cSldViewPr>
      <p:cViewPr>
        <p:scale>
          <a:sx n="66" d="100"/>
          <a:sy n="66" d="100"/>
        </p:scale>
        <p:origin x="-1284" y="-54"/>
      </p:cViewPr>
      <p:guideLst>
        <p:guide orient="horz" pos="143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088" y="-72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8BD61-3547-424D-8836-725BF677DED4}" type="datetimeFigureOut">
              <a:rPr lang="de-DE" smtClean="0"/>
              <a:t>18.06.2015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97C32-0F4A-40F6-B67C-728988A86F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01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0142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51520" y="2286000"/>
            <a:ext cx="8892480" cy="4572000"/>
          </a:xfrm>
          <a:prstGeom prst="rect">
            <a:avLst/>
          </a:prstGeom>
          <a:solidFill>
            <a:srgbClr val="005B82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June 18, 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Intense Electron Beams Workshop, Cornell University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EB9AEA1-3281-46F0-9EDB-48FF2E5FF2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7308304" y="2142"/>
            <a:ext cx="1835696" cy="97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60" descr="logo_699c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25" y="249053"/>
            <a:ext cx="2517775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27584" y="2708275"/>
            <a:ext cx="7254875" cy="792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Unsere Ziele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27584" y="3501008"/>
            <a:ext cx="7254875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Das Forschungszentrum im Fokus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27584" y="4868863"/>
            <a:ext cx="6481763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10. Mai 2011 | Theo Mustermann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38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0"/>
            <a:ext cx="8075240" cy="4104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Hier steht Blindtext zu einem Thema mit Einleitung und folgenden Aufzählungspunkten: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</a:t>
            </a: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> </a:t>
            </a:r>
            <a:r>
              <a:rPr lang="de-DE" dirty="0" err="1" smtClean="0"/>
              <a:t>euismod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18, 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Intense Electron Beams Workshop, Cornell University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748883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Musterpräsentation</a:t>
            </a:r>
          </a:p>
        </p:txBody>
      </p:sp>
    </p:spTree>
    <p:extLst>
      <p:ext uri="{BB962C8B-B14F-4D97-AF65-F5344CB8AC3E}">
        <p14:creationId xmlns:p14="http://schemas.microsoft.com/office/powerpoint/2010/main" val="319101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18, 2015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Intense Electron Beams Workshop, Cornell University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908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Bildern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4"/>
          </p:nvPr>
        </p:nvSpPr>
        <p:spPr>
          <a:xfrm>
            <a:off x="720000" y="2638800"/>
            <a:ext cx="3600400" cy="3166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endParaRPr lang="de-DE" dirty="0" smtClean="0"/>
          </a:p>
        </p:txBody>
      </p:sp>
      <p:sp>
        <p:nvSpPr>
          <p:cNvPr id="12" name="Inhaltsplatzhalter 2"/>
          <p:cNvSpPr>
            <a:spLocks noGrp="1"/>
          </p:cNvSpPr>
          <p:nvPr>
            <p:ph idx="16"/>
          </p:nvPr>
        </p:nvSpPr>
        <p:spPr>
          <a:xfrm>
            <a:off x="4572000" y="2638800"/>
            <a:ext cx="4320480" cy="3166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endParaRPr lang="de-DE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Falls Sie Bilder zeigen möchten …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idx="18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15" name="Inhaltsplatzhalter 13"/>
          <p:cNvSpPr>
            <a:spLocks noGrp="1"/>
          </p:cNvSpPr>
          <p:nvPr>
            <p:ph idx="19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859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18, 2015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Intense Electron Beams Workshop, Cornell University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1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Grafiken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720000" y="2636912"/>
            <a:ext cx="349196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1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6" hasCustomPrompt="1"/>
          </p:nvPr>
        </p:nvSpPr>
        <p:spPr>
          <a:xfrm>
            <a:off x="4572000" y="2636912"/>
            <a:ext cx="432048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2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… oder Grafiken</a:t>
            </a:r>
          </a:p>
        </p:txBody>
      </p:sp>
      <p:sp>
        <p:nvSpPr>
          <p:cNvPr id="15" name="Inhaltsplatzhalter 13"/>
          <p:cNvSpPr>
            <a:spLocks noGrp="1"/>
          </p:cNvSpPr>
          <p:nvPr>
            <p:ph idx="18" hasCustomPrompt="1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Grafik 1: Blindtext</a:t>
            </a:r>
            <a:endParaRPr lang="de-DE" dirty="0"/>
          </a:p>
        </p:txBody>
      </p:sp>
      <p:sp>
        <p:nvSpPr>
          <p:cNvPr id="16" name="Inhaltsplatzhalter 13"/>
          <p:cNvSpPr>
            <a:spLocks noGrp="1"/>
          </p:cNvSpPr>
          <p:nvPr>
            <p:ph idx="19" hasCustomPrompt="1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Grafik 2: Blindtext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7673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18, 2015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Intense Electron Beams Workshop, Cornell University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1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Grafiken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720000" y="2636912"/>
            <a:ext cx="3024336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1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6" hasCustomPrompt="1"/>
          </p:nvPr>
        </p:nvSpPr>
        <p:spPr>
          <a:xfrm>
            <a:off x="4572000" y="2636912"/>
            <a:ext cx="432048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2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Sie können auch kombinieren</a:t>
            </a:r>
          </a:p>
        </p:txBody>
      </p:sp>
      <p:sp>
        <p:nvSpPr>
          <p:cNvPr id="15" name="Inhaltsplatzhalter 13"/>
          <p:cNvSpPr>
            <a:spLocks noGrp="1"/>
          </p:cNvSpPr>
          <p:nvPr>
            <p:ph idx="18" hasCustomPrompt="1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16" name="Inhaltsplatzhalter 13"/>
          <p:cNvSpPr>
            <a:spLocks noGrp="1"/>
          </p:cNvSpPr>
          <p:nvPr>
            <p:ph idx="19" hasCustomPrompt="1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Diagramm: Blindtext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2977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18, 2015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Intense Electron Beams Workshop, Cornell University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0833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0000" y="6356350"/>
            <a:ext cx="2133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June 18, 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Intense Electron Beams Workshop, Cornell University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EB9AEA1-3281-46F0-9EDB-48FF2E5FF2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0" y="2286000"/>
            <a:ext cx="126000" cy="2286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26000" y="2286000"/>
            <a:ext cx="126000" cy="2286000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126000" cy="2286000"/>
          </a:xfrm>
          <a:prstGeom prst="rect">
            <a:avLst/>
          </a:prstGeom>
          <a:solidFill>
            <a:srgbClr val="005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26000" y="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4572000"/>
            <a:ext cx="1260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26000" y="457200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00" y="151200"/>
            <a:ext cx="1440000" cy="46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hteck 12"/>
          <p:cNvSpPr/>
          <p:nvPr userDrawn="1"/>
        </p:nvSpPr>
        <p:spPr>
          <a:xfrm rot="-5400000">
            <a:off x="-1076400" y="5665703"/>
            <a:ext cx="2276872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de-DE" sz="700" dirty="0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Mitglied der Helmholtz-Gemeinschaft</a:t>
            </a:r>
            <a:endParaRPr lang="de-DE" sz="700" dirty="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82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611560" y="2780928"/>
            <a:ext cx="7848872" cy="1584821"/>
          </a:xfrm>
        </p:spPr>
        <p:txBody>
          <a:bodyPr/>
          <a:lstStyle/>
          <a:p>
            <a:r>
              <a:rPr lang="de-DE" sz="4000" dirty="0" err="1" smtClean="0"/>
              <a:t>Polarized</a:t>
            </a:r>
            <a:r>
              <a:rPr lang="de-DE" sz="4000" dirty="0" smtClean="0"/>
              <a:t> </a:t>
            </a:r>
            <a:r>
              <a:rPr lang="de-DE" sz="4000" dirty="0" err="1" smtClean="0"/>
              <a:t>storage</a:t>
            </a:r>
            <a:r>
              <a:rPr lang="de-DE" sz="4000" dirty="0" smtClean="0"/>
              <a:t> cell gas </a:t>
            </a:r>
            <a:r>
              <a:rPr lang="de-DE" sz="4000" dirty="0" err="1" smtClean="0"/>
              <a:t>targets</a:t>
            </a:r>
            <a:endParaRPr lang="de-DE" sz="40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June 18, 2015 | Alexander Nass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62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18, 2015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10</a:t>
            </a:fld>
            <a:endParaRPr lang="de-DE"/>
          </a:p>
        </p:txBody>
      </p:sp>
      <p:sp>
        <p:nvSpPr>
          <p:cNvPr id="14" name="Inhaltsplatzhalter 13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err="1" smtClean="0"/>
              <a:t>Principle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polarization</a:t>
            </a:r>
            <a:r>
              <a:rPr lang="de-DE" dirty="0" smtClean="0"/>
              <a:t> </a:t>
            </a:r>
            <a:r>
              <a:rPr lang="de-DE" dirty="0" err="1" smtClean="0"/>
              <a:t>measurement</a:t>
            </a:r>
            <a:endParaRPr lang="de-DE" dirty="0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Intense Electron Beams Workshop, Cornell University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664" y="4437112"/>
            <a:ext cx="6480720" cy="17890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6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700808"/>
                <a:ext cx="7992888" cy="2586545"/>
              </a:xfr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p:spPr>
            <p:txBody>
              <a:bodyPr/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de-DE" sz="1400" dirty="0" smtClean="0">
                    <a:latin typeface="Lucida Fax" pitchFamily="18" charset="0"/>
                    <a:cs typeface="Times New Roman" pitchFamily="18" charset="0"/>
                  </a:rPr>
                  <a:t>Selection </a:t>
                </a:r>
                <a:r>
                  <a:rPr lang="de-DE" sz="1400" dirty="0" err="1" smtClean="0">
                    <a:latin typeface="Lucida Fax" pitchFamily="18" charset="0"/>
                    <a:cs typeface="Times New Roman" pitchFamily="18" charset="0"/>
                  </a:rPr>
                  <a:t>of</a:t>
                </a:r>
                <a:r>
                  <a:rPr lang="de-DE" sz="1400" dirty="0" smtClean="0">
                    <a:latin typeface="Lucida Fax" pitchFamily="18" charset="0"/>
                    <a:cs typeface="Times New Roman" pitchFamily="18" charset="0"/>
                  </a:rPr>
                  <a:t> </a:t>
                </a:r>
                <a:r>
                  <a:rPr lang="de-DE" sz="1400" dirty="0" err="1" smtClean="0">
                    <a:latin typeface="Lucida Fax" pitchFamily="18" charset="0"/>
                    <a:cs typeface="Times New Roman" pitchFamily="18" charset="0"/>
                  </a:rPr>
                  <a:t>certain</a:t>
                </a:r>
                <a:r>
                  <a:rPr lang="de-DE" sz="1400" dirty="0" smtClean="0">
                    <a:latin typeface="Lucida Fax" pitchFamily="18" charset="0"/>
                    <a:cs typeface="Times New Roman" pitchFamily="18" charset="0"/>
                  </a:rPr>
                  <a:t> </a:t>
                </a:r>
                <a:r>
                  <a:rPr lang="de-DE" sz="1400" dirty="0" err="1" smtClean="0">
                    <a:latin typeface="Lucida Fax" pitchFamily="18" charset="0"/>
                    <a:cs typeface="Times New Roman" pitchFamily="18" charset="0"/>
                  </a:rPr>
                  <a:t>hyperfine</a:t>
                </a:r>
                <a:r>
                  <a:rPr lang="de-DE" sz="1400" dirty="0" smtClean="0">
                    <a:latin typeface="Lucida Fax" pitchFamily="18" charset="0"/>
                    <a:cs typeface="Times New Roman" pitchFamily="18" charset="0"/>
                  </a:rPr>
                  <a:t> </a:t>
                </a:r>
                <a:r>
                  <a:rPr lang="de-DE" sz="1400" dirty="0" err="1" smtClean="0">
                    <a:latin typeface="Lucida Fax" pitchFamily="18" charset="0"/>
                    <a:cs typeface="Times New Roman" pitchFamily="18" charset="0"/>
                  </a:rPr>
                  <a:t>states</a:t>
                </a:r>
                <a:r>
                  <a:rPr lang="de-DE" sz="1400" dirty="0" smtClean="0">
                    <a:latin typeface="Lucida Fax" pitchFamily="18" charset="0"/>
                    <a:cs typeface="Times New Roman" pitchFamily="18" charset="0"/>
                  </a:rPr>
                  <a:t> </a:t>
                </a:r>
                <a:r>
                  <a:rPr lang="de-DE" sz="1400" dirty="0" err="1" smtClean="0">
                    <a:latin typeface="Lucida Fax" pitchFamily="18" charset="0"/>
                    <a:cs typeface="Times New Roman" pitchFamily="18" charset="0"/>
                  </a:rPr>
                  <a:t>with</a:t>
                </a:r>
                <a:r>
                  <a:rPr lang="de-DE" sz="1400" dirty="0" smtClean="0">
                    <a:latin typeface="Lucida Fax" pitchFamily="18" charset="0"/>
                    <a:cs typeface="Times New Roman" pitchFamily="18" charset="0"/>
                  </a:rPr>
                  <a:t> </a:t>
                </a:r>
                <a:r>
                  <a:rPr lang="de-DE" sz="1400" dirty="0" err="1" smtClean="0">
                    <a:latin typeface="Lucida Fax" pitchFamily="18" charset="0"/>
                    <a:cs typeface="Times New Roman" pitchFamily="18" charset="0"/>
                  </a:rPr>
                  <a:t>HFT‘s</a:t>
                </a:r>
                <a:r>
                  <a:rPr lang="de-DE" sz="1400" dirty="0" smtClean="0">
                    <a:latin typeface="Lucida Fax" pitchFamily="18" charset="0"/>
                    <a:cs typeface="Times New Roman" pitchFamily="18" charset="0"/>
                  </a:rPr>
                  <a:t> </a:t>
                </a:r>
                <a:r>
                  <a:rPr lang="de-DE" sz="1400" dirty="0" err="1" smtClean="0">
                    <a:latin typeface="Lucida Fax" pitchFamily="18" charset="0"/>
                    <a:cs typeface="Times New Roman" pitchFamily="18" charset="0"/>
                  </a:rPr>
                  <a:t>and</a:t>
                </a:r>
                <a:r>
                  <a:rPr lang="de-DE" sz="1400" dirty="0" smtClean="0">
                    <a:latin typeface="Lucida Fax" pitchFamily="18" charset="0"/>
                    <a:cs typeface="Times New Roman" pitchFamily="18" charset="0"/>
                  </a:rPr>
                  <a:t> </a:t>
                </a:r>
                <a:r>
                  <a:rPr lang="de-DE" sz="1400" dirty="0" err="1">
                    <a:latin typeface="Lucida Fax" pitchFamily="18" charset="0"/>
                    <a:cs typeface="Times New Roman" pitchFamily="18" charset="0"/>
                  </a:rPr>
                  <a:t>s</a:t>
                </a:r>
                <a:r>
                  <a:rPr lang="de-DE" sz="1400" dirty="0" err="1" smtClean="0">
                    <a:latin typeface="Lucida Fax" pitchFamily="18" charset="0"/>
                    <a:cs typeface="Times New Roman" pitchFamily="18" charset="0"/>
                  </a:rPr>
                  <a:t>extupole</a:t>
                </a:r>
                <a:r>
                  <a:rPr lang="de-DE" sz="1400" dirty="0" smtClean="0">
                    <a:latin typeface="Lucida Fax" pitchFamily="18" charset="0"/>
                    <a:cs typeface="Times New Roman" pitchFamily="18" charset="0"/>
                  </a:rPr>
                  <a:t> </a:t>
                </a:r>
                <a:r>
                  <a:rPr lang="de-DE" sz="1400" dirty="0" err="1" smtClean="0">
                    <a:latin typeface="Lucida Fax" pitchFamily="18" charset="0"/>
                    <a:cs typeface="Times New Roman" pitchFamily="18" charset="0"/>
                  </a:rPr>
                  <a:t>magnets</a:t>
                </a:r>
                <a:r>
                  <a:rPr lang="de-DE" sz="1400" dirty="0" smtClean="0">
                    <a:solidFill>
                      <a:srgbClr val="0070C0"/>
                    </a:solidFill>
                    <a:latin typeface="Lucida Fax" pitchFamily="18" charset="0"/>
                    <a:cs typeface="Times New Roman" pitchFamily="18" charset="0"/>
                  </a:rPr>
                  <a:t> 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de-DE" sz="1400" dirty="0" smtClean="0">
                    <a:latin typeface="Lucida Fax" pitchFamily="18" charset="0"/>
                    <a:cs typeface="Times New Roman" pitchFamily="18" charset="0"/>
                  </a:rPr>
                  <a:t>Measurement </a:t>
                </a:r>
                <a:r>
                  <a:rPr lang="de-DE" sz="1400" dirty="0" err="1" smtClean="0">
                    <a:latin typeface="Lucida Fax" pitchFamily="18" charset="0"/>
                    <a:cs typeface="Times New Roman" pitchFamily="18" charset="0"/>
                  </a:rPr>
                  <a:t>of</a:t>
                </a:r>
                <a:r>
                  <a:rPr lang="de-DE" sz="1400" dirty="0" smtClean="0">
                    <a:latin typeface="Lucida Fax" pitchFamily="18" charset="0"/>
                    <a:cs typeface="Times New Roman" pitchFamily="18" charset="0"/>
                  </a:rPr>
                  <a:t> </a:t>
                </a:r>
                <a:r>
                  <a:rPr lang="de-DE" sz="1400" dirty="0" err="1" smtClean="0">
                    <a:latin typeface="Lucida Fax" pitchFamily="18" charset="0"/>
                    <a:cs typeface="Times New Roman" pitchFamily="18" charset="0"/>
                  </a:rPr>
                  <a:t>intensity</a:t>
                </a:r>
                <a:r>
                  <a:rPr lang="de-DE" sz="1400" dirty="0" smtClean="0">
                    <a:latin typeface="Lucida Fax" pitchFamily="18" charset="0"/>
                    <a:cs typeface="Times New Roman" pitchFamily="18" charset="0"/>
                  </a:rPr>
                  <a:t> </a:t>
                </a:r>
                <a:r>
                  <a:rPr lang="de-DE" sz="1400" dirty="0" err="1" smtClean="0">
                    <a:latin typeface="Lucida Fax" pitchFamily="18" charset="0"/>
                    <a:cs typeface="Times New Roman" pitchFamily="18" charset="0"/>
                  </a:rPr>
                  <a:t>of</a:t>
                </a:r>
                <a:r>
                  <a:rPr lang="de-DE" sz="1400" dirty="0" smtClean="0">
                    <a:latin typeface="Lucida Fax" pitchFamily="18" charset="0"/>
                    <a:cs typeface="Times New Roman" pitchFamily="18" charset="0"/>
                  </a:rPr>
                  <a:t> </a:t>
                </a:r>
                <a:r>
                  <a:rPr lang="de-DE" sz="1400" dirty="0" err="1" smtClean="0">
                    <a:latin typeface="Lucida Fax" pitchFamily="18" charset="0"/>
                    <a:cs typeface="Times New Roman" pitchFamily="18" charset="0"/>
                  </a:rPr>
                  <a:t>these</a:t>
                </a:r>
                <a:r>
                  <a:rPr lang="de-DE" sz="1400" dirty="0" smtClean="0">
                    <a:latin typeface="Lucida Fax" pitchFamily="18" charset="0"/>
                    <a:cs typeface="Times New Roman" pitchFamily="18" charset="0"/>
                  </a:rPr>
                  <a:t> </a:t>
                </a:r>
                <a:r>
                  <a:rPr lang="de-DE" sz="1400" dirty="0" err="1" smtClean="0">
                    <a:latin typeface="Lucida Fax" pitchFamily="18" charset="0"/>
                    <a:cs typeface="Times New Roman" pitchFamily="18" charset="0"/>
                  </a:rPr>
                  <a:t>states</a:t>
                </a:r>
                <a:r>
                  <a:rPr lang="de-DE" sz="1400" dirty="0" smtClean="0">
                    <a:latin typeface="Lucida Fax" pitchFamily="18" charset="0"/>
                    <a:cs typeface="Times New Roman" pitchFamily="18" charset="0"/>
                  </a:rPr>
                  <a:t> in QMA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de-DE" sz="1400" dirty="0" err="1" smtClean="0">
                    <a:latin typeface="Lucida Fax" pitchFamily="18" charset="0"/>
                    <a:cs typeface="Times New Roman" pitchFamily="18" charset="0"/>
                  </a:rPr>
                  <a:t>With</a:t>
                </a:r>
                <a:r>
                  <a:rPr lang="de-DE" sz="1400" dirty="0" smtClean="0">
                    <a:latin typeface="Lucida Fax" pitchFamily="18" charset="0"/>
                    <a:cs typeface="Times New Roman" pitchFamily="18" charset="0"/>
                  </a:rPr>
                  <a:t> </a:t>
                </a:r>
                <a:r>
                  <a:rPr lang="de-DE" sz="1400" dirty="0" err="1" smtClean="0">
                    <a:latin typeface="Lucida Fax" pitchFamily="18" charset="0"/>
                    <a:cs typeface="Times New Roman" pitchFamily="18" charset="0"/>
                  </a:rPr>
                  <a:t>known</a:t>
                </a:r>
                <a:r>
                  <a:rPr lang="de-DE" sz="1400" dirty="0" smtClean="0">
                    <a:latin typeface="Lucida Fax" pitchFamily="18" charset="0"/>
                    <a:cs typeface="Times New Roman" pitchFamily="18" charset="0"/>
                  </a:rPr>
                  <a:t> </a:t>
                </a:r>
                <a:r>
                  <a:rPr lang="de-DE" sz="1400" dirty="0" err="1" smtClean="0">
                    <a:latin typeface="Lucida Fax" pitchFamily="18" charset="0"/>
                    <a:cs typeface="Times New Roman" pitchFamily="18" charset="0"/>
                  </a:rPr>
                  <a:t>efficiencies</a:t>
                </a:r>
                <a:r>
                  <a:rPr lang="de-DE" sz="1400" dirty="0" smtClean="0">
                    <a:latin typeface="Lucida Fax" pitchFamily="18" charset="0"/>
                    <a:cs typeface="Times New Roman" pitchFamily="18" charset="0"/>
                  </a:rPr>
                  <a:t> </a:t>
                </a:r>
                <a:r>
                  <a:rPr lang="el-GR" sz="1600" dirty="0" smtClean="0">
                    <a:latin typeface="Calibri"/>
                    <a:cs typeface="Calibri"/>
                  </a:rPr>
                  <a:t>ε</a:t>
                </a:r>
                <a:r>
                  <a:rPr lang="de-DE" sz="1600" dirty="0" smtClean="0">
                    <a:latin typeface="Calibri"/>
                    <a:cs typeface="Calibri"/>
                  </a:rPr>
                  <a:t> </a:t>
                </a:r>
                <a:r>
                  <a:rPr lang="de-DE" sz="1400" dirty="0" err="1" smtClean="0">
                    <a:latin typeface="Lucida Fax" pitchFamily="18" charset="0"/>
                    <a:cs typeface="Times New Roman" pitchFamily="18" charset="0"/>
                  </a:rPr>
                  <a:t>of</a:t>
                </a:r>
                <a:r>
                  <a:rPr lang="de-DE" sz="1400" dirty="0" smtClean="0">
                    <a:latin typeface="Lucida Fax" pitchFamily="18" charset="0"/>
                    <a:cs typeface="Times New Roman" pitchFamily="18" charset="0"/>
                  </a:rPr>
                  <a:t> </a:t>
                </a:r>
                <a:r>
                  <a:rPr lang="de-DE" sz="1400" dirty="0" err="1" smtClean="0">
                    <a:latin typeface="Lucida Fax" pitchFamily="18" charset="0"/>
                    <a:cs typeface="Times New Roman" pitchFamily="18" charset="0"/>
                  </a:rPr>
                  <a:t>HFT‘s</a:t>
                </a:r>
                <a:r>
                  <a:rPr lang="de-DE" sz="1400" dirty="0" smtClean="0">
                    <a:latin typeface="Lucida Fax" pitchFamily="18" charset="0"/>
                    <a:cs typeface="Times New Roman" pitchFamily="18" charset="0"/>
                  </a:rPr>
                  <a:t> (</a:t>
                </a:r>
                <a:r>
                  <a:rPr lang="de-DE" sz="1400" dirty="0" err="1" smtClean="0">
                    <a:latin typeface="Lucida Fax" pitchFamily="18" charset="0"/>
                    <a:cs typeface="Times New Roman" pitchFamily="18" charset="0"/>
                  </a:rPr>
                  <a:t>from</a:t>
                </a:r>
                <a:r>
                  <a:rPr lang="de-DE" sz="1400" dirty="0" smtClean="0">
                    <a:latin typeface="Lucida Fax" pitchFamily="18" charset="0"/>
                    <a:cs typeface="Times New Roman" pitchFamily="18" charset="0"/>
                  </a:rPr>
                  <a:t> </a:t>
                </a:r>
                <a:r>
                  <a:rPr lang="de-DE" sz="1400" dirty="0" err="1" smtClean="0">
                    <a:latin typeface="Lucida Fax" pitchFamily="18" charset="0"/>
                    <a:cs typeface="Times New Roman" pitchFamily="18" charset="0"/>
                  </a:rPr>
                  <a:t>calibration</a:t>
                </a:r>
                <a:r>
                  <a:rPr lang="de-DE" sz="1400" dirty="0" smtClean="0">
                    <a:latin typeface="Lucida Fax" pitchFamily="18" charset="0"/>
                    <a:cs typeface="Times New Roman" pitchFamily="18" charset="0"/>
                  </a:rPr>
                  <a:t>) </a:t>
                </a:r>
                <a:r>
                  <a:rPr lang="de-DE" sz="1400" dirty="0" err="1" smtClean="0">
                    <a:latin typeface="Lucida Fax" pitchFamily="18" charset="0"/>
                    <a:cs typeface="Times New Roman" pitchFamily="18" charset="0"/>
                  </a:rPr>
                  <a:t>and</a:t>
                </a:r>
                <a:r>
                  <a:rPr lang="de-DE" sz="1400" dirty="0" smtClean="0">
                    <a:latin typeface="Lucida Fax" pitchFamily="18" charset="0"/>
                    <a:cs typeface="Times New Roman" pitchFamily="18" charset="0"/>
                  </a:rPr>
                  <a:t> </a:t>
                </a:r>
                <a:r>
                  <a:rPr lang="de-DE" sz="1400" dirty="0" err="1" smtClean="0">
                    <a:latin typeface="Lucida Fax" pitchFamily="18" charset="0"/>
                    <a:cs typeface="Times New Roman" pitchFamily="18" charset="0"/>
                  </a:rPr>
                  <a:t>transition</a:t>
                </a:r>
                <a:r>
                  <a:rPr lang="de-DE" sz="1400" dirty="0" smtClean="0">
                    <a:latin typeface="Lucida Fax" pitchFamily="18" charset="0"/>
                    <a:cs typeface="Times New Roman" pitchFamily="18" charset="0"/>
                  </a:rPr>
                  <a:t> </a:t>
                </a:r>
                <a:r>
                  <a:rPr lang="de-DE" sz="1400" dirty="0" err="1" smtClean="0">
                    <a:latin typeface="Lucida Fax" pitchFamily="18" charset="0"/>
                    <a:cs typeface="Times New Roman" pitchFamily="18" charset="0"/>
                  </a:rPr>
                  <a:t>probabilities</a:t>
                </a:r>
                <a:r>
                  <a:rPr lang="de-DE" sz="1400" dirty="0" smtClean="0">
                    <a:latin typeface="Lucida Fax" pitchFamily="18" charset="0"/>
                    <a:cs typeface="Times New Roman" pitchFamily="18" charset="0"/>
                  </a:rPr>
                  <a:t> </a:t>
                </a:r>
                <a:r>
                  <a:rPr lang="el-GR" sz="1600" dirty="0" smtClean="0">
                    <a:latin typeface="Calibri"/>
                    <a:cs typeface="Calibri"/>
                  </a:rPr>
                  <a:t>σ</a:t>
                </a:r>
                <a:r>
                  <a:rPr lang="de-DE" sz="1600" dirty="0" smtClean="0">
                    <a:latin typeface="Lucida Fax" pitchFamily="18" charset="0"/>
                    <a:cs typeface="Times New Roman" pitchFamily="18" charset="0"/>
                  </a:rPr>
                  <a:t> </a:t>
                </a:r>
                <a:r>
                  <a:rPr lang="de-DE" sz="1400" dirty="0" err="1" smtClean="0">
                    <a:latin typeface="Lucida Fax" pitchFamily="18" charset="0"/>
                    <a:cs typeface="Times New Roman" pitchFamily="18" charset="0"/>
                  </a:rPr>
                  <a:t>of</a:t>
                </a:r>
                <a:r>
                  <a:rPr lang="de-DE" sz="1400" dirty="0" smtClean="0">
                    <a:latin typeface="Lucida Fax" pitchFamily="18" charset="0"/>
                    <a:cs typeface="Times New Roman" pitchFamily="18" charset="0"/>
                  </a:rPr>
                  <a:t> </a:t>
                </a:r>
                <a:r>
                  <a:rPr lang="de-DE" sz="1400" dirty="0" err="1" smtClean="0">
                    <a:latin typeface="Lucida Fax" pitchFamily="18" charset="0"/>
                    <a:cs typeface="Times New Roman" pitchFamily="18" charset="0"/>
                  </a:rPr>
                  <a:t>the</a:t>
                </a:r>
                <a:r>
                  <a:rPr lang="de-DE" sz="1400" dirty="0" smtClean="0">
                    <a:latin typeface="Lucida Fax" pitchFamily="18" charset="0"/>
                    <a:cs typeface="Times New Roman" pitchFamily="18" charset="0"/>
                  </a:rPr>
                  <a:t> </a:t>
                </a:r>
                <a:r>
                  <a:rPr lang="de-DE" sz="1400" dirty="0" err="1" smtClean="0">
                    <a:latin typeface="Lucida Fax" pitchFamily="18" charset="0"/>
                    <a:cs typeface="Times New Roman" pitchFamily="18" charset="0"/>
                  </a:rPr>
                  <a:t>sextupole</a:t>
                </a:r>
                <a:r>
                  <a:rPr lang="de-DE" sz="1400" dirty="0" smtClean="0">
                    <a:latin typeface="Lucida Fax" pitchFamily="18" charset="0"/>
                    <a:cs typeface="Times New Roman" pitchFamily="18" charset="0"/>
                  </a:rPr>
                  <a:t> </a:t>
                </a:r>
                <a:r>
                  <a:rPr lang="de-DE" sz="1400" dirty="0" err="1" smtClean="0">
                    <a:latin typeface="Lucida Fax" pitchFamily="18" charset="0"/>
                    <a:cs typeface="Times New Roman" pitchFamily="18" charset="0"/>
                  </a:rPr>
                  <a:t>magnets</a:t>
                </a:r>
                <a:r>
                  <a:rPr lang="de-DE" sz="1400" dirty="0" smtClean="0">
                    <a:latin typeface="Lucida Fax" pitchFamily="18" charset="0"/>
                    <a:cs typeface="Times New Roman" pitchFamily="18" charset="0"/>
                  </a:rPr>
                  <a:t> - </a:t>
                </a:r>
                <a:r>
                  <a:rPr lang="de-DE" sz="1400" dirty="0" err="1" smtClean="0">
                    <a:latin typeface="Lucida Fax" pitchFamily="18" charset="0"/>
                    <a:cs typeface="Times New Roman" pitchFamily="18" charset="0"/>
                  </a:rPr>
                  <a:t>calculation</a:t>
                </a:r>
                <a:r>
                  <a:rPr lang="de-DE" sz="1400" dirty="0" smtClean="0">
                    <a:latin typeface="Lucida Fax" pitchFamily="18" charset="0"/>
                    <a:cs typeface="Times New Roman" pitchFamily="18" charset="0"/>
                  </a:rPr>
                  <a:t> </a:t>
                </a:r>
                <a:r>
                  <a:rPr lang="de-DE" sz="1400" dirty="0" err="1" smtClean="0">
                    <a:latin typeface="Lucida Fax" pitchFamily="18" charset="0"/>
                    <a:cs typeface="Times New Roman" pitchFamily="18" charset="0"/>
                  </a:rPr>
                  <a:t>of</a:t>
                </a:r>
                <a:r>
                  <a:rPr lang="de-DE" sz="1400" dirty="0" smtClean="0">
                    <a:latin typeface="Lucida Fax" pitchFamily="18" charset="0"/>
                    <a:cs typeface="Times New Roman" pitchFamily="18" charset="0"/>
                  </a:rPr>
                  <a:t> </a:t>
                </a:r>
                <a:r>
                  <a:rPr lang="de-DE" sz="1400" dirty="0" err="1" smtClean="0">
                    <a:latin typeface="Lucida Fax" pitchFamily="18" charset="0"/>
                    <a:cs typeface="Times New Roman" pitchFamily="18" charset="0"/>
                  </a:rPr>
                  <a:t>occupation</a:t>
                </a:r>
                <a:r>
                  <a:rPr lang="de-DE" sz="1400" dirty="0" smtClean="0">
                    <a:latin typeface="Lucida Fax" pitchFamily="18" charset="0"/>
                    <a:cs typeface="Times New Roman" pitchFamily="18" charset="0"/>
                  </a:rPr>
                  <a:t> </a:t>
                </a:r>
                <a:r>
                  <a:rPr lang="de-DE" sz="1400" dirty="0" err="1" smtClean="0">
                    <a:latin typeface="Lucida Fax" pitchFamily="18" charset="0"/>
                    <a:cs typeface="Times New Roman" pitchFamily="18" charset="0"/>
                  </a:rPr>
                  <a:t>numbers</a:t>
                </a:r>
                <a:r>
                  <a:rPr lang="de-DE" sz="1400" dirty="0" smtClean="0">
                    <a:latin typeface="Lucida Fax" pitchFamily="18" charset="0"/>
                    <a:cs typeface="Times New Roman" pitchFamily="18" charset="0"/>
                  </a:rPr>
                  <a:t> </a:t>
                </a:r>
                <a:r>
                  <a:rPr lang="de-DE" sz="1400" dirty="0" err="1" smtClean="0">
                    <a:latin typeface="Lucida Fax" pitchFamily="18" charset="0"/>
                    <a:cs typeface="Times New Roman" pitchFamily="18" charset="0"/>
                  </a:rPr>
                  <a:t>of</a:t>
                </a:r>
                <a:r>
                  <a:rPr lang="de-DE" sz="1400" dirty="0" smtClean="0">
                    <a:latin typeface="Lucida Fax" pitchFamily="18" charset="0"/>
                    <a:cs typeface="Times New Roman" pitchFamily="18" charset="0"/>
                  </a:rPr>
                  <a:t> </a:t>
                </a:r>
                <a:r>
                  <a:rPr lang="de-DE" sz="1400" dirty="0" err="1" smtClean="0">
                    <a:latin typeface="Lucida Fax" pitchFamily="18" charset="0"/>
                    <a:cs typeface="Times New Roman" pitchFamily="18" charset="0"/>
                  </a:rPr>
                  <a:t>hyperfine</a:t>
                </a:r>
                <a:r>
                  <a:rPr lang="de-DE" sz="1400" dirty="0" smtClean="0">
                    <a:latin typeface="Lucida Fax" pitchFamily="18" charset="0"/>
                    <a:cs typeface="Times New Roman" pitchFamily="18" charset="0"/>
                  </a:rPr>
                  <a:t> </a:t>
                </a:r>
                <a:r>
                  <a:rPr lang="de-DE" sz="1400" dirty="0" err="1" smtClean="0">
                    <a:latin typeface="Lucida Fax" pitchFamily="18" charset="0"/>
                    <a:cs typeface="Times New Roman" pitchFamily="18" charset="0"/>
                  </a:rPr>
                  <a:t>states</a:t>
                </a:r>
                <a:r>
                  <a:rPr lang="de-DE" sz="14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/>
                        <a:cs typeface="Times New Roman" pitchFamily="18" charset="0"/>
                      </a:rPr>
                      <m:t>𝑛</m:t>
                    </m:r>
                    <m:r>
                      <a:rPr lang="de-DE" sz="1600" b="0" i="1" baseline="-25000" smtClean="0">
                        <a:latin typeface="Cambria Math"/>
                        <a:cs typeface="Times New Roman" pitchFamily="18" charset="0"/>
                      </a:rPr>
                      <m:t>𝑖</m:t>
                    </m:r>
                  </m:oMath>
                </a14:m>
                <a:endParaRPr lang="de-DE" sz="1600" dirty="0" smtClean="0">
                  <a:latin typeface="Lucida Fax" pitchFamily="18" charset="0"/>
                  <a:cs typeface="Times New Roman" pitchFamily="18" charset="0"/>
                </a:endParaRP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de-DE" sz="1400" dirty="0" err="1" smtClean="0">
                    <a:latin typeface="Lucida Fax" pitchFamily="18" charset="0"/>
                    <a:cs typeface="Times New Roman" pitchFamily="18" charset="0"/>
                  </a:rPr>
                  <a:t>Polarization</a:t>
                </a:r>
                <a:r>
                  <a:rPr lang="de-DE" sz="1400" dirty="0" smtClean="0">
                    <a:latin typeface="Lucida Fax" pitchFamily="18" charset="0"/>
                    <a:cs typeface="Times New Roman" pitchFamily="18" charset="0"/>
                  </a:rPr>
                  <a:t> </a:t>
                </a:r>
                <a:r>
                  <a:rPr lang="de-DE" sz="1400" dirty="0" err="1">
                    <a:latin typeface="Lucida Fax" pitchFamily="18" charset="0"/>
                    <a:cs typeface="Times New Roman" pitchFamily="18" charset="0"/>
                  </a:rPr>
                  <a:t>depends</a:t>
                </a:r>
                <a:r>
                  <a:rPr lang="de-DE" sz="1400" dirty="0">
                    <a:latin typeface="Lucida Fax" pitchFamily="18" charset="0"/>
                    <a:cs typeface="Times New Roman" pitchFamily="18" charset="0"/>
                  </a:rPr>
                  <a:t> on </a:t>
                </a:r>
                <a:r>
                  <a:rPr lang="de-DE" sz="1400" dirty="0" err="1">
                    <a:latin typeface="Lucida Fax" pitchFamily="18" charset="0"/>
                    <a:cs typeface="Times New Roman" pitchFamily="18" charset="0"/>
                  </a:rPr>
                  <a:t>target</a:t>
                </a:r>
                <a:r>
                  <a:rPr lang="de-DE" sz="1400" dirty="0">
                    <a:latin typeface="Lucida Fax" pitchFamily="18" charset="0"/>
                    <a:cs typeface="Times New Roman" pitchFamily="18" charset="0"/>
                  </a:rPr>
                  <a:t> </a:t>
                </a:r>
                <a:r>
                  <a:rPr lang="de-DE" sz="1400" dirty="0" err="1">
                    <a:latin typeface="Lucida Fax" pitchFamily="18" charset="0"/>
                    <a:cs typeface="Times New Roman" pitchFamily="18" charset="0"/>
                  </a:rPr>
                  <a:t>holding</a:t>
                </a:r>
                <a:r>
                  <a:rPr lang="de-DE" sz="1400" dirty="0">
                    <a:latin typeface="Lucida Fax" pitchFamily="18" charset="0"/>
                    <a:cs typeface="Times New Roman" pitchFamily="18" charset="0"/>
                  </a:rPr>
                  <a:t> </a:t>
                </a:r>
                <a:r>
                  <a:rPr lang="de-DE" sz="1400" dirty="0" err="1" smtClean="0">
                    <a:latin typeface="Lucida Fax" pitchFamily="18" charset="0"/>
                    <a:cs typeface="Times New Roman" pitchFamily="18" charset="0"/>
                  </a:rPr>
                  <a:t>field</a:t>
                </a:r>
                <a:r>
                  <a:rPr lang="de-DE" sz="1400" dirty="0" smtClean="0">
                    <a:latin typeface="Lucida Fax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/>
                        <a:cs typeface="Times New Roman" pitchFamily="18" charset="0"/>
                      </a:rPr>
                      <m:t>𝑃</m:t>
                    </m:r>
                    <m:r>
                      <a:rPr lang="de-DE" sz="1600" i="1" baseline="-25000">
                        <a:latin typeface="Cambria Math"/>
                        <a:cs typeface="Times New Roman" pitchFamily="18" charset="0"/>
                      </a:rPr>
                      <m:t>𝑧</m:t>
                    </m:r>
                    <m:r>
                      <a:rPr lang="de-DE" sz="1600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de-DE" sz="1600" i="1">
                        <a:latin typeface="Cambria Math"/>
                        <a:cs typeface="Times New Roman" pitchFamily="18" charset="0"/>
                      </a:rPr>
                      <m:t>𝑛</m:t>
                    </m:r>
                    <m:r>
                      <a:rPr lang="de-DE" sz="1600" i="1" baseline="-25000">
                        <a:latin typeface="Cambria Math"/>
                        <a:cs typeface="Times New Roman" pitchFamily="18" charset="0"/>
                      </a:rPr>
                      <m:t>1</m:t>
                    </m:r>
                    <m:r>
                      <a:rPr lang="de-DE" sz="1600" i="1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de-DE" sz="1600" i="1">
                        <a:latin typeface="Cambria Math"/>
                        <a:cs typeface="Times New Roman" pitchFamily="18" charset="0"/>
                      </a:rPr>
                      <m:t>𝑛</m:t>
                    </m:r>
                    <m:r>
                      <a:rPr lang="de-DE" sz="1600" i="1" baseline="-25000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de-DE" sz="1600" i="1">
                        <a:latin typeface="Cambria Math"/>
                        <a:cs typeface="Times New Roman" pitchFamily="18" charset="0"/>
                      </a:rPr>
                      <m:t>−</m:t>
                    </m:r>
                    <m:d>
                      <m:dPr>
                        <m:ctrlPr>
                          <a:rPr lang="de-DE" sz="16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de-DE" sz="1600" i="1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de-DE" sz="1600" i="1" baseline="-2500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de-DE" sz="1600" i="1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de-DE" sz="1600" i="1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de-DE" sz="1600" i="1" baseline="-2500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e>
                    </m:d>
                    <m:r>
                      <a:rPr lang="de-DE" sz="1600" i="1">
                        <a:latin typeface="Cambria Math"/>
                        <a:cs typeface="Times New Roman" pitchFamily="18" charset="0"/>
                      </a:rPr>
                      <m:t>𝑐𝑜𝑠</m:t>
                    </m:r>
                    <m:r>
                      <a:rPr lang="de-DE" sz="1600" i="1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de-DE" sz="1600" i="1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  <m:r>
                      <a:rPr lang="de-DE" sz="1600" i="1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de-DE" sz="1600" dirty="0">
                  <a:latin typeface="Lucida Fax" pitchFamily="18" charset="0"/>
                  <a:cs typeface="Times New Roman" pitchFamily="18" charset="0"/>
                </a:endParaRP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de-DE" sz="1400" dirty="0" smtClean="0">
                    <a:solidFill>
                      <a:srgbClr val="0070C0"/>
                    </a:solidFill>
                    <a:latin typeface="Lucida Fax" pitchFamily="18" charset="0"/>
                    <a:cs typeface="Times New Roman" pitchFamily="18" charset="0"/>
                  </a:rPr>
                  <a:t>Target </a:t>
                </a:r>
                <a:r>
                  <a:rPr lang="de-DE" sz="1400" dirty="0">
                    <a:solidFill>
                      <a:srgbClr val="0070C0"/>
                    </a:solidFill>
                    <a:latin typeface="Lucida Fax" pitchFamily="18" charset="0"/>
                    <a:cs typeface="Times New Roman" pitchFamily="18" charset="0"/>
                  </a:rPr>
                  <a:t>gas </a:t>
                </a:r>
                <a:r>
                  <a:rPr lang="de-DE" sz="1400" dirty="0" err="1">
                    <a:solidFill>
                      <a:srgbClr val="0070C0"/>
                    </a:solidFill>
                    <a:latin typeface="Lucida Fax" pitchFamily="18" charset="0"/>
                    <a:cs typeface="Times New Roman" pitchFamily="18" charset="0"/>
                  </a:rPr>
                  <a:t>analyzer</a:t>
                </a:r>
                <a:r>
                  <a:rPr lang="de-DE" sz="1400" dirty="0">
                    <a:latin typeface="Lucida Fax" pitchFamily="18" charset="0"/>
                    <a:cs typeface="Times New Roman" pitchFamily="18" charset="0"/>
                  </a:rPr>
                  <a:t> </a:t>
                </a:r>
                <a:r>
                  <a:rPr lang="de-DE" sz="1400" dirty="0" err="1">
                    <a:latin typeface="Lucida Fax" pitchFamily="18" charset="0"/>
                    <a:cs typeface="Times New Roman" pitchFamily="18" charset="0"/>
                  </a:rPr>
                  <a:t>consists</a:t>
                </a:r>
                <a:r>
                  <a:rPr lang="de-DE" sz="1400" dirty="0">
                    <a:latin typeface="Lucida Fax" pitchFamily="18" charset="0"/>
                    <a:cs typeface="Times New Roman" pitchFamily="18" charset="0"/>
                  </a:rPr>
                  <a:t> </a:t>
                </a:r>
                <a:r>
                  <a:rPr lang="de-DE" sz="1400" dirty="0" err="1">
                    <a:latin typeface="Lucida Fax" pitchFamily="18" charset="0"/>
                    <a:cs typeface="Times New Roman" pitchFamily="18" charset="0"/>
                  </a:rPr>
                  <a:t>of</a:t>
                </a:r>
                <a:r>
                  <a:rPr lang="de-DE" sz="1400" dirty="0">
                    <a:latin typeface="Lucida Fax" pitchFamily="18" charset="0"/>
                    <a:cs typeface="Times New Roman" pitchFamily="18" charset="0"/>
                  </a:rPr>
                  <a:t> QMA </a:t>
                </a:r>
                <a:r>
                  <a:rPr lang="de-DE" sz="1400" dirty="0" err="1">
                    <a:latin typeface="Lucida Fax" pitchFamily="18" charset="0"/>
                    <a:cs typeface="Times New Roman" pitchFamily="18" charset="0"/>
                  </a:rPr>
                  <a:t>and</a:t>
                </a:r>
                <a:r>
                  <a:rPr lang="de-DE" sz="1400" dirty="0">
                    <a:latin typeface="Lucida Fax" pitchFamily="18" charset="0"/>
                    <a:cs typeface="Times New Roman" pitchFamily="18" charset="0"/>
                  </a:rPr>
                  <a:t> beam </a:t>
                </a:r>
                <a:r>
                  <a:rPr lang="de-DE" sz="1400" dirty="0" err="1" smtClean="0">
                    <a:latin typeface="Lucida Fax" pitchFamily="18" charset="0"/>
                    <a:cs typeface="Times New Roman" pitchFamily="18" charset="0"/>
                  </a:rPr>
                  <a:t>chopper</a:t>
                </a:r>
                <a:r>
                  <a:rPr lang="de-DE" sz="1400" dirty="0" smtClean="0">
                    <a:latin typeface="Lucida Fax" pitchFamily="18" charset="0"/>
                    <a:cs typeface="Times New Roman" pitchFamily="18" charset="0"/>
                  </a:rPr>
                  <a:t> </a:t>
                </a:r>
                <a:r>
                  <a:rPr lang="de-DE" sz="1400" dirty="0" err="1" smtClean="0">
                    <a:latin typeface="Lucida Fax" pitchFamily="18" charset="0"/>
                    <a:cs typeface="Times New Roman" pitchFamily="18" charset="0"/>
                  </a:rPr>
                  <a:t>and</a:t>
                </a:r>
                <a:r>
                  <a:rPr lang="de-DE" sz="1400" dirty="0" smtClean="0">
                    <a:latin typeface="Lucida Fax" pitchFamily="18" charset="0"/>
                    <a:cs typeface="Times New Roman" pitchFamily="18" charset="0"/>
                  </a:rPr>
                  <a:t> </a:t>
                </a:r>
                <a:r>
                  <a:rPr lang="de-DE" sz="1400" dirty="0" err="1" smtClean="0">
                    <a:latin typeface="Lucida Fax" pitchFamily="18" charset="0"/>
                    <a:cs typeface="Times New Roman" pitchFamily="18" charset="0"/>
                  </a:rPr>
                  <a:t>measures</a:t>
                </a:r>
                <a:r>
                  <a:rPr lang="de-DE" sz="1400" dirty="0" smtClean="0">
                    <a:latin typeface="Lucida Fax" pitchFamily="18" charset="0"/>
                    <a:cs typeface="Times New Roman" pitchFamily="18" charset="0"/>
                  </a:rPr>
                  <a:t> </a:t>
                </a:r>
                <a:r>
                  <a:rPr lang="de-DE" sz="1400" dirty="0" err="1">
                    <a:latin typeface="Lucida Fax" pitchFamily="18" charset="0"/>
                    <a:cs typeface="Times New Roman" pitchFamily="18" charset="0"/>
                  </a:rPr>
                  <a:t>the</a:t>
                </a:r>
                <a:r>
                  <a:rPr lang="de-DE" sz="1400" dirty="0">
                    <a:latin typeface="Lucida Fax" pitchFamily="18" charset="0"/>
                    <a:cs typeface="Times New Roman" pitchFamily="18" charset="0"/>
                  </a:rPr>
                  <a:t> partial </a:t>
                </a:r>
                <a:r>
                  <a:rPr lang="de-DE" sz="1400" dirty="0" err="1">
                    <a:latin typeface="Lucida Fax" pitchFamily="18" charset="0"/>
                    <a:cs typeface="Times New Roman" pitchFamily="18" charset="0"/>
                  </a:rPr>
                  <a:t>pressures</a:t>
                </a:r>
                <a:r>
                  <a:rPr lang="de-DE" sz="1400" dirty="0">
                    <a:latin typeface="Lucida Fax" pitchFamily="18" charset="0"/>
                    <a:cs typeface="Times New Roman" pitchFamily="18" charset="0"/>
                  </a:rPr>
                  <a:t> </a:t>
                </a:r>
                <a:r>
                  <a:rPr lang="de-DE" sz="1400" dirty="0" err="1">
                    <a:latin typeface="Lucida Fax" pitchFamily="18" charset="0"/>
                    <a:cs typeface="Times New Roman" pitchFamily="18" charset="0"/>
                  </a:rPr>
                  <a:t>of</a:t>
                </a:r>
                <a:r>
                  <a:rPr lang="de-DE" sz="1400" dirty="0">
                    <a:latin typeface="Lucida Fax" pitchFamily="18" charset="0"/>
                    <a:cs typeface="Times New Roman" pitchFamily="18" charset="0"/>
                  </a:rPr>
                  <a:t> </a:t>
                </a:r>
                <a:r>
                  <a:rPr lang="de-DE" sz="1400" dirty="0" err="1">
                    <a:latin typeface="Lucida Fax" pitchFamily="18" charset="0"/>
                    <a:cs typeface="Times New Roman" pitchFamily="18" charset="0"/>
                  </a:rPr>
                  <a:t>atoms</a:t>
                </a:r>
                <a:r>
                  <a:rPr lang="de-DE" sz="1400" dirty="0">
                    <a:latin typeface="Lucida Fax" pitchFamily="18" charset="0"/>
                    <a:cs typeface="Times New Roman" pitchFamily="18" charset="0"/>
                  </a:rPr>
                  <a:t> </a:t>
                </a:r>
                <a:r>
                  <a:rPr lang="de-DE" sz="1400" dirty="0" err="1">
                    <a:latin typeface="Lucida Fax" pitchFamily="18" charset="0"/>
                    <a:cs typeface="Times New Roman" pitchFamily="18" charset="0"/>
                  </a:rPr>
                  <a:t>and</a:t>
                </a:r>
                <a:r>
                  <a:rPr lang="de-DE" sz="1400" dirty="0">
                    <a:latin typeface="Lucida Fax" pitchFamily="18" charset="0"/>
                    <a:cs typeface="Times New Roman" pitchFamily="18" charset="0"/>
                  </a:rPr>
                  <a:t> </a:t>
                </a:r>
                <a:r>
                  <a:rPr lang="de-DE" sz="1400" dirty="0" err="1">
                    <a:latin typeface="Lucida Fax" pitchFamily="18" charset="0"/>
                    <a:cs typeface="Times New Roman" pitchFamily="18" charset="0"/>
                  </a:rPr>
                  <a:t>molecules</a:t>
                </a:r>
                <a:r>
                  <a:rPr lang="de-DE" sz="1400" dirty="0">
                    <a:latin typeface="Lucida Fax" pitchFamily="18" charset="0"/>
                    <a:cs typeface="Times New Roman" pitchFamily="18" charset="0"/>
                  </a:rPr>
                  <a:t> in </a:t>
                </a:r>
                <a:r>
                  <a:rPr lang="de-DE" sz="1400" dirty="0" err="1">
                    <a:latin typeface="Lucida Fax" pitchFamily="18" charset="0"/>
                    <a:cs typeface="Times New Roman" pitchFamily="18" charset="0"/>
                  </a:rPr>
                  <a:t>the</a:t>
                </a:r>
                <a:r>
                  <a:rPr lang="de-DE" sz="1400" dirty="0">
                    <a:latin typeface="Lucida Fax" pitchFamily="18" charset="0"/>
                    <a:cs typeface="Times New Roman" pitchFamily="18" charset="0"/>
                  </a:rPr>
                  <a:t> effusive beam out </a:t>
                </a:r>
                <a:r>
                  <a:rPr lang="de-DE" sz="1400" dirty="0" err="1">
                    <a:latin typeface="Lucida Fax" pitchFamily="18" charset="0"/>
                    <a:cs typeface="Times New Roman" pitchFamily="18" charset="0"/>
                  </a:rPr>
                  <a:t>of</a:t>
                </a:r>
                <a:r>
                  <a:rPr lang="de-DE" sz="1400" dirty="0">
                    <a:latin typeface="Lucida Fax" pitchFamily="18" charset="0"/>
                    <a:cs typeface="Times New Roman" pitchFamily="18" charset="0"/>
                  </a:rPr>
                  <a:t> </a:t>
                </a:r>
                <a:r>
                  <a:rPr lang="de-DE" sz="1400" dirty="0" err="1">
                    <a:latin typeface="Lucida Fax" pitchFamily="18" charset="0"/>
                    <a:cs typeface="Times New Roman" pitchFamily="18" charset="0"/>
                  </a:rPr>
                  <a:t>the</a:t>
                </a:r>
                <a:r>
                  <a:rPr lang="de-DE" sz="1400" dirty="0">
                    <a:latin typeface="Lucida Fax" pitchFamily="18" charset="0"/>
                    <a:cs typeface="Times New Roman" pitchFamily="18" charset="0"/>
                  </a:rPr>
                  <a:t> </a:t>
                </a:r>
                <a:r>
                  <a:rPr lang="de-DE" sz="1400" dirty="0" err="1">
                    <a:latin typeface="Lucida Fax" pitchFamily="18" charset="0"/>
                    <a:cs typeface="Times New Roman" pitchFamily="18" charset="0"/>
                  </a:rPr>
                  <a:t>target</a:t>
                </a:r>
                <a:r>
                  <a:rPr lang="de-DE" sz="1400" dirty="0">
                    <a:latin typeface="Lucida Fax" pitchFamily="18" charset="0"/>
                    <a:cs typeface="Times New Roman" pitchFamily="18" charset="0"/>
                  </a:rPr>
                  <a:t> cell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GB" sz="1400" dirty="0" smtClean="0">
                    <a:latin typeface="Lucida Fax" pitchFamily="18" charset="0"/>
                  </a:rPr>
                  <a:t>Hydrogen </a:t>
                </a:r>
                <a:r>
                  <a:rPr lang="en-GB" sz="1400" dirty="0">
                    <a:latin typeface="Lucida Fax" pitchFamily="18" charset="0"/>
                  </a:rPr>
                  <a:t>atomic fraction</a:t>
                </a:r>
                <a:r>
                  <a:rPr lang="en-GB" sz="1400" dirty="0" smtClean="0">
                    <a:latin typeface="Lucida Fax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>
                          <a:latin typeface="Cambria Math"/>
                        </a:rPr>
                        <m:t> </m:t>
                      </m:r>
                      <m:r>
                        <a:rPr lang="en-GB" sz="1600" i="1">
                          <a:latin typeface="Cambria Math"/>
                        </a:rPr>
                        <m:t>𝛼</m:t>
                      </m:r>
                      <m:r>
                        <a:rPr lang="en-GB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/>
                                </a:rPr>
                                <m:t>𝐻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/>
                                </a:rPr>
                                <m:t>𝐻</m:t>
                              </m:r>
                            </m:sub>
                          </m:sSub>
                          <m:r>
                            <a:rPr lang="en-GB" sz="1600" i="1">
                              <a:latin typeface="Cambria Math"/>
                            </a:rPr>
                            <m:t>+2</m:t>
                          </m:r>
                          <m:sSub>
                            <m:sSubPr>
                              <m:ctrlPr>
                                <a:rPr lang="de-DE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sz="1600" dirty="0">
                  <a:latin typeface="Lucida Fax" pitchFamily="18" charset="0"/>
                  <a:cs typeface="Times New Roman" pitchFamily="18" charset="0"/>
                </a:endParaRPr>
              </a:p>
              <a:p>
                <a:pPr marL="342900" indent="-342900">
                  <a:buFont typeface="Wingdings" pitchFamily="2" charset="2"/>
                  <a:buChar char="§"/>
                </a:pPr>
                <a:endParaRPr lang="de-DE" sz="1400" dirty="0" smtClean="0">
                  <a:latin typeface="Lucida Fax" pitchFamily="18" charset="0"/>
                  <a:cs typeface="Times New Roman" pitchFamily="18" charset="0"/>
                </a:endParaRPr>
              </a:p>
              <a:p>
                <a:pPr marL="342900" indent="-342900">
                  <a:buFont typeface="Wingdings" pitchFamily="2" charset="2"/>
                  <a:buChar char="§"/>
                </a:pPr>
                <a:endParaRPr lang="de-DE" sz="1400" dirty="0" smtClean="0">
                  <a:latin typeface="Lucida Fax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Inhaltsplatzhalt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700808"/>
                <a:ext cx="7992888" cy="2586545"/>
              </a:xfrm>
              <a:blipFill rotWithShape="1">
                <a:blip r:embed="rId3"/>
                <a:stretch>
                  <a:fillRect l="-1068" t="-188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69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18, 2015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11</a:t>
            </a:fld>
            <a:endParaRPr lang="de-DE" dirty="0"/>
          </a:p>
        </p:txBody>
      </p:sp>
      <p:sp>
        <p:nvSpPr>
          <p:cNvPr id="7" name="Inhaltsplatzhalter 13"/>
          <p:cNvSpPr>
            <a:spLocks noGrp="1"/>
          </p:cNvSpPr>
          <p:nvPr>
            <p:ph idx="17"/>
          </p:nvPr>
        </p:nvSpPr>
        <p:spPr>
          <a:xfrm>
            <a:off x="720000" y="1152000"/>
            <a:ext cx="8172480" cy="576064"/>
          </a:xfrm>
        </p:spPr>
        <p:txBody>
          <a:bodyPr/>
          <a:lstStyle/>
          <a:p>
            <a:r>
              <a:rPr lang="de-DE" dirty="0" err="1" smtClean="0"/>
              <a:t>Polarization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target</a:t>
            </a:r>
            <a:r>
              <a:rPr lang="de-DE" dirty="0" smtClean="0"/>
              <a:t> gas in PAX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35604"/>
            <a:ext cx="4099592" cy="23872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683567" y="1939962"/>
                <a:ext cx="3534589" cy="2178545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Lucida Fax" pitchFamily="18" charset="0"/>
                  </a:rPr>
                  <a:t>A</a:t>
                </a:r>
                <a:r>
                  <a:rPr lang="en-GB" sz="1600" dirty="0" smtClean="0">
                    <a:latin typeface="Lucida Fax" pitchFamily="18" charset="0"/>
                  </a:rPr>
                  <a:t>verage target polarization: </a:t>
                </a:r>
              </a:p>
              <a:p>
                <a:endParaRPr lang="en-GB" sz="1600" b="0" i="0" dirty="0">
                  <a:latin typeface="Lucida Fax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1600" i="1">
                        <a:latin typeface="Cambria Math"/>
                      </a:rPr>
                      <m:t>𝑄</m:t>
                    </m:r>
                    <m:r>
                      <a:rPr lang="en-GB" sz="1600" i="1">
                        <a:latin typeface="Cambria Math"/>
                      </a:rPr>
                      <m:t> = </m:t>
                    </m:r>
                    <m:r>
                      <a:rPr lang="en-GB" sz="1600" i="1">
                        <a:latin typeface="Cambria Math"/>
                      </a:rPr>
                      <m:t>𝛼</m:t>
                    </m:r>
                    <m:r>
                      <a:rPr lang="en-GB" sz="16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de-DE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GB" sz="1600" i="1">
                            <a:latin typeface="Cambria Math"/>
                          </a:rPr>
                          <m:t>𝑎𝑡</m:t>
                        </m:r>
                      </m:sub>
                    </m:sSub>
                  </m:oMath>
                </a14:m>
                <a:r>
                  <a:rPr lang="en-GB" sz="1600" dirty="0">
                    <a:latin typeface="Lucida Fax" pitchFamily="18" charset="0"/>
                  </a:rPr>
                  <a:t>	</a:t>
                </a:r>
                <a:endParaRPr lang="en-GB" sz="1600" dirty="0" smtClean="0">
                  <a:latin typeface="Lucida Fax" pitchFamily="18" charset="0"/>
                </a:endParaRPr>
              </a:p>
              <a:p>
                <a:r>
                  <a:rPr lang="en-GB" sz="1600" dirty="0">
                    <a:latin typeface="Lucida Fax" pitchFamily="18" charset="0"/>
                  </a:rPr>
                  <a:t>	</a:t>
                </a:r>
                <a:endParaRPr lang="de-DE" sz="1600" dirty="0">
                  <a:latin typeface="Lucida Fax" pitchFamily="18" charset="0"/>
                </a:endParaRPr>
              </a:p>
              <a:p>
                <a:r>
                  <a:rPr lang="en-GB" sz="1600" dirty="0">
                    <a:latin typeface="Lucida Fax" pitchFamily="18" charset="0"/>
                  </a:rPr>
                  <a:t>		</a:t>
                </a:r>
                <a:endParaRPr lang="de-DE" sz="1600" dirty="0">
                  <a:latin typeface="Lucida Fax" pitchFamily="18" charset="0"/>
                </a:endParaRPr>
              </a:p>
              <a:p>
                <a:r>
                  <a:rPr lang="en-GB" sz="1600" dirty="0" smtClean="0">
                    <a:latin typeface="Lucida Fax" pitchFamily="18" charset="0"/>
                  </a:rPr>
                  <a:t>Atomic polarization:</a:t>
                </a:r>
              </a:p>
              <a:p>
                <a:endParaRPr lang="en-GB" sz="1600" dirty="0">
                  <a:latin typeface="Lucida Fax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𝑎𝑡</m:t>
                        </m:r>
                      </m:sub>
                    </m:sSub>
                    <m:r>
                      <a:rPr lang="en-GB" sz="16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𝐻</m:t>
                            </m:r>
                            <m: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↑</m:t>
                            </m:r>
                          </m:sub>
                        </m:sSub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de-DE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𝐻</m:t>
                            </m:r>
                            <m: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𝐻</m:t>
                            </m:r>
                            <m: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↑</m:t>
                            </m:r>
                          </m:sub>
                        </m:sSub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de-DE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𝐻</m:t>
                            </m:r>
                            <m: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↓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sz="1600" dirty="0">
                    <a:latin typeface="Lucida Fax" pitchFamily="18" charset="0"/>
                  </a:rPr>
                  <a:t>		</a:t>
                </a:r>
                <a:endParaRPr lang="de-DE" sz="1600" dirty="0">
                  <a:latin typeface="Lucida Fax" pitchFamily="18" charset="0"/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7" y="1939962"/>
                <a:ext cx="3534589" cy="2178545"/>
              </a:xfrm>
              <a:prstGeom prst="rect">
                <a:avLst/>
              </a:prstGeom>
              <a:blipFill rotWithShape="1">
                <a:blip r:embed="rId3"/>
                <a:stretch>
                  <a:fillRect l="-862" t="-8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uppieren 4"/>
          <p:cNvGrpSpPr/>
          <p:nvPr/>
        </p:nvGrpSpPr>
        <p:grpSpPr>
          <a:xfrm>
            <a:off x="827584" y="4670539"/>
            <a:ext cx="7499489" cy="1107996"/>
            <a:chOff x="683566" y="4855205"/>
            <a:chExt cx="7499489" cy="1107996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feld 7"/>
                <p:cNvSpPr txBox="1"/>
                <p:nvPr/>
              </p:nvSpPr>
              <p:spPr>
                <a:xfrm>
                  <a:off x="683567" y="4855205"/>
                  <a:ext cx="7499488" cy="369332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600" dirty="0" err="1">
                      <a:latin typeface="Lucida Fax" pitchFamily="18" charset="0"/>
                    </a:rPr>
                    <a:t>P</a:t>
                  </a:r>
                  <a:r>
                    <a:rPr lang="de-DE" sz="1600" dirty="0" err="1" smtClean="0">
                      <a:latin typeface="Lucida Fax" pitchFamily="18" charset="0"/>
                    </a:rPr>
                    <a:t>olarization</a:t>
                  </a:r>
                  <a:r>
                    <a:rPr lang="de-DE" sz="1600" dirty="0" smtClean="0">
                      <a:latin typeface="Lucida Fax" pitchFamily="18" charset="0"/>
                    </a:rPr>
                    <a:t> </a:t>
                  </a:r>
                  <a:r>
                    <a:rPr lang="de-DE" sz="1600" dirty="0" err="1" smtClean="0">
                      <a:latin typeface="Lucida Fax" pitchFamily="18" charset="0"/>
                    </a:rPr>
                    <a:t>injected</a:t>
                  </a:r>
                  <a:r>
                    <a:rPr lang="de-DE" sz="1600" dirty="0" smtClean="0">
                      <a:latin typeface="Lucida Fax" pitchFamily="18" charset="0"/>
                    </a:rPr>
                    <a:t> </a:t>
                  </a:r>
                  <a:r>
                    <a:rPr lang="de-DE" sz="1600" dirty="0" err="1" smtClean="0">
                      <a:latin typeface="Lucida Fax" pitchFamily="18" charset="0"/>
                    </a:rPr>
                    <a:t>into</a:t>
                  </a:r>
                  <a:r>
                    <a:rPr lang="de-DE" sz="1600" dirty="0" smtClean="0">
                      <a:latin typeface="Lucida Fax" pitchFamily="18" charset="0"/>
                    </a:rPr>
                    <a:t> </a:t>
                  </a:r>
                  <a:r>
                    <a:rPr lang="de-DE" sz="1600" dirty="0" err="1" smtClean="0">
                      <a:latin typeface="Lucida Fax" pitchFamily="18" charset="0"/>
                    </a:rPr>
                    <a:t>the</a:t>
                  </a:r>
                  <a:r>
                    <a:rPr lang="de-DE" sz="1600" dirty="0" smtClean="0">
                      <a:latin typeface="Lucida Fax" pitchFamily="18" charset="0"/>
                    </a:rPr>
                    <a:t> </a:t>
                  </a:r>
                  <a:r>
                    <a:rPr lang="de-DE" sz="1600" dirty="0" err="1" smtClean="0">
                      <a:latin typeface="Lucida Fax" pitchFamily="18" charset="0"/>
                    </a:rPr>
                    <a:t>storage</a:t>
                  </a:r>
                  <a:r>
                    <a:rPr lang="de-DE" sz="1600" dirty="0" smtClean="0">
                      <a:latin typeface="Lucida Fax" pitchFamily="18" charset="0"/>
                    </a:rPr>
                    <a:t> cell: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de-DE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aseline="30000">
                              <a:latin typeface="Cambria Math"/>
                            </a:rPr>
                            <m:t>inj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𝛼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aseline="30000">
                              <a:latin typeface="Cambria Math"/>
                            </a:rPr>
                            <m:t>inj</m:t>
                          </m:r>
                        </m:sup>
                      </m:sSup>
                      <m:sSubSup>
                        <m:sSubSupPr>
                          <m:ctrlPr>
                            <a:rPr lang="de-DE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aseline="-25000">
                              <a:latin typeface="Cambria Math"/>
                            </a:rPr>
                            <m:t>at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GB" baseline="30000">
                              <a:latin typeface="Cambria Math"/>
                            </a:rPr>
                            <m:t>inj</m:t>
                          </m:r>
                        </m:sup>
                      </m:sSubSup>
                      <m:r>
                        <a:rPr lang="en-GB" i="1">
                          <a:latin typeface="Cambria Math"/>
                        </a:rPr>
                        <m:t>=0.79±0.03</m:t>
                      </m:r>
                    </m:oMath>
                  </a14:m>
                  <a:endParaRPr lang="de-DE" dirty="0">
                    <a:latin typeface="Lucida Fax" pitchFamily="18" charset="0"/>
                  </a:endParaRPr>
                </a:p>
              </p:txBody>
            </p:sp>
          </mc:Choice>
          <mc:Fallback xmlns="">
            <p:sp>
              <p:nvSpPr>
                <p:cNvPr id="8" name="Textfeld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567" y="4855205"/>
                  <a:ext cx="7499488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488" b="-1803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feld 8"/>
                <p:cNvSpPr txBox="1"/>
                <p:nvPr/>
              </p:nvSpPr>
              <p:spPr>
                <a:xfrm>
                  <a:off x="683567" y="5224537"/>
                  <a:ext cx="7499488" cy="369332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600" dirty="0" err="1" smtClean="0">
                      <a:latin typeface="Lucida Fax" pitchFamily="18" charset="0"/>
                    </a:rPr>
                    <a:t>Measured</a:t>
                  </a:r>
                  <a:r>
                    <a:rPr lang="de-DE" sz="1600" dirty="0" smtClean="0">
                      <a:latin typeface="Lucida Fax" pitchFamily="18" charset="0"/>
                    </a:rPr>
                    <a:t> </a:t>
                  </a:r>
                  <a:r>
                    <a:rPr lang="de-DE" sz="1600" dirty="0" err="1" smtClean="0">
                      <a:latin typeface="Lucida Fax" pitchFamily="18" charset="0"/>
                    </a:rPr>
                    <a:t>polarization</a:t>
                  </a:r>
                  <a:r>
                    <a:rPr lang="de-DE" sz="1600" dirty="0" smtClean="0">
                      <a:latin typeface="Lucida Fax" pitchFamily="18" charset="0"/>
                    </a:rPr>
                    <a:t> in </a:t>
                  </a:r>
                  <a:r>
                    <a:rPr lang="de-DE" sz="1600" dirty="0" err="1" smtClean="0">
                      <a:latin typeface="Lucida Fax" pitchFamily="18" charset="0"/>
                    </a:rPr>
                    <a:t>the</a:t>
                  </a:r>
                  <a:r>
                    <a:rPr lang="de-DE" sz="1600" dirty="0" smtClean="0">
                      <a:latin typeface="Lucida Fax" pitchFamily="18" charset="0"/>
                    </a:rPr>
                    <a:t> BRP: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de-DE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aseline="30000">
                              <a:latin typeface="Cambria Math"/>
                            </a:rPr>
                            <m:t>meas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 = </m:t>
                      </m:r>
                      <m:sSup>
                        <m:sSupPr>
                          <m:ctrlPr>
                            <a:rPr lang="de-DE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𝛼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aseline="30000">
                              <a:latin typeface="Cambria Math"/>
                            </a:rPr>
                            <m:t>TGA</m:t>
                          </m:r>
                        </m:sup>
                      </m:sSup>
                      <m:sSubSup>
                        <m:sSubSupPr>
                          <m:ctrlPr>
                            <a:rPr lang="de-DE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aseline="-25000">
                              <a:latin typeface="Cambria Math"/>
                            </a:rPr>
                            <m:t>at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GB" baseline="30000">
                              <a:latin typeface="Cambria Math"/>
                            </a:rPr>
                            <m:t>BRP</m:t>
                          </m:r>
                        </m:sup>
                      </m:sSubSup>
                      <m:r>
                        <a:rPr lang="en-GB" i="1">
                          <a:latin typeface="Cambria Math"/>
                        </a:rPr>
                        <m:t> = 0.67±0.014</m:t>
                      </m:r>
                    </m:oMath>
                  </a14:m>
                  <a:endParaRPr lang="de-DE" dirty="0">
                    <a:latin typeface="Lucida Fax" pitchFamily="18" charset="0"/>
                  </a:endParaRPr>
                </a:p>
              </p:txBody>
            </p:sp>
          </mc:Choice>
          <mc:Fallback xmlns="">
            <p:sp>
              <p:nvSpPr>
                <p:cNvPr id="9" name="Textfeld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567" y="5224537"/>
                  <a:ext cx="7499488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488" b="-20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feld 9"/>
                <p:cNvSpPr txBox="1"/>
                <p:nvPr/>
              </p:nvSpPr>
              <p:spPr>
                <a:xfrm>
                  <a:off x="683566" y="5593869"/>
                  <a:ext cx="7499489" cy="3693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dirty="0" smtClean="0">
                      <a:latin typeface="Lucida Fax" pitchFamily="18" charset="0"/>
                      <a:sym typeface="Wingdings" pitchFamily="2" charset="2"/>
                    </a:rPr>
                    <a:t>A</a:t>
                  </a:r>
                  <a:r>
                    <a:rPr lang="en-GB" sz="1600" dirty="0" smtClean="0">
                      <a:latin typeface="Lucida Fax" pitchFamily="18" charset="0"/>
                    </a:rPr>
                    <a:t>ssuming the most </a:t>
                  </a:r>
                  <a:r>
                    <a:rPr lang="en-GB" sz="1600" dirty="0">
                      <a:latin typeface="Lucida Fax" pitchFamily="18" charset="0"/>
                    </a:rPr>
                    <a:t>probable, uniform </a:t>
                  </a:r>
                  <a:r>
                    <a:rPr lang="en-GB" sz="1600" dirty="0" smtClean="0">
                      <a:latin typeface="Lucida Fax" pitchFamily="18" charset="0"/>
                    </a:rPr>
                    <a:t>distribution </a:t>
                  </a:r>
                  <a:r>
                    <a:rPr lang="en-GB" sz="1600" dirty="0" smtClean="0">
                      <a:latin typeface="Lucida Fax" pitchFamily="18" charset="0"/>
                      <a:sym typeface="Wingdings" pitchFamily="2" charset="2"/>
                    </a:rPr>
                    <a:t></a:t>
                  </a:r>
                  <a:r>
                    <a:rPr lang="en-GB" sz="1600" dirty="0" smtClean="0">
                      <a:latin typeface="Lucida Fax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𝑄</m:t>
                      </m:r>
                      <m:r>
                        <a:rPr lang="en-GB" i="1">
                          <a:latin typeface="Cambria Math"/>
                        </a:rPr>
                        <m:t> = 0.73±0.05</m:t>
                      </m:r>
                    </m:oMath>
                  </a14:m>
                  <a:endParaRPr lang="de-DE" dirty="0">
                    <a:latin typeface="Lucida Fax" pitchFamily="18" charset="0"/>
                  </a:endParaRPr>
                </a:p>
              </p:txBody>
            </p:sp>
          </mc:Choice>
          <mc:Fallback xmlns="">
            <p:sp>
              <p:nvSpPr>
                <p:cNvPr id="10" name="Textfeld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566" y="5593869"/>
                  <a:ext cx="7499489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488" b="-19672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Intense Electron Beams Workshop, Cornell University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701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18, 2015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12</a:t>
            </a:fld>
            <a:endParaRPr lang="de-DE" dirty="0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Intense Electron Beams Workshop, Cornell University</a:t>
            </a:r>
            <a:endParaRPr lang="de-DE" dirty="0"/>
          </a:p>
        </p:txBody>
      </p:sp>
      <p:pic>
        <p:nvPicPr>
          <p:cNvPr id="13" name="Picture 9" descr="ISTC-over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5423166" cy="385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Inhaltsplatzhalter 13"/>
          <p:cNvSpPr>
            <a:spLocks noGrp="1"/>
          </p:cNvSpPr>
          <p:nvPr>
            <p:ph idx="17"/>
          </p:nvPr>
        </p:nvSpPr>
        <p:spPr>
          <a:xfrm>
            <a:off x="720000" y="1152000"/>
            <a:ext cx="8172480" cy="576064"/>
          </a:xfrm>
        </p:spPr>
        <p:txBody>
          <a:bodyPr/>
          <a:lstStyle/>
          <a:p>
            <a:r>
              <a:rPr lang="de-DE" dirty="0" err="1" smtClean="0"/>
              <a:t>Polarized</a:t>
            </a:r>
            <a:r>
              <a:rPr lang="de-DE" dirty="0" smtClean="0"/>
              <a:t> </a:t>
            </a:r>
            <a:r>
              <a:rPr lang="de-DE" dirty="0" err="1" smtClean="0"/>
              <a:t>molecules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target</a:t>
            </a:r>
            <a:r>
              <a:rPr lang="de-DE" dirty="0" smtClean="0"/>
              <a:t> gas</a:t>
            </a:r>
            <a:endParaRPr lang="de-DE" dirty="0"/>
          </a:p>
        </p:txBody>
      </p:sp>
      <p:sp>
        <p:nvSpPr>
          <p:cNvPr id="15" name="Textfeld 5"/>
          <p:cNvSpPr txBox="1">
            <a:spLocks noChangeArrowheads="1"/>
          </p:cNvSpPr>
          <p:nvPr/>
        </p:nvSpPr>
        <p:spPr bwMode="auto">
          <a:xfrm>
            <a:off x="4644008" y="5711130"/>
            <a:ext cx="433387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itchFamily="34" charset="0"/>
              <a:defRPr sz="2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itchFamily="2" charset="2"/>
              <a:buChar char=""/>
              <a:defRPr sz="2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itchFamily="2" charset="2"/>
              <a:buChar char=""/>
              <a:defRPr sz="22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de-DE" altLang="en-US" sz="1600" dirty="0">
                <a:solidFill>
                  <a:srgbClr val="9623DD"/>
                </a:solidFill>
              </a:rPr>
              <a:t>ISTC Project # 1861 PNPI, FZJ, Uni. Cologne</a:t>
            </a:r>
          </a:p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de-DE" altLang="en-US" sz="1600" dirty="0">
              <a:solidFill>
                <a:srgbClr val="9623DD"/>
              </a:solidFill>
            </a:endParaRPr>
          </a:p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de-DE" altLang="en-US" sz="1600" dirty="0">
                <a:solidFill>
                  <a:srgbClr val="9623DD"/>
                </a:solidFill>
              </a:rPr>
              <a:t>DFG Project:  436 RUS 113/977/0-1</a:t>
            </a:r>
          </a:p>
        </p:txBody>
      </p:sp>
      <p:sp>
        <p:nvSpPr>
          <p:cNvPr id="16" name="Inhaltsplatzhalter 6"/>
          <p:cNvSpPr>
            <a:spLocks noGrp="1"/>
          </p:cNvSpPr>
          <p:nvPr>
            <p:ph idx="1"/>
          </p:nvPr>
        </p:nvSpPr>
        <p:spPr>
          <a:xfrm>
            <a:off x="6169571" y="2348880"/>
            <a:ext cx="2808312" cy="79208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Experimental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setup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to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measure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the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polarization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of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recombined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molecules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611560" y="587361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Courtesy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R.W.Engels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825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18, 2015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13</a:t>
            </a:fld>
            <a:endParaRPr lang="de-DE" dirty="0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Intense Electron Beams Workshop, Cornell University</a:t>
            </a:r>
            <a:endParaRPr lang="de-DE" dirty="0"/>
          </a:p>
        </p:txBody>
      </p:sp>
      <p:sp>
        <p:nvSpPr>
          <p:cNvPr id="5" name="Inhaltsplatzhalter 13"/>
          <p:cNvSpPr>
            <a:spLocks noGrp="1"/>
          </p:cNvSpPr>
          <p:nvPr>
            <p:ph idx="17"/>
          </p:nvPr>
        </p:nvSpPr>
        <p:spPr>
          <a:xfrm>
            <a:off x="709876" y="1161930"/>
            <a:ext cx="8172480" cy="576064"/>
          </a:xfrm>
        </p:spPr>
        <p:txBody>
          <a:bodyPr/>
          <a:lstStyle/>
          <a:p>
            <a:r>
              <a:rPr lang="de-DE" dirty="0" err="1" smtClean="0"/>
              <a:t>Polarized</a:t>
            </a:r>
            <a:r>
              <a:rPr lang="de-DE" dirty="0" smtClean="0"/>
              <a:t> </a:t>
            </a:r>
            <a:r>
              <a:rPr lang="de-DE" dirty="0" err="1" smtClean="0"/>
              <a:t>molecules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target</a:t>
            </a:r>
            <a:r>
              <a:rPr lang="de-DE" dirty="0" smtClean="0"/>
              <a:t> gas</a:t>
            </a:r>
            <a:endParaRPr lang="de-DE" dirty="0"/>
          </a:p>
        </p:txBody>
      </p:sp>
      <p:pic>
        <p:nvPicPr>
          <p:cNvPr id="21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88" y="2582297"/>
            <a:ext cx="5579800" cy="342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feld 11"/>
          <p:cNvSpPr txBox="1">
            <a:spLocks noChangeArrowheads="1"/>
          </p:cNvSpPr>
          <p:nvPr/>
        </p:nvSpPr>
        <p:spPr bwMode="auto">
          <a:xfrm>
            <a:off x="1863505" y="2780928"/>
            <a:ext cx="1316386" cy="23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itchFamily="34" charset="0"/>
              <a:defRPr sz="2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itchFamily="2" charset="2"/>
              <a:buChar char=""/>
              <a:defRPr sz="2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itchFamily="2" charset="2"/>
              <a:buChar char=""/>
              <a:defRPr sz="22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de-DE" altLang="en-US" sz="1600" dirty="0" err="1"/>
              <a:t>T</a:t>
            </a:r>
            <a:r>
              <a:rPr lang="de-DE" altLang="en-US" sz="1600" baseline="-25000" dirty="0" err="1"/>
              <a:t>Cell</a:t>
            </a:r>
            <a:r>
              <a:rPr lang="de-DE" altLang="en-US" sz="1600" dirty="0"/>
              <a:t> = 100 K</a:t>
            </a:r>
          </a:p>
        </p:txBody>
      </p:sp>
      <p:sp>
        <p:nvSpPr>
          <p:cNvPr id="23" name="Textfeld 16"/>
          <p:cNvSpPr txBox="1">
            <a:spLocks noChangeArrowheads="1"/>
          </p:cNvSpPr>
          <p:nvPr/>
        </p:nvSpPr>
        <p:spPr bwMode="auto">
          <a:xfrm>
            <a:off x="3389536" y="4903087"/>
            <a:ext cx="1822935" cy="52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itchFamily="34" charset="0"/>
              <a:defRPr sz="2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itchFamily="2" charset="2"/>
              <a:buChar char=""/>
              <a:defRPr sz="2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itchFamily="2" charset="2"/>
              <a:buChar char=""/>
              <a:defRPr sz="22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de-DE" altLang="en-US" sz="1600" dirty="0" err="1">
                <a:solidFill>
                  <a:srgbClr val="0070C0"/>
                </a:solidFill>
              </a:rPr>
              <a:t>P</a:t>
            </a:r>
            <a:r>
              <a:rPr lang="de-DE" altLang="en-US" sz="1600" baseline="-25000" dirty="0" err="1">
                <a:solidFill>
                  <a:srgbClr val="0070C0"/>
                </a:solidFill>
              </a:rPr>
              <a:t>m</a:t>
            </a:r>
            <a:r>
              <a:rPr lang="de-DE" altLang="en-US" sz="1600" dirty="0">
                <a:solidFill>
                  <a:srgbClr val="0070C0"/>
                </a:solidFill>
              </a:rPr>
              <a:t> = - 0.84 ± 0.02</a:t>
            </a:r>
          </a:p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de-DE" altLang="en-US" sz="1600" dirty="0">
              <a:solidFill>
                <a:srgbClr val="0070C0"/>
              </a:solidFill>
            </a:endParaRPr>
          </a:p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de-DE" altLang="en-US" sz="1600" dirty="0">
                <a:solidFill>
                  <a:srgbClr val="0070C0"/>
                </a:solidFill>
              </a:rPr>
              <a:t>   n = 277 ± 31 </a:t>
            </a:r>
          </a:p>
        </p:txBody>
      </p:sp>
      <p:sp>
        <p:nvSpPr>
          <p:cNvPr id="24" name="Textfeld 17"/>
          <p:cNvSpPr txBox="1">
            <a:spLocks noChangeArrowheads="1"/>
          </p:cNvSpPr>
          <p:nvPr/>
        </p:nvSpPr>
        <p:spPr bwMode="auto">
          <a:xfrm>
            <a:off x="3389536" y="3808675"/>
            <a:ext cx="1891865" cy="80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itchFamily="34" charset="0"/>
              <a:defRPr sz="2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itchFamily="2" charset="2"/>
              <a:buChar char=""/>
              <a:defRPr sz="2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itchFamily="2" charset="2"/>
              <a:buChar char=""/>
              <a:defRPr sz="22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de-DE" altLang="en-US" sz="1600" dirty="0" err="1">
                <a:solidFill>
                  <a:srgbClr val="FF00FF"/>
                </a:solidFill>
              </a:rPr>
              <a:t>P</a:t>
            </a:r>
            <a:r>
              <a:rPr lang="de-DE" altLang="en-US" sz="1600" baseline="-25000" dirty="0" err="1">
                <a:solidFill>
                  <a:srgbClr val="FF00FF"/>
                </a:solidFill>
              </a:rPr>
              <a:t>m</a:t>
            </a:r>
            <a:r>
              <a:rPr lang="de-DE" altLang="en-US" sz="1600" dirty="0">
                <a:solidFill>
                  <a:srgbClr val="FF00FF"/>
                </a:solidFill>
              </a:rPr>
              <a:t> = - 0.81 ± 0.02</a:t>
            </a:r>
          </a:p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de-DE" altLang="en-US" sz="1600" dirty="0">
              <a:solidFill>
                <a:srgbClr val="FF00FF"/>
              </a:solidFill>
            </a:endParaRPr>
          </a:p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de-DE" altLang="en-US" sz="1600" dirty="0">
                <a:solidFill>
                  <a:srgbClr val="FF00FF"/>
                </a:solidFill>
              </a:rPr>
              <a:t>  n = 174 ± 19</a:t>
            </a:r>
          </a:p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de-DE" altLang="en-US" sz="1600" dirty="0">
              <a:solidFill>
                <a:srgbClr val="FF00FF"/>
              </a:solidFill>
            </a:endParaRPr>
          </a:p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de-DE" altLang="en-US" sz="1600" dirty="0">
                <a:solidFill>
                  <a:srgbClr val="FF00FF"/>
                </a:solidFill>
              </a:rPr>
              <a:t>  c = 0.993 ± 0.005</a:t>
            </a:r>
          </a:p>
        </p:txBody>
      </p:sp>
      <p:grpSp>
        <p:nvGrpSpPr>
          <p:cNvPr id="25" name="Gruppieren 5"/>
          <p:cNvGrpSpPr>
            <a:grpSpLocks/>
          </p:cNvGrpSpPr>
          <p:nvPr/>
        </p:nvGrpSpPr>
        <p:grpSpPr bwMode="auto">
          <a:xfrm>
            <a:off x="2771803" y="4964032"/>
            <a:ext cx="471763" cy="398830"/>
            <a:chOff x="3276600" y="5283866"/>
            <a:chExt cx="472292" cy="398991"/>
          </a:xfrm>
        </p:grpSpPr>
        <p:sp>
          <p:nvSpPr>
            <p:cNvPr id="26" name="Textfeld 1"/>
            <p:cNvSpPr txBox="1">
              <a:spLocks noChangeArrowheads="1"/>
            </p:cNvSpPr>
            <p:nvPr/>
          </p:nvSpPr>
          <p:spPr bwMode="auto">
            <a:xfrm>
              <a:off x="3276600" y="5365750"/>
              <a:ext cx="332515" cy="235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58000"/>
                </a:lnSpc>
                <a:spcBef>
                  <a:spcPts val="550"/>
                </a:spcBef>
                <a:buClr>
                  <a:srgbClr val="009EE0"/>
                </a:buClr>
                <a:buSzPct val="100000"/>
                <a:buFont typeface="Arial" pitchFamily="34" charset="0"/>
                <a:defRPr sz="2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itchFamily="2" charset="2"/>
                <a:buChar char=""/>
                <a:defRPr sz="2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itchFamily="2" charset="2"/>
                <a:buChar char=""/>
                <a:defRPr sz="2200" i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itchFamily="34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itchFamily="34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itchFamily="34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itchFamily="34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itchFamily="34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itchFamily="34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449263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de-DE" altLang="en-US" sz="1600" dirty="0">
                  <a:solidFill>
                    <a:srgbClr val="33CC33"/>
                  </a:solidFill>
                </a:rPr>
                <a:t>H</a:t>
              </a:r>
              <a:endParaRPr lang="en-US" altLang="en-US" sz="1600" dirty="0">
                <a:solidFill>
                  <a:srgbClr val="33CC33"/>
                </a:solidFill>
              </a:endParaRPr>
            </a:p>
          </p:txBody>
        </p:sp>
        <p:sp>
          <p:nvSpPr>
            <p:cNvPr id="27" name="Textfeld 2"/>
            <p:cNvSpPr txBox="1">
              <a:spLocks noChangeArrowheads="1"/>
            </p:cNvSpPr>
            <p:nvPr/>
          </p:nvSpPr>
          <p:spPr bwMode="auto">
            <a:xfrm>
              <a:off x="3474150" y="5483362"/>
              <a:ext cx="269929" cy="199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58000"/>
                </a:lnSpc>
                <a:spcBef>
                  <a:spcPts val="550"/>
                </a:spcBef>
                <a:buClr>
                  <a:srgbClr val="009EE0"/>
                </a:buClr>
                <a:buSzPct val="100000"/>
                <a:buFont typeface="Arial" pitchFamily="34" charset="0"/>
                <a:defRPr sz="2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itchFamily="2" charset="2"/>
                <a:buChar char=""/>
                <a:defRPr sz="2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itchFamily="2" charset="2"/>
                <a:buChar char=""/>
                <a:defRPr sz="2200" i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itchFamily="34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itchFamily="34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itchFamily="34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itchFamily="34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itchFamily="34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itchFamily="34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449263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de-DE" altLang="en-US" sz="1200" dirty="0">
                  <a:solidFill>
                    <a:srgbClr val="33CC33"/>
                  </a:solidFill>
                </a:rPr>
                <a:t>2</a:t>
              </a:r>
              <a:endParaRPr lang="en-US" altLang="en-US" sz="1200" dirty="0">
                <a:solidFill>
                  <a:srgbClr val="33CC33"/>
                </a:solidFill>
              </a:endParaRPr>
            </a:p>
          </p:txBody>
        </p:sp>
        <p:sp>
          <p:nvSpPr>
            <p:cNvPr id="28" name="Textfeld 3"/>
            <p:cNvSpPr txBox="1">
              <a:spLocks noChangeArrowheads="1"/>
            </p:cNvSpPr>
            <p:nvPr/>
          </p:nvSpPr>
          <p:spPr bwMode="auto">
            <a:xfrm>
              <a:off x="3474150" y="5283866"/>
              <a:ext cx="274742" cy="199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58000"/>
                </a:lnSpc>
                <a:spcBef>
                  <a:spcPts val="550"/>
                </a:spcBef>
                <a:buClr>
                  <a:srgbClr val="009EE0"/>
                </a:buClr>
                <a:buSzPct val="100000"/>
                <a:buFont typeface="Arial" pitchFamily="34" charset="0"/>
                <a:defRPr sz="2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itchFamily="2" charset="2"/>
                <a:buChar char=""/>
                <a:defRPr sz="2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itchFamily="2" charset="2"/>
                <a:buChar char=""/>
                <a:defRPr sz="2200" i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itchFamily="34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itchFamily="34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itchFamily="34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itchFamily="34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itchFamily="34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itchFamily="34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449263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de-DE" altLang="en-US" sz="1200" dirty="0">
                  <a:solidFill>
                    <a:srgbClr val="33CC33"/>
                  </a:solidFill>
                </a:rPr>
                <a:t>+</a:t>
              </a:r>
              <a:endParaRPr lang="en-US" altLang="en-US" sz="1200" dirty="0">
                <a:solidFill>
                  <a:srgbClr val="33CC33"/>
                </a:solidFill>
              </a:endParaRPr>
            </a:p>
          </p:txBody>
        </p:sp>
      </p:grpSp>
      <p:cxnSp>
        <p:nvCxnSpPr>
          <p:cNvPr id="29" name="Gerade Verbindung 11"/>
          <p:cNvCxnSpPr>
            <a:cxnSpLocks noChangeShapeType="1"/>
          </p:cNvCxnSpPr>
          <p:nvPr/>
        </p:nvCxnSpPr>
        <p:spPr bwMode="auto">
          <a:xfrm>
            <a:off x="1259632" y="3068960"/>
            <a:ext cx="5015756" cy="0"/>
          </a:xfrm>
          <a:prstGeom prst="line">
            <a:avLst/>
          </a:prstGeom>
          <a:noFill/>
          <a:ln w="25400" algn="ctr">
            <a:solidFill>
              <a:srgbClr val="2E547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Textfeld 6"/>
          <p:cNvSpPr txBox="1">
            <a:spLocks noChangeArrowheads="1"/>
          </p:cNvSpPr>
          <p:nvPr/>
        </p:nvSpPr>
        <p:spPr bwMode="auto">
          <a:xfrm>
            <a:off x="2866985" y="4085322"/>
            <a:ext cx="312906" cy="25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itchFamily="34" charset="0"/>
              <a:defRPr sz="2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itchFamily="2" charset="2"/>
              <a:buChar char=""/>
              <a:defRPr sz="2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itchFamily="2" charset="2"/>
              <a:buChar char=""/>
              <a:defRPr sz="22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de-DE" altLang="en-US" sz="1800" dirty="0">
                <a:solidFill>
                  <a:srgbClr val="FF0000"/>
                </a:solidFill>
              </a:rPr>
              <a:t>p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  <p:sp>
        <p:nvSpPr>
          <p:cNvPr id="31" name="Textfeld 7"/>
          <p:cNvSpPr txBox="1">
            <a:spLocks noChangeArrowheads="1"/>
          </p:cNvSpPr>
          <p:nvPr/>
        </p:nvSpPr>
        <p:spPr bwMode="auto">
          <a:xfrm>
            <a:off x="4427984" y="2780928"/>
            <a:ext cx="1099981" cy="23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itchFamily="34" charset="0"/>
              <a:defRPr sz="2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itchFamily="2" charset="2"/>
              <a:buChar char=""/>
              <a:defRPr sz="2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itchFamily="2" charset="2"/>
              <a:buChar char=""/>
              <a:defRPr sz="22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de-DE" altLang="en-US" sz="1600" dirty="0" err="1" smtClean="0"/>
              <a:t>P</a:t>
            </a:r>
            <a:r>
              <a:rPr lang="de-DE" altLang="en-US" sz="1600" baseline="-25000" dirty="0" err="1"/>
              <a:t>a</a:t>
            </a:r>
            <a:r>
              <a:rPr lang="de-DE" altLang="en-US" sz="1600" dirty="0" smtClean="0"/>
              <a:t> </a:t>
            </a:r>
            <a:r>
              <a:rPr lang="de-DE" altLang="en-US" sz="1600" dirty="0"/>
              <a:t>= -0.87</a:t>
            </a:r>
            <a:endParaRPr lang="en-US" altLang="en-US" sz="1600" dirty="0"/>
          </a:p>
        </p:txBody>
      </p:sp>
      <p:sp>
        <p:nvSpPr>
          <p:cNvPr id="35" name="Textfeld 3"/>
          <p:cNvSpPr txBox="1">
            <a:spLocks noChangeArrowheads="1"/>
          </p:cNvSpPr>
          <p:nvPr/>
        </p:nvSpPr>
        <p:spPr bwMode="auto">
          <a:xfrm>
            <a:off x="3485488" y="2780928"/>
            <a:ext cx="764953" cy="23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itchFamily="34" charset="0"/>
              <a:defRPr sz="2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itchFamily="2" charset="2"/>
              <a:buChar char=""/>
              <a:defRPr sz="2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itchFamily="2" charset="2"/>
              <a:buChar char=""/>
              <a:defRPr sz="22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de-DE" altLang="en-US" sz="1600" dirty="0">
                <a:solidFill>
                  <a:srgbClr val="008000"/>
                </a:solidFill>
              </a:rPr>
              <a:t>HFS 3</a:t>
            </a:r>
          </a:p>
        </p:txBody>
      </p:sp>
      <p:sp>
        <p:nvSpPr>
          <p:cNvPr id="36" name="Inhaltsplatzhalter 6"/>
          <p:cNvSpPr>
            <a:spLocks noGrp="1"/>
          </p:cNvSpPr>
          <p:nvPr>
            <p:ph idx="1"/>
          </p:nvPr>
        </p:nvSpPr>
        <p:spPr>
          <a:xfrm>
            <a:off x="1155147" y="2060848"/>
            <a:ext cx="5105937" cy="21602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Measurements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on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Fomblin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oil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(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Perfluoropolyether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PFPE)</a:t>
            </a:r>
            <a:endParaRPr lang="de-DE" dirty="0"/>
          </a:p>
        </p:txBody>
      </p:sp>
      <p:sp>
        <p:nvSpPr>
          <p:cNvPr id="37" name="Inhaltsplatzhalter 6"/>
          <p:cNvSpPr txBox="1">
            <a:spLocks/>
          </p:cNvSpPr>
          <p:nvPr/>
        </p:nvSpPr>
        <p:spPr>
          <a:xfrm>
            <a:off x="6372200" y="3187094"/>
            <a:ext cx="2699792" cy="188619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Tx/>
              <a:buNone/>
              <a:defRPr sz="2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§"/>
            </a:pP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High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polarization</a:t>
            </a:r>
            <a:endParaRPr lang="de-DE" sz="1400" dirty="0" smtClean="0">
              <a:latin typeface="Lucida Fax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Higher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densities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possible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(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conductances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, cell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cooling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Conditions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:</a:t>
            </a:r>
          </a:p>
          <a:p>
            <a:r>
              <a:rPr lang="de-DE" sz="1400" dirty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    - high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magnetic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field</a:t>
            </a:r>
            <a:endParaRPr lang="de-DE" sz="1400" dirty="0" smtClean="0">
              <a:latin typeface="Lucida Fax" pitchFamily="18" charset="0"/>
              <a:cs typeface="Times New Roman" pitchFamily="18" charset="0"/>
            </a:endParaRPr>
          </a:p>
          <a:p>
            <a:r>
              <a:rPr lang="de-DE" sz="1400" dirty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    -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no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water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contamination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6497960" y="571615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Courtesy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R.W.Engels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910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18, 2015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14</a:t>
            </a:fld>
            <a:endParaRPr lang="de-DE" dirty="0"/>
          </a:p>
        </p:txBody>
      </p:sp>
      <p:sp>
        <p:nvSpPr>
          <p:cNvPr id="7" name="Inhaltsplatzhalter 13"/>
          <p:cNvSpPr>
            <a:spLocks noGrp="1"/>
          </p:cNvSpPr>
          <p:nvPr>
            <p:ph idx="17"/>
          </p:nvPr>
        </p:nvSpPr>
        <p:spPr>
          <a:xfrm>
            <a:off x="720000" y="1152000"/>
            <a:ext cx="7668424" cy="980856"/>
          </a:xfrm>
        </p:spPr>
        <p:txBody>
          <a:bodyPr/>
          <a:lstStyle/>
          <a:p>
            <a:r>
              <a:rPr lang="de-DE" dirty="0" smtClean="0"/>
              <a:t>Summary &amp; </a:t>
            </a:r>
            <a:r>
              <a:rPr lang="de-DE" dirty="0" err="1" smtClean="0"/>
              <a:t>predicted</a:t>
            </a:r>
            <a:r>
              <a:rPr lang="de-DE" dirty="0" smtClean="0"/>
              <a:t> </a:t>
            </a:r>
            <a:r>
              <a:rPr lang="de-DE" dirty="0" err="1" smtClean="0"/>
              <a:t>luminosity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proposed</a:t>
            </a:r>
            <a:r>
              <a:rPr lang="de-DE" dirty="0" smtClean="0"/>
              <a:t> </a:t>
            </a:r>
            <a:r>
              <a:rPr lang="de-DE" dirty="0" err="1" smtClean="0"/>
              <a:t>electron</a:t>
            </a:r>
            <a:r>
              <a:rPr lang="de-DE" dirty="0" smtClean="0"/>
              <a:t> </a:t>
            </a:r>
            <a:r>
              <a:rPr lang="de-DE" dirty="0" err="1" smtClean="0"/>
              <a:t>machine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Intense Electron Beams Workshop, Cornell University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el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6879932"/>
                  </p:ext>
                </p:extLst>
              </p:nvPr>
            </p:nvGraphicFramePr>
            <p:xfrm>
              <a:off x="755576" y="2492896"/>
              <a:ext cx="7776864" cy="2763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84176"/>
                    <a:gridCol w="1224136"/>
                    <a:gridCol w="864096"/>
                    <a:gridCol w="1296144"/>
                    <a:gridCol w="1296144"/>
                    <a:gridCol w="1512168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d (at/cm</a:t>
                          </a:r>
                          <a:r>
                            <a:rPr lang="de-DE" baseline="30000" dirty="0" smtClean="0"/>
                            <a:t>2</a:t>
                          </a:r>
                          <a:r>
                            <a:rPr lang="de-DE" dirty="0" smtClean="0"/>
                            <a:t>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T</a:t>
                          </a:r>
                          <a:r>
                            <a:rPr lang="de-DE" baseline="-25000" dirty="0" smtClean="0"/>
                            <a:t>cell </a:t>
                          </a:r>
                          <a:r>
                            <a:rPr lang="de-DE" dirty="0" smtClean="0"/>
                            <a:t>(K)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B</a:t>
                          </a:r>
                          <a:r>
                            <a:rPr lang="de-DE" baseline="-25000" dirty="0" smtClean="0"/>
                            <a:t>target</a:t>
                          </a:r>
                          <a:r>
                            <a:rPr lang="de-DE" dirty="0" smtClean="0"/>
                            <a:t> (</a:t>
                          </a:r>
                          <a:r>
                            <a:rPr lang="de-DE" dirty="0" err="1" smtClean="0"/>
                            <a:t>mT</a:t>
                          </a:r>
                          <a:r>
                            <a:rPr lang="de-DE" dirty="0" smtClean="0"/>
                            <a:t>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L</a:t>
                          </a:r>
                          <a:r>
                            <a:rPr lang="de-DE" baseline="-25000" dirty="0" smtClean="0"/>
                            <a:t>ep</a:t>
                          </a:r>
                          <a:r>
                            <a:rPr lang="de-DE" dirty="0" smtClean="0"/>
                            <a:t> (cm</a:t>
                          </a:r>
                          <a:r>
                            <a:rPr lang="de-DE" baseline="30000" dirty="0" smtClean="0"/>
                            <a:t>-2</a:t>
                          </a:r>
                          <a:r>
                            <a:rPr lang="de-DE" dirty="0" smtClean="0"/>
                            <a:t>s</a:t>
                          </a:r>
                          <a:r>
                            <a:rPr lang="de-DE" baseline="30000" dirty="0" smtClean="0"/>
                            <a:t>-1</a:t>
                          </a:r>
                          <a:r>
                            <a:rPr lang="de-DE" dirty="0" smtClean="0"/>
                            <a:t>) @ 100 mA</a:t>
                          </a:r>
                          <a:endParaRPr lang="de-D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HERMES (H)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dirty="0" smtClean="0">
                              <a:latin typeface="+mn-lt"/>
                            </a:rPr>
                            <a:t>7.6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Calibri"/>
                            </a:rPr>
                            <a:t>·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de-DE" sz="1800" dirty="0" smtClean="0">
                              <a:latin typeface="+mn-lt"/>
                            </a:rPr>
                            <a:t>0</a:t>
                          </a:r>
                          <a:r>
                            <a:rPr lang="de-DE" sz="1800" baseline="30000" dirty="0" smtClean="0">
                              <a:latin typeface="+mn-lt"/>
                            </a:rPr>
                            <a:t>13</a:t>
                          </a:r>
                          <a:endParaRPr lang="de-DE" sz="1800" baseline="30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300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0.85</a:t>
                          </a:r>
                          <a14:m>
                            <m:oMath xmlns:m="http://schemas.openxmlformats.org/officeDocument/2006/math">
                              <m:r>
                                <a:rPr lang="en-GB" i="1" smtClean="0">
                                  <a:latin typeface="Cambria Math"/>
                                </a:rPr>
                                <m:t>±</m:t>
                              </m:r>
                            </m:oMath>
                          </a14:m>
                          <a:r>
                            <a:rPr lang="de-DE" dirty="0" smtClean="0">
                              <a:latin typeface="+mn-lt"/>
                            </a:rPr>
                            <a:t>0.03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dirty="0" smtClean="0">
                              <a:latin typeface="+mn-lt"/>
                            </a:rPr>
                            <a:t>4.75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Calibri"/>
                            </a:rPr>
                            <a:t>·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de-DE" sz="1800" dirty="0" smtClean="0">
                              <a:latin typeface="+mn-lt"/>
                            </a:rPr>
                            <a:t>0</a:t>
                          </a:r>
                          <a:r>
                            <a:rPr lang="de-DE" sz="1800" baseline="30000" dirty="0" smtClean="0">
                              <a:latin typeface="+mn-lt"/>
                            </a:rPr>
                            <a:t>31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HERMES (D)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dirty="0" smtClean="0">
                              <a:latin typeface="+mn-lt"/>
                            </a:rPr>
                            <a:t>10.4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Calibri"/>
                            </a:rPr>
                            <a:t>·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de-DE" sz="1800" dirty="0" smtClean="0">
                              <a:latin typeface="+mn-lt"/>
                            </a:rPr>
                            <a:t>0</a:t>
                          </a:r>
                          <a:r>
                            <a:rPr lang="de-DE" sz="1800" baseline="30000" dirty="0" smtClean="0">
                              <a:latin typeface="+mn-lt"/>
                            </a:rPr>
                            <a:t>13</a:t>
                          </a:r>
                          <a:endParaRPr lang="de-DE" sz="1800" baseline="30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baseline="0" dirty="0" smtClean="0">
                              <a:latin typeface="+mn-lt"/>
                            </a:rPr>
                            <a:t>60</a:t>
                          </a:r>
                          <a:endParaRPr lang="de-DE" sz="1800" baseline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300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0.85</a:t>
                          </a:r>
                          <a14:m>
                            <m:oMath xmlns:m="http://schemas.openxmlformats.org/officeDocument/2006/math">
                              <m:r>
                                <a:rPr lang="en-GB" i="1" smtClean="0">
                                  <a:latin typeface="Cambria Math"/>
                                </a:rPr>
                                <m:t>±</m:t>
                              </m:r>
                            </m:oMath>
                          </a14:m>
                          <a:r>
                            <a:rPr lang="de-DE" dirty="0" smtClean="0">
                              <a:latin typeface="+mn-lt"/>
                            </a:rPr>
                            <a:t>0.03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smtClean="0">
                              <a:latin typeface="+mn-lt"/>
                            </a:rPr>
                            <a:t>6.50</a:t>
                          </a:r>
                          <a:r>
                            <a:rPr lang="de-DE" sz="1800" smtClean="0">
                              <a:solidFill>
                                <a:schemeClr val="tx1"/>
                              </a:solidFill>
                              <a:latin typeface="+mn-lt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Calibri"/>
                            </a:rPr>
                            <a:t>·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de-DE" sz="1800" dirty="0" smtClean="0">
                              <a:latin typeface="+mn-lt"/>
                            </a:rPr>
                            <a:t>0</a:t>
                          </a:r>
                          <a:r>
                            <a:rPr lang="de-DE" sz="1800" baseline="30000" dirty="0" smtClean="0">
                              <a:latin typeface="+mn-lt"/>
                            </a:rPr>
                            <a:t>31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ANKE (H)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dirty="0" smtClean="0">
                              <a:latin typeface="+mn-lt"/>
                            </a:rPr>
                            <a:t>2.0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Calibri"/>
                            </a:rPr>
                            <a:t>·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de-DE" sz="1800" dirty="0" smtClean="0">
                              <a:latin typeface="+mn-lt"/>
                            </a:rPr>
                            <a:t>0</a:t>
                          </a:r>
                          <a:r>
                            <a:rPr lang="de-DE" sz="1800" baseline="30000" dirty="0" smtClean="0">
                              <a:latin typeface="+mn-lt"/>
                            </a:rPr>
                            <a:t>13</a:t>
                          </a:r>
                          <a:endParaRPr lang="de-DE" sz="1800" baseline="30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300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20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+mn-lt"/>
                            </a:rPr>
                            <a:t>0.75</a:t>
                          </a:r>
                          <a14:m>
                            <m:oMath xmlns:m="http://schemas.openxmlformats.org/officeDocument/2006/math">
                              <m:r>
                                <a:rPr lang="en-GB" i="1" smtClean="0">
                                  <a:latin typeface="Cambria Math"/>
                                </a:rPr>
                                <m:t>±</m:t>
                              </m:r>
                            </m:oMath>
                          </a14:m>
                          <a:r>
                            <a:rPr lang="de-DE" dirty="0" smtClean="0">
                              <a:latin typeface="+mn-lt"/>
                            </a:rPr>
                            <a:t>0.06</a:t>
                          </a:r>
                          <a:endParaRPr lang="de-DE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dirty="0" smtClean="0">
                              <a:latin typeface="+mn-lt"/>
                            </a:rPr>
                            <a:t>1.25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Calibri"/>
                            </a:rPr>
                            <a:t>·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de-DE" sz="1800" dirty="0" smtClean="0">
                              <a:latin typeface="+mn-lt"/>
                            </a:rPr>
                            <a:t>0</a:t>
                          </a:r>
                          <a:r>
                            <a:rPr lang="de-DE" sz="1800" baseline="30000" dirty="0" smtClean="0">
                              <a:latin typeface="+mn-lt"/>
                            </a:rPr>
                            <a:t>31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PAX (H)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800" dirty="0" smtClean="0">
                              <a:latin typeface="+mn-lt"/>
                            </a:rPr>
                            <a:t>5.5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Calibri"/>
                            </a:rPr>
                            <a:t>·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de-DE" sz="1800" dirty="0" smtClean="0">
                              <a:latin typeface="+mn-lt"/>
                            </a:rPr>
                            <a:t>0</a:t>
                          </a:r>
                          <a:r>
                            <a:rPr lang="de-DE" sz="1800" baseline="30000" dirty="0" smtClean="0">
                              <a:latin typeface="+mn-lt"/>
                            </a:rPr>
                            <a:t>13</a:t>
                          </a:r>
                          <a:endParaRPr lang="de-DE" sz="1800" baseline="30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800" baseline="0" dirty="0" smtClean="0">
                              <a:latin typeface="+mn-lt"/>
                            </a:rPr>
                            <a:t>300</a:t>
                          </a:r>
                          <a:endParaRPr lang="de-DE" sz="1800" baseline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800" baseline="0" dirty="0" smtClean="0">
                              <a:latin typeface="+mn-lt"/>
                            </a:rPr>
                            <a:t>1</a:t>
                          </a:r>
                          <a:endParaRPr lang="de-DE" sz="1800" baseline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+mn-lt"/>
                            </a:rPr>
                            <a:t>0.73</a:t>
                          </a:r>
                          <a14:m>
                            <m:oMath xmlns:m="http://schemas.openxmlformats.org/officeDocument/2006/math">
                              <m:r>
                                <a:rPr lang="en-GB" i="1" smtClean="0">
                                  <a:latin typeface="Cambria Math"/>
                                </a:rPr>
                                <m:t>±</m:t>
                              </m:r>
                            </m:oMath>
                          </a14:m>
                          <a:r>
                            <a:rPr lang="de-DE" dirty="0" smtClean="0">
                              <a:latin typeface="+mn-lt"/>
                            </a:rPr>
                            <a:t>0.05 </a:t>
                          </a:r>
                          <a:endParaRPr lang="de-DE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dirty="0" smtClean="0">
                              <a:latin typeface="+mn-lt"/>
                            </a:rPr>
                            <a:t>3.44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Calibri"/>
                            </a:rPr>
                            <a:t>·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de-DE" sz="1800" dirty="0" smtClean="0">
                              <a:latin typeface="+mn-lt"/>
                            </a:rPr>
                            <a:t>0</a:t>
                          </a:r>
                          <a:r>
                            <a:rPr lang="de-DE" sz="1800" baseline="30000" dirty="0" smtClean="0">
                              <a:latin typeface="+mn-lt"/>
                            </a:rPr>
                            <a:t>31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Pol. </a:t>
                          </a:r>
                          <a:r>
                            <a:rPr lang="de-DE" dirty="0" err="1" smtClean="0"/>
                            <a:t>Molecules</a:t>
                          </a:r>
                          <a:endParaRPr lang="de-DE" dirty="0" smtClean="0"/>
                        </a:p>
                        <a:p>
                          <a:r>
                            <a:rPr lang="de-DE" dirty="0" smtClean="0"/>
                            <a:t>(PAX cell)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dirty="0" smtClean="0">
                              <a:solidFill>
                                <a:schemeClr val="dk1"/>
                              </a:solidFill>
                              <a:latin typeface="+mn-lt"/>
                              <a:cs typeface="+mn-cs"/>
                            </a:rPr>
                            <a:t>25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Calibri"/>
                            </a:rPr>
                            <a:t>·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de-DE" sz="1800" dirty="0" smtClean="0">
                              <a:latin typeface="+mn-lt"/>
                            </a:rPr>
                            <a:t>0</a:t>
                          </a:r>
                          <a:r>
                            <a:rPr lang="de-DE" sz="1800" baseline="30000" dirty="0" smtClean="0">
                              <a:latin typeface="+mn-lt"/>
                            </a:rPr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800" baseline="0" dirty="0" smtClean="0">
                              <a:latin typeface="+mn-lt"/>
                            </a:rPr>
                            <a:t>30</a:t>
                          </a:r>
                          <a:endParaRPr lang="de-DE" sz="1800" baseline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800" baseline="0" dirty="0" smtClean="0">
                              <a:latin typeface="+mn-lt"/>
                            </a:rPr>
                            <a:t>300</a:t>
                          </a:r>
                          <a:endParaRPr lang="de-DE" sz="1800" baseline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+mn-lt"/>
                            </a:rPr>
                            <a:t>0.81</a:t>
                          </a:r>
                          <a14:m>
                            <m:oMath xmlns:m="http://schemas.openxmlformats.org/officeDocument/2006/math">
                              <m:r>
                                <a:rPr lang="en-GB" i="1" smtClean="0">
                                  <a:latin typeface="Cambria Math"/>
                                </a:rPr>
                                <m:t>±</m:t>
                              </m:r>
                            </m:oMath>
                          </a14:m>
                          <a:r>
                            <a:rPr lang="de-DE" dirty="0" smtClean="0">
                              <a:latin typeface="+mn-lt"/>
                            </a:rPr>
                            <a:t>0.02</a:t>
                          </a:r>
                          <a:endParaRPr lang="de-DE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Calibri"/>
                            </a:rPr>
                            <a:t>15</a:t>
                          </a:r>
                          <a:r>
                            <a:rPr lang="de-DE" sz="1800" baseline="0" dirty="0" smtClean="0">
                              <a:solidFill>
                                <a:schemeClr val="tx1"/>
                              </a:solidFill>
                              <a:latin typeface="+mn-lt"/>
                              <a:cs typeface="Calibri"/>
                            </a:rPr>
                            <a:t>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Calibri"/>
                            </a:rPr>
                            <a:t>·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de-DE" sz="1800" dirty="0" smtClean="0">
                              <a:latin typeface="+mn-lt"/>
                            </a:rPr>
                            <a:t>0</a:t>
                          </a:r>
                          <a:r>
                            <a:rPr lang="de-DE" sz="1800" baseline="30000" dirty="0" smtClean="0">
                              <a:latin typeface="+mn-lt"/>
                            </a:rPr>
                            <a:t>31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el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6879932"/>
                  </p:ext>
                </p:extLst>
              </p:nvPr>
            </p:nvGraphicFramePr>
            <p:xfrm>
              <a:off x="755576" y="2492896"/>
              <a:ext cx="7776864" cy="2763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84176"/>
                    <a:gridCol w="1224136"/>
                    <a:gridCol w="864096"/>
                    <a:gridCol w="1296144"/>
                    <a:gridCol w="1296144"/>
                    <a:gridCol w="1512168"/>
                  </a:tblGrid>
                  <a:tr h="640080">
                    <a:tc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d (at/cm</a:t>
                          </a:r>
                          <a:r>
                            <a:rPr lang="de-DE" baseline="30000" dirty="0" smtClean="0"/>
                            <a:t>2</a:t>
                          </a:r>
                          <a:r>
                            <a:rPr lang="de-DE" dirty="0" smtClean="0"/>
                            <a:t>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T</a:t>
                          </a:r>
                          <a:r>
                            <a:rPr lang="de-DE" baseline="-25000" dirty="0" smtClean="0"/>
                            <a:t>cell </a:t>
                          </a:r>
                          <a:r>
                            <a:rPr lang="de-DE" dirty="0" smtClean="0"/>
                            <a:t>(K)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B</a:t>
                          </a:r>
                          <a:r>
                            <a:rPr lang="de-DE" baseline="-25000" dirty="0" smtClean="0"/>
                            <a:t>target</a:t>
                          </a:r>
                          <a:r>
                            <a:rPr lang="de-DE" dirty="0" smtClean="0"/>
                            <a:t> (</a:t>
                          </a:r>
                          <a:r>
                            <a:rPr lang="de-DE" dirty="0" err="1" smtClean="0"/>
                            <a:t>mT</a:t>
                          </a:r>
                          <a:r>
                            <a:rPr lang="de-DE" dirty="0" smtClean="0"/>
                            <a:t>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L</a:t>
                          </a:r>
                          <a:r>
                            <a:rPr lang="de-DE" baseline="-25000" dirty="0" smtClean="0"/>
                            <a:t>ep</a:t>
                          </a:r>
                          <a:r>
                            <a:rPr lang="de-DE" dirty="0" smtClean="0"/>
                            <a:t> (cm</a:t>
                          </a:r>
                          <a:r>
                            <a:rPr lang="de-DE" baseline="30000" dirty="0" smtClean="0"/>
                            <a:t>-2</a:t>
                          </a:r>
                          <a:r>
                            <a:rPr lang="de-DE" dirty="0" smtClean="0"/>
                            <a:t>s</a:t>
                          </a:r>
                          <a:r>
                            <a:rPr lang="de-DE" baseline="30000" dirty="0" smtClean="0"/>
                            <a:t>-1</a:t>
                          </a:r>
                          <a:r>
                            <a:rPr lang="de-DE" dirty="0" smtClean="0"/>
                            <a:t>) @ 100 mA</a:t>
                          </a:r>
                          <a:endParaRPr lang="de-D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HERMES (H)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dirty="0" smtClean="0">
                              <a:latin typeface="+mn-lt"/>
                            </a:rPr>
                            <a:t>7.6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Calibri"/>
                            </a:rPr>
                            <a:t>·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de-DE" sz="1800" dirty="0" smtClean="0">
                              <a:latin typeface="+mn-lt"/>
                            </a:rPr>
                            <a:t>0</a:t>
                          </a:r>
                          <a:r>
                            <a:rPr lang="de-DE" sz="1800" baseline="30000" dirty="0" smtClean="0">
                              <a:latin typeface="+mn-lt"/>
                            </a:rPr>
                            <a:t>13</a:t>
                          </a:r>
                          <a:endParaRPr lang="de-DE" sz="1800" baseline="30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300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83099" t="-180328" r="-116432" b="-4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dirty="0" smtClean="0">
                              <a:latin typeface="+mn-lt"/>
                            </a:rPr>
                            <a:t>4.75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Calibri"/>
                            </a:rPr>
                            <a:t>·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de-DE" sz="1800" dirty="0" smtClean="0">
                              <a:latin typeface="+mn-lt"/>
                            </a:rPr>
                            <a:t>0</a:t>
                          </a:r>
                          <a:r>
                            <a:rPr lang="de-DE" sz="1800" baseline="30000" dirty="0" smtClean="0">
                              <a:latin typeface="+mn-lt"/>
                            </a:rPr>
                            <a:t>31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HERMES (D)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dirty="0" smtClean="0">
                              <a:latin typeface="+mn-lt"/>
                            </a:rPr>
                            <a:t>10.4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Calibri"/>
                            </a:rPr>
                            <a:t>·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de-DE" sz="1800" dirty="0" smtClean="0">
                              <a:latin typeface="+mn-lt"/>
                            </a:rPr>
                            <a:t>0</a:t>
                          </a:r>
                          <a:r>
                            <a:rPr lang="de-DE" sz="1800" baseline="30000" dirty="0" smtClean="0">
                              <a:latin typeface="+mn-lt"/>
                            </a:rPr>
                            <a:t>13</a:t>
                          </a:r>
                          <a:endParaRPr lang="de-DE" sz="1800" baseline="30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baseline="0" dirty="0" smtClean="0">
                              <a:latin typeface="+mn-lt"/>
                            </a:rPr>
                            <a:t>60</a:t>
                          </a:r>
                          <a:endParaRPr lang="de-DE" sz="1800" baseline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300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83099" t="-280328" r="-116432" b="-3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smtClean="0">
                              <a:latin typeface="+mn-lt"/>
                            </a:rPr>
                            <a:t>6.50</a:t>
                          </a:r>
                          <a:r>
                            <a:rPr lang="de-DE" sz="1800" smtClean="0">
                              <a:solidFill>
                                <a:schemeClr val="tx1"/>
                              </a:solidFill>
                              <a:latin typeface="+mn-lt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Calibri"/>
                            </a:rPr>
                            <a:t>·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de-DE" sz="1800" dirty="0" smtClean="0">
                              <a:latin typeface="+mn-lt"/>
                            </a:rPr>
                            <a:t>0</a:t>
                          </a:r>
                          <a:r>
                            <a:rPr lang="de-DE" sz="1800" baseline="30000" dirty="0" smtClean="0">
                              <a:latin typeface="+mn-lt"/>
                            </a:rPr>
                            <a:t>31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ANKE (H)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dirty="0" smtClean="0">
                              <a:latin typeface="+mn-lt"/>
                            </a:rPr>
                            <a:t>2.0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Calibri"/>
                            </a:rPr>
                            <a:t>·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de-DE" sz="1800" dirty="0" smtClean="0">
                              <a:latin typeface="+mn-lt"/>
                            </a:rPr>
                            <a:t>0</a:t>
                          </a:r>
                          <a:r>
                            <a:rPr lang="de-DE" sz="1800" baseline="30000" dirty="0" smtClean="0">
                              <a:latin typeface="+mn-lt"/>
                            </a:rPr>
                            <a:t>13</a:t>
                          </a:r>
                          <a:endParaRPr lang="de-DE" sz="1800" baseline="30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300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20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83099" t="-386667" r="-116432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dirty="0" smtClean="0">
                              <a:latin typeface="+mn-lt"/>
                            </a:rPr>
                            <a:t>1.25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Calibri"/>
                            </a:rPr>
                            <a:t>·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de-DE" sz="1800" dirty="0" smtClean="0">
                              <a:latin typeface="+mn-lt"/>
                            </a:rPr>
                            <a:t>0</a:t>
                          </a:r>
                          <a:r>
                            <a:rPr lang="de-DE" sz="1800" baseline="30000" dirty="0" smtClean="0">
                              <a:latin typeface="+mn-lt"/>
                            </a:rPr>
                            <a:t>31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PAX (H)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800" dirty="0" smtClean="0">
                              <a:latin typeface="+mn-lt"/>
                            </a:rPr>
                            <a:t>5.5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Calibri"/>
                            </a:rPr>
                            <a:t>·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de-DE" sz="1800" dirty="0" smtClean="0">
                              <a:latin typeface="+mn-lt"/>
                            </a:rPr>
                            <a:t>0</a:t>
                          </a:r>
                          <a:r>
                            <a:rPr lang="de-DE" sz="1800" baseline="30000" dirty="0" smtClean="0">
                              <a:latin typeface="+mn-lt"/>
                            </a:rPr>
                            <a:t>13</a:t>
                          </a:r>
                          <a:endParaRPr lang="de-DE" sz="1800" baseline="30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800" baseline="0" dirty="0" smtClean="0">
                              <a:latin typeface="+mn-lt"/>
                            </a:rPr>
                            <a:t>300</a:t>
                          </a:r>
                          <a:endParaRPr lang="de-DE" sz="1800" baseline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800" baseline="0" dirty="0" smtClean="0">
                              <a:latin typeface="+mn-lt"/>
                            </a:rPr>
                            <a:t>1</a:t>
                          </a:r>
                          <a:endParaRPr lang="de-DE" sz="1800" baseline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83099" t="-478689" r="-116432" b="-1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dirty="0" smtClean="0">
                              <a:latin typeface="+mn-lt"/>
                            </a:rPr>
                            <a:t>3.44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Calibri"/>
                            </a:rPr>
                            <a:t>·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de-DE" sz="1800" dirty="0" smtClean="0">
                              <a:latin typeface="+mn-lt"/>
                            </a:rPr>
                            <a:t>0</a:t>
                          </a:r>
                          <a:r>
                            <a:rPr lang="de-DE" sz="1800" baseline="30000" dirty="0" smtClean="0">
                              <a:latin typeface="+mn-lt"/>
                            </a:rPr>
                            <a:t>31</a:t>
                          </a:r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Pol. </a:t>
                          </a:r>
                          <a:r>
                            <a:rPr lang="de-DE" dirty="0" err="1" smtClean="0"/>
                            <a:t>Molecules</a:t>
                          </a:r>
                          <a:endParaRPr lang="de-DE" dirty="0" smtClean="0"/>
                        </a:p>
                        <a:p>
                          <a:r>
                            <a:rPr lang="de-DE" dirty="0" smtClean="0"/>
                            <a:t>(PAX </a:t>
                          </a:r>
                          <a:r>
                            <a:rPr lang="de-DE" dirty="0" err="1" smtClean="0"/>
                            <a:t>cell</a:t>
                          </a:r>
                          <a:r>
                            <a:rPr lang="de-DE" dirty="0" smtClean="0"/>
                            <a:t>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dirty="0" smtClean="0">
                              <a:solidFill>
                                <a:schemeClr val="dk1"/>
                              </a:solidFill>
                              <a:latin typeface="+mn-lt"/>
                              <a:cs typeface="+mn-cs"/>
                            </a:rPr>
                            <a:t>25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Calibri"/>
                            </a:rPr>
                            <a:t>·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de-DE" sz="1800" dirty="0" smtClean="0">
                              <a:latin typeface="+mn-lt"/>
                            </a:rPr>
                            <a:t>0</a:t>
                          </a:r>
                          <a:r>
                            <a:rPr lang="de-DE" sz="1800" baseline="30000" dirty="0" smtClean="0">
                              <a:latin typeface="+mn-lt"/>
                            </a:rPr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800" baseline="0" dirty="0" smtClean="0">
                              <a:latin typeface="+mn-lt"/>
                            </a:rPr>
                            <a:t>30</a:t>
                          </a:r>
                          <a:endParaRPr lang="de-DE" sz="1800" baseline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800" baseline="0" dirty="0" smtClean="0">
                              <a:latin typeface="+mn-lt"/>
                            </a:rPr>
                            <a:t>300</a:t>
                          </a:r>
                          <a:endParaRPr lang="de-DE" sz="1800" baseline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83099" t="-336190" r="-116432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Calibri"/>
                            </a:rPr>
                            <a:t>15</a:t>
                          </a:r>
                          <a:r>
                            <a:rPr lang="de-DE" sz="1800" baseline="0" dirty="0" smtClean="0">
                              <a:solidFill>
                                <a:schemeClr val="tx1"/>
                              </a:solidFill>
                              <a:latin typeface="+mn-lt"/>
                              <a:cs typeface="Calibri"/>
                            </a:rPr>
                            <a:t>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  <a:cs typeface="Calibri"/>
                            </a:rPr>
                            <a:t>· </a:t>
                          </a:r>
                          <a:r>
                            <a:rPr lang="de-DE" sz="18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de-DE" sz="1800" dirty="0" smtClean="0">
                              <a:latin typeface="+mn-lt"/>
                            </a:rPr>
                            <a:t>0</a:t>
                          </a:r>
                          <a:r>
                            <a:rPr lang="de-DE" sz="1800" baseline="30000" dirty="0" smtClean="0">
                              <a:latin typeface="+mn-lt"/>
                            </a:rPr>
                            <a:t>31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3" name="Textfeld 12"/>
          <p:cNvSpPr txBox="1"/>
          <p:nvPr/>
        </p:nvSpPr>
        <p:spPr>
          <a:xfrm>
            <a:off x="755575" y="5424346"/>
            <a:ext cx="81476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Areal </a:t>
            </a:r>
            <a:r>
              <a:rPr lang="de-DE" sz="1600" dirty="0" err="1" smtClean="0"/>
              <a:t>densities</a:t>
            </a:r>
            <a:r>
              <a:rPr lang="de-DE" sz="1600" dirty="0" smtClean="0"/>
              <a:t> </a:t>
            </a:r>
            <a:r>
              <a:rPr lang="de-DE" sz="1600" b="1" dirty="0" smtClean="0"/>
              <a:t>d</a:t>
            </a:r>
            <a:r>
              <a:rPr lang="de-DE" sz="1600" dirty="0" smtClean="0"/>
              <a:t> </a:t>
            </a:r>
            <a:r>
              <a:rPr lang="de-DE" sz="1600" dirty="0" err="1" smtClean="0"/>
              <a:t>depend</a:t>
            </a:r>
            <a:r>
              <a:rPr lang="de-DE" sz="1600" dirty="0" smtClean="0"/>
              <a:t> on cell </a:t>
            </a:r>
            <a:r>
              <a:rPr lang="de-DE" sz="1600" dirty="0" err="1" smtClean="0"/>
              <a:t>size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temperature</a:t>
            </a:r>
            <a:r>
              <a:rPr lang="de-DE" sz="1600" dirty="0" smtClean="0"/>
              <a:t> </a:t>
            </a:r>
            <a:r>
              <a:rPr lang="de-DE" sz="1600" b="1" dirty="0" err="1" smtClean="0"/>
              <a:t>T</a:t>
            </a:r>
            <a:r>
              <a:rPr lang="de-DE" sz="1600" b="1" baseline="-25000" dirty="0" err="1" smtClean="0"/>
              <a:t>cell</a:t>
            </a:r>
            <a:r>
              <a:rPr lang="de-DE" sz="1600" dirty="0" smtClean="0"/>
              <a:t>  </a:t>
            </a:r>
            <a:r>
              <a:rPr lang="de-DE" sz="1600" dirty="0" err="1" smtClean="0"/>
              <a:t>as</a:t>
            </a:r>
            <a:r>
              <a:rPr lang="de-DE" sz="1600" dirty="0" smtClean="0"/>
              <a:t> </a:t>
            </a:r>
            <a:r>
              <a:rPr lang="de-DE" sz="1600" dirty="0" err="1" smtClean="0"/>
              <a:t>well</a:t>
            </a:r>
            <a:r>
              <a:rPr lang="de-DE" sz="1600" dirty="0" smtClean="0"/>
              <a:t> </a:t>
            </a:r>
            <a:r>
              <a:rPr lang="de-DE" sz="1600" dirty="0" err="1" smtClean="0"/>
              <a:t>as</a:t>
            </a:r>
            <a:r>
              <a:rPr lang="de-DE" sz="1600" dirty="0" smtClean="0"/>
              <a:t> </a:t>
            </a:r>
            <a:r>
              <a:rPr lang="de-DE" sz="1600" dirty="0" err="1" smtClean="0"/>
              <a:t>injected</a:t>
            </a:r>
            <a:r>
              <a:rPr lang="de-DE" sz="1600" dirty="0" smtClean="0"/>
              <a:t> </a:t>
            </a:r>
            <a:r>
              <a:rPr lang="de-DE" sz="1600" dirty="0" err="1" smtClean="0"/>
              <a:t>number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states</a:t>
            </a:r>
            <a:endParaRPr lang="de-DE" sz="1600" dirty="0"/>
          </a:p>
          <a:p>
            <a:r>
              <a:rPr lang="de-DE" sz="1600" dirty="0" smtClean="0"/>
              <a:t>(2 </a:t>
            </a:r>
            <a:r>
              <a:rPr lang="de-DE" sz="1600" dirty="0" err="1" smtClean="0"/>
              <a:t>states</a:t>
            </a:r>
            <a:r>
              <a:rPr lang="de-DE" sz="1600" dirty="0" smtClean="0"/>
              <a:t> at </a:t>
            </a:r>
            <a:r>
              <a:rPr lang="de-DE" sz="1600" dirty="0" err="1" smtClean="0"/>
              <a:t>the</a:t>
            </a:r>
            <a:r>
              <a:rPr lang="de-DE" sz="1600" dirty="0" smtClean="0"/>
              <a:t> HERMES in </a:t>
            </a:r>
            <a:r>
              <a:rPr lang="de-DE" sz="1600" dirty="0" err="1" smtClean="0"/>
              <a:t>the</a:t>
            </a:r>
            <a:r>
              <a:rPr lang="de-DE" sz="1600" dirty="0" smtClean="0"/>
              <a:t> high </a:t>
            </a:r>
            <a:r>
              <a:rPr lang="de-DE" sz="1600" dirty="0" err="1" smtClean="0"/>
              <a:t>field</a:t>
            </a:r>
            <a:r>
              <a:rPr lang="de-DE" sz="1600" dirty="0" smtClean="0"/>
              <a:t> </a:t>
            </a:r>
            <a:r>
              <a:rPr lang="de-DE" sz="1600" dirty="0" err="1" smtClean="0"/>
              <a:t>target</a:t>
            </a:r>
            <a:r>
              <a:rPr lang="de-DE" sz="1600" dirty="0" smtClean="0"/>
              <a:t>, 1 </a:t>
            </a:r>
            <a:r>
              <a:rPr lang="de-DE" sz="1600" dirty="0" err="1" smtClean="0"/>
              <a:t>state</a:t>
            </a:r>
            <a:r>
              <a:rPr lang="de-DE" sz="1600" dirty="0" smtClean="0"/>
              <a:t> at </a:t>
            </a:r>
            <a:r>
              <a:rPr lang="de-DE" sz="1600" dirty="0" err="1" smtClean="0"/>
              <a:t>the</a:t>
            </a:r>
            <a:r>
              <a:rPr lang="de-DE" sz="1600" dirty="0" smtClean="0"/>
              <a:t> ANKE &amp; PAX </a:t>
            </a:r>
            <a:r>
              <a:rPr lang="de-DE" sz="1600" dirty="0" err="1" smtClean="0"/>
              <a:t>low</a:t>
            </a:r>
            <a:r>
              <a:rPr lang="de-DE" sz="1600" dirty="0" smtClean="0"/>
              <a:t> </a:t>
            </a:r>
            <a:r>
              <a:rPr lang="de-DE" sz="1600" dirty="0" err="1" smtClean="0"/>
              <a:t>field</a:t>
            </a:r>
            <a:r>
              <a:rPr lang="de-DE" sz="1600" dirty="0" smtClean="0"/>
              <a:t> </a:t>
            </a:r>
            <a:r>
              <a:rPr lang="de-DE" sz="1600" dirty="0" err="1" smtClean="0"/>
              <a:t>target</a:t>
            </a:r>
            <a:endParaRPr lang="de-DE" sz="1600" dirty="0"/>
          </a:p>
          <a:p>
            <a:r>
              <a:rPr lang="de-DE" sz="1600" dirty="0" err="1"/>
              <a:t>a</a:t>
            </a:r>
            <a:r>
              <a:rPr lang="de-DE" sz="1600" dirty="0" err="1" smtClean="0"/>
              <a:t>nd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polarized</a:t>
            </a:r>
            <a:r>
              <a:rPr lang="de-DE" sz="1600" dirty="0" smtClean="0"/>
              <a:t> </a:t>
            </a:r>
            <a:r>
              <a:rPr lang="de-DE" sz="1600" dirty="0" err="1" smtClean="0"/>
              <a:t>molecules</a:t>
            </a:r>
            <a:r>
              <a:rPr lang="de-DE" sz="1600" dirty="0" smtClean="0"/>
              <a:t>).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14729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18, 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2</a:t>
            </a:fld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polarized</a:t>
            </a:r>
            <a:r>
              <a:rPr lang="de-DE" dirty="0" smtClean="0"/>
              <a:t> </a:t>
            </a:r>
            <a:r>
              <a:rPr lang="de-DE" dirty="0" err="1" smtClean="0"/>
              <a:t>storage</a:t>
            </a:r>
            <a:r>
              <a:rPr lang="de-DE" dirty="0" smtClean="0"/>
              <a:t> cell </a:t>
            </a:r>
            <a:r>
              <a:rPr lang="de-DE" dirty="0" err="1" smtClean="0"/>
              <a:t>target</a:t>
            </a:r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4695783" cy="4314614"/>
          </a:xfrm>
          <a:prstGeom prst="rect">
            <a:avLst/>
          </a:prstGeom>
        </p:spPr>
      </p:pic>
      <p:sp>
        <p:nvSpPr>
          <p:cNvPr id="17" name="Inhaltsplatzhalter 6"/>
          <p:cNvSpPr>
            <a:spLocks noGrp="1"/>
          </p:cNvSpPr>
          <p:nvPr>
            <p:ph idx="1"/>
          </p:nvPr>
        </p:nvSpPr>
        <p:spPr>
          <a:xfrm>
            <a:off x="3682701" y="1724032"/>
            <a:ext cx="5065763" cy="2304256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lIns="144000" tIns="144000" rIns="144000" bIns="144000"/>
          <a:lstStyle/>
          <a:p>
            <a:pPr marL="342900" indent="-342900">
              <a:buFont typeface="Wingdings" pitchFamily="2" charset="2"/>
              <a:buChar char="§"/>
            </a:pP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Production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of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a </a:t>
            </a:r>
            <a:r>
              <a:rPr lang="de-DE" sz="1600" dirty="0" err="1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polarized</a:t>
            </a:r>
            <a:r>
              <a:rPr lang="de-DE" sz="1600" dirty="0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atomic</a:t>
            </a:r>
            <a:r>
              <a:rPr lang="de-DE" sz="1600" dirty="0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 hydrogen beam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by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an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Atomic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Beam Source (ABS)</a:t>
            </a:r>
            <a:endParaRPr lang="de-DE" sz="1600" dirty="0">
              <a:latin typeface="Lucida Fax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Increase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of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the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target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density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Lucida Fax" pitchFamily="18" charset="0"/>
                <a:cs typeface="Times New Roman" pitchFamily="18" charset="0"/>
              </a:rPr>
              <a:t>b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y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means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of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a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storage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cell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sz="1600" dirty="0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Analysis </a:t>
            </a:r>
            <a:r>
              <a:rPr lang="de-DE" sz="1600" dirty="0" err="1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of</a:t>
            </a:r>
            <a:r>
              <a:rPr lang="de-DE" sz="1600" dirty="0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target</a:t>
            </a:r>
            <a:r>
              <a:rPr lang="de-DE" sz="1600" dirty="0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polarization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by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a Breit – Rabi Polarimeter (BRP)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and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Target Gas Analyzer (TGA)</a:t>
            </a:r>
          </a:p>
          <a:p>
            <a:endParaRPr lang="de-DE" dirty="0" smtClean="0"/>
          </a:p>
          <a:p>
            <a:pPr marL="342900" indent="-342900">
              <a:buFont typeface="Wingdings" pitchFamily="2" charset="2"/>
              <a:buChar char="§"/>
            </a:pPr>
            <a:endParaRPr lang="de-DE" dirty="0"/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Intense Electron Beams Workshop, Cornell University</a:t>
            </a:r>
            <a:endParaRPr lang="de-DE" dirty="0"/>
          </a:p>
        </p:txBody>
      </p:sp>
      <p:sp>
        <p:nvSpPr>
          <p:cNvPr id="8" name="Inhaltsplatzhalter 6"/>
          <p:cNvSpPr>
            <a:spLocks noGrp="1"/>
          </p:cNvSpPr>
          <p:nvPr>
            <p:ph idx="1"/>
          </p:nvPr>
        </p:nvSpPr>
        <p:spPr>
          <a:xfrm>
            <a:off x="5292080" y="4403048"/>
            <a:ext cx="3672407" cy="165031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lIns="144000" tIns="144000" rIns="144000" bIns="144000"/>
          <a:lstStyle/>
          <a:p>
            <a:pPr marL="342900" indent="-342900">
              <a:buFont typeface="Wingdings" pitchFamily="2" charset="2"/>
              <a:buChar char="§"/>
            </a:pP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Isotopically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pure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target</a:t>
            </a:r>
            <a:endParaRPr lang="de-DE" sz="1600" dirty="0">
              <a:latin typeface="Lucida Fax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Rapid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reversal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of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target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spin</a:t>
            </a:r>
            <a:endParaRPr lang="de-DE" sz="1600" dirty="0" smtClean="0">
              <a:latin typeface="Lucida Fax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Low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background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(open cell)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No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radiation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damage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(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replenishment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of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gas)</a:t>
            </a:r>
          </a:p>
          <a:p>
            <a:endParaRPr lang="de-DE" dirty="0" smtClean="0"/>
          </a:p>
          <a:p>
            <a:pPr marL="342900" indent="-342900">
              <a:buFont typeface="Wingdings" pitchFamily="2" charset="2"/>
              <a:buChar char="§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206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18, 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3</a:t>
            </a:fld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atomic</a:t>
            </a:r>
            <a:r>
              <a:rPr lang="de-DE" dirty="0" smtClean="0"/>
              <a:t> beam </a:t>
            </a:r>
            <a:r>
              <a:rPr lang="de-DE" dirty="0" err="1" smtClean="0"/>
              <a:t>source</a:t>
            </a:r>
            <a:endParaRPr lang="de-DE" dirty="0"/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Intense Electron Beams Workshop, Cornell University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723710"/>
            <a:ext cx="1872208" cy="5753058"/>
          </a:xfrm>
          <a:prstGeom prst="rect">
            <a:avLst/>
          </a:prstGeom>
        </p:spPr>
      </p:pic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827584" y="2024549"/>
            <a:ext cx="3960440" cy="356469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Dissociation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of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H</a:t>
            </a:r>
            <a:r>
              <a:rPr lang="de-DE" sz="1600" baseline="-25000" dirty="0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2</a:t>
            </a:r>
            <a:r>
              <a:rPr lang="de-DE" sz="1600" dirty="0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into</a:t>
            </a:r>
            <a:r>
              <a:rPr lang="de-DE" sz="1600" dirty="0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atoms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 in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the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dissociator</a:t>
            </a:r>
            <a:endParaRPr lang="de-DE" sz="1600" dirty="0" smtClean="0">
              <a:latin typeface="Lucida Fax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de-DE" sz="1600" dirty="0" smtClean="0">
                <a:latin typeface="Lucida Fax" pitchFamily="18" charset="0"/>
                <a:cs typeface="Times New Roman" pitchFamily="18" charset="0"/>
                <a:sym typeface="Wingdings" pitchFamily="2" charset="2"/>
              </a:rPr>
              <a:t>Expansion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  <a:sym typeface="Wingdings" pitchFamily="2" charset="2"/>
              </a:rPr>
              <a:t>of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  <a:sym typeface="Wingdings" pitchFamily="2" charset="2"/>
              </a:rPr>
              <a:t>the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  <a:sym typeface="Wingdings" pitchFamily="2" charset="2"/>
              </a:rPr>
              <a:t> gas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  <a:sym typeface="Wingdings" pitchFamily="2" charset="2"/>
              </a:rPr>
              <a:t>into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  <a:sym typeface="Wingdings" pitchFamily="2" charset="2"/>
              </a:rPr>
              <a:t>vacuum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  <a:sym typeface="Wingdings" pitchFamily="2" charset="2"/>
              </a:rPr>
              <a:t>through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  <a:sym typeface="Wingdings" pitchFamily="2" charset="2"/>
              </a:rPr>
              <a:t>nozzle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de-DE" sz="1600" dirty="0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  <a:sym typeface="Wingdings" pitchFamily="2" charset="2"/>
              </a:rPr>
              <a:t>beam </a:t>
            </a:r>
            <a:r>
              <a:rPr lang="de-DE" sz="1600" dirty="0" err="1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  <a:sym typeface="Wingdings" pitchFamily="2" charset="2"/>
              </a:rPr>
              <a:t>formation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  <a:sym typeface="Wingdings" pitchFamily="2" charset="2"/>
              </a:rPr>
              <a:t>with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  <a:sym typeface="Wingdings" pitchFamily="2" charset="2"/>
              </a:rPr>
              <a:t>skimmer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  <a:sym typeface="Wingdings" pitchFamily="2" charset="2"/>
              </a:rPr>
              <a:t>and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  <a:sym typeface="Wingdings" pitchFamily="2" charset="2"/>
              </a:rPr>
              <a:t>collimator</a:t>
            </a:r>
            <a:endParaRPr lang="de-DE" sz="1600" dirty="0" smtClean="0">
              <a:latin typeface="Lucida Fax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(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Electron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) </a:t>
            </a:r>
            <a:r>
              <a:rPr lang="de-DE" sz="1600" dirty="0" err="1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spin</a:t>
            </a:r>
            <a:r>
              <a:rPr lang="de-DE" sz="1600" dirty="0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separation</a:t>
            </a:r>
            <a:r>
              <a:rPr lang="de-DE" sz="1600" dirty="0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and</a:t>
            </a:r>
            <a:r>
              <a:rPr lang="de-DE" sz="1600" dirty="0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focussing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of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the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atoms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through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sextupole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magnets</a:t>
            </a:r>
            <a:endParaRPr lang="de-DE" sz="1600" dirty="0" smtClean="0">
              <a:latin typeface="Lucida Fax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de-DE" sz="1600" dirty="0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Manipulation </a:t>
            </a:r>
            <a:r>
              <a:rPr lang="de-DE" sz="1600" dirty="0" err="1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of</a:t>
            </a:r>
            <a:r>
              <a:rPr lang="de-DE" sz="1600" dirty="0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the</a:t>
            </a:r>
            <a:r>
              <a:rPr lang="de-DE" sz="1600" dirty="0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occupation</a:t>
            </a:r>
            <a:r>
              <a:rPr lang="de-DE" sz="1600" dirty="0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numbers</a:t>
            </a:r>
            <a:r>
              <a:rPr lang="de-DE" sz="1600" dirty="0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and</a:t>
            </a:r>
            <a:r>
              <a:rPr lang="de-DE" sz="1600" dirty="0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polarization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using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high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frequency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transitions</a:t>
            </a:r>
            <a:endParaRPr lang="de-DE" sz="1600" dirty="0" smtClean="0">
              <a:latin typeface="Lucida Fax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Injection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of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the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polarized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beam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into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the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storage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cell</a:t>
            </a:r>
          </a:p>
          <a:p>
            <a:pPr marL="342900" indent="-342900">
              <a:buFont typeface="Wingdings" pitchFamily="2" charset="2"/>
              <a:buChar char="§"/>
            </a:pPr>
            <a:endParaRPr lang="de-DE" sz="1600" dirty="0" smtClean="0">
              <a:latin typeface="Lucida Fax" pitchFamily="18" charset="0"/>
              <a:cs typeface="Times New Roman" pitchFamily="18" charset="0"/>
            </a:endParaRPr>
          </a:p>
          <a:p>
            <a:endParaRPr lang="de-DE" dirty="0" smtClean="0"/>
          </a:p>
          <a:p>
            <a:pPr marL="342900" indent="-342900">
              <a:buFont typeface="Wingdings" pitchFamily="2" charset="2"/>
              <a:buChar char="§"/>
            </a:pP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344" y="1731696"/>
            <a:ext cx="1296144" cy="292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344" y="2564904"/>
            <a:ext cx="623668" cy="292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344" y="3639416"/>
            <a:ext cx="652015" cy="311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344" y="4437112"/>
            <a:ext cx="277439" cy="292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532508" y="3270084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WFT 2-3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86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18, 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4</a:t>
            </a:fld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Spin </a:t>
            </a:r>
            <a:r>
              <a:rPr lang="de-DE" dirty="0" err="1" smtClean="0"/>
              <a:t>selection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sextupole</a:t>
            </a:r>
            <a:r>
              <a:rPr lang="de-DE" dirty="0" smtClean="0"/>
              <a:t> </a:t>
            </a:r>
            <a:r>
              <a:rPr lang="de-DE" dirty="0" err="1" smtClean="0"/>
              <a:t>magnets</a:t>
            </a:r>
            <a:endParaRPr lang="de-DE" dirty="0"/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Intense Electron Beams Workshop, Cornell University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"/>
          <a:stretch/>
        </p:blipFill>
        <p:spPr bwMode="auto">
          <a:xfrm>
            <a:off x="664922" y="2461050"/>
            <a:ext cx="4324350" cy="2952000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63723" y="1881602"/>
            <a:ext cx="4343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C00000"/>
                </a:solidFill>
              </a:rPr>
              <a:t>Hydrogen </a:t>
            </a:r>
            <a:r>
              <a:rPr lang="de-DE" sz="2000" dirty="0" err="1" smtClean="0">
                <a:solidFill>
                  <a:srgbClr val="C00000"/>
                </a:solidFill>
              </a:rPr>
              <a:t>atoms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of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state</a:t>
            </a:r>
            <a:r>
              <a:rPr lang="de-DE" sz="2000" dirty="0" smtClean="0">
                <a:solidFill>
                  <a:srgbClr val="C00000"/>
                </a:solidFill>
              </a:rPr>
              <a:t> |1    in </a:t>
            </a:r>
            <a:r>
              <a:rPr lang="de-DE" sz="2000" dirty="0" err="1" smtClean="0">
                <a:solidFill>
                  <a:srgbClr val="C00000"/>
                </a:solidFill>
              </a:rPr>
              <a:t>the</a:t>
            </a:r>
            <a:r>
              <a:rPr lang="de-DE" sz="2000" dirty="0" smtClean="0">
                <a:solidFill>
                  <a:srgbClr val="C00000"/>
                </a:solidFill>
              </a:rPr>
              <a:t> ABS</a:t>
            </a:r>
            <a:endParaRPr lang="de-DE" sz="2000" dirty="0">
              <a:solidFill>
                <a:srgbClr val="C00000"/>
              </a:solidFill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 flipH="1">
            <a:off x="4234838" y="2285584"/>
            <a:ext cx="1008112" cy="576064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5287674" y="2085529"/>
            <a:ext cx="1415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70C0"/>
                </a:solidFill>
              </a:rPr>
              <a:t>Cell </a:t>
            </a:r>
            <a:r>
              <a:rPr lang="de-DE" dirty="0" err="1" smtClean="0">
                <a:solidFill>
                  <a:srgbClr val="0070C0"/>
                </a:solidFill>
              </a:rPr>
              <a:t>entrance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1423175" y="5659992"/>
            <a:ext cx="185743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B050"/>
                </a:solidFill>
              </a:rPr>
              <a:t>Sextupol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magnets</a:t>
            </a:r>
            <a:endParaRPr lang="de-DE" dirty="0">
              <a:solidFill>
                <a:srgbClr val="00B050"/>
              </a:solidFill>
            </a:endParaRPr>
          </a:p>
        </p:txBody>
      </p:sp>
      <p:cxnSp>
        <p:nvCxnSpPr>
          <p:cNvPr id="1029" name="Gerade Verbindung mit Pfeil 1028"/>
          <p:cNvCxnSpPr/>
          <p:nvPr/>
        </p:nvCxnSpPr>
        <p:spPr>
          <a:xfrm flipH="1" flipV="1">
            <a:off x="1763688" y="4797152"/>
            <a:ext cx="216024" cy="840585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pieren 33"/>
          <p:cNvGrpSpPr/>
          <p:nvPr/>
        </p:nvGrpSpPr>
        <p:grpSpPr>
          <a:xfrm>
            <a:off x="4283968" y="2839917"/>
            <a:ext cx="4314825" cy="3428847"/>
            <a:chOff x="4283968" y="2839917"/>
            <a:chExt cx="4314825" cy="3428847"/>
          </a:xfrm>
        </p:grpSpPr>
        <p:grpSp>
          <p:nvGrpSpPr>
            <p:cNvPr id="1025" name="Gruppieren 1024"/>
            <p:cNvGrpSpPr/>
            <p:nvPr/>
          </p:nvGrpSpPr>
          <p:grpSpPr>
            <a:xfrm>
              <a:off x="4283968" y="3325539"/>
              <a:ext cx="4314825" cy="2943225"/>
              <a:chOff x="4283968" y="3140968"/>
              <a:chExt cx="4314825" cy="2943225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3968" y="3140968"/>
                <a:ext cx="4314825" cy="2943225"/>
              </a:xfrm>
              <a:prstGeom prst="rect">
                <a:avLst/>
              </a:prstGeom>
              <a:noFill/>
              <a:ln w="25400">
                <a:solidFill>
                  <a:srgbClr val="002060"/>
                </a:solidFill>
              </a:ln>
              <a:effectLst/>
            </p:spPr>
          </p:pic>
          <p:sp>
            <p:nvSpPr>
              <p:cNvPr id="1024" name="Rechteck 1023"/>
              <p:cNvSpPr/>
              <p:nvPr/>
            </p:nvSpPr>
            <p:spPr>
              <a:xfrm>
                <a:off x="4644008" y="5860965"/>
                <a:ext cx="864096" cy="206921"/>
              </a:xfrm>
              <a:prstGeom prst="rect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39" name="Textfeld 38"/>
            <p:cNvSpPr txBox="1"/>
            <p:nvPr/>
          </p:nvSpPr>
          <p:spPr>
            <a:xfrm>
              <a:off x="5116636" y="2839917"/>
              <a:ext cx="30537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>
                  <a:solidFill>
                    <a:srgbClr val="C00000"/>
                  </a:solidFill>
                </a:rPr>
                <a:t>S</a:t>
              </a:r>
              <a:r>
                <a:rPr lang="de-DE" sz="2000" dirty="0" smtClean="0">
                  <a:solidFill>
                    <a:srgbClr val="C00000"/>
                  </a:solidFill>
                </a:rPr>
                <a:t>tate |1   </a:t>
              </a:r>
              <a:r>
                <a:rPr lang="de-DE" sz="2000" dirty="0" smtClean="0">
                  <a:solidFill>
                    <a:srgbClr val="C00000"/>
                  </a:solidFill>
                  <a:sym typeface="Wingdings" pitchFamily="2" charset="2"/>
                </a:rPr>
                <a:t> |3 </a:t>
              </a:r>
              <a:r>
                <a:rPr lang="de-DE" sz="2000" dirty="0" smtClean="0">
                  <a:solidFill>
                    <a:srgbClr val="C00000"/>
                  </a:solidFill>
                </a:rPr>
                <a:t>   in </a:t>
              </a:r>
              <a:r>
                <a:rPr lang="de-DE" sz="2000" dirty="0" err="1" smtClean="0">
                  <a:solidFill>
                    <a:srgbClr val="C00000"/>
                  </a:solidFill>
                </a:rPr>
                <a:t>the</a:t>
              </a:r>
              <a:r>
                <a:rPr lang="de-DE" sz="2000" dirty="0" smtClean="0">
                  <a:solidFill>
                    <a:srgbClr val="C00000"/>
                  </a:solidFill>
                </a:rPr>
                <a:t> ABS</a:t>
              </a:r>
              <a:endParaRPr lang="de-DE" sz="2000" dirty="0">
                <a:solidFill>
                  <a:srgbClr val="C00000"/>
                </a:solidFill>
              </a:endParaRPr>
            </a:p>
          </p:txBody>
        </p:sp>
        <p:grpSp>
          <p:nvGrpSpPr>
            <p:cNvPr id="32" name="Gruppieren 31"/>
            <p:cNvGrpSpPr/>
            <p:nvPr/>
          </p:nvGrpSpPr>
          <p:grpSpPr>
            <a:xfrm>
              <a:off x="6804248" y="2946048"/>
              <a:ext cx="88901" cy="213938"/>
              <a:chOff x="6804248" y="2946048"/>
              <a:chExt cx="88901" cy="213938"/>
            </a:xfrm>
          </p:grpSpPr>
          <p:cxnSp>
            <p:nvCxnSpPr>
              <p:cNvPr id="21" name="Gerade Verbindung 20"/>
              <p:cNvCxnSpPr/>
              <p:nvPr/>
            </p:nvCxnSpPr>
            <p:spPr>
              <a:xfrm>
                <a:off x="6804248" y="2946048"/>
                <a:ext cx="76200" cy="96919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32"/>
              <p:cNvCxnSpPr/>
              <p:nvPr/>
            </p:nvCxnSpPr>
            <p:spPr>
              <a:xfrm flipV="1">
                <a:off x="6804248" y="3039972"/>
                <a:ext cx="88901" cy="120014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uppieren 39"/>
            <p:cNvGrpSpPr/>
            <p:nvPr/>
          </p:nvGrpSpPr>
          <p:grpSpPr>
            <a:xfrm>
              <a:off x="6084168" y="2942908"/>
              <a:ext cx="88901" cy="213938"/>
              <a:chOff x="6804248" y="2946048"/>
              <a:chExt cx="88901" cy="213938"/>
            </a:xfrm>
          </p:grpSpPr>
          <p:cxnSp>
            <p:nvCxnSpPr>
              <p:cNvPr id="41" name="Gerade Verbindung 40"/>
              <p:cNvCxnSpPr/>
              <p:nvPr/>
            </p:nvCxnSpPr>
            <p:spPr>
              <a:xfrm>
                <a:off x="6804248" y="2946048"/>
                <a:ext cx="76200" cy="96919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41"/>
              <p:cNvCxnSpPr/>
              <p:nvPr/>
            </p:nvCxnSpPr>
            <p:spPr>
              <a:xfrm flipV="1">
                <a:off x="6804248" y="3039972"/>
                <a:ext cx="88901" cy="120014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Gruppieren 42"/>
          <p:cNvGrpSpPr/>
          <p:nvPr/>
        </p:nvGrpSpPr>
        <p:grpSpPr>
          <a:xfrm>
            <a:off x="3635896" y="1987733"/>
            <a:ext cx="88901" cy="213938"/>
            <a:chOff x="6804248" y="2946048"/>
            <a:chExt cx="88901" cy="213938"/>
          </a:xfrm>
        </p:grpSpPr>
        <p:cxnSp>
          <p:nvCxnSpPr>
            <p:cNvPr id="44" name="Gerade Verbindung 43"/>
            <p:cNvCxnSpPr/>
            <p:nvPr/>
          </p:nvCxnSpPr>
          <p:spPr>
            <a:xfrm>
              <a:off x="6804248" y="2946048"/>
              <a:ext cx="76200" cy="96919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/>
          </p:nvCxnSpPr>
          <p:spPr>
            <a:xfrm flipV="1">
              <a:off x="6804248" y="3039972"/>
              <a:ext cx="88901" cy="120014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109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18, 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5</a:t>
            </a:fld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High </a:t>
            </a:r>
            <a:r>
              <a:rPr lang="de-DE" dirty="0" err="1" smtClean="0"/>
              <a:t>frequency</a:t>
            </a:r>
            <a:r>
              <a:rPr lang="de-DE" dirty="0" smtClean="0"/>
              <a:t> </a:t>
            </a:r>
            <a:r>
              <a:rPr lang="de-DE" dirty="0" err="1" smtClean="0"/>
              <a:t>transitions</a:t>
            </a:r>
            <a:r>
              <a:rPr lang="de-DE" dirty="0" smtClean="0"/>
              <a:t> (HFT)</a:t>
            </a:r>
            <a:endParaRPr lang="de-DE" dirty="0"/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Intense Electron Beams Workshop, Cornell University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60848"/>
            <a:ext cx="4297680" cy="3440430"/>
          </a:xfrm>
          <a:prstGeom prst="rect">
            <a:avLst/>
          </a:prstGeom>
        </p:spPr>
      </p:pic>
      <p:sp>
        <p:nvSpPr>
          <p:cNvPr id="8" name="Inhaltsplatzhalter 6"/>
          <p:cNvSpPr>
            <a:spLocks noGrp="1"/>
          </p:cNvSpPr>
          <p:nvPr>
            <p:ph idx="1"/>
          </p:nvPr>
        </p:nvSpPr>
        <p:spPr>
          <a:xfrm>
            <a:off x="5580113" y="2060848"/>
            <a:ext cx="3168352" cy="344043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Possibility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of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exchanging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the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occupation</a:t>
            </a:r>
            <a:r>
              <a:rPr lang="de-DE" sz="1600" dirty="0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numbers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of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hyperfine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levels</a:t>
            </a:r>
            <a:endParaRPr lang="de-DE" sz="1600" dirty="0">
              <a:latin typeface="Lucida Fax" pitchFamily="18" charset="0"/>
              <a:cs typeface="Times New Roman" pitchFamily="18" charset="0"/>
            </a:endParaRPr>
          </a:p>
          <a:p>
            <a:r>
              <a:rPr lang="de-DE" sz="1600" dirty="0" smtClean="0">
                <a:latin typeface="Lucida Fax" pitchFamily="18" charset="0"/>
                <a:cs typeface="Times New Roman" pitchFamily="18" charset="0"/>
                <a:sym typeface="Wingdings" pitchFamily="2" charset="2"/>
              </a:rPr>
              <a:t>     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  <a:sym typeface="Wingdings" pitchFamily="2" charset="2"/>
              </a:rPr>
              <a:t>change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  <a:sym typeface="Wingdings" pitchFamily="2" charset="2"/>
              </a:rPr>
              <a:t>polarization</a:t>
            </a:r>
            <a:endParaRPr lang="de-DE" sz="1600" dirty="0" smtClean="0">
              <a:latin typeface="Lucida Fax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In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experiment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: </a:t>
            </a:r>
            <a:r>
              <a:rPr lang="de-DE" sz="1600" dirty="0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RF </a:t>
            </a:r>
            <a:r>
              <a:rPr lang="de-DE" sz="1600" dirty="0" err="1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immersed</a:t>
            </a:r>
            <a:r>
              <a:rPr lang="de-DE" sz="1600" dirty="0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into</a:t>
            </a:r>
            <a:r>
              <a:rPr lang="de-DE" sz="1600" dirty="0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 a </a:t>
            </a:r>
            <a:r>
              <a:rPr lang="de-DE" sz="1600" dirty="0" err="1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static</a:t>
            </a:r>
            <a:r>
              <a:rPr lang="de-DE" sz="1600" dirty="0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magnetic</a:t>
            </a:r>
            <a:r>
              <a:rPr lang="de-DE" sz="1600" dirty="0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field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and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applied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to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atomic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beam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If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energy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of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RF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and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strength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of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magnetic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field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meet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the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criterias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</a:p>
          <a:p>
            <a:r>
              <a:rPr lang="de-DE" sz="1600" dirty="0">
                <a:latin typeface="Lucida Fax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  <a:sym typeface="Wingdings" pitchFamily="2" charset="2"/>
              </a:rPr>
              <a:t>    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exchange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of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occupation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</a:t>
            </a:r>
          </a:p>
          <a:p>
            <a:r>
              <a:rPr lang="de-DE" sz="1600" dirty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600" dirty="0" smtClean="0">
                <a:latin typeface="Lucida Fax" pitchFamily="18" charset="0"/>
                <a:cs typeface="Times New Roman" pitchFamily="18" charset="0"/>
              </a:rPr>
              <a:t>        </a:t>
            </a:r>
            <a:r>
              <a:rPr lang="de-DE" sz="1600" dirty="0" err="1" smtClean="0">
                <a:latin typeface="Lucida Fax" pitchFamily="18" charset="0"/>
                <a:cs typeface="Times New Roman" pitchFamily="18" charset="0"/>
              </a:rPr>
              <a:t>numbers</a:t>
            </a:r>
            <a:endParaRPr lang="de-DE" sz="1600" dirty="0" smtClean="0">
              <a:latin typeface="Lucida Fax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de-DE" sz="1600" dirty="0" smtClean="0">
              <a:latin typeface="Lucida Fax" pitchFamily="18" charset="0"/>
              <a:cs typeface="Times New Roman" pitchFamily="18" charset="0"/>
            </a:endParaRPr>
          </a:p>
          <a:p>
            <a:endParaRPr lang="de-DE" dirty="0" smtClean="0"/>
          </a:p>
          <a:p>
            <a:pPr marL="342900" indent="-342900">
              <a:buFont typeface="Wingdings" pitchFamily="2" charset="2"/>
              <a:buChar char="§"/>
            </a:pP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356477" y="436510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70C0"/>
                </a:solidFill>
              </a:rPr>
              <a:t>SFT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347864" y="2643866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MFT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2258916" y="282853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WFT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331640" y="5825245"/>
            <a:ext cx="6752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WFT</a:t>
            </a:r>
            <a:r>
              <a:rPr lang="de-DE" dirty="0" smtClean="0"/>
              <a:t> - </a:t>
            </a:r>
            <a:r>
              <a:rPr lang="de-DE" dirty="0" err="1" smtClean="0"/>
              <a:t>weak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r>
              <a:rPr lang="de-DE" dirty="0" err="1" smtClean="0"/>
              <a:t>transition</a:t>
            </a:r>
            <a:r>
              <a:rPr lang="de-DE" dirty="0" smtClean="0"/>
              <a:t>, MFT - medium 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r>
              <a:rPr lang="de-DE" dirty="0" err="1" smtClean="0"/>
              <a:t>tr</a:t>
            </a:r>
            <a:r>
              <a:rPr lang="de-DE" dirty="0" smtClean="0"/>
              <a:t>., </a:t>
            </a:r>
            <a:r>
              <a:rPr lang="de-DE" dirty="0" smtClean="0">
                <a:solidFill>
                  <a:srgbClr val="0070C0"/>
                </a:solidFill>
              </a:rPr>
              <a:t>SFT</a:t>
            </a:r>
            <a:r>
              <a:rPr lang="de-DE" dirty="0" smtClean="0"/>
              <a:t> - strong 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r>
              <a:rPr lang="de-DE" dirty="0" err="1" smtClean="0"/>
              <a:t>tr</a:t>
            </a:r>
            <a:r>
              <a:rPr lang="de-DE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709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18, 2015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6</a:t>
            </a:fld>
            <a:endParaRPr lang="de-DE"/>
          </a:p>
        </p:txBody>
      </p:sp>
      <p:sp>
        <p:nvSpPr>
          <p:cNvPr id="14" name="Inhaltsplatzhalter 13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storage</a:t>
            </a:r>
            <a:r>
              <a:rPr lang="de-DE" dirty="0" smtClean="0"/>
              <a:t> cell </a:t>
            </a:r>
            <a:r>
              <a:rPr lang="de-DE" dirty="0" err="1" smtClean="0"/>
              <a:t>principle</a:t>
            </a:r>
            <a:endParaRPr lang="de-DE" dirty="0"/>
          </a:p>
        </p:txBody>
      </p:sp>
      <p:sp>
        <p:nvSpPr>
          <p:cNvPr id="8" name="Inhaltsplatzhalter 6"/>
          <p:cNvSpPr>
            <a:spLocks noGrp="1"/>
          </p:cNvSpPr>
          <p:nvPr>
            <p:ph idx="1"/>
          </p:nvPr>
        </p:nvSpPr>
        <p:spPr>
          <a:xfrm>
            <a:off x="5292080" y="3140968"/>
            <a:ext cx="3456384" cy="288032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Storage cell -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Increase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of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target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density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due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to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multiple </a:t>
            </a:r>
            <a:r>
              <a:rPr lang="de-DE" sz="1400" dirty="0" err="1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passing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of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the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atoms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through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the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target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region</a:t>
            </a:r>
            <a:endParaRPr lang="de-DE" sz="1400" dirty="0" smtClean="0">
              <a:latin typeface="Lucida Fax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de-DE" sz="1400" b="1" dirty="0" smtClean="0">
                <a:latin typeface="Lucida Fax" pitchFamily="18" charset="0"/>
                <a:cs typeface="Times New Roman" pitchFamily="18" charset="0"/>
              </a:rPr>
              <a:t>But: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Suppression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of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recombination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and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depolarization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on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the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cell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walls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necessary</a:t>
            </a:r>
            <a:endParaRPr lang="de-DE" sz="1400" dirty="0" smtClean="0">
              <a:latin typeface="Lucida Fax" pitchFamily="18" charset="0"/>
              <a:cs typeface="Times New Roman" pitchFamily="18" charset="0"/>
            </a:endParaRPr>
          </a:p>
          <a:p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     </a:t>
            </a:r>
            <a:r>
              <a:rPr lang="en-US" sz="1400" dirty="0" smtClean="0">
                <a:latin typeface="Lucida Fax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Lucida Fax" pitchFamily="18" charset="0"/>
                <a:cs typeface="Times New Roman" pitchFamily="18" charset="0"/>
              </a:rPr>
              <a:t>use </a:t>
            </a:r>
            <a:r>
              <a:rPr lang="en-US" sz="1400" dirty="0" err="1">
                <a:latin typeface="Lucida Fax" pitchFamily="18" charset="0"/>
                <a:cs typeface="Times New Roman" pitchFamily="18" charset="0"/>
              </a:rPr>
              <a:t>teflon</a:t>
            </a:r>
            <a:r>
              <a:rPr lang="en-US" sz="1400" dirty="0">
                <a:latin typeface="Lucida Fax" pitchFamily="18" charset="0"/>
                <a:cs typeface="Times New Roman" pitchFamily="18" charset="0"/>
              </a:rPr>
              <a:t> foils or coating</a:t>
            </a:r>
            <a:endParaRPr lang="de-DE" sz="1400" dirty="0" smtClean="0">
              <a:latin typeface="Lucida Fax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Bunch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field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depolarization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originating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from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RF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fields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of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the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electron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beam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  <a:sym typeface="Wingdings" pitchFamily="2" charset="2"/>
              </a:rPr>
              <a:t>possible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r>
              <a:rPr lang="de-DE" sz="1400" dirty="0" smtClean="0">
                <a:latin typeface="Lucida Fax" pitchFamily="18" charset="0"/>
                <a:cs typeface="Times New Roman" pitchFamily="18" charset="0"/>
                <a:sym typeface="Wingdings" pitchFamily="2" charset="2"/>
              </a:rPr>
              <a:t>      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  <a:sym typeface="Wingdings" pitchFamily="2" charset="2"/>
              </a:rPr>
              <a:t>avoid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  <a:sym typeface="Wingdings" pitchFamily="2" charset="2"/>
              </a:rPr>
              <a:t>resonance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  <a:sym typeface="Wingdings" pitchFamily="2" charset="2"/>
              </a:rPr>
              <a:t>conditions</a:t>
            </a:r>
            <a:endParaRPr lang="de-DE" sz="1400" dirty="0" smtClean="0">
              <a:latin typeface="Lucida Fax" pitchFamily="18" charset="0"/>
              <a:cs typeface="Times New Roman" pitchFamily="18" charset="0"/>
            </a:endParaRPr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Intense Electron Beams Workshop, Cornell University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1" t="-1129" r="-1771" b="-1145"/>
          <a:stretch/>
        </p:blipFill>
        <p:spPr>
          <a:xfrm>
            <a:off x="1872000" y="1800000"/>
            <a:ext cx="2304000" cy="4068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8" t="-972" r="-981" b="-976"/>
          <a:stretch/>
        </p:blipFill>
        <p:spPr>
          <a:xfrm>
            <a:off x="1044000" y="1700808"/>
            <a:ext cx="3960000" cy="44280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10" name="Inhaltsplatzhalter 6"/>
          <p:cNvSpPr>
            <a:spLocks noGrp="1"/>
          </p:cNvSpPr>
          <p:nvPr>
            <p:ph idx="1"/>
          </p:nvPr>
        </p:nvSpPr>
        <p:spPr>
          <a:xfrm>
            <a:off x="5292080" y="1700808"/>
            <a:ext cx="3395868" cy="1224136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Simple Jet–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target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: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Polarization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as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injected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by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the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ABS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sz="1400" b="1" dirty="0" smtClean="0">
                <a:latin typeface="Lucida Fax" pitchFamily="18" charset="0"/>
                <a:cs typeface="Times New Roman" pitchFamily="18" charset="0"/>
              </a:rPr>
              <a:t>But: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Low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target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density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because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each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particle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crosses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the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target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region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only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solidFill>
                  <a:srgbClr val="0070C0"/>
                </a:solidFill>
                <a:latin typeface="Lucida Fax" pitchFamily="18" charset="0"/>
                <a:cs typeface="Times New Roman" pitchFamily="18" charset="0"/>
              </a:rPr>
              <a:t>once</a:t>
            </a:r>
            <a:endParaRPr lang="de-DE" sz="1400" dirty="0" smtClean="0">
              <a:solidFill>
                <a:srgbClr val="0070C0"/>
              </a:solidFill>
              <a:latin typeface="Lucida Fax" pitchFamily="18" charset="0"/>
              <a:cs typeface="Times New Roman" pitchFamily="18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25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18, 2015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7</a:t>
            </a:fld>
            <a:endParaRPr lang="de-DE" dirty="0"/>
          </a:p>
        </p:txBody>
      </p:sp>
      <p:sp>
        <p:nvSpPr>
          <p:cNvPr id="14" name="Inhaltsplatzhalter 13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The HERMES </a:t>
            </a:r>
            <a:r>
              <a:rPr lang="de-DE" dirty="0" err="1" smtClean="0"/>
              <a:t>storage</a:t>
            </a:r>
            <a:r>
              <a:rPr lang="de-DE" dirty="0" smtClean="0"/>
              <a:t> cell</a:t>
            </a:r>
            <a:endParaRPr lang="de-DE" dirty="0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Intense Electron Beams Workshop, Cornell University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20888"/>
            <a:ext cx="5196188" cy="2997226"/>
          </a:xfrm>
          <a:prstGeom prst="rect">
            <a:avLst/>
          </a:prstGeom>
        </p:spPr>
      </p:pic>
      <p:sp>
        <p:nvSpPr>
          <p:cNvPr id="13" name="Inhaltsplatzhalter 6"/>
          <p:cNvSpPr>
            <a:spLocks noGrp="1"/>
          </p:cNvSpPr>
          <p:nvPr>
            <p:ph idx="1"/>
          </p:nvPr>
        </p:nvSpPr>
        <p:spPr>
          <a:xfrm>
            <a:off x="5940152" y="2132856"/>
            <a:ext cx="3024336" cy="136815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Material: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Aluminum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Drifilm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coated</a:t>
            </a:r>
            <a:endParaRPr lang="de-DE" sz="1400" dirty="0" smtClean="0">
              <a:latin typeface="Lucida Fax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Temperature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: 60 - 100 K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Dimensions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: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length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: 400 mm</a:t>
            </a:r>
          </a:p>
          <a:p>
            <a:r>
              <a:rPr lang="de-DE" sz="1400" dirty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   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cross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section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21 mm x 9 mm</a:t>
            </a:r>
            <a:endParaRPr lang="de-DE" dirty="0"/>
          </a:p>
        </p:txBody>
      </p:sp>
      <p:sp>
        <p:nvSpPr>
          <p:cNvPr id="9" name="Inhaltsplatzhalter 6"/>
          <p:cNvSpPr>
            <a:spLocks noGrp="1"/>
          </p:cNvSpPr>
          <p:nvPr>
            <p:ph idx="1"/>
          </p:nvPr>
        </p:nvSpPr>
        <p:spPr>
          <a:xfrm>
            <a:off x="5868144" y="4149080"/>
            <a:ext cx="3024336" cy="136815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1 –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injection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tube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(ABS)</a:t>
            </a:r>
          </a:p>
          <a:p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2 – sample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tube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(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to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BRP)</a:t>
            </a:r>
          </a:p>
          <a:p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4 –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support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with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cooling</a:t>
            </a:r>
            <a:endParaRPr lang="de-DE" sz="1400" dirty="0" smtClean="0">
              <a:latin typeface="Lucida Fax" pitchFamily="18" charset="0"/>
              <a:cs typeface="Times New Roman" pitchFamily="18" charset="0"/>
            </a:endParaRPr>
          </a:p>
          <a:p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7 – beam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tube</a:t>
            </a:r>
            <a:endParaRPr lang="de-DE" sz="1400" dirty="0" smtClean="0">
              <a:latin typeface="Lucida Fax" pitchFamily="18" charset="0"/>
              <a:cs typeface="Times New Roman" pitchFamily="18" charset="0"/>
            </a:endParaRPr>
          </a:p>
          <a:p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8 –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unpolarized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gas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feed</a:t>
            </a:r>
            <a:endParaRPr lang="de-DE" sz="1400" dirty="0" smtClean="0">
              <a:latin typeface="Lucida Fax" pitchFamily="18" charset="0"/>
              <a:cs typeface="Times New Roman" pitchFamily="18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156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18, 2015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8</a:t>
            </a:fld>
            <a:endParaRPr lang="de-DE"/>
          </a:p>
        </p:txBody>
      </p:sp>
      <p:sp>
        <p:nvSpPr>
          <p:cNvPr id="14" name="Inhaltsplatzhalter 13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The PAX (</a:t>
            </a:r>
            <a:r>
              <a:rPr lang="de-DE" dirty="0" err="1" smtClean="0"/>
              <a:t>openable</a:t>
            </a:r>
            <a:r>
              <a:rPr lang="de-DE" dirty="0" smtClean="0"/>
              <a:t>) </a:t>
            </a:r>
            <a:r>
              <a:rPr lang="de-DE" dirty="0" err="1" smtClean="0"/>
              <a:t>storage</a:t>
            </a:r>
            <a:r>
              <a:rPr lang="de-DE" dirty="0" smtClean="0"/>
              <a:t> </a:t>
            </a:r>
            <a:r>
              <a:rPr lang="de-DE" dirty="0" err="1" smtClean="0"/>
              <a:t>cells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4987391" cy="2376264"/>
          </a:xfrm>
          <a:prstGeom prst="rect">
            <a:avLst/>
          </a:prstGeom>
        </p:spPr>
      </p:pic>
      <p:sp>
        <p:nvSpPr>
          <p:cNvPr id="11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Intense Electron Beams Workshop, Cornell University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077" y="3717032"/>
            <a:ext cx="3419871" cy="2564903"/>
          </a:xfrm>
          <a:prstGeom prst="rect">
            <a:avLst/>
          </a:prstGeom>
          <a:effectLst/>
        </p:spPr>
      </p:pic>
      <p:sp>
        <p:nvSpPr>
          <p:cNvPr id="12" name="Inhaltsplatzhalter 6"/>
          <p:cNvSpPr>
            <a:spLocks noGrp="1"/>
          </p:cNvSpPr>
          <p:nvPr>
            <p:ph idx="1"/>
          </p:nvPr>
        </p:nvSpPr>
        <p:spPr>
          <a:xfrm>
            <a:off x="5868144" y="1844824"/>
            <a:ext cx="3101565" cy="1584176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Material: Teflon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foil</a:t>
            </a:r>
            <a:endParaRPr lang="de-DE" sz="1400" dirty="0" smtClean="0">
              <a:latin typeface="Lucida Fax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Temperature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: 300 K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sz="1400" dirty="0" err="1">
                <a:latin typeface="Lucida Fax" pitchFamily="18" charset="0"/>
                <a:cs typeface="Times New Roman" pitchFamily="18" charset="0"/>
              </a:rPr>
              <a:t>Dimensions</a:t>
            </a:r>
            <a:r>
              <a:rPr lang="de-DE" sz="1400" dirty="0">
                <a:latin typeface="Lucida Fax" pitchFamily="18" charset="0"/>
                <a:cs typeface="Times New Roman" pitchFamily="18" charset="0"/>
              </a:rPr>
              <a:t>: </a:t>
            </a:r>
            <a:r>
              <a:rPr lang="de-DE" sz="1400" dirty="0" err="1">
                <a:latin typeface="Lucida Fax" pitchFamily="18" charset="0"/>
                <a:cs typeface="Times New Roman" pitchFamily="18" charset="0"/>
              </a:rPr>
              <a:t>length</a:t>
            </a:r>
            <a:r>
              <a:rPr lang="de-DE" sz="1400" dirty="0">
                <a:latin typeface="Lucida Fax" pitchFamily="18" charset="0"/>
                <a:cs typeface="Times New Roman" pitchFamily="18" charset="0"/>
              </a:rPr>
              <a:t> = 400mm</a:t>
            </a:r>
          </a:p>
          <a:p>
            <a:r>
              <a:rPr lang="de-DE" sz="1400" dirty="0">
                <a:latin typeface="Lucida Fax" pitchFamily="18" charset="0"/>
                <a:cs typeface="Times New Roman" pitchFamily="18" charset="0"/>
              </a:rPr>
              <a:t> 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cross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>
                <a:latin typeface="Lucida Fax" pitchFamily="18" charset="0"/>
                <a:cs typeface="Times New Roman" pitchFamily="18" charset="0"/>
              </a:rPr>
              <a:t>section</a:t>
            </a:r>
            <a:r>
              <a:rPr lang="de-DE" sz="1400" dirty="0">
                <a:latin typeface="Lucida Fax" pitchFamily="18" charset="0"/>
                <a:cs typeface="Times New Roman" pitchFamily="18" charset="0"/>
              </a:rPr>
              <a:t> = 10 mm x 10 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mm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Possibility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to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construct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openable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storage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cells</a:t>
            </a:r>
            <a:endParaRPr lang="de-DE" dirty="0"/>
          </a:p>
        </p:txBody>
      </p:sp>
      <p:sp>
        <p:nvSpPr>
          <p:cNvPr id="9" name="Inhaltsplatzhalter 6"/>
          <p:cNvSpPr>
            <a:spLocks noGrp="1"/>
          </p:cNvSpPr>
          <p:nvPr>
            <p:ph idx="1"/>
          </p:nvPr>
        </p:nvSpPr>
        <p:spPr>
          <a:xfrm>
            <a:off x="1446460" y="4725144"/>
            <a:ext cx="3461605" cy="108012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Material: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Aluminum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Teflon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coated</a:t>
            </a:r>
            <a:endParaRPr lang="de-DE" sz="1400" dirty="0" smtClean="0">
              <a:latin typeface="Lucida Fax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Temperature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: 300 K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sz="1400" dirty="0" err="1">
                <a:latin typeface="Lucida Fax" pitchFamily="18" charset="0"/>
                <a:cs typeface="Times New Roman" pitchFamily="18" charset="0"/>
              </a:rPr>
              <a:t>Dimensions</a:t>
            </a:r>
            <a:r>
              <a:rPr lang="de-DE" sz="1400" dirty="0">
                <a:latin typeface="Lucida Fax" pitchFamily="18" charset="0"/>
                <a:cs typeface="Times New Roman" pitchFamily="18" charset="0"/>
              </a:rPr>
              <a:t>: </a:t>
            </a:r>
            <a:r>
              <a:rPr lang="de-DE" sz="1400" dirty="0" err="1">
                <a:latin typeface="Lucida Fax" pitchFamily="18" charset="0"/>
                <a:cs typeface="Times New Roman" pitchFamily="18" charset="0"/>
              </a:rPr>
              <a:t>length</a:t>
            </a:r>
            <a:r>
              <a:rPr lang="de-DE" sz="1400" dirty="0">
                <a:latin typeface="Lucida Fax" pitchFamily="18" charset="0"/>
                <a:cs typeface="Times New Roman" pitchFamily="18" charset="0"/>
              </a:rPr>
              <a:t> = 400mm</a:t>
            </a:r>
          </a:p>
          <a:p>
            <a:r>
              <a:rPr lang="de-DE" sz="1400" dirty="0">
                <a:latin typeface="Lucida Fax" pitchFamily="18" charset="0"/>
                <a:cs typeface="Times New Roman" pitchFamily="18" charset="0"/>
              </a:rPr>
              <a:t>  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   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cross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>
                <a:latin typeface="Lucida Fax" pitchFamily="18" charset="0"/>
                <a:cs typeface="Times New Roman" pitchFamily="18" charset="0"/>
              </a:rPr>
              <a:t>section</a:t>
            </a:r>
            <a:r>
              <a:rPr lang="de-DE" sz="1400" dirty="0">
                <a:latin typeface="Lucida Fax" pitchFamily="18" charset="0"/>
                <a:cs typeface="Times New Roman" pitchFamily="18" charset="0"/>
              </a:rPr>
              <a:t> = 10 mm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diameter</a:t>
            </a:r>
            <a:endParaRPr lang="de-DE" sz="1400" dirty="0" smtClean="0">
              <a:latin typeface="Lucida Fax" pitchFamily="18" charset="0"/>
              <a:cs typeface="Times New Roman" pitchFamily="18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567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18, 2015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9</a:t>
            </a:fld>
            <a:endParaRPr lang="de-DE"/>
          </a:p>
        </p:txBody>
      </p:sp>
      <p:sp>
        <p:nvSpPr>
          <p:cNvPr id="14" name="Inhaltsplatzhalter 13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The ANKE </a:t>
            </a:r>
            <a:r>
              <a:rPr lang="de-DE" dirty="0" err="1" smtClean="0"/>
              <a:t>storage</a:t>
            </a:r>
            <a:r>
              <a:rPr lang="de-DE" dirty="0" smtClean="0"/>
              <a:t> cell</a:t>
            </a:r>
            <a:endParaRPr lang="de-DE" dirty="0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Intense Electron Beams Workshop, Cornell University</a:t>
            </a:r>
            <a:endParaRPr lang="de-DE" dirty="0"/>
          </a:p>
        </p:txBody>
      </p:sp>
      <p:sp>
        <p:nvSpPr>
          <p:cNvPr id="6" name="Inhaltsplatzhalter 6"/>
          <p:cNvSpPr>
            <a:spLocks noGrp="1"/>
          </p:cNvSpPr>
          <p:nvPr>
            <p:ph idx="1"/>
          </p:nvPr>
        </p:nvSpPr>
        <p:spPr>
          <a:xfrm>
            <a:off x="5796136" y="3212976"/>
            <a:ext cx="3168352" cy="129614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Material: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Aluminum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>
                <a:latin typeface="Lucida Fax" pitchFamily="18" charset="0"/>
                <a:cs typeface="Times New Roman" pitchFamily="18" charset="0"/>
              </a:rPr>
              <a:t>T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eflon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coated</a:t>
            </a:r>
            <a:endParaRPr lang="de-DE" sz="1400" dirty="0" smtClean="0">
              <a:latin typeface="Lucida Fax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Temperature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: 300 K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Dimensions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: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length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: 400 mm</a:t>
            </a:r>
          </a:p>
          <a:p>
            <a:r>
              <a:rPr lang="de-DE" sz="1400" dirty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   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cross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Lucida Fax" pitchFamily="18" charset="0"/>
                <a:cs typeface="Times New Roman" pitchFamily="18" charset="0"/>
              </a:rPr>
              <a:t>section</a:t>
            </a:r>
            <a:r>
              <a:rPr lang="de-DE" sz="1400" dirty="0" smtClean="0">
                <a:latin typeface="Lucida Fax" pitchFamily="18" charset="0"/>
                <a:cs typeface="Times New Roman" pitchFamily="18" charset="0"/>
              </a:rPr>
              <a:t> 20 mm x 15 mm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20888"/>
            <a:ext cx="4945332" cy="302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8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1101</Words>
  <Application>Microsoft Office PowerPoint</Application>
  <PresentationFormat>Bildschirmpräsentation (4:3)</PresentationFormat>
  <Paragraphs>197</Paragraphs>
  <Slides>14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Admin.Reisen</dc:creator>
  <cp:lastModifiedBy>AlexanderNass</cp:lastModifiedBy>
  <cp:revision>615</cp:revision>
  <cp:lastPrinted>2012-06-20T15:31:29Z</cp:lastPrinted>
  <dcterms:created xsi:type="dcterms:W3CDTF">2011-04-21T10:53:40Z</dcterms:created>
  <dcterms:modified xsi:type="dcterms:W3CDTF">2015-06-18T11:00:55Z</dcterms:modified>
</cp:coreProperties>
</file>