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58" r:id="rId4"/>
    <p:sldId id="267" r:id="rId5"/>
    <p:sldId id="268" r:id="rId6"/>
    <p:sldId id="269" r:id="rId7"/>
    <p:sldId id="323" r:id="rId8"/>
    <p:sldId id="324" r:id="rId9"/>
    <p:sldId id="272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40" r:id="rId24"/>
    <p:sldId id="341" r:id="rId25"/>
    <p:sldId id="343" r:id="rId26"/>
    <p:sldId id="346" r:id="rId27"/>
    <p:sldId id="347" r:id="rId28"/>
    <p:sldId id="348" r:id="rId29"/>
    <p:sldId id="349" r:id="rId30"/>
    <p:sldId id="35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138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-1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HVTS2_Mamun\Mamun\Photocathode%20Deposition%20Chamber\K2CsSb%20Deposition%20data\K2CsSb%20log%20bo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1359168339"/>
          <c:y val="0.130608131530728"/>
          <c:w val="0.820775371828521"/>
          <c:h val="0.746263898830828"/>
        </c:manualLayout>
      </c:layout>
      <c:scatterChart>
        <c:scatterStyle val="lineMarker"/>
        <c:varyColors val="0"/>
        <c:ser>
          <c:idx val="0"/>
          <c:order val="0"/>
          <c:tx>
            <c:v>Ta</c:v>
          </c:tx>
          <c:spPr>
            <a:ln w="15875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0.0466254953424939"/>
                  <c:y val="-0.05196749444780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68215737738665"/>
                  <c:y val="-0.05196749444780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66254953424939"/>
                  <c:y val="-0.04427518675550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440355617312542"/>
                  <c:y val="-0.044807187563093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244279759147754"/>
                  <c:y val="-0.03198667474258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342316401626267"/>
                  <c:y val="-0.04737129012719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440355617312542"/>
                  <c:y val="-0.05762770038360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270000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'QE(nm)-Tr24'!$A$5:$A$22</c:f>
              <c:numCache>
                <c:formatCode>General</c:formatCode>
                <c:ptCount val="18"/>
                <c:pt idx="0">
                  <c:v>425.0</c:v>
                </c:pt>
                <c:pt idx="1">
                  <c:v>450.0</c:v>
                </c:pt>
                <c:pt idx="2">
                  <c:v>475.0</c:v>
                </c:pt>
                <c:pt idx="3">
                  <c:v>500.0</c:v>
                </c:pt>
                <c:pt idx="4">
                  <c:v>525.0</c:v>
                </c:pt>
                <c:pt idx="5">
                  <c:v>532.0</c:v>
                </c:pt>
                <c:pt idx="6">
                  <c:v>550.0</c:v>
                </c:pt>
                <c:pt idx="7">
                  <c:v>575.0</c:v>
                </c:pt>
                <c:pt idx="8">
                  <c:v>600.0</c:v>
                </c:pt>
                <c:pt idx="9">
                  <c:v>625.0</c:v>
                </c:pt>
                <c:pt idx="10">
                  <c:v>650.0</c:v>
                </c:pt>
                <c:pt idx="11">
                  <c:v>675.0</c:v>
                </c:pt>
                <c:pt idx="12">
                  <c:v>700.0</c:v>
                </c:pt>
                <c:pt idx="13">
                  <c:v>725.0</c:v>
                </c:pt>
                <c:pt idx="14">
                  <c:v>750.0</c:v>
                </c:pt>
                <c:pt idx="15">
                  <c:v>775.0</c:v>
                </c:pt>
                <c:pt idx="16">
                  <c:v>800.0</c:v>
                </c:pt>
                <c:pt idx="17">
                  <c:v>825.0</c:v>
                </c:pt>
              </c:numCache>
            </c:numRef>
          </c:xVal>
          <c:yVal>
            <c:numRef>
              <c:f>'QE(nm)-Tr24'!$O$5:$O$22</c:f>
              <c:numCache>
                <c:formatCode>0.00</c:formatCode>
                <c:ptCount val="18"/>
                <c:pt idx="0">
                  <c:v>21.26023262878362</c:v>
                </c:pt>
                <c:pt idx="1">
                  <c:v>15.59062515616411</c:v>
                </c:pt>
                <c:pt idx="2">
                  <c:v>12.75943332484912</c:v>
                </c:pt>
                <c:pt idx="3">
                  <c:v>11.29562810500077</c:v>
                </c:pt>
                <c:pt idx="4">
                  <c:v>8.78318615491135</c:v>
                </c:pt>
                <c:pt idx="5">
                  <c:v>7.667456712592179</c:v>
                </c:pt>
                <c:pt idx="6">
                  <c:v>4.97684760130421</c:v>
                </c:pt>
                <c:pt idx="7">
                  <c:v>3.048448532144183</c:v>
                </c:pt>
                <c:pt idx="8">
                  <c:v>1.7019271788024</c:v>
                </c:pt>
                <c:pt idx="9">
                  <c:v>0.794275341702357</c:v>
                </c:pt>
                <c:pt idx="10">
                  <c:v>0.28120336678305</c:v>
                </c:pt>
                <c:pt idx="11">
                  <c:v>0.0734637799699938</c:v>
                </c:pt>
                <c:pt idx="12">
                  <c:v>0.0176315481661138</c:v>
                </c:pt>
                <c:pt idx="13">
                  <c:v>0.00617599860725001</c:v>
                </c:pt>
                <c:pt idx="14">
                  <c:v>0.00701587185645474</c:v>
                </c:pt>
                <c:pt idx="15">
                  <c:v>0.00742809832945164</c:v>
                </c:pt>
                <c:pt idx="16">
                  <c:v>0.0348745112876781</c:v>
                </c:pt>
                <c:pt idx="17">
                  <c:v>0.0735802213914778</c:v>
                </c:pt>
              </c:numCache>
            </c:numRef>
          </c:yVal>
          <c:smooth val="0"/>
        </c:ser>
        <c:ser>
          <c:idx val="1"/>
          <c:order val="1"/>
          <c:tx>
            <c:v>GaAs</c:v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circle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'QE(nm)-Tr24'!$A$5:$A$22</c:f>
              <c:numCache>
                <c:formatCode>General</c:formatCode>
                <c:ptCount val="18"/>
                <c:pt idx="0">
                  <c:v>425.0</c:v>
                </c:pt>
                <c:pt idx="1">
                  <c:v>450.0</c:v>
                </c:pt>
                <c:pt idx="2">
                  <c:v>475.0</c:v>
                </c:pt>
                <c:pt idx="3">
                  <c:v>500.0</c:v>
                </c:pt>
                <c:pt idx="4">
                  <c:v>525.0</c:v>
                </c:pt>
                <c:pt idx="5">
                  <c:v>532.0</c:v>
                </c:pt>
                <c:pt idx="6">
                  <c:v>550.0</c:v>
                </c:pt>
                <c:pt idx="7">
                  <c:v>575.0</c:v>
                </c:pt>
                <c:pt idx="8">
                  <c:v>600.0</c:v>
                </c:pt>
                <c:pt idx="9">
                  <c:v>625.0</c:v>
                </c:pt>
                <c:pt idx="10">
                  <c:v>650.0</c:v>
                </c:pt>
                <c:pt idx="11">
                  <c:v>675.0</c:v>
                </c:pt>
                <c:pt idx="12">
                  <c:v>700.0</c:v>
                </c:pt>
                <c:pt idx="13">
                  <c:v>725.0</c:v>
                </c:pt>
                <c:pt idx="14">
                  <c:v>750.0</c:v>
                </c:pt>
                <c:pt idx="15">
                  <c:v>775.0</c:v>
                </c:pt>
                <c:pt idx="16">
                  <c:v>800.0</c:v>
                </c:pt>
                <c:pt idx="17">
                  <c:v>825.0</c:v>
                </c:pt>
              </c:numCache>
            </c:numRef>
          </c:xVal>
          <c:yVal>
            <c:numRef>
              <c:f>'QE(nm)-Tr24'!$T$5:$T$22</c:f>
              <c:numCache>
                <c:formatCode>0.00</c:formatCode>
                <c:ptCount val="18"/>
                <c:pt idx="0">
                  <c:v>20.37930054580553</c:v>
                </c:pt>
                <c:pt idx="1">
                  <c:v>14.34620670565345</c:v>
                </c:pt>
                <c:pt idx="2">
                  <c:v>11.5667550695376</c:v>
                </c:pt>
                <c:pt idx="3">
                  <c:v>10.43699296087525</c:v>
                </c:pt>
                <c:pt idx="4">
                  <c:v>7.171318640960826</c:v>
                </c:pt>
                <c:pt idx="5">
                  <c:v>6.057618397230248</c:v>
                </c:pt>
                <c:pt idx="6">
                  <c:v>4.134400347048911</c:v>
                </c:pt>
                <c:pt idx="7">
                  <c:v>2.573703432738759</c:v>
                </c:pt>
                <c:pt idx="8">
                  <c:v>1.405279812134768</c:v>
                </c:pt>
                <c:pt idx="9">
                  <c:v>0.633809320363345</c:v>
                </c:pt>
                <c:pt idx="10">
                  <c:v>0.210704150669653</c:v>
                </c:pt>
                <c:pt idx="11">
                  <c:v>0.0485475235381913</c:v>
                </c:pt>
                <c:pt idx="12">
                  <c:v>0.00856437368144882</c:v>
                </c:pt>
                <c:pt idx="13">
                  <c:v>0.00264062131264046</c:v>
                </c:pt>
                <c:pt idx="14">
                  <c:v>0.00402550024550682</c:v>
                </c:pt>
                <c:pt idx="15">
                  <c:v>0.00511254915885097</c:v>
                </c:pt>
                <c:pt idx="16">
                  <c:v>0.0270746626308488</c:v>
                </c:pt>
                <c:pt idx="17">
                  <c:v>0.0559727549236051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094328"/>
        <c:axId val="-2065741000"/>
      </c:scatterChart>
      <c:valAx>
        <c:axId val="2124094328"/>
        <c:scaling>
          <c:orientation val="minMax"/>
          <c:max val="700.0"/>
          <c:min val="400.0"/>
        </c:scaling>
        <c:delete val="1"/>
        <c:axPos val="b"/>
        <c:numFmt formatCode="General" sourceLinked="1"/>
        <c:majorTickMark val="out"/>
        <c:minorTickMark val="none"/>
        <c:tickLblPos val="low"/>
        <c:crossAx val="-2065741000"/>
        <c:crossesAt val="0.0001"/>
        <c:crossBetween val="midCat"/>
      </c:valAx>
      <c:valAx>
        <c:axId val="-2065741000"/>
        <c:scaling>
          <c:orientation val="minMax"/>
          <c:min val="0.001"/>
        </c:scaling>
        <c:delete val="1"/>
        <c:axPos val="l"/>
        <c:numFmt formatCode="#,##0" sourceLinked="0"/>
        <c:majorTickMark val="out"/>
        <c:minorTickMark val="none"/>
        <c:tickLblPos val="nextTo"/>
        <c:crossAx val="2124094328"/>
        <c:crossesAt val="0.0001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38474489469304"/>
          <c:y val="0.18806071410885"/>
          <c:w val="0.388010910400906"/>
          <c:h val="0.088018372703412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30CEF-2186-DA4E-915C-D4F9B5697862}" type="datetimeFigureOut">
              <a:rPr lang="en-US" smtClean="0"/>
              <a:t>6/17/15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B165A-E665-8B4A-B703-9B4567A4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2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F5CE5-2275-4147-ACA8-1BF50322363E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5838">
              <a:defRPr/>
            </a:pPr>
            <a:r>
              <a:rPr lang="en-US" dirty="0" smtClean="0"/>
              <a:t>Bulk GaAs Doping: </a:t>
            </a:r>
            <a:r>
              <a:rPr lang="da-DK" dirty="0" smtClean="0"/>
              <a:t>Zn at</a:t>
            </a:r>
            <a:r>
              <a:rPr lang="da-DK" baseline="0" dirty="0" smtClean="0"/>
              <a:t> 8 e+</a:t>
            </a:r>
            <a:r>
              <a:rPr lang="da-DK" dirty="0" smtClean="0"/>
              <a:t>18 atoms/cm</a:t>
            </a:r>
            <a:r>
              <a:rPr lang="da-DK" baseline="30000" dirty="0" smtClean="0"/>
              <a:t>3  </a:t>
            </a:r>
          </a:p>
          <a:p>
            <a:pPr defTabSz="895838"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C3700-1437-47F9-896C-4B534B4183B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C3700-1437-47F9-896C-4B534B4183B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5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89400"/>
            <a:ext cx="537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Intense Electron Beams Workshop, Cornell University, June 17-19,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48300" y="62611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48300" y="62611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48300" y="62611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48300" y="62611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48300" y="62611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48300" y="62611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48300" y="62611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3400" y="6553537"/>
            <a:ext cx="609600" cy="190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295400" y="6489400"/>
            <a:ext cx="537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J. Grames,</a:t>
            </a:r>
            <a:r>
              <a:rPr lang="en-US" sz="1200" baseline="0" dirty="0" smtClean="0"/>
              <a:t> </a:t>
            </a:r>
            <a:r>
              <a:rPr lang="en-US" sz="1200" dirty="0" smtClean="0"/>
              <a:t>Intense Electron Beams Workshop, Cornell University, June 17-19, 2015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48300" y="62611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48300" y="62611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550362"/>
            <a:ext cx="609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89400"/>
            <a:ext cx="537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Intense Electron Beams Workshop, Cornell University, June 17-19, 2015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2.gif"/><Relationship Id="rId5" Type="http://schemas.openxmlformats.org/officeDocument/2006/relationships/oleObject" Target="../embeddings/oleObject1.bin"/><Relationship Id="rId6" Type="http://schemas.openxmlformats.org/officeDocument/2006/relationships/image" Target="../media/image40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4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4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3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00px-GroupPhoto_July201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09" y="1738589"/>
            <a:ext cx="4098690" cy="2797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4167" y="4940515"/>
            <a:ext cx="84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 smtClean="0"/>
              <a:t>Adderley</a:t>
            </a:r>
            <a:r>
              <a:rPr lang="en-US" dirty="0" smtClean="0"/>
              <a:t>, D. Bullard, E</a:t>
            </a:r>
            <a:r>
              <a:rPr lang="en-US" dirty="0"/>
              <a:t>. Forman, </a:t>
            </a:r>
            <a:r>
              <a:rPr lang="en-US" u="sng" dirty="0"/>
              <a:t>J. Grames</a:t>
            </a:r>
            <a:r>
              <a:rPr lang="en-US" dirty="0"/>
              <a:t>, J. </a:t>
            </a:r>
            <a:r>
              <a:rPr lang="en-US" dirty="0" err="1"/>
              <a:t>Hansknecht</a:t>
            </a:r>
            <a:r>
              <a:rPr lang="en-US" dirty="0"/>
              <a:t>, C. Hernandez-Garcia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Poelker</a:t>
            </a:r>
            <a:r>
              <a:rPr lang="en-US" dirty="0"/>
              <a:t>, M</a:t>
            </a:r>
            <a:r>
              <a:rPr lang="en-US" dirty="0" smtClean="0"/>
              <a:t>. </a:t>
            </a:r>
            <a:r>
              <a:rPr lang="en-US" dirty="0" err="1" smtClean="0"/>
              <a:t>Stutzman</a:t>
            </a:r>
            <a:r>
              <a:rPr lang="en-US" dirty="0"/>
              <a:t>, R. Suleiman, </a:t>
            </a:r>
            <a:r>
              <a:rPr lang="en-US" dirty="0" smtClean="0"/>
              <a:t>J. Zhang, Graduate student: M</a:t>
            </a:r>
            <a:r>
              <a:rPr lang="en-US" dirty="0"/>
              <a:t>. </a:t>
            </a:r>
            <a:r>
              <a:rPr lang="en-US" dirty="0" err="1" smtClean="0"/>
              <a:t>Mamun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3936" y="1889799"/>
            <a:ext cx="45115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Jefferson Lab NP Interest 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Parity </a:t>
            </a:r>
            <a:r>
              <a:rPr lang="en-US" sz="2400" dirty="0"/>
              <a:t>Violation Experiments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High current beams at </a:t>
            </a:r>
            <a:r>
              <a:rPr lang="en-US" sz="2400" dirty="0" err="1" smtClean="0"/>
              <a:t>JLab</a:t>
            </a:r>
            <a:r>
              <a:rPr lang="en-US" sz="2400" dirty="0" smtClean="0"/>
              <a:t> ERL, </a:t>
            </a:r>
            <a:r>
              <a:rPr lang="en-US" sz="2400" dirty="0" smtClean="0">
                <a:solidFill>
                  <a:srgbClr val="FF0000"/>
                </a:solidFill>
              </a:rPr>
              <a:t>polarized</a:t>
            </a:r>
            <a:r>
              <a:rPr lang="en-US" sz="2400" dirty="0" smtClean="0"/>
              <a:t> and </a:t>
            </a:r>
            <a:r>
              <a:rPr lang="en-US" sz="2400" dirty="0" err="1" smtClean="0">
                <a:solidFill>
                  <a:srgbClr val="0000FF"/>
                </a:solidFill>
              </a:rPr>
              <a:t>unpolarized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Photoguns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dirty="0" smtClean="0"/>
              <a:t>EIC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Polarized </a:t>
            </a:r>
            <a:r>
              <a:rPr lang="en-US" sz="2400" dirty="0" smtClean="0"/>
              <a:t>Positrons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285" y="655309"/>
            <a:ext cx="8722861" cy="964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+mn-lt"/>
                <a:cs typeface="Arial"/>
              </a:rPr>
              <a:t>High Current Polarized Electron Source</a:t>
            </a:r>
            <a:endParaRPr lang="en-US" sz="3600" cap="small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/>
          <a:srcRect l="16313" t="14209" r="9125" b="9723"/>
          <a:stretch>
            <a:fillRect/>
          </a:stretch>
        </p:blipFill>
        <p:spPr bwMode="auto">
          <a:xfrm>
            <a:off x="1652479" y="987778"/>
            <a:ext cx="6872741" cy="525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7832499582_20a3df2986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56" y="987778"/>
            <a:ext cx="3000652" cy="20014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2060525">
            <a:off x="1444830" y="2113854"/>
            <a:ext cx="348147" cy="17457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656" y="3100108"/>
            <a:ext cx="300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Beam accelerated from 5 to 100 MeV and then decelerated back to 5 MeV, to recover the energy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33493" y="4615303"/>
            <a:ext cx="29322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Powerful light source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IR and UV FEL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THz light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Search for Dark Matter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Fixed Target Options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855" y="49350"/>
            <a:ext cx="8699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JLAB ERL: Low Energy Research Facility (LERF)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96709" y="938016"/>
            <a:ext cx="27367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Vent/bake </a:t>
            </a:r>
            <a:r>
              <a:rPr lang="en-US" dirty="0" err="1" smtClean="0"/>
              <a:t>GaAs</a:t>
            </a:r>
            <a:r>
              <a:rPr lang="en-US" dirty="0" smtClean="0"/>
              <a:t> </a:t>
            </a:r>
            <a:r>
              <a:rPr lang="en-US" dirty="0" err="1" smtClean="0"/>
              <a:t>Photogun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6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15272" b="22665"/>
          <a:stretch/>
        </p:blipFill>
        <p:spPr>
          <a:xfrm>
            <a:off x="557709" y="1441706"/>
            <a:ext cx="7732297" cy="3772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080" y="45785"/>
            <a:ext cx="866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DarkLight</a:t>
            </a:r>
            <a:r>
              <a:rPr lang="en-US" sz="3600" dirty="0" smtClean="0"/>
              <a:t> Motivates High Current Operation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81502" y="5213864"/>
            <a:ext cx="7107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Font typeface="Courier New"/>
              <a:buChar char="o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10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mA at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100 MeV : 1 MW beam power!!  </a:t>
            </a:r>
          </a:p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Font typeface="Courier New"/>
              <a:buChar char="o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ERL + internal target makes this experiment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possible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2007" y="5860195"/>
            <a:ext cx="258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But, not using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GaAs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</a:p>
        </p:txBody>
      </p:sp>
      <p:pic>
        <p:nvPicPr>
          <p:cNvPr id="8" name="Picture 7" descr="Screen Shot 2015-06-10 at 2.26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98" y="1241391"/>
            <a:ext cx="3517802" cy="72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677" y="2297074"/>
            <a:ext cx="8970454" cy="4062997"/>
            <a:chOff x="173546" y="1876547"/>
            <a:chExt cx="8970454" cy="4062997"/>
          </a:xfrm>
        </p:grpSpPr>
        <p:grpSp>
          <p:nvGrpSpPr>
            <p:cNvPr id="4" name="Group 3"/>
            <p:cNvGrpSpPr/>
            <p:nvPr/>
          </p:nvGrpSpPr>
          <p:grpSpPr>
            <a:xfrm>
              <a:off x="173546" y="3966672"/>
              <a:ext cx="3020376" cy="1920240"/>
              <a:chOff x="4765090" y="778222"/>
              <a:chExt cx="3020376" cy="192024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5090" y="778222"/>
                <a:ext cx="3020376" cy="192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195771" y="907345"/>
                <a:ext cx="2589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Things were “normal” at 10mA</a:t>
                </a:r>
                <a:endParaRPr lang="en-US" sz="1400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131932" y="3974211"/>
              <a:ext cx="2946401" cy="1920240"/>
              <a:chOff x="932137" y="2627977"/>
              <a:chExt cx="2946401" cy="1920240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137" y="2627977"/>
                <a:ext cx="2946401" cy="192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363486" y="2765776"/>
                <a:ext cx="2515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Then we see a slight QE decline at 16mA</a:t>
                </a:r>
                <a:endParaRPr lang="en-US" sz="14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120645" y="4019304"/>
              <a:ext cx="3023355" cy="1920240"/>
              <a:chOff x="5206244" y="2591703"/>
              <a:chExt cx="3023355" cy="1920240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244" y="2591703"/>
                <a:ext cx="3023355" cy="192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757636" y="3733010"/>
                <a:ext cx="23440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Sharp QE decline at 20mA</a:t>
                </a:r>
                <a:endParaRPr lang="en-US" sz="14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083106" y="1876547"/>
              <a:ext cx="4366290" cy="2158365"/>
              <a:chOff x="247679" y="616297"/>
              <a:chExt cx="4366290" cy="2158365"/>
            </a:xfrm>
          </p:grpSpPr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679" y="616297"/>
                <a:ext cx="4366290" cy="2158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14381" y="855028"/>
                <a:ext cx="20471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Record current at JLab</a:t>
                </a:r>
                <a:endParaRPr lang="en-US" sz="2000" dirty="0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 bwMode="auto">
            <a:xfrm flipH="1">
              <a:off x="2299420" y="2955729"/>
              <a:ext cx="1583140" cy="107918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4820807" y="2595772"/>
              <a:ext cx="276404" cy="14391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097211" y="2469221"/>
              <a:ext cx="2074460" cy="156569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709674" y="1803826"/>
            <a:ext cx="779091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At 10mA, the QE of photocathode was increasing!!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468" y="31335"/>
            <a:ext cx="85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CsK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Sb Photocathode in Load Lock </a:t>
            </a:r>
            <a:r>
              <a:rPr lang="en-US" sz="3600" dirty="0" err="1" smtClean="0"/>
              <a:t>Photogun</a:t>
            </a:r>
            <a:endParaRPr lang="en-US" sz="3600" dirty="0"/>
          </a:p>
        </p:txBody>
      </p:sp>
      <p:pic>
        <p:nvPicPr>
          <p:cNvPr id="2" name="Picture 1" descr="Screen Shot 2015-06-17 at 9.40.52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3"/>
          <a:stretch/>
        </p:blipFill>
        <p:spPr>
          <a:xfrm>
            <a:off x="3554586" y="877229"/>
            <a:ext cx="4946003" cy="7716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2454" y="1006737"/>
            <a:ext cx="253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JLAB/BNL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3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640" y="49350"/>
            <a:ext cx="7338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Making CsK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Sb Photocathodes at JLAB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389773" y="981401"/>
            <a:ext cx="856516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Add layer of Sb to a substrate, then co-deposit Cs and K</a:t>
            </a:r>
          </a:p>
        </p:txBody>
      </p:sp>
      <p:pic>
        <p:nvPicPr>
          <p:cNvPr id="22" name="Picture 2" descr="C:\Users\poelker\Pictures\CsK2Sb chamber\Mamun's chamber 4_3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88" y="1579918"/>
            <a:ext cx="3117350" cy="41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F:\my_pix\1009141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3279" y="5215827"/>
            <a:ext cx="1558675" cy="116900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72058" y="1649853"/>
            <a:ext cx="5336071" cy="4156466"/>
            <a:chOff x="408047" y="1634734"/>
            <a:chExt cx="5336071" cy="4156466"/>
          </a:xfrm>
        </p:grpSpPr>
        <p:grpSp>
          <p:nvGrpSpPr>
            <p:cNvPr id="25" name="Group 24"/>
            <p:cNvGrpSpPr/>
            <p:nvPr/>
          </p:nvGrpSpPr>
          <p:grpSpPr>
            <a:xfrm>
              <a:off x="410118" y="1752600"/>
              <a:ext cx="5334000" cy="4038600"/>
              <a:chOff x="1971773" y="1371600"/>
              <a:chExt cx="5334000" cy="403860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971773" y="1371600"/>
                <a:ext cx="5334000" cy="4038600"/>
                <a:chOff x="1971773" y="1371600"/>
                <a:chExt cx="5334000" cy="403860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1971773" y="1371600"/>
                  <a:ext cx="5334000" cy="4038600"/>
                  <a:chOff x="1971773" y="1371600"/>
                  <a:chExt cx="5334000" cy="4038600"/>
                </a:xfrm>
              </p:grpSpPr>
              <p:pic>
                <p:nvPicPr>
                  <p:cNvPr id="3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71773" y="1733746"/>
                    <a:ext cx="5334000" cy="3648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aphicFrame>
                <p:nvGraphicFramePr>
                  <p:cNvPr id="34" name="Chart 33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36246987"/>
                      </p:ext>
                    </p:extLst>
                  </p:nvPr>
                </p:nvGraphicFramePr>
                <p:xfrm>
                  <a:off x="4038600" y="1371600"/>
                  <a:ext cx="3124200" cy="40386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895600" y="3886200"/>
                    <a:ext cx="2133600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dirty="0" smtClean="0">
                        <a:latin typeface="Arial Narrow" panose="020B0606020202030204" pitchFamily="34" charset="0"/>
                      </a:rPr>
                      <a:t>Ref: CHESS </a:t>
                    </a:r>
                    <a:r>
                      <a:rPr lang="en-US" sz="1050" dirty="0">
                        <a:latin typeface="Arial Narrow" panose="020B0606020202030204" pitchFamily="34" charset="0"/>
                      </a:rPr>
                      <a:t>seminar 2013 Smedley</a:t>
                    </a:r>
                  </a:p>
                </p:txBody>
              </p:sp>
            </p:grpSp>
            <p:cxnSp>
              <p:nvCxnSpPr>
                <p:cNvPr id="32" name="Straight Arrow Connector 31"/>
                <p:cNvCxnSpPr/>
                <p:nvPr/>
              </p:nvCxnSpPr>
              <p:spPr>
                <a:xfrm flipH="1" flipV="1">
                  <a:off x="2971800" y="3557832"/>
                  <a:ext cx="228600" cy="328368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Rectangle 29"/>
              <p:cNvSpPr/>
              <p:nvPr/>
            </p:nvSpPr>
            <p:spPr>
              <a:xfrm>
                <a:off x="2819400" y="4495800"/>
                <a:ext cx="9906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08047" y="1634734"/>
              <a:ext cx="5088252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entury Gothic" panose="020B0502020202020204" pitchFamily="34" charset="0"/>
                </a:rPr>
                <a:t>Now we make our own photocathodes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48344" y="4767455"/>
              <a:ext cx="2517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entury Gothic" panose="020B0502020202020204" pitchFamily="34" charset="0"/>
                </a:rPr>
                <a:t>Cheap lasers at 532 nm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965380" y="4602822"/>
              <a:ext cx="0" cy="667821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46011" y="5983387"/>
            <a:ext cx="374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 of M. </a:t>
            </a:r>
            <a:r>
              <a:rPr lang="en-US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Mamun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C. H Garcia</a:t>
            </a:r>
            <a:endParaRPr lang="en-US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517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94" y="35745"/>
            <a:ext cx="83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Physics at JLAB Requires a 350 kV </a:t>
            </a:r>
            <a:r>
              <a:rPr lang="en-US" sz="3600" dirty="0" err="1" smtClean="0"/>
              <a:t>Photogun</a:t>
            </a:r>
            <a:endParaRPr lang="en-US" sz="36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8761" y="5263980"/>
            <a:ext cx="4733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Longer “R30” insulator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Spherical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Thin NEG sheet moves ground further away</a:t>
            </a:r>
          </a:p>
        </p:txBody>
      </p:sp>
      <p:grpSp>
        <p:nvGrpSpPr>
          <p:cNvPr id="6" name="Group 20"/>
          <p:cNvGrpSpPr>
            <a:grpSpLocks noChangeAspect="1"/>
          </p:cNvGrpSpPr>
          <p:nvPr/>
        </p:nvGrpSpPr>
        <p:grpSpPr bwMode="auto">
          <a:xfrm>
            <a:off x="305364" y="2059404"/>
            <a:ext cx="3861175" cy="3414714"/>
            <a:chOff x="4694026" y="3174504"/>
            <a:chExt cx="3992774" cy="353109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4694026" y="3174504"/>
              <a:ext cx="3697990" cy="324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577711" y="1808998"/>
            <a:ext cx="3910699" cy="35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3370051" y="4800229"/>
            <a:ext cx="38100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4001" y="4719627"/>
            <a:ext cx="55245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06267" y="936708"/>
            <a:ext cx="3475204" cy="50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CEBAF Inverted 200 kV DC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entury Gothic" panose="020B0502020202020204" pitchFamily="34" charset="0"/>
                <a:ea typeface="+mj-ea"/>
                <a:cs typeface="+mj-cs"/>
              </a:rPr>
              <a:t>Load Lock Inverted </a:t>
            </a:r>
            <a:r>
              <a:rPr lang="en-US" kern="0" dirty="0" err="1" smtClean="0">
                <a:latin typeface="Century Gothic" panose="020B0502020202020204" pitchFamily="34" charset="0"/>
                <a:ea typeface="+mj-ea"/>
                <a:cs typeface="+mj-cs"/>
              </a:rPr>
              <a:t>Photo</a:t>
            </a:r>
            <a:r>
              <a:rPr lang="en-US" kern="0" dirty="0" err="1">
                <a:latin typeface="Century Gothic" panose="020B0502020202020204" pitchFamily="34" charset="0"/>
                <a:ea typeface="+mj-ea"/>
                <a:cs typeface="+mj-cs"/>
              </a:rPr>
              <a:t>g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un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2322" y="6034144"/>
            <a:ext cx="3506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Maximum Field strength ~ 10 MV/m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02579" y="8636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latin typeface="Century Gothic" panose="020B0502020202020204" pitchFamily="34" charset="0"/>
              </a:rPr>
              <a:t>Building </a:t>
            </a:r>
            <a:r>
              <a:rPr lang="en-US" b="1" kern="0" dirty="0">
                <a:latin typeface="Century Gothic" panose="020B0502020202020204" pitchFamily="34" charset="0"/>
              </a:rPr>
              <a:t>two</a:t>
            </a:r>
            <a:r>
              <a:rPr lang="en-US" kern="0" dirty="0">
                <a:latin typeface="Century Gothic" panose="020B0502020202020204" pitchFamily="34" charset="0"/>
              </a:rPr>
              <a:t> 350 kV DC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Load Lock </a:t>
            </a:r>
            <a:r>
              <a:rPr lang="en-US" kern="0" dirty="0">
                <a:latin typeface="Century Gothic" panose="020B0502020202020204" pitchFamily="34" charset="0"/>
              </a:rPr>
              <a:t>Inverted </a:t>
            </a:r>
            <a:r>
              <a:rPr lang="en-US" kern="0" dirty="0" err="1">
                <a:latin typeface="Century Gothic" panose="020B0502020202020204" pitchFamily="34" charset="0"/>
              </a:rPr>
              <a:t>Photoguns</a:t>
            </a:r>
            <a:endParaRPr lang="en-US" kern="0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4131" y="1514702"/>
            <a:ext cx="413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Incorporates CsK</a:t>
            </a:r>
            <a:r>
              <a:rPr lang="en-US" b="1" baseline="-25000" dirty="0" smtClean="0">
                <a:solidFill>
                  <a:srgbClr val="008000"/>
                </a:solidFill>
              </a:rPr>
              <a:t>2</a:t>
            </a:r>
            <a:r>
              <a:rPr lang="en-US" b="1" dirty="0" smtClean="0">
                <a:solidFill>
                  <a:srgbClr val="008000"/>
                </a:solidFill>
              </a:rPr>
              <a:t>Sb and </a:t>
            </a:r>
            <a:r>
              <a:rPr lang="en-US" b="1" dirty="0" err="1" smtClean="0">
                <a:solidFill>
                  <a:srgbClr val="008000"/>
                </a:solidFill>
              </a:rPr>
              <a:t>GaAs</a:t>
            </a:r>
            <a:r>
              <a:rPr lang="en-US" b="1" dirty="0" smtClean="0">
                <a:solidFill>
                  <a:srgbClr val="008000"/>
                </a:solidFill>
              </a:rPr>
              <a:t>/</a:t>
            </a:r>
            <a:r>
              <a:rPr lang="en-US" b="1" dirty="0" err="1" smtClean="0">
                <a:solidFill>
                  <a:srgbClr val="008000"/>
                </a:solidFill>
              </a:rPr>
              <a:t>GaAsP</a:t>
            </a:r>
            <a:r>
              <a:rPr lang="en-US" b="1" smtClean="0">
                <a:solidFill>
                  <a:srgbClr val="008000"/>
                </a:solidFill>
              </a:rPr>
              <a:t> SSL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3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71356"/>
            <a:ext cx="8229600" cy="52361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Start with “dummy” electrodes and test different insulators and cathode screening electrode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Figure 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93618" y="2202873"/>
            <a:ext cx="7356763" cy="3831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7805" y="62202"/>
            <a:ext cx="469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Building the 350 kV Gun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155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71356"/>
            <a:ext cx="8229600" cy="52361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Longer R30 insulators, conventional alumina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Short R28 insulator, bulk resistivity, mildly conductive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ZrO-coated R30 insulator, also mildly conductive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dummy electrode and with a screening electrode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Figure 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3200400"/>
            <a:ext cx="6858000" cy="2639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701" y="45032"/>
            <a:ext cx="813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Testing Insulators and Screening Electrode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805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71356"/>
            <a:ext cx="8229600" cy="52361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/>
              <a:buNone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   Problems at the cable junction, atmosphere side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Figure 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983740"/>
            <a:ext cx="5943600" cy="289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8364" y="62202"/>
            <a:ext cx="4812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High Voltage Breakdown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009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71356"/>
            <a:ext cx="8229600" cy="52361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Two configurations reached our voltage goal</a:t>
            </a:r>
            <a:endParaRPr lang="en-US" sz="24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2133167"/>
            <a:ext cx="795178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1648" y="9287"/>
            <a:ext cx="530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Summary of Insulator Tests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831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71356"/>
            <a:ext cx="8229600" cy="52361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Want a linear potential gradient along length of the insulator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Figure 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01337" y="2260426"/>
            <a:ext cx="5943600" cy="3293110"/>
          </a:xfrm>
          <a:prstGeom prst="rect">
            <a:avLst/>
          </a:prstGeom>
        </p:spPr>
      </p:pic>
      <p:pic>
        <p:nvPicPr>
          <p:cNvPr id="6" name="Picture 5" descr="Figure potential.png"/>
          <p:cNvPicPr/>
          <p:nvPr/>
        </p:nvPicPr>
        <p:blipFill rotWithShape="1">
          <a:blip r:embed="rId3"/>
          <a:srcRect r="18182"/>
          <a:stretch/>
        </p:blipFill>
        <p:spPr>
          <a:xfrm>
            <a:off x="3273137" y="1858991"/>
            <a:ext cx="4862830" cy="3514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9252" y="45032"/>
            <a:ext cx="4977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Insulator Potential Profile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560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8" y="1803041"/>
            <a:ext cx="7915320" cy="4594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9958" y="0"/>
            <a:ext cx="608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cs typeface="Arial"/>
              </a:rPr>
              <a:t>CEBAF Parity Violation Program</a:t>
            </a:r>
            <a:endParaRPr lang="en-US" sz="3600" dirty="0"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6156" y="2475457"/>
            <a:ext cx="921404" cy="38975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6520" y="892694"/>
            <a:ext cx="6447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Precision PV experiments have motivated polarized source development for past 20 years.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994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my_pix\1016140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72" y="1077838"/>
            <a:ext cx="6234545" cy="46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78340" y="1927505"/>
            <a:ext cx="7384796" cy="4227377"/>
            <a:chOff x="1078340" y="1927505"/>
            <a:chExt cx="7384796" cy="4227377"/>
          </a:xfrm>
        </p:grpSpPr>
        <p:pic>
          <p:nvPicPr>
            <p:cNvPr id="5" name="Picture 2" descr="F:\my_pix\1009141359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340" y="1927505"/>
              <a:ext cx="5636502" cy="4227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371951" y="5292082"/>
              <a:ext cx="4091185" cy="46166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entury Gothic" panose="020B0502020202020204" pitchFamily="34" charset="0"/>
                </a:rPr>
                <a:t>On our to-do list for testing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44422" y="62202"/>
            <a:ext cx="6364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Barrel Polishing of Stainless Steel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997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7778" y="62202"/>
            <a:ext cx="2413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2383" y="1178477"/>
            <a:ext cx="81618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As early as this summer resuscitate the Vent/Bake </a:t>
            </a:r>
            <a:r>
              <a:rPr lang="en-US" sz="2400" dirty="0" err="1" smtClean="0"/>
              <a:t>GaAs</a:t>
            </a:r>
            <a:r>
              <a:rPr lang="en-US" sz="2400" dirty="0" smtClean="0"/>
              <a:t> </a:t>
            </a:r>
            <a:r>
              <a:rPr lang="en-US" sz="2400" dirty="0" err="1" smtClean="0"/>
              <a:t>photogun</a:t>
            </a:r>
            <a:r>
              <a:rPr lang="en-US" sz="2400" dirty="0" smtClean="0"/>
              <a:t> </a:t>
            </a:r>
            <a:r>
              <a:rPr lang="en-US" sz="2400" dirty="0" smtClean="0"/>
              <a:t>at LERF to </a:t>
            </a:r>
            <a:r>
              <a:rPr lang="en-US" sz="2400" dirty="0" smtClean="0"/>
              <a:t>support Phase I of Dark Light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We </a:t>
            </a:r>
            <a:r>
              <a:rPr lang="en-US" sz="2400" dirty="0" smtClean="0"/>
              <a:t>would like to operate the future high current program with CsK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Sb and have the capability to also use high-polarization </a:t>
            </a:r>
            <a:r>
              <a:rPr lang="en-US" sz="2400" dirty="0" err="1" smtClean="0"/>
              <a:t>GaAs</a:t>
            </a:r>
            <a:r>
              <a:rPr lang="en-US" sz="2400" dirty="0" smtClean="0"/>
              <a:t>/</a:t>
            </a:r>
            <a:r>
              <a:rPr lang="en-US" sz="2400" dirty="0" err="1" smtClean="0"/>
              <a:t>GaAsP</a:t>
            </a:r>
            <a:endParaRPr lang="en-US" sz="2400" dirty="0" smtClean="0"/>
          </a:p>
          <a:p>
            <a:pPr marL="342900" indent="-342900" algn="just">
              <a:buFont typeface="Arial"/>
              <a:buChar char="•"/>
            </a:pPr>
            <a:endParaRPr lang="en-US" sz="2400" dirty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We’ve benefit from the CEBAF inverted load lock gun, so </a:t>
            </a:r>
            <a:r>
              <a:rPr lang="en-US" sz="2400" dirty="0" smtClean="0"/>
              <a:t>are now </a:t>
            </a:r>
            <a:r>
              <a:rPr lang="en-US" sz="2400" dirty="0"/>
              <a:t>b</a:t>
            </a:r>
            <a:r>
              <a:rPr lang="en-US" sz="2400" dirty="0" smtClean="0"/>
              <a:t>uilding </a:t>
            </a:r>
            <a:r>
              <a:rPr lang="en-US" sz="2400" dirty="0" smtClean="0"/>
              <a:t>two 350 kV load-lock inverted </a:t>
            </a:r>
            <a:r>
              <a:rPr lang="en-US" sz="2400" dirty="0" err="1" smtClean="0"/>
              <a:t>photoguns</a:t>
            </a:r>
            <a:r>
              <a:rPr lang="en-US" sz="2400" dirty="0" smtClean="0"/>
              <a:t> for LERF and UITF (Upgrade Injector Test Facility)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Preparing to test a new R30 inverted ceramic insulator in the upcoming weeks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59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1997" y="2990451"/>
            <a:ext cx="162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3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061" y="67865"/>
            <a:ext cx="80167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Lessons Learned:  vacuum and managing laser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432" y="857451"/>
            <a:ext cx="85722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Bombardment of the photocathode by ionized gas limits photocathode lifetime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Primary beam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oorly managed electrons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</a:t>
            </a:r>
            <a:r>
              <a:rPr lang="en-US" dirty="0" smtClean="0"/>
              <a:t>ield emission</a:t>
            </a:r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Many lessons learned testing DC </a:t>
            </a:r>
            <a:r>
              <a:rPr lang="en-US" sz="2000" dirty="0" err="1" smtClean="0"/>
              <a:t>photoguns</a:t>
            </a:r>
            <a:r>
              <a:rPr lang="en-US" sz="2000" dirty="0" smtClean="0"/>
              <a:t> up to 10mA in DC using bulk </a:t>
            </a:r>
            <a:r>
              <a:rPr lang="en-US" sz="2000" dirty="0" err="1" smtClean="0"/>
              <a:t>GaAs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Improve vacuum!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Manage </a:t>
            </a:r>
            <a:r>
              <a:rPr lang="en-US" b="1" dirty="0" smtClean="0"/>
              <a:t>ALL</a:t>
            </a:r>
            <a:r>
              <a:rPr lang="en-US" dirty="0" smtClean="0"/>
              <a:t> of the beam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331" y="3743502"/>
            <a:ext cx="4375428" cy="2657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99" y="3743502"/>
            <a:ext cx="3686977" cy="2580475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 rot="19305908">
            <a:off x="958984" y="4785299"/>
            <a:ext cx="2092614" cy="671659"/>
          </a:xfrm>
          <a:prstGeom prst="stripedRightArrow">
            <a:avLst/>
          </a:prstGeom>
          <a:solidFill>
            <a:srgbClr val="FFFF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Improve Vacuum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9235" y="3887247"/>
            <a:ext cx="1531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I=2mA, </a:t>
            </a:r>
            <a:r>
              <a:rPr lang="en-US" sz="1400" dirty="0" smtClean="0">
                <a:latin typeface="Symbol" charset="2"/>
                <a:cs typeface="Symbol" charset="2"/>
              </a:rPr>
              <a:t>f</a:t>
            </a:r>
            <a:r>
              <a:rPr lang="en-US" sz="1400" dirty="0" smtClean="0"/>
              <a:t>=0.35mm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527928" y="3258108"/>
            <a:ext cx="6252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“</a:t>
            </a:r>
            <a:r>
              <a:rPr lang="en-US" sz="1100" dirty="0"/>
              <a:t>Charge and </a:t>
            </a:r>
            <a:r>
              <a:rPr lang="en-US" sz="1100" dirty="0" err="1"/>
              <a:t>fluence</a:t>
            </a:r>
            <a:r>
              <a:rPr lang="en-US" sz="1100" dirty="0"/>
              <a:t> lifetime measurements of a DC high voltage </a:t>
            </a:r>
            <a:r>
              <a:rPr lang="en-US" sz="1100" dirty="0" err="1"/>
              <a:t>GaAs</a:t>
            </a:r>
            <a:r>
              <a:rPr lang="en-US" sz="1100" dirty="0"/>
              <a:t> </a:t>
            </a:r>
            <a:r>
              <a:rPr lang="en-US" sz="1100" dirty="0" err="1"/>
              <a:t>photogun</a:t>
            </a:r>
            <a:r>
              <a:rPr lang="en-US" sz="1100" dirty="0"/>
              <a:t> at high average current.,” J. Grames, R. Suleiman, et al., Phys. Rev. ST </a:t>
            </a:r>
            <a:r>
              <a:rPr lang="en-US" sz="1100" dirty="0" err="1"/>
              <a:t>Accel</a:t>
            </a:r>
            <a:r>
              <a:rPr lang="en-US" sz="1100" dirty="0"/>
              <a:t>. Beams 14, 043501 (2011) </a:t>
            </a:r>
          </a:p>
        </p:txBody>
      </p:sp>
    </p:spTree>
    <p:extLst>
      <p:ext uri="{BB962C8B-B14F-4D97-AF65-F5344CB8AC3E}">
        <p14:creationId xmlns:p14="http://schemas.microsoft.com/office/powerpoint/2010/main" val="426303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62" y="966096"/>
            <a:ext cx="81721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Higher Gun </a:t>
            </a:r>
            <a:r>
              <a:rPr lang="en-US" sz="2400" dirty="0" smtClean="0">
                <a:solidFill>
                  <a:srgbClr val="000000"/>
                </a:solidFill>
              </a:rPr>
              <a:t>Voltage</a:t>
            </a:r>
          </a:p>
          <a:p>
            <a:pPr marL="971550" lvl="1" indent="-514350">
              <a:buFont typeface="Arial"/>
              <a:buChar char="•"/>
            </a:pPr>
            <a:r>
              <a:rPr lang="en-US" b="1" dirty="0" smtClean="0"/>
              <a:t>Generate fewer ions</a:t>
            </a:r>
            <a:endParaRPr lang="en-US" b="1" dirty="0"/>
          </a:p>
          <a:p>
            <a:pPr marL="971550" lvl="1" indent="-514350">
              <a:buFont typeface="Arial"/>
              <a:buChar char="•"/>
            </a:pPr>
            <a:r>
              <a:rPr lang="en-US" dirty="0" smtClean="0"/>
              <a:t>Decrease space-charge beam growth</a:t>
            </a:r>
          </a:p>
          <a:p>
            <a:pPr marL="971550" lvl="1" indent="-514350">
              <a:buFont typeface="Arial"/>
              <a:buChar char="•"/>
              <a:defRPr/>
            </a:pPr>
            <a:r>
              <a:rPr lang="en-US" dirty="0" smtClean="0"/>
              <a:t>Reduce Surface Charge Limit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03880" y="80636"/>
            <a:ext cx="46760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Increase Gun High Voltage</a:t>
            </a:r>
            <a:endParaRPr lang="en-US" sz="3200" b="1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172924" y="2753588"/>
            <a:ext cx="3820319" cy="3115189"/>
            <a:chOff x="580933" y="2753588"/>
            <a:chExt cx="3820319" cy="3115189"/>
          </a:xfrm>
        </p:grpSpPr>
        <p:grpSp>
          <p:nvGrpSpPr>
            <p:cNvPr id="84" name="Group 83"/>
            <p:cNvGrpSpPr/>
            <p:nvPr/>
          </p:nvGrpSpPr>
          <p:grpSpPr>
            <a:xfrm>
              <a:off x="580933" y="2753588"/>
              <a:ext cx="3820319" cy="3115189"/>
              <a:chOff x="58737" y="1587242"/>
              <a:chExt cx="3820319" cy="3115189"/>
            </a:xfrm>
          </p:grpSpPr>
          <p:grpSp>
            <p:nvGrpSpPr>
              <p:cNvPr id="85" name="Group 3"/>
              <p:cNvGrpSpPr>
                <a:grpSpLocks/>
              </p:cNvGrpSpPr>
              <p:nvPr/>
            </p:nvGrpSpPr>
            <p:grpSpPr bwMode="auto">
              <a:xfrm>
                <a:off x="540543" y="1738313"/>
                <a:ext cx="2819400" cy="2528888"/>
                <a:chOff x="576" y="1863"/>
                <a:chExt cx="1776" cy="1593"/>
              </a:xfrm>
            </p:grpSpPr>
            <p:sp>
              <p:nvSpPr>
                <p:cNvPr id="99" name="AutoShape 4"/>
                <p:cNvSpPr>
                  <a:spLocks noChangeArrowheads="1"/>
                </p:cNvSpPr>
                <p:nvPr/>
              </p:nvSpPr>
              <p:spPr bwMode="auto">
                <a:xfrm flipV="1">
                  <a:off x="1392" y="2064"/>
                  <a:ext cx="144" cy="1344"/>
                </a:xfrm>
                <a:custGeom>
                  <a:avLst/>
                  <a:gdLst>
                    <a:gd name="T0" fmla="*/ 126 w 21600"/>
                    <a:gd name="T1" fmla="*/ 672 h 21600"/>
                    <a:gd name="T2" fmla="*/ 72 w 21600"/>
                    <a:gd name="T3" fmla="*/ 1344 h 21600"/>
                    <a:gd name="T4" fmla="*/ 18 w 21600"/>
                    <a:gd name="T5" fmla="*/ 672 h 21600"/>
                    <a:gd name="T6" fmla="*/ 7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392" y="2064"/>
                  <a:ext cx="48" cy="13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8"/>
                <p:cNvSpPr>
                  <a:spLocks noChangeShapeType="1"/>
                </p:cNvSpPr>
                <p:nvPr/>
              </p:nvSpPr>
              <p:spPr bwMode="auto">
                <a:xfrm>
                  <a:off x="1488" y="2064"/>
                  <a:ext cx="48" cy="13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2" name="Group 9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384" cy="192"/>
                  <a:chOff x="576" y="1872"/>
                  <a:chExt cx="384" cy="192"/>
                </a:xfrm>
              </p:grpSpPr>
              <p:sp>
                <p:nvSpPr>
                  <p:cNvPr id="14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872"/>
                    <a:ext cx="240" cy="192"/>
                  </a:xfrm>
                  <a:prstGeom prst="rect">
                    <a:avLst/>
                  </a:pr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4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576" y="1872"/>
                    <a:ext cx="384" cy="192"/>
                    <a:chOff x="576" y="1584"/>
                    <a:chExt cx="384" cy="192"/>
                  </a:xfrm>
                </p:grpSpPr>
                <p:sp>
                  <p:nvSpPr>
                    <p:cNvPr id="143" name="Arc 12"/>
                    <p:cNvSpPr>
                      <a:spLocks/>
                    </p:cNvSpPr>
                    <p:nvPr/>
                  </p:nvSpPr>
                  <p:spPr bwMode="auto">
                    <a:xfrm>
                      <a:off x="816" y="1584"/>
                      <a:ext cx="144" cy="9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44 w 21600"/>
                        <a:gd name="T3" fmla="*/ 96 h 21600"/>
                        <a:gd name="T4" fmla="*/ 0 w 21600"/>
                        <a:gd name="T5" fmla="*/ 96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Arc 13"/>
                    <p:cNvSpPr>
                      <a:spLocks/>
                    </p:cNvSpPr>
                    <p:nvPr/>
                  </p:nvSpPr>
                  <p:spPr bwMode="auto">
                    <a:xfrm flipV="1">
                      <a:off x="816" y="1680"/>
                      <a:ext cx="144" cy="9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44 w 21600"/>
                        <a:gd name="T3" fmla="*/ 96 h 21600"/>
                        <a:gd name="T4" fmla="*/ 0 w 21600"/>
                        <a:gd name="T5" fmla="*/ 96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76" y="1584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76" y="1776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3" name="AutoShape 16"/>
                <p:cNvSpPr>
                  <a:spLocks noChangeArrowheads="1"/>
                </p:cNvSpPr>
                <p:nvPr/>
              </p:nvSpPr>
              <p:spPr bwMode="auto">
                <a:xfrm>
                  <a:off x="576" y="2976"/>
                  <a:ext cx="672" cy="480"/>
                </a:xfrm>
                <a:prstGeom prst="rtTriangle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AutoShape 17"/>
                <p:cNvSpPr>
                  <a:spLocks noChangeArrowheads="1"/>
                </p:cNvSpPr>
                <p:nvPr/>
              </p:nvSpPr>
              <p:spPr bwMode="auto">
                <a:xfrm flipH="1">
                  <a:off x="1680" y="2976"/>
                  <a:ext cx="672" cy="480"/>
                </a:xfrm>
                <a:prstGeom prst="rtTriangle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Rectangle 18"/>
                <p:cNvSpPr>
                  <a:spLocks noChangeArrowheads="1"/>
                </p:cNvSpPr>
                <p:nvPr/>
              </p:nvSpPr>
              <p:spPr bwMode="auto">
                <a:xfrm>
                  <a:off x="1152" y="3408"/>
                  <a:ext cx="624" cy="48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6" name="Group 19"/>
                <p:cNvGrpSpPr>
                  <a:grpSpLocks/>
                </p:cNvGrpSpPr>
                <p:nvPr/>
              </p:nvGrpSpPr>
              <p:grpSpPr bwMode="auto">
                <a:xfrm>
                  <a:off x="1968" y="2016"/>
                  <a:ext cx="384" cy="192"/>
                  <a:chOff x="576" y="1632"/>
                  <a:chExt cx="384" cy="192"/>
                </a:xfrm>
              </p:grpSpPr>
              <p:sp>
                <p:nvSpPr>
                  <p:cNvPr id="134" name="Rectangle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72" y="1632"/>
                    <a:ext cx="288" cy="192"/>
                  </a:xfrm>
                  <a:prstGeom prst="rect">
                    <a:avLst/>
                  </a:pr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576" y="1632"/>
                    <a:ext cx="384" cy="192"/>
                    <a:chOff x="576" y="1632"/>
                    <a:chExt cx="384" cy="192"/>
                  </a:xfrm>
                </p:grpSpPr>
                <p:sp>
                  <p:nvSpPr>
                    <p:cNvPr id="136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163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1824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38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1632"/>
                      <a:ext cx="144" cy="192"/>
                      <a:chOff x="1920" y="1872"/>
                      <a:chExt cx="144" cy="192"/>
                    </a:xfrm>
                  </p:grpSpPr>
                  <p:sp>
                    <p:nvSpPr>
                      <p:cNvPr id="139" name="Arc 2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920" y="1872"/>
                        <a:ext cx="144" cy="9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144 w 21600"/>
                          <a:gd name="T3" fmla="*/ 96 h 21600"/>
                          <a:gd name="T4" fmla="*/ 0 w 21600"/>
                          <a:gd name="T5" fmla="*/ 96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B2B2B2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Arc 2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920" y="1968"/>
                        <a:ext cx="144" cy="9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144 w 21600"/>
                          <a:gd name="T3" fmla="*/ 96 h 21600"/>
                          <a:gd name="T4" fmla="*/ 0 w 21600"/>
                          <a:gd name="T5" fmla="*/ 96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B2B2B2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07" name="AutoShape 29"/>
                <p:cNvSpPr>
                  <a:spLocks noChangeArrowheads="1"/>
                </p:cNvSpPr>
                <p:nvPr/>
              </p:nvSpPr>
              <p:spPr bwMode="auto">
                <a:xfrm>
                  <a:off x="1394" y="1863"/>
                  <a:ext cx="144" cy="192"/>
                </a:xfrm>
                <a:prstGeom prst="upArrow">
                  <a:avLst>
                    <a:gd name="adj1" fmla="val 50000"/>
                    <a:gd name="adj2" fmla="val 33333"/>
                  </a:avLst>
                </a:prstGeom>
                <a:solidFill>
                  <a:srgbClr val="007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" name="Group 30"/>
                <p:cNvGrpSpPr>
                  <a:grpSpLocks/>
                </p:cNvGrpSpPr>
                <p:nvPr/>
              </p:nvGrpSpPr>
              <p:grpSpPr bwMode="auto">
                <a:xfrm>
                  <a:off x="1920" y="2400"/>
                  <a:ext cx="96" cy="96"/>
                  <a:chOff x="2064" y="2304"/>
                  <a:chExt cx="96" cy="96"/>
                </a:xfrm>
              </p:grpSpPr>
              <p:sp>
                <p:nvSpPr>
                  <p:cNvPr id="131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52"/>
                    <a:ext cx="48" cy="48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04"/>
                    <a:ext cx="48" cy="48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352"/>
                    <a:ext cx="48" cy="48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" name="Oval 34"/>
                <p:cNvSpPr>
                  <a:spLocks noChangeArrowheads="1"/>
                </p:cNvSpPr>
                <p:nvPr/>
              </p:nvSpPr>
              <p:spPr bwMode="auto">
                <a:xfrm>
                  <a:off x="1056" y="2256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Oval 35"/>
                <p:cNvSpPr>
                  <a:spLocks noChangeArrowheads="1"/>
                </p:cNvSpPr>
                <p:nvPr/>
              </p:nvSpPr>
              <p:spPr bwMode="auto">
                <a:xfrm>
                  <a:off x="1056" y="2688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Oval 36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Oval 37"/>
                <p:cNvSpPr>
                  <a:spLocks noChangeArrowheads="1"/>
                </p:cNvSpPr>
                <p:nvPr/>
              </p:nvSpPr>
              <p:spPr bwMode="auto">
                <a:xfrm>
                  <a:off x="1152" y="2784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Oval 38"/>
                <p:cNvSpPr>
                  <a:spLocks noChangeArrowheads="1"/>
                </p:cNvSpPr>
                <p:nvPr/>
              </p:nvSpPr>
              <p:spPr bwMode="auto">
                <a:xfrm>
                  <a:off x="1152" y="2736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Oval 39"/>
                <p:cNvSpPr>
                  <a:spLocks noChangeArrowheads="1"/>
                </p:cNvSpPr>
                <p:nvPr/>
              </p:nvSpPr>
              <p:spPr bwMode="auto">
                <a:xfrm>
                  <a:off x="2160" y="2640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Oval 40"/>
                <p:cNvSpPr>
                  <a:spLocks noChangeArrowheads="1"/>
                </p:cNvSpPr>
                <p:nvPr/>
              </p:nvSpPr>
              <p:spPr bwMode="auto">
                <a:xfrm>
                  <a:off x="2160" y="259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Oval 41"/>
                <p:cNvSpPr>
                  <a:spLocks noChangeArrowheads="1"/>
                </p:cNvSpPr>
                <p:nvPr/>
              </p:nvSpPr>
              <p:spPr bwMode="auto">
                <a:xfrm>
                  <a:off x="1872" y="2928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Oval 42"/>
                <p:cNvSpPr>
                  <a:spLocks noChangeArrowheads="1"/>
                </p:cNvSpPr>
                <p:nvPr/>
              </p:nvSpPr>
              <p:spPr bwMode="auto">
                <a:xfrm>
                  <a:off x="1728" y="3120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Oval 43"/>
                <p:cNvSpPr>
                  <a:spLocks noChangeArrowheads="1"/>
                </p:cNvSpPr>
                <p:nvPr/>
              </p:nvSpPr>
              <p:spPr bwMode="auto">
                <a:xfrm>
                  <a:off x="1152" y="3024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9" name="Group 44"/>
                <p:cNvGrpSpPr>
                  <a:grpSpLocks/>
                </p:cNvGrpSpPr>
                <p:nvPr/>
              </p:nvGrpSpPr>
              <p:grpSpPr bwMode="auto">
                <a:xfrm>
                  <a:off x="1776" y="2016"/>
                  <a:ext cx="96" cy="144"/>
                  <a:chOff x="2208" y="2448"/>
                  <a:chExt cx="96" cy="144"/>
                </a:xfrm>
              </p:grpSpPr>
              <p:sp>
                <p:nvSpPr>
                  <p:cNvPr id="128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448"/>
                    <a:ext cx="48" cy="48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544"/>
                    <a:ext cx="48" cy="48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496"/>
                    <a:ext cx="48" cy="48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0" name="Oval 48"/>
                <p:cNvSpPr>
                  <a:spLocks noChangeArrowheads="1"/>
                </p:cNvSpPr>
                <p:nvPr/>
              </p:nvSpPr>
              <p:spPr bwMode="auto">
                <a:xfrm>
                  <a:off x="576" y="2544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Oval 49"/>
                <p:cNvSpPr>
                  <a:spLocks noChangeArrowheads="1"/>
                </p:cNvSpPr>
                <p:nvPr/>
              </p:nvSpPr>
              <p:spPr bwMode="auto">
                <a:xfrm>
                  <a:off x="1440" y="2928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2" name="Group 50"/>
                <p:cNvGrpSpPr>
                  <a:grpSpLocks/>
                </p:cNvGrpSpPr>
                <p:nvPr/>
              </p:nvGrpSpPr>
              <p:grpSpPr bwMode="auto">
                <a:xfrm>
                  <a:off x="1233" y="3134"/>
                  <a:ext cx="394" cy="201"/>
                  <a:chOff x="1857" y="2270"/>
                  <a:chExt cx="394" cy="201"/>
                </a:xfrm>
              </p:grpSpPr>
              <p:sp>
                <p:nvSpPr>
                  <p:cNvPr id="125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857" y="2423"/>
                    <a:ext cx="48" cy="48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203" y="2352"/>
                    <a:ext cx="48" cy="48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270"/>
                    <a:ext cx="48" cy="48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3" name="Oval 54"/>
                <p:cNvSpPr>
                  <a:spLocks noChangeArrowheads="1"/>
                </p:cNvSpPr>
                <p:nvPr/>
              </p:nvSpPr>
              <p:spPr bwMode="auto">
                <a:xfrm>
                  <a:off x="1440" y="211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Oval 55"/>
                <p:cNvSpPr>
                  <a:spLocks noChangeArrowheads="1"/>
                </p:cNvSpPr>
                <p:nvPr/>
              </p:nvSpPr>
              <p:spPr bwMode="auto">
                <a:xfrm>
                  <a:off x="1440" y="2064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" name="Line 66"/>
              <p:cNvSpPr>
                <a:spLocks noChangeShapeType="1"/>
              </p:cNvSpPr>
              <p:nvPr/>
            </p:nvSpPr>
            <p:spPr bwMode="auto">
              <a:xfrm>
                <a:off x="1150143" y="3472668"/>
                <a:ext cx="1143000" cy="0"/>
              </a:xfrm>
              <a:prstGeom prst="line">
                <a:avLst/>
              </a:prstGeom>
              <a:noFill/>
              <a:ln w="19050">
                <a:solidFill>
                  <a:srgbClr val="FF130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Line 68"/>
              <p:cNvSpPr>
                <a:spLocks noChangeShapeType="1"/>
              </p:cNvSpPr>
              <p:nvPr/>
            </p:nvSpPr>
            <p:spPr bwMode="auto">
              <a:xfrm>
                <a:off x="1302543" y="3508177"/>
                <a:ext cx="14556" cy="911424"/>
              </a:xfrm>
              <a:prstGeom prst="line">
                <a:avLst/>
              </a:prstGeom>
              <a:noFill/>
              <a:ln w="19050">
                <a:solidFill>
                  <a:srgbClr val="FF1301"/>
                </a:solidFill>
                <a:round/>
                <a:headEnd type="arrow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69"/>
              <p:cNvSpPr>
                <a:spLocks noChangeShapeType="1"/>
              </p:cNvSpPr>
              <p:nvPr/>
            </p:nvSpPr>
            <p:spPr bwMode="auto">
              <a:xfrm>
                <a:off x="2750343" y="3962401"/>
                <a:ext cx="0" cy="457200"/>
              </a:xfrm>
              <a:prstGeom prst="line">
                <a:avLst/>
              </a:prstGeom>
              <a:noFill/>
              <a:ln w="19050">
                <a:solidFill>
                  <a:srgbClr val="034ABD"/>
                </a:solidFill>
                <a:round/>
                <a:headEnd type="arrow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Text Box 71"/>
              <p:cNvSpPr txBox="1">
                <a:spLocks noChangeArrowheads="1"/>
              </p:cNvSpPr>
              <p:nvPr/>
            </p:nvSpPr>
            <p:spPr bwMode="auto">
              <a:xfrm>
                <a:off x="2341542" y="4363877"/>
                <a:ext cx="1132701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34ABD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34ABD"/>
                    </a:solidFill>
                  </a:rPr>
                  <a:t>350 kV </a:t>
                </a:r>
                <a:r>
                  <a:rPr lang="en-US" sz="1600" dirty="0">
                    <a:solidFill>
                      <a:srgbClr val="034ABD"/>
                    </a:solidFill>
                  </a:rPr>
                  <a:t>gun</a:t>
                </a:r>
              </a:p>
            </p:txBody>
          </p:sp>
          <p:sp>
            <p:nvSpPr>
              <p:cNvPr id="90" name="Line 72"/>
              <p:cNvSpPr>
                <a:spLocks noChangeShapeType="1"/>
              </p:cNvSpPr>
              <p:nvPr/>
            </p:nvSpPr>
            <p:spPr bwMode="auto">
              <a:xfrm flipV="1">
                <a:off x="3512343" y="2286000"/>
                <a:ext cx="0" cy="198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73"/>
              <p:cNvSpPr>
                <a:spLocks noChangeShapeType="1"/>
              </p:cNvSpPr>
              <p:nvPr/>
            </p:nvSpPr>
            <p:spPr bwMode="auto">
              <a:xfrm>
                <a:off x="3131343" y="4267200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Text Box 75"/>
              <p:cNvSpPr txBox="1">
                <a:spLocks noChangeArrowheads="1"/>
              </p:cNvSpPr>
              <p:nvPr/>
            </p:nvSpPr>
            <p:spPr bwMode="auto">
              <a:xfrm rot="16200000">
                <a:off x="3063875" y="3115468"/>
                <a:ext cx="12636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Ion energy</a:t>
                </a:r>
              </a:p>
            </p:txBody>
          </p:sp>
          <p:sp>
            <p:nvSpPr>
              <p:cNvPr id="93" name="Text Box 71"/>
              <p:cNvSpPr txBox="1">
                <a:spLocks noChangeArrowheads="1"/>
              </p:cNvSpPr>
              <p:nvPr/>
            </p:nvSpPr>
            <p:spPr bwMode="auto">
              <a:xfrm>
                <a:off x="892481" y="4363877"/>
                <a:ext cx="110159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1301"/>
                    </a:solidFill>
                  </a:rPr>
                  <a:t>130 kV </a:t>
                </a:r>
                <a:r>
                  <a:rPr lang="en-US" sz="1600" dirty="0">
                    <a:solidFill>
                      <a:srgbClr val="FF1301"/>
                    </a:solidFill>
                  </a:rPr>
                  <a:t>gun</a:t>
                </a:r>
              </a:p>
            </p:txBody>
          </p:sp>
          <p:sp>
            <p:nvSpPr>
              <p:cNvPr id="94" name="Text Box 75"/>
              <p:cNvSpPr txBox="1">
                <a:spLocks noChangeArrowheads="1"/>
              </p:cNvSpPr>
              <p:nvPr/>
            </p:nvSpPr>
            <p:spPr bwMode="auto">
              <a:xfrm>
                <a:off x="58737" y="3200401"/>
                <a:ext cx="98142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cathode (-)</a:t>
                </a:r>
                <a:endParaRPr lang="en-US" sz="1400" dirty="0"/>
              </a:p>
            </p:txBody>
          </p:sp>
          <p:sp>
            <p:nvSpPr>
              <p:cNvPr id="95" name="Text Box 75"/>
              <p:cNvSpPr txBox="1">
                <a:spLocks noChangeArrowheads="1"/>
              </p:cNvSpPr>
              <p:nvPr/>
            </p:nvSpPr>
            <p:spPr bwMode="auto">
              <a:xfrm>
                <a:off x="82192" y="1673424"/>
                <a:ext cx="88357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anode (+)</a:t>
                </a:r>
                <a:endParaRPr lang="en-US" sz="1400" dirty="0"/>
              </a:p>
            </p:txBody>
          </p:sp>
          <p:sp>
            <p:nvSpPr>
              <p:cNvPr id="96" name="Text Box 75"/>
              <p:cNvSpPr txBox="1">
                <a:spLocks noChangeArrowheads="1"/>
              </p:cNvSpPr>
              <p:nvPr/>
            </p:nvSpPr>
            <p:spPr bwMode="auto">
              <a:xfrm rot="16200000">
                <a:off x="1648371" y="2003414"/>
                <a:ext cx="110934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70C0"/>
                    </a:solidFill>
                  </a:rPr>
                  <a:t>electron beam</a:t>
                </a:r>
                <a:endParaRPr lang="en-US" sz="1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7" name="Text Box 75"/>
              <p:cNvSpPr txBox="1">
                <a:spLocks noChangeArrowheads="1"/>
              </p:cNvSpPr>
              <p:nvPr/>
            </p:nvSpPr>
            <p:spPr bwMode="auto">
              <a:xfrm>
                <a:off x="2613137" y="2819400"/>
                <a:ext cx="332142" cy="276999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H</a:t>
                </a:r>
                <a:r>
                  <a:rPr lang="en-US" sz="1200" baseline="-25000" dirty="0" smtClean="0"/>
                  <a:t>2</a:t>
                </a:r>
                <a:endParaRPr lang="en-US" sz="1200" baseline="-25000" dirty="0"/>
              </a:p>
            </p:txBody>
          </p:sp>
          <p:sp>
            <p:nvSpPr>
              <p:cNvPr id="98" name="Line 67"/>
              <p:cNvSpPr>
                <a:spLocks noChangeShapeType="1"/>
              </p:cNvSpPr>
              <p:nvPr/>
            </p:nvSpPr>
            <p:spPr bwMode="auto">
              <a:xfrm>
                <a:off x="1693842" y="3924342"/>
                <a:ext cx="1295400" cy="0"/>
              </a:xfrm>
              <a:prstGeom prst="line">
                <a:avLst/>
              </a:prstGeom>
              <a:noFill/>
              <a:ln w="19050">
                <a:solidFill>
                  <a:srgbClr val="034AB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2017644" y="4410681"/>
              <a:ext cx="39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o</a:t>
              </a:r>
              <a:endParaRPr lang="en-US" baseline="-25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799551" y="4867881"/>
              <a:ext cx="39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o</a:t>
              </a:r>
              <a:endParaRPr lang="en-US" baseline="-25000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788906" y="2844801"/>
            <a:ext cx="4238764" cy="3043891"/>
            <a:chOff x="5146501" y="3715224"/>
            <a:chExt cx="3977640" cy="2697480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501" y="3715224"/>
              <a:ext cx="3977640" cy="2697480"/>
            </a:xfrm>
            <a:prstGeom prst="rect">
              <a:avLst/>
            </a:prstGeom>
          </p:spPr>
        </p:pic>
        <p:sp>
          <p:nvSpPr>
            <p:cNvPr id="152" name="Oval 151"/>
            <p:cNvSpPr/>
            <p:nvPr/>
          </p:nvSpPr>
          <p:spPr bwMode="auto">
            <a:xfrm>
              <a:off x="6441633" y="5264066"/>
              <a:ext cx="161449" cy="195209"/>
            </a:xfrm>
            <a:prstGeom prst="ellipse">
              <a:avLst/>
            </a:prstGeom>
            <a:noFill/>
            <a:ln w="25400" cap="flat" cmpd="sng" algn="ctr">
              <a:solidFill>
                <a:srgbClr val="FF13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8643545" y="5537116"/>
              <a:ext cx="161449" cy="195209"/>
            </a:xfrm>
            <a:prstGeom prst="ellipse">
              <a:avLst/>
            </a:prstGeom>
            <a:noFill/>
            <a:ln w="25400" cap="flat" cmpd="sng" algn="ctr">
              <a:solidFill>
                <a:srgbClr val="034A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4" name="Text Box 57"/>
            <p:cNvSpPr txBox="1">
              <a:spLocks noChangeArrowheads="1"/>
            </p:cNvSpPr>
            <p:nvPr/>
          </p:nvSpPr>
          <p:spPr bwMode="auto">
            <a:xfrm>
              <a:off x="6077559" y="4182114"/>
              <a:ext cx="2581762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At </a:t>
              </a:r>
              <a:r>
                <a:rPr lang="en-US" sz="1400" dirty="0" smtClean="0">
                  <a:solidFill>
                    <a:srgbClr val="034ABD"/>
                  </a:solidFill>
                </a:rPr>
                <a:t>350kV</a:t>
              </a:r>
              <a:r>
                <a:rPr lang="en-US" sz="1400" dirty="0" smtClean="0">
                  <a:solidFill>
                    <a:srgbClr val="000000"/>
                  </a:solidFill>
                </a:rPr>
                <a:t>, only </a:t>
              </a:r>
              <a:r>
                <a:rPr lang="en-US" sz="1400" u="sng" dirty="0" smtClean="0">
                  <a:solidFill>
                    <a:srgbClr val="000000"/>
                  </a:solidFill>
                </a:rPr>
                <a:t>&lt;50%</a:t>
              </a:r>
              <a:r>
                <a:rPr lang="en-US" sz="1400" dirty="0" smtClean="0">
                  <a:solidFill>
                    <a:srgbClr val="000000"/>
                  </a:solidFill>
                </a:rPr>
                <a:t> of ions are created compared to </a:t>
              </a:r>
              <a:r>
                <a:rPr lang="en-US" sz="1400" dirty="0" smtClean="0">
                  <a:solidFill>
                    <a:srgbClr val="FF1301"/>
                  </a:solidFill>
                </a:rPr>
                <a:t>130kV</a:t>
              </a:r>
              <a:endParaRPr lang="en-US" sz="1400" dirty="0">
                <a:solidFill>
                  <a:srgbClr val="FF1301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724372" y="4861459"/>
              <a:ext cx="19191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I=2.0 mA, P=8.0 </a:t>
              </a:r>
              <a:r>
                <a:rPr lang="en-US" sz="1200" dirty="0"/>
                <a:t>× 10</a:t>
              </a:r>
              <a:r>
                <a:rPr lang="en-US" sz="1200" baseline="30000" dirty="0"/>
                <a:t>-12</a:t>
              </a:r>
              <a:r>
                <a:rPr lang="en-US" sz="1200" dirty="0"/>
                <a:t> </a:t>
              </a:r>
              <a:r>
                <a:rPr lang="en-US" sz="1200" dirty="0" err="1"/>
                <a:t>Torr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734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0" y="2109507"/>
            <a:ext cx="3032760" cy="3703320"/>
          </a:xfrm>
          <a:prstGeom prst="rect">
            <a:avLst/>
          </a:prstGeom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7644" y="883678"/>
            <a:ext cx="9106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2000" dirty="0" smtClean="0"/>
              <a:t>Surface Charge Limit, also known as Surface Photovoltage Effect, reduces NEA of GaAs: Photoelectrons trapped near GaAs surface produce opposing field that reduces NEA resulting in QE reduction at high laser power (LP),</a:t>
            </a:r>
            <a:endParaRPr lang="en-US" sz="2000" dirty="0"/>
          </a:p>
        </p:txBody>
      </p:sp>
      <p:graphicFrame>
        <p:nvGraphicFramePr>
          <p:cNvPr id="196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551233"/>
              </p:ext>
            </p:extLst>
          </p:nvPr>
        </p:nvGraphicFramePr>
        <p:xfrm>
          <a:off x="361180" y="2109507"/>
          <a:ext cx="2658746" cy="83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5" imgW="1765080" imgH="482400" progId="Equation.3">
                  <p:embed/>
                </p:oleObj>
              </mc:Choice>
              <mc:Fallback>
                <p:oleObj name="Equation" r:id="rId5" imgW="1765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80" y="2109507"/>
                        <a:ext cx="2658746" cy="8375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144610" y="3577921"/>
            <a:ext cx="41374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/>
            <a:r>
              <a:rPr lang="en-US" sz="2000" dirty="0" smtClean="0">
                <a:cs typeface="Times New Roman" pitchFamily="18" charset="0"/>
              </a:rPr>
              <a:t>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U(LP) </a:t>
            </a:r>
            <a:r>
              <a:rPr lang="en-US" sz="2000" dirty="0" smtClean="0">
                <a:cs typeface="Times New Roman" pitchFamily="18" charset="0"/>
              </a:rPr>
              <a:t>is up-shifting of potential barrier due to photovoltage.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22342" y="4466727"/>
            <a:ext cx="59392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For heavily Zn doped GaAs surface,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U(LP) → 0 (</a:t>
            </a:r>
            <a:r>
              <a:rPr lang="en-US" sz="2000" dirty="0"/>
              <a:t>d</a:t>
            </a:r>
            <a:r>
              <a:rPr lang="en-US" sz="2000" dirty="0" smtClean="0"/>
              <a:t>oping introduces </a:t>
            </a:r>
            <a:r>
              <a:rPr lang="en-US" sz="2000" dirty="0"/>
              <a:t>high internal electric field to facilitate charge transport, increase diffusion length, and reduce </a:t>
            </a:r>
            <a:r>
              <a:rPr lang="en-US" sz="2000" dirty="0" smtClean="0"/>
              <a:t>chance </a:t>
            </a:r>
            <a:r>
              <a:rPr lang="en-US" sz="2000" dirty="0"/>
              <a:t>of </a:t>
            </a:r>
            <a:r>
              <a:rPr lang="en-US" sz="2000" dirty="0" smtClean="0"/>
              <a:t>depolarization </a:t>
            </a:r>
            <a:r>
              <a:rPr lang="en-US" sz="2000" dirty="0"/>
              <a:t>in active </a:t>
            </a:r>
            <a:r>
              <a:rPr lang="en-US" sz="2000" dirty="0" smtClean="0"/>
              <a:t>layer)</a:t>
            </a:r>
            <a:endParaRPr lang="en-US" sz="2000" dirty="0"/>
          </a:p>
          <a:p>
            <a:pPr indent="-457200">
              <a:buFont typeface="Wingdings" pitchFamily="2" charset="2"/>
              <a:buChar char="Ø"/>
            </a:pPr>
            <a:endParaRPr lang="en-US" sz="2000" dirty="0" smtClean="0">
              <a:cs typeface="Times New Roman" pitchFamily="18" charset="0"/>
            </a:endParaRPr>
          </a:p>
          <a:p>
            <a:pPr indent="-457200"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Higher Gun HV suppresses photovoltage</a:t>
            </a:r>
            <a:endParaRPr lang="en-US" sz="2000" dirty="0">
              <a:cs typeface="Times New Roman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3552899" y="1859004"/>
            <a:ext cx="2462644" cy="2176048"/>
            <a:chOff x="6193147" y="1468864"/>
            <a:chExt cx="2462644" cy="2176048"/>
          </a:xfrm>
        </p:grpSpPr>
        <p:cxnSp>
          <p:nvCxnSpPr>
            <p:cNvPr id="32" name="Straight Connector 31"/>
            <p:cNvCxnSpPr/>
            <p:nvPr/>
          </p:nvCxnSpPr>
          <p:spPr bwMode="auto">
            <a:xfrm rot="10800000">
              <a:off x="6366768" y="2128625"/>
              <a:ext cx="55558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10800000">
              <a:off x="6366768" y="3043025"/>
              <a:ext cx="55558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6288636" y="2553995"/>
              <a:ext cx="2176045" cy="578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 bwMode="auto">
            <a:xfrm>
              <a:off x="6922352" y="2128625"/>
              <a:ext cx="451412" cy="416689"/>
            </a:xfrm>
            <a:custGeom>
              <a:avLst/>
              <a:gdLst>
                <a:gd name="connsiteX0" fmla="*/ 0 w 451412"/>
                <a:gd name="connsiteY0" fmla="*/ 0 h 416689"/>
                <a:gd name="connsiteX1" fmla="*/ 324091 w 451412"/>
                <a:gd name="connsiteY1" fmla="*/ 104172 h 416689"/>
                <a:gd name="connsiteX2" fmla="*/ 451412 w 451412"/>
                <a:gd name="connsiteY2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412" h="416689">
                  <a:moveTo>
                    <a:pt x="0" y="0"/>
                  </a:moveTo>
                  <a:cubicBezTo>
                    <a:pt x="124428" y="17362"/>
                    <a:pt x="248856" y="34724"/>
                    <a:pt x="324091" y="104172"/>
                  </a:cubicBezTo>
                  <a:cubicBezTo>
                    <a:pt x="399326" y="173620"/>
                    <a:pt x="425369" y="295154"/>
                    <a:pt x="451412" y="416689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6922351" y="3043026"/>
              <a:ext cx="451412" cy="416689"/>
            </a:xfrm>
            <a:custGeom>
              <a:avLst/>
              <a:gdLst>
                <a:gd name="connsiteX0" fmla="*/ 0 w 451412"/>
                <a:gd name="connsiteY0" fmla="*/ 0 h 416689"/>
                <a:gd name="connsiteX1" fmla="*/ 324091 w 451412"/>
                <a:gd name="connsiteY1" fmla="*/ 104172 h 416689"/>
                <a:gd name="connsiteX2" fmla="*/ 451412 w 451412"/>
                <a:gd name="connsiteY2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412" h="416689">
                  <a:moveTo>
                    <a:pt x="0" y="0"/>
                  </a:moveTo>
                  <a:cubicBezTo>
                    <a:pt x="124428" y="17362"/>
                    <a:pt x="248856" y="34724"/>
                    <a:pt x="324091" y="104172"/>
                  </a:cubicBezTo>
                  <a:cubicBezTo>
                    <a:pt x="399326" y="173620"/>
                    <a:pt x="425369" y="295154"/>
                    <a:pt x="451412" y="416689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rot="16200000" flipH="1">
              <a:off x="6731897" y="2110731"/>
              <a:ext cx="1445783" cy="1620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 bwMode="auto">
            <a:xfrm>
              <a:off x="7535811" y="2492913"/>
              <a:ext cx="740780" cy="421733"/>
            </a:xfrm>
            <a:custGeom>
              <a:avLst/>
              <a:gdLst>
                <a:gd name="connsiteX0" fmla="*/ 0 w 740780"/>
                <a:gd name="connsiteY0" fmla="*/ 356885 h 356885"/>
                <a:gd name="connsiteX1" fmla="*/ 254643 w 740780"/>
                <a:gd name="connsiteY1" fmla="*/ 55944 h 356885"/>
                <a:gd name="connsiteX2" fmla="*/ 740780 w 740780"/>
                <a:gd name="connsiteY2" fmla="*/ 21220 h 356885"/>
                <a:gd name="connsiteX3" fmla="*/ 740780 w 740780"/>
                <a:gd name="connsiteY3" fmla="*/ 21220 h 35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80" h="356885">
                  <a:moveTo>
                    <a:pt x="0" y="356885"/>
                  </a:moveTo>
                  <a:cubicBezTo>
                    <a:pt x="65590" y="234386"/>
                    <a:pt x="131180" y="111888"/>
                    <a:pt x="254643" y="55944"/>
                  </a:cubicBezTo>
                  <a:cubicBezTo>
                    <a:pt x="378106" y="0"/>
                    <a:pt x="740780" y="21220"/>
                    <a:pt x="740780" y="21220"/>
                  </a:cubicBezTo>
                  <a:lnTo>
                    <a:pt x="740780" y="2122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6193147" y="2128625"/>
              <a:ext cx="20834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6193147" y="3043025"/>
              <a:ext cx="20834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rot="5400000">
              <a:off x="8035454" y="2309579"/>
              <a:ext cx="36349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34ABD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42" name="Rectangle 41"/>
            <p:cNvSpPr/>
            <p:nvPr/>
          </p:nvSpPr>
          <p:spPr>
            <a:xfrm>
              <a:off x="8214516" y="2128625"/>
              <a:ext cx="402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34AB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dirty="0" smtClean="0">
                  <a:solidFill>
                    <a:srgbClr val="034ABD"/>
                  </a:solidFill>
                  <a:latin typeface="Times New Roman" pitchFamily="18" charset="0"/>
                  <a:cs typeface="Times New Roman" pitchFamily="18" charset="0"/>
                </a:rPr>
                <a:t>χ</a:t>
              </a:r>
              <a:r>
                <a:rPr lang="en-US" dirty="0" smtClean="0">
                  <a:solidFill>
                    <a:srgbClr val="034AB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solidFill>
                  <a:srgbClr val="034AB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rot="5400000">
              <a:off x="6161071" y="2592141"/>
              <a:ext cx="927033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44" name="Rectangle 43"/>
            <p:cNvSpPr/>
            <p:nvPr/>
          </p:nvSpPr>
          <p:spPr>
            <a:xfrm>
              <a:off x="6544211" y="2313291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gap</a:t>
              </a: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7535814" y="2645315"/>
              <a:ext cx="740780" cy="269333"/>
            </a:xfrm>
            <a:custGeom>
              <a:avLst/>
              <a:gdLst>
                <a:gd name="connsiteX0" fmla="*/ 0 w 740780"/>
                <a:gd name="connsiteY0" fmla="*/ 356885 h 356885"/>
                <a:gd name="connsiteX1" fmla="*/ 254643 w 740780"/>
                <a:gd name="connsiteY1" fmla="*/ 55944 h 356885"/>
                <a:gd name="connsiteX2" fmla="*/ 740780 w 740780"/>
                <a:gd name="connsiteY2" fmla="*/ 21220 h 356885"/>
                <a:gd name="connsiteX3" fmla="*/ 740780 w 740780"/>
                <a:gd name="connsiteY3" fmla="*/ 21220 h 35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80" h="356885">
                  <a:moveTo>
                    <a:pt x="0" y="356885"/>
                  </a:moveTo>
                  <a:cubicBezTo>
                    <a:pt x="65590" y="234386"/>
                    <a:pt x="131180" y="111888"/>
                    <a:pt x="254643" y="55944"/>
                  </a:cubicBezTo>
                  <a:cubicBezTo>
                    <a:pt x="378106" y="0"/>
                    <a:pt x="740780" y="21220"/>
                    <a:pt x="740780" y="21220"/>
                  </a:cubicBezTo>
                  <a:lnTo>
                    <a:pt x="740780" y="21220"/>
                  </a:lnTo>
                </a:path>
              </a:pathLst>
            </a:custGeom>
            <a:ln>
              <a:solidFill>
                <a:srgbClr val="40911F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8217999" y="2517989"/>
              <a:ext cx="3" cy="1433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40911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Freeform 46"/>
            <p:cNvSpPr/>
            <p:nvPr/>
          </p:nvSpPr>
          <p:spPr bwMode="auto">
            <a:xfrm>
              <a:off x="7535811" y="2360649"/>
              <a:ext cx="740780" cy="184666"/>
            </a:xfrm>
            <a:custGeom>
              <a:avLst/>
              <a:gdLst>
                <a:gd name="connsiteX0" fmla="*/ 0 w 740780"/>
                <a:gd name="connsiteY0" fmla="*/ 356885 h 356885"/>
                <a:gd name="connsiteX1" fmla="*/ 254643 w 740780"/>
                <a:gd name="connsiteY1" fmla="*/ 55944 h 356885"/>
                <a:gd name="connsiteX2" fmla="*/ 740780 w 740780"/>
                <a:gd name="connsiteY2" fmla="*/ 21220 h 356885"/>
                <a:gd name="connsiteX3" fmla="*/ 740780 w 740780"/>
                <a:gd name="connsiteY3" fmla="*/ 21220 h 35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80" h="356885">
                  <a:moveTo>
                    <a:pt x="0" y="356885"/>
                  </a:moveTo>
                  <a:cubicBezTo>
                    <a:pt x="65590" y="234386"/>
                    <a:pt x="131180" y="111888"/>
                    <a:pt x="254643" y="55944"/>
                  </a:cubicBezTo>
                  <a:cubicBezTo>
                    <a:pt x="378106" y="0"/>
                    <a:pt x="740780" y="21220"/>
                    <a:pt x="740780" y="21220"/>
                  </a:cubicBezTo>
                  <a:lnTo>
                    <a:pt x="740780" y="21220"/>
                  </a:lnTo>
                </a:path>
              </a:pathLst>
            </a:cu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77024" y="2687120"/>
              <a:ext cx="8787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srgbClr val="40911F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dirty="0" smtClean="0">
                  <a:solidFill>
                    <a:srgbClr val="40911F"/>
                  </a:solidFill>
                  <a:latin typeface="Times New Roman" pitchFamily="18" charset="0"/>
                  <a:cs typeface="Times New Roman" pitchFamily="18" charset="0"/>
                </a:rPr>
                <a:t>U(E</a:t>
              </a:r>
              <a:r>
                <a:rPr lang="en-US" baseline="-25000" dirty="0" smtClean="0">
                  <a:solidFill>
                    <a:srgbClr val="40911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dirty="0" smtClean="0">
                  <a:solidFill>
                    <a:srgbClr val="40911F"/>
                  </a:solidFill>
                </a:rPr>
                <a:t>) </a:t>
              </a:r>
              <a:endParaRPr lang="en-US" dirty="0">
                <a:solidFill>
                  <a:srgbClr val="40911F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rot="16200000" flipV="1">
              <a:off x="7939862" y="2501248"/>
              <a:ext cx="235972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7413697" y="2085799"/>
              <a:ext cx="8322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U(LP)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86937" y="2129742"/>
              <a:ext cx="486136" cy="138896"/>
            </a:xfrm>
            <a:custGeom>
              <a:avLst/>
              <a:gdLst>
                <a:gd name="connsiteX0" fmla="*/ 0 w 486136"/>
                <a:gd name="connsiteY0" fmla="*/ 0 h 138896"/>
                <a:gd name="connsiteX1" fmla="*/ 347240 w 486136"/>
                <a:gd name="connsiteY1" fmla="*/ 23149 h 138896"/>
                <a:gd name="connsiteX2" fmla="*/ 486136 w 486136"/>
                <a:gd name="connsiteY2" fmla="*/ 138896 h 13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136" h="138896">
                  <a:moveTo>
                    <a:pt x="0" y="0"/>
                  </a:moveTo>
                  <a:cubicBezTo>
                    <a:pt x="133108" y="0"/>
                    <a:pt x="266217" y="0"/>
                    <a:pt x="347240" y="23149"/>
                  </a:cubicBezTo>
                  <a:cubicBezTo>
                    <a:pt x="428263" y="46298"/>
                    <a:pt x="457199" y="92597"/>
                    <a:pt x="486136" y="138896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6886937" y="3043026"/>
              <a:ext cx="486136" cy="138896"/>
            </a:xfrm>
            <a:custGeom>
              <a:avLst/>
              <a:gdLst>
                <a:gd name="connsiteX0" fmla="*/ 0 w 486136"/>
                <a:gd name="connsiteY0" fmla="*/ 0 h 138896"/>
                <a:gd name="connsiteX1" fmla="*/ 347240 w 486136"/>
                <a:gd name="connsiteY1" fmla="*/ 23149 h 138896"/>
                <a:gd name="connsiteX2" fmla="*/ 486136 w 486136"/>
                <a:gd name="connsiteY2" fmla="*/ 138896 h 13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136" h="138896">
                  <a:moveTo>
                    <a:pt x="0" y="0"/>
                  </a:moveTo>
                  <a:cubicBezTo>
                    <a:pt x="133108" y="0"/>
                    <a:pt x="266217" y="0"/>
                    <a:pt x="347240" y="23149"/>
                  </a:cubicBezTo>
                  <a:cubicBezTo>
                    <a:pt x="428263" y="46298"/>
                    <a:pt x="457199" y="92597"/>
                    <a:pt x="486136" y="138896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31" name="Rounded Rectangular Callout 30"/>
          <p:cNvSpPr/>
          <p:nvPr/>
        </p:nvSpPr>
        <p:spPr bwMode="auto">
          <a:xfrm>
            <a:off x="6500700" y="5785737"/>
            <a:ext cx="1577200" cy="490586"/>
          </a:xfrm>
          <a:prstGeom prst="wedgeRoundRectCallout">
            <a:avLst>
              <a:gd name="adj1" fmla="val -20555"/>
              <a:gd name="adj2" fmla="val -72737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/>
          </a:p>
        </p:txBody>
      </p:sp>
      <p:graphicFrame>
        <p:nvGraphicFramePr>
          <p:cNvPr id="1966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120119"/>
              </p:ext>
            </p:extLst>
          </p:nvPr>
        </p:nvGraphicFramePr>
        <p:xfrm>
          <a:off x="6572273" y="5915132"/>
          <a:ext cx="1434054" cy="36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7" imgW="939600" imgH="241200" progId="Equation.3">
                  <p:embed/>
                </p:oleObj>
              </mc:Choice>
              <mc:Fallback>
                <p:oleObj name="Equation" r:id="rId7" imgW="93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73" y="5915132"/>
                        <a:ext cx="1434054" cy="3611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63950" y="0"/>
            <a:ext cx="5002003" cy="673768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Surface Charge Limit</a:t>
            </a:r>
          </a:p>
        </p:txBody>
      </p:sp>
      <p:sp>
        <p:nvSpPr>
          <p:cNvPr id="51" name="Rounded Rectangular Callout 50"/>
          <p:cNvSpPr/>
          <p:nvPr/>
        </p:nvSpPr>
        <p:spPr bwMode="auto">
          <a:xfrm>
            <a:off x="6240162" y="1873522"/>
            <a:ext cx="2780270" cy="346867"/>
          </a:xfrm>
          <a:prstGeom prst="wedgeRoundRectCallout">
            <a:avLst>
              <a:gd name="adj1" fmla="val -17819"/>
              <a:gd name="adj2" fmla="val 98456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Bulk GaAs, 532 nm, 100 kV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1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47" y="0"/>
            <a:ext cx="8229600" cy="7159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How Long Can We Run at 4</a:t>
            </a:r>
            <a:r>
              <a:rPr lang="en-US" sz="4000" dirty="0" smtClean="0"/>
              <a:t> mA</a:t>
            </a:r>
            <a:r>
              <a:rPr lang="en-US" sz="4000" dirty="0"/>
              <a:t>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46" y="939144"/>
            <a:ext cx="9011653" cy="449551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Photocathode with 1% initial QE, 10 W </a:t>
            </a:r>
            <a:r>
              <a:rPr lang="en-US" sz="2400" dirty="0" smtClean="0"/>
              <a:t>laser at </a:t>
            </a:r>
            <a:r>
              <a:rPr lang="en-US" sz="2400" dirty="0"/>
              <a:t>780 nm and gun with 80 C </a:t>
            </a:r>
            <a:r>
              <a:rPr lang="en-US" sz="2400" dirty="0" smtClean="0"/>
              <a:t>charge lifetime. </a:t>
            </a:r>
            <a:r>
              <a:rPr lang="en-US" sz="2400" dirty="0"/>
              <a:t>4.0 mA operation, 14 C/</a:t>
            </a:r>
            <a:r>
              <a:rPr lang="en-US" sz="2400" dirty="0" err="1"/>
              <a:t>hr</a:t>
            </a:r>
            <a:r>
              <a:rPr lang="en-US" sz="2400" dirty="0"/>
              <a:t>, 346 </a:t>
            </a:r>
            <a:r>
              <a:rPr lang="en-US" sz="2400" dirty="0" smtClean="0"/>
              <a:t>C/day</a:t>
            </a:r>
            <a:endParaRPr lang="en-US" sz="2400" dirty="0" smtClean="0">
              <a:latin typeface="+mn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+mn-lt"/>
              </a:rPr>
              <a:t>Need initial laser power of about 1 W to produce 4 mA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+mn-lt"/>
              </a:rPr>
              <a:t>Should be able to operate at 4 mA for 13 hours before running out of laser power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+mn-lt"/>
              </a:rPr>
              <a:t>Spot Move (it takes 1 </a:t>
            </a:r>
            <a:r>
              <a:rPr lang="en-US" sz="2400" dirty="0" err="1" smtClean="0">
                <a:latin typeface="+mn-lt"/>
              </a:rPr>
              <a:t>hr</a:t>
            </a:r>
            <a:r>
              <a:rPr lang="en-US" sz="2400" dirty="0" smtClean="0">
                <a:latin typeface="+mn-lt"/>
              </a:rPr>
              <a:t>). With 6 spots</a:t>
            </a:r>
            <a:r>
              <a:rPr lang="en-US" sz="2400" dirty="0">
                <a:latin typeface="+mn-lt"/>
              </a:rPr>
              <a:t>,</a:t>
            </a:r>
            <a:r>
              <a:rPr lang="en-US" sz="2400" dirty="0" smtClean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his provides </a:t>
            </a:r>
            <a:r>
              <a:rPr lang="en-US" sz="2400" u="sng" dirty="0" smtClean="0">
                <a:latin typeface="+mn-lt"/>
              </a:rPr>
              <a:t>3 days</a:t>
            </a:r>
            <a:r>
              <a:rPr lang="en-US" sz="2400" dirty="0" smtClean="0">
                <a:latin typeface="+mn-lt"/>
              </a:rPr>
              <a:t> of operation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(since laser spot size is much smaller than active area) before heat and reactivate</a:t>
            </a:r>
          </a:p>
        </p:txBody>
      </p:sp>
      <p:sp>
        <p:nvSpPr>
          <p:cNvPr id="4" name="Text Box 121"/>
          <p:cNvSpPr txBox="1">
            <a:spLocks noChangeArrowheads="1"/>
          </p:cNvSpPr>
          <p:nvPr/>
        </p:nvSpPr>
        <p:spPr bwMode="auto">
          <a:xfrm>
            <a:off x="1942640" y="5455109"/>
            <a:ext cx="6106485" cy="83099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/>
              <a:t>Message</a:t>
            </a:r>
            <a:r>
              <a:rPr lang="en-US" sz="2400" b="1" dirty="0"/>
              <a:t>: </a:t>
            </a:r>
            <a:r>
              <a:rPr lang="en-US" sz="2400" dirty="0" smtClean="0"/>
              <a:t>High </a:t>
            </a:r>
            <a:r>
              <a:rPr lang="en-US" sz="2400" dirty="0"/>
              <a:t>current polarized </a:t>
            </a:r>
            <a:r>
              <a:rPr lang="en-US" sz="2400" dirty="0" smtClean="0"/>
              <a:t>electron sources need photoguns </a:t>
            </a:r>
            <a:r>
              <a:rPr lang="en-US" sz="2400" dirty="0"/>
              <a:t>with kC </a:t>
            </a:r>
            <a:r>
              <a:rPr lang="en-US" sz="2400" dirty="0" smtClean="0"/>
              <a:t>lifetime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122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37" y="12032"/>
            <a:ext cx="7871125" cy="709863"/>
          </a:xfrm>
        </p:spPr>
        <p:txBody>
          <a:bodyPr/>
          <a:lstStyle/>
          <a:p>
            <a:pPr algn="l"/>
            <a:r>
              <a:rPr lang="en-US" sz="4000" dirty="0" smtClean="0"/>
              <a:t>How to Prolong Charge Lifetime?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055053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Larger Laser </a:t>
            </a:r>
            <a:r>
              <a:rPr lang="en-US" sz="2400" dirty="0" smtClean="0"/>
              <a:t>Size (</a:t>
            </a:r>
            <a:r>
              <a:rPr lang="en-US" sz="2400" dirty="0"/>
              <a:t>also </a:t>
            </a:r>
            <a:r>
              <a:rPr lang="en-US" sz="2400" dirty="0" smtClean="0"/>
              <a:t>reduces </a:t>
            </a:r>
            <a:r>
              <a:rPr lang="en-US" sz="2400" dirty="0"/>
              <a:t>space-charge emittance growth and </a:t>
            </a:r>
            <a:r>
              <a:rPr lang="en-US" sz="2400" dirty="0" smtClean="0"/>
              <a:t>suppresses </a:t>
            </a:r>
            <a:r>
              <a:rPr lang="en-US" sz="2400" dirty="0"/>
              <a:t>surface charge limit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Laser Position </a:t>
            </a:r>
            <a:r>
              <a:rPr lang="en-US" sz="2400" dirty="0" smtClean="0"/>
              <a:t>on </a:t>
            </a:r>
            <a:r>
              <a:rPr lang="en-US" sz="2400" dirty="0"/>
              <a:t>Photocathode </a:t>
            </a:r>
            <a:r>
              <a:rPr lang="en-US" sz="2400" dirty="0" smtClean="0"/>
              <a:t>and Active </a:t>
            </a:r>
            <a:r>
              <a:rPr lang="en-US" sz="2400" dirty="0"/>
              <a:t>Area</a:t>
            </a:r>
            <a:endParaRPr lang="en-US" sz="2400" dirty="0" smtClean="0"/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Higher Gun Voltage: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Less ions are created</a:t>
            </a:r>
            <a:endParaRPr lang="en-US" sz="2000" dirty="0"/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Reduce space-charge emittance growth, maintain small transverse beam profile and short bunch-length; clean beam transport</a:t>
            </a:r>
          </a:p>
          <a:p>
            <a:pPr marL="971550" lvl="1" indent="-514350">
              <a:buFont typeface="+mj-lt"/>
              <a:buAutoNum type="romanUcPeriod"/>
              <a:defRPr/>
            </a:pPr>
            <a:r>
              <a:rPr lang="en-US" sz="2000" dirty="0" smtClean="0"/>
              <a:t>Increase QE by lowering </a:t>
            </a:r>
            <a:r>
              <a:rPr lang="en-US" sz="2000" dirty="0" smtClean="0">
                <a:cs typeface="Times New Roman" pitchFamily="18" charset="0"/>
              </a:rPr>
              <a:t>potential </a:t>
            </a:r>
            <a:r>
              <a:rPr lang="en-US" sz="2000" dirty="0">
                <a:cs typeface="Times New Roman" pitchFamily="18" charset="0"/>
              </a:rPr>
              <a:t>barrier</a:t>
            </a:r>
            <a:r>
              <a:rPr lang="en-US" sz="2000" dirty="0" smtClean="0"/>
              <a:t> </a:t>
            </a:r>
            <a:r>
              <a:rPr lang="en-US" sz="2000" dirty="0"/>
              <a:t>(Schottky E</a:t>
            </a:r>
            <a:r>
              <a:rPr lang="en-US" sz="2000" dirty="0" smtClean="0"/>
              <a:t>ffect) </a:t>
            </a:r>
          </a:p>
          <a:p>
            <a:pPr marL="971550" lvl="1" indent="-514350">
              <a:buFont typeface="+mj-lt"/>
              <a:buAutoNum type="romanUcPeriod"/>
              <a:defRPr/>
            </a:pPr>
            <a:r>
              <a:rPr lang="en-US" sz="2000" dirty="0" smtClean="0"/>
              <a:t>Compact, less-complicated injector</a:t>
            </a:r>
            <a:endParaRPr lang="en-US" sz="1600" dirty="0" smtClean="0"/>
          </a:p>
        </p:txBody>
      </p:sp>
      <p:sp>
        <p:nvSpPr>
          <p:cNvPr id="4" name="Rectangle 93"/>
          <p:cNvSpPr>
            <a:spLocks noChangeArrowheads="1"/>
          </p:cNvSpPr>
          <p:nvPr/>
        </p:nvSpPr>
        <p:spPr bwMode="auto">
          <a:xfrm>
            <a:off x="2791322" y="4859786"/>
            <a:ext cx="6105349" cy="6537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dirty="0"/>
              <a:t>Biggest </a:t>
            </a:r>
            <a:r>
              <a:rPr lang="en-US" dirty="0" smtClean="0"/>
              <a:t>Obstacle</a:t>
            </a:r>
            <a:r>
              <a:rPr lang="en-US" dirty="0"/>
              <a:t>: Field e</a:t>
            </a:r>
            <a:r>
              <a:rPr lang="en-US" dirty="0" smtClean="0"/>
              <a:t>mission and </a:t>
            </a:r>
            <a:r>
              <a:rPr lang="en-US" dirty="0"/>
              <a:t>HV b</a:t>
            </a:r>
            <a:r>
              <a:rPr lang="en-US" dirty="0" smtClean="0"/>
              <a:t>reakdown… which </a:t>
            </a:r>
            <a:r>
              <a:rPr lang="en-US" dirty="0"/>
              <a:t>lead to </a:t>
            </a:r>
            <a:r>
              <a:rPr lang="en-US" dirty="0" smtClean="0"/>
              <a:t>bad vacuum and photocathode death</a:t>
            </a:r>
            <a:endParaRPr lang="en-US" dirty="0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38158" y="5687110"/>
            <a:ext cx="7965584" cy="5847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“Charge and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lifetime measurements of a DC high voltage GaAs photogun at high average current.,” J. </a:t>
            </a:r>
            <a:r>
              <a:rPr lang="en-US" sz="1600" dirty="0" err="1" smtClean="0"/>
              <a:t>Grames</a:t>
            </a:r>
            <a:r>
              <a:rPr lang="en-US" sz="1600" dirty="0" smtClean="0"/>
              <a:t>, R. Suleiman, et al., Phys. Rev. ST </a:t>
            </a:r>
            <a:r>
              <a:rPr lang="en-US" sz="1600" dirty="0" err="1" smtClean="0"/>
              <a:t>Accel</a:t>
            </a:r>
            <a:r>
              <a:rPr lang="en-US" sz="1600" dirty="0" smtClean="0"/>
              <a:t>. Beams 14, 043501 (2011)</a:t>
            </a:r>
            <a:endParaRPr lang="en-US" sz="1600" dirty="0">
              <a:latin typeface="Times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6254" y="76200"/>
            <a:ext cx="8662735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Improve Lifetime with </a:t>
            </a:r>
            <a:r>
              <a:rPr lang="en-US" sz="3600" dirty="0" smtClean="0">
                <a:solidFill>
                  <a:schemeClr val="tx1"/>
                </a:solidFill>
              </a:rPr>
              <a:t>Larger </a:t>
            </a:r>
            <a:r>
              <a:rPr lang="en-US" sz="3600" dirty="0">
                <a:solidFill>
                  <a:schemeClr val="tx1"/>
                </a:solidFill>
              </a:rPr>
              <a:t>Laser </a:t>
            </a:r>
            <a:r>
              <a:rPr lang="en-US" sz="3600" dirty="0" smtClean="0"/>
              <a:t>Size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51565" y="5140968"/>
            <a:ext cx="2160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Ionized </a:t>
            </a:r>
            <a:r>
              <a:rPr lang="en-US" sz="1800" dirty="0">
                <a:solidFill>
                  <a:srgbClr val="000000"/>
                </a:solidFill>
              </a:rPr>
              <a:t>gas</a:t>
            </a:r>
          </a:p>
          <a:p>
            <a:pPr algn="ctr" eaLnBrk="1" hangingPunct="1"/>
            <a:r>
              <a:rPr lang="en-US" sz="1800" dirty="0">
                <a:solidFill>
                  <a:srgbClr val="000000"/>
                </a:solidFill>
              </a:rPr>
              <a:t>strikes photocathode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2321" y="1489911"/>
            <a:ext cx="2819400" cy="3505200"/>
            <a:chOff x="914400" y="1981200"/>
            <a:chExt cx="2819400" cy="3505200"/>
          </a:xfrm>
        </p:grpSpPr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 flipV="1">
              <a:off x="2209800" y="3276600"/>
              <a:ext cx="228600" cy="21336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1905000" y="2438400"/>
              <a:ext cx="304800" cy="297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H="1">
              <a:off x="2438400" y="2438400"/>
              <a:ext cx="304800" cy="297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 flipH="1">
              <a:off x="2209800" y="2362200"/>
              <a:ext cx="76200" cy="304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2362200" y="2362200"/>
              <a:ext cx="76200" cy="304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17"/>
            <p:cNvGrpSpPr>
              <a:grpSpLocks/>
            </p:cNvGrpSpPr>
            <p:nvPr/>
          </p:nvGrpSpPr>
          <p:grpSpPr bwMode="auto">
            <a:xfrm>
              <a:off x="914400" y="3200400"/>
              <a:ext cx="609600" cy="304800"/>
              <a:chOff x="576" y="1872"/>
              <a:chExt cx="384" cy="192"/>
            </a:xfrm>
          </p:grpSpPr>
          <p:sp>
            <p:nvSpPr>
              <p:cNvPr id="17426" name="Rectangle 18"/>
              <p:cNvSpPr>
                <a:spLocks noChangeArrowheads="1"/>
              </p:cNvSpPr>
              <p:nvPr/>
            </p:nvSpPr>
            <p:spPr bwMode="auto">
              <a:xfrm>
                <a:off x="576" y="1872"/>
                <a:ext cx="240" cy="192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" name="Group 19"/>
              <p:cNvGrpSpPr>
                <a:grpSpLocks/>
              </p:cNvGrpSpPr>
              <p:nvPr/>
            </p:nvGrpSpPr>
            <p:grpSpPr bwMode="auto">
              <a:xfrm>
                <a:off x="576" y="1872"/>
                <a:ext cx="384" cy="192"/>
                <a:chOff x="576" y="1584"/>
                <a:chExt cx="384" cy="192"/>
              </a:xfrm>
            </p:grpSpPr>
            <p:sp>
              <p:nvSpPr>
                <p:cNvPr id="17428" name="Arc 20"/>
                <p:cNvSpPr>
                  <a:spLocks/>
                </p:cNvSpPr>
                <p:nvPr/>
              </p:nvSpPr>
              <p:spPr bwMode="auto">
                <a:xfrm>
                  <a:off x="816" y="1584"/>
                  <a:ext cx="144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9" name="Arc 21"/>
                <p:cNvSpPr>
                  <a:spLocks/>
                </p:cNvSpPr>
                <p:nvPr/>
              </p:nvSpPr>
              <p:spPr bwMode="auto">
                <a:xfrm flipV="1">
                  <a:off x="816" y="1680"/>
                  <a:ext cx="144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76" y="158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576" y="177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32" name="AutoShape 24"/>
            <p:cNvSpPr>
              <a:spLocks noChangeArrowheads="1"/>
            </p:cNvSpPr>
            <p:nvPr/>
          </p:nvSpPr>
          <p:spPr bwMode="auto">
            <a:xfrm>
              <a:off x="914400" y="4724400"/>
              <a:ext cx="1066800" cy="762000"/>
            </a:xfrm>
            <a:prstGeom prst="rtTriangl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AutoShape 25"/>
            <p:cNvSpPr>
              <a:spLocks noChangeArrowheads="1"/>
            </p:cNvSpPr>
            <p:nvPr/>
          </p:nvSpPr>
          <p:spPr bwMode="auto">
            <a:xfrm flipH="1">
              <a:off x="2667000" y="4724400"/>
              <a:ext cx="1066800" cy="762000"/>
            </a:xfrm>
            <a:prstGeom prst="rtTriangl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1828800" y="5410200"/>
              <a:ext cx="990600" cy="7620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124200" y="3200400"/>
              <a:ext cx="609600" cy="304800"/>
              <a:chOff x="576" y="1632"/>
              <a:chExt cx="384" cy="192"/>
            </a:xfrm>
          </p:grpSpPr>
          <p:sp>
            <p:nvSpPr>
              <p:cNvPr id="17436" name="Rectangle 28"/>
              <p:cNvSpPr>
                <a:spLocks noChangeArrowheads="1"/>
              </p:cNvSpPr>
              <p:nvPr/>
            </p:nvSpPr>
            <p:spPr bwMode="auto">
              <a:xfrm flipH="1">
                <a:off x="672" y="1632"/>
                <a:ext cx="288" cy="192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576" y="1632"/>
                <a:ext cx="384" cy="192"/>
                <a:chOff x="576" y="1632"/>
                <a:chExt cx="384" cy="192"/>
              </a:xfrm>
            </p:grpSpPr>
            <p:sp>
              <p:nvSpPr>
                <p:cNvPr id="17438" name="Line 30"/>
                <p:cNvSpPr>
                  <a:spLocks noChangeShapeType="1"/>
                </p:cNvSpPr>
                <p:nvPr/>
              </p:nvSpPr>
              <p:spPr bwMode="auto">
                <a:xfrm>
                  <a:off x="720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9" name="Line 31"/>
                <p:cNvSpPr>
                  <a:spLocks noChangeShapeType="1"/>
                </p:cNvSpPr>
                <p:nvPr/>
              </p:nvSpPr>
              <p:spPr bwMode="auto">
                <a:xfrm>
                  <a:off x="720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32"/>
                <p:cNvGrpSpPr>
                  <a:grpSpLocks/>
                </p:cNvGrpSpPr>
                <p:nvPr/>
              </p:nvGrpSpPr>
              <p:grpSpPr bwMode="auto">
                <a:xfrm>
                  <a:off x="576" y="1632"/>
                  <a:ext cx="144" cy="192"/>
                  <a:chOff x="1920" y="1872"/>
                  <a:chExt cx="144" cy="192"/>
                </a:xfrm>
              </p:grpSpPr>
              <p:sp>
                <p:nvSpPr>
                  <p:cNvPr id="17441" name="Arc 33"/>
                  <p:cNvSpPr>
                    <a:spLocks/>
                  </p:cNvSpPr>
                  <p:nvPr/>
                </p:nvSpPr>
                <p:spPr bwMode="auto">
                  <a:xfrm flipH="1">
                    <a:off x="1920" y="1872"/>
                    <a:ext cx="144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42" name="Arc 34"/>
                  <p:cNvSpPr>
                    <a:spLocks/>
                  </p:cNvSpPr>
                  <p:nvPr/>
                </p:nvSpPr>
                <p:spPr bwMode="auto">
                  <a:xfrm flipH="1" flipV="1">
                    <a:off x="1920" y="1968"/>
                    <a:ext cx="144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1905000" y="2514600"/>
              <a:ext cx="762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 flipH="1">
              <a:off x="2667000" y="2514600"/>
              <a:ext cx="762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AutoShape 38"/>
            <p:cNvSpPr>
              <a:spLocks noChangeArrowheads="1"/>
            </p:cNvSpPr>
            <p:nvPr/>
          </p:nvSpPr>
          <p:spPr bwMode="auto">
            <a:xfrm>
              <a:off x="2209800" y="1981200"/>
              <a:ext cx="228600" cy="304800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3048000" y="3810000"/>
              <a:ext cx="152400" cy="152400"/>
              <a:chOff x="2064" y="2304"/>
              <a:chExt cx="96" cy="96"/>
            </a:xfrm>
          </p:grpSpPr>
          <p:sp>
            <p:nvSpPr>
              <p:cNvPr id="17449" name="Oval 41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Oval 42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Oval 43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52" name="Oval 44"/>
            <p:cNvSpPr>
              <a:spLocks noChangeArrowheads="1"/>
            </p:cNvSpPr>
            <p:nvPr/>
          </p:nvSpPr>
          <p:spPr bwMode="auto">
            <a:xfrm>
              <a:off x="1676400" y="35814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Oval 45"/>
            <p:cNvSpPr>
              <a:spLocks noChangeArrowheads="1"/>
            </p:cNvSpPr>
            <p:nvPr/>
          </p:nvSpPr>
          <p:spPr bwMode="auto">
            <a:xfrm>
              <a:off x="1676400" y="42672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Oval 46"/>
            <p:cNvSpPr>
              <a:spLocks noChangeArrowheads="1"/>
            </p:cNvSpPr>
            <p:nvPr/>
          </p:nvSpPr>
          <p:spPr bwMode="auto">
            <a:xfrm>
              <a:off x="1676400" y="4191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Oval 47"/>
            <p:cNvSpPr>
              <a:spLocks noChangeArrowheads="1"/>
            </p:cNvSpPr>
            <p:nvPr/>
          </p:nvSpPr>
          <p:spPr bwMode="auto">
            <a:xfrm>
              <a:off x="1828800" y="4419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Oval 48"/>
            <p:cNvSpPr>
              <a:spLocks noChangeArrowheads="1"/>
            </p:cNvSpPr>
            <p:nvPr/>
          </p:nvSpPr>
          <p:spPr bwMode="auto">
            <a:xfrm>
              <a:off x="1828800" y="43434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Oval 49"/>
            <p:cNvSpPr>
              <a:spLocks noChangeArrowheads="1"/>
            </p:cNvSpPr>
            <p:nvPr/>
          </p:nvSpPr>
          <p:spPr bwMode="auto"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Oval 50"/>
            <p:cNvSpPr>
              <a:spLocks noChangeArrowheads="1"/>
            </p:cNvSpPr>
            <p:nvPr/>
          </p:nvSpPr>
          <p:spPr bwMode="auto">
            <a:xfrm>
              <a:off x="3429000" y="41148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Oval 51"/>
            <p:cNvSpPr>
              <a:spLocks noChangeArrowheads="1"/>
            </p:cNvSpPr>
            <p:nvPr/>
          </p:nvSpPr>
          <p:spPr bwMode="auto">
            <a:xfrm>
              <a:off x="2971800" y="46482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Oval 52"/>
            <p:cNvSpPr>
              <a:spLocks noChangeArrowheads="1"/>
            </p:cNvSpPr>
            <p:nvPr/>
          </p:nvSpPr>
          <p:spPr bwMode="auto">
            <a:xfrm>
              <a:off x="2743200" y="4953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Oval 53"/>
            <p:cNvSpPr>
              <a:spLocks noChangeArrowheads="1"/>
            </p:cNvSpPr>
            <p:nvPr/>
          </p:nvSpPr>
          <p:spPr bwMode="auto">
            <a:xfrm>
              <a:off x="1828800" y="4800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2819400" y="3200400"/>
              <a:ext cx="152400" cy="228600"/>
              <a:chOff x="2208" y="2448"/>
              <a:chExt cx="96" cy="144"/>
            </a:xfrm>
          </p:grpSpPr>
          <p:sp>
            <p:nvSpPr>
              <p:cNvPr id="17463" name="Oval 55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Oval 56"/>
              <p:cNvSpPr>
                <a:spLocks noChangeArrowheads="1"/>
              </p:cNvSpPr>
              <p:nvPr/>
            </p:nvSpPr>
            <p:spPr bwMode="auto">
              <a:xfrm>
                <a:off x="2256" y="25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5" name="Oval 57"/>
              <p:cNvSpPr>
                <a:spLocks noChangeArrowheads="1"/>
              </p:cNvSpPr>
              <p:nvPr/>
            </p:nvSpPr>
            <p:spPr bwMode="auto">
              <a:xfrm>
                <a:off x="2256" y="249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66" name="Oval 58"/>
            <p:cNvSpPr>
              <a:spLocks noChangeArrowheads="1"/>
            </p:cNvSpPr>
            <p:nvPr/>
          </p:nvSpPr>
          <p:spPr bwMode="auto">
            <a:xfrm>
              <a:off x="914400" y="4038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Oval 59"/>
            <p:cNvSpPr>
              <a:spLocks noChangeArrowheads="1"/>
            </p:cNvSpPr>
            <p:nvPr/>
          </p:nvSpPr>
          <p:spPr bwMode="auto">
            <a:xfrm>
              <a:off x="2286000" y="46482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2286000" y="5029200"/>
              <a:ext cx="152400" cy="152400"/>
              <a:chOff x="2064" y="2304"/>
              <a:chExt cx="96" cy="96"/>
            </a:xfrm>
          </p:grpSpPr>
          <p:sp>
            <p:nvSpPr>
              <p:cNvPr id="17469" name="Oval 61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0" name="Oval 62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1" name="Oval 63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>
              <a:off x="2286000" y="33528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Oval 65"/>
            <p:cNvSpPr>
              <a:spLocks noChangeArrowheads="1"/>
            </p:cNvSpPr>
            <p:nvPr/>
          </p:nvSpPr>
          <p:spPr bwMode="auto">
            <a:xfrm>
              <a:off x="2286000" y="3276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4" name="Line 66"/>
            <p:cNvSpPr>
              <a:spLocks noChangeShapeType="1"/>
            </p:cNvSpPr>
            <p:nvPr/>
          </p:nvSpPr>
          <p:spPr bwMode="auto">
            <a:xfrm>
              <a:off x="2324100" y="3429000"/>
              <a:ext cx="0" cy="198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68892" y="1497932"/>
            <a:ext cx="2819400" cy="3505200"/>
            <a:chOff x="5257800" y="1981200"/>
            <a:chExt cx="2819400" cy="3505200"/>
          </a:xfrm>
        </p:grpSpPr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6172200" y="5410200"/>
              <a:ext cx="990600" cy="7620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6" name="Line 68"/>
            <p:cNvSpPr>
              <a:spLocks noChangeShapeType="1"/>
            </p:cNvSpPr>
            <p:nvPr/>
          </p:nvSpPr>
          <p:spPr bwMode="auto">
            <a:xfrm>
              <a:off x="6096000" y="2438400"/>
              <a:ext cx="304800" cy="297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69"/>
            <p:cNvSpPr>
              <a:spLocks noChangeShapeType="1"/>
            </p:cNvSpPr>
            <p:nvPr/>
          </p:nvSpPr>
          <p:spPr bwMode="auto">
            <a:xfrm flipH="1">
              <a:off x="6934200" y="2438400"/>
              <a:ext cx="304800" cy="297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70"/>
            <p:cNvSpPr>
              <a:spLocks noChangeShapeType="1"/>
            </p:cNvSpPr>
            <p:nvPr/>
          </p:nvSpPr>
          <p:spPr bwMode="auto">
            <a:xfrm flipH="1">
              <a:off x="6400800" y="2362200"/>
              <a:ext cx="76200" cy="304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71"/>
            <p:cNvSpPr>
              <a:spLocks noChangeShapeType="1"/>
            </p:cNvSpPr>
            <p:nvPr/>
          </p:nvSpPr>
          <p:spPr bwMode="auto">
            <a:xfrm>
              <a:off x="6858000" y="2362200"/>
              <a:ext cx="76200" cy="304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AutoShape 72"/>
            <p:cNvSpPr>
              <a:spLocks noChangeArrowheads="1"/>
            </p:cNvSpPr>
            <p:nvPr/>
          </p:nvSpPr>
          <p:spPr bwMode="auto">
            <a:xfrm flipV="1">
              <a:off x="6400800" y="3276600"/>
              <a:ext cx="533400" cy="21336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5257800" y="3200400"/>
              <a:ext cx="381000" cy="3048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4" name="Arc 76"/>
            <p:cNvSpPr>
              <a:spLocks/>
            </p:cNvSpPr>
            <p:nvPr/>
          </p:nvSpPr>
          <p:spPr bwMode="auto">
            <a:xfrm>
              <a:off x="5638800" y="3200400"/>
              <a:ext cx="228600" cy="152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5" name="Arc 77"/>
            <p:cNvSpPr>
              <a:spLocks/>
            </p:cNvSpPr>
            <p:nvPr/>
          </p:nvSpPr>
          <p:spPr bwMode="auto">
            <a:xfrm flipV="1">
              <a:off x="5629275" y="3352800"/>
              <a:ext cx="238125" cy="152400"/>
            </a:xfrm>
            <a:custGeom>
              <a:avLst/>
              <a:gdLst>
                <a:gd name="G0" fmla="+- 1008 0 0"/>
                <a:gd name="G1" fmla="+- 21600 0 0"/>
                <a:gd name="G2" fmla="+- 21600 0 0"/>
                <a:gd name="T0" fmla="*/ 0 w 22608"/>
                <a:gd name="T1" fmla="*/ 24 h 21600"/>
                <a:gd name="T2" fmla="*/ 22608 w 22608"/>
                <a:gd name="T3" fmla="*/ 21600 h 21600"/>
                <a:gd name="T4" fmla="*/ 1008 w 2260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8" h="21600" fill="none" extrusionOk="0">
                  <a:moveTo>
                    <a:pt x="-1" y="23"/>
                  </a:moveTo>
                  <a:cubicBezTo>
                    <a:pt x="335" y="7"/>
                    <a:pt x="671" y="-1"/>
                    <a:pt x="1008" y="0"/>
                  </a:cubicBezTo>
                  <a:cubicBezTo>
                    <a:pt x="12937" y="0"/>
                    <a:pt x="22608" y="9670"/>
                    <a:pt x="22608" y="21600"/>
                  </a:cubicBezTo>
                </a:path>
                <a:path w="22608" h="21600" stroke="0" extrusionOk="0">
                  <a:moveTo>
                    <a:pt x="-1" y="23"/>
                  </a:moveTo>
                  <a:cubicBezTo>
                    <a:pt x="335" y="7"/>
                    <a:pt x="671" y="-1"/>
                    <a:pt x="1008" y="0"/>
                  </a:cubicBezTo>
                  <a:cubicBezTo>
                    <a:pt x="12937" y="0"/>
                    <a:pt x="22608" y="9670"/>
                    <a:pt x="22608" y="21600"/>
                  </a:cubicBezTo>
                  <a:lnTo>
                    <a:pt x="1008" y="2160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6" name="Line 78"/>
            <p:cNvSpPr>
              <a:spLocks noChangeShapeType="1"/>
            </p:cNvSpPr>
            <p:nvPr/>
          </p:nvSpPr>
          <p:spPr bwMode="auto">
            <a:xfrm flipH="1">
              <a:off x="5257800" y="3200400"/>
              <a:ext cx="38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Line 79"/>
            <p:cNvSpPr>
              <a:spLocks noChangeShapeType="1"/>
            </p:cNvSpPr>
            <p:nvPr/>
          </p:nvSpPr>
          <p:spPr bwMode="auto">
            <a:xfrm flipH="1">
              <a:off x="5257800" y="3505200"/>
              <a:ext cx="38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AutoShape 80"/>
            <p:cNvSpPr>
              <a:spLocks noChangeArrowheads="1"/>
            </p:cNvSpPr>
            <p:nvPr/>
          </p:nvSpPr>
          <p:spPr bwMode="auto">
            <a:xfrm>
              <a:off x="5257800" y="4724400"/>
              <a:ext cx="1066800" cy="762000"/>
            </a:xfrm>
            <a:prstGeom prst="rtTriangl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9" name="AutoShape 81"/>
            <p:cNvSpPr>
              <a:spLocks noChangeArrowheads="1"/>
            </p:cNvSpPr>
            <p:nvPr/>
          </p:nvSpPr>
          <p:spPr bwMode="auto">
            <a:xfrm flipH="1">
              <a:off x="7010400" y="4724400"/>
              <a:ext cx="1066800" cy="762000"/>
            </a:xfrm>
            <a:prstGeom prst="rtTriangl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>
              <a:off x="6172200" y="5410200"/>
              <a:ext cx="990600" cy="7620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7467600" y="3200400"/>
              <a:ext cx="609600" cy="304800"/>
              <a:chOff x="576" y="1632"/>
              <a:chExt cx="384" cy="192"/>
            </a:xfrm>
          </p:grpSpPr>
          <p:sp>
            <p:nvSpPr>
              <p:cNvPr id="17492" name="Rectangle 84"/>
              <p:cNvSpPr>
                <a:spLocks noChangeArrowheads="1"/>
              </p:cNvSpPr>
              <p:nvPr/>
            </p:nvSpPr>
            <p:spPr bwMode="auto">
              <a:xfrm flipH="1">
                <a:off x="672" y="1632"/>
                <a:ext cx="288" cy="192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85"/>
              <p:cNvGrpSpPr>
                <a:grpSpLocks/>
              </p:cNvGrpSpPr>
              <p:nvPr/>
            </p:nvGrpSpPr>
            <p:grpSpPr bwMode="auto">
              <a:xfrm>
                <a:off x="576" y="1632"/>
                <a:ext cx="384" cy="192"/>
                <a:chOff x="576" y="1632"/>
                <a:chExt cx="384" cy="192"/>
              </a:xfrm>
            </p:grpSpPr>
            <p:sp>
              <p:nvSpPr>
                <p:cNvPr id="17494" name="Line 86"/>
                <p:cNvSpPr>
                  <a:spLocks noChangeShapeType="1"/>
                </p:cNvSpPr>
                <p:nvPr/>
              </p:nvSpPr>
              <p:spPr bwMode="auto">
                <a:xfrm>
                  <a:off x="720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Line 87"/>
                <p:cNvSpPr>
                  <a:spLocks noChangeShapeType="1"/>
                </p:cNvSpPr>
                <p:nvPr/>
              </p:nvSpPr>
              <p:spPr bwMode="auto">
                <a:xfrm>
                  <a:off x="720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88"/>
                <p:cNvGrpSpPr>
                  <a:grpSpLocks/>
                </p:cNvGrpSpPr>
                <p:nvPr/>
              </p:nvGrpSpPr>
              <p:grpSpPr bwMode="auto">
                <a:xfrm>
                  <a:off x="576" y="1632"/>
                  <a:ext cx="144" cy="192"/>
                  <a:chOff x="1920" y="1872"/>
                  <a:chExt cx="144" cy="192"/>
                </a:xfrm>
              </p:grpSpPr>
              <p:sp>
                <p:nvSpPr>
                  <p:cNvPr id="17497" name="Arc 89"/>
                  <p:cNvSpPr>
                    <a:spLocks/>
                  </p:cNvSpPr>
                  <p:nvPr/>
                </p:nvSpPr>
                <p:spPr bwMode="auto">
                  <a:xfrm flipH="1">
                    <a:off x="1920" y="1872"/>
                    <a:ext cx="144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98" name="Arc 90"/>
                  <p:cNvSpPr>
                    <a:spLocks/>
                  </p:cNvSpPr>
                  <p:nvPr/>
                </p:nvSpPr>
                <p:spPr bwMode="auto">
                  <a:xfrm flipH="1" flipV="1">
                    <a:off x="1920" y="1968"/>
                    <a:ext cx="144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7499" name="AutoShape 91"/>
            <p:cNvSpPr>
              <a:spLocks noChangeArrowheads="1"/>
            </p:cNvSpPr>
            <p:nvPr/>
          </p:nvSpPr>
          <p:spPr bwMode="auto">
            <a:xfrm>
              <a:off x="6553200" y="1981200"/>
              <a:ext cx="228600" cy="304800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92"/>
            <p:cNvGrpSpPr>
              <a:grpSpLocks/>
            </p:cNvGrpSpPr>
            <p:nvPr/>
          </p:nvGrpSpPr>
          <p:grpSpPr bwMode="auto">
            <a:xfrm>
              <a:off x="7391400" y="3810000"/>
              <a:ext cx="152400" cy="152400"/>
              <a:chOff x="2064" y="2304"/>
              <a:chExt cx="96" cy="96"/>
            </a:xfrm>
          </p:grpSpPr>
          <p:sp>
            <p:nvSpPr>
              <p:cNvPr id="17501" name="Oval 93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2" name="Oval 94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3" name="Oval 95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04" name="Oval 96"/>
            <p:cNvSpPr>
              <a:spLocks noChangeArrowheads="1"/>
            </p:cNvSpPr>
            <p:nvPr/>
          </p:nvSpPr>
          <p:spPr bwMode="auto">
            <a:xfrm>
              <a:off x="6019800" y="35814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5" name="Oval 97"/>
            <p:cNvSpPr>
              <a:spLocks noChangeArrowheads="1"/>
            </p:cNvSpPr>
            <p:nvPr/>
          </p:nvSpPr>
          <p:spPr bwMode="auto">
            <a:xfrm>
              <a:off x="6019800" y="42672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6" name="Oval 98"/>
            <p:cNvSpPr>
              <a:spLocks noChangeArrowheads="1"/>
            </p:cNvSpPr>
            <p:nvPr/>
          </p:nvSpPr>
          <p:spPr bwMode="auto">
            <a:xfrm>
              <a:off x="6019800" y="4191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7" name="Oval 99"/>
            <p:cNvSpPr>
              <a:spLocks noChangeArrowheads="1"/>
            </p:cNvSpPr>
            <p:nvPr/>
          </p:nvSpPr>
          <p:spPr bwMode="auto">
            <a:xfrm>
              <a:off x="6172200" y="4419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8" name="Oval 100"/>
            <p:cNvSpPr>
              <a:spLocks noChangeArrowheads="1"/>
            </p:cNvSpPr>
            <p:nvPr/>
          </p:nvSpPr>
          <p:spPr bwMode="auto">
            <a:xfrm>
              <a:off x="6172200" y="43434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9" name="Oval 101"/>
            <p:cNvSpPr>
              <a:spLocks noChangeArrowheads="1"/>
            </p:cNvSpPr>
            <p:nvPr/>
          </p:nvSpPr>
          <p:spPr bwMode="auto">
            <a:xfrm>
              <a:off x="7772400" y="4191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0" name="Oval 102"/>
            <p:cNvSpPr>
              <a:spLocks noChangeArrowheads="1"/>
            </p:cNvSpPr>
            <p:nvPr/>
          </p:nvSpPr>
          <p:spPr bwMode="auto">
            <a:xfrm>
              <a:off x="7772400" y="41148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" name="Oval 103"/>
            <p:cNvSpPr>
              <a:spLocks noChangeArrowheads="1"/>
            </p:cNvSpPr>
            <p:nvPr/>
          </p:nvSpPr>
          <p:spPr bwMode="auto">
            <a:xfrm>
              <a:off x="7315200" y="46482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" name="Oval 104"/>
            <p:cNvSpPr>
              <a:spLocks noChangeArrowheads="1"/>
            </p:cNvSpPr>
            <p:nvPr/>
          </p:nvSpPr>
          <p:spPr bwMode="auto">
            <a:xfrm>
              <a:off x="7086600" y="4953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" name="Oval 105"/>
            <p:cNvSpPr>
              <a:spLocks noChangeArrowheads="1"/>
            </p:cNvSpPr>
            <p:nvPr/>
          </p:nvSpPr>
          <p:spPr bwMode="auto">
            <a:xfrm>
              <a:off x="6172200" y="4800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06"/>
            <p:cNvGrpSpPr>
              <a:grpSpLocks/>
            </p:cNvGrpSpPr>
            <p:nvPr/>
          </p:nvGrpSpPr>
          <p:grpSpPr bwMode="auto">
            <a:xfrm>
              <a:off x="7162800" y="3200400"/>
              <a:ext cx="152400" cy="228600"/>
              <a:chOff x="2208" y="2448"/>
              <a:chExt cx="96" cy="144"/>
            </a:xfrm>
          </p:grpSpPr>
          <p:sp>
            <p:nvSpPr>
              <p:cNvPr id="17515" name="Oval 107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" name="Oval 108"/>
              <p:cNvSpPr>
                <a:spLocks noChangeArrowheads="1"/>
              </p:cNvSpPr>
              <p:nvPr/>
            </p:nvSpPr>
            <p:spPr bwMode="auto">
              <a:xfrm>
                <a:off x="2256" y="25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" name="Oval 109"/>
              <p:cNvSpPr>
                <a:spLocks noChangeArrowheads="1"/>
              </p:cNvSpPr>
              <p:nvPr/>
            </p:nvSpPr>
            <p:spPr bwMode="auto">
              <a:xfrm>
                <a:off x="2256" y="249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18" name="Oval 110"/>
            <p:cNvSpPr>
              <a:spLocks noChangeArrowheads="1"/>
            </p:cNvSpPr>
            <p:nvPr/>
          </p:nvSpPr>
          <p:spPr bwMode="auto">
            <a:xfrm>
              <a:off x="5257800" y="40386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" name="Oval 111"/>
            <p:cNvSpPr>
              <a:spLocks noChangeArrowheads="1"/>
            </p:cNvSpPr>
            <p:nvPr/>
          </p:nvSpPr>
          <p:spPr bwMode="auto">
            <a:xfrm>
              <a:off x="6553200" y="34290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" name="Oval 112"/>
            <p:cNvSpPr>
              <a:spLocks noChangeArrowheads="1"/>
            </p:cNvSpPr>
            <p:nvPr/>
          </p:nvSpPr>
          <p:spPr bwMode="auto">
            <a:xfrm>
              <a:off x="6629400" y="33528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13"/>
            <p:cNvGrpSpPr>
              <a:grpSpLocks/>
            </p:cNvGrpSpPr>
            <p:nvPr/>
          </p:nvGrpSpPr>
          <p:grpSpPr bwMode="auto">
            <a:xfrm>
              <a:off x="6705600" y="4724400"/>
              <a:ext cx="152400" cy="152400"/>
              <a:chOff x="2064" y="2304"/>
              <a:chExt cx="96" cy="96"/>
            </a:xfrm>
          </p:grpSpPr>
          <p:sp>
            <p:nvSpPr>
              <p:cNvPr id="17522" name="Oval 114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3" name="Oval 115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4" name="Oval 116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25" name="Oval 117"/>
            <p:cNvSpPr>
              <a:spLocks noChangeArrowheads="1"/>
            </p:cNvSpPr>
            <p:nvPr/>
          </p:nvSpPr>
          <p:spPr bwMode="auto">
            <a:xfrm>
              <a:off x="6553200" y="4114800"/>
              <a:ext cx="76200" cy="7620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6" name="Line 118"/>
            <p:cNvSpPr>
              <a:spLocks noChangeShapeType="1"/>
            </p:cNvSpPr>
            <p:nvPr/>
          </p:nvSpPr>
          <p:spPr bwMode="auto">
            <a:xfrm>
              <a:off x="6667500" y="3352800"/>
              <a:ext cx="0" cy="2057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Line 119"/>
            <p:cNvSpPr>
              <a:spLocks noChangeShapeType="1"/>
            </p:cNvSpPr>
            <p:nvPr/>
          </p:nvSpPr>
          <p:spPr bwMode="auto">
            <a:xfrm>
              <a:off x="6096000" y="2514600"/>
              <a:ext cx="762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Line 120"/>
            <p:cNvSpPr>
              <a:spLocks noChangeShapeType="1"/>
            </p:cNvSpPr>
            <p:nvPr/>
          </p:nvSpPr>
          <p:spPr bwMode="auto">
            <a:xfrm flipH="1">
              <a:off x="7162800" y="2438400"/>
              <a:ext cx="762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29" name="Text Box 121"/>
          <p:cNvSpPr txBox="1">
            <a:spLocks noChangeArrowheads="1"/>
          </p:cNvSpPr>
          <p:nvPr/>
        </p:nvSpPr>
        <p:spPr bwMode="auto">
          <a:xfrm>
            <a:off x="3924467" y="5133169"/>
            <a:ext cx="2508250" cy="64135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000000"/>
                </a:solidFill>
              </a:rPr>
              <a:t>Ion damage distributed</a:t>
            </a:r>
          </a:p>
          <a:p>
            <a:pPr algn="ctr" eaLnBrk="1" hangingPunct="1"/>
            <a:r>
              <a:rPr lang="en-US" sz="1800" dirty="0">
                <a:solidFill>
                  <a:srgbClr val="000000"/>
                </a:solidFill>
              </a:rPr>
              <a:t>over larger area</a:t>
            </a:r>
            <a:endParaRPr lang="en-US" sz="1800" dirty="0">
              <a:solidFill>
                <a:srgbClr val="FF5050"/>
              </a:solidFill>
            </a:endParaRPr>
          </a:p>
        </p:txBody>
      </p:sp>
      <p:sp>
        <p:nvSpPr>
          <p:cNvPr id="114" name="Rounded Rectangular Callout 113"/>
          <p:cNvSpPr/>
          <p:nvPr/>
        </p:nvSpPr>
        <p:spPr bwMode="auto">
          <a:xfrm>
            <a:off x="6809875" y="2833944"/>
            <a:ext cx="2033336" cy="1502934"/>
          </a:xfrm>
          <a:prstGeom prst="wedgeRoundRectCallout">
            <a:avLst>
              <a:gd name="adj1" fmla="val -60540"/>
              <a:gd name="adj2" fmla="val 2868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arger </a:t>
            </a:r>
            <a:r>
              <a:rPr lang="en-US" sz="2000" dirty="0">
                <a:solidFill>
                  <a:srgbClr val="000000"/>
                </a:solidFill>
              </a:rPr>
              <a:t>laser </a:t>
            </a:r>
            <a:r>
              <a:rPr lang="en-US" sz="2000" dirty="0" smtClean="0">
                <a:solidFill>
                  <a:srgbClr val="000000"/>
                </a:solidFill>
              </a:rPr>
              <a:t>size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(same # electrons</a:t>
            </a:r>
            <a:r>
              <a:rPr lang="en-US" sz="2000" dirty="0">
                <a:solidFill>
                  <a:srgbClr val="000000"/>
                </a:solidFill>
              </a:rPr>
              <a:t>, same # </a:t>
            </a:r>
            <a:r>
              <a:rPr lang="en-US" sz="2000" dirty="0" smtClean="0">
                <a:solidFill>
                  <a:srgbClr val="000000"/>
                </a:solidFill>
              </a:rPr>
              <a:t>ions)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9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0"/>
            <a:ext cx="8229600" cy="697832"/>
          </a:xfrm>
        </p:spPr>
        <p:txBody>
          <a:bodyPr/>
          <a:lstStyle/>
          <a:p>
            <a:pPr algn="l"/>
            <a:r>
              <a:rPr lang="en-US" sz="4000" dirty="0" smtClean="0"/>
              <a:t>Fluence Lifetime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09" y="2006744"/>
            <a:ext cx="3977640" cy="2697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94859" y="4960770"/>
            <a:ext cx="4238956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 we use cm size laser beams?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Not in today’s CEBAF photogun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Need a better cathode/anode beam transport optics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333889" y="875371"/>
            <a:ext cx="3655018" cy="1047481"/>
          </a:xfrm>
          <a:prstGeom prst="wedgeRoundRectCallout">
            <a:avLst>
              <a:gd name="adj1" fmla="val -21889"/>
              <a:gd name="adj2" fmla="val 7267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Enhanced </a:t>
            </a:r>
            <a:r>
              <a:rPr lang="en-US" sz="2000" dirty="0" smtClean="0"/>
              <a:t>Charge Lifetime </a:t>
            </a:r>
            <a:r>
              <a:rPr lang="en-US" sz="2000" dirty="0"/>
              <a:t>for </a:t>
            </a:r>
            <a:r>
              <a:rPr lang="en-US" sz="2000" dirty="0" smtClean="0"/>
              <a:t>QWeak: </a:t>
            </a:r>
            <a:r>
              <a:rPr lang="en-US" sz="2000" dirty="0"/>
              <a:t>Increase </a:t>
            </a:r>
            <a:r>
              <a:rPr lang="en-US" sz="2000" dirty="0" smtClean="0"/>
              <a:t>laser </a:t>
            </a:r>
            <a:r>
              <a:rPr lang="en-US" sz="2000" dirty="0"/>
              <a:t>size from </a:t>
            </a:r>
            <a:r>
              <a:rPr lang="en-US" sz="2000" dirty="0" smtClean="0"/>
              <a:t>0.5 </a:t>
            </a:r>
            <a:r>
              <a:rPr lang="en-US" sz="2000" dirty="0"/>
              <a:t>mm to </a:t>
            </a:r>
            <a:r>
              <a:rPr lang="en-US" sz="2000" dirty="0" smtClean="0"/>
              <a:t>1.0 </a:t>
            </a:r>
            <a:r>
              <a:rPr lang="en-US" sz="2000" dirty="0"/>
              <a:t>mm (diameter)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922852"/>
            <a:ext cx="3977640" cy="269748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123825" y="875371"/>
            <a:ext cx="2193877" cy="1047481"/>
          </a:xfrm>
          <a:prstGeom prst="wedgeRoundRectCallout">
            <a:avLst>
              <a:gd name="adj1" fmla="val -33088"/>
              <a:gd name="adj2" fmla="val 7292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Fluence Lifetime: Charge </a:t>
            </a:r>
            <a:r>
              <a:rPr lang="en-US" sz="2000" dirty="0"/>
              <a:t>L</a:t>
            </a:r>
            <a:r>
              <a:rPr lang="en-US" sz="2000" dirty="0" smtClean="0"/>
              <a:t>ifetime per Emission </a:t>
            </a:r>
            <a:r>
              <a:rPr lang="en-US" sz="2000" dirty="0"/>
              <a:t>A</a:t>
            </a:r>
            <a:r>
              <a:rPr lang="en-US" sz="2000" dirty="0" smtClean="0"/>
              <a:t>rea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401154" y="4676356"/>
            <a:ext cx="2089383" cy="685594"/>
          </a:xfrm>
          <a:prstGeom prst="wedgeRoundRectCallout">
            <a:avLst>
              <a:gd name="adj1" fmla="val -17066"/>
              <a:gd name="adj2" fmla="val -110277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Bulk GaAs, 532 nm, 5 mm Active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1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123" y="0"/>
            <a:ext cx="6842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Daily Operation of CEBAF </a:t>
            </a:r>
            <a:r>
              <a:rPr lang="en-US" sz="3600" dirty="0" err="1" smtClean="0"/>
              <a:t>Photogun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30876" y="877251"/>
            <a:ext cx="4014664" cy="3173965"/>
            <a:chOff x="1603780" y="1299352"/>
            <a:chExt cx="6096000" cy="4024307"/>
          </a:xfrm>
        </p:grpSpPr>
        <p:pic>
          <p:nvPicPr>
            <p:cNvPr id="4" name="Picture 3" descr="17C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48" b="14562"/>
            <a:stretch/>
          </p:blipFill>
          <p:spPr>
            <a:xfrm>
              <a:off x="1603780" y="1299352"/>
              <a:ext cx="6096000" cy="3561158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286929" y="4847665"/>
              <a:ext cx="4887030" cy="475994"/>
              <a:chOff x="2536311" y="5285768"/>
              <a:chExt cx="4887030" cy="475994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H="1">
                <a:off x="2536311" y="5556050"/>
                <a:ext cx="488703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6" name="TextBox 5"/>
              <p:cNvSpPr txBox="1"/>
              <p:nvPr/>
            </p:nvSpPr>
            <p:spPr>
              <a:xfrm>
                <a:off x="4367123" y="5285768"/>
                <a:ext cx="1727177" cy="4759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24 Hours</a:t>
                </a:r>
                <a:endParaRPr lang="en-US" b="1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2734736" y="4441626"/>
            <a:ext cx="626305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Delivering polarized beam to 3 Users simultaneously means </a:t>
            </a:r>
            <a:r>
              <a:rPr lang="en-US" b="1" dirty="0" smtClean="0">
                <a:solidFill>
                  <a:srgbClr val="0000FF"/>
                </a:solidFill>
              </a:rPr>
              <a:t>providing average current &gt; </a:t>
            </a:r>
            <a:r>
              <a:rPr lang="en-US" b="1" dirty="0" smtClean="0">
                <a:solidFill>
                  <a:srgbClr val="0000FF"/>
                </a:solidFill>
              </a:rPr>
              <a:t>200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0000FF"/>
                </a:solidFill>
              </a:rPr>
              <a:t>A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Delivering 20C/day for weeks without invasive interruption means </a:t>
            </a:r>
            <a:r>
              <a:rPr lang="en-US" b="1" dirty="0" smtClean="0">
                <a:solidFill>
                  <a:srgbClr val="FF0000"/>
                </a:solidFill>
              </a:rPr>
              <a:t>achieving 1/e charge lifetimes that are &gt; 200 C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Parity violation experiments benefit from a </a:t>
            </a:r>
            <a:r>
              <a:rPr lang="en-US" b="1" dirty="0" smtClean="0">
                <a:solidFill>
                  <a:srgbClr val="008000"/>
                </a:solidFill>
              </a:rPr>
              <a:t>polarized source that remains constant over long periods of time</a:t>
            </a:r>
            <a:r>
              <a:rPr lang="en-US" dirty="0" smtClean="0"/>
              <a:t>.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52474"/>
          <a:stretch/>
        </p:blipFill>
        <p:spPr>
          <a:xfrm>
            <a:off x="4554128" y="994720"/>
            <a:ext cx="4261466" cy="313792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35" y="4167548"/>
            <a:ext cx="2137689" cy="2224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217" y="853817"/>
            <a:ext cx="5950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200uA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9093" y="842668"/>
            <a:ext cx="4227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17C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5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01" y="3715224"/>
            <a:ext cx="3977640" cy="2697480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5243815" y="919342"/>
            <a:ext cx="3820319" cy="3115189"/>
            <a:chOff x="58737" y="1587242"/>
            <a:chExt cx="3820319" cy="3115189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540543" y="1738313"/>
              <a:ext cx="2819400" cy="2528888"/>
              <a:chOff x="576" y="1863"/>
              <a:chExt cx="1776" cy="1593"/>
            </a:xfrm>
          </p:grpSpPr>
          <p:sp>
            <p:nvSpPr>
              <p:cNvPr id="18454" name="AutoShape 4"/>
              <p:cNvSpPr>
                <a:spLocks noChangeArrowheads="1"/>
              </p:cNvSpPr>
              <p:nvPr/>
            </p:nvSpPr>
            <p:spPr bwMode="auto">
              <a:xfrm flipV="1">
                <a:off x="1392" y="2064"/>
                <a:ext cx="144" cy="1344"/>
              </a:xfrm>
              <a:custGeom>
                <a:avLst/>
                <a:gdLst>
                  <a:gd name="T0" fmla="*/ 126 w 21600"/>
                  <a:gd name="T1" fmla="*/ 672 h 21600"/>
                  <a:gd name="T2" fmla="*/ 72 w 21600"/>
                  <a:gd name="T3" fmla="*/ 1344 h 21600"/>
                  <a:gd name="T4" fmla="*/ 18 w 21600"/>
                  <a:gd name="T5" fmla="*/ 672 h 21600"/>
                  <a:gd name="T6" fmla="*/ 7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Line 7"/>
              <p:cNvSpPr>
                <a:spLocks noChangeShapeType="1"/>
              </p:cNvSpPr>
              <p:nvPr/>
            </p:nvSpPr>
            <p:spPr bwMode="auto">
              <a:xfrm flipH="1">
                <a:off x="1392" y="2064"/>
                <a:ext cx="48" cy="13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Line 8"/>
              <p:cNvSpPr>
                <a:spLocks noChangeShapeType="1"/>
              </p:cNvSpPr>
              <p:nvPr/>
            </p:nvSpPr>
            <p:spPr bwMode="auto">
              <a:xfrm>
                <a:off x="1488" y="2064"/>
                <a:ext cx="48" cy="13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" name="Group 9"/>
              <p:cNvGrpSpPr>
                <a:grpSpLocks/>
              </p:cNvGrpSpPr>
              <p:nvPr/>
            </p:nvGrpSpPr>
            <p:grpSpPr bwMode="auto">
              <a:xfrm>
                <a:off x="576" y="2016"/>
                <a:ext cx="384" cy="192"/>
                <a:chOff x="576" y="1872"/>
                <a:chExt cx="384" cy="192"/>
              </a:xfrm>
            </p:grpSpPr>
            <p:sp>
              <p:nvSpPr>
                <p:cNvPr id="18501" name="Rectangle 10"/>
                <p:cNvSpPr>
                  <a:spLocks noChangeArrowheads="1"/>
                </p:cNvSpPr>
                <p:nvPr/>
              </p:nvSpPr>
              <p:spPr bwMode="auto">
                <a:xfrm>
                  <a:off x="576" y="1872"/>
                  <a:ext cx="240" cy="192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" name="Group 11"/>
                <p:cNvGrpSpPr>
                  <a:grpSpLocks/>
                </p:cNvGrpSpPr>
                <p:nvPr/>
              </p:nvGrpSpPr>
              <p:grpSpPr bwMode="auto">
                <a:xfrm>
                  <a:off x="576" y="1872"/>
                  <a:ext cx="384" cy="192"/>
                  <a:chOff x="576" y="1584"/>
                  <a:chExt cx="384" cy="192"/>
                </a:xfrm>
              </p:grpSpPr>
              <p:sp>
                <p:nvSpPr>
                  <p:cNvPr id="18503" name="Arc 12"/>
                  <p:cNvSpPr>
                    <a:spLocks/>
                  </p:cNvSpPr>
                  <p:nvPr/>
                </p:nvSpPr>
                <p:spPr bwMode="auto">
                  <a:xfrm>
                    <a:off x="816" y="1584"/>
                    <a:ext cx="144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44 w 21600"/>
                      <a:gd name="T3" fmla="*/ 96 h 21600"/>
                      <a:gd name="T4" fmla="*/ 0 w 21600"/>
                      <a:gd name="T5" fmla="*/ 96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4" name="Arc 13"/>
                  <p:cNvSpPr>
                    <a:spLocks/>
                  </p:cNvSpPr>
                  <p:nvPr/>
                </p:nvSpPr>
                <p:spPr bwMode="auto">
                  <a:xfrm flipV="1">
                    <a:off x="816" y="1680"/>
                    <a:ext cx="144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44 w 21600"/>
                      <a:gd name="T3" fmla="*/ 96 h 21600"/>
                      <a:gd name="T4" fmla="*/ 0 w 21600"/>
                      <a:gd name="T5" fmla="*/ 96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5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584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6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776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460" name="AutoShape 16"/>
              <p:cNvSpPr>
                <a:spLocks noChangeArrowheads="1"/>
              </p:cNvSpPr>
              <p:nvPr/>
            </p:nvSpPr>
            <p:spPr bwMode="auto">
              <a:xfrm>
                <a:off x="576" y="2976"/>
                <a:ext cx="672" cy="480"/>
              </a:xfrm>
              <a:prstGeom prst="rtTriangl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AutoShape 17"/>
              <p:cNvSpPr>
                <a:spLocks noChangeArrowheads="1"/>
              </p:cNvSpPr>
              <p:nvPr/>
            </p:nvSpPr>
            <p:spPr bwMode="auto">
              <a:xfrm flipH="1">
                <a:off x="1680" y="2976"/>
                <a:ext cx="672" cy="480"/>
              </a:xfrm>
              <a:prstGeom prst="rtTriangl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Rectangle 18"/>
              <p:cNvSpPr>
                <a:spLocks noChangeArrowheads="1"/>
              </p:cNvSpPr>
              <p:nvPr/>
            </p:nvSpPr>
            <p:spPr bwMode="auto">
              <a:xfrm>
                <a:off x="1152" y="3408"/>
                <a:ext cx="624" cy="48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1968" y="2016"/>
                <a:ext cx="384" cy="192"/>
                <a:chOff x="576" y="1632"/>
                <a:chExt cx="384" cy="192"/>
              </a:xfrm>
            </p:grpSpPr>
            <p:sp>
              <p:nvSpPr>
                <p:cNvPr id="18494" name="Rectangle 20"/>
                <p:cNvSpPr>
                  <a:spLocks noChangeArrowheads="1"/>
                </p:cNvSpPr>
                <p:nvPr/>
              </p:nvSpPr>
              <p:spPr bwMode="auto">
                <a:xfrm flipH="1">
                  <a:off x="672" y="1632"/>
                  <a:ext cx="288" cy="192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576" y="1632"/>
                  <a:ext cx="384" cy="192"/>
                  <a:chOff x="576" y="1632"/>
                  <a:chExt cx="384" cy="192"/>
                </a:xfrm>
              </p:grpSpPr>
              <p:sp>
                <p:nvSpPr>
                  <p:cNvPr id="1849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632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824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576" y="1632"/>
                    <a:ext cx="144" cy="192"/>
                    <a:chOff x="1920" y="1872"/>
                    <a:chExt cx="144" cy="192"/>
                  </a:xfrm>
                </p:grpSpPr>
                <p:sp>
                  <p:nvSpPr>
                    <p:cNvPr id="18499" name="Arc 25"/>
                    <p:cNvSpPr>
                      <a:spLocks/>
                    </p:cNvSpPr>
                    <p:nvPr/>
                  </p:nvSpPr>
                  <p:spPr bwMode="auto">
                    <a:xfrm flipH="1">
                      <a:off x="1920" y="1872"/>
                      <a:ext cx="144" cy="9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44 w 21600"/>
                        <a:gd name="T3" fmla="*/ 96 h 21600"/>
                        <a:gd name="T4" fmla="*/ 0 w 21600"/>
                        <a:gd name="T5" fmla="*/ 96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00" name="Arc 2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920" y="1968"/>
                      <a:ext cx="144" cy="9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44 w 21600"/>
                        <a:gd name="T3" fmla="*/ 96 h 21600"/>
                        <a:gd name="T4" fmla="*/ 0 w 21600"/>
                        <a:gd name="T5" fmla="*/ 96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8466" name="AutoShape 29"/>
              <p:cNvSpPr>
                <a:spLocks noChangeArrowheads="1"/>
              </p:cNvSpPr>
              <p:nvPr/>
            </p:nvSpPr>
            <p:spPr bwMode="auto">
              <a:xfrm>
                <a:off x="1394" y="1863"/>
                <a:ext cx="144" cy="192"/>
              </a:xfrm>
              <a:prstGeom prst="upArrow">
                <a:avLst>
                  <a:gd name="adj1" fmla="val 50000"/>
                  <a:gd name="adj2" fmla="val 33333"/>
                </a:avLst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1920" y="2400"/>
                <a:ext cx="96" cy="96"/>
                <a:chOff x="2064" y="2304"/>
                <a:chExt cx="96" cy="96"/>
              </a:xfrm>
            </p:grpSpPr>
            <p:sp>
              <p:nvSpPr>
                <p:cNvPr id="18491" name="Oval 31"/>
                <p:cNvSpPr>
                  <a:spLocks noChangeArrowheads="1"/>
                </p:cNvSpPr>
                <p:nvPr/>
              </p:nvSpPr>
              <p:spPr bwMode="auto">
                <a:xfrm>
                  <a:off x="2064" y="235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92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304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93" name="Oval 33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68" name="Oval 34"/>
              <p:cNvSpPr>
                <a:spLocks noChangeArrowheads="1"/>
              </p:cNvSpPr>
              <p:nvPr/>
            </p:nvSpPr>
            <p:spPr bwMode="auto">
              <a:xfrm>
                <a:off x="1056" y="225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Oval 35"/>
              <p:cNvSpPr>
                <a:spLocks noChangeArrowheads="1"/>
              </p:cNvSpPr>
              <p:nvPr/>
            </p:nvSpPr>
            <p:spPr bwMode="auto">
              <a:xfrm>
                <a:off x="1056" y="268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Oval 3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Oval 37"/>
              <p:cNvSpPr>
                <a:spLocks noChangeArrowheads="1"/>
              </p:cNvSpPr>
              <p:nvPr/>
            </p:nvSpPr>
            <p:spPr bwMode="auto">
              <a:xfrm>
                <a:off x="1152" y="278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2" name="Oval 38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3" name="Oval 39"/>
              <p:cNvSpPr>
                <a:spLocks noChangeArrowheads="1"/>
              </p:cNvSpPr>
              <p:nvPr/>
            </p:nvSpPr>
            <p:spPr bwMode="auto">
              <a:xfrm>
                <a:off x="2160" y="264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4" name="Oval 40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5" name="Oval 41"/>
              <p:cNvSpPr>
                <a:spLocks noChangeArrowheads="1"/>
              </p:cNvSpPr>
              <p:nvPr/>
            </p:nvSpPr>
            <p:spPr bwMode="auto">
              <a:xfrm>
                <a:off x="1872" y="292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6" name="Oval 42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Oval 43"/>
              <p:cNvSpPr>
                <a:spLocks noChangeArrowheads="1"/>
              </p:cNvSpPr>
              <p:nvPr/>
            </p:nvSpPr>
            <p:spPr bwMode="auto">
              <a:xfrm>
                <a:off x="1152" y="302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44"/>
              <p:cNvGrpSpPr>
                <a:grpSpLocks/>
              </p:cNvGrpSpPr>
              <p:nvPr/>
            </p:nvGrpSpPr>
            <p:grpSpPr bwMode="auto">
              <a:xfrm>
                <a:off x="1776" y="2016"/>
                <a:ext cx="96" cy="144"/>
                <a:chOff x="2208" y="2448"/>
                <a:chExt cx="96" cy="144"/>
              </a:xfrm>
            </p:grpSpPr>
            <p:sp>
              <p:nvSpPr>
                <p:cNvPr id="18488" name="Oval 45"/>
                <p:cNvSpPr>
                  <a:spLocks noChangeArrowheads="1"/>
                </p:cNvSpPr>
                <p:nvPr/>
              </p:nvSpPr>
              <p:spPr bwMode="auto">
                <a:xfrm>
                  <a:off x="2208" y="2448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9" name="Oval 46"/>
                <p:cNvSpPr>
                  <a:spLocks noChangeArrowheads="1"/>
                </p:cNvSpPr>
                <p:nvPr/>
              </p:nvSpPr>
              <p:spPr bwMode="auto">
                <a:xfrm>
                  <a:off x="2256" y="2544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90" name="Oval 47"/>
                <p:cNvSpPr>
                  <a:spLocks noChangeArrowheads="1"/>
                </p:cNvSpPr>
                <p:nvPr/>
              </p:nvSpPr>
              <p:spPr bwMode="auto">
                <a:xfrm>
                  <a:off x="2256" y="2496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79" name="Oval 48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0" name="Oval 49"/>
              <p:cNvSpPr>
                <a:spLocks noChangeArrowheads="1"/>
              </p:cNvSpPr>
              <p:nvPr/>
            </p:nvSpPr>
            <p:spPr bwMode="auto">
              <a:xfrm>
                <a:off x="1440" y="292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>
                <a:off x="1233" y="3134"/>
                <a:ext cx="394" cy="201"/>
                <a:chOff x="1857" y="2270"/>
                <a:chExt cx="394" cy="201"/>
              </a:xfrm>
            </p:grpSpPr>
            <p:sp>
              <p:nvSpPr>
                <p:cNvPr id="18485" name="Oval 51"/>
                <p:cNvSpPr>
                  <a:spLocks noChangeArrowheads="1"/>
                </p:cNvSpPr>
                <p:nvPr/>
              </p:nvSpPr>
              <p:spPr bwMode="auto">
                <a:xfrm>
                  <a:off x="1857" y="2423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7" name="Oval 53"/>
                <p:cNvSpPr>
                  <a:spLocks noChangeArrowheads="1"/>
                </p:cNvSpPr>
                <p:nvPr/>
              </p:nvSpPr>
              <p:spPr bwMode="auto">
                <a:xfrm>
                  <a:off x="2203" y="235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6" name="Oval 52"/>
                <p:cNvSpPr>
                  <a:spLocks noChangeArrowheads="1"/>
                </p:cNvSpPr>
                <p:nvPr/>
              </p:nvSpPr>
              <p:spPr bwMode="auto">
                <a:xfrm>
                  <a:off x="2064" y="2270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82" name="Oval 54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3" name="Oval 55"/>
              <p:cNvSpPr>
                <a:spLocks noChangeArrowheads="1"/>
              </p:cNvSpPr>
              <p:nvPr/>
            </p:nvSpPr>
            <p:spPr bwMode="auto">
              <a:xfrm>
                <a:off x="1440" y="206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5" name="Line 66"/>
            <p:cNvSpPr>
              <a:spLocks noChangeShapeType="1"/>
            </p:cNvSpPr>
            <p:nvPr/>
          </p:nvSpPr>
          <p:spPr bwMode="auto">
            <a:xfrm>
              <a:off x="1150143" y="3472668"/>
              <a:ext cx="1143000" cy="0"/>
            </a:xfrm>
            <a:prstGeom prst="line">
              <a:avLst/>
            </a:prstGeom>
            <a:noFill/>
            <a:ln w="19050">
              <a:solidFill>
                <a:srgbClr val="FF130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68"/>
            <p:cNvSpPr>
              <a:spLocks noChangeShapeType="1"/>
            </p:cNvSpPr>
            <p:nvPr/>
          </p:nvSpPr>
          <p:spPr bwMode="auto">
            <a:xfrm>
              <a:off x="1302543" y="3508177"/>
              <a:ext cx="14556" cy="911424"/>
            </a:xfrm>
            <a:prstGeom prst="line">
              <a:avLst/>
            </a:prstGeom>
            <a:noFill/>
            <a:ln w="19050">
              <a:solidFill>
                <a:srgbClr val="FF1301"/>
              </a:solidFill>
              <a:round/>
              <a:headEnd type="arrow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69"/>
            <p:cNvSpPr>
              <a:spLocks noChangeShapeType="1"/>
            </p:cNvSpPr>
            <p:nvPr/>
          </p:nvSpPr>
          <p:spPr bwMode="auto">
            <a:xfrm>
              <a:off x="2750343" y="3832786"/>
              <a:ext cx="0" cy="586815"/>
            </a:xfrm>
            <a:prstGeom prst="line">
              <a:avLst/>
            </a:prstGeom>
            <a:noFill/>
            <a:ln w="19050">
              <a:solidFill>
                <a:srgbClr val="034ABD"/>
              </a:solidFill>
              <a:round/>
              <a:headEnd type="arrow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Text Box 71"/>
            <p:cNvSpPr txBox="1">
              <a:spLocks noChangeArrowheads="1"/>
            </p:cNvSpPr>
            <p:nvPr/>
          </p:nvSpPr>
          <p:spPr bwMode="auto">
            <a:xfrm>
              <a:off x="2341542" y="4363877"/>
              <a:ext cx="1132701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34ABD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34ABD"/>
                  </a:solidFill>
                </a:rPr>
                <a:t>200 kV </a:t>
              </a:r>
              <a:r>
                <a:rPr lang="en-US" sz="1600" dirty="0">
                  <a:solidFill>
                    <a:srgbClr val="034ABD"/>
                  </a:solidFill>
                </a:rPr>
                <a:t>gun</a:t>
              </a:r>
            </a:p>
          </p:txBody>
        </p:sp>
        <p:sp>
          <p:nvSpPr>
            <p:cNvPr id="18451" name="Line 72"/>
            <p:cNvSpPr>
              <a:spLocks noChangeShapeType="1"/>
            </p:cNvSpPr>
            <p:nvPr/>
          </p:nvSpPr>
          <p:spPr bwMode="auto">
            <a:xfrm flipV="1">
              <a:off x="3512343" y="22860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73"/>
            <p:cNvSpPr>
              <a:spLocks noChangeShapeType="1"/>
            </p:cNvSpPr>
            <p:nvPr/>
          </p:nvSpPr>
          <p:spPr bwMode="auto">
            <a:xfrm>
              <a:off x="3131343" y="42672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Text Box 75"/>
            <p:cNvSpPr txBox="1">
              <a:spLocks noChangeArrowheads="1"/>
            </p:cNvSpPr>
            <p:nvPr/>
          </p:nvSpPr>
          <p:spPr bwMode="auto">
            <a:xfrm rot="16200000">
              <a:off x="3063875" y="3115468"/>
              <a:ext cx="1263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Ion energy</a:t>
              </a:r>
            </a:p>
          </p:txBody>
        </p:sp>
        <p:sp>
          <p:nvSpPr>
            <p:cNvPr id="70" name="Text Box 71"/>
            <p:cNvSpPr txBox="1">
              <a:spLocks noChangeArrowheads="1"/>
            </p:cNvSpPr>
            <p:nvPr/>
          </p:nvSpPr>
          <p:spPr bwMode="auto">
            <a:xfrm>
              <a:off x="892481" y="4363877"/>
              <a:ext cx="1101592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1301"/>
                  </a:solidFill>
                </a:rPr>
                <a:t>100 kV </a:t>
              </a:r>
              <a:r>
                <a:rPr lang="en-US" sz="1600" dirty="0">
                  <a:solidFill>
                    <a:srgbClr val="FF1301"/>
                  </a:solidFill>
                </a:rPr>
                <a:t>gun</a:t>
              </a:r>
            </a:p>
          </p:txBody>
        </p:sp>
        <p:sp>
          <p:nvSpPr>
            <p:cNvPr id="71" name="Text Box 75"/>
            <p:cNvSpPr txBox="1">
              <a:spLocks noChangeArrowheads="1"/>
            </p:cNvSpPr>
            <p:nvPr/>
          </p:nvSpPr>
          <p:spPr bwMode="auto">
            <a:xfrm>
              <a:off x="58737" y="3200401"/>
              <a:ext cx="9814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cathode (-)</a:t>
              </a:r>
              <a:endParaRPr lang="en-US" sz="1400" dirty="0"/>
            </a:p>
          </p:txBody>
        </p:sp>
        <p:sp>
          <p:nvSpPr>
            <p:cNvPr id="72" name="Text Box 75"/>
            <p:cNvSpPr txBox="1">
              <a:spLocks noChangeArrowheads="1"/>
            </p:cNvSpPr>
            <p:nvPr/>
          </p:nvSpPr>
          <p:spPr bwMode="auto">
            <a:xfrm>
              <a:off x="82192" y="1673424"/>
              <a:ext cx="8835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anode (+)</a:t>
              </a:r>
              <a:endParaRPr lang="en-US" sz="1400" dirty="0"/>
            </a:p>
          </p:txBody>
        </p:sp>
        <p:sp>
          <p:nvSpPr>
            <p:cNvPr id="73" name="Text Box 75"/>
            <p:cNvSpPr txBox="1">
              <a:spLocks noChangeArrowheads="1"/>
            </p:cNvSpPr>
            <p:nvPr/>
          </p:nvSpPr>
          <p:spPr bwMode="auto">
            <a:xfrm rot="16200000">
              <a:off x="1648371" y="2003414"/>
              <a:ext cx="11093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</a:rPr>
                <a:t>electron beam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74" name="Text Box 75"/>
            <p:cNvSpPr txBox="1">
              <a:spLocks noChangeArrowheads="1"/>
            </p:cNvSpPr>
            <p:nvPr/>
          </p:nvSpPr>
          <p:spPr bwMode="auto">
            <a:xfrm>
              <a:off x="2613137" y="2819400"/>
              <a:ext cx="332142" cy="27699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H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18446" name="Line 67"/>
            <p:cNvSpPr>
              <a:spLocks noChangeShapeType="1"/>
            </p:cNvSpPr>
            <p:nvPr/>
          </p:nvSpPr>
          <p:spPr bwMode="auto">
            <a:xfrm>
              <a:off x="1693842" y="3790246"/>
              <a:ext cx="1295400" cy="0"/>
            </a:xfrm>
            <a:prstGeom prst="line">
              <a:avLst/>
            </a:prstGeom>
            <a:noFill/>
            <a:ln w="19050">
              <a:solidFill>
                <a:srgbClr val="034ABD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Oval 80"/>
          <p:cNvSpPr/>
          <p:nvPr/>
        </p:nvSpPr>
        <p:spPr bwMode="auto">
          <a:xfrm>
            <a:off x="5956271" y="5110761"/>
            <a:ext cx="161449" cy="195209"/>
          </a:xfrm>
          <a:prstGeom prst="ellipse">
            <a:avLst/>
          </a:prstGeom>
          <a:noFill/>
          <a:ln w="25400" cap="flat" cmpd="sng" algn="ctr">
            <a:solidFill>
              <a:srgbClr val="FF13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621972" y="5426812"/>
            <a:ext cx="161449" cy="195209"/>
          </a:xfrm>
          <a:prstGeom prst="ellipse">
            <a:avLst/>
          </a:prstGeom>
          <a:noFill/>
          <a:ln w="25400" cap="flat" cmpd="sng" algn="ctr">
            <a:solidFill>
              <a:srgbClr val="034A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" y="805147"/>
            <a:ext cx="3977640" cy="2697480"/>
          </a:xfrm>
          <a:prstGeom prst="rect">
            <a:avLst/>
          </a:prstGeom>
        </p:spPr>
      </p:pic>
      <p:sp>
        <p:nvSpPr>
          <p:cNvPr id="106" name="Text Box 57"/>
          <p:cNvSpPr txBox="1">
            <a:spLocks noChangeArrowheads="1"/>
          </p:cNvSpPr>
          <p:nvPr/>
        </p:nvSpPr>
        <p:spPr bwMode="auto">
          <a:xfrm>
            <a:off x="6077559" y="4182114"/>
            <a:ext cx="2581762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At </a:t>
            </a:r>
            <a:r>
              <a:rPr lang="en-US" sz="1400" dirty="0" smtClean="0">
                <a:solidFill>
                  <a:srgbClr val="034ABD"/>
                </a:solidFill>
              </a:rPr>
              <a:t>200 kV</a:t>
            </a:r>
            <a:r>
              <a:rPr lang="en-US" sz="1400" dirty="0" smtClean="0">
                <a:solidFill>
                  <a:srgbClr val="000000"/>
                </a:solidFill>
              </a:rPr>
              <a:t>, only </a:t>
            </a:r>
            <a:r>
              <a:rPr lang="en-US" sz="1400" u="sng" dirty="0" smtClean="0">
                <a:solidFill>
                  <a:srgbClr val="000000"/>
                </a:solidFill>
              </a:rPr>
              <a:t>60%</a:t>
            </a:r>
            <a:r>
              <a:rPr lang="en-US" sz="1400" dirty="0" smtClean="0">
                <a:solidFill>
                  <a:srgbClr val="000000"/>
                </a:solidFill>
              </a:rPr>
              <a:t> of ions are created compared to </a:t>
            </a:r>
            <a:r>
              <a:rPr lang="en-US" sz="1400" dirty="0" smtClean="0">
                <a:solidFill>
                  <a:srgbClr val="FF1301"/>
                </a:solidFill>
              </a:rPr>
              <a:t>100 kV</a:t>
            </a:r>
            <a:endParaRPr lang="en-US" sz="1400" dirty="0">
              <a:solidFill>
                <a:srgbClr val="FF1301"/>
              </a:solidFill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41905" y="0"/>
            <a:ext cx="8316295" cy="703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Will Higher HV Improve </a:t>
            </a:r>
            <a:r>
              <a:rPr lang="en-US" sz="4000" dirty="0"/>
              <a:t>L</a:t>
            </a:r>
            <a:r>
              <a:rPr lang="en-US" sz="4000" dirty="0" smtClean="0"/>
              <a:t>ifetime?</a:t>
            </a:r>
            <a:endParaRPr lang="en-US" sz="4000" dirty="0"/>
          </a:p>
        </p:txBody>
      </p:sp>
      <p:sp>
        <p:nvSpPr>
          <p:cNvPr id="78" name="Rounded Rectangular Callout 77"/>
          <p:cNvSpPr/>
          <p:nvPr/>
        </p:nvSpPr>
        <p:spPr bwMode="auto">
          <a:xfrm>
            <a:off x="141907" y="3637560"/>
            <a:ext cx="2240346" cy="657714"/>
          </a:xfrm>
          <a:prstGeom prst="wedgeRoundRectCallout">
            <a:avLst>
              <a:gd name="adj1" fmla="val -27552"/>
              <a:gd name="adj2" fmla="val -101597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Most ions created close to GaAs surface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19108" y="5223381"/>
            <a:ext cx="2733641" cy="830997"/>
          </a:xfrm>
          <a:prstGeom prst="rect">
            <a:avLst/>
          </a:prstGeom>
          <a:solidFill>
            <a:srgbClr val="CCFF99"/>
          </a:solidFill>
          <a:ln>
            <a:solidFill>
              <a:srgbClr val="CC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Awaits experimental verification</a:t>
            </a:r>
          </a:p>
        </p:txBody>
      </p:sp>
      <p:sp>
        <p:nvSpPr>
          <p:cNvPr id="76" name="Rounded Rectangular Callout 75"/>
          <p:cNvSpPr/>
          <p:nvPr/>
        </p:nvSpPr>
        <p:spPr bwMode="auto">
          <a:xfrm>
            <a:off x="3320716" y="5063964"/>
            <a:ext cx="1740592" cy="1179995"/>
          </a:xfrm>
          <a:prstGeom prst="wedgeRoundRectCallout">
            <a:avLst>
              <a:gd name="adj1" fmla="val 55619"/>
              <a:gd name="adj2" fmla="val -3103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Beam Current: 2.0 mA</a:t>
            </a:r>
          </a:p>
          <a:p>
            <a:r>
              <a:rPr lang="en-US" dirty="0"/>
              <a:t>Vacuum: </a:t>
            </a:r>
          </a:p>
          <a:p>
            <a:r>
              <a:rPr lang="en-US" dirty="0"/>
              <a:t>8.0 × 10</a:t>
            </a:r>
            <a:r>
              <a:rPr lang="en-US" baseline="30000" dirty="0"/>
              <a:t>-12</a:t>
            </a:r>
            <a:r>
              <a:rPr lang="en-US" dirty="0"/>
              <a:t> Torr</a:t>
            </a:r>
          </a:p>
        </p:txBody>
      </p:sp>
      <p:sp>
        <p:nvSpPr>
          <p:cNvPr id="79" name="Rounded Rectangular Callout 78"/>
          <p:cNvSpPr/>
          <p:nvPr/>
        </p:nvSpPr>
        <p:spPr bwMode="auto">
          <a:xfrm>
            <a:off x="3404938" y="3211486"/>
            <a:ext cx="1790756" cy="1307536"/>
          </a:xfrm>
          <a:prstGeom prst="wedgeRoundRectCallout">
            <a:avLst>
              <a:gd name="adj1" fmla="val 75949"/>
              <a:gd name="adj2" fmla="val -3668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At lower HV, cross section is larger over longer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5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97919"/>
            <a:ext cx="4876800" cy="3657600"/>
          </a:xfrm>
          <a:prstGeom prst="rect">
            <a:avLst/>
          </a:prstGeom>
          <a:noFill/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33156" y="4016417"/>
            <a:ext cx="1505540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Storage 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Manipulator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7933" y="3149953"/>
            <a:ext cx="2018501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Loading Chamber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3" y="940651"/>
            <a:ext cx="909606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Best vacuum inside HV Chamber, which is never vented except to change electrodes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Photocathode Heat and Activation takes place inside Preparation Chamber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Use “Suitcase” to replace photocathodes through a Loading Chamber</a:t>
            </a:r>
            <a:endParaRPr lang="en-US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63458" y="1945004"/>
            <a:ext cx="2390398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Preparation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Chamber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32578" y="2307410"/>
            <a:ext cx="2109892" cy="13062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76568" y="3519285"/>
            <a:ext cx="1465012" cy="6673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</p:cNvCxnSpPr>
          <p:nvPr/>
        </p:nvCxnSpPr>
        <p:spPr>
          <a:xfrm flipV="1">
            <a:off x="1738696" y="4026112"/>
            <a:ext cx="394904" cy="3134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</p:cNvCxnSpPr>
          <p:nvPr/>
        </p:nvCxnSpPr>
        <p:spPr>
          <a:xfrm>
            <a:off x="1738696" y="4339583"/>
            <a:ext cx="1946870" cy="4055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254071" y="4560427"/>
            <a:ext cx="1518364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HV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Chamber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5710471" y="4186674"/>
            <a:ext cx="1543600" cy="5584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757802" y="1863981"/>
            <a:ext cx="1826141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Activation Laser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rot="5400000">
            <a:off x="4240482" y="2414368"/>
            <a:ext cx="611446" cy="2493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254071" y="5531376"/>
            <a:ext cx="1633781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-ray Detector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5671073" y="4789330"/>
            <a:ext cx="1582998" cy="9267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0850" y="35532"/>
            <a:ext cx="634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200 kV – ILC Load Lock </a:t>
            </a:r>
            <a:r>
              <a:rPr lang="en-US" sz="3600" dirty="0" err="1" smtClean="0"/>
              <a:t>Photogun</a:t>
            </a:r>
            <a:endParaRPr lang="en-US" sz="3600" dirty="0"/>
          </a:p>
        </p:txBody>
      </p:sp>
      <p:pic>
        <p:nvPicPr>
          <p:cNvPr id="18" name="Picture 4" descr="M:\inj_group\Archive\Pics\inverted gun\DSC_98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414"/>
          <a:stretch>
            <a:fillRect/>
          </a:stretch>
        </p:blipFill>
        <p:spPr bwMode="auto">
          <a:xfrm rot="10800000">
            <a:off x="7254071" y="1765738"/>
            <a:ext cx="1506916" cy="2260374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flipH="1">
            <a:off x="5671073" y="2397919"/>
            <a:ext cx="1909747" cy="13924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58" y="4859451"/>
            <a:ext cx="1545103" cy="13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9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64367"/>
              </p:ext>
            </p:extLst>
          </p:nvPr>
        </p:nvGraphicFramePr>
        <p:xfrm>
          <a:off x="226127" y="951584"/>
          <a:ext cx="4779010" cy="4571999"/>
        </p:xfrm>
        <a:graphic>
          <a:graphicData uri="http://schemas.openxmlformats.org/drawingml/2006/table">
            <a:tbl>
              <a:tblPr/>
              <a:tblGrid>
                <a:gridCol w="1744718"/>
                <a:gridCol w="1517146"/>
                <a:gridCol w="1517146"/>
              </a:tblGrid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Rep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499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Pulse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Wavelength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Laser Spot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0.45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0.35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Photocathode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GaAs/GaAsP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GaAs/GaAsP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Gun Voltage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Beam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1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Run Duration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8.25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Extracted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30.3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Charge Lifetime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Fluence Lifetime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132 kC/cm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83 kC/cm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Bunch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 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Peak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Peak Current Density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 A/cm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 A/cm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 bwMode="auto">
          <a:xfrm>
            <a:off x="926771" y="5661633"/>
            <a:ext cx="1983777" cy="655636"/>
          </a:xfrm>
          <a:prstGeom prst="wedgeRoundRectCallout">
            <a:avLst>
              <a:gd name="adj1" fmla="val 19957"/>
              <a:gd name="adj2" fmla="val -68397"/>
              <a:gd name="adj3" fmla="val 16667"/>
            </a:avLst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J. Grames </a:t>
            </a:r>
            <a:r>
              <a:rPr lang="en-US" i="1" dirty="0"/>
              <a:t>et al</a:t>
            </a:r>
            <a:r>
              <a:rPr lang="en-US" dirty="0"/>
              <a:t>., PAC07, THPMS064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6360" y="3350566"/>
            <a:ext cx="3977640" cy="26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9489" y="3785206"/>
            <a:ext cx="231298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QE(q) = QE</a:t>
            </a:r>
            <a:r>
              <a:rPr lang="en-US" sz="2000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 e</a:t>
            </a:r>
            <a:r>
              <a:rPr lang="en-US" sz="2400" baseline="30000" dirty="0" smtClean="0">
                <a:solidFill>
                  <a:srgbClr val="FF0000"/>
                </a:solidFill>
              </a:rPr>
              <a:t>–(q / 80)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0" y="821692"/>
            <a:ext cx="3977640" cy="269747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3336450" y="5661633"/>
            <a:ext cx="1927204" cy="655635"/>
          </a:xfrm>
          <a:prstGeom prst="wedgeRoundRectCallout">
            <a:avLst>
              <a:gd name="adj1" fmla="val -19738"/>
              <a:gd name="adj2" fmla="val -67644"/>
              <a:gd name="adj3" fmla="val 16667"/>
            </a:avLst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R. Suleiman </a:t>
            </a:r>
            <a:r>
              <a:rPr lang="fr-FR" i="1" dirty="0"/>
              <a:t>et al</a:t>
            </a:r>
            <a:r>
              <a:rPr lang="fr-FR" dirty="0"/>
              <a:t>., PAC11, WEODS3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988" y="13289"/>
            <a:ext cx="8124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High Current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008000"/>
                </a:solidFill>
              </a:rPr>
              <a:t>High Polarization</a:t>
            </a:r>
            <a:r>
              <a:rPr lang="en-US" sz="3600" dirty="0" smtClean="0"/>
              <a:t> Results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35676" y="2073293"/>
            <a:ext cx="558540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are proud of these results, but </a:t>
            </a:r>
            <a:r>
              <a:rPr lang="en-US" sz="3200" dirty="0" err="1" smtClean="0"/>
              <a:t>kC</a:t>
            </a:r>
            <a:r>
              <a:rPr lang="en-US" sz="3200" dirty="0" smtClean="0"/>
              <a:t> charge lifetimes are required before we can promise mA level polarized beam for months-long physics experiment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380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23" y="875528"/>
            <a:ext cx="5276644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Ion bombardment – with characteristic QE “trench” from laser spot to electrostatic center of photocathode – </a:t>
            </a:r>
            <a:r>
              <a:rPr lang="en-US" b="1" dirty="0" smtClean="0"/>
              <a:t>damages NEA</a:t>
            </a:r>
            <a:r>
              <a:rPr lang="en-US" dirty="0" smtClean="0"/>
              <a:t> of GaAs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High energy ions are focused to electrostatic center: create QE “hole” (We don’t run beam from electrostatic center)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QE can be restored, but takes about 8 hours to heat and reactivate</a:t>
            </a:r>
          </a:p>
        </p:txBody>
      </p:sp>
      <p:pic>
        <p:nvPicPr>
          <p:cNvPr id="3" name="Picture 2" descr="new_Fig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40" y="3619031"/>
            <a:ext cx="3506637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99886" y="1020336"/>
            <a:ext cx="3152626" cy="2142490"/>
            <a:chOff x="5539701" y="850190"/>
            <a:chExt cx="3152626" cy="2142490"/>
          </a:xfrm>
        </p:grpSpPr>
        <p:sp>
          <p:nvSpPr>
            <p:cNvPr id="5" name="Text Box 60"/>
            <p:cNvSpPr txBox="1">
              <a:spLocks noChangeArrowheads="1"/>
            </p:cNvSpPr>
            <p:nvPr/>
          </p:nvSpPr>
          <p:spPr bwMode="auto">
            <a:xfrm>
              <a:off x="5539701" y="850190"/>
              <a:ext cx="1143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smtClean="0"/>
                <a:t>Residual</a:t>
              </a:r>
            </a:p>
            <a:p>
              <a:pPr algn="ctr"/>
              <a:r>
                <a:rPr lang="en-US" sz="1800" dirty="0" smtClean="0"/>
                <a:t>Gas</a:t>
              </a:r>
            </a:p>
          </p:txBody>
        </p:sp>
        <p:sp>
          <p:nvSpPr>
            <p:cNvPr id="6" name="Text Box 64"/>
            <p:cNvSpPr txBox="1">
              <a:spLocks noChangeArrowheads="1"/>
            </p:cNvSpPr>
            <p:nvPr/>
          </p:nvSpPr>
          <p:spPr bwMode="auto">
            <a:xfrm>
              <a:off x="5812291" y="2280940"/>
              <a:ext cx="8258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7C80"/>
                  </a:solidFill>
                </a:rPr>
                <a:t>Laser</a:t>
              </a:r>
              <a:endParaRPr lang="en-US" sz="2000" dirty="0">
                <a:solidFill>
                  <a:srgbClr val="FF7C80"/>
                </a:solidFill>
              </a:endParaRPr>
            </a:p>
          </p:txBody>
        </p:sp>
        <p:sp>
          <p:nvSpPr>
            <p:cNvPr id="7" name="AutoShape 69"/>
            <p:cNvSpPr>
              <a:spLocks noChangeArrowheads="1"/>
            </p:cNvSpPr>
            <p:nvPr/>
          </p:nvSpPr>
          <p:spPr bwMode="auto">
            <a:xfrm rot="16200000" flipH="1">
              <a:off x="7626317" y="1279956"/>
              <a:ext cx="312696" cy="1634549"/>
            </a:xfrm>
            <a:prstGeom prst="rtTriangl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Rectangle 70"/>
            <p:cNvSpPr>
              <a:spLocks noChangeArrowheads="1"/>
            </p:cNvSpPr>
            <p:nvPr/>
          </p:nvSpPr>
          <p:spPr bwMode="auto">
            <a:xfrm rot="16200000">
              <a:off x="8258816" y="1912456"/>
              <a:ext cx="739100" cy="568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 rot="16200000">
              <a:off x="7462862" y="1343917"/>
              <a:ext cx="227415" cy="20467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2"/>
            <p:cNvGrpSpPr>
              <a:grpSpLocks/>
            </p:cNvGrpSpPr>
            <p:nvPr/>
          </p:nvGrpSpPr>
          <p:grpSpPr bwMode="auto">
            <a:xfrm rot="16200000">
              <a:off x="6837469" y="2651556"/>
              <a:ext cx="454831" cy="227416"/>
              <a:chOff x="576" y="1872"/>
              <a:chExt cx="384" cy="192"/>
            </a:xfrm>
          </p:grpSpPr>
          <p:sp>
            <p:nvSpPr>
              <p:cNvPr id="52" name="Rectangle 73"/>
              <p:cNvSpPr>
                <a:spLocks noChangeArrowheads="1"/>
              </p:cNvSpPr>
              <p:nvPr/>
            </p:nvSpPr>
            <p:spPr bwMode="auto">
              <a:xfrm>
                <a:off x="576" y="1872"/>
                <a:ext cx="240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53" name="Group 74"/>
              <p:cNvGrpSpPr>
                <a:grpSpLocks/>
              </p:cNvGrpSpPr>
              <p:nvPr/>
            </p:nvGrpSpPr>
            <p:grpSpPr bwMode="auto">
              <a:xfrm>
                <a:off x="576" y="1872"/>
                <a:ext cx="384" cy="192"/>
                <a:chOff x="576" y="1584"/>
                <a:chExt cx="384" cy="192"/>
              </a:xfrm>
            </p:grpSpPr>
            <p:sp>
              <p:nvSpPr>
                <p:cNvPr id="54" name="Arc 75"/>
                <p:cNvSpPr>
                  <a:spLocks/>
                </p:cNvSpPr>
                <p:nvPr/>
              </p:nvSpPr>
              <p:spPr bwMode="auto">
                <a:xfrm>
                  <a:off x="816" y="158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" name="Arc 76"/>
                <p:cNvSpPr>
                  <a:spLocks/>
                </p:cNvSpPr>
                <p:nvPr/>
              </p:nvSpPr>
              <p:spPr bwMode="auto">
                <a:xfrm flipV="1">
                  <a:off x="816" y="1680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76" y="158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76" y="177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" name="AutoShape 79"/>
            <p:cNvSpPr>
              <a:spLocks noChangeArrowheads="1"/>
            </p:cNvSpPr>
            <p:nvPr/>
          </p:nvSpPr>
          <p:spPr bwMode="auto">
            <a:xfrm rot="16200000">
              <a:off x="7974547" y="2310433"/>
              <a:ext cx="795954" cy="568539"/>
            </a:xfrm>
            <a:prstGeom prst="rtTriangl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AutoShape 80"/>
            <p:cNvSpPr>
              <a:spLocks noChangeArrowheads="1"/>
            </p:cNvSpPr>
            <p:nvPr/>
          </p:nvSpPr>
          <p:spPr bwMode="auto">
            <a:xfrm rot="16200000" flipH="1">
              <a:off x="7974547" y="1002794"/>
              <a:ext cx="795954" cy="568539"/>
            </a:xfrm>
            <a:prstGeom prst="rtTriangl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Rectangle 81"/>
            <p:cNvSpPr>
              <a:spLocks noChangeArrowheads="1"/>
            </p:cNvSpPr>
            <p:nvPr/>
          </p:nvSpPr>
          <p:spPr bwMode="auto">
            <a:xfrm rot="16200000">
              <a:off x="8258816" y="1912456"/>
              <a:ext cx="739100" cy="568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" name="Group 82"/>
            <p:cNvGrpSpPr>
              <a:grpSpLocks/>
            </p:cNvGrpSpPr>
            <p:nvPr/>
          </p:nvGrpSpPr>
          <p:grpSpPr bwMode="auto">
            <a:xfrm rot="16200000">
              <a:off x="6837469" y="1002795"/>
              <a:ext cx="454831" cy="227416"/>
              <a:chOff x="576" y="1632"/>
              <a:chExt cx="384" cy="192"/>
            </a:xfrm>
          </p:grpSpPr>
          <p:sp>
            <p:nvSpPr>
              <p:cNvPr id="45" name="Rectangle 83"/>
              <p:cNvSpPr>
                <a:spLocks noChangeArrowheads="1"/>
              </p:cNvSpPr>
              <p:nvPr/>
            </p:nvSpPr>
            <p:spPr bwMode="auto">
              <a:xfrm flipH="1">
                <a:off x="672" y="1632"/>
                <a:ext cx="288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46" name="Group 84"/>
              <p:cNvGrpSpPr>
                <a:grpSpLocks/>
              </p:cNvGrpSpPr>
              <p:nvPr/>
            </p:nvGrpSpPr>
            <p:grpSpPr bwMode="auto">
              <a:xfrm>
                <a:off x="576" y="1632"/>
                <a:ext cx="384" cy="192"/>
                <a:chOff x="576" y="1632"/>
                <a:chExt cx="384" cy="192"/>
              </a:xfrm>
            </p:grpSpPr>
            <p:sp>
              <p:nvSpPr>
                <p:cNvPr id="47" name="Line 85"/>
                <p:cNvSpPr>
                  <a:spLocks noChangeShapeType="1"/>
                </p:cNvSpPr>
                <p:nvPr/>
              </p:nvSpPr>
              <p:spPr bwMode="auto">
                <a:xfrm>
                  <a:off x="720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Line 86"/>
                <p:cNvSpPr>
                  <a:spLocks noChangeShapeType="1"/>
                </p:cNvSpPr>
                <p:nvPr/>
              </p:nvSpPr>
              <p:spPr bwMode="auto">
                <a:xfrm>
                  <a:off x="720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9" name="Group 87"/>
                <p:cNvGrpSpPr>
                  <a:grpSpLocks/>
                </p:cNvGrpSpPr>
                <p:nvPr/>
              </p:nvGrpSpPr>
              <p:grpSpPr bwMode="auto">
                <a:xfrm>
                  <a:off x="576" y="1632"/>
                  <a:ext cx="144" cy="192"/>
                  <a:chOff x="1920" y="1872"/>
                  <a:chExt cx="144" cy="192"/>
                </a:xfrm>
              </p:grpSpPr>
              <p:sp>
                <p:nvSpPr>
                  <p:cNvPr id="50" name="Arc 88"/>
                  <p:cNvSpPr>
                    <a:spLocks/>
                  </p:cNvSpPr>
                  <p:nvPr/>
                </p:nvSpPr>
                <p:spPr bwMode="auto">
                  <a:xfrm flipH="1">
                    <a:off x="1920" y="1872"/>
                    <a:ext cx="144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Arc 89"/>
                  <p:cNvSpPr>
                    <a:spLocks/>
                  </p:cNvSpPr>
                  <p:nvPr/>
                </p:nvSpPr>
                <p:spPr bwMode="auto">
                  <a:xfrm flipH="1" flipV="1">
                    <a:off x="1920" y="1968"/>
                    <a:ext cx="144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 rot="16200000">
              <a:off x="7406008" y="1287064"/>
              <a:ext cx="113708" cy="113708"/>
              <a:chOff x="2064" y="2304"/>
              <a:chExt cx="96" cy="96"/>
            </a:xfrm>
          </p:grpSpPr>
          <p:sp>
            <p:nvSpPr>
              <p:cNvPr id="42" name="Oval 92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" name="Oval 93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" name="Oval 94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" name="Oval 95"/>
            <p:cNvSpPr>
              <a:spLocks noChangeArrowheads="1"/>
            </p:cNvSpPr>
            <p:nvPr/>
          </p:nvSpPr>
          <p:spPr bwMode="auto">
            <a:xfrm rot="16200000">
              <a:off x="7235446" y="2367287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96"/>
            <p:cNvSpPr>
              <a:spLocks noChangeArrowheads="1"/>
            </p:cNvSpPr>
            <p:nvPr/>
          </p:nvSpPr>
          <p:spPr bwMode="auto">
            <a:xfrm rot="16200000">
              <a:off x="7747131" y="2367287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Oval 97"/>
            <p:cNvSpPr>
              <a:spLocks noChangeArrowheads="1"/>
            </p:cNvSpPr>
            <p:nvPr/>
          </p:nvSpPr>
          <p:spPr bwMode="auto">
            <a:xfrm rot="16200000">
              <a:off x="7690277" y="2367287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98"/>
            <p:cNvSpPr>
              <a:spLocks noChangeArrowheads="1"/>
            </p:cNvSpPr>
            <p:nvPr/>
          </p:nvSpPr>
          <p:spPr bwMode="auto">
            <a:xfrm rot="16200000">
              <a:off x="7860839" y="2253579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Oval 99"/>
            <p:cNvSpPr>
              <a:spLocks noChangeArrowheads="1"/>
            </p:cNvSpPr>
            <p:nvPr/>
          </p:nvSpPr>
          <p:spPr bwMode="auto">
            <a:xfrm rot="16200000">
              <a:off x="7803985" y="2253579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100"/>
            <p:cNvSpPr>
              <a:spLocks noChangeArrowheads="1"/>
            </p:cNvSpPr>
            <p:nvPr/>
          </p:nvSpPr>
          <p:spPr bwMode="auto">
            <a:xfrm rot="16200000">
              <a:off x="7860839" y="1912456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101"/>
            <p:cNvSpPr>
              <a:spLocks noChangeArrowheads="1"/>
            </p:cNvSpPr>
            <p:nvPr/>
          </p:nvSpPr>
          <p:spPr bwMode="auto">
            <a:xfrm rot="16200000">
              <a:off x="7633423" y="1059648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102"/>
            <p:cNvSpPr>
              <a:spLocks noChangeArrowheads="1"/>
            </p:cNvSpPr>
            <p:nvPr/>
          </p:nvSpPr>
          <p:spPr bwMode="auto">
            <a:xfrm rot="16200000">
              <a:off x="8031401" y="1400772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103"/>
            <p:cNvSpPr>
              <a:spLocks noChangeArrowheads="1"/>
            </p:cNvSpPr>
            <p:nvPr/>
          </p:nvSpPr>
          <p:spPr bwMode="auto">
            <a:xfrm rot="16200000">
              <a:off x="8351204" y="2026164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104"/>
            <p:cNvSpPr>
              <a:spLocks noChangeArrowheads="1"/>
            </p:cNvSpPr>
            <p:nvPr/>
          </p:nvSpPr>
          <p:spPr bwMode="auto">
            <a:xfrm rot="16200000">
              <a:off x="8145108" y="2253579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6" name="Group 105"/>
            <p:cNvGrpSpPr>
              <a:grpSpLocks/>
            </p:cNvGrpSpPr>
            <p:nvPr/>
          </p:nvGrpSpPr>
          <p:grpSpPr bwMode="auto">
            <a:xfrm rot="16200000">
              <a:off x="7036458" y="1656614"/>
              <a:ext cx="113708" cy="170562"/>
              <a:chOff x="2208" y="2448"/>
              <a:chExt cx="96" cy="144"/>
            </a:xfrm>
          </p:grpSpPr>
          <p:sp>
            <p:nvSpPr>
              <p:cNvPr id="39" name="Oval 106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" name="Oval 107"/>
              <p:cNvSpPr>
                <a:spLocks noChangeArrowheads="1"/>
              </p:cNvSpPr>
              <p:nvPr/>
            </p:nvSpPr>
            <p:spPr bwMode="auto">
              <a:xfrm>
                <a:off x="2256" y="25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" name="Oval 108"/>
              <p:cNvSpPr>
                <a:spLocks noChangeArrowheads="1"/>
              </p:cNvSpPr>
              <p:nvPr/>
            </p:nvSpPr>
            <p:spPr bwMode="auto">
              <a:xfrm>
                <a:off x="2256" y="249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7" name="Oval 109"/>
            <p:cNvSpPr>
              <a:spLocks noChangeArrowheads="1"/>
            </p:cNvSpPr>
            <p:nvPr/>
          </p:nvSpPr>
          <p:spPr bwMode="auto">
            <a:xfrm rot="16200000">
              <a:off x="7619210" y="2772370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Oval 110"/>
            <p:cNvSpPr>
              <a:spLocks noChangeArrowheads="1"/>
            </p:cNvSpPr>
            <p:nvPr/>
          </p:nvSpPr>
          <p:spPr bwMode="auto">
            <a:xfrm rot="16200000">
              <a:off x="7064885" y="1912456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Oval 111"/>
            <p:cNvSpPr>
              <a:spLocks noChangeArrowheads="1"/>
            </p:cNvSpPr>
            <p:nvPr/>
          </p:nvSpPr>
          <p:spPr bwMode="auto">
            <a:xfrm rot="16200000">
              <a:off x="7008031" y="1855602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0" name="Group 112"/>
            <p:cNvGrpSpPr>
              <a:grpSpLocks/>
            </p:cNvGrpSpPr>
            <p:nvPr/>
          </p:nvGrpSpPr>
          <p:grpSpPr bwMode="auto">
            <a:xfrm rot="16200000">
              <a:off x="8002974" y="1997737"/>
              <a:ext cx="113708" cy="113708"/>
              <a:chOff x="2064" y="2304"/>
              <a:chExt cx="96" cy="96"/>
            </a:xfrm>
          </p:grpSpPr>
          <p:sp>
            <p:nvSpPr>
              <p:cNvPr id="36" name="Oval 113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" name="Oval 114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" name="Oval 115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1" name="Oval 116"/>
            <p:cNvSpPr>
              <a:spLocks noChangeArrowheads="1"/>
            </p:cNvSpPr>
            <p:nvPr/>
          </p:nvSpPr>
          <p:spPr bwMode="auto">
            <a:xfrm rot="16200000">
              <a:off x="7633423" y="1969310"/>
              <a:ext cx="56854" cy="568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5949127" y="1926670"/>
              <a:ext cx="2743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Line 59"/>
            <p:cNvSpPr>
              <a:spLocks noChangeShapeType="1"/>
            </p:cNvSpPr>
            <p:nvPr/>
          </p:nvSpPr>
          <p:spPr bwMode="auto">
            <a:xfrm rot="16200000">
              <a:off x="8503406" y="1950951"/>
              <a:ext cx="1184" cy="2060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Line 59"/>
            <p:cNvSpPr>
              <a:spLocks noChangeShapeType="1"/>
            </p:cNvSpPr>
            <p:nvPr/>
          </p:nvSpPr>
          <p:spPr bwMode="auto">
            <a:xfrm rot="16200000" flipH="1">
              <a:off x="8212622" y="1987077"/>
              <a:ext cx="7107" cy="213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35" name="Straight Arrow Connector 34"/>
            <p:cNvCxnSpPr>
              <a:stCxn id="5" idx="3"/>
            </p:cNvCxnSpPr>
            <p:nvPr/>
          </p:nvCxnSpPr>
          <p:spPr bwMode="auto">
            <a:xfrm>
              <a:off x="6682701" y="1173356"/>
              <a:ext cx="325330" cy="5116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8" name="Rounded Rectangular Callout 57"/>
          <p:cNvSpPr/>
          <p:nvPr/>
        </p:nvSpPr>
        <p:spPr bwMode="auto">
          <a:xfrm>
            <a:off x="5835420" y="3842795"/>
            <a:ext cx="3059742" cy="2104639"/>
          </a:xfrm>
          <a:prstGeom prst="wedgeRoundRectCallout">
            <a:avLst>
              <a:gd name="adj1" fmla="val -59793"/>
              <a:gd name="adj2" fmla="val -11409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Photocathode “QE scan”</a:t>
            </a:r>
          </a:p>
          <a:p>
            <a:pPr marL="574675" lvl="1" indent="-117475">
              <a:buFont typeface="Arial" pitchFamily="34" charset="0"/>
              <a:buChar char="•"/>
            </a:pPr>
            <a:r>
              <a:rPr lang="en-US" dirty="0" smtClean="0"/>
              <a:t>Active area = 5 mm</a:t>
            </a:r>
          </a:p>
          <a:p>
            <a:pPr marL="574675" lvl="1" indent="-117475">
              <a:buFont typeface="Arial" pitchFamily="34" charset="0"/>
              <a:buChar char="•"/>
            </a:pPr>
            <a:r>
              <a:rPr lang="en-US" dirty="0" smtClean="0"/>
              <a:t>Laser size = 0.35 mm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Can run beam from 6 locations (spots) before heating and reactivating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8903" y="14073"/>
            <a:ext cx="8202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Imperfect Vacuum = Finite Charge Lifetime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663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40" y="49350"/>
            <a:ext cx="8453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Improve Vacuum = Improve Charge Lifetime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706999" y="1012751"/>
            <a:ext cx="7730001" cy="1295400"/>
            <a:chOff x="706999" y="1191491"/>
            <a:chExt cx="7730001" cy="1295400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0082" y="1191491"/>
              <a:ext cx="4702302" cy="12954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706999" y="2117559"/>
              <a:ext cx="7730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entury Gothic" panose="020B0502020202020204" pitchFamily="34" charset="0"/>
                </a:rPr>
                <a:t>Q= gas load, q= outgassing rate, A = surface area, S = pump speed</a:t>
              </a:r>
              <a:endParaRPr lang="en-US" i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122296" y="2556105"/>
            <a:ext cx="8927630" cy="36742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Strategy: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Reduce Gas Load, Increase the Pump Speed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entury Gothic" panose="020B0502020202020204" pitchFamily="34" charset="0"/>
              </a:rPr>
              <a:t>Baked gun, baked </a:t>
            </a:r>
            <a:r>
              <a:rPr lang="en-US" sz="2400" dirty="0" err="1" smtClean="0">
                <a:latin typeface="Century Gothic" panose="020B0502020202020204" pitchFamily="34" charset="0"/>
              </a:rPr>
              <a:t>beamline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no leaks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entury Gothic" panose="020B0502020202020204" pitchFamily="34" charset="0"/>
              </a:rPr>
              <a:t>Perform vacuum </a:t>
            </a:r>
            <a:r>
              <a:rPr lang="en-US" sz="2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“dirty work” </a:t>
            </a:r>
            <a:r>
              <a:rPr lang="en-US" sz="2400" dirty="0" smtClean="0">
                <a:latin typeface="Century Gothic" panose="020B0502020202020204" pitchFamily="34" charset="0"/>
              </a:rPr>
              <a:t>inside the preparation chamber, i.e., heat and activate the photocathode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Degas</a:t>
            </a:r>
            <a:r>
              <a:rPr lang="en-US" sz="2400" dirty="0" smtClean="0">
                <a:latin typeface="Century Gothic" panose="020B0502020202020204" pitchFamily="34" charset="0"/>
              </a:rPr>
              <a:t> all vacuum components at </a:t>
            </a:r>
            <a:r>
              <a:rPr lang="en-US" sz="2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400</a:t>
            </a:r>
            <a:r>
              <a:rPr lang="en-US" sz="2400" b="1" baseline="300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o</a:t>
            </a:r>
            <a:r>
              <a:rPr lang="en-US" sz="2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C</a:t>
            </a:r>
            <a:r>
              <a:rPr lang="en-US" sz="2400" dirty="0" smtClean="0">
                <a:latin typeface="Century Gothic" panose="020B0502020202020204" pitchFamily="34" charset="0"/>
              </a:rPr>
              <a:t> to reduce outgassing rate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Minimize the surface </a:t>
            </a:r>
            <a:r>
              <a:rPr lang="en-US" sz="2400" dirty="0" smtClean="0">
                <a:latin typeface="Century Gothic" panose="020B0502020202020204" pitchFamily="34" charset="0"/>
              </a:rPr>
              <a:t>area of your chamber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Lots of H</a:t>
            </a:r>
            <a:r>
              <a:rPr lang="en-US" sz="2400" b="1" baseline="-250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pumping </a:t>
            </a:r>
            <a:r>
              <a:rPr lang="en-US" sz="2400" dirty="0" smtClean="0">
                <a:latin typeface="Century Gothic" panose="020B0502020202020204" pitchFamily="34" charset="0"/>
              </a:rPr>
              <a:t>- non-evaporable getter pumps.  Plus a small ion pump for other gas (methane, argon, helium)</a:t>
            </a:r>
          </a:p>
        </p:txBody>
      </p:sp>
    </p:spTree>
    <p:extLst>
      <p:ext uri="{BB962C8B-B14F-4D97-AF65-F5344CB8AC3E}">
        <p14:creationId xmlns:p14="http://schemas.microsoft.com/office/powerpoint/2010/main" val="10263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9926" y="843543"/>
            <a:ext cx="8739481" cy="54688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Strategy Continued…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entury Gothic" panose="020B0502020202020204" pitchFamily="34" charset="0"/>
              </a:rPr>
              <a:t>Do a much </a:t>
            </a:r>
            <a:r>
              <a:rPr lang="en-US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better job improving vacuum </a:t>
            </a:r>
            <a:r>
              <a:rPr lang="en-US" sz="2200" dirty="0" smtClean="0">
                <a:latin typeface="Century Gothic" panose="020B0502020202020204" pitchFamily="34" charset="0"/>
              </a:rPr>
              <a:t>of adjoining </a:t>
            </a:r>
            <a:r>
              <a:rPr lang="en-US" sz="2200" dirty="0" err="1" smtClean="0">
                <a:latin typeface="Century Gothic" panose="020B0502020202020204" pitchFamily="34" charset="0"/>
              </a:rPr>
              <a:t>beamline</a:t>
            </a:r>
            <a:r>
              <a:rPr lang="en-US" sz="2200" dirty="0" smtClean="0">
                <a:latin typeface="Century Gothic" panose="020B0502020202020204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Cryo</a:t>
            </a:r>
            <a:r>
              <a:rPr lang="en-US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pumping </a:t>
            </a:r>
            <a:r>
              <a:rPr lang="en-US" sz="2200" dirty="0" smtClean="0">
                <a:latin typeface="Century Gothic" panose="020B0502020202020204" pitchFamily="34" charset="0"/>
              </a:rPr>
              <a:t>to replace ion pump that might suffer limitation at low pressure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Minimize ion bombardment </a:t>
            </a:r>
            <a:r>
              <a:rPr lang="en-US" sz="2200" dirty="0" smtClean="0">
                <a:latin typeface="Century Gothic" panose="020B0502020202020204" pitchFamily="34" charset="0"/>
              </a:rPr>
              <a:t>using “tricks”…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Bias anode </a:t>
            </a:r>
            <a:r>
              <a:rPr lang="en-US" sz="1800" dirty="0" smtClean="0">
                <a:latin typeface="Century Gothic" panose="020B0502020202020204" pitchFamily="34" charset="0"/>
              </a:rPr>
              <a:t>to limit ion dose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Century Gothic" panose="020B0502020202020204" pitchFamily="34" charset="0"/>
              </a:rPr>
              <a:t>Use a large laser spot size to </a:t>
            </a:r>
            <a:r>
              <a:rPr lang="en-US" sz="1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distribute ion damage </a:t>
            </a:r>
            <a:r>
              <a:rPr lang="en-US" sz="1800" dirty="0" smtClean="0">
                <a:latin typeface="Century Gothic" panose="020B0502020202020204" pitchFamily="34" charset="0"/>
              </a:rPr>
              <a:t>over larger area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Century Gothic" panose="020B0502020202020204" pitchFamily="34" charset="0"/>
              </a:rPr>
              <a:t>Operate at </a:t>
            </a:r>
            <a:r>
              <a:rPr lang="en-US" sz="1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higher bias voltage</a:t>
            </a:r>
            <a:r>
              <a:rPr lang="en-US" sz="1800" dirty="0" smtClean="0">
                <a:latin typeface="Century Gothic" panose="020B0502020202020204" pitchFamily="34" charset="0"/>
              </a:rPr>
              <a:t>, generate fewer 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entury Gothic" panose="020B0502020202020204" pitchFamily="34" charset="0"/>
              </a:rPr>
              <a:t>DBR photocathode </a:t>
            </a:r>
            <a:r>
              <a:rPr lang="en-US" sz="2200" dirty="0" smtClean="0">
                <a:latin typeface="Century Gothic" panose="020B0502020202020204" pitchFamily="34" charset="0"/>
              </a:rPr>
              <a:t>(</a:t>
            </a:r>
            <a:r>
              <a:rPr lang="en-US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put less light into gun</a:t>
            </a:r>
            <a:r>
              <a:rPr lang="en-US" sz="2200" dirty="0" smtClean="0">
                <a:latin typeface="Century Gothic" panose="020B0502020202020204" pitchFamily="34" charset="0"/>
              </a:rPr>
              <a:t>)</a:t>
            </a:r>
            <a:endParaRPr lang="en-US" sz="2200" dirty="0" smtClean="0"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Mythical photocathode </a:t>
            </a:r>
            <a:r>
              <a:rPr lang="en-US" sz="2200" dirty="0" smtClean="0">
                <a:latin typeface="Century Gothic" panose="020B0502020202020204" pitchFamily="34" charset="0"/>
              </a:rPr>
              <a:t>that provides polarized beam, but less sensitive to ion </a:t>
            </a:r>
            <a:r>
              <a:rPr lang="en-US" sz="2200" dirty="0" smtClean="0">
                <a:latin typeface="Century Gothic" panose="020B0502020202020204" pitchFamily="34" charset="0"/>
              </a:rPr>
              <a:t>bombardment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900" y="49350"/>
            <a:ext cx="8720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More Thoughts on Improving Charge Lifetime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867582" y="25276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6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170" y="1243473"/>
            <a:ext cx="776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4582" y="31522"/>
            <a:ext cx="875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Outlook at Jefferson </a:t>
            </a:r>
            <a:r>
              <a:rPr lang="en-US" sz="3600" dirty="0" smtClean="0"/>
              <a:t>Lab – Polarized Electrons</a:t>
            </a:r>
            <a:endParaRPr lang="en-US" sz="32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47170" y="1369508"/>
            <a:ext cx="8559928" cy="43784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90000"/>
              </a:lnSpc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Known pathways toward </a:t>
            </a:r>
            <a:r>
              <a:rPr lang="en-US" sz="2800" dirty="0" err="1" smtClean="0">
                <a:latin typeface="Century Gothic"/>
                <a:cs typeface="Century Gothic"/>
              </a:rPr>
              <a:t>kC</a:t>
            </a:r>
            <a:r>
              <a:rPr lang="en-US" sz="2800" dirty="0" smtClean="0">
                <a:latin typeface="Century Gothic"/>
                <a:cs typeface="Century Gothic"/>
              </a:rPr>
              <a:t> charge lifetime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Century Gothic"/>
                <a:cs typeface="Century Gothic"/>
              </a:rPr>
              <a:t>Improve static vacuum and minimize dynamic load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Century Gothic"/>
                <a:cs typeface="Century Gothic"/>
              </a:rPr>
              <a:t>Increase laser size to “diffuse” ion bombardment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Century Gothic"/>
                <a:cs typeface="Century Gothic"/>
              </a:rPr>
              <a:t>Optimize cathode/anode design for 100% beam transport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800" dirty="0" smtClean="0">
              <a:latin typeface="Century Gothic"/>
              <a:cs typeface="Century Gothic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latin typeface="Century Gothic"/>
                <a:cs typeface="Century Gothic"/>
              </a:rPr>
              <a:t>Increase gun voltage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Century Gothic"/>
                <a:cs typeface="Century Gothic"/>
              </a:rPr>
              <a:t>Systematic study of charge lifetime vs. gun voltage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Century Gothic"/>
                <a:cs typeface="Century Gothic"/>
              </a:rPr>
              <a:t>Post-mortem analysis of SSL damage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1800" dirty="0" smtClean="0">
              <a:latin typeface="Century Gothic"/>
              <a:cs typeface="Century Gothic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Minimize laser power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Century Gothic"/>
                <a:cs typeface="Century Gothic"/>
              </a:rPr>
              <a:t>Higher QE (&gt;1%): thicker </a:t>
            </a:r>
            <a:r>
              <a:rPr lang="en-US" sz="1800" dirty="0" err="1" smtClean="0">
                <a:latin typeface="Century Gothic"/>
                <a:cs typeface="Century Gothic"/>
              </a:rPr>
              <a:t>superlattice</a:t>
            </a:r>
            <a:r>
              <a:rPr lang="en-US" sz="1800" dirty="0" smtClean="0">
                <a:latin typeface="Century Gothic"/>
                <a:cs typeface="Century Gothic"/>
              </a:rPr>
              <a:t> absorber region and more efficient photon absorption</a:t>
            </a:r>
          </a:p>
        </p:txBody>
      </p:sp>
    </p:spTree>
    <p:extLst>
      <p:ext uri="{BB962C8B-B14F-4D97-AF65-F5344CB8AC3E}">
        <p14:creationId xmlns:p14="http://schemas.microsoft.com/office/powerpoint/2010/main" val="162744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B15_Gram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IEB15_Grames.potx</Template>
  <TotalTime>1039</TotalTime>
  <Words>1901</Words>
  <Application>Microsoft Macintosh PowerPoint</Application>
  <PresentationFormat>On-screen Show (4:3)</PresentationFormat>
  <Paragraphs>280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IEB15_Grames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Surface Charge Limit</vt:lpstr>
      <vt:lpstr>How Long Can We Run at 4 mA?</vt:lpstr>
      <vt:lpstr>How to Prolong Charge Lifetime?</vt:lpstr>
      <vt:lpstr>Improve Lifetime with Larger Laser Size</vt:lpstr>
      <vt:lpstr>Fluence Lifetime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Joe Grames</cp:lastModifiedBy>
  <cp:revision>54</cp:revision>
  <cp:lastPrinted>2015-06-16T14:07:53Z</cp:lastPrinted>
  <dcterms:created xsi:type="dcterms:W3CDTF">2014-06-23T12:28:26Z</dcterms:created>
  <dcterms:modified xsi:type="dcterms:W3CDTF">2015-06-18T01:55:31Z</dcterms:modified>
</cp:coreProperties>
</file>