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58" r:id="rId5"/>
    <p:sldId id="259" r:id="rId6"/>
    <p:sldId id="260" r:id="rId7"/>
    <p:sldId id="273" r:id="rId8"/>
    <p:sldId id="261" r:id="rId9"/>
    <p:sldId id="269" r:id="rId10"/>
    <p:sldId id="262" r:id="rId11"/>
    <p:sldId id="270" r:id="rId12"/>
    <p:sldId id="271" r:id="rId13"/>
    <p:sldId id="263" r:id="rId14"/>
    <p:sldId id="264" r:id="rId15"/>
    <p:sldId id="268" r:id="rId16"/>
    <p:sldId id="274" r:id="rId17"/>
    <p:sldId id="277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14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project\multi-alklai\112\cathode%20preparation%20at%20In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\multi-alklai\112\112depo\cathode%20in%20the%20tunn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val>
            <c:numRef>
              <c:f>Sheet1!$D$18:$D$35</c:f>
              <c:numCache>
                <c:formatCode>General</c:formatCode>
                <c:ptCount val="18"/>
                <c:pt idx="0">
                  <c:v>3.5</c:v>
                </c:pt>
                <c:pt idx="1">
                  <c:v>5.7</c:v>
                </c:pt>
                <c:pt idx="2">
                  <c:v>3.4</c:v>
                </c:pt>
                <c:pt idx="3">
                  <c:v>5</c:v>
                </c:pt>
                <c:pt idx="4">
                  <c:v>1.5</c:v>
                </c:pt>
                <c:pt idx="5">
                  <c:v>4</c:v>
                </c:pt>
                <c:pt idx="6">
                  <c:v>8</c:v>
                </c:pt>
                <c:pt idx="7">
                  <c:v>0.1</c:v>
                </c:pt>
                <c:pt idx="8">
                  <c:v>1.3</c:v>
                </c:pt>
                <c:pt idx="9">
                  <c:v>4</c:v>
                </c:pt>
                <c:pt idx="10">
                  <c:v>8</c:v>
                </c:pt>
                <c:pt idx="11">
                  <c:v>10.4</c:v>
                </c:pt>
                <c:pt idx="12">
                  <c:v>9.6</c:v>
                </c:pt>
                <c:pt idx="13">
                  <c:v>6.8</c:v>
                </c:pt>
                <c:pt idx="14">
                  <c:v>9.8000000000000007</c:v>
                </c:pt>
                <c:pt idx="15">
                  <c:v>10.1</c:v>
                </c:pt>
                <c:pt idx="16">
                  <c:v>8</c:v>
                </c:pt>
                <c:pt idx="17">
                  <c:v>9.6</c:v>
                </c:pt>
              </c:numCache>
            </c:numRef>
          </c:val>
        </c:ser>
        <c:gapWidth val="300"/>
        <c:axId val="159884416"/>
        <c:axId val="159886336"/>
      </c:barChart>
      <c:catAx>
        <c:axId val="159884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Number of times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9886336"/>
        <c:crosses val="autoZero"/>
        <c:auto val="1"/>
        <c:lblAlgn val="ctr"/>
        <c:lblOffset val="100"/>
      </c:catAx>
      <c:valAx>
        <c:axId val="1598863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QE[%]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988441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7385538309679364E-2"/>
          <c:y val="0.12537076794331467"/>
          <c:w val="0.77392962926671394"/>
          <c:h val="0.64415316841352865"/>
        </c:manualLayout>
      </c:layout>
      <c:scatterChart>
        <c:scatterStyle val="lineMarker"/>
        <c:ser>
          <c:idx val="0"/>
          <c:order val="0"/>
          <c:tx>
            <c:v>QE</c:v>
          </c:tx>
          <c:spPr>
            <a:ln w="28575">
              <a:noFill/>
            </a:ln>
          </c:spPr>
          <c:xVal>
            <c:numRef>
              <c:f>Sheet1!$A$42:$A$49</c:f>
              <c:numCache>
                <c:formatCode>[$-409]m/d/yy\ h:mm\ AM/PM;@</c:formatCode>
                <c:ptCount val="8"/>
                <c:pt idx="0">
                  <c:v>42144</c:v>
                </c:pt>
                <c:pt idx="1">
                  <c:v>42145</c:v>
                </c:pt>
                <c:pt idx="2">
                  <c:v>42149</c:v>
                </c:pt>
                <c:pt idx="3">
                  <c:v>42150</c:v>
                </c:pt>
                <c:pt idx="4">
                  <c:v>42152</c:v>
                </c:pt>
                <c:pt idx="5">
                  <c:v>42153</c:v>
                </c:pt>
                <c:pt idx="6">
                  <c:v>42154</c:v>
                </c:pt>
                <c:pt idx="7">
                  <c:v>42156</c:v>
                </c:pt>
              </c:numCache>
            </c:numRef>
          </c:xVal>
          <c:yVal>
            <c:numRef>
              <c:f>Sheet1!$E$42:$E$49</c:f>
              <c:numCache>
                <c:formatCode>General</c:formatCode>
                <c:ptCount val="8"/>
                <c:pt idx="0">
                  <c:v>4.0999999999999996</c:v>
                </c:pt>
                <c:pt idx="1">
                  <c:v>4.0999999999999996</c:v>
                </c:pt>
                <c:pt idx="2">
                  <c:v>4.0999999999999996</c:v>
                </c:pt>
                <c:pt idx="5">
                  <c:v>3.8</c:v>
                </c:pt>
                <c:pt idx="7">
                  <c:v>3.8</c:v>
                </c:pt>
              </c:numCache>
            </c:numRef>
          </c:yVal>
        </c:ser>
        <c:axId val="162869632"/>
        <c:axId val="162871552"/>
      </c:scatterChart>
      <c:scatterChart>
        <c:scatterStyle val="lineMarker"/>
        <c:ser>
          <c:idx val="1"/>
          <c:order val="1"/>
          <c:tx>
            <c:v>Vacuum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Sheet1!$A$42:$A$49</c:f>
              <c:numCache>
                <c:formatCode>[$-409]m/d/yy\ h:mm\ AM/PM;@</c:formatCode>
                <c:ptCount val="8"/>
                <c:pt idx="0">
                  <c:v>42144</c:v>
                </c:pt>
                <c:pt idx="1">
                  <c:v>42145</c:v>
                </c:pt>
                <c:pt idx="2">
                  <c:v>42149</c:v>
                </c:pt>
                <c:pt idx="3">
                  <c:v>42150</c:v>
                </c:pt>
                <c:pt idx="4">
                  <c:v>42152</c:v>
                </c:pt>
                <c:pt idx="5">
                  <c:v>42153</c:v>
                </c:pt>
                <c:pt idx="6">
                  <c:v>42154</c:v>
                </c:pt>
                <c:pt idx="7">
                  <c:v>42156</c:v>
                </c:pt>
              </c:numCache>
            </c:numRef>
          </c:xVal>
          <c:yVal>
            <c:numRef>
              <c:f>Sheet1!$F$42:$F$49</c:f>
              <c:numCache>
                <c:formatCode>0.00E+00</c:formatCode>
                <c:ptCount val="8"/>
                <c:pt idx="0">
                  <c:v>2.000000000000006E-10</c:v>
                </c:pt>
                <c:pt idx="1">
                  <c:v>2.300000000000006E-10</c:v>
                </c:pt>
                <c:pt idx="2">
                  <c:v>2.1000000000000075E-10</c:v>
                </c:pt>
                <c:pt idx="3">
                  <c:v>2.2000000000000073E-9</c:v>
                </c:pt>
                <c:pt idx="4">
                  <c:v>2.2000000000000073E-9</c:v>
                </c:pt>
                <c:pt idx="5">
                  <c:v>2.1000000000000075E-10</c:v>
                </c:pt>
                <c:pt idx="6">
                  <c:v>2.000000000000006E-10</c:v>
                </c:pt>
                <c:pt idx="7">
                  <c:v>1.8000000000000065E-10</c:v>
                </c:pt>
              </c:numCache>
            </c:numRef>
          </c:yVal>
        </c:ser>
        <c:axId val="162883456"/>
        <c:axId val="162881920"/>
      </c:scatterChart>
      <c:valAx>
        <c:axId val="162869632"/>
        <c:scaling>
          <c:orientation val="minMax"/>
          <c:min val="4214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[$-409]m/d/yy\ h:mm\ AM/PM;@" sourceLinked="1"/>
        <c:majorTickMark val="none"/>
        <c:tickLblPos val="nextTo"/>
        <c:txPr>
          <a:bodyPr rot="1200000"/>
          <a:lstStyle/>
          <a:p>
            <a:pPr>
              <a:defRPr/>
            </a:pPr>
            <a:endParaRPr lang="en-US"/>
          </a:p>
        </c:txPr>
        <c:crossAx val="162871552"/>
        <c:crosses val="autoZero"/>
        <c:crossBetween val="midCat"/>
      </c:valAx>
      <c:valAx>
        <c:axId val="162871552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QE[%]</a:t>
                </a:r>
              </a:p>
            </c:rich>
          </c:tx>
          <c:layout/>
        </c:title>
        <c:numFmt formatCode="General" sourceLinked="1"/>
        <c:majorTickMark val="in"/>
        <c:tickLblPos val="nextTo"/>
        <c:crossAx val="162869632"/>
        <c:crosses val="autoZero"/>
        <c:crossBetween val="midCat"/>
      </c:valAx>
      <c:valAx>
        <c:axId val="162881920"/>
        <c:scaling>
          <c:logBase val="10"/>
          <c:orientation val="minMax"/>
          <c:max val="1.0000000000000026E-7"/>
        </c:scaling>
        <c:axPos val="r"/>
        <c:numFmt formatCode="0.00E+00" sourceLinked="1"/>
        <c:majorTickMark val="in"/>
        <c:minorTickMark val="in"/>
        <c:tickLblPos val="nextTo"/>
        <c:spPr>
          <a:ln w="15875">
            <a:noFill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  <c:crossAx val="162883456"/>
        <c:crosses val="max"/>
        <c:crossBetween val="midCat"/>
      </c:valAx>
      <c:valAx>
        <c:axId val="162883456"/>
        <c:scaling>
          <c:orientation val="minMax"/>
        </c:scaling>
        <c:delete val="1"/>
        <c:axPos val="b"/>
        <c:numFmt formatCode="[$-409]m/d/yy\ h:mm\ AM/PM;@" sourceLinked="1"/>
        <c:tickLblPos val="none"/>
        <c:crossAx val="16288192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0922756394908704"/>
          <c:y val="0.29958944418518801"/>
          <c:w val="0.11123440043896309"/>
          <c:h val="0.20045654079110717"/>
        </c:manualLayout>
      </c:layout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0.82407</cdr:x>
      <cdr:y>0.92599</cdr:y>
    </cdr:from>
    <cdr:to>
      <cdr:x>0.94699</cdr:x>
      <cdr:y>0.99543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81800" y="4191000"/>
          <a:ext cx="1011582" cy="314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      2015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0.58333</cdr:x>
      <cdr:y>0.31989</cdr:y>
    </cdr:from>
    <cdr:to>
      <cdr:x>0.97499</cdr:x>
      <cdr:y>0.32061</cdr:y>
    </cdr:to>
    <cdr:sp macro="" textlink="">
      <cdr:nvSpPr>
        <cdr:cNvPr id="6" name="Straight Connector 5"/>
        <cdr:cNvSpPr/>
      </cdr:nvSpPr>
      <cdr:spPr>
        <a:xfrm xmlns:a="http://schemas.openxmlformats.org/drawingml/2006/main">
          <a:off x="4800600" y="1447800"/>
          <a:ext cx="3223206" cy="325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0.575</cdr:x>
      <cdr:y>0.14236</cdr:y>
    </cdr:from>
    <cdr:to>
      <cdr:x>0.97083</cdr:x>
      <cdr:y>0.1461</cdr:y>
    </cdr:to>
    <cdr:sp macro="" textlink="">
      <cdr:nvSpPr>
        <cdr:cNvPr id="7" name="Straight Connector 6"/>
        <cdr:cNvSpPr/>
      </cdr:nvSpPr>
      <cdr:spPr>
        <a:xfrm xmlns:a="http://schemas.openxmlformats.org/drawingml/2006/main" flipV="1">
          <a:off x="2628900" y="417645"/>
          <a:ext cx="1809750" cy="109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0.80556</cdr:x>
      <cdr:y>0.92599</cdr:y>
    </cdr:from>
    <cdr:to>
      <cdr:x>0.96296</cdr:x>
      <cdr:y>0.92599</cdr:y>
    </cdr:to>
    <cdr:sp macro="" textlink="">
      <cdr:nvSpPr>
        <cdr:cNvPr id="9" name="Straight Arrow Connector 8"/>
        <cdr:cNvSpPr/>
      </cdr:nvSpPr>
      <cdr:spPr>
        <a:xfrm xmlns:a="http://schemas.openxmlformats.org/drawingml/2006/main">
          <a:off x="6629400" y="4191000"/>
          <a:ext cx="129540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2B33D-1409-4830-975C-6457E8EDD3E7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819E8-E1A6-43DC-AC8E-6672E2672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superb stability of the SRF system comes from the CW operation, which allows very accurate control of both the amplitude (at 100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better) and phase (at 0.01 degree or better) of the accelerating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819E8-E1A6-43DC-AC8E-6672E26720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keeping with the NPS Beam Physics Lab desire to be a test bed for linear accelerator and free electron laser (FEL) components, we desired to explore the use of a superconducting radiofrequency (SRF) gun as part of the injector for the future NPS FEL [1, 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819E8-E1A6-43DC-AC8E-6672E26720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6FFC-600D-4995-B868-96717AC77A62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直接连接符 8"/>
          <p:cNvCxnSpPr/>
          <p:nvPr userDrawn="1"/>
        </p:nvCxnSpPr>
        <p:spPr>
          <a:xfrm>
            <a:off x="381000" y="808017"/>
            <a:ext cx="85725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5"/>
          <p:cNvCxnSpPr/>
          <p:nvPr userDrawn="1"/>
        </p:nvCxnSpPr>
        <p:spPr>
          <a:xfrm>
            <a:off x="357188" y="6399213"/>
            <a:ext cx="8572500" cy="15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:\Research\Diamond\Documents\Publication\BNL_Logo_Tran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9" y="152400"/>
            <a:ext cx="1753005" cy="681522"/>
          </a:xfrm>
          <a:prstGeom prst="rect">
            <a:avLst/>
          </a:prstGeom>
          <a:noFill/>
        </p:spPr>
      </p:pic>
      <p:sp>
        <p:nvSpPr>
          <p:cNvPr id="10" name="矩形 9"/>
          <p:cNvSpPr/>
          <p:nvPr userDrawn="1"/>
        </p:nvSpPr>
        <p:spPr>
          <a:xfrm>
            <a:off x="304800" y="762000"/>
            <a:ext cx="3286148" cy="71438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F0DF-71B6-4A32-AE87-77A1FBC8A3F9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842B-7437-4713-90E8-D204C5D94565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867400" cy="411162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4E7-F71E-411A-A95D-B8A1950C835D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直接连接符 8"/>
          <p:cNvCxnSpPr/>
          <p:nvPr userDrawn="1"/>
        </p:nvCxnSpPr>
        <p:spPr>
          <a:xfrm>
            <a:off x="381000" y="808017"/>
            <a:ext cx="85725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5"/>
          <p:cNvCxnSpPr/>
          <p:nvPr userDrawn="1"/>
        </p:nvCxnSpPr>
        <p:spPr>
          <a:xfrm>
            <a:off x="357188" y="6399213"/>
            <a:ext cx="8572500" cy="15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:\Research\Diamond\Documents\Publication\BNL_Logo_Tran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9" y="152400"/>
            <a:ext cx="1753005" cy="681522"/>
          </a:xfrm>
          <a:prstGeom prst="rect">
            <a:avLst/>
          </a:prstGeom>
          <a:noFill/>
        </p:spPr>
      </p:pic>
      <p:sp>
        <p:nvSpPr>
          <p:cNvPr id="10" name="矩形 9"/>
          <p:cNvSpPr/>
          <p:nvPr userDrawn="1"/>
        </p:nvSpPr>
        <p:spPr>
          <a:xfrm>
            <a:off x="304800" y="762000"/>
            <a:ext cx="3286148" cy="71438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1F62-BE47-4514-A59B-062FA2D721EE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直接连接符 8"/>
          <p:cNvCxnSpPr/>
          <p:nvPr userDrawn="1"/>
        </p:nvCxnSpPr>
        <p:spPr>
          <a:xfrm>
            <a:off x="381000" y="808017"/>
            <a:ext cx="85725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5"/>
          <p:cNvCxnSpPr/>
          <p:nvPr userDrawn="1"/>
        </p:nvCxnSpPr>
        <p:spPr>
          <a:xfrm>
            <a:off x="357188" y="6399213"/>
            <a:ext cx="8572500" cy="15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:\Research\Diamond\Documents\Publication\BNL_Logo_Tran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9" y="152400"/>
            <a:ext cx="1753005" cy="681522"/>
          </a:xfrm>
          <a:prstGeom prst="rect">
            <a:avLst/>
          </a:prstGeom>
          <a:noFill/>
        </p:spPr>
      </p:pic>
      <p:sp>
        <p:nvSpPr>
          <p:cNvPr id="10" name="矩形 9"/>
          <p:cNvSpPr/>
          <p:nvPr userDrawn="1"/>
        </p:nvSpPr>
        <p:spPr>
          <a:xfrm>
            <a:off x="304800" y="762000"/>
            <a:ext cx="3286148" cy="71438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B95E-E801-4590-A6B5-5069AF4F97C7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D916-E21D-45C3-857B-C696E9F8015D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22CB-20C6-4EF7-8F91-8380389CB5C5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47A5-D8A9-4085-BDCE-68A0ABEF00D3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9982-4FB0-4EA6-8A5F-A3A1DCE40666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263E-FB27-4AC4-9EB8-53391ABBECC6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46064-6604-4A71-843B-44B9AB63DB85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598E-D13A-4485-87B0-2ACD8B53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current SRF gun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Erdong Wang</a:t>
            </a:r>
          </a:p>
          <a:p>
            <a:r>
              <a:rPr lang="en-US" dirty="0" smtClean="0"/>
              <a:t>Brookhaven National Laboratory</a:t>
            </a:r>
            <a:endParaRPr lang="en-US" dirty="0"/>
          </a:p>
        </p:txBody>
      </p:sp>
      <p:cxnSp>
        <p:nvCxnSpPr>
          <p:cNvPr id="4" name="直接连接符 8"/>
          <p:cNvCxnSpPr/>
          <p:nvPr/>
        </p:nvCxnSpPr>
        <p:spPr>
          <a:xfrm>
            <a:off x="381000" y="808017"/>
            <a:ext cx="85725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5"/>
          <p:cNvCxnSpPr/>
          <p:nvPr/>
        </p:nvCxnSpPr>
        <p:spPr>
          <a:xfrm>
            <a:off x="357188" y="6399213"/>
            <a:ext cx="8572500" cy="15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8" descr="C:\Research\Diamond\Documents\Publication\BNL_Logo_Tra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9" y="152400"/>
            <a:ext cx="1753005" cy="681522"/>
          </a:xfrm>
          <a:prstGeom prst="rect">
            <a:avLst/>
          </a:prstGeom>
          <a:noFill/>
        </p:spPr>
      </p:pic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C22CD81-2D9D-4940-BC7C-744897716862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11" name="矩形 9"/>
          <p:cNvSpPr/>
          <p:nvPr/>
        </p:nvSpPr>
        <p:spPr>
          <a:xfrm>
            <a:off x="304800" y="762000"/>
            <a:ext cx="3286148" cy="71438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IEB Workshop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Choke joint cathode stalk upgrade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0DA4-BA91-4374-9701-4B727536FB68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2857"/>
          <a:stretch>
            <a:fillRect/>
          </a:stretch>
        </p:blipFill>
        <p:spPr bwMode="auto">
          <a:xfrm>
            <a:off x="2438400" y="1219200"/>
            <a:ext cx="2590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26"/>
          <a:stretch>
            <a:fillRect/>
          </a:stretch>
        </p:blipFill>
        <p:spPr bwMode="auto">
          <a:xfrm>
            <a:off x="6477000" y="1143000"/>
            <a:ext cx="2514600" cy="173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5105400" y="18288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C:\Documents and Settings\aburrill\My Documents\704 MHz Gun\Photos from JLAB processing\IMG_1466.jpg"/>
          <p:cNvPicPr>
            <a:picLocks noChangeAspect="1" noChangeArrowheads="1"/>
          </p:cNvPicPr>
          <p:nvPr/>
        </p:nvPicPr>
        <p:blipFill>
          <a:blip r:embed="rId4" cstate="print"/>
          <a:srcRect r="29173"/>
          <a:stretch>
            <a:fillRect/>
          </a:stretch>
        </p:blipFill>
        <p:spPr bwMode="auto">
          <a:xfrm>
            <a:off x="533400" y="1219200"/>
            <a:ext cx="17145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81400"/>
            <a:ext cx="3714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1219200" y="3048000"/>
            <a:ext cx="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29000" y="2971800"/>
            <a:ext cx="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38600" y="39624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Re-designed choke </a:t>
            </a:r>
            <a:r>
              <a:rPr lang="en-US" dirty="0" smtClean="0"/>
              <a:t>structure to eliminate </a:t>
            </a:r>
            <a:r>
              <a:rPr lang="en-US" dirty="0" err="1" smtClean="0"/>
              <a:t>multipacting</a:t>
            </a:r>
            <a:r>
              <a:rPr lang="en-US" dirty="0" smtClean="0"/>
              <a:t>. Allow CW operation </a:t>
            </a:r>
            <a:r>
              <a:rPr lang="en-US" dirty="0" smtClean="0"/>
              <a:t>up to </a:t>
            </a:r>
            <a:r>
              <a:rPr lang="en-US" dirty="0" smtClean="0"/>
              <a:t>2MV.</a:t>
            </a:r>
          </a:p>
          <a:p>
            <a:pPr marL="342900" indent="-342900">
              <a:buAutoNum type="arabicPeriod"/>
            </a:pPr>
            <a:r>
              <a:rPr lang="en-US" dirty="0" smtClean="0"/>
              <a:t>Change the cathode substrate to </a:t>
            </a:r>
            <a:r>
              <a:rPr lang="en-US" dirty="0" smtClean="0"/>
              <a:t>Ta to </a:t>
            </a:r>
            <a:r>
              <a:rPr lang="en-US" dirty="0" smtClean="0"/>
              <a:t>have better QE for high current, high bunch charge </a:t>
            </a:r>
            <a:r>
              <a:rPr lang="en-US" dirty="0" smtClean="0"/>
              <a:t>operation.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Better cooling design to dump the heat </a:t>
            </a:r>
            <a:r>
              <a:rPr lang="en-US" dirty="0" smtClean="0"/>
              <a:t>dissipation </a:t>
            </a:r>
            <a:r>
              <a:rPr lang="en-US" dirty="0" smtClean="0"/>
              <a:t>on the stalk.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54864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choke with groove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Photocathode for BNL SRF gun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E95E-A6D0-432E-8341-549C49049AD3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371600"/>
            <a:ext cx="2971800" cy="1968500"/>
          </a:xfrm>
          <a:prstGeom prst="rect">
            <a:avLst/>
          </a:prstGeom>
        </p:spPr>
      </p:pic>
      <p:pic>
        <p:nvPicPr>
          <p:cNvPr id="8" name="Picture 5" descr="C:\Users\mruizoses\Documents\Experiments_BNL\966\Pictures 966 Chamber\2012\Sept 2012\P1060847.JPG"/>
          <p:cNvPicPr>
            <a:picLocks noChangeAspect="1" noChangeArrowheads="1"/>
          </p:cNvPicPr>
          <p:nvPr/>
        </p:nvPicPr>
        <p:blipFill>
          <a:blip r:embed="rId3" cstate="print"/>
          <a:srcRect l="28430" t="19208" r="13181" b="22639"/>
          <a:stretch>
            <a:fillRect/>
          </a:stretch>
        </p:blipFill>
        <p:spPr bwMode="auto">
          <a:xfrm>
            <a:off x="5105400" y="12954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7021" t="17021" r="2128" b="9220"/>
          <a:stretch>
            <a:fillRect/>
          </a:stretch>
        </p:blipFill>
        <p:spPr bwMode="auto">
          <a:xfrm>
            <a:off x="1219200" y="3733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project\multi-alklai\704\pic\IMG_2638.JPG"/>
          <p:cNvPicPr>
            <a:picLocks noChangeAspect="1" noChangeArrowheads="1"/>
          </p:cNvPicPr>
          <p:nvPr/>
        </p:nvPicPr>
        <p:blipFill>
          <a:blip r:embed="rId5" cstate="print"/>
          <a:srcRect t="8236"/>
          <a:stretch>
            <a:fillRect/>
          </a:stretch>
        </p:blipFill>
        <p:spPr bwMode="auto">
          <a:xfrm>
            <a:off x="5105400" y="3733800"/>
            <a:ext cx="2878667" cy="1981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81400" y="57912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CsK</a:t>
            </a:r>
            <a:r>
              <a:rPr lang="en-US" baseline="-25000" dirty="0" smtClean="0"/>
              <a:t>2</a:t>
            </a:r>
            <a:r>
              <a:rPr lang="en-US" dirty="0" smtClean="0"/>
              <a:t>Sb @ </a:t>
            </a:r>
            <a:r>
              <a:rPr lang="en-US" dirty="0" smtClean="0"/>
              <a:t>532nm ,10%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Photocathode preparation and transferring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6E8-B288-410C-8B71-AE763B372CC5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305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143000" y="4343400"/>
          <a:ext cx="6807994" cy="205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Conditioning result and beam commission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9352-65FB-41A4-AC70-84233BA82284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3470256" cy="222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434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550pC bunch charge</a:t>
            </a:r>
            <a:endParaRPr lang="en-US" dirty="0"/>
          </a:p>
        </p:txBody>
      </p:sp>
      <p:pic>
        <p:nvPicPr>
          <p:cNvPr id="10" name="Picture 7" descr="http://www.cadops.bnl.gov/elog/graphics/rhic-pp_2015/Tue_Mar_10_2015_152916_10327.gif"/>
          <p:cNvPicPr>
            <a:picLocks noChangeAspect="1" noChangeArrowheads="1"/>
          </p:cNvPicPr>
          <p:nvPr/>
        </p:nvPicPr>
        <p:blipFill>
          <a:blip r:embed="rId3" cstate="print"/>
          <a:srcRect t="4545" b="7576"/>
          <a:stretch>
            <a:fillRect/>
          </a:stretch>
        </p:blipFill>
        <p:spPr bwMode="auto">
          <a:xfrm>
            <a:off x="381000" y="838200"/>
            <a:ext cx="4455008" cy="22098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5486400" y="1143000"/>
            <a:ext cx="2895600" cy="2261699"/>
            <a:chOff x="5257800" y="3898814"/>
            <a:chExt cx="2895600" cy="226169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3898814"/>
              <a:ext cx="2895600" cy="226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486400" y="41148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Dark current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5486400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Photo current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24000" y="3048000"/>
            <a:ext cx="1903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Courtesy by Wencan Xu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3581400"/>
            <a:ext cx="518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QE of CsK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Sb was 4.1% at initial prepared and 3.8% before inserting into the gun.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gun was then conditioned and </a:t>
            </a:r>
            <a:r>
              <a:rPr lang="en-US" sz="1600" dirty="0" smtClean="0"/>
              <a:t>sent beam to </a:t>
            </a:r>
            <a:r>
              <a:rPr lang="en-US" sz="1600" dirty="0" smtClean="0"/>
              <a:t>a Faraday </a:t>
            </a:r>
            <a:r>
              <a:rPr lang="en-US" sz="1600" dirty="0" smtClean="0"/>
              <a:t> cup. Pulsed </a:t>
            </a:r>
            <a:r>
              <a:rPr lang="en-US" sz="1600" dirty="0" smtClean="0"/>
              <a:t>operations yielded bunches with up to 0.55nC </a:t>
            </a:r>
            <a:r>
              <a:rPr lang="en-US" sz="1600" dirty="0" smtClean="0"/>
              <a:t>per-bunch</a:t>
            </a:r>
            <a:r>
              <a:rPr lang="en-US" sz="16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gun was operated in pulsed mode at 0.85MV </a:t>
            </a:r>
            <a:r>
              <a:rPr lang="en-US" sz="1600" dirty="0" smtClean="0"/>
              <a:t>kinetic </a:t>
            </a:r>
            <a:r>
              <a:rPr lang="en-US" sz="1600" dirty="0" smtClean="0"/>
              <a:t>energy. The </a:t>
            </a:r>
            <a:r>
              <a:rPr lang="en-US" sz="1600" dirty="0" smtClean="0"/>
              <a:t>ICT and Faraday cup measurements </a:t>
            </a:r>
            <a:r>
              <a:rPr lang="en-US" sz="1600" dirty="0" smtClean="0"/>
              <a:t>confirmed </a:t>
            </a:r>
            <a:r>
              <a:rPr lang="en-US" sz="1600" dirty="0" smtClean="0"/>
              <a:t> </a:t>
            </a:r>
            <a:r>
              <a:rPr lang="en-US" sz="1600" dirty="0" smtClean="0"/>
              <a:t>QE=1% at low </a:t>
            </a:r>
            <a:r>
              <a:rPr lang="en-US" sz="1600" dirty="0" smtClean="0"/>
              <a:t>current.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A</a:t>
            </a:r>
            <a:r>
              <a:rPr lang="en-US" sz="1600" dirty="0" smtClean="0"/>
              <a:t>fter </a:t>
            </a:r>
            <a:r>
              <a:rPr lang="en-US" sz="1600" dirty="0" smtClean="0"/>
              <a:t>running for a couple of </a:t>
            </a:r>
            <a:r>
              <a:rPr lang="en-US" sz="1600" dirty="0" smtClean="0"/>
              <a:t>days including condition and high bunch charge test,  </a:t>
            </a:r>
            <a:r>
              <a:rPr lang="en-US" sz="1600" dirty="0" smtClean="0"/>
              <a:t>there was no observed degradation of the QE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300" b="1" dirty="0" smtClean="0"/>
              <a:t>SRF gun merging high QE photocathode, superconducting RF, high repetition rate laser, beam diagnostic. All complex.</a:t>
            </a:r>
          </a:p>
          <a:p>
            <a:pPr>
              <a:buNone/>
            </a:pPr>
            <a:endParaRPr lang="en-US" sz="1300" b="1" dirty="0" smtClean="0"/>
          </a:p>
          <a:p>
            <a:r>
              <a:rPr lang="en-US" sz="1300" b="1" dirty="0" smtClean="0"/>
              <a:t>Semiconductor cathode material contamination the gun/stalk induce the </a:t>
            </a:r>
            <a:r>
              <a:rPr lang="en-US" sz="1300" b="1" dirty="0" err="1" smtClean="0"/>
              <a:t>multipacting</a:t>
            </a:r>
            <a:r>
              <a:rPr lang="en-US" sz="13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Bias the cathode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Shielding the RF field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Protect the </a:t>
            </a:r>
            <a:r>
              <a:rPr lang="en-US" sz="1300" dirty="0" err="1" smtClean="0"/>
              <a:t>multipacting</a:t>
            </a:r>
            <a:r>
              <a:rPr lang="en-US" sz="1300" dirty="0" smtClean="0"/>
              <a:t> zone in cathode </a:t>
            </a:r>
            <a:r>
              <a:rPr lang="en-US" sz="1300" dirty="0" smtClean="0"/>
              <a:t>preparation</a:t>
            </a:r>
            <a:endParaRPr lang="en-US" sz="1300" dirty="0" smtClean="0"/>
          </a:p>
          <a:p>
            <a:r>
              <a:rPr lang="en-US" sz="1300" b="1" dirty="0" smtClean="0"/>
              <a:t>High bunch charge and high average current operation with long lifetime cathode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Good vacuum in gun operation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High input power coupler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Beam halo control</a:t>
            </a:r>
          </a:p>
          <a:p>
            <a:r>
              <a:rPr lang="en-US" sz="1300" b="1" dirty="0" smtClean="0"/>
              <a:t>Good beam quality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High peak gradient on the cathode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Uniform ,smooth  and low thermal emittance photocathode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Laser shaping on both transverse and longitudinal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Laser and gun synchronization precisely. </a:t>
            </a:r>
          </a:p>
          <a:p>
            <a:r>
              <a:rPr lang="en-US" sz="1300" b="1" dirty="0" smtClean="0"/>
              <a:t>CW mode Dark current eliminating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Kick the dark current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Reduce the field emitter area</a:t>
            </a:r>
          </a:p>
          <a:p>
            <a:r>
              <a:rPr lang="en-US" sz="1400" b="1" dirty="0" smtClean="0"/>
              <a:t>Stable SRF operation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Cryogenic operation</a:t>
            </a:r>
          </a:p>
          <a:p>
            <a:pPr>
              <a:buFont typeface="Wingdings" pitchFamily="2" charset="2"/>
              <a:buChar char="Ø"/>
            </a:pPr>
            <a:r>
              <a:rPr lang="en-US" sz="1300" dirty="0" smtClean="0"/>
              <a:t>Coupler kick and HOM  damping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EED-82BD-40B7-A37B-0E74B521ADCB}" type="datetime1">
              <a:rPr lang="en-US" sz="1300" smtClean="0"/>
              <a:pPr/>
              <a:t>6/15/2015</a:t>
            </a:fld>
            <a:endParaRPr lang="en-US" sz="1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300" smtClean="0"/>
              <a:t>IEB Workshop 2015</a:t>
            </a:r>
            <a:endParaRPr lang="en-US" sz="13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z="1300" smtClean="0"/>
              <a:pPr/>
              <a:t>14</a:t>
            </a:fld>
            <a:endParaRPr lang="en-US" sz="1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SRF photoinjectors are promising to provide high bunch charge, high average current and small emittance beam.</a:t>
            </a:r>
          </a:p>
          <a:p>
            <a:r>
              <a:rPr lang="en-US" dirty="0" smtClean="0"/>
              <a:t>Significant progress on SRF gun researches in last a few years</a:t>
            </a:r>
            <a:r>
              <a:rPr lang="en-US" dirty="0" smtClean="0"/>
              <a:t>. For example: BNL 704MHz gun generated 550pC per bunch </a:t>
            </a:r>
            <a:r>
              <a:rPr lang="en-US" dirty="0" smtClean="0"/>
              <a:t>and no observed degradation of the </a:t>
            </a:r>
            <a:r>
              <a:rPr lang="en-US" dirty="0" smtClean="0"/>
              <a:t>QE in </a:t>
            </a:r>
            <a:r>
              <a:rPr lang="en-US" dirty="0" smtClean="0"/>
              <a:t>two days gun condition and operation.</a:t>
            </a:r>
            <a:endParaRPr lang="en-US" dirty="0" smtClean="0"/>
          </a:p>
          <a:p>
            <a:r>
              <a:rPr lang="en-US" dirty="0" smtClean="0"/>
              <a:t>ELBE </a:t>
            </a:r>
            <a:r>
              <a:rPr lang="en-US" dirty="0" smtClean="0"/>
              <a:t>SRF gun I generated beam for FEL operation and PKU </a:t>
            </a:r>
            <a:r>
              <a:rPr lang="en-US" dirty="0" smtClean="0"/>
              <a:t>DC-SC </a:t>
            </a:r>
            <a:r>
              <a:rPr lang="en-US" dirty="0" smtClean="0"/>
              <a:t>gun delivered beam for THz and UED test.</a:t>
            </a:r>
          </a:p>
          <a:p>
            <a:r>
              <a:rPr lang="en-US" dirty="0" smtClean="0"/>
              <a:t>Demonstration of high average current operation and high bunch charge </a:t>
            </a:r>
            <a:r>
              <a:rPr lang="en-US" dirty="0" smtClean="0"/>
              <a:t>operation are </a:t>
            </a:r>
            <a:r>
              <a:rPr lang="en-US" dirty="0" smtClean="0"/>
              <a:t>under going.</a:t>
            </a:r>
          </a:p>
          <a:p>
            <a:r>
              <a:rPr lang="en-US" dirty="0" smtClean="0"/>
              <a:t>Beginning of a new adventure, look forward to having more </a:t>
            </a:r>
            <a:r>
              <a:rPr lang="en-US" dirty="0" smtClean="0"/>
              <a:t>exciting results soon.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30A8-76D7-4969-9E9E-C7B9FF40E97E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Thanks to BNL ERL </a:t>
            </a:r>
            <a:r>
              <a:rPr lang="en-US" dirty="0" smtClean="0"/>
              <a:t>and </a:t>
            </a:r>
            <a:r>
              <a:rPr lang="en-US" dirty="0" err="1" smtClean="0"/>
              <a:t>CeC</a:t>
            </a:r>
            <a:r>
              <a:rPr lang="en-US" dirty="0" smtClean="0"/>
              <a:t> project </a:t>
            </a:r>
            <a:r>
              <a:rPr lang="en-US" dirty="0" smtClean="0"/>
              <a:t>team.</a:t>
            </a:r>
          </a:p>
          <a:p>
            <a:pPr>
              <a:buNone/>
            </a:pPr>
            <a:r>
              <a:rPr lang="en-US" dirty="0" smtClean="0"/>
              <a:t>I. </a:t>
            </a:r>
            <a:r>
              <a:rPr lang="en-US" dirty="0" smtClean="0"/>
              <a:t>Ben-Zvi</a:t>
            </a:r>
            <a:r>
              <a:rPr lang="en-US" dirty="0" smtClean="0"/>
              <a:t>; T. Rao; S. Belomestnykh</a:t>
            </a:r>
            <a:r>
              <a:rPr lang="en-US" dirty="0" smtClean="0"/>
              <a:t>; D. Kayran;  </a:t>
            </a:r>
            <a:r>
              <a:rPr lang="en-US" dirty="0" smtClean="0"/>
              <a:t>B. Sheehy; </a:t>
            </a:r>
            <a:r>
              <a:rPr lang="en-US" dirty="0" smtClean="0"/>
              <a:t>H</a:t>
            </a:r>
            <a:r>
              <a:rPr lang="en-US" dirty="0" smtClean="0"/>
              <a:t>. Xie; T. Xin; W. Xu; L. Hammons; R. </a:t>
            </a:r>
            <a:r>
              <a:rPr lang="en-US" dirty="0" err="1" smtClean="0"/>
              <a:t>Kellerman</a:t>
            </a:r>
            <a:r>
              <a:rPr lang="en-US" dirty="0" smtClean="0"/>
              <a:t>; C. Liaw; V. Litvinenko; G. McIntyre; T. Miller; T. Seda; R. Than; D. </a:t>
            </a:r>
            <a:r>
              <a:rPr lang="en-US" dirty="0" smtClean="0"/>
              <a:t>Weiss; B. </a:t>
            </a:r>
            <a:r>
              <a:rPr lang="en-US" dirty="0" smtClean="0"/>
              <a:t>Xiao; J. Skaritka; </a:t>
            </a:r>
            <a:r>
              <a:rPr lang="en-US" dirty="0" smtClean="0"/>
              <a:t>I. Pinayev and </a:t>
            </a:r>
            <a:r>
              <a:rPr lang="en-US" dirty="0" smtClean="0"/>
              <a:t>many others.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CD92-274D-4D8E-81AD-354CA8F4E073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74DF-5113-4C40-8539-B1DA606A8ADD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Thanks for you attention!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0281-8689-4BDD-A8C3-1CB12C6321A2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B034-6B97-4FEE-9112-A385308B5BDB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810000" cy="2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3733800" cy="241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86200"/>
            <a:ext cx="368737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86200"/>
            <a:ext cx="3696415" cy="231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8382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J. Teichert IPAC 2014 slides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Overview SRF gun technology</a:t>
            </a:r>
          </a:p>
          <a:p>
            <a:r>
              <a:rPr lang="en-US" dirty="0" smtClean="0"/>
              <a:t>Overview high current SRF gun </a:t>
            </a:r>
            <a:r>
              <a:rPr lang="en-US" dirty="0" smtClean="0"/>
              <a:t>projects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SRF </a:t>
            </a:r>
            <a:r>
              <a:rPr lang="en-US" dirty="0" smtClean="0"/>
              <a:t>guns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Photocathodes</a:t>
            </a:r>
            <a:endParaRPr lang="en-US" dirty="0" smtClean="0"/>
          </a:p>
          <a:p>
            <a:r>
              <a:rPr lang="en-US" dirty="0" smtClean="0"/>
              <a:t>Recent progress of BNL </a:t>
            </a:r>
            <a:r>
              <a:rPr lang="en-US" dirty="0" smtClean="0"/>
              <a:t>704MHz SRF gun</a:t>
            </a:r>
            <a:endParaRPr lang="en-US" dirty="0" smtClean="0"/>
          </a:p>
          <a:p>
            <a:r>
              <a:rPr lang="en-US" dirty="0" smtClean="0"/>
              <a:t>Challenges and </a:t>
            </a:r>
            <a:r>
              <a:rPr lang="en-US" dirty="0" smtClean="0"/>
              <a:t>considerations</a:t>
            </a:r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BC2A-7384-4D02-984E-EE76151ABC55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SRF photocathode gun?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662F-1570-43D3-A7C7-85C722440428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914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To get high average current , the gun must operate in CW mode.</a:t>
            </a:r>
          </a:p>
          <a:p>
            <a:r>
              <a:rPr lang="en-US" dirty="0" smtClean="0"/>
              <a:t>Candidate:  DC gun, VHF NCRF gun, VHF~L band SCRF gun</a:t>
            </a:r>
            <a:endParaRPr lang="en-US" dirty="0"/>
          </a:p>
        </p:txBody>
      </p:sp>
      <p:grpSp>
        <p:nvGrpSpPr>
          <p:cNvPr id="10" name="グループ化 11"/>
          <p:cNvGrpSpPr/>
          <p:nvPr/>
        </p:nvGrpSpPr>
        <p:grpSpPr>
          <a:xfrm>
            <a:off x="381000" y="1828800"/>
            <a:ext cx="1516214" cy="2304256"/>
            <a:chOff x="4716016" y="980728"/>
            <a:chExt cx="3287713" cy="537368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980728"/>
              <a:ext cx="3287713" cy="537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矢印コネクタ 6"/>
            <p:cNvCxnSpPr/>
            <p:nvPr/>
          </p:nvCxnSpPr>
          <p:spPr>
            <a:xfrm rot="10800000">
              <a:off x="4835079" y="4016028"/>
              <a:ext cx="1008062" cy="1428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828800" y="1828800"/>
            <a:ext cx="220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gun: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Cathode </a:t>
            </a:r>
            <a:r>
              <a:rPr lang="en-US" dirty="0" smtClean="0"/>
              <a:t>gradient&lt;7MV/m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Gun voltage:550kV</a:t>
            </a:r>
            <a:endParaRPr lang="en-US" dirty="0" smtClean="0"/>
          </a:p>
          <a:p>
            <a:r>
              <a:rPr lang="en-US" sz="1000" dirty="0" smtClean="0"/>
              <a:t>Cornell, </a:t>
            </a:r>
            <a:r>
              <a:rPr lang="en-US" sz="1000" dirty="0" err="1" smtClean="0"/>
              <a:t>Jlab</a:t>
            </a:r>
            <a:r>
              <a:rPr lang="en-US" sz="1000" dirty="0" smtClean="0"/>
              <a:t>, KEK, JAEA,IHEP</a:t>
            </a:r>
          </a:p>
          <a:p>
            <a:endParaRPr lang="en-US" sz="1000" dirty="0"/>
          </a:p>
        </p:txBody>
      </p:sp>
      <p:sp>
        <p:nvSpPr>
          <p:cNvPr id="19" name="Rounded Rectangle 18"/>
          <p:cNvSpPr/>
          <p:nvPr/>
        </p:nvSpPr>
        <p:spPr>
          <a:xfrm>
            <a:off x="304800" y="1752600"/>
            <a:ext cx="3886200" cy="2286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2514600" cy="18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0"/>
          <p:cNvSpPr/>
          <p:nvPr/>
        </p:nvSpPr>
        <p:spPr>
          <a:xfrm>
            <a:off x="4343400" y="1752600"/>
            <a:ext cx="4495800" cy="2362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58000" y="2057400"/>
            <a:ext cx="1981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NCRF gun: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Commissioning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Cathode Gradient: </a:t>
            </a:r>
            <a:r>
              <a:rPr lang="en-US" dirty="0" smtClean="0"/>
              <a:t>20MV/m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Gun voltage:1MV</a:t>
            </a:r>
            <a:endParaRPr lang="en-US" dirty="0" smtClean="0"/>
          </a:p>
          <a:p>
            <a:r>
              <a:rPr lang="en-US" sz="1000" dirty="0" smtClean="0"/>
              <a:t>LBNL, SLAC,SHLS</a:t>
            </a:r>
          </a:p>
          <a:p>
            <a:endParaRPr lang="en-US" sz="1000" dirty="0"/>
          </a:p>
        </p:txBody>
      </p:sp>
      <p:sp>
        <p:nvSpPr>
          <p:cNvPr id="23" name="Rounded Rectangle 22"/>
          <p:cNvSpPr/>
          <p:nvPr/>
        </p:nvSpPr>
        <p:spPr>
          <a:xfrm>
            <a:off x="762000" y="4191000"/>
            <a:ext cx="4648200" cy="213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048000" y="4267200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SCRF gun: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Commissioning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CW at high frequency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Cathode </a:t>
            </a:r>
            <a:r>
              <a:rPr lang="en-US" dirty="0" smtClean="0"/>
              <a:t>gradient:</a:t>
            </a:r>
            <a:r>
              <a:rPr lang="en-US" dirty="0" smtClean="0">
                <a:solidFill>
                  <a:srgbClr val="FF0000"/>
                </a:solidFill>
              </a:rPr>
              <a:t>20~35MV/m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Gun voltage:</a:t>
            </a:r>
            <a:r>
              <a:rPr lang="en-US" dirty="0" smtClean="0">
                <a:solidFill>
                  <a:srgbClr val="FF0000"/>
                </a:solidFill>
              </a:rPr>
              <a:t>2~9.4MV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000" dirty="0" smtClean="0"/>
              <a:t>BNL, HZD,HZB, NPS</a:t>
            </a:r>
            <a:r>
              <a:rPr lang="en-US" sz="1000" dirty="0" smtClean="0"/>
              <a:t>, </a:t>
            </a:r>
            <a:r>
              <a:rPr lang="en-US" sz="1000" dirty="0" err="1" smtClean="0"/>
              <a:t>WiFEL</a:t>
            </a:r>
            <a:endParaRPr lang="en-US" sz="1000" dirty="0" smtClean="0"/>
          </a:p>
          <a:p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44958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gradient 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 bunch </a:t>
            </a:r>
            <a:r>
              <a:rPr lang="en-US" dirty="0" smtClean="0"/>
              <a:t>charge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Small emittance</a:t>
            </a:r>
          </a:p>
          <a:p>
            <a:r>
              <a:rPr lang="en-US" dirty="0" smtClean="0"/>
              <a:t>Large gap voltage: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Small emittance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5410200" y="5105400"/>
            <a:ext cx="838200" cy="3810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: SRF gun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Advantages:</a:t>
            </a:r>
          </a:p>
          <a:p>
            <a:r>
              <a:rPr lang="en-US" dirty="0" smtClean="0"/>
              <a:t>CW mode of operation: High rate of acceleration; high average beam current; Very stable(phase, amplitude) system reduce time jitter.</a:t>
            </a:r>
          </a:p>
          <a:p>
            <a:r>
              <a:rPr lang="en-US" dirty="0" smtClean="0"/>
              <a:t>High gradient on cathode: high bunch charge ; small emittance.</a:t>
            </a:r>
          </a:p>
          <a:p>
            <a:r>
              <a:rPr lang="en-US" dirty="0" smtClean="0"/>
              <a:t>SRF cavity and operation have matured.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Elliptic cavity(low-</a:t>
            </a:r>
            <a:r>
              <a:rPr lang="el-GR" dirty="0" smtClean="0"/>
              <a:t>β</a:t>
            </a:r>
            <a:r>
              <a:rPr lang="en-US" dirty="0" smtClean="0"/>
              <a:t> cell + 0~3 cell </a:t>
            </a:r>
            <a:r>
              <a:rPr lang="en-US" dirty="0" smtClean="0"/>
              <a:t>high-</a:t>
            </a:r>
            <a:r>
              <a:rPr lang="el-GR" dirty="0" smtClean="0"/>
              <a:t>β</a:t>
            </a:r>
            <a:r>
              <a:rPr lang="en-US" dirty="0" smtClean="0"/>
              <a:t>) geometries based SRF gun has demonstrated and </a:t>
            </a:r>
            <a:r>
              <a:rPr lang="en-US" dirty="0" smtClean="0"/>
              <a:t>under developing </a:t>
            </a:r>
            <a:r>
              <a:rPr lang="en-US" dirty="0" smtClean="0"/>
              <a:t>for high current operation.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Quarter wave resonator SRF gun is under </a:t>
            </a:r>
            <a:r>
              <a:rPr lang="en-US" dirty="0" smtClean="0"/>
              <a:t>development and got beam on NPS gun.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integration of a high QE semiconductor photocathode and the SRF gun is still a challenging topic.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59FF-15D3-4375-9C8D-BFB1CB5882A9}" type="datetime1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SRF gun :Elliptic </a:t>
            </a:r>
            <a:r>
              <a:rPr lang="en-US" dirty="0" err="1" smtClean="0"/>
              <a:t>cavity+NC_cathode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821D-C14B-49EE-8E4E-A99D40A1CDDE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1905000"/>
          <a:ext cx="8305800" cy="456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133601"/>
                <a:gridCol w="2266949"/>
                <a:gridCol w="2076450"/>
              </a:tblGrid>
              <a:tr h="354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BNL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/AES 704MHz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HZD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3.5 Cell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HZB Berlin Pro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65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Gun structure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4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 charge(</a:t>
                      </a:r>
                      <a:r>
                        <a:rPr lang="en-US" sz="1400" dirty="0" err="1" smtClean="0"/>
                        <a:t>nC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5/1.4/0.7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1/0.077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0.077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4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Ave. Current(mA)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50/300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0.5/1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4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Gun freq.(MHz)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703.75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4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Peak gradient(MV/m)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30/22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4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photocathode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CsK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Sb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Te,Mg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CsK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Sb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65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N_Emittance</a:t>
                      </a:r>
                      <a:r>
                        <a:rPr lang="en-US" sz="1400" dirty="0" smtClean="0"/>
                        <a:t>(mm-</a:t>
                      </a:r>
                      <a:r>
                        <a:rPr lang="en-US" sz="1400" dirty="0" err="1" smtClean="0"/>
                        <a:t>mrad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5/2.3/1.4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2.5/1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4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Kinetic energy(</a:t>
                      </a:r>
                      <a:r>
                        <a:rPr lang="en-US" sz="1400" dirty="0" err="1" smtClean="0"/>
                        <a:t>MeV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9.4/4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4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status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</a:t>
                      </a:r>
                      <a:r>
                        <a:rPr lang="en-US" sz="1400" dirty="0" smtClean="0"/>
                        <a:t>commissioning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commissioning ,upgrade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r>
                        <a:rPr lang="en-US" sz="1400" baseline="0" dirty="0" smtClean="0"/>
                        <a:t> tested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new gun p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765" t="6316" r="17647" b="5263"/>
          <a:stretch>
            <a:fillRect/>
          </a:stretch>
        </p:blipFill>
        <p:spPr bwMode="auto">
          <a:xfrm>
            <a:off x="4572000" y="2286000"/>
            <a:ext cx="1524000" cy="112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r="3588"/>
          <a:stretch>
            <a:fillRect/>
          </a:stretch>
        </p:blipFill>
        <p:spPr bwMode="auto">
          <a:xfrm>
            <a:off x="6705600" y="2286000"/>
            <a:ext cx="16763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>
          <a:xfrm>
            <a:off x="2057400" y="3505200"/>
            <a:ext cx="2057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267200" y="4495800"/>
            <a:ext cx="2209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191000" y="5638800"/>
            <a:ext cx="2209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477000" y="4495800"/>
            <a:ext cx="2057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b="12894"/>
          <a:stretch>
            <a:fillRect/>
          </a:stretch>
        </p:blipFill>
        <p:spPr bwMode="auto">
          <a:xfrm>
            <a:off x="533400" y="914400"/>
            <a:ext cx="2819400" cy="99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733800" y="1066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Mature cavity shape; high kinetic </a:t>
            </a:r>
            <a:r>
              <a:rPr lang="en-US" dirty="0" smtClean="0"/>
              <a:t>energy; high average current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SRF gun :QWR </a:t>
            </a:r>
            <a:r>
              <a:rPr lang="en-US" dirty="0" err="1" smtClean="0"/>
              <a:t>cavity+NC_cathode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F726-562C-473C-8AC6-F5C5B8619722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981200"/>
          <a:ext cx="8229601" cy="436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022"/>
                <a:gridCol w="2114026"/>
                <a:gridCol w="2079335"/>
                <a:gridCol w="2224218"/>
              </a:tblGrid>
              <a:tr h="376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BNL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112MHz(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CeC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NPS (FEL)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FEL (FEL)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58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Gun structure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 charge(</a:t>
                      </a:r>
                      <a:r>
                        <a:rPr lang="en-US" sz="1400" dirty="0" err="1" smtClean="0"/>
                        <a:t>nC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Ave. Current(mA)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Gun freq.(MHz)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Peak gradient(MV/m)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19.7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photocathode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CsK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Sb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CsK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Sb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Te, Cu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N_Emittance</a:t>
                      </a:r>
                      <a:r>
                        <a:rPr lang="en-US" sz="1400" dirty="0" smtClean="0"/>
                        <a:t>(mm-</a:t>
                      </a:r>
                      <a:r>
                        <a:rPr lang="en-US" sz="1400" dirty="0" err="1" smtClean="0"/>
                        <a:t>mrad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Kinetic energy(</a:t>
                      </a:r>
                      <a:r>
                        <a:rPr lang="en-US" sz="1400" dirty="0" err="1" smtClean="0"/>
                        <a:t>MeV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4.58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0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status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 conditioning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commissioning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Beam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commissioning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t="43726" r="34248"/>
          <a:stretch>
            <a:fillRect/>
          </a:stretch>
        </p:blipFill>
        <p:spPr bwMode="auto">
          <a:xfrm>
            <a:off x="2209800" y="23622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3937" r="3188"/>
          <a:stretch>
            <a:fillRect/>
          </a:stretch>
        </p:blipFill>
        <p:spPr bwMode="auto">
          <a:xfrm>
            <a:off x="4419600" y="2362200"/>
            <a:ext cx="1905000" cy="102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37" t="18877" r="39907" b="19092"/>
          <a:stretch/>
        </p:blipFill>
        <p:spPr>
          <a:xfrm>
            <a:off x="6553200" y="2362200"/>
            <a:ext cx="1676400" cy="105275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09800" y="4038600"/>
            <a:ext cx="64008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914400"/>
            <a:ext cx="279349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33800" y="1066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4K operation; high gradient; long bunch; constant field(small energy spread)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SRF gun :Other type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8403-0FC0-4BD9-840D-E8383EC6D321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IEB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2209796"/>
          <a:ext cx="7924799" cy="4158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39"/>
                <a:gridCol w="2799929"/>
                <a:gridCol w="2724931"/>
              </a:tblGrid>
              <a:tr h="387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PKU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DC-SC 3.5 cell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HZB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HoBiCat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08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Gun structure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 charge(</a:t>
                      </a:r>
                      <a:r>
                        <a:rPr lang="en-US" sz="1400" dirty="0" err="1" smtClean="0"/>
                        <a:t>nC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Ave. Current(mA)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1~5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0.0045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Gun freq.(MHz)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Peak gradient(MV/m)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photocathode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Pb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Nb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53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N_Emittance</a:t>
                      </a:r>
                      <a:r>
                        <a:rPr lang="en-US" sz="1400" dirty="0" smtClean="0"/>
                        <a:t>(mm-</a:t>
                      </a:r>
                      <a:r>
                        <a:rPr lang="en-US" sz="1400" dirty="0" err="1" smtClean="0"/>
                        <a:t>mrad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Kinetic energy(</a:t>
                      </a:r>
                      <a:r>
                        <a:rPr lang="en-US" sz="1400" dirty="0" err="1" smtClean="0"/>
                        <a:t>MeV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status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Commissioning</a:t>
                      </a:r>
                      <a:r>
                        <a:rPr lang="en-US" sz="1400" baseline="0" dirty="0" smtClean="0"/>
                        <a:t> finished, </a:t>
                      </a:r>
                      <a:r>
                        <a:rPr lang="en-US" sz="1400" baseline="0" dirty="0" smtClean="0"/>
                        <a:t>upgrade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upgrade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679" b="10656"/>
          <a:stretch>
            <a:fillRect/>
          </a:stretch>
        </p:blipFill>
        <p:spPr bwMode="auto">
          <a:xfrm>
            <a:off x="4267200" y="838200"/>
            <a:ext cx="1981200" cy="120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429000" cy="124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 t="5351" b="3679"/>
          <a:stretch>
            <a:fillRect/>
          </a:stretch>
        </p:blipFill>
        <p:spPr bwMode="auto">
          <a:xfrm>
            <a:off x="5867400" y="2667000"/>
            <a:ext cx="1981200" cy="10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 t="12953" b="24871"/>
          <a:stretch>
            <a:fillRect/>
          </a:stretch>
        </p:blipFill>
        <p:spPr bwMode="auto">
          <a:xfrm>
            <a:off x="3048000" y="26670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5562600" y="5105400"/>
            <a:ext cx="2743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990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Prevent cathode contamination;</a:t>
            </a:r>
          </a:p>
          <a:p>
            <a:r>
              <a:rPr lang="en-US" dirty="0" smtClean="0"/>
              <a:t>Full superconducting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8FC-796C-41A6-BB0C-B7146AE5E141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generate high average current beam, high QE(&gt;1%) photocathode is required.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752600"/>
          <a:ext cx="8458199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894"/>
                <a:gridCol w="1817771"/>
                <a:gridCol w="1446798"/>
                <a:gridCol w="2109537"/>
                <a:gridCol w="16001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Wavelength(nm)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Thermal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emittance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(mm-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/mm)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Lifetime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Cs(Na)Sb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10%~1%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532/780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~10%/1%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16%~1%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Diamond amplifier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beam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 &gt;200 times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?/ Energy spread </a:t>
                      </a:r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=0.12eV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Diamond </a:t>
                      </a:r>
                      <a:r>
                        <a:rPr lang="en-US" dirty="0" smtClean="0"/>
                        <a:t>/Si field </a:t>
                      </a:r>
                      <a:r>
                        <a:rPr lang="en-US" dirty="0" smtClean="0"/>
                        <a:t>emitter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Field emitter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long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Plasmonic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nonlinear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long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long</a:t>
                      </a:r>
                      <a:endParaRPr lang="en-US" dirty="0" smtClean="0"/>
                    </a:p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704MHz gun and </a:t>
            </a:r>
            <a:r>
              <a:rPr lang="en-US" dirty="0" err="1" smtClean="0"/>
              <a:t>beamline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738C-2AEF-4C19-BE8C-22E8E930984B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IEB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598E-D13A-4485-87B0-2ACD8B53DFC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57"/>
          <a:stretch>
            <a:fillRect/>
          </a:stretch>
        </p:blipFill>
        <p:spPr bwMode="auto">
          <a:xfrm>
            <a:off x="838200" y="1371600"/>
            <a:ext cx="6388224" cy="417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47747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SRF gun: Pulse to CW 2MV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Laser: LUMERA: </a:t>
            </a:r>
            <a:r>
              <a:rPr lang="en-US" dirty="0" err="1" smtClean="0"/>
              <a:t>Nd</a:t>
            </a:r>
            <a:r>
              <a:rPr lang="en-US" dirty="0" smtClean="0"/>
              <a:t>: YVO4,  single pulse to 9.38 MHz, up to 6 W at the cathode surface.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9144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RF: adjustable pulse length  </a:t>
            </a:r>
            <a:endParaRPr lang="en-US" sz="1000" b="1" dirty="0">
              <a:solidFill>
                <a:srgbClr val="FF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410200" y="929993"/>
            <a:ext cx="3352800" cy="2062405"/>
            <a:chOff x="-205776" y="1583120"/>
            <a:chExt cx="9054155" cy="3569547"/>
          </a:xfrm>
        </p:grpSpPr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6943379" y="1583120"/>
              <a:ext cx="190500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Raw signal</a:t>
              </a:r>
            </a:p>
          </p:txBody>
        </p:sp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5266979" y="2622932"/>
              <a:ext cx="1828800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Integrated signal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837979" y="4299332"/>
              <a:ext cx="2286000" cy="685800"/>
              <a:chOff x="990600" y="3810000"/>
              <a:chExt cx="2286000" cy="685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90600" y="4495800"/>
                <a:ext cx="228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295400" y="3810000"/>
                <a:ext cx="0" cy="6858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447800" y="3810000"/>
                <a:ext cx="0" cy="6858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00200" y="3810000"/>
                <a:ext cx="0" cy="6858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752600" y="3810000"/>
                <a:ext cx="0" cy="6858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90800" y="3810000"/>
                <a:ext cx="0" cy="6858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43200" y="3810000"/>
                <a:ext cx="0" cy="6858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895600" y="3810000"/>
                <a:ext cx="0" cy="6858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048000" y="3810000"/>
                <a:ext cx="0" cy="6858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2142779" y="2699132"/>
              <a:ext cx="5638800" cy="762000"/>
              <a:chOff x="1066800" y="2971800"/>
              <a:chExt cx="5638800" cy="762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097658" y="3733800"/>
                <a:ext cx="56079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1066800" y="2971800"/>
                <a:ext cx="457200" cy="762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164458" y="2971800"/>
                <a:ext cx="457200" cy="762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307458" y="2971800"/>
                <a:ext cx="457200" cy="762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288658" y="2971800"/>
                <a:ext cx="457200" cy="762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3703973" y="2083671"/>
              <a:ext cx="3087006" cy="615462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179" y="2622931"/>
              <a:ext cx="2057398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 </a:t>
              </a:r>
              <a:r>
                <a:rPr lang="en-US" sz="1000" b="1" dirty="0" smtClean="0">
                  <a:solidFill>
                    <a:srgbClr val="00B050"/>
                  </a:solidFill>
                </a:rPr>
                <a:t>ICT window</a:t>
              </a:r>
              <a:endParaRPr lang="en-US" sz="10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142779" y="3537332"/>
              <a:ext cx="0" cy="762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599979" y="3461132"/>
              <a:ext cx="1295400" cy="838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646210" y="2347440"/>
              <a:ext cx="1646210" cy="426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  7 </a:t>
              </a:r>
              <a:r>
                <a:rPr lang="el-GR" sz="1000" dirty="0" smtClean="0">
                  <a:latin typeface="Times New Roman"/>
                  <a:cs typeface="Times New Roman"/>
                </a:rPr>
                <a:t>μ</a:t>
              </a:r>
              <a:r>
                <a:rPr lang="en-US" sz="1000" dirty="0" smtClean="0">
                  <a:latin typeface="Times New Roman"/>
                  <a:cs typeface="Times New Roman"/>
                </a:rPr>
                <a:t>S</a:t>
              </a:r>
              <a:endParaRPr lang="en-US" sz="1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205776" y="4193824"/>
              <a:ext cx="2880868" cy="95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  </a:t>
              </a:r>
              <a:r>
                <a:rPr lang="en-US" sz="1000" b="1" dirty="0" smtClean="0">
                  <a:solidFill>
                    <a:srgbClr val="00B050"/>
                  </a:solidFill>
                </a:rPr>
                <a:t>Laser pulse</a:t>
              </a:r>
            </a:p>
            <a:p>
              <a:r>
                <a:rPr lang="en-US" sz="1000" b="1" dirty="0" smtClean="0">
                  <a:solidFill>
                    <a:srgbClr val="00B050"/>
                  </a:solidFill>
                </a:rPr>
                <a:t>(controlled by </a:t>
              </a:r>
              <a:r>
                <a:rPr lang="en-US" sz="1000" b="1" dirty="0" err="1" smtClean="0">
                  <a:solidFill>
                    <a:srgbClr val="00B050"/>
                  </a:solidFill>
                </a:rPr>
                <a:t>pockels</a:t>
              </a:r>
              <a:r>
                <a:rPr lang="en-US" sz="1000" b="1" dirty="0" smtClean="0">
                  <a:solidFill>
                    <a:srgbClr val="00B050"/>
                  </a:solidFill>
                </a:rPr>
                <a:t> cell)</a:t>
              </a:r>
              <a:endParaRPr lang="en-US" sz="10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1576387" cy="165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Arrow Connector 41"/>
          <p:cNvCxnSpPr/>
          <p:nvPr/>
        </p:nvCxnSpPr>
        <p:spPr>
          <a:xfrm>
            <a:off x="1905000" y="2971800"/>
            <a:ext cx="990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48400" y="1219200"/>
            <a:ext cx="182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248400" y="914400"/>
            <a:ext cx="609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5653</TotalTime>
  <Words>1336</Words>
  <Application>Microsoft Office PowerPoint</Application>
  <PresentationFormat>On-screen Show (4:3)</PresentationFormat>
  <Paragraphs>317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Template</vt:lpstr>
      <vt:lpstr>High current SRF gun</vt:lpstr>
      <vt:lpstr>Outline</vt:lpstr>
      <vt:lpstr>Why SRF photocathode gun?</vt:lpstr>
      <vt:lpstr>Overview : SRF gun technology</vt:lpstr>
      <vt:lpstr>Overview SRF gun :Elliptic cavity+NC_cathode</vt:lpstr>
      <vt:lpstr>Overview SRF gun :QWR cavity+NC_cathode</vt:lpstr>
      <vt:lpstr>Overview SRF gun :Other type</vt:lpstr>
      <vt:lpstr>Photocathode</vt:lpstr>
      <vt:lpstr>704MHz gun and beamline</vt:lpstr>
      <vt:lpstr>Choke joint cathode stalk upgrade</vt:lpstr>
      <vt:lpstr>Photocathode for BNL SRF gun</vt:lpstr>
      <vt:lpstr>Photocathode preparation and transferring</vt:lpstr>
      <vt:lpstr>Conditioning result and beam commission</vt:lpstr>
      <vt:lpstr>Challenges and considerations</vt:lpstr>
      <vt:lpstr>Summary</vt:lpstr>
      <vt:lpstr>Acknowledgements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C-AD</dc:creator>
  <cp:lastModifiedBy>C-AD</cp:lastModifiedBy>
  <cp:revision>122</cp:revision>
  <dcterms:created xsi:type="dcterms:W3CDTF">2014-02-11T19:46:42Z</dcterms:created>
  <dcterms:modified xsi:type="dcterms:W3CDTF">2015-06-16T15:15:46Z</dcterms:modified>
</cp:coreProperties>
</file>