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464" r:id="rId3"/>
    <p:sldId id="351" r:id="rId4"/>
    <p:sldId id="410" r:id="rId5"/>
    <p:sldId id="456" r:id="rId6"/>
    <p:sldId id="457" r:id="rId7"/>
    <p:sldId id="373" r:id="rId8"/>
    <p:sldId id="450" r:id="rId9"/>
    <p:sldId id="449" r:id="rId10"/>
    <p:sldId id="356" r:id="rId11"/>
    <p:sldId id="406" r:id="rId12"/>
    <p:sldId id="392" r:id="rId13"/>
    <p:sldId id="360" r:id="rId14"/>
    <p:sldId id="343" r:id="rId15"/>
    <p:sldId id="377" r:id="rId16"/>
    <p:sldId id="465" r:id="rId17"/>
    <p:sldId id="462" r:id="rId18"/>
    <p:sldId id="458" r:id="rId19"/>
    <p:sldId id="460" r:id="rId20"/>
    <p:sldId id="461" r:id="rId21"/>
    <p:sldId id="408" r:id="rId22"/>
    <p:sldId id="37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D62F"/>
    <a:srgbClr val="63D67B"/>
    <a:srgbClr val="61D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856" autoAdjust="0"/>
    <p:restoredTop sz="94096" autoAdjust="0"/>
  </p:normalViewPr>
  <p:slideViewPr>
    <p:cSldViewPr snapToGrid="0" snapToObjects="1">
      <p:cViewPr>
        <p:scale>
          <a:sx n="100" d="100"/>
          <a:sy n="100" d="100"/>
        </p:scale>
        <p:origin x="-996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1A4E8-86B9-7C42-87EF-703B4E45E922}" type="datetime1">
              <a:rPr lang="en-US" smtClean="0"/>
              <a:pPr/>
              <a:t>6/17/2015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23966-649D-9C42-9A8D-BED97DB387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1270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39777-FAE8-1D47-ADD0-EB0390D0080A}" type="datetime1">
              <a:rPr lang="en-US" smtClean="0"/>
              <a:pPr/>
              <a:t>6/17/2015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5AFA6-7800-0B41-8F64-F2DAE25CDB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224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F6B1-2D98-8744-B53F-D1F75F84B309}" type="datetime1">
              <a:rPr lang="en-US" smtClean="0"/>
              <a:pPr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CD23-9F24-904C-AD91-E7695C5D00B3}" type="datetime1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50C3-71C6-5A43-9923-0BF16F52EE1D}" type="datetime1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CF99-8FD6-9542-99A6-2AA7A7C310AB}" type="datetime1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5F7C-84B5-6642-BDEC-226468B39292}" type="datetime1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5CC5-55E5-8A42-BEF4-D8F655C5A9DC}" type="datetime1">
              <a:rPr lang="en-US" smtClean="0"/>
              <a:pPr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D248-7641-3F40-897A-DC6882020EA0}" type="datetime1">
              <a:rPr lang="en-US" smtClean="0"/>
              <a:pPr/>
              <a:t>6/17/2015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36AD-336A-1446-A3EB-DD0DC595E4F2}" type="datetime1">
              <a:rPr lang="en-US" smtClean="0"/>
              <a:pPr/>
              <a:t>6/17/2015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151E-CFEE-7445-8DEE-26BB45481503}" type="datetime1">
              <a:rPr lang="en-US" smtClean="0"/>
              <a:pPr/>
              <a:t>6/17/2015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4B87-BCDE-BB47-86AD-77F46A77F5F8}" type="datetime1">
              <a:rPr lang="en-US" smtClean="0"/>
              <a:pPr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23BE-6AE8-464D-8EAD-999B75B06D29}" type="datetime1">
              <a:rPr lang="en-US" smtClean="0"/>
              <a:pPr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6386D-5E61-BA4E-BFBA-39D01CA3F4A1}" type="datetime1">
              <a:rPr lang="en-US" smtClean="0"/>
              <a:pPr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Accelerator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75999-CDF6-9B46-9F3F-7503503F82B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RED 10in Header 3line logo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8711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image" Target="../media/image22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df"/><Relationship Id="rId11" Type="http://schemas.openxmlformats.org/officeDocument/2006/relationships/image" Target="../media/image27.png"/><Relationship Id="rId15" Type="http://schemas.openxmlformats.org/officeDocument/2006/relationships/image" Target="../media/image68.pdf"/><Relationship Id="rId10" Type="http://schemas.openxmlformats.org/officeDocument/2006/relationships/image" Target="../media/image63.pdf"/><Relationship Id="rId9" Type="http://schemas.openxmlformats.org/officeDocument/2006/relationships/image" Target="../media/image26.png"/><Relationship Id="rId1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8.png"/><Relationship Id="rId5" Type="http://schemas.openxmlformats.org/officeDocument/2006/relationships/image" Target="../media/image36.wmf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df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7.pdf"/><Relationship Id="rId9" Type="http://schemas.openxmlformats.org/officeDocument/2006/relationships/image" Target="../media/image12.pd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9.pdf"/><Relationship Id="rId2" Type="http://schemas.openxmlformats.org/officeDocument/2006/relationships/image" Target="../media/image14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7.pdf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21.pd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38300"/>
            <a:ext cx="7772400" cy="1470025"/>
          </a:xfrm>
        </p:spPr>
        <p:txBody>
          <a:bodyPr/>
          <a:lstStyle/>
          <a:p>
            <a:r>
              <a:rPr lang="en-US" dirty="0"/>
              <a:t>The Cornell High Brightness Injector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30600"/>
            <a:ext cx="6400800" cy="1752600"/>
          </a:xfrm>
        </p:spPr>
        <p:txBody>
          <a:bodyPr/>
          <a:lstStyle/>
          <a:p>
            <a:r>
              <a:rPr lang="en-US" dirty="0" smtClean="0"/>
              <a:t>Colwyn </a:t>
            </a:r>
            <a:r>
              <a:rPr lang="en-US" dirty="0" err="1" smtClean="0"/>
              <a:t>Gulliford</a:t>
            </a:r>
            <a:r>
              <a:rPr lang="en-US" dirty="0" smtClean="0"/>
              <a:t>, </a:t>
            </a:r>
            <a:r>
              <a:rPr lang="en-US" u="sng" dirty="0" smtClean="0"/>
              <a:t>Adam </a:t>
            </a:r>
            <a:r>
              <a:rPr lang="en-US" u="sng" dirty="0" err="1" smtClean="0"/>
              <a:t>Bartnik</a:t>
            </a:r>
            <a:endParaRPr lang="en-US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1D62-3FE5-5247-BC9F-71E339574DAF}" type="datetime1">
              <a:rPr lang="en-US" smtClean="0"/>
              <a:pPr/>
              <a:t>6/17/2015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419F6-B157-5646-B8FB-D53D77A6EA70}" type="datetime1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Initial trouble at 20 </a:t>
            </a:r>
            <a:r>
              <a:rPr lang="en-US" sz="3600" dirty="0" err="1" smtClean="0">
                <a:solidFill>
                  <a:schemeClr val="bg1"/>
                </a:solidFill>
              </a:rPr>
              <a:t>pC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505384"/>
              </p:ext>
            </p:extLst>
          </p:nvPr>
        </p:nvGraphicFramePr>
        <p:xfrm>
          <a:off x="3979862" y="901700"/>
          <a:ext cx="486727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8192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Bunch charge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Peak 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Emittance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(95%)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 </a:t>
                      </a:r>
                      <a:r>
                        <a:rPr lang="en-US" dirty="0" err="1" smtClean="0"/>
                        <a:t>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 </a:t>
                      </a:r>
                      <a:r>
                        <a:rPr lang="en-US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100 </a:t>
                      </a:r>
                      <a:r>
                        <a:rPr lang="en-US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pC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10 A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0.4 </a:t>
                      </a: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300 </a:t>
                      </a:r>
                      <a:r>
                        <a:rPr lang="en-US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pC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30 A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0.6 </a:t>
                      </a: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8537" y="914400"/>
            <a:ext cx="29033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Beam Based Alignment </a:t>
            </a:r>
          </a:p>
          <a:p>
            <a:pPr>
              <a:buFont typeface="Arial"/>
              <a:buChar char="•"/>
            </a:pPr>
            <a:r>
              <a:rPr lang="en-US" dirty="0" smtClean="0"/>
              <a:t> Loaded optimized settings</a:t>
            </a:r>
          </a:p>
          <a:p>
            <a:pPr>
              <a:buFont typeface="Arial"/>
              <a:buChar char="•"/>
            </a:pPr>
            <a:r>
              <a:rPr lang="en-US" dirty="0" smtClean="0"/>
              <a:t> Tuned machine (few weeks)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569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419F6-B157-5646-B8FB-D53D77A6EA70}" type="datetime1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Initial trouble at 20 </a:t>
            </a:r>
            <a:r>
              <a:rPr lang="en-US" sz="3600" dirty="0" err="1" smtClean="0">
                <a:solidFill>
                  <a:schemeClr val="bg1"/>
                </a:solidFill>
              </a:rPr>
              <a:t>pC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505384"/>
              </p:ext>
            </p:extLst>
          </p:nvPr>
        </p:nvGraphicFramePr>
        <p:xfrm>
          <a:off x="3979862" y="901700"/>
          <a:ext cx="486727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8192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Bunch charge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Peak 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Emittance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(95%)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 </a:t>
                      </a:r>
                      <a:r>
                        <a:rPr lang="en-US" dirty="0" err="1" smtClean="0"/>
                        <a:t>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 </a:t>
                      </a:r>
                      <a:r>
                        <a:rPr lang="en-US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100 </a:t>
                      </a:r>
                      <a:r>
                        <a:rPr lang="en-US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pC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10 A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0.4 </a:t>
                      </a: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300 </a:t>
                      </a:r>
                      <a:r>
                        <a:rPr lang="en-US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pC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30 A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0.6 </a:t>
                      </a: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8537" y="914400"/>
            <a:ext cx="29033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Beam Based Alignment </a:t>
            </a:r>
          </a:p>
          <a:p>
            <a:pPr>
              <a:buFont typeface="Arial"/>
              <a:buChar char="•"/>
            </a:pPr>
            <a:r>
              <a:rPr lang="en-US" dirty="0" smtClean="0"/>
              <a:t> Loaded optimized settings</a:t>
            </a:r>
          </a:p>
          <a:p>
            <a:pPr>
              <a:buFont typeface="Arial"/>
              <a:buChar char="•"/>
            </a:pPr>
            <a:r>
              <a:rPr lang="en-US" dirty="0" smtClean="0"/>
              <a:t> Tuned machine (few weeks)</a:t>
            </a:r>
          </a:p>
          <a:p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876300" y="2385060"/>
            <a:ext cx="71290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Found </a:t>
            </a:r>
            <a:r>
              <a:rPr lang="en-US" sz="2200" dirty="0" err="1" smtClean="0"/>
              <a:t>emittance</a:t>
            </a:r>
            <a:r>
              <a:rPr lang="en-US" sz="2200" dirty="0" smtClean="0"/>
              <a:t> X/Y asymmetry that could not be removed!</a:t>
            </a:r>
            <a:endParaRPr lang="en-US" sz="2200" dirty="0"/>
          </a:p>
        </p:txBody>
      </p:sp>
      <p:pic>
        <p:nvPicPr>
          <p:cNvPr id="13" name="Picture 12" descr="horz_phase_space_preghettoqu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15947"/>
            <a:ext cx="4029604" cy="3022203"/>
          </a:xfrm>
          <a:prstGeom prst="rect">
            <a:avLst/>
          </a:prstGeom>
        </p:spPr>
      </p:pic>
      <p:pic>
        <p:nvPicPr>
          <p:cNvPr id="14" name="Picture 13" descr="vertical_phase_space_preghettoqu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804" y="2815947"/>
            <a:ext cx="4029604" cy="302220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78437" y="5067300"/>
            <a:ext cx="181891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V: 0.62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 (95%)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81343" y="5067300"/>
            <a:ext cx="181891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H: 0.26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 (95%)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237368" y="5860534"/>
            <a:ext cx="278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Can’t be from the merger….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9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7664" y="1831290"/>
            <a:ext cx="5648855" cy="2459639"/>
            <a:chOff x="1690158" y="3982436"/>
            <a:chExt cx="5648855" cy="2459639"/>
          </a:xfrm>
        </p:grpSpPr>
        <p:pic>
          <p:nvPicPr>
            <p:cNvPr id="12288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0225" y="3982436"/>
              <a:ext cx="5538788" cy="2459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" name="Straight Arrow Connector 19"/>
            <p:cNvCxnSpPr/>
            <p:nvPr/>
          </p:nvCxnSpPr>
          <p:spPr>
            <a:xfrm>
              <a:off x="1690158" y="6172200"/>
              <a:ext cx="560678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905124" y="5834062"/>
              <a:ext cx="2731710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Increasing solenoid current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98704-ADE8-134B-BBF1-ADC3DFBF19FD}" type="datetime1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816100" y="0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Origin of asymmetry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664" y="866211"/>
            <a:ext cx="6017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Found a beam asymmetry after (only) the first solenoid</a:t>
            </a:r>
            <a:r>
              <a:rPr lang="en-US" dirty="0" smtClean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Tilt = half </a:t>
            </a:r>
            <a:r>
              <a:rPr lang="en-US" dirty="0" err="1" smtClean="0"/>
              <a:t>Larmor</a:t>
            </a:r>
            <a:r>
              <a:rPr lang="en-US" dirty="0" smtClean="0"/>
              <a:t> angle -&gt; stray quad inside solenoid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Wired simple corrector quad through BPM </a:t>
            </a:r>
            <a:r>
              <a:rPr lang="en-US" dirty="0" err="1" smtClean="0"/>
              <a:t>feedthrus</a:t>
            </a:r>
            <a:endParaRPr lang="en-US" dirty="0" smtClean="0"/>
          </a:p>
        </p:txBody>
      </p:sp>
      <p:grpSp>
        <p:nvGrpSpPr>
          <p:cNvPr id="19" name="Group 18"/>
          <p:cNvGrpSpPr/>
          <p:nvPr/>
        </p:nvGrpSpPr>
        <p:grpSpPr>
          <a:xfrm>
            <a:off x="6273281" y="3714197"/>
            <a:ext cx="2765944" cy="2482564"/>
            <a:chOff x="4136991" y="2028824"/>
            <a:chExt cx="4478372" cy="4019549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991" y="2028824"/>
              <a:ext cx="4478372" cy="4019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3" name="Straight Arrow Connector 22"/>
            <p:cNvCxnSpPr/>
            <p:nvPr/>
          </p:nvCxnSpPr>
          <p:spPr>
            <a:xfrm>
              <a:off x="6972300" y="2981325"/>
              <a:ext cx="85725" cy="809625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262910" y="2491459"/>
              <a:ext cx="2290764" cy="597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Quad wiring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7664" y="4565869"/>
            <a:ext cx="5741161" cy="1389950"/>
            <a:chOff x="1133475" y="4461094"/>
            <a:chExt cx="6962774" cy="1685706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7322" y="4461094"/>
              <a:ext cx="6480761" cy="1685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9" name="Straight Arrow Connector 28"/>
            <p:cNvCxnSpPr/>
            <p:nvPr/>
          </p:nvCxnSpPr>
          <p:spPr>
            <a:xfrm>
              <a:off x="1133475" y="6000750"/>
              <a:ext cx="696277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2876548" y="5662611"/>
              <a:ext cx="3406076" cy="447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Increasing solenoid current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669208" y="1459971"/>
            <a:ext cx="1834178" cy="1834178"/>
            <a:chOff x="6525848" y="1519757"/>
            <a:chExt cx="2286000" cy="2286000"/>
          </a:xfrm>
        </p:grpSpPr>
        <p:grpSp>
          <p:nvGrpSpPr>
            <p:cNvPr id="32" name="Group 31"/>
            <p:cNvGrpSpPr/>
            <p:nvPr/>
          </p:nvGrpSpPr>
          <p:grpSpPr>
            <a:xfrm>
              <a:off x="6822238" y="1808666"/>
              <a:ext cx="1737360" cy="1737360"/>
              <a:chOff x="4282440" y="1348597"/>
              <a:chExt cx="1737360" cy="1737360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4282440" y="1348597"/>
                <a:ext cx="1737360" cy="1737360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5151120" y="1348597"/>
                <a:ext cx="868680" cy="8686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282440" y="2217277"/>
                <a:ext cx="868680" cy="8686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Oval 32"/>
            <p:cNvSpPr/>
            <p:nvPr/>
          </p:nvSpPr>
          <p:spPr>
            <a:xfrm>
              <a:off x="7051628" y="2045537"/>
              <a:ext cx="1234440" cy="12344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525848" y="1519757"/>
              <a:ext cx="2286000" cy="2286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822238" y="1808666"/>
              <a:ext cx="1737360" cy="173736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6635996" y="2417646"/>
              <a:ext cx="302923" cy="369332"/>
              <a:chOff x="8342830" y="1213187"/>
              <a:chExt cx="302923" cy="369332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8411214" y="1316196"/>
                <a:ext cx="234539" cy="234539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8342830" y="1213187"/>
                <a:ext cx="3000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8353591" y="2417646"/>
              <a:ext cx="300082" cy="369332"/>
              <a:chOff x="8354700" y="1213187"/>
              <a:chExt cx="300082" cy="369332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8411214" y="1316196"/>
                <a:ext cx="234539" cy="234539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8354700" y="1213187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7519049" y="1561325"/>
              <a:ext cx="256740" cy="369332"/>
              <a:chOff x="5628518" y="2471728"/>
              <a:chExt cx="256740" cy="369332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5650719" y="2586609"/>
                <a:ext cx="234539" cy="234539"/>
              </a:xfrm>
              <a:prstGeom prst="ellipse">
                <a:avLst/>
              </a:prstGeom>
              <a:solidFill>
                <a:srgbClr val="00B0F0"/>
              </a:solidFill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628518" y="2471728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7516316" y="3294580"/>
              <a:ext cx="268611" cy="369332"/>
              <a:chOff x="5616647" y="2459857"/>
              <a:chExt cx="268611" cy="369332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5650719" y="2574738"/>
                <a:ext cx="234539" cy="234539"/>
              </a:xfrm>
              <a:prstGeom prst="ellipse">
                <a:avLst/>
              </a:prstGeom>
              <a:solidFill>
                <a:srgbClr val="00B0F0"/>
              </a:solidFill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616647" y="2459857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  <p:cxnSp>
          <p:nvCxnSpPr>
            <p:cNvPr id="40" name="Straight Connector 39"/>
            <p:cNvCxnSpPr/>
            <p:nvPr/>
          </p:nvCxnSpPr>
          <p:spPr>
            <a:xfrm flipH="1" flipV="1">
              <a:off x="7120969" y="2045538"/>
              <a:ext cx="537550" cy="59238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7348819" y="2083927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27690" y="2157439"/>
            <a:ext cx="2465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20pC, before correction: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97664" y="4305243"/>
            <a:ext cx="230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20pC, after correction: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98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850" y="0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Results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9195-5A0C-D74E-A596-0DF3BE56870F}" type="datetime1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61647"/>
              </p:ext>
            </p:extLst>
          </p:nvPr>
        </p:nvGraphicFramePr>
        <p:xfrm>
          <a:off x="457200" y="4618990"/>
          <a:ext cx="8407399" cy="1474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400"/>
                <a:gridCol w="1511300"/>
                <a:gridCol w="928257"/>
                <a:gridCol w="2040031"/>
                <a:gridCol w="1656062"/>
                <a:gridCol w="1484349"/>
              </a:tblGrid>
              <a:tr h="27538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 (</a:t>
                      </a:r>
                      <a:r>
                        <a:rPr lang="en-US" dirty="0" err="1" smtClean="0"/>
                        <a:t>pC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I</a:t>
                      </a:r>
                      <a:r>
                        <a:rPr lang="en-US" sz="1800" u="none" baseline="-25000" dirty="0" err="1" smtClean="0"/>
                        <a:t>peak</a:t>
                      </a:r>
                      <a:r>
                        <a:rPr lang="en-US" sz="1800" u="none" baseline="-25000" dirty="0" smtClean="0"/>
                        <a:t> </a:t>
                      </a:r>
                      <a:r>
                        <a:rPr lang="en-US" sz="1800" u="none" baseline="0" dirty="0" smtClean="0"/>
                        <a:t>Target </a:t>
                      </a:r>
                      <a:r>
                        <a:rPr lang="en-US" dirty="0" smtClean="0"/>
                        <a:t>(A)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I</a:t>
                      </a:r>
                      <a:r>
                        <a:rPr lang="en-US" sz="1800" u="none" baseline="-25000" dirty="0" err="1" smtClean="0"/>
                        <a:t>peak</a:t>
                      </a:r>
                      <a:r>
                        <a:rPr lang="en-US" sz="1800" u="none" baseline="-25000" dirty="0" smtClean="0"/>
                        <a:t> </a:t>
                      </a:r>
                      <a:r>
                        <a:rPr lang="en-US" dirty="0" smtClean="0"/>
                        <a:t>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 smtClean="0"/>
                        <a:t>ε</a:t>
                      </a:r>
                      <a:r>
                        <a:rPr lang="en-US" baseline="-25000" dirty="0" err="1" smtClean="0"/>
                        <a:t>n</a:t>
                      </a:r>
                      <a:r>
                        <a:rPr lang="en-US" baseline="0" dirty="0" smtClean="0"/>
                        <a:t> Target </a:t>
                      </a:r>
                      <a:r>
                        <a:rPr lang="en-US" dirty="0" smtClean="0"/>
                        <a:t>(95%, </a:t>
                      </a:r>
                      <a:r>
                        <a:rPr lang="en-US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 smtClean="0"/>
                        <a:t>m</a:t>
                      </a:r>
                      <a:r>
                        <a:rPr lang="en-US" dirty="0"/>
                        <a:t>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 smtClean="0"/>
                        <a:t>ε</a:t>
                      </a:r>
                      <a:r>
                        <a:rPr lang="en-US" baseline="-25000" dirty="0" err="1" smtClean="0"/>
                        <a:t>n</a:t>
                      </a:r>
                      <a:r>
                        <a:rPr lang="en-US" baseline="0" dirty="0" smtClean="0"/>
                        <a:t> (95%, </a:t>
                      </a:r>
                      <a:r>
                        <a:rPr lang="en-US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 smtClean="0"/>
                        <a:t>m</a:t>
                      </a:r>
                      <a:r>
                        <a:rPr lang="en-US" dirty="0"/>
                        <a:t>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 smtClean="0"/>
                        <a:t>ε</a:t>
                      </a:r>
                      <a:r>
                        <a:rPr lang="en-US" baseline="-25000" dirty="0" err="1" smtClean="0"/>
                        <a:t>n,th</a:t>
                      </a:r>
                      <a:r>
                        <a:rPr lang="en-US" baseline="-25000" dirty="0" smtClean="0"/>
                        <a:t> </a:t>
                      </a:r>
                      <a:r>
                        <a:rPr lang="en-US" baseline="0" dirty="0" smtClean="0"/>
                        <a:t>/</a:t>
                      </a:r>
                      <a:r>
                        <a:rPr lang="en-US" baseline="0" dirty="0" err="1" smtClean="0"/>
                        <a:t>ε</a:t>
                      </a:r>
                      <a:r>
                        <a:rPr lang="en-US" baseline="-25000" dirty="0" err="1" smtClean="0"/>
                        <a:t>n</a:t>
                      </a:r>
                      <a:endParaRPr lang="en-US" dirty="0" smtClean="0"/>
                    </a:p>
                  </a:txBody>
                  <a:tcPr/>
                </a:tc>
              </a:tr>
              <a:tr h="27538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US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H: </a:t>
                      </a:r>
                      <a:r>
                        <a:rPr lang="en-US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0.18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V: </a:t>
                      </a:r>
                      <a:r>
                        <a:rPr lang="en-US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0.19</a:t>
                      </a:r>
                      <a:endParaRPr lang="en-US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60%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71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H: </a:t>
                      </a:r>
                      <a:r>
                        <a:rPr lang="en-US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0.32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V: </a:t>
                      </a:r>
                      <a:r>
                        <a:rPr lang="en-US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0.30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80%</a:t>
                      </a:r>
                    </a:p>
                  </a:txBody>
                  <a:tcPr/>
                </a:tc>
              </a:tr>
              <a:tr h="27538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32</a:t>
                      </a:r>
                      <a:endParaRPr lang="en-US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H: </a:t>
                      </a:r>
                      <a:r>
                        <a:rPr lang="en-US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0.62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V: </a:t>
                      </a:r>
                      <a:r>
                        <a:rPr lang="en-US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0.60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70%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2425" y="962024"/>
            <a:ext cx="3228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another month of work…</a:t>
            </a:r>
          </a:p>
        </p:txBody>
      </p:sp>
      <p:pic>
        <p:nvPicPr>
          <p:cNvPr id="9" name="Picture 8" descr="xy_ps_vs_q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128" y="793750"/>
            <a:ext cx="5068893" cy="36466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9075" y="1558925"/>
            <a:ext cx="351891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Emittance</a:t>
            </a:r>
            <a:r>
              <a:rPr lang="en-US" dirty="0" smtClean="0"/>
              <a:t> asymmetry is gone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Met spec at all charges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Same SRF settings for all charges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18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9582-899F-7A46-B32E-42973EB8AE3F}" type="datetime1">
              <a:rPr lang="en-US" smtClean="0"/>
              <a:pPr/>
              <a:t>6/17/2015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763905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Agreement with Simulation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55334" y="1593404"/>
            <a:ext cx="172711" cy="345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16" descr="current_profiles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485" y="2310179"/>
            <a:ext cx="4681207" cy="37928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4599" y="1710214"/>
            <a:ext cx="3951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profile agrees well at all charges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73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CB10-C790-1049-AA14-7FE3798AB37E}" type="datetime1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763905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Effects of the Laser Shape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/>
          </a:p>
        </p:txBody>
      </p:sp>
      <p:pic>
        <p:nvPicPr>
          <p:cNvPr id="9" name="Picture 8" descr="optfront1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679" y="2076450"/>
            <a:ext cx="5684242" cy="4279900"/>
          </a:xfrm>
          <a:prstGeom prst="rect">
            <a:avLst/>
          </a:prstGeom>
        </p:spPr>
      </p:pic>
      <p:pic>
        <p:nvPicPr>
          <p:cNvPr id="10" name="Picture 9" descr="optfront2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679" y="2076450"/>
            <a:ext cx="5684242" cy="4279900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457200" y="1516618"/>
            <a:ext cx="1268722" cy="4191270"/>
            <a:chOff x="508000" y="1516618"/>
            <a:chExt cx="1268722" cy="4191270"/>
          </a:xfrm>
        </p:grpSpPr>
        <p:grpSp>
          <p:nvGrpSpPr>
            <p:cNvPr id="31" name="Group 30"/>
            <p:cNvGrpSpPr/>
            <p:nvPr/>
          </p:nvGrpSpPr>
          <p:grpSpPr>
            <a:xfrm>
              <a:off x="604012" y="1974088"/>
              <a:ext cx="1143000" cy="3733800"/>
              <a:chOff x="457200" y="1371600"/>
              <a:chExt cx="1143000" cy="3733800"/>
            </a:xfrm>
          </p:grpSpPr>
          <p:pic>
            <p:nvPicPr>
              <p:cNvPr id="27" name="Picture 26" descr="laser_ideal.pdf"/>
              <p:cNvPicPr>
                <a:picLocks noChangeAspect="1"/>
              </p:cNvPicPr>
              <p:nvPr/>
            </p:nvPicPr>
            <mc:AlternateContent xmlns:mc="http://schemas.openxmlformats.org/markup-compatibility/2006">
              <mc:Choice xmlns="" xmlns:mv="urn:schemas-microsoft-com:mac:vml" xmlns:ma="http://schemas.microsoft.com/office/mac/drawingml/2008/main" Requires="ma">
                <p:blipFill>
                  <a:blip r:embed="rId6"/>
                  <a:stretch>
                    <a:fillRect/>
                  </a:stretch>
                </p:blipFill>
              </mc:Choice>
              <mc:Fallback>
                <p:blipFill>
                  <a:blip r:embed="rId7"/>
                  <a:stretch>
                    <a:fillRect/>
                  </a:stretch>
                </p:blipFill>
              </mc:Fallback>
            </mc:AlternateContent>
            <p:spPr>
              <a:xfrm>
                <a:off x="475488" y="1389888"/>
                <a:ext cx="1115568" cy="1115568"/>
              </a:xfrm>
              <a:prstGeom prst="rect">
                <a:avLst/>
              </a:prstGeom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457200" y="1371600"/>
                <a:ext cx="1143000" cy="1143000"/>
              </a:xfrm>
              <a:prstGeom prst="rect">
                <a:avLst/>
              </a:prstGeom>
              <a:noFill/>
              <a:ln w="4445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57200" y="2667000"/>
                <a:ext cx="1143000" cy="1143000"/>
              </a:xfrm>
              <a:prstGeom prst="rect">
                <a:avLst/>
              </a:prstGeom>
              <a:solidFill>
                <a:schemeClr val="bg1"/>
              </a:solidFill>
              <a:ln w="4445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57200" y="3962400"/>
                <a:ext cx="1143000" cy="1143000"/>
              </a:xfrm>
              <a:prstGeom prst="rect">
                <a:avLst/>
              </a:prstGeom>
              <a:solidFill>
                <a:schemeClr val="bg1"/>
              </a:solidFill>
              <a:ln w="4445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8" name="Picture 27" descr="laser_ideal.pdf"/>
              <p:cNvPicPr>
                <a:picLocks noChangeAspect="1"/>
              </p:cNvPicPr>
              <p:nvPr/>
            </p:nvPicPr>
            <mc:AlternateContent xmlns:mc="http://schemas.openxmlformats.org/markup-compatibility/2006">
              <mc:Choice xmlns="" xmlns:mv="urn:schemas-microsoft-com:mac:vml" xmlns:ma="http://schemas.microsoft.com/office/mac/drawingml/2008/main" Requires="ma">
                <p:blipFill>
                  <a:blip r:embed="rId6"/>
                  <a:stretch>
                    <a:fillRect/>
                  </a:stretch>
                </p:blipFill>
              </mc:Choice>
              <mc:Fallback>
                <p:blipFill>
                  <a:blip r:embed="rId7"/>
                  <a:stretch>
                    <a:fillRect/>
                  </a:stretch>
                </p:blipFill>
              </mc:Fallback>
            </mc:AlternateContent>
            <p:spPr>
              <a:xfrm>
                <a:off x="713232" y="2944368"/>
                <a:ext cx="640080" cy="640080"/>
              </a:xfrm>
              <a:prstGeom prst="rect">
                <a:avLst/>
              </a:prstGeom>
            </p:spPr>
          </p:pic>
          <p:pic>
            <p:nvPicPr>
              <p:cNvPr id="29" name="Picture 28" descr="laser_ideal.pdf"/>
              <p:cNvPicPr>
                <a:picLocks noChangeAspect="1"/>
              </p:cNvPicPr>
              <p:nvPr/>
            </p:nvPicPr>
            <mc:AlternateContent xmlns:mc="http://schemas.openxmlformats.org/markup-compatibility/2006">
              <mc:Choice xmlns="" xmlns:mv="urn:schemas-microsoft-com:mac:vml" xmlns:ma="http://schemas.microsoft.com/office/mac/drawingml/2008/main" Requires="ma">
                <p:blipFill>
                  <a:blip r:embed="rId6"/>
                  <a:stretch>
                    <a:fillRect/>
                  </a:stretch>
                </p:blipFill>
              </mc:Choice>
              <mc:Fallback>
                <p:blipFill>
                  <a:blip r:embed="rId7"/>
                  <a:stretch>
                    <a:fillRect/>
                  </a:stretch>
                </p:blipFill>
              </mc:Fallback>
            </mc:AlternateContent>
            <p:spPr>
              <a:xfrm>
                <a:off x="869061" y="4394454"/>
                <a:ext cx="320040" cy="320040"/>
              </a:xfrm>
              <a:prstGeom prst="rect">
                <a:avLst/>
              </a:prstGeom>
            </p:spPr>
          </p:pic>
        </p:grpSp>
        <p:sp>
          <p:nvSpPr>
            <p:cNvPr id="33" name="TextBox 32"/>
            <p:cNvSpPr txBox="1"/>
            <p:nvPr/>
          </p:nvSpPr>
          <p:spPr>
            <a:xfrm>
              <a:off x="508000" y="1516618"/>
              <a:ext cx="12687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Ideal Shape</a:t>
              </a:r>
              <a:endParaRPr lang="en-US" dirty="0"/>
            </a:p>
          </p:txBody>
        </p:sp>
      </p:grpSp>
      <p:pic>
        <p:nvPicPr>
          <p:cNvPr id="45" name="Picture 44" descr="optfront3.eps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7679" y="2076450"/>
            <a:ext cx="5684242" cy="4279900"/>
          </a:xfrm>
          <a:prstGeom prst="rect">
            <a:avLst/>
          </a:prstGeom>
        </p:spPr>
      </p:pic>
      <p:pic>
        <p:nvPicPr>
          <p:cNvPr id="30" name="Picture 29" descr="optfront4.eps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7028" y="2076450"/>
            <a:ext cx="5684242" cy="4279900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5185045" y="965068"/>
            <a:ext cx="1743631" cy="1232408"/>
            <a:chOff x="457200" y="3463926"/>
            <a:chExt cx="3182462" cy="2393950"/>
          </a:xfrm>
        </p:grpSpPr>
        <p:pic>
          <p:nvPicPr>
            <p:cNvPr id="40" name="Picture 39" descr="300pC_flat.eps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457200" y="3463926"/>
              <a:ext cx="3182462" cy="2393950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457200" y="3463926"/>
              <a:ext cx="3182462" cy="2393950"/>
            </a:xfrm>
            <a:prstGeom prst="rect">
              <a:avLst/>
            </a:prstGeom>
            <a:noFill/>
            <a:ln w="38100">
              <a:solidFill>
                <a:srgbClr val="66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185045" y="965068"/>
            <a:ext cx="1743631" cy="1232408"/>
            <a:chOff x="2057400" y="1533526"/>
            <a:chExt cx="3182462" cy="2393950"/>
          </a:xfrm>
        </p:grpSpPr>
        <p:pic>
          <p:nvPicPr>
            <p:cNvPr id="37" name="Picture 36" descr="300pC_flat.eps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2057400" y="1533526"/>
              <a:ext cx="3182462" cy="2393950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2057400" y="1533526"/>
              <a:ext cx="3182462" cy="23939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129225" y="1516618"/>
            <a:ext cx="1758790" cy="4191270"/>
            <a:chOff x="7129225" y="1516618"/>
            <a:chExt cx="1758790" cy="4191270"/>
          </a:xfrm>
        </p:grpSpPr>
        <p:grpSp>
          <p:nvGrpSpPr>
            <p:cNvPr id="26" name="Group 25"/>
            <p:cNvGrpSpPr/>
            <p:nvPr/>
          </p:nvGrpSpPr>
          <p:grpSpPr>
            <a:xfrm>
              <a:off x="7442200" y="1974088"/>
              <a:ext cx="1143000" cy="3733800"/>
              <a:chOff x="7416800" y="1676400"/>
              <a:chExt cx="1143000" cy="37338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7416800" y="2971800"/>
                <a:ext cx="1143000" cy="1143000"/>
              </a:xfrm>
              <a:prstGeom prst="rect">
                <a:avLst/>
              </a:prstGeom>
              <a:solidFill>
                <a:schemeClr val="bg1"/>
              </a:solidFill>
              <a:ln w="4445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416800" y="4267200"/>
                <a:ext cx="1143000" cy="1143000"/>
              </a:xfrm>
              <a:prstGeom prst="rect">
                <a:avLst/>
              </a:prstGeom>
              <a:solidFill>
                <a:schemeClr val="bg1"/>
              </a:solidFill>
              <a:ln w="4445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3" name="Picture 22" descr="laser_xy.pdf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16800" y="1676400"/>
                <a:ext cx="1143000" cy="1143000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7416800" y="1676400"/>
                <a:ext cx="1143000" cy="1143000"/>
              </a:xfrm>
              <a:prstGeom prst="rect">
                <a:avLst/>
              </a:prstGeom>
              <a:noFill/>
              <a:ln w="4445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 descr="laser_xy_100pC.pdf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53528" y="3218688"/>
                <a:ext cx="649224" cy="649224"/>
              </a:xfrm>
              <a:prstGeom prst="rect">
                <a:avLst/>
              </a:prstGeom>
            </p:spPr>
          </p:pic>
          <p:pic>
            <p:nvPicPr>
              <p:cNvPr id="25" name="Picture 24" descr="laser_xy_20pC.pdf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827264" y="4690872"/>
                <a:ext cx="329184" cy="329184"/>
              </a:xfrm>
              <a:prstGeom prst="rect">
                <a:avLst/>
              </a:prstGeom>
            </p:spPr>
          </p:pic>
        </p:grpSp>
        <p:sp>
          <p:nvSpPr>
            <p:cNvPr id="34" name="TextBox 33"/>
            <p:cNvSpPr txBox="1"/>
            <p:nvPr/>
          </p:nvSpPr>
          <p:spPr>
            <a:xfrm>
              <a:off x="7129225" y="1516618"/>
              <a:ext cx="1758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Measured Shape</a:t>
              </a:r>
              <a:endParaRPr lang="en-US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859528" y="965068"/>
            <a:ext cx="1743631" cy="1232408"/>
            <a:chOff x="5504338" y="1069976"/>
            <a:chExt cx="3182462" cy="2393950"/>
          </a:xfrm>
        </p:grpSpPr>
        <p:pic>
          <p:nvPicPr>
            <p:cNvPr id="43" name="Picture 42" descr="300pC_opt.eps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15"/>
                <a:stretch>
                  <a:fillRect/>
                </a:stretch>
              </p:blipFill>
            </mc:Choice>
            <mc:Fallback>
              <p:blipFill>
                <a:blip r:embed="rId16"/>
                <a:stretch>
                  <a:fillRect/>
                </a:stretch>
              </p:blipFill>
            </mc:Fallback>
          </mc:AlternateContent>
          <p:spPr>
            <a:xfrm>
              <a:off x="5504338" y="1069976"/>
              <a:ext cx="3182462" cy="2393950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5504338" y="1069976"/>
              <a:ext cx="3182462" cy="239395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073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E345-6AE0-3C46-BF79-A8EDF669D770}" type="datetime1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66850" y="0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Even larger charge?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988835"/>
              </p:ext>
            </p:extLst>
          </p:nvPr>
        </p:nvGraphicFramePr>
        <p:xfrm>
          <a:off x="533400" y="1952030"/>
          <a:ext cx="35433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"/>
                <a:gridCol w="1257300"/>
                <a:gridCol w="14859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 (</a:t>
                      </a:r>
                      <a:r>
                        <a:rPr lang="en-US" dirty="0" err="1" smtClean="0"/>
                        <a:t>pC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Peak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current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Emittance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(95%, </a:t>
                      </a:r>
                      <a:r>
                        <a:rPr lang="en-US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 smtClean="0"/>
                        <a:t>m</a:t>
                      </a:r>
                      <a:r>
                        <a:rPr lang="en-US" dirty="0"/>
                        <a:t>)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H: 0.18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V: 0.19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11.5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H: 0.32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V: 0.30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H: 0.62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V: 0.60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H: 1.6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V: 1.6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H: 4.4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V: 4.0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155" y="1952030"/>
            <a:ext cx="4856798" cy="3648670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0025" y="1139309"/>
            <a:ext cx="878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Primary </a:t>
            </a:r>
            <a:r>
              <a:rPr lang="en-US" dirty="0"/>
              <a:t>result </a:t>
            </a:r>
            <a:r>
              <a:rPr lang="en-US" dirty="0" smtClean="0"/>
              <a:t>(omitting details)</a:t>
            </a:r>
            <a:r>
              <a:rPr lang="en-US" dirty="0" smtClean="0"/>
              <a:t>:    Emittance trend becomes more linear above 300 </a:t>
            </a:r>
            <a:r>
              <a:rPr lang="en-US" dirty="0" err="1" smtClean="0"/>
              <a:t>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39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CF99-8FD6-9542-99A6-2AA7A7C310AB}" type="datetime1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47725" y="2938938"/>
            <a:ext cx="7486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High current with high charge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666533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02281" y="3331572"/>
            <a:ext cx="3227443" cy="2707278"/>
            <a:chOff x="6002281" y="3169647"/>
            <a:chExt cx="3227443" cy="2707278"/>
          </a:xfrm>
        </p:grpSpPr>
        <p:pic>
          <p:nvPicPr>
            <p:cNvPr id="12" name="Picture 11" descr="C:\Users\erpopr\Desktop\laser_hc.pn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3" t="7535" r="19386" b="6767"/>
            <a:stretch/>
          </p:blipFill>
          <p:spPr bwMode="auto">
            <a:xfrm>
              <a:off x="6002281" y="3284375"/>
              <a:ext cx="3095130" cy="2592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6248399" y="3169647"/>
              <a:ext cx="29813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Laser </a:t>
              </a:r>
              <a:r>
                <a:rPr lang="en-US" sz="1600" dirty="0" smtClean="0"/>
                <a:t>profile during high current</a:t>
              </a:r>
              <a:endParaRPr lang="en-US" sz="1600" dirty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9BAD-137C-7148-A412-2305DAA28A85}" type="datetime1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66850" y="0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Off center cathode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33450"/>
            <a:ext cx="8296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charge -&gt; Large laser spot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Anode clips laser light more than  9 mm from cathode center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To avoid central 3 </a:t>
            </a:r>
            <a:r>
              <a:rPr lang="en-US" dirty="0" smtClean="0"/>
              <a:t>mm, </a:t>
            </a:r>
            <a:r>
              <a:rPr lang="en-US" dirty="0" smtClean="0"/>
              <a:t>laser size must be &lt;6 </a:t>
            </a:r>
            <a:r>
              <a:rPr lang="en-US" dirty="0" smtClean="0"/>
              <a:t>mm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Sets a hard upper limit to charge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Practically, at the time of the experiment, we only had a 3 mm cathode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Simulation -&gt; Hard limit to charge with 3 mm ~ 450 </a:t>
            </a:r>
            <a:r>
              <a:rPr lang="en-US" dirty="0" err="1" smtClean="0"/>
              <a:t>pC</a:t>
            </a:r>
            <a:endParaRPr lang="en-US" dirty="0"/>
          </a:p>
        </p:txBody>
      </p:sp>
      <p:pic>
        <p:nvPicPr>
          <p:cNvPr id="1269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3549605"/>
            <a:ext cx="6019800" cy="221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696075" y="6000750"/>
            <a:ext cx="1990725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43775" y="5972175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44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293731" y="2062524"/>
            <a:ext cx="3926469" cy="3150871"/>
            <a:chOff x="4556015" y="2471418"/>
            <a:chExt cx="4415692" cy="3565083"/>
          </a:xfrm>
        </p:grpSpPr>
        <p:pic>
          <p:nvPicPr>
            <p:cNvPr id="11" name="Picture 10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6015" y="2471418"/>
              <a:ext cx="4415692" cy="356508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" name="Straight Arrow Connector 11"/>
            <p:cNvCxnSpPr/>
            <p:nvPr/>
          </p:nvCxnSpPr>
          <p:spPr>
            <a:xfrm>
              <a:off x="6808466" y="3207965"/>
              <a:ext cx="1209355" cy="3099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362485" y="2872163"/>
              <a:ext cx="2248078" cy="417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Space charge limit?</a:t>
              </a:r>
              <a:endParaRPr lang="en-US" dirty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99952-B633-DC49-BE8C-DF8BB77BB0EB}" type="datetime1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66850" y="0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High current operation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876300"/>
            <a:ext cx="53345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current machine settings (more conservative)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350 kV gun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5 MeV final energy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See dramatic increase in radiation around 320 </a:t>
            </a:r>
            <a:r>
              <a:rPr lang="en-US" dirty="0" err="1" smtClean="0"/>
              <a:t>pC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Changing machine settings did not help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Made laser size </a:t>
            </a:r>
            <a:r>
              <a:rPr lang="en-US" dirty="0" smtClean="0"/>
              <a:t>(slightly) bigger: same </a:t>
            </a:r>
            <a:r>
              <a:rPr lang="en-US" dirty="0" smtClean="0"/>
              <a:t>problem at 375 </a:t>
            </a:r>
            <a:r>
              <a:rPr lang="en-US" dirty="0" err="1" smtClean="0"/>
              <a:t>pC</a:t>
            </a:r>
            <a:r>
              <a:rPr lang="en-US" dirty="0" smtClean="0"/>
              <a:t> (~ 20 mA)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Even bigger would require larger cathode… future work!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654294" y="1849283"/>
            <a:ext cx="3322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Radiation while increasing charge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76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CF99-8FD6-9542-99A6-2AA7A7C310AB}" type="datetime1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Outline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Previous results</a:t>
            </a:r>
          </a:p>
          <a:p>
            <a:pPr lvl="1"/>
            <a:r>
              <a:rPr lang="en-US" dirty="0" smtClean="0"/>
              <a:t>Introduction</a:t>
            </a:r>
          </a:p>
          <a:p>
            <a:pPr lvl="1"/>
            <a:r>
              <a:rPr lang="en-US" dirty="0"/>
              <a:t>Emittance ≤ </a:t>
            </a:r>
            <a:r>
              <a:rPr lang="en-US" dirty="0" smtClean="0"/>
              <a:t>77 </a:t>
            </a:r>
            <a:r>
              <a:rPr lang="en-US" dirty="0" err="1" smtClean="0"/>
              <a:t>pC</a:t>
            </a:r>
            <a:endParaRPr lang="en-US" dirty="0" smtClean="0"/>
          </a:p>
          <a:p>
            <a:pPr lvl="1"/>
            <a:r>
              <a:rPr lang="en-US" dirty="0" smtClean="0"/>
              <a:t>High current ≤ 75 mA</a:t>
            </a:r>
            <a:endParaRPr lang="en-US" dirty="0"/>
          </a:p>
          <a:p>
            <a:r>
              <a:rPr lang="en-US" dirty="0" smtClean="0"/>
              <a:t>High brightness at higher charge?</a:t>
            </a:r>
          </a:p>
          <a:p>
            <a:pPr lvl="1"/>
            <a:r>
              <a:rPr lang="en-US" dirty="0" smtClean="0"/>
              <a:t>Good emittance with Q ≥ 100 </a:t>
            </a:r>
            <a:r>
              <a:rPr lang="en-US" dirty="0" err="1" smtClean="0"/>
              <a:t>pC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Is high current still possible?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0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BE96-4A15-1A44-B430-DB1489FF8274}" type="datetime1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66850" y="0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Laser Modifications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/>
          </a:p>
        </p:txBody>
      </p:sp>
      <p:pic>
        <p:nvPicPr>
          <p:cNvPr id="11" name="Picture 10" descr="laser_temp_all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75" y="842944"/>
            <a:ext cx="4686300" cy="26671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2100" y="1551737"/>
            <a:ext cx="33940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Laser size scales as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Problem: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 </a:t>
            </a:r>
            <a:r>
              <a:rPr lang="en-US" dirty="0" err="1" smtClean="0"/>
              <a:t>nC</a:t>
            </a:r>
            <a:r>
              <a:rPr lang="en-US" dirty="0" smtClean="0"/>
              <a:t>, laser </a:t>
            </a:r>
            <a:r>
              <a:rPr lang="en-US" dirty="0" smtClean="0"/>
              <a:t>size &gt; 6 mm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Solution: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Lengthen laser pulse: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4 crystals -&gt; </a:t>
            </a:r>
            <a:r>
              <a:rPr lang="en-US" dirty="0"/>
              <a:t>5 crystals 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8 </a:t>
            </a:r>
            <a:r>
              <a:rPr lang="en-US" dirty="0" err="1" smtClean="0"/>
              <a:t>ps</a:t>
            </a:r>
            <a:r>
              <a:rPr lang="en-US" dirty="0" smtClean="0"/>
              <a:t> -&gt; 25 </a:t>
            </a:r>
            <a:r>
              <a:rPr lang="en-US" dirty="0" err="1" smtClean="0"/>
              <a:t>ps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 </a:t>
            </a:r>
            <a:r>
              <a:rPr lang="en-US" dirty="0" err="1" smtClean="0"/>
              <a:t>nC</a:t>
            </a:r>
            <a:r>
              <a:rPr lang="en-US" dirty="0" smtClean="0"/>
              <a:t>, optimal D = 5 mm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Feasible!</a:t>
            </a:r>
            <a:endParaRPr lang="en-US" dirty="0"/>
          </a:p>
          <a:p>
            <a:r>
              <a:rPr lang="en-US" dirty="0" smtClean="0"/>
              <a:t> 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226156" y="1588531"/>
          <a:ext cx="364644" cy="309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9" name="Equation" r:id="rId4" imgW="254000" imgH="215900" progId="Equation.3">
                  <p:embed/>
                </p:oleObj>
              </mc:Choice>
              <mc:Fallback>
                <p:oleObj name="Equation" r:id="rId4" imgW="2540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6156" y="1588531"/>
                        <a:ext cx="364644" cy="3099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75" name="Picture 3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3520916"/>
            <a:ext cx="4791075" cy="284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15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-group.slac.stanford.edu/com/images/slac_logos_2012branding/SLAC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4909241"/>
            <a:ext cx="2446555" cy="72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DDDDB-E231-D847-B58C-55677FAB82D8}" type="datetime1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66850" y="0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Summary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www.trianglecoalition.org/wp-content/uploads/2011/03/US-Department-of-Energy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093" y="4747316"/>
            <a:ext cx="1398656" cy="139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47825" y="5699780"/>
            <a:ext cx="3239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DOE Nuclear Physics </a:t>
            </a:r>
            <a:r>
              <a:rPr lang="en-US" sz="1400" dirty="0" smtClean="0"/>
              <a:t>awards </a:t>
            </a:r>
          </a:p>
          <a:p>
            <a:r>
              <a:rPr lang="en-US" sz="1400" dirty="0" smtClean="0"/>
              <a:t>DE-SC0012493,     DE-AC02-76SF00515</a:t>
            </a:r>
            <a:endParaRPr lang="en-US" sz="14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" y="990600"/>
            <a:ext cx="8229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The </a:t>
            </a:r>
            <a:r>
              <a:rPr lang="en-US" dirty="0" smtClean="0"/>
              <a:t>CU injector meets all LCLS – II requirements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Emittance growth well compensated up to 300 </a:t>
            </a:r>
            <a:r>
              <a:rPr lang="en-US" dirty="0" err="1" smtClean="0"/>
              <a:t>pC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 (at 300 </a:t>
            </a:r>
            <a:r>
              <a:rPr lang="en-US" dirty="0" err="1" smtClean="0"/>
              <a:t>pC</a:t>
            </a:r>
            <a:r>
              <a:rPr lang="en-US" dirty="0" smtClean="0"/>
              <a:t>) </a:t>
            </a:r>
            <a:r>
              <a:rPr lang="en-US" dirty="0" err="1" smtClean="0"/>
              <a:t>ε</a:t>
            </a:r>
            <a:r>
              <a:rPr lang="en-US" baseline="-25000" dirty="0" err="1" smtClean="0"/>
              <a:t>th</a:t>
            </a:r>
            <a:r>
              <a:rPr lang="en-US" dirty="0" smtClean="0"/>
              <a:t> = </a:t>
            </a:r>
            <a:r>
              <a:rPr lang="en-US" baseline="-25000" dirty="0" smtClean="0"/>
              <a:t> </a:t>
            </a:r>
            <a:r>
              <a:rPr lang="en-US" dirty="0" smtClean="0"/>
              <a:t>0.41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m, final at 9.5 MeV: </a:t>
            </a:r>
            <a:r>
              <a:rPr lang="en-US" dirty="0" err="1" smtClean="0"/>
              <a:t>ε</a:t>
            </a:r>
            <a:r>
              <a:rPr lang="en-US" baseline="-25000" dirty="0" err="1" smtClean="0"/>
              <a:t>n</a:t>
            </a:r>
            <a:r>
              <a:rPr lang="en-US" baseline="-25000" dirty="0" smtClean="0"/>
              <a:t>  </a:t>
            </a:r>
            <a:r>
              <a:rPr lang="en-US" dirty="0" smtClean="0"/>
              <a:t>= 0.6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Emittance scales roughly as </a:t>
            </a:r>
          </a:p>
          <a:p>
            <a:pPr lvl="1"/>
            <a:endParaRPr lang="en-US" dirty="0"/>
          </a:p>
          <a:p>
            <a:pPr>
              <a:buFont typeface="Arial"/>
              <a:buChar char="•"/>
            </a:pPr>
            <a:r>
              <a:rPr lang="en-US" dirty="0"/>
              <a:t>  At higher charge, compensation is worse</a:t>
            </a:r>
          </a:p>
          <a:p>
            <a:pPr lvl="1">
              <a:buFont typeface="Arial"/>
              <a:buChar char="•"/>
            </a:pPr>
            <a:r>
              <a:rPr lang="en-US" dirty="0"/>
              <a:t> 1nC: </a:t>
            </a:r>
            <a:r>
              <a:rPr lang="en-US" dirty="0" err="1"/>
              <a:t>ε</a:t>
            </a:r>
            <a:r>
              <a:rPr lang="en-US" baseline="-25000" dirty="0" err="1"/>
              <a:t>th</a:t>
            </a:r>
            <a:r>
              <a:rPr lang="en-US" baseline="-25000" dirty="0"/>
              <a:t> </a:t>
            </a:r>
            <a:r>
              <a:rPr lang="en-US" dirty="0"/>
              <a:t>= 0.6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m, </a:t>
            </a:r>
            <a:r>
              <a:rPr lang="en-US" dirty="0" err="1"/>
              <a:t>ε</a:t>
            </a:r>
            <a:r>
              <a:rPr lang="en-US" baseline="-25000" dirty="0" err="1"/>
              <a:t>n</a:t>
            </a:r>
            <a:r>
              <a:rPr lang="en-US" baseline="-25000" dirty="0"/>
              <a:t> </a:t>
            </a:r>
            <a:r>
              <a:rPr lang="en-US" dirty="0"/>
              <a:t>= 1.6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m</a:t>
            </a:r>
          </a:p>
          <a:p>
            <a:pPr lvl="1">
              <a:buFont typeface="Arial"/>
              <a:buChar char="•"/>
            </a:pPr>
            <a:r>
              <a:rPr lang="en-US" dirty="0"/>
              <a:t> Emittance scales roughly as Q </a:t>
            </a:r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 Full (50 MHz) duty factor demonstrated up to 375 </a:t>
            </a:r>
            <a:r>
              <a:rPr lang="en-US" dirty="0" err="1" smtClean="0"/>
              <a:t>pC</a:t>
            </a:r>
            <a:r>
              <a:rPr lang="en-US" dirty="0" smtClean="0"/>
              <a:t> (20 mA)</a:t>
            </a:r>
          </a:p>
          <a:p>
            <a:pPr lvl="1">
              <a:buFont typeface="Arial"/>
              <a:buChar char="•"/>
            </a:pPr>
            <a:r>
              <a:rPr lang="en-US" dirty="0"/>
              <a:t> </a:t>
            </a:r>
            <a:r>
              <a:rPr lang="en-US" dirty="0" smtClean="0"/>
              <a:t> Likely need a larger (off-center) cathode to go further</a:t>
            </a:r>
            <a:endParaRPr lang="en-US" dirty="0"/>
          </a:p>
        </p:txBody>
      </p:sp>
      <p:graphicFrame>
        <p:nvGraphicFramePr>
          <p:cNvPr id="95234" name="Object 2"/>
          <p:cNvGraphicFramePr>
            <a:graphicFrameLocks noChangeAspect="1"/>
          </p:cNvGraphicFramePr>
          <p:nvPr/>
        </p:nvGraphicFramePr>
        <p:xfrm>
          <a:off x="3729255" y="1889919"/>
          <a:ext cx="365125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82" name="Equation" r:id="rId5" imgW="254000" imgH="215900" progId="Equation.3">
                  <p:embed/>
                </p:oleObj>
              </mc:Choice>
              <mc:Fallback>
                <p:oleObj name="Equation" r:id="rId5" imgW="254000" imgH="2159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9255" y="1889919"/>
                        <a:ext cx="365125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365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41A9E-EEA7-5D42-A9A5-596E0A30588F}" type="datetime1">
              <a:rPr lang="en-US" smtClean="0"/>
              <a:pPr/>
              <a:t>6/17/2015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60500" y="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bg1"/>
                </a:solidFill>
              </a:rPr>
              <a:t>Acknowledgements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/>
          </a:p>
        </p:txBody>
      </p:sp>
      <p:pic>
        <p:nvPicPr>
          <p:cNvPr id="8" name="Picture 7" descr="high_brightness_gro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900" y="1765300"/>
            <a:ext cx="5753100" cy="30784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44700" y="1143000"/>
            <a:ext cx="499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Thanks to the Cornell High-brightness Beam Group: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1232683" y="3359992"/>
            <a:ext cx="4740837" cy="2622276"/>
            <a:chOff x="3746502" y="1701800"/>
            <a:chExt cx="5200864" cy="3064539"/>
          </a:xfrm>
        </p:grpSpPr>
        <p:pic>
          <p:nvPicPr>
            <p:cNvPr id="73" name="Picture 72" descr="NAKSb_pure_metals_growth_SSpolished_substrat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46502" y="1701800"/>
              <a:ext cx="5200864" cy="3064539"/>
            </a:xfrm>
            <a:prstGeom prst="rect">
              <a:avLst/>
            </a:prstGeom>
          </p:spPr>
        </p:pic>
        <p:sp>
          <p:nvSpPr>
            <p:cNvPr id="74" name="Rectangle 73"/>
            <p:cNvSpPr/>
            <p:nvPr/>
          </p:nvSpPr>
          <p:spPr>
            <a:xfrm>
              <a:off x="4007066" y="2260601"/>
              <a:ext cx="4546600" cy="2209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05096" y="1848368"/>
              <a:ext cx="4507245" cy="431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NaKSb</a:t>
              </a:r>
              <a:r>
                <a:rPr lang="en-US" dirty="0" smtClean="0"/>
                <a:t>: MTE = 140 </a:t>
              </a:r>
              <a:r>
                <a:rPr lang="en-US" dirty="0" err="1" smtClean="0"/>
                <a:t>meV</a:t>
              </a:r>
              <a:r>
                <a:rPr lang="en-US" dirty="0" smtClean="0"/>
                <a:t>, QE roughly 5%</a:t>
              </a:r>
              <a:endParaRPr lang="en-US" dirty="0"/>
            </a:p>
          </p:txBody>
        </p:sp>
      </p:grp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2185"/>
            <a:ext cx="9144000" cy="180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99"/>
          <p:cNvGrpSpPr/>
          <p:nvPr/>
        </p:nvGrpSpPr>
        <p:grpSpPr>
          <a:xfrm>
            <a:off x="3336006" y="2374900"/>
            <a:ext cx="3177602" cy="3443024"/>
            <a:chOff x="2912311" y="2339439"/>
            <a:chExt cx="3177602" cy="3443024"/>
          </a:xfrm>
        </p:grpSpPr>
        <p:pic>
          <p:nvPicPr>
            <p:cNvPr id="19" name="Picture 18" descr="lowemitt_cpout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2912311" y="4060316"/>
              <a:ext cx="2423276" cy="172214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195182" y="3314169"/>
              <a:ext cx="28947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Superconducting </a:t>
              </a:r>
            </a:p>
            <a:p>
              <a:r>
                <a:rPr lang="en-US" dirty="0" smtClean="0"/>
                <a:t>RF Cavities (niobium)</a:t>
              </a:r>
              <a:endParaRPr lang="en-US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4396028" y="2339439"/>
              <a:ext cx="1693885" cy="96355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Injector Layout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CA4C-FB28-D64D-9114-137E1DFBC14E}" type="datetime1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7" name="Picture 16" descr="lowemitt_cpin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348277" y="4095777"/>
            <a:ext cx="2411005" cy="172214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937501" y="1739900"/>
            <a:ext cx="749300" cy="298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981700" y="2698750"/>
            <a:ext cx="1369034" cy="222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7390097" y="850611"/>
            <a:ext cx="1800493" cy="894053"/>
            <a:chOff x="7390097" y="856961"/>
            <a:chExt cx="1800493" cy="892464"/>
          </a:xfrm>
        </p:grpSpPr>
        <p:sp>
          <p:nvSpPr>
            <p:cNvPr id="16" name="TextBox 15"/>
            <p:cNvSpPr txBox="1"/>
            <p:nvPr/>
          </p:nvSpPr>
          <p:spPr>
            <a:xfrm>
              <a:off x="7390097" y="856961"/>
              <a:ext cx="180049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400 kV DC Gun +</a:t>
              </a:r>
            </a:p>
            <a:p>
              <a:r>
                <a:rPr lang="en-US" sz="1600" dirty="0" smtClean="0"/>
                <a:t>Bunching/Focusing</a:t>
              </a:r>
              <a:endParaRPr lang="en-US" sz="1600" dirty="0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7627290" y="1539880"/>
              <a:ext cx="513419" cy="209545"/>
              <a:chOff x="7627290" y="1539880"/>
              <a:chExt cx="513419" cy="209545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7632700" y="1652591"/>
                <a:ext cx="508003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5400000">
                <a:off x="7525693" y="1641477"/>
                <a:ext cx="203196" cy="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>
                <a:off x="8039110" y="1647826"/>
                <a:ext cx="203196" cy="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" name="Group 44"/>
          <p:cNvGrpSpPr/>
          <p:nvPr/>
        </p:nvGrpSpPr>
        <p:grpSpPr>
          <a:xfrm>
            <a:off x="5540375" y="887409"/>
            <a:ext cx="2038354" cy="855667"/>
            <a:chOff x="7428463" y="985831"/>
            <a:chExt cx="2038354" cy="855667"/>
          </a:xfrm>
        </p:grpSpPr>
        <p:sp>
          <p:nvSpPr>
            <p:cNvPr id="46" name="TextBox 45"/>
            <p:cNvSpPr txBox="1"/>
            <p:nvPr/>
          </p:nvSpPr>
          <p:spPr>
            <a:xfrm>
              <a:off x="7647370" y="985831"/>
              <a:ext cx="145424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Short SRF </a:t>
              </a:r>
              <a:r>
                <a:rPr lang="en-US" sz="1600" dirty="0" err="1" smtClean="0"/>
                <a:t>Linac</a:t>
              </a:r>
              <a:endParaRPr lang="en-US" sz="1600" dirty="0" smtClean="0"/>
            </a:p>
            <a:p>
              <a:r>
                <a:rPr lang="en-US" sz="1600" dirty="0" smtClean="0"/>
                <a:t>5 – 15 </a:t>
              </a:r>
              <a:r>
                <a:rPr lang="en-US" sz="1600" dirty="0" err="1" smtClean="0"/>
                <a:t>MeV</a:t>
              </a:r>
              <a:endParaRPr lang="en-US" sz="1600" dirty="0"/>
            </a:p>
          </p:txBody>
        </p:sp>
        <p:grpSp>
          <p:nvGrpSpPr>
            <p:cNvPr id="47" name="Group 42"/>
            <p:cNvGrpSpPr/>
            <p:nvPr/>
          </p:nvGrpSpPr>
          <p:grpSpPr>
            <a:xfrm>
              <a:off x="7428463" y="1631953"/>
              <a:ext cx="2038354" cy="209545"/>
              <a:chOff x="7428463" y="1631953"/>
              <a:chExt cx="2038354" cy="209545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7428463" y="1743076"/>
                <a:ext cx="203835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>
                <a:off x="7326866" y="1739899"/>
                <a:ext cx="203196" cy="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>
                <a:off x="9365218" y="1733550"/>
                <a:ext cx="203196" cy="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4" name="Rectangle 53"/>
          <p:cNvSpPr/>
          <p:nvPr/>
        </p:nvSpPr>
        <p:spPr>
          <a:xfrm>
            <a:off x="3124200" y="2698750"/>
            <a:ext cx="1397000" cy="298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2549" y="2698750"/>
            <a:ext cx="1501775" cy="298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241291" y="877824"/>
            <a:ext cx="5368933" cy="866841"/>
            <a:chOff x="7428460" y="877825"/>
            <a:chExt cx="2084384" cy="866840"/>
          </a:xfrm>
        </p:grpSpPr>
        <p:sp>
          <p:nvSpPr>
            <p:cNvPr id="57" name="TextBox 56"/>
            <p:cNvSpPr txBox="1"/>
            <p:nvPr/>
          </p:nvSpPr>
          <p:spPr>
            <a:xfrm>
              <a:off x="7428465" y="877825"/>
              <a:ext cx="208437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 Dimensional Phase Space Diagnostics + High Power Beam Dump + Chicane (Compton Scattering)</a:t>
              </a:r>
              <a:endParaRPr lang="en-US" sz="1600" dirty="0"/>
            </a:p>
          </p:txBody>
        </p:sp>
        <p:grpSp>
          <p:nvGrpSpPr>
            <p:cNvPr id="58" name="Group 42"/>
            <p:cNvGrpSpPr/>
            <p:nvPr/>
          </p:nvGrpSpPr>
          <p:grpSpPr>
            <a:xfrm>
              <a:off x="7428460" y="1541468"/>
              <a:ext cx="2038358" cy="203197"/>
              <a:chOff x="7428460" y="1541468"/>
              <a:chExt cx="2038358" cy="203197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7428463" y="1638302"/>
                <a:ext cx="203835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5400000">
                <a:off x="7326863" y="1643065"/>
                <a:ext cx="203196" cy="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>
                <a:off x="9365219" y="1643066"/>
                <a:ext cx="203196" cy="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7" name="Group 136"/>
          <p:cNvGrpSpPr/>
          <p:nvPr/>
        </p:nvGrpSpPr>
        <p:grpSpPr>
          <a:xfrm>
            <a:off x="457200" y="1876921"/>
            <a:ext cx="4456767" cy="3881007"/>
            <a:chOff x="-86650" y="2054014"/>
            <a:chExt cx="4456767" cy="3881007"/>
          </a:xfrm>
        </p:grpSpPr>
        <p:sp>
          <p:nvSpPr>
            <p:cNvPr id="131" name="TextBox 130"/>
            <p:cNvSpPr txBox="1"/>
            <p:nvPr/>
          </p:nvSpPr>
          <p:spPr>
            <a:xfrm>
              <a:off x="432020" y="5411801"/>
              <a:ext cx="1152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Viewscreen</a:t>
              </a:r>
              <a:endParaRPr lang="en-US" sz="1400" dirty="0" smtClean="0"/>
            </a:p>
          </p:txBody>
        </p:sp>
        <p:grpSp>
          <p:nvGrpSpPr>
            <p:cNvPr id="136" name="Group 135"/>
            <p:cNvGrpSpPr/>
            <p:nvPr/>
          </p:nvGrpSpPr>
          <p:grpSpPr>
            <a:xfrm>
              <a:off x="-86650" y="2054014"/>
              <a:ext cx="4456767" cy="3881007"/>
              <a:chOff x="-86650" y="2054014"/>
              <a:chExt cx="4456767" cy="3881007"/>
            </a:xfrm>
          </p:grpSpPr>
          <p:pic>
            <p:nvPicPr>
              <p:cNvPr id="62" name="Picture 61" descr="injector_htc_zoom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549" y="4196095"/>
                <a:ext cx="4287568" cy="1146061"/>
              </a:xfrm>
              <a:prstGeom prst="rect">
                <a:avLst/>
              </a:prstGeom>
            </p:spPr>
          </p:pic>
          <p:grpSp>
            <p:nvGrpSpPr>
              <p:cNvPr id="80" name="Group 79"/>
              <p:cNvGrpSpPr/>
              <p:nvPr/>
            </p:nvGrpSpPr>
            <p:grpSpPr>
              <a:xfrm>
                <a:off x="-86650" y="2054014"/>
                <a:ext cx="4258020" cy="1842041"/>
                <a:chOff x="-86650" y="2054014"/>
                <a:chExt cx="4258020" cy="1842041"/>
              </a:xfrm>
            </p:grpSpPr>
            <p:sp>
              <p:nvSpPr>
                <p:cNvPr id="64" name="TextBox 63"/>
                <p:cNvSpPr txBox="1"/>
                <p:nvPr/>
              </p:nvSpPr>
              <p:spPr>
                <a:xfrm>
                  <a:off x="-86650" y="3526723"/>
                  <a:ext cx="36195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/>
                    <a:t>Emittance</a:t>
                  </a:r>
                  <a:r>
                    <a:rPr lang="en-US" dirty="0" smtClean="0"/>
                    <a:t> Measurement System</a:t>
                  </a:r>
                </a:p>
              </p:txBody>
            </p:sp>
            <p:grpSp>
              <p:nvGrpSpPr>
                <p:cNvPr id="79" name="Group 78"/>
                <p:cNvGrpSpPr/>
                <p:nvPr/>
              </p:nvGrpSpPr>
              <p:grpSpPr>
                <a:xfrm>
                  <a:off x="936499" y="2054014"/>
                  <a:ext cx="3234871" cy="1472710"/>
                  <a:chOff x="936499" y="2054014"/>
                  <a:chExt cx="3234871" cy="1472710"/>
                </a:xfrm>
              </p:grpSpPr>
              <p:sp>
                <p:nvSpPr>
                  <p:cNvPr id="65" name="Oval 64"/>
                  <p:cNvSpPr/>
                  <p:nvPr/>
                </p:nvSpPr>
                <p:spPr>
                  <a:xfrm>
                    <a:off x="2409245" y="2320218"/>
                    <a:ext cx="1762125" cy="322861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8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Oval 65"/>
                  <p:cNvSpPr/>
                  <p:nvPr/>
                </p:nvSpPr>
                <p:spPr>
                  <a:xfrm rot="1409780">
                    <a:off x="936499" y="2054014"/>
                    <a:ext cx="1101475" cy="322861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8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69" name="Straight Connector 68"/>
                  <p:cNvCxnSpPr>
                    <a:stCxn id="64" idx="0"/>
                    <a:endCxn id="65" idx="4"/>
                  </p:cNvCxnSpPr>
                  <p:nvPr/>
                </p:nvCxnSpPr>
                <p:spPr>
                  <a:xfrm rot="5400000" flipH="1" flipV="1">
                    <a:off x="2064882" y="2301298"/>
                    <a:ext cx="883644" cy="1567207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>
                    <a:stCxn id="64" idx="0"/>
                    <a:endCxn id="66" idx="4"/>
                  </p:cNvCxnSpPr>
                  <p:nvPr/>
                </p:nvCxnSpPr>
                <p:spPr>
                  <a:xfrm rot="16200000" flipV="1">
                    <a:off x="991373" y="2794994"/>
                    <a:ext cx="1163233" cy="300225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97" name="Group 96"/>
              <p:cNvGrpSpPr/>
              <p:nvPr/>
            </p:nvGrpSpPr>
            <p:grpSpPr>
              <a:xfrm>
                <a:off x="3220638" y="3995959"/>
                <a:ext cx="1070776" cy="896715"/>
                <a:chOff x="3042837" y="3995961"/>
                <a:chExt cx="1070776" cy="896715"/>
              </a:xfrm>
            </p:grpSpPr>
            <p:cxnSp>
              <p:nvCxnSpPr>
                <p:cNvPr id="82" name="Straight Arrow Connector 81"/>
                <p:cNvCxnSpPr>
                  <a:stCxn id="94" idx="2"/>
                </p:cNvCxnSpPr>
                <p:nvPr/>
              </p:nvCxnSpPr>
              <p:spPr>
                <a:xfrm rot="16200000" flipH="1">
                  <a:off x="3391479" y="4705926"/>
                  <a:ext cx="373495" cy="3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Arrow Connector 85"/>
                <p:cNvCxnSpPr>
                  <a:stCxn id="94" idx="2"/>
                </p:cNvCxnSpPr>
                <p:nvPr/>
              </p:nvCxnSpPr>
              <p:spPr>
                <a:xfrm rot="5400000">
                  <a:off x="3223732" y="4538182"/>
                  <a:ext cx="373495" cy="335493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4" name="TextBox 93"/>
                <p:cNvSpPr txBox="1"/>
                <p:nvPr/>
              </p:nvSpPr>
              <p:spPr>
                <a:xfrm>
                  <a:off x="3042837" y="3995961"/>
                  <a:ext cx="107077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1</a:t>
                  </a:r>
                  <a:r>
                    <a:rPr lang="en-US" sz="1400" baseline="30000" dirty="0" smtClean="0"/>
                    <a:t>st</a:t>
                  </a:r>
                  <a:r>
                    <a:rPr lang="en-US" sz="1400" dirty="0" smtClean="0"/>
                    <a:t> Scanner </a:t>
                  </a:r>
                </a:p>
                <a:p>
                  <a:r>
                    <a:rPr lang="en-US" sz="1400" dirty="0" smtClean="0"/>
                    <a:t>Magnet Pair</a:t>
                  </a:r>
                  <a:endParaRPr lang="en-US" sz="1400" dirty="0"/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2277502" y="3995163"/>
                <a:ext cx="1095172" cy="897508"/>
                <a:chOff x="3137699" y="4067618"/>
                <a:chExt cx="1095172" cy="897508"/>
              </a:xfrm>
            </p:grpSpPr>
            <p:cxnSp>
              <p:nvCxnSpPr>
                <p:cNvPr id="99" name="Straight Arrow Connector 98"/>
                <p:cNvCxnSpPr>
                  <a:stCxn id="101" idx="2"/>
                </p:cNvCxnSpPr>
                <p:nvPr/>
              </p:nvCxnSpPr>
              <p:spPr>
                <a:xfrm rot="16200000" flipH="1">
                  <a:off x="3648094" y="4628029"/>
                  <a:ext cx="373494" cy="29911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Arrow Connector 99"/>
                <p:cNvCxnSpPr>
                  <a:stCxn id="101" idx="2"/>
                </p:cNvCxnSpPr>
                <p:nvPr/>
              </p:nvCxnSpPr>
              <p:spPr>
                <a:xfrm rot="5400000">
                  <a:off x="3491645" y="4771486"/>
                  <a:ext cx="374288" cy="1299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1" name="TextBox 100"/>
                <p:cNvSpPr txBox="1"/>
                <p:nvPr/>
              </p:nvSpPr>
              <p:spPr>
                <a:xfrm>
                  <a:off x="3137699" y="4067618"/>
                  <a:ext cx="109517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2</a:t>
                  </a:r>
                  <a:r>
                    <a:rPr lang="en-US" sz="1400" baseline="30000" dirty="0" smtClean="0"/>
                    <a:t>nd</a:t>
                  </a:r>
                  <a:r>
                    <a:rPr lang="en-US" sz="1400" dirty="0" smtClean="0"/>
                    <a:t> Scanner </a:t>
                  </a:r>
                </a:p>
                <a:p>
                  <a:r>
                    <a:rPr lang="en-US" sz="1400" dirty="0" smtClean="0"/>
                    <a:t>Magnet Pair</a:t>
                  </a:r>
                  <a:endParaRPr lang="en-US" sz="1400" dirty="0"/>
                </a:p>
              </p:txBody>
            </p:sp>
          </p:grpSp>
          <p:cxnSp>
            <p:nvCxnSpPr>
              <p:cNvPr id="102" name="Straight Arrow Connector 101"/>
              <p:cNvCxnSpPr/>
              <p:nvPr/>
            </p:nvCxnSpPr>
            <p:spPr>
              <a:xfrm rot="16200000" flipV="1">
                <a:off x="3132594" y="5198749"/>
                <a:ext cx="419097" cy="1227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/>
              <p:cNvCxnSpPr/>
              <p:nvPr/>
            </p:nvCxnSpPr>
            <p:spPr>
              <a:xfrm rot="16200000" flipV="1">
                <a:off x="2527087" y="5198749"/>
                <a:ext cx="419097" cy="1227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/>
            </p:nvSpPr>
            <p:spPr>
              <a:xfrm>
                <a:off x="3059252" y="5411801"/>
                <a:ext cx="6268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1</a:t>
                </a:r>
                <a:r>
                  <a:rPr lang="en-US" sz="1400" baseline="30000" dirty="0" smtClean="0"/>
                  <a:t>st</a:t>
                </a:r>
                <a:r>
                  <a:rPr lang="en-US" sz="1400" dirty="0" smtClean="0"/>
                  <a:t> Slit</a:t>
                </a:r>
                <a:endParaRPr lang="en-US" sz="1400" dirty="0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2409245" y="5414433"/>
                <a:ext cx="6670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</a:t>
                </a:r>
                <a:r>
                  <a:rPr lang="en-US" sz="1400" baseline="30000" dirty="0" smtClean="0"/>
                  <a:t>nd</a:t>
                </a:r>
                <a:r>
                  <a:rPr lang="en-US" sz="1400" dirty="0" smtClean="0"/>
                  <a:t> Slit</a:t>
                </a:r>
                <a:endParaRPr lang="en-US" sz="1400" dirty="0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1487235" y="5411801"/>
                <a:ext cx="9220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Deflecting</a:t>
                </a:r>
                <a:br>
                  <a:rPr lang="en-US" sz="1400" dirty="0" smtClean="0"/>
                </a:br>
                <a:r>
                  <a:rPr lang="en-US" sz="1400" dirty="0" smtClean="0"/>
                  <a:t>Cavity</a:t>
                </a:r>
                <a:endParaRPr lang="en-US" sz="1400" dirty="0"/>
              </a:p>
            </p:txBody>
          </p:sp>
          <p:cxnSp>
            <p:nvCxnSpPr>
              <p:cNvPr id="115" name="Straight Arrow Connector 114"/>
              <p:cNvCxnSpPr>
                <a:stCxn id="114" idx="0"/>
              </p:cNvCxnSpPr>
              <p:nvPr/>
            </p:nvCxnSpPr>
            <p:spPr>
              <a:xfrm rot="5400000" flipH="1" flipV="1">
                <a:off x="2081395" y="4902396"/>
                <a:ext cx="376251" cy="64256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TextBox 118"/>
              <p:cNvSpPr txBox="1"/>
              <p:nvPr/>
            </p:nvSpPr>
            <p:spPr>
              <a:xfrm>
                <a:off x="-86650" y="4631064"/>
                <a:ext cx="11523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Faraday Cup </a:t>
                </a:r>
              </a:p>
              <a:p>
                <a:r>
                  <a:rPr lang="en-US" sz="1400" dirty="0" smtClean="0"/>
                  <a:t>+ </a:t>
                </a:r>
                <a:r>
                  <a:rPr lang="en-US" sz="1400" dirty="0" err="1" smtClean="0"/>
                  <a:t>Viewscreen</a:t>
                </a:r>
                <a:endParaRPr lang="en-US" sz="1400" dirty="0"/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1234853" y="4210606"/>
                <a:ext cx="11523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Faraday Cup</a:t>
                </a:r>
              </a:p>
            </p:txBody>
          </p:sp>
          <p:cxnSp>
            <p:nvCxnSpPr>
              <p:cNvPr id="121" name="Straight Arrow Connector 120"/>
              <p:cNvCxnSpPr>
                <a:stCxn id="120" idx="2"/>
              </p:cNvCxnSpPr>
              <p:nvPr/>
            </p:nvCxnSpPr>
            <p:spPr>
              <a:xfrm rot="16200000" flipH="1">
                <a:off x="1972482" y="4356905"/>
                <a:ext cx="329840" cy="65279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/>
              <p:cNvCxnSpPr>
                <a:stCxn id="131" idx="0"/>
              </p:cNvCxnSpPr>
              <p:nvPr/>
            </p:nvCxnSpPr>
            <p:spPr>
              <a:xfrm rot="5400000" flipH="1" flipV="1">
                <a:off x="1088018" y="4915491"/>
                <a:ext cx="416465" cy="57615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7" name="Group 76"/>
          <p:cNvGrpSpPr/>
          <p:nvPr/>
        </p:nvGrpSpPr>
        <p:grpSpPr>
          <a:xfrm>
            <a:off x="6089911" y="2374900"/>
            <a:ext cx="2813050" cy="3688358"/>
            <a:chOff x="6089911" y="2374900"/>
            <a:chExt cx="2813050" cy="3688358"/>
          </a:xfrm>
        </p:grpSpPr>
        <p:grpSp>
          <p:nvGrpSpPr>
            <p:cNvPr id="9" name="Group 100"/>
            <p:cNvGrpSpPr/>
            <p:nvPr/>
          </p:nvGrpSpPr>
          <p:grpSpPr>
            <a:xfrm>
              <a:off x="6089911" y="2374900"/>
              <a:ext cx="2813050" cy="3688358"/>
              <a:chOff x="5873750" y="2374900"/>
              <a:chExt cx="2813050" cy="3688358"/>
            </a:xfrm>
          </p:grpSpPr>
          <p:grpSp>
            <p:nvGrpSpPr>
              <p:cNvPr id="10" name="Group 10"/>
              <p:cNvGrpSpPr/>
              <p:nvPr/>
            </p:nvGrpSpPr>
            <p:grpSpPr>
              <a:xfrm>
                <a:off x="5873750" y="3302994"/>
                <a:ext cx="2813050" cy="2760264"/>
                <a:chOff x="5467350" y="3196036"/>
                <a:chExt cx="3388092" cy="3160314"/>
              </a:xfrm>
            </p:grpSpPr>
            <p:pic>
              <p:nvPicPr>
                <p:cNvPr id="12" name="Picture 11" descr="intro_cornell_dcgun.pdf"/>
                <p:cNvPicPr>
                  <a:picLocks noChangeAspect="1"/>
                </p:cNvPicPr>
                <p:nvPr/>
              </p:nvPicPr>
              <mc:AlternateContent xmlns:mc="http://schemas.openxmlformats.org/markup-compatibility/2006">
                <mc:Choice xmlns="" xmlns:mv="urn:schemas-microsoft-com:mac:vml" xmlns:ma="http://schemas.microsoft.com/office/mac/drawingml/2008/main" Requires="ma">
                  <p:blipFill>
                    <a:blip r:embed="rId9"/>
                    <a:stretch>
                      <a:fillRect/>
                    </a:stretch>
                  </p:blipFill>
                </mc:Choice>
                <mc:Fallback>
                  <p:blipFill>
                    <a:blip r:embed="rId10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5467350" y="3565368"/>
                  <a:ext cx="3388092" cy="2790982"/>
                </a:xfrm>
                <a:prstGeom prst="rect">
                  <a:avLst/>
                </a:prstGeom>
              </p:spPr>
            </p:pic>
            <p:sp>
              <p:nvSpPr>
                <p:cNvPr id="13" name="TextBox 12"/>
                <p:cNvSpPr txBox="1"/>
                <p:nvPr/>
              </p:nvSpPr>
              <p:spPr>
                <a:xfrm>
                  <a:off x="5804179" y="3196036"/>
                  <a:ext cx="2611240" cy="4228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400 kV DC Gun</a:t>
                  </a:r>
                  <a:endParaRPr lang="en-US" dirty="0"/>
                </a:p>
              </p:txBody>
            </p:sp>
          </p:grpSp>
          <p:cxnSp>
            <p:nvCxnSpPr>
              <p:cNvPr id="11" name="Straight Arrow Connector 10"/>
              <p:cNvCxnSpPr>
                <a:stCxn id="13" idx="0"/>
              </p:cNvCxnSpPr>
              <p:nvPr/>
            </p:nvCxnSpPr>
            <p:spPr>
              <a:xfrm rot="5400000" flipH="1" flipV="1">
                <a:off x="7148692" y="2463644"/>
                <a:ext cx="928094" cy="75060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TextBox 75"/>
            <p:cNvSpPr txBox="1"/>
            <p:nvPr/>
          </p:nvSpPr>
          <p:spPr>
            <a:xfrm>
              <a:off x="8140703" y="4981597"/>
              <a:ext cx="743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50 MHz </a:t>
              </a:r>
            </a:p>
            <a:p>
              <a:r>
                <a:rPr lang="en-US" sz="1400" dirty="0" smtClean="0"/>
                <a:t>520 nm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1183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gaussian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553200" y="777652"/>
            <a:ext cx="2467449" cy="207103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7A328-388A-5244-B839-A9699658364E}" type="datetime1">
              <a:rPr lang="en-US" smtClean="0"/>
              <a:pPr/>
              <a:t>6/17/2015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52600" y="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bg1"/>
                </a:solidFill>
              </a:rPr>
              <a:t>Laser Shaping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/>
          </a:p>
        </p:txBody>
      </p:sp>
      <p:pic>
        <p:nvPicPr>
          <p:cNvPr id="14" name="Picture 13" descr="temper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147" y="2861391"/>
            <a:ext cx="4701545" cy="13398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7200" y="1133373"/>
            <a:ext cx="5935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Transversely: clip Gaussian laser profile at a given intensity </a:t>
            </a:r>
          </a:p>
          <a:p>
            <a:r>
              <a:rPr lang="en-US" dirty="0" smtClean="0"/>
              <a:t>fraction (typically 50%)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2307393"/>
            <a:ext cx="5247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Longitudinally: Birefringent Crystals for pulse stacking:</a:t>
            </a:r>
            <a:endParaRPr lang="en-US" dirty="0"/>
          </a:p>
        </p:txBody>
      </p:sp>
      <p:pic>
        <p:nvPicPr>
          <p:cNvPr id="18" name="Picture 17" descr="crystal_example_1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303963" y="4331780"/>
            <a:ext cx="2691418" cy="2024571"/>
          </a:xfrm>
          <a:prstGeom prst="rect">
            <a:avLst/>
          </a:prstGeom>
        </p:spPr>
      </p:pic>
      <p:pic>
        <p:nvPicPr>
          <p:cNvPr id="20" name="Picture 19" descr="crystal_example_3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6019800" y="4331780"/>
            <a:ext cx="2693379" cy="2026046"/>
          </a:xfrm>
          <a:prstGeom prst="rect">
            <a:avLst/>
          </a:prstGeom>
        </p:spPr>
      </p:pic>
      <p:pic>
        <p:nvPicPr>
          <p:cNvPr id="21" name="Picture 20" descr="crystal_example_4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624530" y="4330304"/>
            <a:ext cx="2691419" cy="2024572"/>
          </a:xfrm>
          <a:prstGeom prst="rect">
            <a:avLst/>
          </a:prstGeom>
        </p:spPr>
      </p:pic>
      <p:sp>
        <p:nvSpPr>
          <p:cNvPr id="25" name="Donut 24"/>
          <p:cNvSpPr/>
          <p:nvPr/>
        </p:nvSpPr>
        <p:spPr>
          <a:xfrm>
            <a:off x="6914255" y="971549"/>
            <a:ext cx="1705691" cy="1705691"/>
          </a:xfrm>
          <a:prstGeom prst="donut">
            <a:avLst>
              <a:gd name="adj" fmla="val 31693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B8EB-F438-1F4C-A729-486608810088}" type="datetime1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62892" y="977900"/>
            <a:ext cx="7076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Emittance</a:t>
            </a:r>
            <a:r>
              <a:rPr lang="en-US" sz="2400" dirty="0" smtClean="0"/>
              <a:t> measurements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 (merger section,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7 </a:t>
            </a:r>
            <a:r>
              <a:rPr lang="en-US" sz="2400" dirty="0" err="1" smtClean="0"/>
              <a:t>MeV</a:t>
            </a:r>
            <a:r>
              <a:rPr lang="en-US" sz="2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350 kV Gun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Met requirements for ERL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Previous results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248286"/>
              </p:ext>
            </p:extLst>
          </p:nvPr>
        </p:nvGraphicFramePr>
        <p:xfrm>
          <a:off x="867642" y="2133263"/>
          <a:ext cx="701203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184"/>
                <a:gridCol w="1601349"/>
                <a:gridCol w="1904667"/>
                <a:gridCol w="19078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Bunch charge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Bunch</a:t>
                      </a:r>
                      <a:r>
                        <a:rPr lang="en-US" baseline="0" dirty="0" smtClean="0"/>
                        <a:t> 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Horz</a:t>
                      </a:r>
                      <a:r>
                        <a:rPr lang="en-US" baseline="0" dirty="0" smtClean="0"/>
                        <a:t> Emit. </a:t>
                      </a:r>
                      <a:r>
                        <a:rPr lang="en-US" dirty="0" smtClean="0"/>
                        <a:t>(100%)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Vert</a:t>
                      </a:r>
                      <a:r>
                        <a:rPr lang="en-US" baseline="0" dirty="0" smtClean="0"/>
                        <a:t> Emit. </a:t>
                      </a:r>
                      <a:r>
                        <a:rPr lang="en-US" dirty="0" smtClean="0"/>
                        <a:t>(100%)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 </a:t>
                      </a:r>
                      <a:r>
                        <a:rPr lang="en-US" dirty="0" err="1" smtClean="0"/>
                        <a:t>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 </a:t>
                      </a:r>
                      <a:r>
                        <a:rPr lang="en-US" dirty="0" err="1" smtClean="0"/>
                        <a:t>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0.33 </a:t>
                      </a:r>
                      <a:r>
                        <a:rPr lang="en-US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0.20 </a:t>
                      </a:r>
                      <a:r>
                        <a:rPr lang="en-US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 </a:t>
                      </a:r>
                      <a:r>
                        <a:rPr lang="en-US" dirty="0" err="1" smtClean="0"/>
                        <a:t>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 </a:t>
                      </a:r>
                      <a:r>
                        <a:rPr lang="en-US" dirty="0" err="1" smtClean="0"/>
                        <a:t>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0.69 </a:t>
                      </a:r>
                      <a:r>
                        <a:rPr lang="en-US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 smtClean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0.40 </a:t>
                      </a:r>
                      <a:r>
                        <a:rPr lang="en-US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 smtClean="0"/>
                        <a:t>m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962892" y="3886200"/>
            <a:ext cx="7409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High current operation</a:t>
            </a:r>
            <a:r>
              <a:rPr lang="en-US" sz="2400" baseline="30000" dirty="0" smtClean="0"/>
              <a:t>2,3</a:t>
            </a:r>
            <a:r>
              <a:rPr lang="en-US" sz="2400" dirty="0" smtClean="0"/>
              <a:t> (straight section, 4 </a:t>
            </a:r>
            <a:r>
              <a:rPr lang="en-US" sz="2400" dirty="0" err="1" smtClean="0"/>
              <a:t>MeV</a:t>
            </a:r>
            <a:r>
              <a:rPr lang="en-US" sz="2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250 kV Gun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Up to 75 mA</a:t>
            </a:r>
            <a:r>
              <a:rPr lang="en-US" dirty="0"/>
              <a:t> </a:t>
            </a:r>
            <a:r>
              <a:rPr lang="en-US" dirty="0" smtClean="0"/>
              <a:t>peak, reliable operation at 65 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&gt; 60 hour cathode lifetime at 65 mA (</a:t>
            </a:r>
            <a:r>
              <a:rPr lang="en-US" dirty="0" err="1" smtClean="0"/>
              <a:t>NaKSb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05000" y="5564782"/>
            <a:ext cx="58189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1. Gulliford el al., Phys. Rev. ST </a:t>
            </a:r>
            <a:r>
              <a:rPr lang="en-US" sz="1400" dirty="0" err="1" smtClean="0"/>
              <a:t>Accel</a:t>
            </a:r>
            <a:r>
              <a:rPr lang="en-US" sz="1400" dirty="0" smtClean="0"/>
              <a:t>. Beams </a:t>
            </a:r>
            <a:r>
              <a:rPr lang="en-US" sz="1400" b="1" dirty="0" smtClean="0"/>
              <a:t>16</a:t>
            </a:r>
            <a:r>
              <a:rPr lang="en-US" sz="1400" dirty="0" smtClean="0"/>
              <a:t>, 073401 – 2013</a:t>
            </a:r>
            <a:endParaRPr lang="en-US" sz="1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905000" y="5798878"/>
            <a:ext cx="5818908" cy="557472"/>
            <a:chOff x="1905000" y="5798878"/>
            <a:chExt cx="5818908" cy="557472"/>
          </a:xfrm>
        </p:grpSpPr>
        <p:sp>
          <p:nvSpPr>
            <p:cNvPr id="10" name="Rectangle 9"/>
            <p:cNvSpPr/>
            <p:nvPr/>
          </p:nvSpPr>
          <p:spPr>
            <a:xfrm>
              <a:off x="1905000" y="5798878"/>
              <a:ext cx="58189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/>
                <a:t>2. </a:t>
              </a:r>
              <a:r>
                <a:rPr lang="en-US" sz="1400" dirty="0" err="1" smtClean="0"/>
                <a:t>Cultrera</a:t>
              </a:r>
              <a:r>
                <a:rPr lang="en-US" sz="1400" dirty="0" smtClean="0"/>
                <a:t> el al., Appl. Phys. </a:t>
              </a:r>
              <a:r>
                <a:rPr lang="en-US" sz="1400" dirty="0" err="1" smtClean="0"/>
                <a:t>Lett</a:t>
              </a:r>
              <a:r>
                <a:rPr lang="en-US" sz="1400" dirty="0" smtClean="0"/>
                <a:t>. </a:t>
              </a:r>
              <a:r>
                <a:rPr lang="en-US" sz="1400" b="1" dirty="0" smtClean="0"/>
                <a:t>103</a:t>
              </a:r>
              <a:r>
                <a:rPr lang="en-US" sz="1400" dirty="0" smtClean="0"/>
                <a:t>, 103504 (2013)</a:t>
              </a:r>
              <a:endParaRPr lang="en-US" sz="1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05000" y="6048573"/>
              <a:ext cx="58189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/>
                <a:t>3. Dunham el al., Appl. Phys. </a:t>
              </a:r>
              <a:r>
                <a:rPr lang="en-US" sz="1400" dirty="0" err="1" smtClean="0"/>
                <a:t>Lett</a:t>
              </a:r>
              <a:r>
                <a:rPr lang="en-US" sz="1400" dirty="0" smtClean="0"/>
                <a:t>. </a:t>
              </a:r>
              <a:r>
                <a:rPr lang="en-US" sz="1400" b="1" dirty="0" smtClean="0"/>
                <a:t>102</a:t>
              </a:r>
              <a:r>
                <a:rPr lang="en-US" sz="1400" dirty="0" smtClean="0"/>
                <a:t>, 034105 (2013)</a:t>
              </a:r>
              <a:endParaRPr lang="en-US" sz="14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869478" y="3308251"/>
            <a:ext cx="3150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Asymmetry Due to the Merger?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56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CF99-8FD6-9542-99A6-2AA7A7C310AB}" type="datetime1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47725" y="2938938"/>
            <a:ext cx="7486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Low emittance at high charge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837675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33424" y="927100"/>
            <a:ext cx="795337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CU Injector as possible injector for high rep. rate FEL (LCLS-II)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9.5 MeV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Straight </a:t>
            </a:r>
            <a:r>
              <a:rPr lang="en-US" dirty="0" err="1" smtClean="0"/>
              <a:t>linac</a:t>
            </a:r>
            <a:r>
              <a:rPr lang="en-US" dirty="0" smtClean="0"/>
              <a:t> - No ERL merger section!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Goal: measure emittance at specified charge / peak current: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LCLS-II Injector Tests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E4664-01D8-CE41-9019-BAA3E1EEBDDE}" type="datetime1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492707"/>
              </p:ext>
            </p:extLst>
          </p:nvPr>
        </p:nvGraphicFramePr>
        <p:xfrm>
          <a:off x="2184400" y="2933700"/>
          <a:ext cx="486727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8192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Bunch charge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Peak 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Emittance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(95%)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 </a:t>
                      </a:r>
                      <a:r>
                        <a:rPr lang="en-US" dirty="0" err="1" smtClean="0"/>
                        <a:t>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 </a:t>
                      </a:r>
                      <a:r>
                        <a:rPr lang="en-US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 </a:t>
                      </a:r>
                      <a:r>
                        <a:rPr lang="en-US" dirty="0" err="1" smtClean="0"/>
                        <a:t>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0.4 </a:t>
                      </a:r>
                      <a:r>
                        <a:rPr lang="en-US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 smtClean="0"/>
                        <a:t>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 </a:t>
                      </a:r>
                      <a:r>
                        <a:rPr lang="en-US" dirty="0" err="1" smtClean="0"/>
                        <a:t>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0.6 </a:t>
                      </a:r>
                      <a:r>
                        <a:rPr lang="en-US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 smtClean="0"/>
                        <a:t>m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63321"/>
            <a:ext cx="8848092" cy="174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83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Expectations: Simple Scaling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6F03-77C0-1E40-8DA3-2BAA82768D80}" type="datetime1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76300" y="927556"/>
            <a:ext cx="73600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Use previous results to get a rough estimate of what to expect: 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1092200" y="1580634"/>
            <a:ext cx="587936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Assume optimal </a:t>
            </a:r>
            <a:r>
              <a:rPr lang="en-US" dirty="0" err="1" smtClean="0"/>
              <a:t>emittance</a:t>
            </a:r>
            <a:r>
              <a:rPr lang="en-US" dirty="0" smtClean="0"/>
              <a:t> scales like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 Previously:</a:t>
            </a:r>
          </a:p>
          <a:p>
            <a:r>
              <a:rPr lang="en-US" dirty="0" smtClean="0"/>
              <a:t>   (in merger)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r>
              <a:rPr lang="en-US" dirty="0" smtClean="0">
                <a:sym typeface="Wingdings"/>
              </a:rPr>
              <a:t>             </a:t>
            </a:r>
            <a:endParaRPr lang="en-US" dirty="0" smtClean="0"/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Need around 0.8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 (100%) emittance to get 0.6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 (95%)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Requires removal of asymmetry (Merger? Couplers?)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Note: emittance may scale worse than 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872039" y="1512888"/>
          <a:ext cx="1747106" cy="475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02" name="Equation" r:id="rId3" imgW="838200" imgH="228600" progId="Equation.3">
                  <p:embed/>
                </p:oleObj>
              </mc:Choice>
              <mc:Fallback>
                <p:oleObj name="Equation" r:id="rId3" imgW="838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2039" y="1512888"/>
                        <a:ext cx="1747106" cy="4751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923321"/>
              </p:ext>
            </p:extLst>
          </p:nvPr>
        </p:nvGraphicFramePr>
        <p:xfrm>
          <a:off x="2590800" y="2220932"/>
          <a:ext cx="486727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8192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Bunch charge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ε</a:t>
                      </a:r>
                      <a:r>
                        <a:rPr lang="en-US" baseline="-25000" dirty="0" smtClean="0"/>
                        <a:t>n,x</a:t>
                      </a:r>
                      <a:r>
                        <a:rPr lang="en-US" dirty="0" smtClean="0"/>
                        <a:t>(100%)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ε</a:t>
                      </a:r>
                      <a:r>
                        <a:rPr lang="en-US" baseline="-25000" dirty="0" smtClean="0"/>
                        <a:t>n,y</a:t>
                      </a:r>
                      <a:r>
                        <a:rPr lang="en-US" dirty="0" smtClean="0"/>
                        <a:t>(100%)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 </a:t>
                      </a:r>
                      <a:r>
                        <a:rPr lang="en-US" dirty="0" err="1" smtClean="0"/>
                        <a:t>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0.33 </a:t>
                      </a:r>
                      <a:r>
                        <a:rPr lang="en-US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0.20 </a:t>
                      </a:r>
                      <a:r>
                        <a:rPr lang="en-US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dk1"/>
                          </a:solidFill>
                        </a:rPr>
                        <a:t>77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pC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dk1"/>
                          </a:solidFill>
                        </a:rPr>
                        <a:t>0.69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 smtClean="0"/>
                        <a:t>m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dk1"/>
                          </a:solidFill>
                        </a:rPr>
                        <a:t>0.40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 smtClean="0"/>
                        <a:t>m</a:t>
                      </a:r>
                      <a:endParaRPr lang="en-US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dk1"/>
                          </a:solidFill>
                        </a:rPr>
                        <a:t>300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pC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1.36 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0.79 </a:t>
                      </a:r>
                      <a:r>
                        <a:rPr lang="en-US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m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34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501023"/>
              </p:ext>
            </p:extLst>
          </p:nvPr>
        </p:nvGraphicFramePr>
        <p:xfrm>
          <a:off x="4959350" y="5103813"/>
          <a:ext cx="9525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03" name="Equation" r:id="rId5" imgW="457200" imgH="228600" progId="Equation.3">
                  <p:embed/>
                </p:oleObj>
              </mc:Choice>
              <mc:Fallback>
                <p:oleObj name="Equation" r:id="rId5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9350" y="5103813"/>
                        <a:ext cx="952500" cy="47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687008" y="3340437"/>
            <a:ext cx="6370062" cy="365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486525" y="3257550"/>
            <a:ext cx="66675" cy="334065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343525" y="3257550"/>
            <a:ext cx="1143000" cy="334065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19639" y="3548201"/>
            <a:ext cx="2901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Note prior asymmetry in x , y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36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Expectations: Simple Scaling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6F03-77C0-1E40-8DA3-2BAA82768D80}" type="datetime1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76300" y="927556"/>
            <a:ext cx="73600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Use previous results to get a rough estimate of what to expect: 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1092200" y="1580634"/>
            <a:ext cx="587936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Assume optimal </a:t>
            </a:r>
            <a:r>
              <a:rPr lang="en-US" dirty="0" err="1" smtClean="0"/>
              <a:t>emittance</a:t>
            </a:r>
            <a:r>
              <a:rPr lang="en-US" dirty="0" smtClean="0"/>
              <a:t> scales like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 Previously:</a:t>
            </a:r>
          </a:p>
          <a:p>
            <a:r>
              <a:rPr lang="en-US" dirty="0" smtClean="0"/>
              <a:t>   (in merger)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r>
              <a:rPr lang="en-US" dirty="0" smtClean="0">
                <a:sym typeface="Wingdings"/>
              </a:rPr>
              <a:t>             </a:t>
            </a: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Need around 0.8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 (100%) emittance to get 0.6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 (95%)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Requires removal of asymmetry (Merger? Couplers?)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Note: emittance may scale worse than 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872039" y="1512888"/>
          <a:ext cx="1747106" cy="475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84" name="Equation" r:id="rId3" imgW="838200" imgH="228600" progId="Equation.3">
                  <p:embed/>
                </p:oleObj>
              </mc:Choice>
              <mc:Fallback>
                <p:oleObj name="Equation" r:id="rId3" imgW="838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2039" y="1512888"/>
                        <a:ext cx="1747106" cy="4751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989479"/>
              </p:ext>
            </p:extLst>
          </p:nvPr>
        </p:nvGraphicFramePr>
        <p:xfrm>
          <a:off x="2590800" y="2220932"/>
          <a:ext cx="486727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8192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Bunch charge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ε</a:t>
                      </a:r>
                      <a:r>
                        <a:rPr lang="en-US" baseline="-25000" dirty="0" smtClean="0"/>
                        <a:t>n,x</a:t>
                      </a:r>
                      <a:r>
                        <a:rPr lang="en-US" dirty="0" smtClean="0"/>
                        <a:t>(100%)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ε</a:t>
                      </a:r>
                      <a:r>
                        <a:rPr lang="en-US" baseline="-25000" dirty="0" smtClean="0"/>
                        <a:t>n,y</a:t>
                      </a:r>
                      <a:r>
                        <a:rPr lang="en-US" dirty="0" smtClean="0"/>
                        <a:t>(100%)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 </a:t>
                      </a:r>
                      <a:r>
                        <a:rPr lang="en-US" dirty="0" err="1" smtClean="0"/>
                        <a:t>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0.33 </a:t>
                      </a:r>
                      <a:r>
                        <a:rPr lang="en-US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0.20 </a:t>
                      </a:r>
                      <a:r>
                        <a:rPr lang="en-US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dk1"/>
                          </a:solidFill>
                        </a:rPr>
                        <a:t>77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pC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dk1"/>
                          </a:solidFill>
                        </a:rPr>
                        <a:t>0.69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 smtClean="0"/>
                        <a:t>m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dk1"/>
                          </a:solidFill>
                        </a:rPr>
                        <a:t>0.40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 smtClean="0"/>
                        <a:t>m</a:t>
                      </a:r>
                      <a:endParaRPr lang="en-US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dk1"/>
                          </a:solidFill>
                        </a:rPr>
                        <a:t>300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pC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1.36 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0.79 </a:t>
                      </a:r>
                      <a:r>
                        <a:rPr lang="en-US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m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34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818454"/>
              </p:ext>
            </p:extLst>
          </p:nvPr>
        </p:nvGraphicFramePr>
        <p:xfrm>
          <a:off x="4959350" y="5103813"/>
          <a:ext cx="9525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85" name="Equation" r:id="rId5" imgW="457200" imgH="228600" progId="Equation.3">
                  <p:embed/>
                </p:oleObj>
              </mc:Choice>
              <mc:Fallback>
                <p:oleObj name="Equation" r:id="rId5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9350" y="5103813"/>
                        <a:ext cx="952500" cy="47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439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16151</TotalTime>
  <Words>1304</Words>
  <Application>Microsoft Office PowerPoint</Application>
  <PresentationFormat>On-screen Show (4:3)</PresentationFormat>
  <Paragraphs>377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Equation</vt:lpstr>
      <vt:lpstr>The Cornell High Brightness Injector</vt:lpstr>
      <vt:lpstr>Outline</vt:lpstr>
      <vt:lpstr>Injector Layout</vt:lpstr>
      <vt:lpstr>PowerPoint Presentation</vt:lpstr>
      <vt:lpstr>Previous results</vt:lpstr>
      <vt:lpstr>PowerPoint Presentation</vt:lpstr>
      <vt:lpstr>LCLS-II Injector Tests</vt:lpstr>
      <vt:lpstr>Expectations: Simple Scaling</vt:lpstr>
      <vt:lpstr>Expectations: Simple Scaling</vt:lpstr>
      <vt:lpstr>Initial trouble at 20 pC</vt:lpstr>
      <vt:lpstr>Initial trouble at 20 pC</vt:lpstr>
      <vt:lpstr>Origin of asymmetry</vt:lpstr>
      <vt:lpstr>Results</vt:lpstr>
      <vt:lpstr>Agreement with Simulation</vt:lpstr>
      <vt:lpstr>Effects of the Laser Shape</vt:lpstr>
      <vt:lpstr>Even larger charge?</vt:lpstr>
      <vt:lpstr>PowerPoint Presentation</vt:lpstr>
      <vt:lpstr>Off center cathode</vt:lpstr>
      <vt:lpstr>High current operation</vt:lpstr>
      <vt:lpstr>Laser Modifications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Jeanne Butler</dc:creator>
  <cp:lastModifiedBy>ERL Operator</cp:lastModifiedBy>
  <cp:revision>381</cp:revision>
  <dcterms:created xsi:type="dcterms:W3CDTF">2015-06-04T15:15:05Z</dcterms:created>
  <dcterms:modified xsi:type="dcterms:W3CDTF">2015-06-17T15:28:17Z</dcterms:modified>
</cp:coreProperties>
</file>