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5" r:id="rId4"/>
    <p:sldId id="266" r:id="rId5"/>
    <p:sldId id="267" r:id="rId6"/>
  </p:sldIdLst>
  <p:sldSz cx="12192000" cy="6858000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ihe+mNT7+H3a8nlgaJTP5ukfsD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DB1A016-F956-4A7D-A54C-409507B34BD3}">
  <a:tblStyle styleId="{5DB1A016-F956-4A7D-A54C-409507B34BD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367"/>
    <p:restoredTop sz="87363"/>
  </p:normalViewPr>
  <p:slideViewPr>
    <p:cSldViewPr snapToGrid="0">
      <p:cViewPr varScale="1">
        <p:scale>
          <a:sx n="95" d="100"/>
          <a:sy n="95" d="100"/>
        </p:scale>
        <p:origin x="100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/>
              <a:t>I wanted to extend a warm welcome to everyone for coming to the second edition of the X-CITE workshop. X-CITE stands for Cyberinfrastructure training and education for synchrotron X-ray science. In short, this training program is geared toward CHESS users, you, to help you make better use of computing, data and systems - Cyberinfrastructure, to accelerate your scientific endeavors.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/>
              <a:t>I am Anirban Mandal, the lead PI for X-CITE, and I serve as the Director for Network Research and Infrastructure at RENCI, UNC Chapel Hill.</a:t>
            </a:r>
            <a:endParaRPr dirty="0"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da1fd8b16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g2da1fd8b16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A77E80D8-BB9F-3E54-F7EC-F176968F7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da1fd8b166_1_0:notes">
            <a:extLst>
              <a:ext uri="{FF2B5EF4-FFF2-40B4-BE49-F238E27FC236}">
                <a16:creationId xmlns:a16="http://schemas.microsoft.com/office/drawing/2014/main" id="{048013A1-F960-2A65-CAFA-293B736B8C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g2da1fd8b166_1_0:notes">
            <a:extLst>
              <a:ext uri="{FF2B5EF4-FFF2-40B4-BE49-F238E27FC236}">
                <a16:creationId xmlns:a16="http://schemas.microsoft.com/office/drawing/2014/main" id="{620068F6-9468-1915-61BE-41219DDB23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1565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BE9263FB-2D22-0FBA-1882-AE564F416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da1fd8b166_1_0:notes">
            <a:extLst>
              <a:ext uri="{FF2B5EF4-FFF2-40B4-BE49-F238E27FC236}">
                <a16:creationId xmlns:a16="http://schemas.microsoft.com/office/drawing/2014/main" id="{CF402A93-F4FD-5EDC-C126-2F68482E61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g2da1fd8b166_1_0:notes">
            <a:extLst>
              <a:ext uri="{FF2B5EF4-FFF2-40B4-BE49-F238E27FC236}">
                <a16:creationId xmlns:a16="http://schemas.microsoft.com/office/drawing/2014/main" id="{A15B993E-A54A-3FF2-5C3F-C02FBDF7C5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75897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5BD12D23-FE92-7785-86FA-50BFCD276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da1fd8b166_1_0:notes">
            <a:extLst>
              <a:ext uri="{FF2B5EF4-FFF2-40B4-BE49-F238E27FC236}">
                <a16:creationId xmlns:a16="http://schemas.microsoft.com/office/drawing/2014/main" id="{872400DF-2F55-DBDE-A8D1-5216C9274D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g2da1fd8b166_1_0:notes">
            <a:extLst>
              <a:ext uri="{FF2B5EF4-FFF2-40B4-BE49-F238E27FC236}">
                <a16:creationId xmlns:a16="http://schemas.microsoft.com/office/drawing/2014/main" id="{5DBFE9BB-EA4E-789C-784F-38D25378EE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36110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14"/>
          <p:cNvSpPr/>
          <p:nvPr/>
        </p:nvSpPr>
        <p:spPr>
          <a:xfrm>
            <a:off x="1523999" y="5878012"/>
            <a:ext cx="9144000" cy="835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21" name="Google Shape;21;p14"/>
          <p:cNvGrpSpPr/>
          <p:nvPr/>
        </p:nvGrpSpPr>
        <p:grpSpPr>
          <a:xfrm>
            <a:off x="4190095" y="6173945"/>
            <a:ext cx="3987346" cy="627963"/>
            <a:chOff x="4190095" y="6173945"/>
            <a:chExt cx="3987346" cy="627963"/>
          </a:xfrm>
        </p:grpSpPr>
        <p:pic>
          <p:nvPicPr>
            <p:cNvPr id="22" name="Google Shape;22;p14" descr="ISI_Logo_CMYK_Approved.eps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400958" y="6305257"/>
              <a:ext cx="1350326" cy="40795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" name="Google Shape;23;p14" descr="RENCI-Official-Logo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190095" y="6184991"/>
              <a:ext cx="878286" cy="4301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24;p14" descr="A logo for a company&#10;&#10;Description automatically generated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827114" y="6173945"/>
              <a:ext cx="1350327" cy="62796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838200" y="10289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body" idx="1"/>
          </p:nvPr>
        </p:nvSpPr>
        <p:spPr>
          <a:xfrm>
            <a:off x="838200" y="2354525"/>
            <a:ext cx="5181600" cy="3906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body" idx="2"/>
          </p:nvPr>
        </p:nvSpPr>
        <p:spPr>
          <a:xfrm>
            <a:off x="6172200" y="2354525"/>
            <a:ext cx="5181600" cy="3906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2000"/>
              <a:buNone/>
              <a:defRPr sz="2000">
                <a:solidFill>
                  <a:srgbClr val="8D8D8D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1800"/>
              <a:buNone/>
              <a:defRPr sz="1800">
                <a:solidFill>
                  <a:srgbClr val="8D8D8D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1600"/>
              <a:buNone/>
              <a:defRPr sz="1600">
                <a:solidFill>
                  <a:srgbClr val="8D8D8D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1600"/>
              <a:buNone/>
              <a:defRPr sz="1600">
                <a:solidFill>
                  <a:srgbClr val="8D8D8D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1600"/>
              <a:buNone/>
              <a:defRPr sz="1600">
                <a:solidFill>
                  <a:srgbClr val="8D8D8D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1600"/>
              <a:buNone/>
              <a:defRPr sz="1600">
                <a:solidFill>
                  <a:srgbClr val="8D8D8D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1600"/>
              <a:buNone/>
              <a:defRPr sz="1600">
                <a:solidFill>
                  <a:srgbClr val="8D8D8D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D8D8D"/>
              </a:buClr>
              <a:buSzPts val="1600"/>
              <a:buNone/>
              <a:defRPr sz="1600">
                <a:solidFill>
                  <a:srgbClr val="8D8D8D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839788" y="9116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839788" y="2226716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 b="1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2"/>
          </p:nvPr>
        </p:nvSpPr>
        <p:spPr>
          <a:xfrm>
            <a:off x="839788" y="3050628"/>
            <a:ext cx="5157787" cy="3055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3"/>
          </p:nvPr>
        </p:nvSpPr>
        <p:spPr>
          <a:xfrm>
            <a:off x="6172200" y="2226716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 b="1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4"/>
          </p:nvPr>
        </p:nvSpPr>
        <p:spPr>
          <a:xfrm>
            <a:off x="6172200" y="3050628"/>
            <a:ext cx="5183188" cy="3055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838200" y="10289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body" idx="1"/>
          </p:nvPr>
        </p:nvSpPr>
        <p:spPr>
          <a:xfrm rot="5400000">
            <a:off x="4266455" y="-938793"/>
            <a:ext cx="365909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23"/>
          <p:cNvCxnSpPr/>
          <p:nvPr/>
        </p:nvCxnSpPr>
        <p:spPr>
          <a:xfrm>
            <a:off x="512064" y="438912"/>
            <a:ext cx="2852928" cy="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5" name="Google Shape;55;p23"/>
          <p:cNvCxnSpPr/>
          <p:nvPr/>
        </p:nvCxnSpPr>
        <p:spPr>
          <a:xfrm>
            <a:off x="512064" y="763524"/>
            <a:ext cx="2852928" cy="0"/>
          </a:xfrm>
          <a:prstGeom prst="straightConnector1">
            <a:avLst/>
          </a:prstGeom>
          <a:noFill/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23"/>
          <p:cNvCxnSpPr/>
          <p:nvPr/>
        </p:nvCxnSpPr>
        <p:spPr>
          <a:xfrm>
            <a:off x="512064" y="1088136"/>
            <a:ext cx="2852928" cy="0"/>
          </a:xfrm>
          <a:prstGeom prst="straightConnector1">
            <a:avLst/>
          </a:prstGeom>
          <a:noFill/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7" name="Google Shape;57;p23"/>
          <p:cNvCxnSpPr/>
          <p:nvPr/>
        </p:nvCxnSpPr>
        <p:spPr>
          <a:xfrm>
            <a:off x="512064" y="1412748"/>
            <a:ext cx="2852928" cy="0"/>
          </a:xfrm>
          <a:prstGeom prst="straightConnector1">
            <a:avLst/>
          </a:prstGeom>
          <a:noFill/>
          <a:ln w="127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" name="Google Shape;58;p23"/>
          <p:cNvCxnSpPr/>
          <p:nvPr/>
        </p:nvCxnSpPr>
        <p:spPr>
          <a:xfrm>
            <a:off x="512064" y="1737360"/>
            <a:ext cx="2852928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9" name="Google Shape;59;p23"/>
          <p:cNvSpPr/>
          <p:nvPr/>
        </p:nvSpPr>
        <p:spPr>
          <a:xfrm>
            <a:off x="512064" y="2157984"/>
            <a:ext cx="621792" cy="6217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3"/>
          <p:cNvSpPr/>
          <p:nvPr/>
        </p:nvSpPr>
        <p:spPr>
          <a:xfrm>
            <a:off x="1280160" y="2157984"/>
            <a:ext cx="621792" cy="6217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3"/>
          <p:cNvSpPr/>
          <p:nvPr/>
        </p:nvSpPr>
        <p:spPr>
          <a:xfrm>
            <a:off x="1975104" y="2157984"/>
            <a:ext cx="721279" cy="621792"/>
          </a:xfrm>
          <a:prstGeom prst="triangle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3"/>
          <p:cNvSpPr/>
          <p:nvPr/>
        </p:nvSpPr>
        <p:spPr>
          <a:xfrm>
            <a:off x="2743200" y="2157984"/>
            <a:ext cx="621792" cy="621792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" name="Google Shape;63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79088" y="438925"/>
            <a:ext cx="3838448" cy="2340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9568" y="438912"/>
            <a:ext cx="3879088" cy="23408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23" descr="Hourglas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4984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23" descr="Lightbulb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438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23" descr="Magnifying glass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17530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23" descr="Databas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10076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23" descr="Filter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02622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23" descr="Target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95168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23" descr="City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87714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23" descr="Document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80260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23" descr="Briefcas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72806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23" descr="Flip calendar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865352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23" descr="Satellite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9578984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23" descr="Workflow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504447" y="32574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23" descr="Hourglass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24984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23" descr="Lightbulb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32438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23" descr="Magnifying glass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217530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23" descr="Database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310076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23" descr="Filter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402622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23" descr="Target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495168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23" descr="City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587714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23" descr="Document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680260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23" descr="Briefcase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772806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23" descr="Flip calendar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865352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23" descr="Satellite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9578984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23" descr="Workflow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10504447" y="4281528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10289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2489462"/>
            <a:ext cx="10515600" cy="3659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/>
          <p:nvPr/>
        </p:nvSpPr>
        <p:spPr>
          <a:xfrm>
            <a:off x="0" y="2602"/>
            <a:ext cx="12192000" cy="9032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" name="Google Shape;9;p13"/>
          <p:cNvCxnSpPr>
            <a:stCxn id="10" idx="3"/>
          </p:cNvCxnSpPr>
          <p:nvPr/>
        </p:nvCxnSpPr>
        <p:spPr>
          <a:xfrm rot="10800000" flipH="1">
            <a:off x="1208899" y="501881"/>
            <a:ext cx="6232500" cy="12600"/>
          </a:xfrm>
          <a:prstGeom prst="straightConnector1">
            <a:avLst/>
          </a:prstGeom>
          <a:noFill/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" name="Google Shape;11;p1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1201889" y="199416"/>
            <a:ext cx="602182" cy="60497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3"/>
          <p:cNvSpPr/>
          <p:nvPr/>
        </p:nvSpPr>
        <p:spPr>
          <a:xfrm>
            <a:off x="5969876" y="378794"/>
            <a:ext cx="523201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000" b="0" i="0" u="none" strike="noStrike" cap="none">
                <a:solidFill>
                  <a:srgbClr val="14245B"/>
                </a:solidFill>
                <a:latin typeface="Arial"/>
                <a:ea typeface="Arial"/>
                <a:cs typeface="Arial"/>
                <a:sym typeface="Arial"/>
              </a:rPr>
              <a:t>Funded by the National Science Foundation</a:t>
            </a:r>
            <a:r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000" b="0" i="0" u="none" strike="noStrike" cap="none">
                <a:solidFill>
                  <a:srgbClr val="14245B"/>
                </a:solidFill>
                <a:latin typeface="Arial"/>
                <a:ea typeface="Arial"/>
                <a:cs typeface="Arial"/>
                <a:sym typeface="Arial"/>
              </a:rPr>
              <a:t>Grant #2320373</a:t>
            </a:r>
            <a:endParaRPr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" name="Google Shape;10;p13" descr="A logo with blue and green letters&#10;&#10;Description automatically generated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79936" y="-1"/>
            <a:ext cx="1028963" cy="10289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Google Shape;13;p13"/>
          <p:cNvGrpSpPr/>
          <p:nvPr/>
        </p:nvGrpSpPr>
        <p:grpSpPr>
          <a:xfrm>
            <a:off x="4190095" y="6173945"/>
            <a:ext cx="3987346" cy="627963"/>
            <a:chOff x="4190095" y="6173945"/>
            <a:chExt cx="3987346" cy="627963"/>
          </a:xfrm>
        </p:grpSpPr>
        <p:pic>
          <p:nvPicPr>
            <p:cNvPr id="14" name="Google Shape;14;p13" descr="ISI_Logo_CMYK_Approved.eps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>
              <a:off x="5400958" y="6305257"/>
              <a:ext cx="1350326" cy="40795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5;p13" descr="RENCI-Official-Logo.png"/>
            <p:cNvPicPr preferRelativeResize="0"/>
            <p:nvPr/>
          </p:nvPicPr>
          <p:blipFill rotWithShape="1">
            <a:blip r:embed="rId14">
              <a:alphaModFix/>
            </a:blip>
            <a:srcRect/>
            <a:stretch/>
          </p:blipFill>
          <p:spPr>
            <a:xfrm>
              <a:off x="4190095" y="6184991"/>
              <a:ext cx="878286" cy="4301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Google Shape;16;p13" descr="A logo for a company&#10;&#10;Description automatically generated"/>
            <p:cNvPicPr preferRelativeResize="0"/>
            <p:nvPr/>
          </p:nvPicPr>
          <p:blipFill rotWithShape="1">
            <a:blip r:embed="rId15">
              <a:alphaModFix/>
            </a:blip>
            <a:srcRect/>
            <a:stretch/>
          </p:blipFill>
          <p:spPr>
            <a:xfrm>
              <a:off x="6827114" y="6173945"/>
              <a:ext cx="1350327" cy="62796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ctrTitle"/>
          </p:nvPr>
        </p:nvSpPr>
        <p:spPr>
          <a:xfrm>
            <a:off x="1000897" y="677350"/>
            <a:ext cx="10416746" cy="29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</a:pPr>
            <a:r>
              <a:rPr lang="en-US" sz="3400" dirty="0" err="1"/>
              <a:t>CyberInfrastructure</a:t>
            </a:r>
            <a:r>
              <a:rPr lang="en-US" sz="3400" dirty="0"/>
              <a:t> Training and Education for Synchrotron X-Ray Science (X-CITE) Workshop</a:t>
            </a:r>
            <a:endParaRPr sz="34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</a:pPr>
            <a:endParaRPr sz="34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</a:pPr>
            <a:endParaRPr sz="3400" dirty="0"/>
          </a:p>
        </p:txBody>
      </p:sp>
      <p:sp>
        <p:nvSpPr>
          <p:cNvPr id="95" name="Google Shape;95;p1"/>
          <p:cNvSpPr txBox="1"/>
          <p:nvPr/>
        </p:nvSpPr>
        <p:spPr>
          <a:xfrm>
            <a:off x="7949193" y="6183598"/>
            <a:ext cx="4242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NSF OAC Award Numbers: 2320373, 2320375, 2320374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B10F2-E1D3-E5FC-7074-6B00451999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AI Town Hall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da1fd8b166_1_0"/>
          <p:cNvSpPr txBox="1">
            <a:spLocks noGrp="1"/>
          </p:cNvSpPr>
          <p:nvPr>
            <p:ph type="title"/>
          </p:nvPr>
        </p:nvSpPr>
        <p:spPr>
          <a:xfrm>
            <a:off x="1021080" y="504707"/>
            <a:ext cx="105156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rPr lang="en-US" sz="3600" dirty="0"/>
              <a:t>What do you trust AI to do today?</a:t>
            </a:r>
            <a:endParaRPr dirty="0"/>
          </a:p>
        </p:txBody>
      </p:sp>
      <p:sp>
        <p:nvSpPr>
          <p:cNvPr id="102" name="Google Shape;102;g2da1fd8b166_1_0"/>
          <p:cNvSpPr txBox="1">
            <a:spLocks noGrp="1"/>
          </p:cNvSpPr>
          <p:nvPr>
            <p:ph type="body" idx="1"/>
          </p:nvPr>
        </p:nvSpPr>
        <p:spPr>
          <a:xfrm>
            <a:off x="3152303" y="1258343"/>
            <a:ext cx="6489238" cy="49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Summarization / synthesis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Search / documentation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Writing / editing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Scientific analysis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Classification / pattern re…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Data processing / triage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Workflow design and construction…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Coding / code generation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Failure diagnosis / debugging…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everything so long as I still have control…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Reviewing…</a:t>
            </a:r>
          </a:p>
          <a:p>
            <a:pPr indent="-363070">
              <a:buSzPts val="2118"/>
            </a:pPr>
            <a:r>
              <a:rPr lang="en-US" dirty="0"/>
              <a:t>I am not using AI…</a:t>
            </a:r>
          </a:p>
        </p:txBody>
      </p:sp>
      <p:sp>
        <p:nvSpPr>
          <p:cNvPr id="104" name="Google Shape;104;g2da1fd8b166_1_0"/>
          <p:cNvSpPr txBox="1"/>
          <p:nvPr/>
        </p:nvSpPr>
        <p:spPr>
          <a:xfrm>
            <a:off x="7759975" y="6153700"/>
            <a:ext cx="4508100" cy="3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</a:rPr>
              <a:t>Keara Soloway, Rolf Verberg, Valentin Kuznetsov</a:t>
            </a:r>
            <a:endParaRPr sz="400" b="1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A8DE71F9-689C-F459-8AF9-64EAB30C7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da1fd8b166_1_0">
            <a:extLst>
              <a:ext uri="{FF2B5EF4-FFF2-40B4-BE49-F238E27FC236}">
                <a16:creationId xmlns:a16="http://schemas.microsoft.com/office/drawing/2014/main" id="{5F67A54F-537D-6DDD-B83C-95F5E7E709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1080" y="504707"/>
            <a:ext cx="10515600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What are the most challenging aspects of adopting AI?</a:t>
            </a:r>
            <a:endParaRPr dirty="0"/>
          </a:p>
        </p:txBody>
      </p:sp>
      <p:sp>
        <p:nvSpPr>
          <p:cNvPr id="102" name="Google Shape;102;g2da1fd8b166_1_0">
            <a:extLst>
              <a:ext uri="{FF2B5EF4-FFF2-40B4-BE49-F238E27FC236}">
                <a16:creationId xmlns:a16="http://schemas.microsoft.com/office/drawing/2014/main" id="{61E09E8F-5A79-AA46-3760-05AA67D208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52303" y="1446601"/>
            <a:ext cx="5615179" cy="49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Validation, verification,…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Cost, compute, and time…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Workforce impact and skills…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Learning curve and skills…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Explainability and transparency…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Reproducibility and hallucination…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Privacy, security, and confidentiality…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Tool selection and use-cases…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Integration with existing software…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Organizational policies…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Environmental impact…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Reproducibility…</a:t>
            </a:r>
          </a:p>
          <a:p>
            <a:pPr marL="457200" lvl="0" indent="-36307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18"/>
              <a:buChar char="•"/>
            </a:pPr>
            <a:r>
              <a:rPr lang="en-US" dirty="0"/>
              <a:t>Ethical concerns…</a:t>
            </a:r>
          </a:p>
        </p:txBody>
      </p:sp>
      <p:sp>
        <p:nvSpPr>
          <p:cNvPr id="104" name="Google Shape;104;g2da1fd8b166_1_0">
            <a:extLst>
              <a:ext uri="{FF2B5EF4-FFF2-40B4-BE49-F238E27FC236}">
                <a16:creationId xmlns:a16="http://schemas.microsoft.com/office/drawing/2014/main" id="{2092FD87-784B-EFEE-7572-E6EFB56436F2}"/>
              </a:ext>
            </a:extLst>
          </p:cNvPr>
          <p:cNvSpPr txBox="1"/>
          <p:nvPr/>
        </p:nvSpPr>
        <p:spPr>
          <a:xfrm>
            <a:off x="7759975" y="6153700"/>
            <a:ext cx="4508100" cy="3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</a:rPr>
              <a:t>Keara Soloway, Rolf Verberg, Valentin Kuznetsov</a:t>
            </a:r>
            <a:endParaRPr sz="400" b="1" i="0" u="none" strike="noStrike" cap="none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3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E90F7604-A0FB-9A18-C9BD-A56C50AB1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da1fd8b166_1_0">
            <a:extLst>
              <a:ext uri="{FF2B5EF4-FFF2-40B4-BE49-F238E27FC236}">
                <a16:creationId xmlns:a16="http://schemas.microsoft.com/office/drawing/2014/main" id="{8169DB7F-FEB1-5729-015F-11C3F973B4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8565" y="2831049"/>
            <a:ext cx="11376211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What aspect of your research would benefit most from AI?</a:t>
            </a:r>
            <a:endParaRPr dirty="0"/>
          </a:p>
        </p:txBody>
      </p:sp>
      <p:sp>
        <p:nvSpPr>
          <p:cNvPr id="104" name="Google Shape;104;g2da1fd8b166_1_0">
            <a:extLst>
              <a:ext uri="{FF2B5EF4-FFF2-40B4-BE49-F238E27FC236}">
                <a16:creationId xmlns:a16="http://schemas.microsoft.com/office/drawing/2014/main" id="{A787A201-0154-9F3B-AAF5-DA59730D74C5}"/>
              </a:ext>
            </a:extLst>
          </p:cNvPr>
          <p:cNvSpPr txBox="1"/>
          <p:nvPr/>
        </p:nvSpPr>
        <p:spPr>
          <a:xfrm>
            <a:off x="7759975" y="6153700"/>
            <a:ext cx="4508100" cy="3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</a:rPr>
              <a:t>Keara Soloway, Rolf Verberg, Valentin Kuznetsov</a:t>
            </a:r>
            <a:endParaRPr sz="400" b="1" i="0" u="none" strike="noStrike" cap="none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659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C32E2D7A-5AC9-BB8A-EF16-DE072613D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da1fd8b166_1_0">
            <a:extLst>
              <a:ext uri="{FF2B5EF4-FFF2-40B4-BE49-F238E27FC236}">
                <a16:creationId xmlns:a16="http://schemas.microsoft.com/office/drawing/2014/main" id="{7573E36E-CD37-A33F-06DC-13843D1D1E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8565" y="2831049"/>
            <a:ext cx="11376211" cy="7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What aspects of AI training would you like to see in the future?</a:t>
            </a:r>
          </a:p>
        </p:txBody>
      </p:sp>
      <p:sp>
        <p:nvSpPr>
          <p:cNvPr id="104" name="Google Shape;104;g2da1fd8b166_1_0">
            <a:extLst>
              <a:ext uri="{FF2B5EF4-FFF2-40B4-BE49-F238E27FC236}">
                <a16:creationId xmlns:a16="http://schemas.microsoft.com/office/drawing/2014/main" id="{FB039BD8-A5CF-A5DF-24B3-19E167B6CF08}"/>
              </a:ext>
            </a:extLst>
          </p:cNvPr>
          <p:cNvSpPr txBox="1"/>
          <p:nvPr/>
        </p:nvSpPr>
        <p:spPr>
          <a:xfrm>
            <a:off x="7759975" y="6153700"/>
            <a:ext cx="4508100" cy="3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</a:rPr>
              <a:t>Keara Soloway, Rolf Verberg, Valentin Kuznetsov</a:t>
            </a:r>
            <a:endParaRPr sz="400" b="1" i="0" u="none" strike="noStrike" cap="none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345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 Compass">
      <a:dk1>
        <a:srgbClr val="333333"/>
      </a:dk1>
      <a:lt1>
        <a:srgbClr val="FFFFFF"/>
      </a:lt1>
      <a:dk2>
        <a:srgbClr val="002E6D"/>
      </a:dk2>
      <a:lt2>
        <a:srgbClr val="ABC8E7"/>
      </a:lt2>
      <a:accent1>
        <a:srgbClr val="002E6D"/>
      </a:accent1>
      <a:accent2>
        <a:srgbClr val="0397A7"/>
      </a:accent2>
      <a:accent3>
        <a:srgbClr val="76BC20"/>
      </a:accent3>
      <a:accent4>
        <a:srgbClr val="CFC3C5"/>
      </a:accent4>
      <a:accent5>
        <a:srgbClr val="A2A9AD"/>
      </a:accent5>
      <a:accent6>
        <a:srgbClr val="ABC8E7"/>
      </a:accent6>
      <a:hlink>
        <a:srgbClr val="0397A7"/>
      </a:hlink>
      <a:folHlink>
        <a:srgbClr val="03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305</Words>
  <Application>Microsoft Macintosh PowerPoint</Application>
  <PresentationFormat>Widescreen</PresentationFormat>
  <Paragraphs>39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Calibri</vt:lpstr>
      <vt:lpstr>Office Theme</vt:lpstr>
      <vt:lpstr>CyberInfrastructure Training and Education for Synchrotron X-Ray Science (X-CITE) Workshop  </vt:lpstr>
      <vt:lpstr>What do you trust AI to do today?</vt:lpstr>
      <vt:lpstr>What are the most challenging aspects of adopting AI?</vt:lpstr>
      <vt:lpstr>What aspect of your research would benefit most from AI?</vt:lpstr>
      <vt:lpstr>What aspects of AI training would you like to see in the future?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Mandal, Anirban</cp:lastModifiedBy>
  <cp:revision>13</cp:revision>
  <dcterms:modified xsi:type="dcterms:W3CDTF">2026-06-17T14:39:48Z</dcterms:modified>
</cp:coreProperties>
</file>