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he+mNT7+H3a8nlgaJTP5ukfsD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1A016-F956-4A7D-A54C-409507B34BD3}">
  <a:tblStyle styleId="{5DB1A016-F956-4A7D-A54C-409507B34BD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87363"/>
  </p:normalViewPr>
  <p:slideViewPr>
    <p:cSldViewPr snapToGrid="0">
      <p:cViewPr varScale="1">
        <p:scale>
          <a:sx n="95" d="100"/>
          <a:sy n="95" d="100"/>
        </p:scale>
        <p:origin x="11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 wanted to extend a warm welcome to everyone for coming to the second edition of the X-CITE workshop. X-CITE stands for Cyberinfrastructure training and education for synchrotron X-ray science. In short, this training program is geared toward CHESS users, you, to help you make better use of computing, data and systems - Cyberinfrastructure, to accelerate your scientific endeavors.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 am Anirban Mandal, the lead PI for X-CITE, and I serve as the Director for Network Research and Infrastructure at RENCI, UNC Chapel Hill.</a:t>
            </a:r>
            <a:endParaRPr dirty="0"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a1fd8b16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2da1fd8b16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81d165c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35f81d165c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afb7719a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Common plenary session followed by hands on sessions</a:t>
            </a:r>
            <a:endParaRPr/>
          </a:p>
        </p:txBody>
      </p:sp>
      <p:sp>
        <p:nvSpPr>
          <p:cNvPr id="147" name="Google Shape;147;g2dafb7719a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81d165c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5f81d165c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68a8872e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3368a8872e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/>
          <p:nvPr/>
        </p:nvSpPr>
        <p:spPr>
          <a:xfrm>
            <a:off x="1523999" y="5878012"/>
            <a:ext cx="9144000" cy="8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14"/>
          <p:cNvGrpSpPr/>
          <p:nvPr/>
        </p:nvGrpSpPr>
        <p:grpSpPr>
          <a:xfrm>
            <a:off x="4190095" y="6173945"/>
            <a:ext cx="3987346" cy="627963"/>
            <a:chOff x="4190095" y="6173945"/>
            <a:chExt cx="3987346" cy="627963"/>
          </a:xfrm>
        </p:grpSpPr>
        <p:pic>
          <p:nvPicPr>
            <p:cNvPr id="22" name="Google Shape;22;p14" descr="ISI_Logo_CMYK_Approved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400958" y="6305257"/>
              <a:ext cx="1350326" cy="407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4" descr="RENCI-Official-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90095" y="6184991"/>
              <a:ext cx="878286" cy="43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4" descr="A logo for a company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7114" y="6173945"/>
              <a:ext cx="1350327" cy="627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3"/>
          <p:cNvCxnSpPr/>
          <p:nvPr/>
        </p:nvCxnSpPr>
        <p:spPr>
          <a:xfrm>
            <a:off x="512064" y="438912"/>
            <a:ext cx="285292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23"/>
          <p:cNvCxnSpPr/>
          <p:nvPr/>
        </p:nvCxnSpPr>
        <p:spPr>
          <a:xfrm>
            <a:off x="512064" y="763524"/>
            <a:ext cx="2852928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23"/>
          <p:cNvCxnSpPr/>
          <p:nvPr/>
        </p:nvCxnSpPr>
        <p:spPr>
          <a:xfrm>
            <a:off x="512064" y="1088136"/>
            <a:ext cx="2852928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23"/>
          <p:cNvCxnSpPr/>
          <p:nvPr/>
        </p:nvCxnSpPr>
        <p:spPr>
          <a:xfrm>
            <a:off x="512064" y="1412748"/>
            <a:ext cx="2852928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23"/>
          <p:cNvCxnSpPr/>
          <p:nvPr/>
        </p:nvCxnSpPr>
        <p:spPr>
          <a:xfrm>
            <a:off x="512064" y="1737360"/>
            <a:ext cx="285292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512064" y="2157984"/>
            <a:ext cx="621792" cy="621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1280160" y="2157984"/>
            <a:ext cx="621792" cy="6217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75104" y="2157984"/>
            <a:ext cx="721279" cy="621792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743200" y="2157984"/>
            <a:ext cx="621792" cy="62179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9088" y="438925"/>
            <a:ext cx="3838448" cy="234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9568" y="438912"/>
            <a:ext cx="3879088" cy="234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3" descr="Hourgla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984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3" descr="Lightbul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38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3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530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3" descr="Databa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0076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3" descr="Fil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622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3" descr="Targe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5168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3" descr="Cit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7714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3" descr="Docume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0260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3" descr="Briefcas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2806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3" descr="Flip calenda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5352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3" descr="Satelli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898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3" descr="Workflow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04447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3" descr="Hourglas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4984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3" descr="Lightbulb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2438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3" descr="Magnifying glass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7530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3" descr="Databas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0076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3" descr="Filter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02622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3" descr="Target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95168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3" descr="City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7714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3" descr="Documen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80260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3" descr="Briefcase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72806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3" descr="Flip calenda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65352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3" descr="Satellit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57898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3" descr="Workflow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504447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38200" y="2354525"/>
            <a:ext cx="5181600" cy="39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6172200" y="2354525"/>
            <a:ext cx="5181600" cy="39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 sz="2000">
                <a:solidFill>
                  <a:srgbClr val="8D8D8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800"/>
              <a:buNone/>
              <a:defRPr sz="1800">
                <a:solidFill>
                  <a:srgbClr val="8D8D8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9788" y="9116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9788" y="222671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839788" y="3050628"/>
            <a:ext cx="5157787" cy="305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3"/>
          </p:nvPr>
        </p:nvSpPr>
        <p:spPr>
          <a:xfrm>
            <a:off x="6172200" y="222671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4"/>
          </p:nvPr>
        </p:nvSpPr>
        <p:spPr>
          <a:xfrm>
            <a:off x="6172200" y="3050628"/>
            <a:ext cx="5183188" cy="305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 rot="5400000">
            <a:off x="4266455" y="-938793"/>
            <a:ext cx="365909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2489462"/>
            <a:ext cx="10515600" cy="36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/>
          <p:nvPr/>
        </p:nvSpPr>
        <p:spPr>
          <a:xfrm>
            <a:off x="0" y="2602"/>
            <a:ext cx="12192000" cy="903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;p13"/>
          <p:cNvCxnSpPr>
            <a:stCxn id="10" idx="3"/>
          </p:cNvCxnSpPr>
          <p:nvPr/>
        </p:nvCxnSpPr>
        <p:spPr>
          <a:xfrm rot="10800000" flipH="1">
            <a:off x="1208899" y="501881"/>
            <a:ext cx="6232500" cy="126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oogle Shape;11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01889" y="199416"/>
            <a:ext cx="602182" cy="6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5969876" y="378794"/>
            <a:ext cx="5232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14245B"/>
                </a:solidFill>
                <a:latin typeface="Arial"/>
                <a:ea typeface="Arial"/>
                <a:cs typeface="Arial"/>
                <a:sym typeface="Arial"/>
              </a:rPr>
              <a:t>Funded by the National Science Foundation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b="0" i="0" u="none" strike="noStrike" cap="none">
                <a:solidFill>
                  <a:srgbClr val="14245B"/>
                </a:solidFill>
                <a:latin typeface="Arial"/>
                <a:ea typeface="Arial"/>
                <a:cs typeface="Arial"/>
                <a:sym typeface="Arial"/>
              </a:rPr>
              <a:t>Grant #2320373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3" descr="A logo with blue and green letters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9936" y="-1"/>
            <a:ext cx="1028963" cy="1028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13"/>
          <p:cNvGrpSpPr/>
          <p:nvPr/>
        </p:nvGrpSpPr>
        <p:grpSpPr>
          <a:xfrm>
            <a:off x="4190095" y="6173945"/>
            <a:ext cx="3987346" cy="627963"/>
            <a:chOff x="4190095" y="6173945"/>
            <a:chExt cx="3987346" cy="627963"/>
          </a:xfrm>
        </p:grpSpPr>
        <p:pic>
          <p:nvPicPr>
            <p:cNvPr id="14" name="Google Shape;14;p13" descr="ISI_Logo_CMYK_Approved.eps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00958" y="6305257"/>
              <a:ext cx="1350326" cy="407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3" descr="RENCI-Official-Logo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190095" y="6184991"/>
              <a:ext cx="878286" cy="43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3" descr="A logo for a company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827114" y="6173945"/>
              <a:ext cx="1350327" cy="627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xcitecours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xcitecourse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000897" y="677350"/>
            <a:ext cx="10416746" cy="29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3400" dirty="0" err="1"/>
              <a:t>CyberInfrastructure</a:t>
            </a:r>
            <a:r>
              <a:rPr lang="en-US" sz="3400" dirty="0"/>
              <a:t> Training and Education for Synchrotron X-Ray Science (X-CITE) Workshop</a:t>
            </a:r>
            <a:endParaRPr sz="3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endParaRPr sz="3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endParaRPr sz="3400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000897" y="3191856"/>
            <a:ext cx="10190206" cy="2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 b="1" dirty="0"/>
              <a:t>X-CITE Team</a:t>
            </a:r>
            <a:endParaRPr b="1"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 dirty="0"/>
              <a:t>Anirban Mandal, Erik Scott (RENCI, UNC Chapel Hill)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 dirty="0"/>
              <a:t>Ewa </a:t>
            </a:r>
            <a:r>
              <a:rPr lang="en-US" dirty="0" err="1"/>
              <a:t>Deelman</a:t>
            </a:r>
            <a:r>
              <a:rPr lang="en-US" dirty="0"/>
              <a:t>, Karan Vahi, Mats Rynge (ISI, USC)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 dirty="0"/>
              <a:t>Matthew Miller, Werner Sun, Peter Ko, Kelly Nygren, Keara Soloway, Rolf Verberg, Valentin Kuznetsov (CHESS, Cornell)</a:t>
            </a:r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 dirty="0"/>
              <a:t>Brandon Sorge (IU)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7949193" y="6183598"/>
            <a:ext cx="424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NSF OAC Award Numbers: 2320373, 2320375, 2320374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a1fd8b166_1_0"/>
          <p:cNvSpPr txBox="1">
            <a:spLocks noGrp="1"/>
          </p:cNvSpPr>
          <p:nvPr>
            <p:ph type="title"/>
          </p:nvPr>
        </p:nvSpPr>
        <p:spPr>
          <a:xfrm>
            <a:off x="1021080" y="504707"/>
            <a:ext cx="105156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What is X-CITE and who are we ?</a:t>
            </a:r>
            <a:endParaRPr/>
          </a:p>
        </p:txBody>
      </p:sp>
      <p:sp>
        <p:nvSpPr>
          <p:cNvPr id="102" name="Google Shape;102;g2da1fd8b166_1_0"/>
          <p:cNvSpPr txBox="1">
            <a:spLocks noGrp="1"/>
          </p:cNvSpPr>
          <p:nvPr>
            <p:ph type="body" idx="1"/>
          </p:nvPr>
        </p:nvSpPr>
        <p:spPr>
          <a:xfrm>
            <a:off x="422550" y="1413700"/>
            <a:ext cx="68412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30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X-CITE is an NSF funded project with the goal of developing a training program targeted to CHESS users that </a:t>
            </a:r>
            <a:endParaRPr/>
          </a:p>
          <a:p>
            <a:pPr marL="914400" lvl="1" indent="-3630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reduces barriers to the use of CHESS Cyberinfrastructure (CI) - instruments, computing, data, and tools;</a:t>
            </a:r>
            <a:endParaRPr/>
          </a:p>
          <a:p>
            <a:pPr marL="914400" lvl="1" indent="-3630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democratizes access to NSF CI resources and services; and</a:t>
            </a:r>
            <a:endParaRPr/>
          </a:p>
          <a:p>
            <a:pPr marL="914400" lvl="1" indent="-3630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accelerates X-ray science for a broad user community.</a:t>
            </a:r>
            <a:endParaRPr/>
          </a:p>
          <a:p>
            <a:pPr marL="457200" lvl="0" indent="-3630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We are a group with expertise in CI as well as X-ray and related domain sciences</a:t>
            </a:r>
            <a:endParaRPr/>
          </a:p>
        </p:txBody>
      </p:sp>
      <p:pic>
        <p:nvPicPr>
          <p:cNvPr id="103" name="Google Shape;103;g2da1fd8b166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676" y="1267901"/>
            <a:ext cx="4508175" cy="48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a1fd8b166_1_0"/>
          <p:cNvSpPr txBox="1"/>
          <p:nvPr/>
        </p:nvSpPr>
        <p:spPr>
          <a:xfrm>
            <a:off x="7759975" y="6153700"/>
            <a:ext cx="45081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</a:rPr>
              <a:t>Keara Soloway, Rolf Verberg, Valentin Kuznetsov</a:t>
            </a:r>
            <a:endParaRPr sz="4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021080" y="504707"/>
            <a:ext cx="10515600" cy="76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CI Training for CHESS: Motivation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838200" y="2630323"/>
            <a:ext cx="10515600" cy="3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328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Proposal and planning stage</a:t>
            </a:r>
            <a:endParaRPr/>
          </a:p>
          <a:p>
            <a:pPr marL="914400" lvl="1" indent="-33281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Proposal plans for processing and analyzing synchrotron X-ray data need some prior CI knowledge in all areas above.</a:t>
            </a:r>
            <a:endParaRPr/>
          </a:p>
          <a:p>
            <a:pPr marL="457200" lvl="0" indent="-3328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Data collection stage</a:t>
            </a:r>
            <a:endParaRPr/>
          </a:p>
          <a:p>
            <a:pPr marL="914400" lvl="1" indent="-33281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Need for basic computer systems knowledge (command line) and (on-the-fly) data analysis; Best practices for collecting data</a:t>
            </a:r>
            <a:endParaRPr/>
          </a:p>
          <a:p>
            <a:pPr marL="457200" lvl="0" indent="-3328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Data processing stage</a:t>
            </a:r>
            <a:endParaRPr/>
          </a:p>
          <a:p>
            <a:pPr marL="914400" lvl="1" indent="-33281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Processing data (reduction, analysis, simulation, interpretation), handling large data sets, leveraging existing software and CI. </a:t>
            </a:r>
            <a:endParaRPr/>
          </a:p>
          <a:p>
            <a:pPr marL="457200" lvl="0" indent="-3328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Data curation stage</a:t>
            </a:r>
            <a:endParaRPr/>
          </a:p>
          <a:p>
            <a:pPr marL="914400" lvl="1" indent="-33281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Metadata management, Open Science/FAIR and data curation. </a:t>
            </a:r>
            <a:endParaRPr/>
          </a:p>
        </p:txBody>
      </p:sp>
      <p:pic>
        <p:nvPicPr>
          <p:cNvPr id="129" name="Google Shape;129;p3" descr="A diagram of data colle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0" y="1207375"/>
            <a:ext cx="11667397" cy="12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1021080" y="504707"/>
            <a:ext cx="10515600" cy="76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X-CITE Training Program Overview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228700" y="1237800"/>
            <a:ext cx="5446200" cy="5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Curriculum development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Targeted to the Users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Programming Essentials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Systems fundamentals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Distributed computing 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X-ray science software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Data curation and FAIR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CI Catalog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Targeted to trainers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Advanced CI uses and topics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Training activities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Asynchronous materials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Training events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CHESS User meeting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Tutorials at domain conferences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Coordination network activities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Domain sciences, other facilities, NSF CI providers (ACCESS, etc.) </a:t>
            </a: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375" y="1314000"/>
            <a:ext cx="6207401" cy="4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81d165ca_0_15"/>
          <p:cNvSpPr txBox="1">
            <a:spLocks noGrp="1"/>
          </p:cNvSpPr>
          <p:nvPr>
            <p:ph type="title"/>
          </p:nvPr>
        </p:nvSpPr>
        <p:spPr>
          <a:xfrm>
            <a:off x="1021077" y="504700"/>
            <a:ext cx="57849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X-CITE Training Materials </a:t>
            </a:r>
            <a:endParaRPr/>
          </a:p>
        </p:txBody>
      </p:sp>
      <p:sp>
        <p:nvSpPr>
          <p:cNvPr id="144" name="Google Shape;144;g35f81d165ca_0_15"/>
          <p:cNvSpPr txBox="1"/>
          <p:nvPr/>
        </p:nvSpPr>
        <p:spPr>
          <a:xfrm>
            <a:off x="6096000" y="3070742"/>
            <a:ext cx="472888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https://xcitecourse.org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endParaRPr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FB64C-9D80-02BC-ECCC-9EEF1092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715" y="1267900"/>
            <a:ext cx="3598931" cy="46214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afb7719a5_0_25"/>
          <p:cNvSpPr txBox="1">
            <a:spLocks noGrp="1"/>
          </p:cNvSpPr>
          <p:nvPr>
            <p:ph type="title"/>
          </p:nvPr>
        </p:nvSpPr>
        <p:spPr>
          <a:xfrm>
            <a:off x="1021080" y="504707"/>
            <a:ext cx="105156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Workshop Agenda </a:t>
            </a:r>
            <a:endParaRPr/>
          </a:p>
        </p:txBody>
      </p:sp>
      <p:graphicFrame>
        <p:nvGraphicFramePr>
          <p:cNvPr id="150" name="Google Shape;150;g2dafb7719a5_0_25"/>
          <p:cNvGraphicFramePr/>
          <p:nvPr>
            <p:extLst>
              <p:ext uri="{D42A27DB-BD31-4B8C-83A1-F6EECF244321}">
                <p14:modId xmlns:p14="http://schemas.microsoft.com/office/powerpoint/2010/main" val="159788654"/>
              </p:ext>
            </p:extLst>
          </p:nvPr>
        </p:nvGraphicFramePr>
        <p:xfrm>
          <a:off x="1021075" y="1267900"/>
          <a:ext cx="10287000" cy="4798060"/>
        </p:xfrm>
        <a:graphic>
          <a:graphicData uri="http://schemas.openxmlformats.org/drawingml/2006/table">
            <a:tbl>
              <a:tblPr>
                <a:noFill/>
                <a:tableStyleId>{5DB1A016-F956-4A7D-A54C-409507B34BD3}</a:tableStyleId>
              </a:tblPr>
              <a:tblGrid>
                <a:gridCol w="18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/>
                        <a:t>Time</a:t>
                      </a:r>
                      <a:endParaRPr sz="15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Content</a:t>
                      </a:r>
                      <a:endParaRPr sz="16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8:30 – 9:00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Breakfast and coffee (provided)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195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9:00 - 9:10 am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Introduction and Welcome to X-CITE Workshop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9:1</a:t>
                      </a:r>
                      <a:r>
                        <a:rPr lang="en-US" sz="1500" dirty="0"/>
                        <a:t>0</a:t>
                      </a:r>
                      <a:r>
                        <a:rPr lang="en-US" sz="1500" u="none" strike="noStrike" cap="none" dirty="0"/>
                        <a:t> - 9:50 am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/>
                        <a:t>Overview of CHESS Research Workflow and CI (data collection software, data analysis software, compute farm, preparing for beamtime)</a:t>
                      </a:r>
                      <a:endParaRPr sz="16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9:5</a:t>
                      </a:r>
                      <a:r>
                        <a:rPr lang="en-US" sz="1500" dirty="0"/>
                        <a:t>0</a:t>
                      </a:r>
                      <a:r>
                        <a:rPr lang="en-US" sz="1500" u="none" strike="noStrike" cap="none" dirty="0"/>
                        <a:t> - </a:t>
                      </a:r>
                      <a:r>
                        <a:rPr lang="en-US" sz="1500" dirty="0"/>
                        <a:t>10</a:t>
                      </a:r>
                      <a:r>
                        <a:rPr lang="en-US" sz="1500" u="none" strike="noStrike" cap="none" dirty="0"/>
                        <a:t>:</a:t>
                      </a:r>
                      <a:r>
                        <a:rPr lang="en-US" sz="1500" dirty="0"/>
                        <a:t>05</a:t>
                      </a:r>
                      <a:r>
                        <a:rPr lang="en-US" sz="1500" u="none" strike="noStrike" cap="none" dirty="0"/>
                        <a:t> am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/>
                        <a:t>Coffee Break</a:t>
                      </a:r>
                      <a:endParaRPr lang="en-US"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dirty="0"/>
                        <a:t>10</a:t>
                      </a:r>
                      <a:r>
                        <a:rPr lang="en-US" sz="1500" u="none" strike="noStrike" cap="none" dirty="0"/>
                        <a:t>:</a:t>
                      </a:r>
                      <a:r>
                        <a:rPr lang="en-US" sz="1500" dirty="0"/>
                        <a:t>05</a:t>
                      </a:r>
                      <a:r>
                        <a:rPr lang="en-US" sz="1500" u="none" strike="noStrike" cap="none" dirty="0"/>
                        <a:t> - 11:</a:t>
                      </a:r>
                      <a:r>
                        <a:rPr lang="en-US" sz="1500" dirty="0"/>
                        <a:t>05</a:t>
                      </a:r>
                      <a:r>
                        <a:rPr lang="en-US" sz="1500" u="none" strike="noStrike" cap="none" dirty="0"/>
                        <a:t> am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FAIR Data Management and FOXDEN Demo 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11:</a:t>
                      </a:r>
                      <a:r>
                        <a:rPr lang="en-US" sz="1500" dirty="0"/>
                        <a:t>05</a:t>
                      </a:r>
                      <a:r>
                        <a:rPr lang="en-US" sz="1500" u="none" strike="noStrike" cap="none" dirty="0"/>
                        <a:t> - 11:</a:t>
                      </a:r>
                      <a:r>
                        <a:rPr lang="en-US" sz="1500" dirty="0"/>
                        <a:t>3</a:t>
                      </a:r>
                      <a:r>
                        <a:rPr lang="en-US" sz="1500" u="none" strike="noStrike" cap="none" dirty="0"/>
                        <a:t>0 am 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Science Gateways, Open OnDemand, and Scientific workflows </a:t>
                      </a:r>
                      <a:endParaRPr sz="1600" b="1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11:</a:t>
                      </a:r>
                      <a:r>
                        <a:rPr lang="en-US" sz="1500" dirty="0"/>
                        <a:t>30</a:t>
                      </a:r>
                      <a:r>
                        <a:rPr lang="en-US" sz="1500" u="none" strike="noStrike" cap="none" dirty="0"/>
                        <a:t> - 1</a:t>
                      </a:r>
                      <a:r>
                        <a:rPr lang="en-US" sz="1500" dirty="0"/>
                        <a:t>2</a:t>
                      </a:r>
                      <a:r>
                        <a:rPr lang="en-US" sz="1500" u="none" strike="noStrike" cap="none" dirty="0"/>
                        <a:t>:00 </a:t>
                      </a:r>
                      <a:r>
                        <a:rPr lang="en-US" sz="1500" dirty="0"/>
                        <a:t>p</a:t>
                      </a:r>
                      <a:r>
                        <a:rPr lang="en-US" sz="1500" u="none" strike="noStrike" cap="none" dirty="0"/>
                        <a:t>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AI Town Hall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1</a:t>
                      </a:r>
                      <a:r>
                        <a:rPr lang="en-US" sz="1500" dirty="0"/>
                        <a:t>2</a:t>
                      </a:r>
                      <a:r>
                        <a:rPr lang="en-US" sz="1500" u="none" strike="noStrike" cap="none" dirty="0"/>
                        <a:t>:00 - 12:10 pm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Group Photo 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12:10 - 1:1</a:t>
                      </a:r>
                      <a:r>
                        <a:rPr lang="en-US" sz="1500" dirty="0"/>
                        <a:t>0</a:t>
                      </a:r>
                      <a:r>
                        <a:rPr lang="en-US" sz="1500" u="none" strike="noStrike" cap="none" dirty="0"/>
                        <a:t> pm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Lunch (provided), </a:t>
                      </a:r>
                      <a:r>
                        <a:rPr lang="en-US" sz="1600" b="1" dirty="0"/>
                        <a:t>Refresher of Systems Fundamentals and Programming [</a:t>
                      </a:r>
                      <a:r>
                        <a:rPr lang="en-US" sz="1600" b="1" u="none" strike="noStrike" cap="none" dirty="0"/>
                        <a:t>Optional] 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1:1</a:t>
                      </a:r>
                      <a:r>
                        <a:rPr lang="en-US" sz="1500" dirty="0"/>
                        <a:t>0</a:t>
                      </a:r>
                      <a:r>
                        <a:rPr lang="en-US" sz="1500" u="none" strike="noStrike" cap="none" dirty="0"/>
                        <a:t> - 3:4</a:t>
                      </a:r>
                      <a:r>
                        <a:rPr lang="en-US" sz="1500" dirty="0"/>
                        <a:t>0</a:t>
                      </a:r>
                      <a:r>
                        <a:rPr lang="en-US" sz="1500" u="none" strike="noStrike" cap="none" dirty="0"/>
                        <a:t> pm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X-CITE </a:t>
                      </a:r>
                      <a:r>
                        <a:rPr lang="en-US" sz="1600" b="1" u="none" strike="noStrike" cap="none" dirty="0"/>
                        <a:t>Hands-on tutorial with complete </a:t>
                      </a:r>
                      <a:r>
                        <a:rPr lang="en-US" sz="1600" b="1" u="none" strike="noStrike" cap="none"/>
                        <a:t>end-to-end examples</a:t>
                      </a:r>
                      <a:endParaRPr sz="16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3:4</a:t>
                      </a:r>
                      <a:r>
                        <a:rPr lang="en-US" sz="1500" dirty="0"/>
                        <a:t>0</a:t>
                      </a:r>
                      <a:r>
                        <a:rPr lang="en-US" sz="1500" u="none" strike="noStrike" cap="none" dirty="0"/>
                        <a:t> - 3:5</a:t>
                      </a:r>
                      <a:r>
                        <a:rPr lang="en-US" sz="1500" dirty="0"/>
                        <a:t>5</a:t>
                      </a:r>
                      <a:r>
                        <a:rPr lang="en-US" sz="1500" u="none" strike="noStrike" cap="none" dirty="0"/>
                        <a:t> pm</a:t>
                      </a:r>
                      <a:endParaRPr sz="1500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User Survey and Feedback</a:t>
                      </a:r>
                      <a:endParaRPr sz="1600" b="1" u="none" strike="noStrike" cap="none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81d165ca_0_38"/>
          <p:cNvSpPr txBox="1">
            <a:spLocks noGrp="1"/>
          </p:cNvSpPr>
          <p:nvPr>
            <p:ph type="title"/>
          </p:nvPr>
        </p:nvSpPr>
        <p:spPr>
          <a:xfrm>
            <a:off x="838207" y="3274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Thanks and Acknowledgements</a:t>
            </a:r>
            <a:endParaRPr/>
          </a:p>
        </p:txBody>
      </p:sp>
      <p:pic>
        <p:nvPicPr>
          <p:cNvPr id="156" name="Google Shape;156;g35f81d165ca_0_38" descr="NSF Logo | NSF - National Science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5869196"/>
            <a:ext cx="1816820" cy="9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5f81d165ca_0_38"/>
          <p:cNvSpPr txBox="1"/>
          <p:nvPr/>
        </p:nvSpPr>
        <p:spPr>
          <a:xfrm>
            <a:off x="8026675" y="6367575"/>
            <a:ext cx="421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Cybertraining Award # 2320373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5f81d165ca_0_38"/>
          <p:cNvSpPr txBox="1"/>
          <p:nvPr/>
        </p:nvSpPr>
        <p:spPr>
          <a:xfrm>
            <a:off x="0" y="1932158"/>
            <a:ext cx="121920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Local Organization and Help: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 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Mike Gilpin, Chris Mobley, Katerina Malysheva, Rick Ryan, Aia Ferreira Barboza, CLASSE-IT, CHESS User Office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Workshop attendees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X-CITE team members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59" name="Google Shape;159;g35f81d165ca_0_38"/>
          <p:cNvSpPr txBox="1"/>
          <p:nvPr/>
        </p:nvSpPr>
        <p:spPr>
          <a:xfrm>
            <a:off x="7700100" y="5842925"/>
            <a:ext cx="464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X-CITE t</a:t>
            </a: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raining materials: </a:t>
            </a:r>
            <a:r>
              <a:rPr lang="en-US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https://xcitecourse.org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368a8872ee_0_24" descr="NSF Logo | NSF - National Science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5869196"/>
            <a:ext cx="1816820" cy="9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368a8872ee_0_24"/>
          <p:cNvSpPr txBox="1"/>
          <p:nvPr/>
        </p:nvSpPr>
        <p:spPr>
          <a:xfrm>
            <a:off x="8026675" y="6367575"/>
            <a:ext cx="421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Cybertraining Award # 2320373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368a8872ee_0_24"/>
          <p:cNvSpPr txBox="1"/>
          <p:nvPr/>
        </p:nvSpPr>
        <p:spPr>
          <a:xfrm>
            <a:off x="1702550" y="2132800"/>
            <a:ext cx="3374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Please take this </a:t>
            </a:r>
            <a:endParaRPr sz="2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short survey to help us improve the X-CITE training program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368a8872ee_0_24"/>
          <p:cNvSpPr txBox="1"/>
          <p:nvPr/>
        </p:nvSpPr>
        <p:spPr>
          <a:xfrm>
            <a:off x="1169150" y="5586500"/>
            <a:ext cx="1064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hlink"/>
                </a:solidFill>
              </a:rPr>
              <a:t>https://iu.co1.qualtrics.com/</a:t>
            </a:r>
            <a:r>
              <a:rPr lang="en-US" sz="2800" b="1" u="sng" dirty="0" err="1">
                <a:solidFill>
                  <a:schemeClr val="hlink"/>
                </a:solidFill>
              </a:rPr>
              <a:t>jfe</a:t>
            </a:r>
            <a:r>
              <a:rPr lang="en-US" sz="2800" b="1" u="sng" dirty="0">
                <a:solidFill>
                  <a:schemeClr val="hlink"/>
                </a:solidFill>
              </a:rPr>
              <a:t>/form/SV_bjxlbrR1JrkkppQ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69" name="Google Shape;169;g3368a8872ee_0_24"/>
          <p:cNvSpPr txBox="1">
            <a:spLocks noGrp="1"/>
          </p:cNvSpPr>
          <p:nvPr>
            <p:ph type="title"/>
          </p:nvPr>
        </p:nvSpPr>
        <p:spPr>
          <a:xfrm>
            <a:off x="1010450" y="431525"/>
            <a:ext cx="916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X-CITE Post Workshop Survey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4454F-B75D-1B93-1624-B515E723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779" y="1418664"/>
            <a:ext cx="4020671" cy="40206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 Compass">
      <a:dk1>
        <a:srgbClr val="333333"/>
      </a:dk1>
      <a:lt1>
        <a:srgbClr val="FFFFFF"/>
      </a:lt1>
      <a:dk2>
        <a:srgbClr val="002E6D"/>
      </a:dk2>
      <a:lt2>
        <a:srgbClr val="ABC8E7"/>
      </a:lt2>
      <a:accent1>
        <a:srgbClr val="002E6D"/>
      </a:accent1>
      <a:accent2>
        <a:srgbClr val="0397A7"/>
      </a:accent2>
      <a:accent3>
        <a:srgbClr val="76BC20"/>
      </a:accent3>
      <a:accent4>
        <a:srgbClr val="CFC3C5"/>
      </a:accent4>
      <a:accent5>
        <a:srgbClr val="A2A9AD"/>
      </a:accent5>
      <a:accent6>
        <a:srgbClr val="ABC8E7"/>
      </a:accent6>
      <a:hlink>
        <a:srgbClr val="0397A7"/>
      </a:hlink>
      <a:folHlink>
        <a:srgbClr val="03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654</Words>
  <Application>Microsoft Macintosh PowerPoint</Application>
  <PresentationFormat>Widescreen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Century Gothic</vt:lpstr>
      <vt:lpstr>Office Theme</vt:lpstr>
      <vt:lpstr>CyberInfrastructure Training and Education for Synchrotron X-Ray Science (X-CITE) Workshop  </vt:lpstr>
      <vt:lpstr>What is X-CITE and who are we ?</vt:lpstr>
      <vt:lpstr>CI Training for CHESS: Motivation</vt:lpstr>
      <vt:lpstr>X-CITE Training Program Overview</vt:lpstr>
      <vt:lpstr>X-CITE Training Materials </vt:lpstr>
      <vt:lpstr>Workshop Agenda </vt:lpstr>
      <vt:lpstr>Thanks and Acknowledgements</vt:lpstr>
      <vt:lpstr>X-CITE Post Workshop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Mandal, Anirban</cp:lastModifiedBy>
  <cp:revision>8</cp:revision>
  <dcterms:modified xsi:type="dcterms:W3CDTF">2026-06-16T10:14:19Z</dcterms:modified>
</cp:coreProperties>
</file>