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59" r:id="rId4"/>
    <p:sldId id="289" r:id="rId5"/>
    <p:sldId id="260" r:id="rId6"/>
    <p:sldId id="282" r:id="rId7"/>
    <p:sldId id="283" r:id="rId8"/>
    <p:sldId id="261" r:id="rId9"/>
    <p:sldId id="273" r:id="rId10"/>
    <p:sldId id="272" r:id="rId11"/>
    <p:sldId id="284" r:id="rId12"/>
    <p:sldId id="265" r:id="rId13"/>
    <p:sldId id="264" r:id="rId14"/>
    <p:sldId id="287" r:id="rId15"/>
    <p:sldId id="288" r:id="rId16"/>
    <p:sldId id="271" r:id="rId17"/>
    <p:sldId id="267" r:id="rId18"/>
    <p:sldId id="26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DC2424"/>
    <a:srgbClr val="EE26D6"/>
    <a:srgbClr val="065626"/>
    <a:srgbClr val="F7B021"/>
    <a:srgbClr val="05471F"/>
    <a:srgbClr val="409973"/>
    <a:srgbClr val="3373BF"/>
    <a:srgbClr val="69FFFB"/>
    <a:srgbClr val="834C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852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" y="2942950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3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5192" y="1550784"/>
            <a:ext cx="11221616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455" y="354979"/>
            <a:ext cx="828903" cy="83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9B7D3-407D-474A-9897-E6FB6711B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192" y="309420"/>
            <a:ext cx="5811315" cy="92315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D74DE6-C4A6-AC49-AF7C-6CC46D58FECA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07627"/>
            <a:ext cx="3048000" cy="57217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40800" cy="5721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D7ED8-E414-B044-ACA4-F4B36413947D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2"/>
            <a:ext cx="12192000" cy="256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73EFF-999A-384F-AB4D-C2E9F9A3712A}" type="datetime1">
              <a:rPr lang="en-US" smtClean="0"/>
              <a:t>7/8/2026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8D5D0-711A-8740-9527-5DCAC5598D34}" type="datetime1">
              <a:rPr lang="en-US" smtClean="0"/>
              <a:t>7/8/2026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1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aseline="0"/>
            </a:lvl1pPr>
            <a:lvl2pPr marL="257163" indent="0">
              <a:buNone/>
              <a:defRPr sz="1013"/>
            </a:lvl2pPr>
            <a:lvl3pPr marL="514324" indent="0">
              <a:buNone/>
              <a:defRPr sz="900"/>
            </a:lvl3pPr>
            <a:lvl4pPr marL="771487" indent="0">
              <a:buNone/>
              <a:defRPr sz="788"/>
            </a:lvl4pPr>
            <a:lvl5pPr marL="1028649" indent="0">
              <a:buNone/>
              <a:defRPr sz="788"/>
            </a:lvl5pPr>
            <a:lvl6pPr marL="1285811" indent="0">
              <a:buNone/>
              <a:defRPr sz="788"/>
            </a:lvl6pPr>
            <a:lvl7pPr marL="1542972" indent="0">
              <a:buNone/>
              <a:defRPr sz="788"/>
            </a:lvl7pPr>
            <a:lvl8pPr marL="1800135" indent="0">
              <a:buNone/>
              <a:defRPr sz="788"/>
            </a:lvl8pPr>
            <a:lvl9pPr marL="2057298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5B191-A0D3-664B-AF32-DC77341F32A0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57D47-8A81-FB4C-A53F-10C9C6BDEEF1}" type="datetime1">
              <a:rPr lang="en-US" smtClean="0"/>
              <a:t>7/8/2026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6"/>
            <a:ext cx="5386917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511395"/>
            <a:ext cx="5389033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61746"/>
            <a:ext cx="5389033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DF0F2-7EBE-8743-BAF0-9AE59F1D9B3F}" type="datetime1">
              <a:rPr lang="en-US" smtClean="0"/>
              <a:t>7/8/2026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E2FA76-88C5-F640-8681-A024AEFF50BD}" type="datetime1">
              <a:rPr lang="en-US" smtClean="0"/>
              <a:t>7/8/2026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8596-C7EC-364A-8791-84239986D633}" type="datetime1">
              <a:rPr lang="en-US" smtClean="0"/>
              <a:t>7/8/2026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880541"/>
            <a:ext cx="4011084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80535"/>
            <a:ext cx="6815667" cy="558218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771652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E7D62-D8B6-8A4F-8E33-63F5B903D91C}" type="datetime1">
              <a:rPr lang="en-US" smtClean="0"/>
              <a:t>7/8/2026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7"/>
            <a:ext cx="7315200" cy="3833495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4" indent="0">
              <a:buNone/>
              <a:defRPr sz="1351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2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E1FC9-8716-F14C-9D3F-30E7A626FD40}" type="datetime1">
              <a:rPr lang="en-US" smtClean="0"/>
              <a:t>7/8/2026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482AC1-74C1-474A-8F9A-BFA4F4443A35}"/>
              </a:ext>
            </a:extLst>
          </p:cNvPr>
          <p:cNvSpPr/>
          <p:nvPr userDrawn="1"/>
        </p:nvSpPr>
        <p:spPr>
          <a:xfrm>
            <a:off x="-93945" y="6553203"/>
            <a:ext cx="12544816" cy="373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0908"/>
            <a:ext cx="12192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" y="6629400"/>
            <a:ext cx="264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675" i="1" smtClean="0">
                <a:latin typeface="+mn-lt"/>
              </a:defRPr>
            </a:lvl1pPr>
          </a:lstStyle>
          <a:p>
            <a:fld id="{9B4E1649-15B1-084D-B163-9FB9D17F080B}" type="datetime1">
              <a:rPr lang="en-US" smtClean="0"/>
              <a:t>7/8/2026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i="1" smtClean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12192000" cy="8534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8" y="873448"/>
            <a:ext cx="1176486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5980" y="82952"/>
            <a:ext cx="734561" cy="6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77702" y="76242"/>
            <a:ext cx="698345" cy="7009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5pPr>
      <a:lvl6pPr marL="257163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6pPr>
      <a:lvl7pPr marL="514324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9pPr>
    </p:titleStyle>
    <p:bodyStyle>
      <a:lvl1pPr marL="192871" indent="-19287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j-lt"/>
          <a:ea typeface="+mn-ea"/>
          <a:cs typeface="+mn-cs"/>
        </a:defRPr>
      </a:lvl1pPr>
      <a:lvl2pPr marL="417888" indent="-160727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2pPr>
      <a:lvl3pPr marL="642905" indent="-12858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/>
          </a:solidFill>
          <a:latin typeface="+mn-lt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/>
          </a:solidFill>
          <a:latin typeface="+mn-lt"/>
        </a:defRPr>
      </a:lvl5pPr>
      <a:lvl6pPr marL="1414391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6pPr>
      <a:lvl7pPr marL="1671554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7pPr>
      <a:lvl8pPr marL="1928717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8pPr>
      <a:lvl9pPr marL="2185879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2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Reduction of Nb(100)-(3×1)O via Zr thin films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82EAA-3CA0-F78E-4DF1-86BA5441A75A}"/>
              </a:ext>
            </a:extLst>
          </p:cNvPr>
          <p:cNvSpPr txBox="1"/>
          <p:nvPr/>
        </p:nvSpPr>
        <p:spPr>
          <a:xfrm>
            <a:off x="1888671" y="4586208"/>
            <a:ext cx="8414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Robert Burnley, Margeret Hall, Joshua Wagner, and Steven Sibener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University of Chicago </a:t>
            </a:r>
          </a:p>
        </p:txBody>
      </p:sp>
    </p:spTree>
    <p:extLst>
      <p:ext uri="{BB962C8B-B14F-4D97-AF65-F5344CB8AC3E}">
        <p14:creationId xmlns:p14="http://schemas.microsoft.com/office/powerpoint/2010/main" val="154435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DD09E-1A33-0AE7-4349-4DAF4BB0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39FEB5-3593-5564-1337-E5FB872D6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7529610" cy="5612295"/>
          </a:xfrm>
        </p:spPr>
        <p:txBody>
          <a:bodyPr lIns="320040"/>
          <a:lstStyle/>
          <a:p>
            <a:r>
              <a:rPr lang="en-US" dirty="0"/>
              <a:t>Zr scavenges oxygen by forming stable ZrO</a:t>
            </a:r>
            <a:r>
              <a:rPr lang="en-US" baseline="-25000" dirty="0"/>
              <a:t>x</a:t>
            </a:r>
          </a:p>
          <a:p>
            <a:r>
              <a:rPr lang="en-US" dirty="0"/>
              <a:t>Annealing at 550-650 °C produces reduced Nb(100)-(</a:t>
            </a:r>
            <a:r>
              <a:rPr lang="en-US" i="1" dirty="0"/>
              <a:t>n</a:t>
            </a:r>
            <a:r>
              <a:rPr lang="en-US" dirty="0"/>
              <a:t>×</a:t>
            </a:r>
            <a:r>
              <a:rPr lang="en-US" i="1" dirty="0"/>
              <a:t>m</a:t>
            </a:r>
            <a:r>
              <a:rPr lang="en-US" dirty="0"/>
              <a:t>)O reconstructions</a:t>
            </a:r>
            <a:endParaRPr lang="en-US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510293-DED7-0443-545C-7191670C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Reduction: Active in the 550-650 °C Range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2E15-60B3-3602-7086-2CDD033D1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50036-CFFD-B3DA-CC76-5F7ADDB7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7549A-D861-97AA-C259-2F23D1FE7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10</a:t>
            </a:fld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F5BD99-CEAB-C438-C222-41DC8D204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9610" y="1668578"/>
            <a:ext cx="4103590" cy="4156953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7A3335E-32A5-2829-70B2-A5A49AED597E}"/>
              </a:ext>
            </a:extLst>
          </p:cNvPr>
          <p:cNvSpPr/>
          <p:nvPr/>
        </p:nvSpPr>
        <p:spPr>
          <a:xfrm>
            <a:off x="10583746" y="1893229"/>
            <a:ext cx="609625" cy="503044"/>
          </a:xfrm>
          <a:custGeom>
            <a:avLst/>
            <a:gdLst>
              <a:gd name="csX0" fmla="*/ 0 w 609625"/>
              <a:gd name="csY0" fmla="*/ 297366 h 503044"/>
              <a:gd name="csX1" fmla="*/ 0 w 609625"/>
              <a:gd name="csY1" fmla="*/ 297366 h 503044"/>
              <a:gd name="csX2" fmla="*/ 42127 w 609625"/>
              <a:gd name="csY2" fmla="*/ 309756 h 503044"/>
              <a:gd name="csX3" fmla="*/ 49561 w 609625"/>
              <a:gd name="csY3" fmla="*/ 314712 h 503044"/>
              <a:gd name="csX4" fmla="*/ 59474 w 609625"/>
              <a:gd name="csY4" fmla="*/ 327103 h 503044"/>
              <a:gd name="csX5" fmla="*/ 89210 w 609625"/>
              <a:gd name="csY5" fmla="*/ 332059 h 503044"/>
              <a:gd name="csX6" fmla="*/ 126381 w 609625"/>
              <a:gd name="csY6" fmla="*/ 341971 h 503044"/>
              <a:gd name="csX7" fmla="*/ 245327 w 609625"/>
              <a:gd name="csY7" fmla="*/ 339493 h 503044"/>
              <a:gd name="csX8" fmla="*/ 257717 w 609625"/>
              <a:gd name="csY8" fmla="*/ 334537 h 503044"/>
              <a:gd name="csX9" fmla="*/ 272586 w 609625"/>
              <a:gd name="csY9" fmla="*/ 319669 h 503044"/>
              <a:gd name="csX10" fmla="*/ 361795 w 609625"/>
              <a:gd name="csY10" fmla="*/ 332059 h 503044"/>
              <a:gd name="csX11" fmla="*/ 359317 w 609625"/>
              <a:gd name="csY11" fmla="*/ 413834 h 503044"/>
              <a:gd name="csX12" fmla="*/ 361795 w 609625"/>
              <a:gd name="csY12" fmla="*/ 455961 h 503044"/>
              <a:gd name="csX13" fmla="*/ 364274 w 609625"/>
              <a:gd name="csY13" fmla="*/ 470830 h 503044"/>
              <a:gd name="csX14" fmla="*/ 371708 w 609625"/>
              <a:gd name="csY14" fmla="*/ 480742 h 503044"/>
              <a:gd name="csX15" fmla="*/ 406400 w 609625"/>
              <a:gd name="csY15" fmla="*/ 503044 h 503044"/>
              <a:gd name="csX16" fmla="*/ 433659 w 609625"/>
              <a:gd name="csY16" fmla="*/ 498088 h 503044"/>
              <a:gd name="csX17" fmla="*/ 453483 w 609625"/>
              <a:gd name="csY17" fmla="*/ 470830 h 503044"/>
              <a:gd name="csX18" fmla="*/ 458439 w 609625"/>
              <a:gd name="csY18" fmla="*/ 455961 h 503044"/>
              <a:gd name="csX19" fmla="*/ 470830 w 609625"/>
              <a:gd name="csY19" fmla="*/ 448527 h 503044"/>
              <a:gd name="csX20" fmla="*/ 480742 w 609625"/>
              <a:gd name="csY20" fmla="*/ 438615 h 503044"/>
              <a:gd name="csX21" fmla="*/ 503044 w 609625"/>
              <a:gd name="csY21" fmla="*/ 426225 h 503044"/>
              <a:gd name="csX22" fmla="*/ 535259 w 609625"/>
              <a:gd name="csY22" fmla="*/ 406400 h 503044"/>
              <a:gd name="csX23" fmla="*/ 547649 w 609625"/>
              <a:gd name="csY23" fmla="*/ 401444 h 503044"/>
              <a:gd name="csX24" fmla="*/ 555083 w 609625"/>
              <a:gd name="csY24" fmla="*/ 394010 h 503044"/>
              <a:gd name="csX25" fmla="*/ 564995 w 609625"/>
              <a:gd name="csY25" fmla="*/ 389054 h 503044"/>
              <a:gd name="csX26" fmla="*/ 584820 w 609625"/>
              <a:gd name="csY26" fmla="*/ 364273 h 503044"/>
              <a:gd name="csX27" fmla="*/ 594732 w 609625"/>
              <a:gd name="csY27" fmla="*/ 351883 h 503044"/>
              <a:gd name="csX28" fmla="*/ 597210 w 609625"/>
              <a:gd name="csY28" fmla="*/ 344449 h 503044"/>
              <a:gd name="csX29" fmla="*/ 599688 w 609625"/>
              <a:gd name="csY29" fmla="*/ 332059 h 503044"/>
              <a:gd name="csX30" fmla="*/ 607122 w 609625"/>
              <a:gd name="csY30" fmla="*/ 309756 h 503044"/>
              <a:gd name="csX31" fmla="*/ 602166 w 609625"/>
              <a:gd name="csY31" fmla="*/ 237893 h 503044"/>
              <a:gd name="csX32" fmla="*/ 599688 w 609625"/>
              <a:gd name="csY32" fmla="*/ 230459 h 503044"/>
              <a:gd name="csX33" fmla="*/ 589776 w 609625"/>
              <a:gd name="csY33" fmla="*/ 218069 h 503044"/>
              <a:gd name="csX34" fmla="*/ 584820 w 609625"/>
              <a:gd name="csY34" fmla="*/ 208156 h 503044"/>
              <a:gd name="csX35" fmla="*/ 569952 w 609625"/>
              <a:gd name="csY35" fmla="*/ 168508 h 503044"/>
              <a:gd name="csX36" fmla="*/ 562517 w 609625"/>
              <a:gd name="csY36" fmla="*/ 113991 h 503044"/>
              <a:gd name="csX37" fmla="*/ 542693 w 609625"/>
              <a:gd name="csY37" fmla="*/ 111512 h 503044"/>
              <a:gd name="csX38" fmla="*/ 530303 w 609625"/>
              <a:gd name="csY38" fmla="*/ 106556 h 503044"/>
              <a:gd name="csX39" fmla="*/ 468352 w 609625"/>
              <a:gd name="csY39" fmla="*/ 101600 h 503044"/>
              <a:gd name="csX40" fmla="*/ 460917 w 609625"/>
              <a:gd name="csY40" fmla="*/ 91688 h 503044"/>
              <a:gd name="csX41" fmla="*/ 356839 w 609625"/>
              <a:gd name="csY41" fmla="*/ 34693 h 503044"/>
              <a:gd name="csX42" fmla="*/ 349405 w 609625"/>
              <a:gd name="csY42" fmla="*/ 32215 h 503044"/>
              <a:gd name="csX43" fmla="*/ 329581 w 609625"/>
              <a:gd name="csY43" fmla="*/ 19825 h 503044"/>
              <a:gd name="csX44" fmla="*/ 319669 w 609625"/>
              <a:gd name="csY44" fmla="*/ 9912 h 503044"/>
              <a:gd name="csX45" fmla="*/ 307278 w 609625"/>
              <a:gd name="csY45" fmla="*/ 4956 h 503044"/>
              <a:gd name="csX46" fmla="*/ 297366 w 609625"/>
              <a:gd name="csY46" fmla="*/ 0 h 503044"/>
              <a:gd name="csX47" fmla="*/ 230459 w 609625"/>
              <a:gd name="csY47" fmla="*/ 2478 h 503044"/>
              <a:gd name="csX48" fmla="*/ 220547 w 609625"/>
              <a:gd name="csY48" fmla="*/ 12391 h 503044"/>
              <a:gd name="csX49" fmla="*/ 208156 w 609625"/>
              <a:gd name="csY49" fmla="*/ 17347 h 503044"/>
              <a:gd name="csX50" fmla="*/ 126381 w 609625"/>
              <a:gd name="csY50" fmla="*/ 9912 h 503044"/>
              <a:gd name="csX51" fmla="*/ 106556 w 609625"/>
              <a:gd name="csY51" fmla="*/ 4956 h 503044"/>
              <a:gd name="csX52" fmla="*/ 91688 w 609625"/>
              <a:gd name="csY52" fmla="*/ 2478 h 503044"/>
              <a:gd name="csX53" fmla="*/ 66908 w 609625"/>
              <a:gd name="csY53" fmla="*/ 12391 h 503044"/>
              <a:gd name="csX54" fmla="*/ 71864 w 609625"/>
              <a:gd name="csY54" fmla="*/ 22303 h 503044"/>
              <a:gd name="csX55" fmla="*/ 79298 w 609625"/>
              <a:gd name="csY55" fmla="*/ 29737 h 503044"/>
              <a:gd name="csX56" fmla="*/ 91688 w 609625"/>
              <a:gd name="csY56" fmla="*/ 44605 h 503044"/>
              <a:gd name="csX57" fmla="*/ 96644 w 609625"/>
              <a:gd name="csY57" fmla="*/ 61951 h 503044"/>
              <a:gd name="csX58" fmla="*/ 104078 w 609625"/>
              <a:gd name="csY58" fmla="*/ 66908 h 503044"/>
              <a:gd name="csX59" fmla="*/ 113991 w 609625"/>
              <a:gd name="csY59" fmla="*/ 79298 h 503044"/>
              <a:gd name="csX60" fmla="*/ 121425 w 609625"/>
              <a:gd name="csY60" fmla="*/ 86732 h 503044"/>
              <a:gd name="csX61" fmla="*/ 123903 w 609625"/>
              <a:gd name="csY61" fmla="*/ 109034 h 503044"/>
              <a:gd name="csX62" fmla="*/ 131337 w 609625"/>
              <a:gd name="csY62" fmla="*/ 118947 h 503044"/>
              <a:gd name="csX63" fmla="*/ 133815 w 609625"/>
              <a:gd name="csY63" fmla="*/ 126381 h 503044"/>
              <a:gd name="csX64" fmla="*/ 126381 w 609625"/>
              <a:gd name="csY64" fmla="*/ 143727 h 503044"/>
              <a:gd name="csX65" fmla="*/ 121425 w 609625"/>
              <a:gd name="csY65" fmla="*/ 158595 h 503044"/>
              <a:gd name="csX66" fmla="*/ 106556 w 609625"/>
              <a:gd name="csY66" fmla="*/ 173464 h 503044"/>
              <a:gd name="csX67" fmla="*/ 94166 w 609625"/>
              <a:gd name="csY67" fmla="*/ 183376 h 503044"/>
              <a:gd name="csX68" fmla="*/ 71864 w 609625"/>
              <a:gd name="csY68" fmla="*/ 205678 h 503044"/>
              <a:gd name="csX69" fmla="*/ 52039 w 609625"/>
              <a:gd name="csY69" fmla="*/ 220547 h 503044"/>
              <a:gd name="csX70" fmla="*/ 42127 w 609625"/>
              <a:gd name="csY70" fmla="*/ 230459 h 503044"/>
              <a:gd name="csX71" fmla="*/ 9913 w 609625"/>
              <a:gd name="csY71" fmla="*/ 257717 h 503044"/>
              <a:gd name="csX72" fmla="*/ 0 w 609625"/>
              <a:gd name="csY72" fmla="*/ 297366 h 5030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</a:cxnLst>
            <a:rect l="l" t="t" r="r" b="b"/>
            <a:pathLst>
              <a:path w="609625" h="503044">
                <a:moveTo>
                  <a:pt x="0" y="297366"/>
                </a:moveTo>
                <a:lnTo>
                  <a:pt x="0" y="297366"/>
                </a:lnTo>
                <a:cubicBezTo>
                  <a:pt x="32097" y="302715"/>
                  <a:pt x="22266" y="297343"/>
                  <a:pt x="42127" y="309756"/>
                </a:cubicBezTo>
                <a:cubicBezTo>
                  <a:pt x="44652" y="311334"/>
                  <a:pt x="47455" y="312606"/>
                  <a:pt x="49561" y="314712"/>
                </a:cubicBezTo>
                <a:cubicBezTo>
                  <a:pt x="53301" y="318452"/>
                  <a:pt x="54628" y="324983"/>
                  <a:pt x="59474" y="327103"/>
                </a:cubicBezTo>
                <a:cubicBezTo>
                  <a:pt x="68680" y="331131"/>
                  <a:pt x="79339" y="330179"/>
                  <a:pt x="89210" y="332059"/>
                </a:cubicBezTo>
                <a:cubicBezTo>
                  <a:pt x="110525" y="336119"/>
                  <a:pt x="108464" y="335999"/>
                  <a:pt x="126381" y="341971"/>
                </a:cubicBezTo>
                <a:cubicBezTo>
                  <a:pt x="166030" y="341145"/>
                  <a:pt x="205733" y="341734"/>
                  <a:pt x="245327" y="339493"/>
                </a:cubicBezTo>
                <a:cubicBezTo>
                  <a:pt x="249768" y="339242"/>
                  <a:pt x="254120" y="337153"/>
                  <a:pt x="257717" y="334537"/>
                </a:cubicBezTo>
                <a:cubicBezTo>
                  <a:pt x="263386" y="330415"/>
                  <a:pt x="267630" y="324625"/>
                  <a:pt x="272586" y="319669"/>
                </a:cubicBezTo>
                <a:cubicBezTo>
                  <a:pt x="276570" y="319879"/>
                  <a:pt x="357153" y="321325"/>
                  <a:pt x="361795" y="332059"/>
                </a:cubicBezTo>
                <a:cubicBezTo>
                  <a:pt x="372619" y="357090"/>
                  <a:pt x="360143" y="386576"/>
                  <a:pt x="359317" y="413834"/>
                </a:cubicBezTo>
                <a:cubicBezTo>
                  <a:pt x="360143" y="427876"/>
                  <a:pt x="360576" y="441947"/>
                  <a:pt x="361795" y="455961"/>
                </a:cubicBezTo>
                <a:cubicBezTo>
                  <a:pt x="362230" y="460967"/>
                  <a:pt x="362408" y="466165"/>
                  <a:pt x="364274" y="470830"/>
                </a:cubicBezTo>
                <a:cubicBezTo>
                  <a:pt x="365808" y="474665"/>
                  <a:pt x="368555" y="478074"/>
                  <a:pt x="371708" y="480742"/>
                </a:cubicBezTo>
                <a:cubicBezTo>
                  <a:pt x="387774" y="494336"/>
                  <a:pt x="391771" y="495730"/>
                  <a:pt x="406400" y="503044"/>
                </a:cubicBezTo>
                <a:cubicBezTo>
                  <a:pt x="415486" y="501392"/>
                  <a:pt x="425012" y="501331"/>
                  <a:pt x="433659" y="498088"/>
                </a:cubicBezTo>
                <a:cubicBezTo>
                  <a:pt x="446697" y="493199"/>
                  <a:pt x="449037" y="482389"/>
                  <a:pt x="453483" y="470830"/>
                </a:cubicBezTo>
                <a:cubicBezTo>
                  <a:pt x="455358" y="465954"/>
                  <a:pt x="455232" y="460085"/>
                  <a:pt x="458439" y="455961"/>
                </a:cubicBezTo>
                <a:cubicBezTo>
                  <a:pt x="461396" y="452159"/>
                  <a:pt x="467028" y="451484"/>
                  <a:pt x="470830" y="448527"/>
                </a:cubicBezTo>
                <a:cubicBezTo>
                  <a:pt x="474518" y="445658"/>
                  <a:pt x="476900" y="441275"/>
                  <a:pt x="480742" y="438615"/>
                </a:cubicBezTo>
                <a:cubicBezTo>
                  <a:pt x="487734" y="433774"/>
                  <a:pt x="495752" y="430600"/>
                  <a:pt x="503044" y="426225"/>
                </a:cubicBezTo>
                <a:cubicBezTo>
                  <a:pt x="522676" y="414446"/>
                  <a:pt x="513611" y="417224"/>
                  <a:pt x="535259" y="406400"/>
                </a:cubicBezTo>
                <a:cubicBezTo>
                  <a:pt x="539238" y="404411"/>
                  <a:pt x="543519" y="403096"/>
                  <a:pt x="547649" y="401444"/>
                </a:cubicBezTo>
                <a:cubicBezTo>
                  <a:pt x="550127" y="398966"/>
                  <a:pt x="552231" y="396047"/>
                  <a:pt x="555083" y="394010"/>
                </a:cubicBezTo>
                <a:cubicBezTo>
                  <a:pt x="558089" y="391863"/>
                  <a:pt x="562383" y="391666"/>
                  <a:pt x="564995" y="389054"/>
                </a:cubicBezTo>
                <a:cubicBezTo>
                  <a:pt x="572475" y="381574"/>
                  <a:pt x="578212" y="372533"/>
                  <a:pt x="584820" y="364273"/>
                </a:cubicBezTo>
                <a:lnTo>
                  <a:pt x="594732" y="351883"/>
                </a:lnTo>
                <a:cubicBezTo>
                  <a:pt x="595558" y="349405"/>
                  <a:pt x="596576" y="346983"/>
                  <a:pt x="597210" y="344449"/>
                </a:cubicBezTo>
                <a:cubicBezTo>
                  <a:pt x="598232" y="340363"/>
                  <a:pt x="598531" y="336109"/>
                  <a:pt x="599688" y="332059"/>
                </a:cubicBezTo>
                <a:cubicBezTo>
                  <a:pt x="601841" y="324524"/>
                  <a:pt x="604644" y="317190"/>
                  <a:pt x="607122" y="309756"/>
                </a:cubicBezTo>
                <a:cubicBezTo>
                  <a:pt x="610715" y="270232"/>
                  <a:pt x="611512" y="286962"/>
                  <a:pt x="602166" y="237893"/>
                </a:cubicBezTo>
                <a:cubicBezTo>
                  <a:pt x="601677" y="235327"/>
                  <a:pt x="601072" y="232674"/>
                  <a:pt x="599688" y="230459"/>
                </a:cubicBezTo>
                <a:cubicBezTo>
                  <a:pt x="596885" y="225974"/>
                  <a:pt x="592710" y="222470"/>
                  <a:pt x="589776" y="218069"/>
                </a:cubicBezTo>
                <a:cubicBezTo>
                  <a:pt x="587727" y="214995"/>
                  <a:pt x="586275" y="211552"/>
                  <a:pt x="584820" y="208156"/>
                </a:cubicBezTo>
                <a:cubicBezTo>
                  <a:pt x="575930" y="187412"/>
                  <a:pt x="575982" y="186597"/>
                  <a:pt x="569952" y="168508"/>
                </a:cubicBezTo>
                <a:cubicBezTo>
                  <a:pt x="567474" y="150336"/>
                  <a:pt x="570430" y="130537"/>
                  <a:pt x="562517" y="113991"/>
                </a:cubicBezTo>
                <a:cubicBezTo>
                  <a:pt x="559644" y="107983"/>
                  <a:pt x="549182" y="113010"/>
                  <a:pt x="542693" y="111512"/>
                </a:cubicBezTo>
                <a:cubicBezTo>
                  <a:pt x="538359" y="110512"/>
                  <a:pt x="534594" y="107726"/>
                  <a:pt x="530303" y="106556"/>
                </a:cubicBezTo>
                <a:cubicBezTo>
                  <a:pt x="514568" y="102265"/>
                  <a:pt x="474674" y="101933"/>
                  <a:pt x="468352" y="101600"/>
                </a:cubicBezTo>
                <a:cubicBezTo>
                  <a:pt x="465874" y="98296"/>
                  <a:pt x="461881" y="95704"/>
                  <a:pt x="460917" y="91688"/>
                </a:cubicBezTo>
                <a:cubicBezTo>
                  <a:pt x="440661" y="7293"/>
                  <a:pt x="486189" y="41326"/>
                  <a:pt x="356839" y="34693"/>
                </a:cubicBezTo>
                <a:cubicBezTo>
                  <a:pt x="354361" y="33867"/>
                  <a:pt x="351806" y="33244"/>
                  <a:pt x="349405" y="32215"/>
                </a:cubicBezTo>
                <a:cubicBezTo>
                  <a:pt x="341199" y="28698"/>
                  <a:pt x="336411" y="25801"/>
                  <a:pt x="329581" y="19825"/>
                </a:cubicBezTo>
                <a:cubicBezTo>
                  <a:pt x="326064" y="16748"/>
                  <a:pt x="323557" y="12504"/>
                  <a:pt x="319669" y="9912"/>
                </a:cubicBezTo>
                <a:cubicBezTo>
                  <a:pt x="315968" y="7444"/>
                  <a:pt x="311343" y="6763"/>
                  <a:pt x="307278" y="4956"/>
                </a:cubicBezTo>
                <a:cubicBezTo>
                  <a:pt x="303902" y="3456"/>
                  <a:pt x="300670" y="1652"/>
                  <a:pt x="297366" y="0"/>
                </a:cubicBezTo>
                <a:cubicBezTo>
                  <a:pt x="275064" y="826"/>
                  <a:pt x="252492" y="-1076"/>
                  <a:pt x="230459" y="2478"/>
                </a:cubicBezTo>
                <a:cubicBezTo>
                  <a:pt x="225846" y="3222"/>
                  <a:pt x="224435" y="9799"/>
                  <a:pt x="220547" y="12391"/>
                </a:cubicBezTo>
                <a:cubicBezTo>
                  <a:pt x="216846" y="14859"/>
                  <a:pt x="212286" y="15695"/>
                  <a:pt x="208156" y="17347"/>
                </a:cubicBezTo>
                <a:cubicBezTo>
                  <a:pt x="180898" y="14869"/>
                  <a:pt x="153550" y="13226"/>
                  <a:pt x="126381" y="9912"/>
                </a:cubicBezTo>
                <a:cubicBezTo>
                  <a:pt x="119619" y="9087"/>
                  <a:pt x="113216" y="6383"/>
                  <a:pt x="106556" y="4956"/>
                </a:cubicBezTo>
                <a:cubicBezTo>
                  <a:pt x="101643" y="3903"/>
                  <a:pt x="96644" y="3304"/>
                  <a:pt x="91688" y="2478"/>
                </a:cubicBezTo>
                <a:cubicBezTo>
                  <a:pt x="83428" y="5782"/>
                  <a:pt x="73199" y="6100"/>
                  <a:pt x="66908" y="12391"/>
                </a:cubicBezTo>
                <a:cubicBezTo>
                  <a:pt x="64296" y="15003"/>
                  <a:pt x="69717" y="19297"/>
                  <a:pt x="71864" y="22303"/>
                </a:cubicBezTo>
                <a:cubicBezTo>
                  <a:pt x="73901" y="25155"/>
                  <a:pt x="76970" y="27118"/>
                  <a:pt x="79298" y="29737"/>
                </a:cubicBezTo>
                <a:cubicBezTo>
                  <a:pt x="83584" y="34559"/>
                  <a:pt x="87558" y="39649"/>
                  <a:pt x="91688" y="44605"/>
                </a:cubicBezTo>
                <a:cubicBezTo>
                  <a:pt x="93340" y="50387"/>
                  <a:pt x="93724" y="56694"/>
                  <a:pt x="96644" y="61951"/>
                </a:cubicBezTo>
                <a:cubicBezTo>
                  <a:pt x="98090" y="64555"/>
                  <a:pt x="101972" y="64802"/>
                  <a:pt x="104078" y="66908"/>
                </a:cubicBezTo>
                <a:cubicBezTo>
                  <a:pt x="107818" y="70648"/>
                  <a:pt x="110508" y="75318"/>
                  <a:pt x="113991" y="79298"/>
                </a:cubicBezTo>
                <a:cubicBezTo>
                  <a:pt x="116299" y="81935"/>
                  <a:pt x="118947" y="84254"/>
                  <a:pt x="121425" y="86732"/>
                </a:cubicBezTo>
                <a:cubicBezTo>
                  <a:pt x="122251" y="94166"/>
                  <a:pt x="121703" y="101885"/>
                  <a:pt x="123903" y="109034"/>
                </a:cubicBezTo>
                <a:cubicBezTo>
                  <a:pt x="125118" y="112982"/>
                  <a:pt x="129288" y="115361"/>
                  <a:pt x="131337" y="118947"/>
                </a:cubicBezTo>
                <a:cubicBezTo>
                  <a:pt x="132633" y="121215"/>
                  <a:pt x="132989" y="123903"/>
                  <a:pt x="133815" y="126381"/>
                </a:cubicBezTo>
                <a:cubicBezTo>
                  <a:pt x="131337" y="132163"/>
                  <a:pt x="128639" y="137856"/>
                  <a:pt x="126381" y="143727"/>
                </a:cubicBezTo>
                <a:cubicBezTo>
                  <a:pt x="124506" y="148603"/>
                  <a:pt x="125604" y="155460"/>
                  <a:pt x="121425" y="158595"/>
                </a:cubicBezTo>
                <a:cubicBezTo>
                  <a:pt x="89025" y="182899"/>
                  <a:pt x="128303" y="151718"/>
                  <a:pt x="106556" y="173464"/>
                </a:cubicBezTo>
                <a:cubicBezTo>
                  <a:pt x="102816" y="177204"/>
                  <a:pt x="98042" y="179777"/>
                  <a:pt x="94166" y="183376"/>
                </a:cubicBezTo>
                <a:cubicBezTo>
                  <a:pt x="86462" y="190530"/>
                  <a:pt x="80275" y="199370"/>
                  <a:pt x="71864" y="205678"/>
                </a:cubicBezTo>
                <a:cubicBezTo>
                  <a:pt x="65256" y="210634"/>
                  <a:pt x="58385" y="215259"/>
                  <a:pt x="52039" y="220547"/>
                </a:cubicBezTo>
                <a:cubicBezTo>
                  <a:pt x="48449" y="223538"/>
                  <a:pt x="45631" y="227368"/>
                  <a:pt x="42127" y="230459"/>
                </a:cubicBezTo>
                <a:cubicBezTo>
                  <a:pt x="31580" y="239766"/>
                  <a:pt x="20719" y="248712"/>
                  <a:pt x="9913" y="257717"/>
                </a:cubicBezTo>
                <a:cubicBezTo>
                  <a:pt x="5850" y="261103"/>
                  <a:pt x="1652" y="290758"/>
                  <a:pt x="0" y="297366"/>
                </a:cubicBezTo>
                <a:close/>
              </a:path>
            </a:pathLst>
          </a:custGeom>
          <a:noFill/>
          <a:ln>
            <a:solidFill>
              <a:srgbClr val="69FF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2874836-3A80-5E63-FD5D-9F2F39AE2ED1}"/>
              </a:ext>
            </a:extLst>
          </p:cNvPr>
          <p:cNvSpPr/>
          <p:nvPr/>
        </p:nvSpPr>
        <p:spPr>
          <a:xfrm>
            <a:off x="10337104" y="3367668"/>
            <a:ext cx="605959" cy="693854"/>
          </a:xfrm>
          <a:custGeom>
            <a:avLst/>
            <a:gdLst>
              <a:gd name="csX0" fmla="*/ 125218 w 605959"/>
              <a:gd name="csY0" fmla="*/ 297366 h 693854"/>
              <a:gd name="csX1" fmla="*/ 125218 w 605959"/>
              <a:gd name="csY1" fmla="*/ 297366 h 693854"/>
              <a:gd name="csX2" fmla="*/ 154955 w 605959"/>
              <a:gd name="csY2" fmla="*/ 337015 h 693854"/>
              <a:gd name="csX3" fmla="*/ 169823 w 605959"/>
              <a:gd name="csY3" fmla="*/ 356839 h 693854"/>
              <a:gd name="csX4" fmla="*/ 184691 w 605959"/>
              <a:gd name="csY4" fmla="*/ 361795 h 693854"/>
              <a:gd name="csX5" fmla="*/ 202037 w 605959"/>
              <a:gd name="csY5" fmla="*/ 369230 h 693854"/>
              <a:gd name="csX6" fmla="*/ 219384 w 605959"/>
              <a:gd name="csY6" fmla="*/ 376664 h 693854"/>
              <a:gd name="csX7" fmla="*/ 224340 w 605959"/>
              <a:gd name="csY7" fmla="*/ 384098 h 693854"/>
              <a:gd name="csX8" fmla="*/ 239208 w 605959"/>
              <a:gd name="csY8" fmla="*/ 394010 h 693854"/>
              <a:gd name="csX9" fmla="*/ 244164 w 605959"/>
              <a:gd name="csY9" fmla="*/ 411356 h 693854"/>
              <a:gd name="csX10" fmla="*/ 239208 w 605959"/>
              <a:gd name="csY10" fmla="*/ 460917 h 693854"/>
              <a:gd name="csX11" fmla="*/ 226818 w 605959"/>
              <a:gd name="csY11" fmla="*/ 470830 h 693854"/>
              <a:gd name="csX12" fmla="*/ 219384 w 605959"/>
              <a:gd name="csY12" fmla="*/ 485698 h 693854"/>
              <a:gd name="csX13" fmla="*/ 209472 w 605959"/>
              <a:gd name="csY13" fmla="*/ 495610 h 693854"/>
              <a:gd name="csX14" fmla="*/ 199559 w 605959"/>
              <a:gd name="csY14" fmla="*/ 508000 h 693854"/>
              <a:gd name="csX15" fmla="*/ 194603 w 605959"/>
              <a:gd name="csY15" fmla="*/ 517912 h 693854"/>
              <a:gd name="csX16" fmla="*/ 182213 w 605959"/>
              <a:gd name="csY16" fmla="*/ 525347 h 693854"/>
              <a:gd name="csX17" fmla="*/ 172301 w 605959"/>
              <a:gd name="csY17" fmla="*/ 537737 h 693854"/>
              <a:gd name="csX18" fmla="*/ 162389 w 605959"/>
              <a:gd name="csY18" fmla="*/ 562517 h 693854"/>
              <a:gd name="csX19" fmla="*/ 159911 w 605959"/>
              <a:gd name="csY19" fmla="*/ 574908 h 693854"/>
              <a:gd name="csX20" fmla="*/ 147520 w 605959"/>
              <a:gd name="csY20" fmla="*/ 631903 h 693854"/>
              <a:gd name="csX21" fmla="*/ 149998 w 605959"/>
              <a:gd name="csY21" fmla="*/ 646771 h 693854"/>
              <a:gd name="csX22" fmla="*/ 157433 w 605959"/>
              <a:gd name="csY22" fmla="*/ 649249 h 693854"/>
              <a:gd name="csX23" fmla="*/ 192125 w 605959"/>
              <a:gd name="csY23" fmla="*/ 664117 h 693854"/>
              <a:gd name="csX24" fmla="*/ 224340 w 605959"/>
              <a:gd name="csY24" fmla="*/ 674030 h 693854"/>
              <a:gd name="csX25" fmla="*/ 234252 w 605959"/>
              <a:gd name="csY25" fmla="*/ 678986 h 693854"/>
              <a:gd name="csX26" fmla="*/ 259033 w 605959"/>
              <a:gd name="csY26" fmla="*/ 681464 h 693854"/>
              <a:gd name="csX27" fmla="*/ 273901 w 605959"/>
              <a:gd name="csY27" fmla="*/ 683942 h 693854"/>
              <a:gd name="csX28" fmla="*/ 281335 w 605959"/>
              <a:gd name="csY28" fmla="*/ 686420 h 693854"/>
              <a:gd name="csX29" fmla="*/ 293725 w 605959"/>
              <a:gd name="csY29" fmla="*/ 691376 h 693854"/>
              <a:gd name="csX30" fmla="*/ 313550 w 605959"/>
              <a:gd name="csY30" fmla="*/ 693854 h 693854"/>
              <a:gd name="csX31" fmla="*/ 375501 w 605959"/>
              <a:gd name="csY31" fmla="*/ 688898 h 693854"/>
              <a:gd name="csX32" fmla="*/ 390369 w 605959"/>
              <a:gd name="csY32" fmla="*/ 681464 h 693854"/>
              <a:gd name="csX33" fmla="*/ 407716 w 605959"/>
              <a:gd name="csY33" fmla="*/ 676508 h 693854"/>
              <a:gd name="csX34" fmla="*/ 432496 w 605959"/>
              <a:gd name="csY34" fmla="*/ 661639 h 693854"/>
              <a:gd name="csX35" fmla="*/ 447364 w 605959"/>
              <a:gd name="csY35" fmla="*/ 649249 h 693854"/>
              <a:gd name="csX36" fmla="*/ 459755 w 605959"/>
              <a:gd name="csY36" fmla="*/ 641815 h 693854"/>
              <a:gd name="csX37" fmla="*/ 469667 w 605959"/>
              <a:gd name="csY37" fmla="*/ 634381 h 693854"/>
              <a:gd name="csX38" fmla="*/ 472145 w 605959"/>
              <a:gd name="csY38" fmla="*/ 572430 h 693854"/>
              <a:gd name="csX39" fmla="*/ 479579 w 605959"/>
              <a:gd name="csY39" fmla="*/ 503044 h 693854"/>
              <a:gd name="csX40" fmla="*/ 487013 w 605959"/>
              <a:gd name="csY40" fmla="*/ 498088 h 693854"/>
              <a:gd name="csX41" fmla="*/ 514272 w 605959"/>
              <a:gd name="csY41" fmla="*/ 505522 h 693854"/>
              <a:gd name="csX42" fmla="*/ 519228 w 605959"/>
              <a:gd name="csY42" fmla="*/ 520391 h 693854"/>
              <a:gd name="csX43" fmla="*/ 534096 w 605959"/>
              <a:gd name="csY43" fmla="*/ 527825 h 693854"/>
              <a:gd name="csX44" fmla="*/ 586135 w 605959"/>
              <a:gd name="csY44" fmla="*/ 490654 h 693854"/>
              <a:gd name="csX45" fmla="*/ 601003 w 605959"/>
              <a:gd name="csY45" fmla="*/ 478264 h 693854"/>
              <a:gd name="csX46" fmla="*/ 591091 w 605959"/>
              <a:gd name="csY46" fmla="*/ 433659 h 693854"/>
              <a:gd name="csX47" fmla="*/ 583657 w 605959"/>
              <a:gd name="csY47" fmla="*/ 381620 h 693854"/>
              <a:gd name="csX48" fmla="*/ 591091 w 605959"/>
              <a:gd name="csY48" fmla="*/ 359317 h 693854"/>
              <a:gd name="csX49" fmla="*/ 601003 w 605959"/>
              <a:gd name="csY49" fmla="*/ 354361 h 693854"/>
              <a:gd name="csX50" fmla="*/ 605959 w 605959"/>
              <a:gd name="csY50" fmla="*/ 346927 h 693854"/>
              <a:gd name="csX51" fmla="*/ 596047 w 605959"/>
              <a:gd name="csY51" fmla="*/ 317191 h 693854"/>
              <a:gd name="csX52" fmla="*/ 591091 w 605959"/>
              <a:gd name="csY52" fmla="*/ 307278 h 693854"/>
              <a:gd name="csX53" fmla="*/ 581179 w 605959"/>
              <a:gd name="csY53" fmla="*/ 304800 h 693854"/>
              <a:gd name="csX54" fmla="*/ 566311 w 605959"/>
              <a:gd name="csY54" fmla="*/ 292410 h 693854"/>
              <a:gd name="csX55" fmla="*/ 558876 w 605959"/>
              <a:gd name="csY55" fmla="*/ 287454 h 693854"/>
              <a:gd name="csX56" fmla="*/ 553920 w 605959"/>
              <a:gd name="csY56" fmla="*/ 277542 h 693854"/>
              <a:gd name="csX57" fmla="*/ 546486 w 605959"/>
              <a:gd name="csY57" fmla="*/ 265152 h 693854"/>
              <a:gd name="csX58" fmla="*/ 534096 w 605959"/>
              <a:gd name="csY58" fmla="*/ 237893 h 693854"/>
              <a:gd name="csX59" fmla="*/ 521706 w 605959"/>
              <a:gd name="csY59" fmla="*/ 225503 h 693854"/>
              <a:gd name="csX60" fmla="*/ 514272 w 605959"/>
              <a:gd name="csY60" fmla="*/ 213112 h 693854"/>
              <a:gd name="csX61" fmla="*/ 496925 w 605959"/>
              <a:gd name="csY61" fmla="*/ 195766 h 693854"/>
              <a:gd name="csX62" fmla="*/ 469667 w 605959"/>
              <a:gd name="csY62" fmla="*/ 161073 h 693854"/>
              <a:gd name="csX63" fmla="*/ 459755 w 605959"/>
              <a:gd name="csY63" fmla="*/ 151161 h 693854"/>
              <a:gd name="csX64" fmla="*/ 454798 w 605959"/>
              <a:gd name="csY64" fmla="*/ 141249 h 693854"/>
              <a:gd name="csX65" fmla="*/ 444886 w 605959"/>
              <a:gd name="csY65" fmla="*/ 123903 h 693854"/>
              <a:gd name="csX66" fmla="*/ 437452 w 605959"/>
              <a:gd name="csY66" fmla="*/ 113991 h 693854"/>
              <a:gd name="csX67" fmla="*/ 432496 w 605959"/>
              <a:gd name="csY67" fmla="*/ 106556 h 693854"/>
              <a:gd name="csX68" fmla="*/ 425062 w 605959"/>
              <a:gd name="csY68" fmla="*/ 99122 h 693854"/>
              <a:gd name="csX69" fmla="*/ 420106 w 605959"/>
              <a:gd name="csY69" fmla="*/ 89210 h 693854"/>
              <a:gd name="csX70" fmla="*/ 417628 w 605959"/>
              <a:gd name="csY70" fmla="*/ 81776 h 693854"/>
              <a:gd name="csX71" fmla="*/ 410194 w 605959"/>
              <a:gd name="csY71" fmla="*/ 74342 h 693854"/>
              <a:gd name="csX72" fmla="*/ 407716 w 605959"/>
              <a:gd name="csY72" fmla="*/ 66908 h 693854"/>
              <a:gd name="csX73" fmla="*/ 405237 w 605959"/>
              <a:gd name="csY73" fmla="*/ 56995 h 693854"/>
              <a:gd name="csX74" fmla="*/ 397803 w 605959"/>
              <a:gd name="csY74" fmla="*/ 47083 h 693854"/>
              <a:gd name="csX75" fmla="*/ 387891 w 605959"/>
              <a:gd name="csY75" fmla="*/ 14869 h 693854"/>
              <a:gd name="csX76" fmla="*/ 380457 w 605959"/>
              <a:gd name="csY76" fmla="*/ 2478 h 693854"/>
              <a:gd name="csX77" fmla="*/ 365589 w 605959"/>
              <a:gd name="csY77" fmla="*/ 0 h 693854"/>
              <a:gd name="csX78" fmla="*/ 345764 w 605959"/>
              <a:gd name="csY78" fmla="*/ 19825 h 693854"/>
              <a:gd name="csX79" fmla="*/ 320984 w 605959"/>
              <a:gd name="csY79" fmla="*/ 39649 h 693854"/>
              <a:gd name="csX80" fmla="*/ 308594 w 605959"/>
              <a:gd name="csY80" fmla="*/ 54517 h 693854"/>
              <a:gd name="csX81" fmla="*/ 291247 w 605959"/>
              <a:gd name="csY81" fmla="*/ 66908 h 693854"/>
              <a:gd name="csX82" fmla="*/ 273901 w 605959"/>
              <a:gd name="csY82" fmla="*/ 59473 h 693854"/>
              <a:gd name="csX83" fmla="*/ 263989 w 605959"/>
              <a:gd name="csY83" fmla="*/ 56995 h 693854"/>
              <a:gd name="csX84" fmla="*/ 256555 w 605959"/>
              <a:gd name="csY84" fmla="*/ 54517 h 693854"/>
              <a:gd name="csX85" fmla="*/ 246642 w 605959"/>
              <a:gd name="csY85" fmla="*/ 42127 h 693854"/>
              <a:gd name="csX86" fmla="*/ 229296 w 605959"/>
              <a:gd name="csY86" fmla="*/ 7434 h 693854"/>
              <a:gd name="csX87" fmla="*/ 209472 w 605959"/>
              <a:gd name="csY87" fmla="*/ 0 h 693854"/>
              <a:gd name="csX88" fmla="*/ 197081 w 605959"/>
              <a:gd name="csY88" fmla="*/ 4956 h 693854"/>
              <a:gd name="csX89" fmla="*/ 189647 w 605959"/>
              <a:gd name="csY89" fmla="*/ 12391 h 693854"/>
              <a:gd name="csX90" fmla="*/ 157433 w 605959"/>
              <a:gd name="csY90" fmla="*/ 34693 h 693854"/>
              <a:gd name="csX91" fmla="*/ 137608 w 605959"/>
              <a:gd name="csY91" fmla="*/ 54517 h 693854"/>
              <a:gd name="csX92" fmla="*/ 125218 w 605959"/>
              <a:gd name="csY92" fmla="*/ 59473 h 693854"/>
              <a:gd name="csX93" fmla="*/ 115306 w 605959"/>
              <a:gd name="csY93" fmla="*/ 64430 h 693854"/>
              <a:gd name="csX94" fmla="*/ 105394 w 605959"/>
              <a:gd name="csY94" fmla="*/ 66908 h 693854"/>
              <a:gd name="csX95" fmla="*/ 97959 w 605959"/>
              <a:gd name="csY95" fmla="*/ 69386 h 693854"/>
              <a:gd name="csX96" fmla="*/ 80613 w 605959"/>
              <a:gd name="csY96" fmla="*/ 74342 h 693854"/>
              <a:gd name="csX97" fmla="*/ 70701 w 605959"/>
              <a:gd name="csY97" fmla="*/ 79298 h 693854"/>
              <a:gd name="csX98" fmla="*/ 40964 w 605959"/>
              <a:gd name="csY98" fmla="*/ 81776 h 693854"/>
              <a:gd name="csX99" fmla="*/ 18662 w 605959"/>
              <a:gd name="csY99" fmla="*/ 94166 h 693854"/>
              <a:gd name="csX100" fmla="*/ 8750 w 605959"/>
              <a:gd name="csY100" fmla="*/ 101600 h 693854"/>
              <a:gd name="csX101" fmla="*/ 3794 w 605959"/>
              <a:gd name="csY101" fmla="*/ 109034 h 693854"/>
              <a:gd name="csX102" fmla="*/ 6272 w 605959"/>
              <a:gd name="csY102" fmla="*/ 173464 h 693854"/>
              <a:gd name="csX103" fmla="*/ 13706 w 605959"/>
              <a:gd name="csY103" fmla="*/ 193288 h 693854"/>
              <a:gd name="csX104" fmla="*/ 26096 w 605959"/>
              <a:gd name="csY104" fmla="*/ 270108 h 693854"/>
              <a:gd name="csX105" fmla="*/ 31052 w 605959"/>
              <a:gd name="csY105" fmla="*/ 282498 h 693854"/>
              <a:gd name="csX106" fmla="*/ 63267 w 605959"/>
              <a:gd name="csY106" fmla="*/ 287454 h 693854"/>
              <a:gd name="csX107" fmla="*/ 73179 w 605959"/>
              <a:gd name="csY107" fmla="*/ 282498 h 693854"/>
              <a:gd name="csX108" fmla="*/ 75657 w 605959"/>
              <a:gd name="csY108" fmla="*/ 275064 h 693854"/>
              <a:gd name="csX109" fmla="*/ 90525 w 605959"/>
              <a:gd name="csY109" fmla="*/ 270108 h 693854"/>
              <a:gd name="csX110" fmla="*/ 125218 w 605959"/>
              <a:gd name="csY110" fmla="*/ 297366 h 6938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</a:cxnLst>
            <a:rect l="l" t="t" r="r" b="b"/>
            <a:pathLst>
              <a:path w="605959" h="693854">
                <a:moveTo>
                  <a:pt x="125218" y="297366"/>
                </a:moveTo>
                <a:lnTo>
                  <a:pt x="125218" y="297366"/>
                </a:lnTo>
                <a:cubicBezTo>
                  <a:pt x="135130" y="310582"/>
                  <a:pt x="149731" y="321342"/>
                  <a:pt x="154955" y="337015"/>
                </a:cubicBezTo>
                <a:cubicBezTo>
                  <a:pt x="158300" y="347051"/>
                  <a:pt x="157776" y="349173"/>
                  <a:pt x="169823" y="356839"/>
                </a:cubicBezTo>
                <a:cubicBezTo>
                  <a:pt x="174230" y="359644"/>
                  <a:pt x="179815" y="359920"/>
                  <a:pt x="184691" y="361795"/>
                </a:cubicBezTo>
                <a:cubicBezTo>
                  <a:pt x="190562" y="364053"/>
                  <a:pt x="196196" y="366894"/>
                  <a:pt x="202037" y="369230"/>
                </a:cubicBezTo>
                <a:cubicBezTo>
                  <a:pt x="220279" y="376527"/>
                  <a:pt x="196810" y="365377"/>
                  <a:pt x="219384" y="376664"/>
                </a:cubicBezTo>
                <a:cubicBezTo>
                  <a:pt x="221036" y="379142"/>
                  <a:pt x="222099" y="382137"/>
                  <a:pt x="224340" y="384098"/>
                </a:cubicBezTo>
                <a:cubicBezTo>
                  <a:pt x="228823" y="388020"/>
                  <a:pt x="235705" y="389193"/>
                  <a:pt x="239208" y="394010"/>
                </a:cubicBezTo>
                <a:cubicBezTo>
                  <a:pt x="242745" y="398873"/>
                  <a:pt x="242512" y="405574"/>
                  <a:pt x="244164" y="411356"/>
                </a:cubicBezTo>
                <a:cubicBezTo>
                  <a:pt x="247078" y="431758"/>
                  <a:pt x="250072" y="437830"/>
                  <a:pt x="239208" y="460917"/>
                </a:cubicBezTo>
                <a:cubicBezTo>
                  <a:pt x="236956" y="465703"/>
                  <a:pt x="230558" y="467090"/>
                  <a:pt x="226818" y="470830"/>
                </a:cubicBezTo>
                <a:cubicBezTo>
                  <a:pt x="212821" y="484828"/>
                  <a:pt x="229463" y="471588"/>
                  <a:pt x="219384" y="485698"/>
                </a:cubicBezTo>
                <a:cubicBezTo>
                  <a:pt x="216668" y="489500"/>
                  <a:pt x="212576" y="492118"/>
                  <a:pt x="209472" y="495610"/>
                </a:cubicBezTo>
                <a:cubicBezTo>
                  <a:pt x="205958" y="499563"/>
                  <a:pt x="202493" y="503599"/>
                  <a:pt x="199559" y="508000"/>
                </a:cubicBezTo>
                <a:cubicBezTo>
                  <a:pt x="197510" y="511074"/>
                  <a:pt x="197215" y="515300"/>
                  <a:pt x="194603" y="517912"/>
                </a:cubicBezTo>
                <a:cubicBezTo>
                  <a:pt x="191197" y="521318"/>
                  <a:pt x="186343" y="522869"/>
                  <a:pt x="182213" y="525347"/>
                </a:cubicBezTo>
                <a:cubicBezTo>
                  <a:pt x="178909" y="529477"/>
                  <a:pt x="175235" y="533336"/>
                  <a:pt x="172301" y="537737"/>
                </a:cubicBezTo>
                <a:cubicBezTo>
                  <a:pt x="168024" y="544152"/>
                  <a:pt x="164249" y="555698"/>
                  <a:pt x="162389" y="562517"/>
                </a:cubicBezTo>
                <a:cubicBezTo>
                  <a:pt x="161281" y="566581"/>
                  <a:pt x="160845" y="570801"/>
                  <a:pt x="159911" y="574908"/>
                </a:cubicBezTo>
                <a:cubicBezTo>
                  <a:pt x="147809" y="628153"/>
                  <a:pt x="152731" y="600635"/>
                  <a:pt x="147520" y="631903"/>
                </a:cubicBezTo>
                <a:cubicBezTo>
                  <a:pt x="148346" y="636859"/>
                  <a:pt x="147505" y="642409"/>
                  <a:pt x="149998" y="646771"/>
                </a:cubicBezTo>
                <a:cubicBezTo>
                  <a:pt x="151294" y="649039"/>
                  <a:pt x="155426" y="647577"/>
                  <a:pt x="157433" y="649249"/>
                </a:cubicBezTo>
                <a:cubicBezTo>
                  <a:pt x="180367" y="668360"/>
                  <a:pt x="138533" y="654373"/>
                  <a:pt x="192125" y="664117"/>
                </a:cubicBezTo>
                <a:cubicBezTo>
                  <a:pt x="241447" y="685256"/>
                  <a:pt x="181418" y="661153"/>
                  <a:pt x="224340" y="674030"/>
                </a:cubicBezTo>
                <a:cubicBezTo>
                  <a:pt x="227878" y="675091"/>
                  <a:pt x="230640" y="678212"/>
                  <a:pt x="234252" y="678986"/>
                </a:cubicBezTo>
                <a:cubicBezTo>
                  <a:pt x="242369" y="680725"/>
                  <a:pt x="250796" y="680434"/>
                  <a:pt x="259033" y="681464"/>
                </a:cubicBezTo>
                <a:cubicBezTo>
                  <a:pt x="264019" y="682087"/>
                  <a:pt x="268996" y="682852"/>
                  <a:pt x="273901" y="683942"/>
                </a:cubicBezTo>
                <a:cubicBezTo>
                  <a:pt x="276451" y="684509"/>
                  <a:pt x="278889" y="685503"/>
                  <a:pt x="281335" y="686420"/>
                </a:cubicBezTo>
                <a:cubicBezTo>
                  <a:pt x="285500" y="687982"/>
                  <a:pt x="289391" y="690376"/>
                  <a:pt x="293725" y="691376"/>
                </a:cubicBezTo>
                <a:cubicBezTo>
                  <a:pt x="300214" y="692873"/>
                  <a:pt x="306942" y="693028"/>
                  <a:pt x="313550" y="693854"/>
                </a:cubicBezTo>
                <a:cubicBezTo>
                  <a:pt x="334200" y="692202"/>
                  <a:pt x="355049" y="692197"/>
                  <a:pt x="375501" y="688898"/>
                </a:cubicBezTo>
                <a:cubicBezTo>
                  <a:pt x="380971" y="688016"/>
                  <a:pt x="385197" y="683453"/>
                  <a:pt x="390369" y="681464"/>
                </a:cubicBezTo>
                <a:cubicBezTo>
                  <a:pt x="395982" y="679305"/>
                  <a:pt x="401934" y="678160"/>
                  <a:pt x="407716" y="676508"/>
                </a:cubicBezTo>
                <a:cubicBezTo>
                  <a:pt x="453280" y="640053"/>
                  <a:pt x="390217" y="688544"/>
                  <a:pt x="432496" y="661639"/>
                </a:cubicBezTo>
                <a:cubicBezTo>
                  <a:pt x="437939" y="658175"/>
                  <a:pt x="442147" y="653043"/>
                  <a:pt x="447364" y="649249"/>
                </a:cubicBezTo>
                <a:cubicBezTo>
                  <a:pt x="451259" y="646416"/>
                  <a:pt x="455747" y="644487"/>
                  <a:pt x="459755" y="641815"/>
                </a:cubicBezTo>
                <a:cubicBezTo>
                  <a:pt x="463191" y="639524"/>
                  <a:pt x="466363" y="636859"/>
                  <a:pt x="469667" y="634381"/>
                </a:cubicBezTo>
                <a:cubicBezTo>
                  <a:pt x="480507" y="601857"/>
                  <a:pt x="472145" y="632987"/>
                  <a:pt x="472145" y="572430"/>
                </a:cubicBezTo>
                <a:cubicBezTo>
                  <a:pt x="472145" y="571851"/>
                  <a:pt x="466239" y="519052"/>
                  <a:pt x="479579" y="503044"/>
                </a:cubicBezTo>
                <a:cubicBezTo>
                  <a:pt x="481486" y="500756"/>
                  <a:pt x="484535" y="499740"/>
                  <a:pt x="487013" y="498088"/>
                </a:cubicBezTo>
                <a:cubicBezTo>
                  <a:pt x="496099" y="500566"/>
                  <a:pt x="506528" y="500161"/>
                  <a:pt x="514272" y="505522"/>
                </a:cubicBezTo>
                <a:cubicBezTo>
                  <a:pt x="518567" y="508496"/>
                  <a:pt x="516459" y="515961"/>
                  <a:pt x="519228" y="520391"/>
                </a:cubicBezTo>
                <a:cubicBezTo>
                  <a:pt x="521756" y="524436"/>
                  <a:pt x="530046" y="526475"/>
                  <a:pt x="534096" y="527825"/>
                </a:cubicBezTo>
                <a:cubicBezTo>
                  <a:pt x="555388" y="517179"/>
                  <a:pt x="562278" y="514511"/>
                  <a:pt x="586135" y="490654"/>
                </a:cubicBezTo>
                <a:cubicBezTo>
                  <a:pt x="595675" y="481114"/>
                  <a:pt x="590653" y="485164"/>
                  <a:pt x="601003" y="478264"/>
                </a:cubicBezTo>
                <a:cubicBezTo>
                  <a:pt x="596780" y="461370"/>
                  <a:pt x="593951" y="451388"/>
                  <a:pt x="591091" y="433659"/>
                </a:cubicBezTo>
                <a:cubicBezTo>
                  <a:pt x="588301" y="416360"/>
                  <a:pt x="583657" y="381620"/>
                  <a:pt x="583657" y="381620"/>
                </a:cubicBezTo>
                <a:cubicBezTo>
                  <a:pt x="586135" y="374186"/>
                  <a:pt x="586884" y="365928"/>
                  <a:pt x="591091" y="359317"/>
                </a:cubicBezTo>
                <a:cubicBezTo>
                  <a:pt x="593074" y="356200"/>
                  <a:pt x="598165" y="356726"/>
                  <a:pt x="601003" y="354361"/>
                </a:cubicBezTo>
                <a:cubicBezTo>
                  <a:pt x="603291" y="352454"/>
                  <a:pt x="604307" y="349405"/>
                  <a:pt x="605959" y="346927"/>
                </a:cubicBezTo>
                <a:cubicBezTo>
                  <a:pt x="602655" y="337015"/>
                  <a:pt x="599716" y="326974"/>
                  <a:pt x="596047" y="317191"/>
                </a:cubicBezTo>
                <a:cubicBezTo>
                  <a:pt x="594750" y="313732"/>
                  <a:pt x="593929" y="309643"/>
                  <a:pt x="591091" y="307278"/>
                </a:cubicBezTo>
                <a:cubicBezTo>
                  <a:pt x="588475" y="305098"/>
                  <a:pt x="584483" y="305626"/>
                  <a:pt x="581179" y="304800"/>
                </a:cubicBezTo>
                <a:cubicBezTo>
                  <a:pt x="576223" y="300670"/>
                  <a:pt x="571403" y="296371"/>
                  <a:pt x="566311" y="292410"/>
                </a:cubicBezTo>
                <a:cubicBezTo>
                  <a:pt x="563960" y="290581"/>
                  <a:pt x="560783" y="289742"/>
                  <a:pt x="558876" y="287454"/>
                </a:cubicBezTo>
                <a:cubicBezTo>
                  <a:pt x="556511" y="284616"/>
                  <a:pt x="555714" y="280771"/>
                  <a:pt x="553920" y="277542"/>
                </a:cubicBezTo>
                <a:cubicBezTo>
                  <a:pt x="551581" y="273332"/>
                  <a:pt x="548964" y="269282"/>
                  <a:pt x="546486" y="265152"/>
                </a:cubicBezTo>
                <a:cubicBezTo>
                  <a:pt x="542450" y="240933"/>
                  <a:pt x="547872" y="258557"/>
                  <a:pt x="534096" y="237893"/>
                </a:cubicBezTo>
                <a:cubicBezTo>
                  <a:pt x="525347" y="224770"/>
                  <a:pt x="534500" y="229768"/>
                  <a:pt x="521706" y="225503"/>
                </a:cubicBezTo>
                <a:cubicBezTo>
                  <a:pt x="519228" y="221373"/>
                  <a:pt x="517356" y="216812"/>
                  <a:pt x="514272" y="213112"/>
                </a:cubicBezTo>
                <a:cubicBezTo>
                  <a:pt x="509037" y="206830"/>
                  <a:pt x="501831" y="202308"/>
                  <a:pt x="496925" y="195766"/>
                </a:cubicBezTo>
                <a:cubicBezTo>
                  <a:pt x="491771" y="188895"/>
                  <a:pt x="476734" y="168140"/>
                  <a:pt x="469667" y="161073"/>
                </a:cubicBezTo>
                <a:cubicBezTo>
                  <a:pt x="466363" y="157769"/>
                  <a:pt x="462559" y="154899"/>
                  <a:pt x="459755" y="151161"/>
                </a:cubicBezTo>
                <a:cubicBezTo>
                  <a:pt x="457538" y="148206"/>
                  <a:pt x="456567" y="144492"/>
                  <a:pt x="454798" y="141249"/>
                </a:cubicBezTo>
                <a:cubicBezTo>
                  <a:pt x="451609" y="135403"/>
                  <a:pt x="448461" y="129521"/>
                  <a:pt x="444886" y="123903"/>
                </a:cubicBezTo>
                <a:cubicBezTo>
                  <a:pt x="442669" y="120419"/>
                  <a:pt x="439852" y="117352"/>
                  <a:pt x="437452" y="113991"/>
                </a:cubicBezTo>
                <a:cubicBezTo>
                  <a:pt x="435721" y="111567"/>
                  <a:pt x="434403" y="108844"/>
                  <a:pt x="432496" y="106556"/>
                </a:cubicBezTo>
                <a:cubicBezTo>
                  <a:pt x="430253" y="103864"/>
                  <a:pt x="427099" y="101974"/>
                  <a:pt x="425062" y="99122"/>
                </a:cubicBezTo>
                <a:cubicBezTo>
                  <a:pt x="422915" y="96116"/>
                  <a:pt x="421561" y="92605"/>
                  <a:pt x="420106" y="89210"/>
                </a:cubicBezTo>
                <a:cubicBezTo>
                  <a:pt x="419077" y="86809"/>
                  <a:pt x="419077" y="83949"/>
                  <a:pt x="417628" y="81776"/>
                </a:cubicBezTo>
                <a:cubicBezTo>
                  <a:pt x="415684" y="78860"/>
                  <a:pt x="412672" y="76820"/>
                  <a:pt x="410194" y="74342"/>
                </a:cubicBezTo>
                <a:cubicBezTo>
                  <a:pt x="409368" y="71864"/>
                  <a:pt x="408434" y="69420"/>
                  <a:pt x="407716" y="66908"/>
                </a:cubicBezTo>
                <a:cubicBezTo>
                  <a:pt x="406780" y="63633"/>
                  <a:pt x="406760" y="60041"/>
                  <a:pt x="405237" y="56995"/>
                </a:cubicBezTo>
                <a:cubicBezTo>
                  <a:pt x="403390" y="53301"/>
                  <a:pt x="400281" y="50387"/>
                  <a:pt x="397803" y="47083"/>
                </a:cubicBezTo>
                <a:cubicBezTo>
                  <a:pt x="394633" y="34405"/>
                  <a:pt x="393505" y="26098"/>
                  <a:pt x="387891" y="14869"/>
                </a:cubicBezTo>
                <a:cubicBezTo>
                  <a:pt x="385737" y="10561"/>
                  <a:pt x="384465" y="5150"/>
                  <a:pt x="380457" y="2478"/>
                </a:cubicBezTo>
                <a:cubicBezTo>
                  <a:pt x="376277" y="-309"/>
                  <a:pt x="370545" y="826"/>
                  <a:pt x="365589" y="0"/>
                </a:cubicBezTo>
                <a:cubicBezTo>
                  <a:pt x="358981" y="6608"/>
                  <a:pt x="353778" y="15017"/>
                  <a:pt x="345764" y="19825"/>
                </a:cubicBezTo>
                <a:cubicBezTo>
                  <a:pt x="328366" y="30264"/>
                  <a:pt x="336780" y="23853"/>
                  <a:pt x="320984" y="39649"/>
                </a:cubicBezTo>
                <a:cubicBezTo>
                  <a:pt x="316251" y="53847"/>
                  <a:pt x="322096" y="41015"/>
                  <a:pt x="308594" y="54517"/>
                </a:cubicBezTo>
                <a:cubicBezTo>
                  <a:pt x="294984" y="68127"/>
                  <a:pt x="315640" y="57151"/>
                  <a:pt x="291247" y="66908"/>
                </a:cubicBezTo>
                <a:cubicBezTo>
                  <a:pt x="285465" y="64430"/>
                  <a:pt x="279813" y="61623"/>
                  <a:pt x="273901" y="59473"/>
                </a:cubicBezTo>
                <a:cubicBezTo>
                  <a:pt x="270700" y="58309"/>
                  <a:pt x="267264" y="57931"/>
                  <a:pt x="263989" y="56995"/>
                </a:cubicBezTo>
                <a:cubicBezTo>
                  <a:pt x="261477" y="56277"/>
                  <a:pt x="259033" y="55343"/>
                  <a:pt x="256555" y="54517"/>
                </a:cubicBezTo>
                <a:cubicBezTo>
                  <a:pt x="253251" y="50387"/>
                  <a:pt x="249008" y="46858"/>
                  <a:pt x="246642" y="42127"/>
                </a:cubicBezTo>
                <a:cubicBezTo>
                  <a:pt x="240055" y="28954"/>
                  <a:pt x="251499" y="16315"/>
                  <a:pt x="229296" y="7434"/>
                </a:cubicBezTo>
                <a:cubicBezTo>
                  <a:pt x="214481" y="1508"/>
                  <a:pt x="221126" y="3885"/>
                  <a:pt x="209472" y="0"/>
                </a:cubicBezTo>
                <a:cubicBezTo>
                  <a:pt x="205342" y="1652"/>
                  <a:pt x="200853" y="2598"/>
                  <a:pt x="197081" y="4956"/>
                </a:cubicBezTo>
                <a:cubicBezTo>
                  <a:pt x="194109" y="6814"/>
                  <a:pt x="192359" y="10172"/>
                  <a:pt x="189647" y="12391"/>
                </a:cubicBezTo>
                <a:cubicBezTo>
                  <a:pt x="173372" y="25708"/>
                  <a:pt x="172590" y="25599"/>
                  <a:pt x="157433" y="34693"/>
                </a:cubicBezTo>
                <a:cubicBezTo>
                  <a:pt x="150012" y="43968"/>
                  <a:pt x="147790" y="48860"/>
                  <a:pt x="137608" y="54517"/>
                </a:cubicBezTo>
                <a:cubicBezTo>
                  <a:pt x="133720" y="56677"/>
                  <a:pt x="129283" y="57666"/>
                  <a:pt x="125218" y="59473"/>
                </a:cubicBezTo>
                <a:cubicBezTo>
                  <a:pt x="121842" y="60973"/>
                  <a:pt x="118765" y="63133"/>
                  <a:pt x="115306" y="64430"/>
                </a:cubicBezTo>
                <a:cubicBezTo>
                  <a:pt x="112117" y="65626"/>
                  <a:pt x="108669" y="65972"/>
                  <a:pt x="105394" y="66908"/>
                </a:cubicBezTo>
                <a:cubicBezTo>
                  <a:pt x="102882" y="67626"/>
                  <a:pt x="100461" y="68635"/>
                  <a:pt x="97959" y="69386"/>
                </a:cubicBezTo>
                <a:cubicBezTo>
                  <a:pt x="92199" y="71114"/>
                  <a:pt x="86264" y="72287"/>
                  <a:pt x="80613" y="74342"/>
                </a:cubicBezTo>
                <a:cubicBezTo>
                  <a:pt x="77141" y="75604"/>
                  <a:pt x="74332" y="78617"/>
                  <a:pt x="70701" y="79298"/>
                </a:cubicBezTo>
                <a:cubicBezTo>
                  <a:pt x="60925" y="81131"/>
                  <a:pt x="50876" y="80950"/>
                  <a:pt x="40964" y="81776"/>
                </a:cubicBezTo>
                <a:cubicBezTo>
                  <a:pt x="28559" y="85911"/>
                  <a:pt x="34154" y="83322"/>
                  <a:pt x="18662" y="94166"/>
                </a:cubicBezTo>
                <a:cubicBezTo>
                  <a:pt x="15279" y="96534"/>
                  <a:pt x="11670" y="98680"/>
                  <a:pt x="8750" y="101600"/>
                </a:cubicBezTo>
                <a:cubicBezTo>
                  <a:pt x="6644" y="103706"/>
                  <a:pt x="5446" y="106556"/>
                  <a:pt x="3794" y="109034"/>
                </a:cubicBezTo>
                <a:cubicBezTo>
                  <a:pt x="-2958" y="136045"/>
                  <a:pt x="198" y="118795"/>
                  <a:pt x="6272" y="173464"/>
                </a:cubicBezTo>
                <a:cubicBezTo>
                  <a:pt x="7701" y="186325"/>
                  <a:pt x="7569" y="184082"/>
                  <a:pt x="13706" y="193288"/>
                </a:cubicBezTo>
                <a:cubicBezTo>
                  <a:pt x="18867" y="268123"/>
                  <a:pt x="-1317" y="251833"/>
                  <a:pt x="26096" y="270108"/>
                </a:cubicBezTo>
                <a:cubicBezTo>
                  <a:pt x="27748" y="274238"/>
                  <a:pt x="27907" y="279353"/>
                  <a:pt x="31052" y="282498"/>
                </a:cubicBezTo>
                <a:cubicBezTo>
                  <a:pt x="42354" y="293800"/>
                  <a:pt x="49701" y="289392"/>
                  <a:pt x="63267" y="287454"/>
                </a:cubicBezTo>
                <a:cubicBezTo>
                  <a:pt x="66571" y="285802"/>
                  <a:pt x="70567" y="285110"/>
                  <a:pt x="73179" y="282498"/>
                </a:cubicBezTo>
                <a:cubicBezTo>
                  <a:pt x="75026" y="280651"/>
                  <a:pt x="73531" y="276582"/>
                  <a:pt x="75657" y="275064"/>
                </a:cubicBezTo>
                <a:cubicBezTo>
                  <a:pt x="79908" y="272028"/>
                  <a:pt x="90525" y="270108"/>
                  <a:pt x="90525" y="270108"/>
                </a:cubicBezTo>
                <a:lnTo>
                  <a:pt x="125218" y="297366"/>
                </a:lnTo>
                <a:close/>
              </a:path>
            </a:pathLst>
          </a:custGeom>
          <a:noFill/>
          <a:ln>
            <a:solidFill>
              <a:srgbClr val="69FF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1A8939-12C4-10FD-D30A-42FF7480D439}"/>
              </a:ext>
            </a:extLst>
          </p:cNvPr>
          <p:cNvSpPr txBox="1"/>
          <p:nvPr/>
        </p:nvSpPr>
        <p:spPr>
          <a:xfrm>
            <a:off x="10640083" y="2754611"/>
            <a:ext cx="685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ZrO</a:t>
            </a:r>
            <a:r>
              <a:rPr lang="en-US" b="1" baseline="-25000" dirty="0">
                <a:highlight>
                  <a:srgbClr val="00FFFF"/>
                </a:highlight>
              </a:rPr>
              <a:t>x</a:t>
            </a:r>
            <a:endParaRPr lang="en-US" b="1" dirty="0">
              <a:highlight>
                <a:srgbClr val="00FFFF"/>
              </a:highlight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B5220BF8-1238-C992-E74A-B270A7DDE927}"/>
              </a:ext>
            </a:extLst>
          </p:cNvPr>
          <p:cNvSpPr/>
          <p:nvPr/>
        </p:nvSpPr>
        <p:spPr>
          <a:xfrm rot="18950775">
            <a:off x="10449607" y="1954976"/>
            <a:ext cx="256517" cy="158361"/>
          </a:xfrm>
          <a:prstGeom prst="parallelogram">
            <a:avLst>
              <a:gd name="adj" fmla="val 15673"/>
            </a:avLst>
          </a:prstGeom>
          <a:noFill/>
          <a:ln>
            <a:solidFill>
              <a:srgbClr val="EE26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2A5402-46BB-3D38-CEAD-7F96548BA475}"/>
              </a:ext>
            </a:extLst>
          </p:cNvPr>
          <p:cNvSpPr txBox="1"/>
          <p:nvPr/>
        </p:nvSpPr>
        <p:spPr>
          <a:xfrm>
            <a:off x="9238792" y="2433506"/>
            <a:ext cx="685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00FF"/>
                </a:highlight>
              </a:rPr>
              <a:t>NbO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38E895CE-7F42-394A-C798-6B1CCDA4BED9}"/>
              </a:ext>
            </a:extLst>
          </p:cNvPr>
          <p:cNvSpPr/>
          <p:nvPr/>
        </p:nvSpPr>
        <p:spPr>
          <a:xfrm rot="18950775">
            <a:off x="10225465" y="3744363"/>
            <a:ext cx="326706" cy="158361"/>
          </a:xfrm>
          <a:prstGeom prst="parallelogram">
            <a:avLst>
              <a:gd name="adj" fmla="val 15673"/>
            </a:avLst>
          </a:prstGeom>
          <a:noFill/>
          <a:ln>
            <a:solidFill>
              <a:srgbClr val="EE26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F7D548-DF02-EE16-20DD-07BF34EEA63C}"/>
              </a:ext>
            </a:extLst>
          </p:cNvPr>
          <p:cNvCxnSpPr/>
          <p:nvPr/>
        </p:nvCxnSpPr>
        <p:spPr>
          <a:xfrm flipV="1">
            <a:off x="10989578" y="2486862"/>
            <a:ext cx="0" cy="267749"/>
          </a:xfrm>
          <a:prstGeom prst="straightConnector1">
            <a:avLst/>
          </a:prstGeom>
          <a:ln w="28575">
            <a:solidFill>
              <a:srgbClr val="69FF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19D808-6BEA-06D9-A585-3481751AF76B}"/>
              </a:ext>
            </a:extLst>
          </p:cNvPr>
          <p:cNvCxnSpPr>
            <a:cxnSpLocks/>
          </p:cNvCxnSpPr>
          <p:nvPr/>
        </p:nvCxnSpPr>
        <p:spPr>
          <a:xfrm flipH="1">
            <a:off x="10913725" y="3131967"/>
            <a:ext cx="86685" cy="259725"/>
          </a:xfrm>
          <a:prstGeom prst="straightConnector1">
            <a:avLst/>
          </a:prstGeom>
          <a:ln w="28575">
            <a:solidFill>
              <a:srgbClr val="69FF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F50C10D-4093-E450-1409-263190F49630}"/>
              </a:ext>
            </a:extLst>
          </p:cNvPr>
          <p:cNvCxnSpPr>
            <a:cxnSpLocks/>
          </p:cNvCxnSpPr>
          <p:nvPr/>
        </p:nvCxnSpPr>
        <p:spPr>
          <a:xfrm flipV="1">
            <a:off x="9942938" y="2165757"/>
            <a:ext cx="376186" cy="267749"/>
          </a:xfrm>
          <a:prstGeom prst="straightConnector1">
            <a:avLst/>
          </a:prstGeom>
          <a:ln w="28575">
            <a:solidFill>
              <a:srgbClr val="EE26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F305F9-BC71-F124-EB33-CB71EA33F12B}"/>
              </a:ext>
            </a:extLst>
          </p:cNvPr>
          <p:cNvCxnSpPr>
            <a:cxnSpLocks/>
          </p:cNvCxnSpPr>
          <p:nvPr/>
        </p:nvCxnSpPr>
        <p:spPr>
          <a:xfrm>
            <a:off x="9646967" y="2838458"/>
            <a:ext cx="448371" cy="832905"/>
          </a:xfrm>
          <a:prstGeom prst="straightConnector1">
            <a:avLst/>
          </a:prstGeom>
          <a:ln w="28575">
            <a:solidFill>
              <a:srgbClr val="EE26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5FC4C4E-0A54-A7E7-03C1-AE4B9A2F4DD0}"/>
              </a:ext>
            </a:extLst>
          </p:cNvPr>
          <p:cNvSpPr/>
          <p:nvPr/>
        </p:nvSpPr>
        <p:spPr>
          <a:xfrm>
            <a:off x="806794" y="3179491"/>
            <a:ext cx="5521153" cy="17594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Activated Zr scavenges oxygen from the NbO surface, forms monolayer ZrO</a:t>
            </a:r>
            <a:r>
              <a:rPr lang="en-US" sz="2400" b="1" baseline="-25000" dirty="0"/>
              <a:t>x</a:t>
            </a:r>
            <a:r>
              <a:rPr lang="en-US" sz="2400" b="1" dirty="0"/>
              <a:t> islands, and facilitates the Nb(100)-(</a:t>
            </a:r>
            <a:r>
              <a:rPr lang="en-US" sz="2400" b="1" i="1" dirty="0"/>
              <a:t>n</a:t>
            </a:r>
            <a:r>
              <a:rPr lang="en-US" sz="2400" b="1" dirty="0"/>
              <a:t>×</a:t>
            </a:r>
            <a:r>
              <a:rPr lang="en-US" sz="2400" b="1" i="1" dirty="0"/>
              <a:t>m</a:t>
            </a:r>
            <a:r>
              <a:rPr lang="en-US" sz="2400" b="1" dirty="0"/>
              <a:t>)O reconstruction.</a:t>
            </a:r>
          </a:p>
        </p:txBody>
      </p:sp>
    </p:spTree>
    <p:extLst>
      <p:ext uri="{BB962C8B-B14F-4D97-AF65-F5344CB8AC3E}">
        <p14:creationId xmlns:p14="http://schemas.microsoft.com/office/powerpoint/2010/main" val="232947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5DB3C-0A44-1171-F8BA-45E98900A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30C705-8557-F36D-FDF6-4C8AF1C57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7529610" cy="5612295"/>
          </a:xfrm>
        </p:spPr>
        <p:txBody>
          <a:bodyPr lIns="320040"/>
          <a:lstStyle/>
          <a:p>
            <a:r>
              <a:rPr lang="en-US" dirty="0"/>
              <a:t>Zr scavenges oxygen by forming stable ZrO</a:t>
            </a:r>
            <a:r>
              <a:rPr lang="en-US" baseline="-25000" dirty="0"/>
              <a:t>x</a:t>
            </a:r>
          </a:p>
          <a:p>
            <a:r>
              <a:rPr lang="en-US" dirty="0"/>
              <a:t>Annealing at 550-650 °C produces reduced Nb(100)-(</a:t>
            </a:r>
            <a:r>
              <a:rPr lang="en-US" i="1" dirty="0"/>
              <a:t>n</a:t>
            </a:r>
            <a:r>
              <a:rPr lang="en-US" dirty="0"/>
              <a:t>×</a:t>
            </a:r>
            <a:r>
              <a:rPr lang="en-US" i="1" dirty="0"/>
              <a:t>m</a:t>
            </a:r>
            <a:r>
              <a:rPr lang="en-US" dirty="0"/>
              <a:t>)O reconstructions</a:t>
            </a:r>
            <a:endParaRPr lang="en-US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64C49A-42EE-AABE-E118-2B436612C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Reduction: Active in the 550-650 °C Range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1CC89-49B4-EA21-68B9-7A825BCAF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BFDBA-FFD5-8FE4-25DE-89FFBE32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52D4-6DC0-087C-89E6-32EF6770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619DFF-1F01-BA9D-DBCD-03FB880F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08" y="1668579"/>
            <a:ext cx="4108492" cy="410849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FF98303-6B46-F89B-8032-ED4585089B25}"/>
              </a:ext>
            </a:extLst>
          </p:cNvPr>
          <p:cNvSpPr/>
          <p:nvPr/>
        </p:nvSpPr>
        <p:spPr>
          <a:xfrm>
            <a:off x="8653511" y="3185634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4949C-D5C7-4987-EBD2-156160A25C89}"/>
              </a:ext>
            </a:extLst>
          </p:cNvPr>
          <p:cNvSpPr/>
          <p:nvPr/>
        </p:nvSpPr>
        <p:spPr>
          <a:xfrm>
            <a:off x="8726371" y="3112483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B30F3D7-32C6-A06F-6350-320BBB95294E}"/>
              </a:ext>
            </a:extLst>
          </p:cNvPr>
          <p:cNvSpPr/>
          <p:nvPr/>
        </p:nvSpPr>
        <p:spPr>
          <a:xfrm>
            <a:off x="8805911" y="3050796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D6C5BC-3C20-7954-A453-5734AD771619}"/>
              </a:ext>
            </a:extLst>
          </p:cNvPr>
          <p:cNvSpPr/>
          <p:nvPr/>
        </p:nvSpPr>
        <p:spPr>
          <a:xfrm>
            <a:off x="8720639" y="3270615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CA1070-D9BE-199E-2E7E-CAE806B453F2}"/>
              </a:ext>
            </a:extLst>
          </p:cNvPr>
          <p:cNvSpPr/>
          <p:nvPr/>
        </p:nvSpPr>
        <p:spPr>
          <a:xfrm>
            <a:off x="8793499" y="3197464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AA1A7F-3073-EEBA-57CB-4FC5A2CD46F2}"/>
              </a:ext>
            </a:extLst>
          </p:cNvPr>
          <p:cNvSpPr/>
          <p:nvPr/>
        </p:nvSpPr>
        <p:spPr>
          <a:xfrm>
            <a:off x="8873039" y="3135777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A4BF12-5A68-38F3-58C3-5D73C38800FE}"/>
              </a:ext>
            </a:extLst>
          </p:cNvPr>
          <p:cNvSpPr/>
          <p:nvPr/>
        </p:nvSpPr>
        <p:spPr>
          <a:xfrm>
            <a:off x="8793499" y="3343766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5E8901-437A-893E-92CF-3981AD567F89}"/>
              </a:ext>
            </a:extLst>
          </p:cNvPr>
          <p:cNvSpPr/>
          <p:nvPr/>
        </p:nvSpPr>
        <p:spPr>
          <a:xfrm>
            <a:off x="8866359" y="3270615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87F537-36E7-78B9-1D88-031A50398E16}"/>
              </a:ext>
            </a:extLst>
          </p:cNvPr>
          <p:cNvSpPr/>
          <p:nvPr/>
        </p:nvSpPr>
        <p:spPr>
          <a:xfrm>
            <a:off x="8945899" y="3208928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E8E4E2-B158-C516-515A-0720F64409EA}"/>
              </a:ext>
            </a:extLst>
          </p:cNvPr>
          <p:cNvSpPr/>
          <p:nvPr/>
        </p:nvSpPr>
        <p:spPr>
          <a:xfrm>
            <a:off x="10029881" y="3050685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FE9DEE-50E2-E183-0F99-CCD5B52ECDD9}"/>
              </a:ext>
            </a:extLst>
          </p:cNvPr>
          <p:cNvSpPr/>
          <p:nvPr/>
        </p:nvSpPr>
        <p:spPr>
          <a:xfrm>
            <a:off x="10102741" y="2977534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41BA9B4-65B2-6F72-EC8B-D1C10679AD51}"/>
              </a:ext>
            </a:extLst>
          </p:cNvPr>
          <p:cNvSpPr/>
          <p:nvPr/>
        </p:nvSpPr>
        <p:spPr>
          <a:xfrm>
            <a:off x="10182281" y="2915847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3F88156-A24F-70E8-A64D-B7EB14D56C2F}"/>
              </a:ext>
            </a:extLst>
          </p:cNvPr>
          <p:cNvSpPr/>
          <p:nvPr/>
        </p:nvSpPr>
        <p:spPr>
          <a:xfrm>
            <a:off x="10097009" y="3135666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8C0C38-09DD-D26A-57F4-A0729EF43CB6}"/>
              </a:ext>
            </a:extLst>
          </p:cNvPr>
          <p:cNvSpPr/>
          <p:nvPr/>
        </p:nvSpPr>
        <p:spPr>
          <a:xfrm>
            <a:off x="10169869" y="3062515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15A7B4-7069-FDCF-C11B-61AE273F6750}"/>
              </a:ext>
            </a:extLst>
          </p:cNvPr>
          <p:cNvSpPr/>
          <p:nvPr/>
        </p:nvSpPr>
        <p:spPr>
          <a:xfrm>
            <a:off x="10249409" y="3000828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287450-1AC3-1E92-2C34-4963E8B1B46B}"/>
              </a:ext>
            </a:extLst>
          </p:cNvPr>
          <p:cNvSpPr/>
          <p:nvPr/>
        </p:nvSpPr>
        <p:spPr>
          <a:xfrm>
            <a:off x="10169869" y="3208817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09FBA14-5BE8-F757-1698-DE8E2B9CBA95}"/>
              </a:ext>
            </a:extLst>
          </p:cNvPr>
          <p:cNvSpPr/>
          <p:nvPr/>
        </p:nvSpPr>
        <p:spPr>
          <a:xfrm>
            <a:off x="10242729" y="3135666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42B460-9111-E9F3-FF57-4AAA0C804D93}"/>
              </a:ext>
            </a:extLst>
          </p:cNvPr>
          <p:cNvSpPr/>
          <p:nvPr/>
        </p:nvSpPr>
        <p:spPr>
          <a:xfrm>
            <a:off x="10322269" y="3073979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D4015D4-1BF7-7CB0-FAE1-E0730D91B6FD}"/>
              </a:ext>
            </a:extLst>
          </p:cNvPr>
          <p:cNvSpPr/>
          <p:nvPr/>
        </p:nvSpPr>
        <p:spPr>
          <a:xfrm>
            <a:off x="10261821" y="2847379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C2112A3-5EC0-1972-BF22-6F107BCB7DA2}"/>
              </a:ext>
            </a:extLst>
          </p:cNvPr>
          <p:cNvSpPr/>
          <p:nvPr/>
        </p:nvSpPr>
        <p:spPr>
          <a:xfrm>
            <a:off x="10341361" y="2785692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AAFB391-459B-49C8-FF10-7664450C3567}"/>
              </a:ext>
            </a:extLst>
          </p:cNvPr>
          <p:cNvSpPr/>
          <p:nvPr/>
        </p:nvSpPr>
        <p:spPr>
          <a:xfrm>
            <a:off x="10328949" y="2932360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6C8ECC9-7C1F-FF8A-BA34-41924600380B}"/>
              </a:ext>
            </a:extLst>
          </p:cNvPr>
          <p:cNvSpPr/>
          <p:nvPr/>
        </p:nvSpPr>
        <p:spPr>
          <a:xfrm>
            <a:off x="10408489" y="2870673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8A5FDE1-7EE0-95BA-2C10-4DB0662C605B}"/>
              </a:ext>
            </a:extLst>
          </p:cNvPr>
          <p:cNvSpPr/>
          <p:nvPr/>
        </p:nvSpPr>
        <p:spPr>
          <a:xfrm>
            <a:off x="10401809" y="3005511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3455BC-C113-27F8-56E4-287FEE83E58D}"/>
              </a:ext>
            </a:extLst>
          </p:cNvPr>
          <p:cNvSpPr/>
          <p:nvPr/>
        </p:nvSpPr>
        <p:spPr>
          <a:xfrm>
            <a:off x="10481349" y="2943824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15ACAFA-AE81-9F85-C115-F81D1BFC87CF}"/>
              </a:ext>
            </a:extLst>
          </p:cNvPr>
          <p:cNvSpPr/>
          <p:nvPr/>
        </p:nvSpPr>
        <p:spPr>
          <a:xfrm>
            <a:off x="8660191" y="2383446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B5D8A80-B139-980D-43B0-43EFAF51CA4D}"/>
              </a:ext>
            </a:extLst>
          </p:cNvPr>
          <p:cNvSpPr/>
          <p:nvPr/>
        </p:nvSpPr>
        <p:spPr>
          <a:xfrm>
            <a:off x="8733051" y="2310295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5A66B54-BE7E-D9C7-F3E8-A7561AFA3BA6}"/>
              </a:ext>
            </a:extLst>
          </p:cNvPr>
          <p:cNvSpPr/>
          <p:nvPr/>
        </p:nvSpPr>
        <p:spPr>
          <a:xfrm>
            <a:off x="8812591" y="2248608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F925501-E5A8-9A22-3FB3-F2D7DF7480CF}"/>
              </a:ext>
            </a:extLst>
          </p:cNvPr>
          <p:cNvSpPr/>
          <p:nvPr/>
        </p:nvSpPr>
        <p:spPr>
          <a:xfrm>
            <a:off x="8727319" y="2468427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633B6CC-0C97-7882-F3C1-ABF832564A10}"/>
              </a:ext>
            </a:extLst>
          </p:cNvPr>
          <p:cNvSpPr/>
          <p:nvPr/>
        </p:nvSpPr>
        <p:spPr>
          <a:xfrm>
            <a:off x="8800179" y="2395276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89C1B3-DD59-0B2D-F6F4-B4FDD950897E}"/>
              </a:ext>
            </a:extLst>
          </p:cNvPr>
          <p:cNvSpPr/>
          <p:nvPr/>
        </p:nvSpPr>
        <p:spPr>
          <a:xfrm>
            <a:off x="8879719" y="2333589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FDDD068-CA5F-4C13-29B5-E891FDE30365}"/>
              </a:ext>
            </a:extLst>
          </p:cNvPr>
          <p:cNvSpPr/>
          <p:nvPr/>
        </p:nvSpPr>
        <p:spPr>
          <a:xfrm>
            <a:off x="8800179" y="2541578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9A4EC3F-6C97-7EE3-6C00-A9F5A0C76FBF}"/>
              </a:ext>
            </a:extLst>
          </p:cNvPr>
          <p:cNvSpPr/>
          <p:nvPr/>
        </p:nvSpPr>
        <p:spPr>
          <a:xfrm>
            <a:off x="8873039" y="2468427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952FF73-96C8-6083-C950-5400434D601C}"/>
              </a:ext>
            </a:extLst>
          </p:cNvPr>
          <p:cNvSpPr/>
          <p:nvPr/>
        </p:nvSpPr>
        <p:spPr>
          <a:xfrm>
            <a:off x="8952579" y="2406740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566C7F2-81B6-E741-44BB-D1D2FC1BCB7A}"/>
              </a:ext>
            </a:extLst>
          </p:cNvPr>
          <p:cNvSpPr/>
          <p:nvPr/>
        </p:nvSpPr>
        <p:spPr>
          <a:xfrm>
            <a:off x="8586383" y="2450865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0669A5A-045A-A40A-B18E-97801FC5F033}"/>
              </a:ext>
            </a:extLst>
          </p:cNvPr>
          <p:cNvSpPr/>
          <p:nvPr/>
        </p:nvSpPr>
        <p:spPr>
          <a:xfrm>
            <a:off x="8653511" y="2535846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3EF27E0-6367-5BCD-549A-D05F93408E52}"/>
              </a:ext>
            </a:extLst>
          </p:cNvPr>
          <p:cNvSpPr/>
          <p:nvPr/>
        </p:nvSpPr>
        <p:spPr>
          <a:xfrm>
            <a:off x="8726371" y="2608997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F88ECBD-125A-A5F0-817C-3958C313EB46}"/>
              </a:ext>
            </a:extLst>
          </p:cNvPr>
          <p:cNvSpPr/>
          <p:nvPr/>
        </p:nvSpPr>
        <p:spPr>
          <a:xfrm>
            <a:off x="8934435" y="2556170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851500B-3E8D-99DA-DB1E-5DEBD0C950CD}"/>
              </a:ext>
            </a:extLst>
          </p:cNvPr>
          <p:cNvSpPr/>
          <p:nvPr/>
        </p:nvSpPr>
        <p:spPr>
          <a:xfrm>
            <a:off x="9013975" y="2494483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680904-4166-927D-9B95-617C12B7B075}"/>
              </a:ext>
            </a:extLst>
          </p:cNvPr>
          <p:cNvSpPr/>
          <p:nvPr/>
        </p:nvSpPr>
        <p:spPr>
          <a:xfrm>
            <a:off x="9007295" y="2629321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1BD8103-83AB-95E6-ED6B-1A58CBDB9304}"/>
              </a:ext>
            </a:extLst>
          </p:cNvPr>
          <p:cNvSpPr/>
          <p:nvPr/>
        </p:nvSpPr>
        <p:spPr>
          <a:xfrm>
            <a:off x="9086835" y="2567634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B7C5AE6-5CE8-46D1-3FE3-14C677E9CB2A}"/>
              </a:ext>
            </a:extLst>
          </p:cNvPr>
          <p:cNvSpPr/>
          <p:nvPr/>
        </p:nvSpPr>
        <p:spPr>
          <a:xfrm>
            <a:off x="8787767" y="2696740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CFD982F-76E8-9B64-70EA-E0F7D493F7D4}"/>
              </a:ext>
            </a:extLst>
          </p:cNvPr>
          <p:cNvSpPr/>
          <p:nvPr/>
        </p:nvSpPr>
        <p:spPr>
          <a:xfrm>
            <a:off x="8860627" y="2769891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5CD81B9-AF20-D8F7-F5DD-FC9CF047D936}"/>
              </a:ext>
            </a:extLst>
          </p:cNvPr>
          <p:cNvSpPr/>
          <p:nvPr/>
        </p:nvSpPr>
        <p:spPr>
          <a:xfrm>
            <a:off x="8934435" y="2696543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BBBC9A-86CC-7692-D0CA-337B9018018B}"/>
              </a:ext>
            </a:extLst>
          </p:cNvPr>
          <p:cNvSpPr txBox="1"/>
          <p:nvPr/>
        </p:nvSpPr>
        <p:spPr>
          <a:xfrm>
            <a:off x="8059599" y="1810275"/>
            <a:ext cx="1120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(4×5)O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43B13D-A9C1-8B08-A232-1270FC17D09F}"/>
              </a:ext>
            </a:extLst>
          </p:cNvPr>
          <p:cNvSpPr txBox="1"/>
          <p:nvPr/>
        </p:nvSpPr>
        <p:spPr>
          <a:xfrm>
            <a:off x="7755270" y="3371764"/>
            <a:ext cx="10660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(3×3)O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65B08B7-0918-2F37-3CA2-3A89C1D4FEB4}"/>
              </a:ext>
            </a:extLst>
          </p:cNvPr>
          <p:cNvSpPr txBox="1"/>
          <p:nvPr/>
        </p:nvSpPr>
        <p:spPr>
          <a:xfrm>
            <a:off x="10559718" y="3118104"/>
            <a:ext cx="10660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(3×5)O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AD34A0-393F-A944-A862-9B72B334532A}"/>
              </a:ext>
            </a:extLst>
          </p:cNvPr>
          <p:cNvSpPr/>
          <p:nvPr/>
        </p:nvSpPr>
        <p:spPr>
          <a:xfrm>
            <a:off x="806794" y="3179491"/>
            <a:ext cx="5521153" cy="17594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Activated Zr scavenges oxygen from the NbO surface, forms monolayer ZrO</a:t>
            </a:r>
            <a:r>
              <a:rPr lang="en-US" sz="2400" b="1" baseline="-25000" dirty="0"/>
              <a:t>x</a:t>
            </a:r>
            <a:r>
              <a:rPr lang="en-US" sz="2400" b="1" dirty="0"/>
              <a:t> islands, and facilitates the Nb(100)-(</a:t>
            </a:r>
            <a:r>
              <a:rPr lang="en-US" sz="2400" b="1" i="1" dirty="0"/>
              <a:t>n</a:t>
            </a:r>
            <a:r>
              <a:rPr lang="en-US" sz="2400" b="1" dirty="0"/>
              <a:t>×</a:t>
            </a:r>
            <a:r>
              <a:rPr lang="en-US" sz="2400" b="1" i="1" dirty="0"/>
              <a:t>m</a:t>
            </a:r>
            <a:r>
              <a:rPr lang="en-US" sz="2400" b="1" dirty="0"/>
              <a:t>)O reconstruction.</a:t>
            </a:r>
          </a:p>
        </p:txBody>
      </p:sp>
    </p:spTree>
    <p:extLst>
      <p:ext uri="{BB962C8B-B14F-4D97-AF65-F5344CB8AC3E}">
        <p14:creationId xmlns:p14="http://schemas.microsoft.com/office/powerpoint/2010/main" val="1025358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722D094-95C0-EE02-B246-A99D774A96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40909"/>
                <a:ext cx="7242322" cy="2345868"/>
              </a:xfrm>
            </p:spPr>
            <p:txBody>
              <a:bodyPr lIns="320040"/>
              <a:lstStyle/>
              <a:p>
                <a:r>
                  <a:rPr lang="en-US" dirty="0"/>
                  <a:t>LDOS can be measured by applying a small AC bias atop the DC bias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LDOS can help identify the chemical state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722D094-95C0-EE02-B246-A99D774A96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40909"/>
                <a:ext cx="7242322" cy="2345868"/>
              </a:xfrm>
              <a:blipFill>
                <a:blip r:embed="rId2"/>
                <a:stretch>
                  <a:fillRect t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5F9FECD-72B8-A584-E1FD-2B10833D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density of states mapping on (</a:t>
            </a:r>
            <a:r>
              <a:rPr lang="en-US" i="1" dirty="0"/>
              <a:t>n</a:t>
            </a:r>
            <a:r>
              <a:rPr lang="en-US" dirty="0"/>
              <a:t>×</a:t>
            </a:r>
            <a:r>
              <a:rPr lang="en-US" i="1" dirty="0"/>
              <a:t>m</a:t>
            </a:r>
            <a:r>
              <a:rPr lang="en-US" dirty="0"/>
              <a:t>)O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84323-E23E-98C2-39C8-1FCCAF979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18561-4EBB-D45B-548E-9AC7A057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B358C-1252-93B4-8D14-9D1EA757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CBB683-688B-BE2F-F2A5-8687BE3AA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926" y="1229578"/>
            <a:ext cx="4441975" cy="4441975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998CF67-4ED7-3C8C-EB80-C6B73E7C89AA}"/>
              </a:ext>
            </a:extLst>
          </p:cNvPr>
          <p:cNvSpPr/>
          <p:nvPr/>
        </p:nvSpPr>
        <p:spPr>
          <a:xfrm>
            <a:off x="8891922" y="2522168"/>
            <a:ext cx="974785" cy="1649018"/>
          </a:xfrm>
          <a:custGeom>
            <a:avLst/>
            <a:gdLst>
              <a:gd name="csX0" fmla="*/ 914400 w 974785"/>
              <a:gd name="csY0" fmla="*/ 631101 h 1649018"/>
              <a:gd name="csX1" fmla="*/ 474453 w 974785"/>
              <a:gd name="csY1" fmla="*/ 27251 h 1649018"/>
              <a:gd name="csX2" fmla="*/ 422695 w 974785"/>
              <a:gd name="csY2" fmla="*/ 1372 h 1649018"/>
              <a:gd name="csX3" fmla="*/ 284672 w 974785"/>
              <a:gd name="csY3" fmla="*/ 9999 h 1649018"/>
              <a:gd name="csX4" fmla="*/ 276046 w 974785"/>
              <a:gd name="csY4" fmla="*/ 44504 h 1649018"/>
              <a:gd name="csX5" fmla="*/ 224287 w 974785"/>
              <a:gd name="csY5" fmla="*/ 27251 h 1649018"/>
              <a:gd name="csX6" fmla="*/ 215661 w 974785"/>
              <a:gd name="csY6" fmla="*/ 1372 h 1649018"/>
              <a:gd name="csX7" fmla="*/ 189781 w 974785"/>
              <a:gd name="csY7" fmla="*/ 9999 h 1649018"/>
              <a:gd name="csX8" fmla="*/ 181155 w 974785"/>
              <a:gd name="csY8" fmla="*/ 44504 h 1649018"/>
              <a:gd name="csX9" fmla="*/ 172529 w 974785"/>
              <a:gd name="csY9" fmla="*/ 87636 h 1649018"/>
              <a:gd name="csX10" fmla="*/ 163902 w 974785"/>
              <a:gd name="csY10" fmla="*/ 173901 h 1649018"/>
              <a:gd name="csX11" fmla="*/ 146649 w 974785"/>
              <a:gd name="csY11" fmla="*/ 225659 h 1649018"/>
              <a:gd name="csX12" fmla="*/ 138023 w 974785"/>
              <a:gd name="csY12" fmla="*/ 268791 h 1649018"/>
              <a:gd name="csX13" fmla="*/ 112144 w 974785"/>
              <a:gd name="csY13" fmla="*/ 355055 h 1649018"/>
              <a:gd name="csX14" fmla="*/ 86264 w 974785"/>
              <a:gd name="csY14" fmla="*/ 372308 h 1649018"/>
              <a:gd name="csX15" fmla="*/ 69012 w 974785"/>
              <a:gd name="csY15" fmla="*/ 406814 h 1649018"/>
              <a:gd name="csX16" fmla="*/ 43132 w 974785"/>
              <a:gd name="csY16" fmla="*/ 432693 h 1649018"/>
              <a:gd name="csX17" fmla="*/ 51759 w 974785"/>
              <a:gd name="csY17" fmla="*/ 467199 h 1649018"/>
              <a:gd name="csX18" fmla="*/ 43132 w 974785"/>
              <a:gd name="csY18" fmla="*/ 544836 h 1649018"/>
              <a:gd name="csX19" fmla="*/ 17253 w 974785"/>
              <a:gd name="csY19" fmla="*/ 587968 h 1649018"/>
              <a:gd name="csX20" fmla="*/ 0 w 974785"/>
              <a:gd name="csY20" fmla="*/ 691485 h 1649018"/>
              <a:gd name="csX21" fmla="*/ 25879 w 974785"/>
              <a:gd name="csY21" fmla="*/ 829508 h 1649018"/>
              <a:gd name="csX22" fmla="*/ 51759 w 974785"/>
              <a:gd name="csY22" fmla="*/ 881267 h 1649018"/>
              <a:gd name="csX23" fmla="*/ 86264 w 974785"/>
              <a:gd name="csY23" fmla="*/ 889893 h 1649018"/>
              <a:gd name="csX24" fmla="*/ 112144 w 974785"/>
              <a:gd name="csY24" fmla="*/ 915772 h 1649018"/>
              <a:gd name="csX25" fmla="*/ 138023 w 974785"/>
              <a:gd name="csY25" fmla="*/ 924399 h 1649018"/>
              <a:gd name="csX26" fmla="*/ 172529 w 974785"/>
              <a:gd name="csY26" fmla="*/ 941651 h 1649018"/>
              <a:gd name="csX27" fmla="*/ 189781 w 974785"/>
              <a:gd name="csY27" fmla="*/ 967531 h 1649018"/>
              <a:gd name="csX28" fmla="*/ 267419 w 974785"/>
              <a:gd name="csY28" fmla="*/ 1010663 h 1649018"/>
              <a:gd name="csX29" fmla="*/ 327804 w 974785"/>
              <a:gd name="csY29" fmla="*/ 1053795 h 1649018"/>
              <a:gd name="csX30" fmla="*/ 370936 w 974785"/>
              <a:gd name="csY30" fmla="*/ 1105553 h 1649018"/>
              <a:gd name="csX31" fmla="*/ 388189 w 974785"/>
              <a:gd name="csY31" fmla="*/ 1140059 h 1649018"/>
              <a:gd name="csX32" fmla="*/ 414068 w 974785"/>
              <a:gd name="csY32" fmla="*/ 1165938 h 1649018"/>
              <a:gd name="csX33" fmla="*/ 439947 w 974785"/>
              <a:gd name="csY33" fmla="*/ 1243576 h 1649018"/>
              <a:gd name="csX34" fmla="*/ 448574 w 974785"/>
              <a:gd name="csY34" fmla="*/ 1269455 h 1649018"/>
              <a:gd name="csX35" fmla="*/ 474453 w 974785"/>
              <a:gd name="csY35" fmla="*/ 1286708 h 1649018"/>
              <a:gd name="csX36" fmla="*/ 526212 w 974785"/>
              <a:gd name="csY36" fmla="*/ 1441984 h 1649018"/>
              <a:gd name="csX37" fmla="*/ 534838 w 974785"/>
              <a:gd name="csY37" fmla="*/ 1476489 h 1649018"/>
              <a:gd name="csX38" fmla="*/ 526212 w 974785"/>
              <a:gd name="csY38" fmla="*/ 1554127 h 1649018"/>
              <a:gd name="csX39" fmla="*/ 517585 w 974785"/>
              <a:gd name="csY39" fmla="*/ 1588633 h 1649018"/>
              <a:gd name="csX40" fmla="*/ 526212 w 974785"/>
              <a:gd name="csY40" fmla="*/ 1649018 h 1649018"/>
              <a:gd name="csX41" fmla="*/ 612476 w 974785"/>
              <a:gd name="csY41" fmla="*/ 1640391 h 1649018"/>
              <a:gd name="csX42" fmla="*/ 638355 w 974785"/>
              <a:gd name="csY42" fmla="*/ 1588633 h 1649018"/>
              <a:gd name="csX43" fmla="*/ 664234 w 974785"/>
              <a:gd name="csY43" fmla="*/ 1580006 h 1649018"/>
              <a:gd name="csX44" fmla="*/ 672861 w 974785"/>
              <a:gd name="csY44" fmla="*/ 1554127 h 1649018"/>
              <a:gd name="csX45" fmla="*/ 750498 w 974785"/>
              <a:gd name="csY45" fmla="*/ 1562753 h 1649018"/>
              <a:gd name="csX46" fmla="*/ 767751 w 974785"/>
              <a:gd name="csY46" fmla="*/ 1588633 h 1649018"/>
              <a:gd name="csX47" fmla="*/ 819510 w 974785"/>
              <a:gd name="csY47" fmla="*/ 1614512 h 1649018"/>
              <a:gd name="csX48" fmla="*/ 793630 w 974785"/>
              <a:gd name="csY48" fmla="*/ 1416104 h 1649018"/>
              <a:gd name="csX49" fmla="*/ 750498 w 974785"/>
              <a:gd name="csY49" fmla="*/ 1381599 h 1649018"/>
              <a:gd name="csX50" fmla="*/ 759125 w 974785"/>
              <a:gd name="csY50" fmla="*/ 1312587 h 1649018"/>
              <a:gd name="csX51" fmla="*/ 802257 w 974785"/>
              <a:gd name="csY51" fmla="*/ 1269455 h 1649018"/>
              <a:gd name="csX52" fmla="*/ 828136 w 974785"/>
              <a:gd name="csY52" fmla="*/ 1243576 h 1649018"/>
              <a:gd name="csX53" fmla="*/ 836762 w 974785"/>
              <a:gd name="csY53" fmla="*/ 1148685 h 1649018"/>
              <a:gd name="csX54" fmla="*/ 888521 w 974785"/>
              <a:gd name="csY54" fmla="*/ 1053795 h 1649018"/>
              <a:gd name="csX55" fmla="*/ 974785 w 974785"/>
              <a:gd name="csY55" fmla="*/ 958904 h 1649018"/>
              <a:gd name="csX56" fmla="*/ 957532 w 974785"/>
              <a:gd name="csY56" fmla="*/ 881267 h 1649018"/>
              <a:gd name="csX57" fmla="*/ 940279 w 974785"/>
              <a:gd name="csY57" fmla="*/ 846761 h 1649018"/>
              <a:gd name="csX58" fmla="*/ 923027 w 974785"/>
              <a:gd name="csY58" fmla="*/ 786376 h 1649018"/>
              <a:gd name="csX59" fmla="*/ 914400 w 974785"/>
              <a:gd name="csY59" fmla="*/ 717365 h 1649018"/>
              <a:gd name="csX60" fmla="*/ 914400 w 974785"/>
              <a:gd name="csY60" fmla="*/ 631101 h 16490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</a:cxnLst>
            <a:rect l="l" t="t" r="r" b="b"/>
            <a:pathLst>
              <a:path w="974785" h="1649018">
                <a:moveTo>
                  <a:pt x="914400" y="631101"/>
                </a:moveTo>
                <a:lnTo>
                  <a:pt x="474453" y="27251"/>
                </a:lnTo>
                <a:lnTo>
                  <a:pt x="422695" y="1372"/>
                </a:lnTo>
                <a:cubicBezTo>
                  <a:pt x="376687" y="4248"/>
                  <a:pt x="328896" y="-3008"/>
                  <a:pt x="284672" y="9999"/>
                </a:cubicBezTo>
                <a:cubicBezTo>
                  <a:pt x="273298" y="13344"/>
                  <a:pt x="287446" y="41247"/>
                  <a:pt x="276046" y="44504"/>
                </a:cubicBezTo>
                <a:cubicBezTo>
                  <a:pt x="258559" y="49500"/>
                  <a:pt x="241540" y="33002"/>
                  <a:pt x="224287" y="27251"/>
                </a:cubicBezTo>
                <a:cubicBezTo>
                  <a:pt x="221412" y="18625"/>
                  <a:pt x="223794" y="5438"/>
                  <a:pt x="215661" y="1372"/>
                </a:cubicBezTo>
                <a:cubicBezTo>
                  <a:pt x="207528" y="-2694"/>
                  <a:pt x="195462" y="2898"/>
                  <a:pt x="189781" y="9999"/>
                </a:cubicBezTo>
                <a:cubicBezTo>
                  <a:pt x="182375" y="19257"/>
                  <a:pt x="183727" y="32931"/>
                  <a:pt x="181155" y="44504"/>
                </a:cubicBezTo>
                <a:cubicBezTo>
                  <a:pt x="177974" y="58817"/>
                  <a:pt x="174467" y="73103"/>
                  <a:pt x="172529" y="87636"/>
                </a:cubicBezTo>
                <a:cubicBezTo>
                  <a:pt x="168710" y="116281"/>
                  <a:pt x="169228" y="145498"/>
                  <a:pt x="163902" y="173901"/>
                </a:cubicBezTo>
                <a:cubicBezTo>
                  <a:pt x="160550" y="191775"/>
                  <a:pt x="150215" y="207826"/>
                  <a:pt x="146649" y="225659"/>
                </a:cubicBezTo>
                <a:cubicBezTo>
                  <a:pt x="143774" y="240036"/>
                  <a:pt x="141204" y="254478"/>
                  <a:pt x="138023" y="268791"/>
                </a:cubicBezTo>
                <a:cubicBezTo>
                  <a:pt x="135021" y="282301"/>
                  <a:pt x="117751" y="351317"/>
                  <a:pt x="112144" y="355055"/>
                </a:cubicBezTo>
                <a:lnTo>
                  <a:pt x="86264" y="372308"/>
                </a:lnTo>
                <a:cubicBezTo>
                  <a:pt x="80513" y="383810"/>
                  <a:pt x="76486" y="396350"/>
                  <a:pt x="69012" y="406814"/>
                </a:cubicBezTo>
                <a:cubicBezTo>
                  <a:pt x="61921" y="416741"/>
                  <a:pt x="46484" y="420963"/>
                  <a:pt x="43132" y="432693"/>
                </a:cubicBezTo>
                <a:cubicBezTo>
                  <a:pt x="39875" y="444093"/>
                  <a:pt x="48883" y="455697"/>
                  <a:pt x="51759" y="467199"/>
                </a:cubicBezTo>
                <a:cubicBezTo>
                  <a:pt x="48883" y="493078"/>
                  <a:pt x="50285" y="519800"/>
                  <a:pt x="43132" y="544836"/>
                </a:cubicBezTo>
                <a:cubicBezTo>
                  <a:pt x="38526" y="560958"/>
                  <a:pt x="24062" y="572646"/>
                  <a:pt x="17253" y="587968"/>
                </a:cubicBezTo>
                <a:cubicBezTo>
                  <a:pt x="7342" y="610268"/>
                  <a:pt x="1617" y="678554"/>
                  <a:pt x="0" y="691485"/>
                </a:cubicBezTo>
                <a:cubicBezTo>
                  <a:pt x="15676" y="895263"/>
                  <a:pt x="-13899" y="749953"/>
                  <a:pt x="25879" y="829508"/>
                </a:cubicBezTo>
                <a:cubicBezTo>
                  <a:pt x="34490" y="846730"/>
                  <a:pt x="33219" y="868907"/>
                  <a:pt x="51759" y="881267"/>
                </a:cubicBezTo>
                <a:cubicBezTo>
                  <a:pt x="61623" y="887843"/>
                  <a:pt x="74762" y="887018"/>
                  <a:pt x="86264" y="889893"/>
                </a:cubicBezTo>
                <a:cubicBezTo>
                  <a:pt x="94891" y="898519"/>
                  <a:pt x="101993" y="909005"/>
                  <a:pt x="112144" y="915772"/>
                </a:cubicBezTo>
                <a:cubicBezTo>
                  <a:pt x="119710" y="920816"/>
                  <a:pt x="129665" y="920817"/>
                  <a:pt x="138023" y="924399"/>
                </a:cubicBezTo>
                <a:cubicBezTo>
                  <a:pt x="149843" y="929465"/>
                  <a:pt x="161027" y="935900"/>
                  <a:pt x="172529" y="941651"/>
                </a:cubicBezTo>
                <a:cubicBezTo>
                  <a:pt x="178280" y="950278"/>
                  <a:pt x="181979" y="960704"/>
                  <a:pt x="189781" y="967531"/>
                </a:cubicBezTo>
                <a:cubicBezTo>
                  <a:pt x="262307" y="1030992"/>
                  <a:pt x="216080" y="984992"/>
                  <a:pt x="267419" y="1010663"/>
                </a:cubicBezTo>
                <a:cubicBezTo>
                  <a:pt x="278340" y="1016124"/>
                  <a:pt x="322336" y="1049108"/>
                  <a:pt x="327804" y="1053795"/>
                </a:cubicBezTo>
                <a:cubicBezTo>
                  <a:pt x="347786" y="1070922"/>
                  <a:pt x="358158" y="1083192"/>
                  <a:pt x="370936" y="1105553"/>
                </a:cubicBezTo>
                <a:cubicBezTo>
                  <a:pt x="377316" y="1116718"/>
                  <a:pt x="380715" y="1129595"/>
                  <a:pt x="388189" y="1140059"/>
                </a:cubicBezTo>
                <a:cubicBezTo>
                  <a:pt x="395280" y="1149986"/>
                  <a:pt x="405442" y="1157312"/>
                  <a:pt x="414068" y="1165938"/>
                </a:cubicBezTo>
                <a:lnTo>
                  <a:pt x="439947" y="1243576"/>
                </a:lnTo>
                <a:cubicBezTo>
                  <a:pt x="442822" y="1252202"/>
                  <a:pt x="441008" y="1264411"/>
                  <a:pt x="448574" y="1269455"/>
                </a:cubicBezTo>
                <a:lnTo>
                  <a:pt x="474453" y="1286708"/>
                </a:lnTo>
                <a:cubicBezTo>
                  <a:pt x="517765" y="1394986"/>
                  <a:pt x="501448" y="1342929"/>
                  <a:pt x="526212" y="1441984"/>
                </a:cubicBezTo>
                <a:lnTo>
                  <a:pt x="534838" y="1476489"/>
                </a:lnTo>
                <a:cubicBezTo>
                  <a:pt x="531963" y="1502368"/>
                  <a:pt x="530171" y="1528391"/>
                  <a:pt x="526212" y="1554127"/>
                </a:cubicBezTo>
                <a:cubicBezTo>
                  <a:pt x="524409" y="1565845"/>
                  <a:pt x="517585" y="1576777"/>
                  <a:pt x="517585" y="1588633"/>
                </a:cubicBezTo>
                <a:cubicBezTo>
                  <a:pt x="517585" y="1608966"/>
                  <a:pt x="523336" y="1628890"/>
                  <a:pt x="526212" y="1649018"/>
                </a:cubicBezTo>
                <a:cubicBezTo>
                  <a:pt x="554967" y="1646142"/>
                  <a:pt x="585061" y="1649529"/>
                  <a:pt x="612476" y="1640391"/>
                </a:cubicBezTo>
                <a:cubicBezTo>
                  <a:pt x="636476" y="1632391"/>
                  <a:pt x="624957" y="1602031"/>
                  <a:pt x="638355" y="1588633"/>
                </a:cubicBezTo>
                <a:cubicBezTo>
                  <a:pt x="644785" y="1582203"/>
                  <a:pt x="655608" y="1582882"/>
                  <a:pt x="664234" y="1580006"/>
                </a:cubicBezTo>
                <a:cubicBezTo>
                  <a:pt x="667110" y="1571380"/>
                  <a:pt x="666431" y="1560557"/>
                  <a:pt x="672861" y="1554127"/>
                </a:cubicBezTo>
                <a:cubicBezTo>
                  <a:pt x="694427" y="1532562"/>
                  <a:pt x="733246" y="1557002"/>
                  <a:pt x="750498" y="1562753"/>
                </a:cubicBezTo>
                <a:cubicBezTo>
                  <a:pt x="756249" y="1571380"/>
                  <a:pt x="760420" y="1581302"/>
                  <a:pt x="767751" y="1588633"/>
                </a:cubicBezTo>
                <a:cubicBezTo>
                  <a:pt x="784472" y="1605354"/>
                  <a:pt x="798464" y="1607496"/>
                  <a:pt x="819510" y="1614512"/>
                </a:cubicBezTo>
                <a:cubicBezTo>
                  <a:pt x="817556" y="1575431"/>
                  <a:pt x="841528" y="1464002"/>
                  <a:pt x="793630" y="1416104"/>
                </a:cubicBezTo>
                <a:cubicBezTo>
                  <a:pt x="780611" y="1403085"/>
                  <a:pt x="764875" y="1393101"/>
                  <a:pt x="750498" y="1381599"/>
                </a:cubicBezTo>
                <a:cubicBezTo>
                  <a:pt x="753374" y="1358595"/>
                  <a:pt x="753025" y="1334953"/>
                  <a:pt x="759125" y="1312587"/>
                </a:cubicBezTo>
                <a:cubicBezTo>
                  <a:pt x="766567" y="1285299"/>
                  <a:pt x="783313" y="1285241"/>
                  <a:pt x="802257" y="1269455"/>
                </a:cubicBezTo>
                <a:cubicBezTo>
                  <a:pt x="811629" y="1261645"/>
                  <a:pt x="819510" y="1252202"/>
                  <a:pt x="828136" y="1243576"/>
                </a:cubicBezTo>
                <a:cubicBezTo>
                  <a:pt x="831011" y="1211946"/>
                  <a:pt x="828679" y="1179400"/>
                  <a:pt x="836762" y="1148685"/>
                </a:cubicBezTo>
                <a:cubicBezTo>
                  <a:pt x="838226" y="1143121"/>
                  <a:pt x="872190" y="1071759"/>
                  <a:pt x="888521" y="1053795"/>
                </a:cubicBezTo>
                <a:cubicBezTo>
                  <a:pt x="983946" y="948828"/>
                  <a:pt x="933405" y="1020975"/>
                  <a:pt x="974785" y="958904"/>
                </a:cubicBezTo>
                <a:cubicBezTo>
                  <a:pt x="969034" y="933025"/>
                  <a:pt x="965328" y="906605"/>
                  <a:pt x="957532" y="881267"/>
                </a:cubicBezTo>
                <a:cubicBezTo>
                  <a:pt x="953750" y="868976"/>
                  <a:pt x="945345" y="858581"/>
                  <a:pt x="940279" y="846761"/>
                </a:cubicBezTo>
                <a:cubicBezTo>
                  <a:pt x="934685" y="833708"/>
                  <a:pt x="925017" y="798315"/>
                  <a:pt x="923027" y="786376"/>
                </a:cubicBezTo>
                <a:cubicBezTo>
                  <a:pt x="919216" y="763509"/>
                  <a:pt x="917464" y="740344"/>
                  <a:pt x="914400" y="717365"/>
                </a:cubicBezTo>
                <a:cubicBezTo>
                  <a:pt x="911713" y="697211"/>
                  <a:pt x="905774" y="656980"/>
                  <a:pt x="914400" y="631101"/>
                </a:cubicBezTo>
                <a:close/>
              </a:path>
            </a:pathLst>
          </a:custGeom>
          <a:noFill/>
          <a:ln>
            <a:solidFill>
              <a:srgbClr val="69FF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B7A2197-2A81-FE8C-4226-587FBA66B87D}"/>
              </a:ext>
            </a:extLst>
          </p:cNvPr>
          <p:cNvSpPr/>
          <p:nvPr/>
        </p:nvSpPr>
        <p:spPr>
          <a:xfrm rot="3160089" flipV="1">
            <a:off x="9542947" y="2569948"/>
            <a:ext cx="829234" cy="558723"/>
          </a:xfrm>
          <a:prstGeom prst="parallelogram">
            <a:avLst>
              <a:gd name="adj" fmla="val 23542"/>
            </a:avLst>
          </a:prstGeom>
          <a:noFill/>
          <a:ln>
            <a:solidFill>
              <a:srgbClr val="EE26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9743C-86AD-6057-6B0B-9CF9D0065E3C}"/>
              </a:ext>
            </a:extLst>
          </p:cNvPr>
          <p:cNvSpPr txBox="1"/>
          <p:nvPr/>
        </p:nvSpPr>
        <p:spPr>
          <a:xfrm>
            <a:off x="8237369" y="2533579"/>
            <a:ext cx="685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ZrO</a:t>
            </a:r>
            <a:r>
              <a:rPr lang="en-US" b="1" baseline="-25000" dirty="0">
                <a:highlight>
                  <a:srgbClr val="00FFFF"/>
                </a:highlight>
              </a:rPr>
              <a:t>x</a:t>
            </a:r>
            <a:endParaRPr lang="en-US" b="1" dirty="0"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B2305B-B2E0-2F1A-3611-3A360447F97C}"/>
              </a:ext>
            </a:extLst>
          </p:cNvPr>
          <p:cNvSpPr txBox="1"/>
          <p:nvPr/>
        </p:nvSpPr>
        <p:spPr>
          <a:xfrm>
            <a:off x="10056440" y="2245355"/>
            <a:ext cx="929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00FF"/>
                </a:highlight>
              </a:rPr>
              <a:t>(3×1)O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B95945-1EEE-AAE4-2998-B15AA44610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58"/>
          <a:stretch>
            <a:fillRect/>
          </a:stretch>
        </p:blipFill>
        <p:spPr>
          <a:xfrm>
            <a:off x="1204574" y="3331415"/>
            <a:ext cx="4608900" cy="298646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6E30E1-A4AF-1F9A-2F46-4C45EA028CF6}"/>
              </a:ext>
            </a:extLst>
          </p:cNvPr>
          <p:cNvCxnSpPr/>
          <p:nvPr/>
        </p:nvCxnSpPr>
        <p:spPr>
          <a:xfrm flipV="1">
            <a:off x="2218271" y="3456705"/>
            <a:ext cx="0" cy="195580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7BB7CE-4699-BB0D-0912-4B4EF5153503}"/>
              </a:ext>
            </a:extLst>
          </p:cNvPr>
          <p:cNvCxnSpPr/>
          <p:nvPr/>
        </p:nvCxnSpPr>
        <p:spPr>
          <a:xfrm flipV="1">
            <a:off x="3556004" y="3483464"/>
            <a:ext cx="0" cy="195580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79DFF8-9930-E789-D76B-E816707E322E}"/>
              </a:ext>
            </a:extLst>
          </p:cNvPr>
          <p:cNvCxnSpPr/>
          <p:nvPr/>
        </p:nvCxnSpPr>
        <p:spPr>
          <a:xfrm flipV="1">
            <a:off x="5046138" y="3483464"/>
            <a:ext cx="0" cy="195580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9B80B2-8DC2-F27B-11D5-EF189C8CA8C0}"/>
              </a:ext>
            </a:extLst>
          </p:cNvPr>
          <p:cNvSpPr txBox="1"/>
          <p:nvPr/>
        </p:nvSpPr>
        <p:spPr>
          <a:xfrm>
            <a:off x="2360520" y="3273397"/>
            <a:ext cx="98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(3×1)O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79E615-0311-DF6D-18C9-6325A9992EF4}"/>
              </a:ext>
            </a:extLst>
          </p:cNvPr>
          <p:cNvSpPr txBox="1"/>
          <p:nvPr/>
        </p:nvSpPr>
        <p:spPr>
          <a:xfrm>
            <a:off x="3849341" y="3267437"/>
            <a:ext cx="113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(</a:t>
            </a:r>
            <a:r>
              <a:rPr lang="en-US" b="1" i="1" dirty="0">
                <a:solidFill>
                  <a:schemeClr val="bg1"/>
                </a:solidFill>
                <a:highlight>
                  <a:srgbClr val="000000"/>
                </a:highlight>
              </a:rPr>
              <a:t>n</a:t>
            </a: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×</a:t>
            </a:r>
            <a:r>
              <a:rPr lang="en-US" b="1" i="1" dirty="0">
                <a:solidFill>
                  <a:schemeClr val="bg1"/>
                </a:solidFill>
                <a:highlight>
                  <a:srgbClr val="000000"/>
                </a:highlight>
              </a:rPr>
              <a:t>m</a:t>
            </a: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)O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1DCAE1-9BFB-EA7A-67FD-6688EC69B7E2}"/>
              </a:ext>
            </a:extLst>
          </p:cNvPr>
          <p:cNvSpPr txBox="1"/>
          <p:nvPr/>
        </p:nvSpPr>
        <p:spPr>
          <a:xfrm>
            <a:off x="7343926" y="5671553"/>
            <a:ext cx="4441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Imaged at: constant height, 0.5 V, 200 mV oscillation, 40 pA</a:t>
            </a:r>
          </a:p>
        </p:txBody>
      </p:sp>
    </p:spTree>
    <p:extLst>
      <p:ext uri="{BB962C8B-B14F-4D97-AF65-F5344CB8AC3E}">
        <p14:creationId xmlns:p14="http://schemas.microsoft.com/office/powerpoint/2010/main" val="322091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BF99F2-41E0-957D-38B2-B07666970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40908"/>
            <a:ext cx="9753600" cy="2038313"/>
          </a:xfrm>
        </p:spPr>
        <p:txBody>
          <a:bodyPr lIns="320040"/>
          <a:lstStyle/>
          <a:p>
            <a:r>
              <a:rPr lang="en-US" dirty="0"/>
              <a:t>Various surface reconstructions were simulated using FairChem and validated using DFT</a:t>
            </a:r>
          </a:p>
          <a:p>
            <a:r>
              <a:rPr lang="en-US" dirty="0"/>
              <a:t>Simulated STM images were compared to observed surface reconstructions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1161B0-CDBE-45C2-5EE9-9253DF37F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surface reconstructions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B2514-50C5-D84A-D9E4-DFE190EFE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1AC85-446E-3BBD-76BE-3088CFA58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BB0BD-AC03-76EF-DFC1-E0467E4A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BB867-66D4-09E4-2D0E-2FF0E792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241" y="996644"/>
            <a:ext cx="1560175" cy="1583265"/>
          </a:xfrm>
          <a:prstGeom prst="rect">
            <a:avLst/>
          </a:prstGeom>
        </p:spPr>
      </p:pic>
      <p:pic>
        <p:nvPicPr>
          <p:cNvPr id="9" name="Picture 8" descr="high_coordination_pdos.png">
            <a:extLst>
              <a:ext uri="{FF2B5EF4-FFF2-40B4-BE49-F238E27FC236}">
                <a16:creationId xmlns:a16="http://schemas.microsoft.com/office/drawing/2014/main" id="{4847E8D4-F1DF-1D36-F23A-AA8ED7A80F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43"/>
          <a:stretch>
            <a:fillRect/>
          </a:stretch>
        </p:blipFill>
        <p:spPr>
          <a:xfrm>
            <a:off x="6953991" y="3099869"/>
            <a:ext cx="4490357" cy="3119416"/>
          </a:xfrm>
          <a:prstGeom prst="rect">
            <a:avLst/>
          </a:prstGeom>
        </p:spPr>
      </p:pic>
      <p:pic>
        <p:nvPicPr>
          <p:cNvPr id="10" name="Picture 9" descr="structure_overview.png">
            <a:extLst>
              <a:ext uri="{FF2B5EF4-FFF2-40B4-BE49-F238E27FC236}">
                <a16:creationId xmlns:a16="http://schemas.microsoft.com/office/drawing/2014/main" id="{2BDAE8A2-DF09-CE5F-EDBE-EB1D3D1BCF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21" t="3898" r="17247" b="11548"/>
          <a:stretch>
            <a:fillRect/>
          </a:stretch>
        </p:blipFill>
        <p:spPr>
          <a:xfrm>
            <a:off x="1408942" y="3371521"/>
            <a:ext cx="5197929" cy="252066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0170274-EB08-A25D-8758-19035BF1946D}"/>
              </a:ext>
            </a:extLst>
          </p:cNvPr>
          <p:cNvSpPr/>
          <p:nvPr/>
        </p:nvSpPr>
        <p:spPr>
          <a:xfrm>
            <a:off x="1981347" y="6012636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2A744D-3B5C-65AA-F7E9-8F596E1B2754}"/>
              </a:ext>
            </a:extLst>
          </p:cNvPr>
          <p:cNvSpPr/>
          <p:nvPr/>
        </p:nvSpPr>
        <p:spPr>
          <a:xfrm>
            <a:off x="3888161" y="6012636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F5B6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57539-6F49-9847-CEAC-2D4A9725C886}"/>
              </a:ext>
            </a:extLst>
          </p:cNvPr>
          <p:cNvSpPr txBox="1"/>
          <p:nvPr/>
        </p:nvSpPr>
        <p:spPr>
          <a:xfrm>
            <a:off x="2201583" y="5988436"/>
            <a:ext cx="1568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Nb (lighter=higher)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E3852E-AA84-8CDB-4177-794F18BEE2EC}"/>
              </a:ext>
            </a:extLst>
          </p:cNvPr>
          <p:cNvSpPr txBox="1"/>
          <p:nvPr/>
        </p:nvSpPr>
        <p:spPr>
          <a:xfrm>
            <a:off x="4116761" y="5983699"/>
            <a:ext cx="1023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(</a:t>
            </a:r>
            <a:r>
              <a:rPr lang="en-US" sz="1200" b="1" i="1" dirty="0"/>
              <a:t>n</a:t>
            </a:r>
            <a:r>
              <a:rPr lang="en-US" sz="1200" b="1" dirty="0"/>
              <a:t>×</a:t>
            </a:r>
            <a:r>
              <a:rPr lang="en-US" sz="1200" b="1" i="1" dirty="0"/>
              <a:t>m</a:t>
            </a:r>
            <a:r>
              <a:rPr lang="en-US" sz="1200" b="1" dirty="0"/>
              <a:t>) motif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BD156D-34AB-7071-E4E4-F65D78DAC221}"/>
              </a:ext>
            </a:extLst>
          </p:cNvPr>
          <p:cNvSpPr/>
          <p:nvPr/>
        </p:nvSpPr>
        <p:spPr>
          <a:xfrm>
            <a:off x="5253226" y="6053618"/>
            <a:ext cx="137160" cy="137160"/>
          </a:xfrm>
          <a:prstGeom prst="ellipse">
            <a:avLst/>
          </a:prstGeom>
          <a:solidFill>
            <a:srgbClr val="DC2424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8A2C72-6393-6D48-65E9-A8A30606297E}"/>
              </a:ext>
            </a:extLst>
          </p:cNvPr>
          <p:cNvSpPr txBox="1"/>
          <p:nvPr/>
        </p:nvSpPr>
        <p:spPr>
          <a:xfrm>
            <a:off x="5390386" y="5989142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Oxygen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02218-67CD-CBD8-49E9-FC1B0AA370B7}"/>
              </a:ext>
            </a:extLst>
          </p:cNvPr>
          <p:cNvSpPr txBox="1"/>
          <p:nvPr/>
        </p:nvSpPr>
        <p:spPr>
          <a:xfrm>
            <a:off x="10250741" y="2579909"/>
            <a:ext cx="185051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/>
              <a:t>Cristóbal Méndez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82BB1A-CBCD-3776-29EF-7CF358C5168D}"/>
              </a:ext>
            </a:extLst>
          </p:cNvPr>
          <p:cNvSpPr txBox="1"/>
          <p:nvPr/>
        </p:nvSpPr>
        <p:spPr>
          <a:xfrm rot="16200000">
            <a:off x="498153" y="3858950"/>
            <a:ext cx="11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 View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58A92B-8A41-7C0D-2DDA-9899B0CB00AD}"/>
              </a:ext>
            </a:extLst>
          </p:cNvPr>
          <p:cNvSpPr txBox="1"/>
          <p:nvPr/>
        </p:nvSpPr>
        <p:spPr>
          <a:xfrm rot="16200000">
            <a:off x="453879" y="5221034"/>
            <a:ext cx="125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Side View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A7E07D-78C5-FA79-6B93-7C151F0FACF2}"/>
              </a:ext>
            </a:extLst>
          </p:cNvPr>
          <p:cNvSpPr txBox="1"/>
          <p:nvPr/>
        </p:nvSpPr>
        <p:spPr>
          <a:xfrm>
            <a:off x="1681110" y="2979222"/>
            <a:ext cx="829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c(2×2)-O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EEA621-38BE-7F60-B6E9-FB4F891D386F}"/>
              </a:ext>
            </a:extLst>
          </p:cNvPr>
          <p:cNvSpPr txBox="1"/>
          <p:nvPr/>
        </p:nvSpPr>
        <p:spPr>
          <a:xfrm>
            <a:off x="2712036" y="2888272"/>
            <a:ext cx="1328965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1" dirty="0"/>
              <a:t>(</a:t>
            </a:r>
            <a:r>
              <a:rPr lang="en-US" sz="1200" b="1" i="1" dirty="0"/>
              <a:t>n</a:t>
            </a:r>
            <a:r>
              <a:rPr lang="en-US" sz="1200" b="1" dirty="0"/>
              <a:t>×</a:t>
            </a:r>
            <a:r>
              <a:rPr lang="en-US" sz="1200" b="1" i="1" dirty="0"/>
              <a:t>m</a:t>
            </a:r>
            <a:r>
              <a:rPr lang="en-US" sz="1200" b="1" dirty="0"/>
              <a:t>)-O Compact, Reduced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1D2455-D093-8726-E1C7-03A457DF885D}"/>
              </a:ext>
            </a:extLst>
          </p:cNvPr>
          <p:cNvSpPr txBox="1"/>
          <p:nvPr/>
        </p:nvSpPr>
        <p:spPr>
          <a:xfrm>
            <a:off x="4133758" y="2888271"/>
            <a:ext cx="1256628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1" dirty="0"/>
              <a:t>(</a:t>
            </a:r>
            <a:r>
              <a:rPr lang="en-US" sz="1200" b="1" i="1" dirty="0"/>
              <a:t>n</a:t>
            </a:r>
            <a:r>
              <a:rPr lang="en-US" sz="1200" b="1" dirty="0"/>
              <a:t>×</a:t>
            </a:r>
            <a:r>
              <a:rPr lang="en-US" sz="1200" b="1" i="1" dirty="0"/>
              <a:t>m</a:t>
            </a:r>
            <a:r>
              <a:rPr lang="en-US" sz="1200" b="1" dirty="0"/>
              <a:t>)-O Highly</a:t>
            </a:r>
          </a:p>
          <a:p>
            <a:pPr algn="ctr"/>
            <a:r>
              <a:rPr lang="en-US" sz="1200" b="1" dirty="0"/>
              <a:t>Coordinated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985E3F-A9FF-281A-1562-0837EBFE38A8}"/>
              </a:ext>
            </a:extLst>
          </p:cNvPr>
          <p:cNvSpPr txBox="1"/>
          <p:nvPr/>
        </p:nvSpPr>
        <p:spPr>
          <a:xfrm>
            <a:off x="5390386" y="2888272"/>
            <a:ext cx="1256628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1" dirty="0"/>
              <a:t>(100) Bare Termination</a:t>
            </a:r>
          </a:p>
        </p:txBody>
      </p:sp>
    </p:spTree>
    <p:extLst>
      <p:ext uri="{BB962C8B-B14F-4D97-AF65-F5344CB8AC3E}">
        <p14:creationId xmlns:p14="http://schemas.microsoft.com/office/powerpoint/2010/main" val="356550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3E569E-CA57-3A52-353F-31E8CE31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surface reconstructions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865CD-2517-44D8-DA3F-B42B3C602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E59D9-4B39-111E-8F47-E0277779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8F674-7606-4472-DF08-628B46F53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high_coordination_ldos_maps.png"/>
          <p:cNvPicPr>
            <a:picLocks noChangeAspect="1"/>
          </p:cNvPicPr>
          <p:nvPr/>
        </p:nvPicPr>
        <p:blipFill>
          <a:blip r:embed="rId2"/>
          <a:srcRect t="5744"/>
          <a:stretch>
            <a:fillRect/>
          </a:stretch>
        </p:blipFill>
        <p:spPr>
          <a:xfrm>
            <a:off x="1502699" y="3047479"/>
            <a:ext cx="8063023" cy="3419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237F02-289C-B14C-134B-FCF77D0D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241" y="996644"/>
            <a:ext cx="1560175" cy="1583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078DEB-7334-64D4-8805-9F4C1027CD1C}"/>
              </a:ext>
            </a:extLst>
          </p:cNvPr>
          <p:cNvSpPr txBox="1"/>
          <p:nvPr/>
        </p:nvSpPr>
        <p:spPr>
          <a:xfrm>
            <a:off x="10250741" y="2579909"/>
            <a:ext cx="185051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/>
              <a:t>Cristóbal Méndez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C095B4-6069-58F6-A6F2-873CD27E3486}"/>
              </a:ext>
            </a:extLst>
          </p:cNvPr>
          <p:cNvSpPr txBox="1"/>
          <p:nvPr/>
        </p:nvSpPr>
        <p:spPr>
          <a:xfrm>
            <a:off x="2550683" y="2682597"/>
            <a:ext cx="829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c(2×2)-O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3B25B0-65C1-674F-85A3-00448189038D}"/>
              </a:ext>
            </a:extLst>
          </p:cNvPr>
          <p:cNvSpPr txBox="1"/>
          <p:nvPr/>
        </p:nvSpPr>
        <p:spPr>
          <a:xfrm>
            <a:off x="4144357" y="2590265"/>
            <a:ext cx="1328965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1" dirty="0"/>
              <a:t>(</a:t>
            </a:r>
            <a:r>
              <a:rPr lang="en-US" sz="1200" b="1" i="1" dirty="0"/>
              <a:t>n</a:t>
            </a:r>
            <a:r>
              <a:rPr lang="en-US" sz="1200" b="1" dirty="0"/>
              <a:t>×</a:t>
            </a:r>
            <a:r>
              <a:rPr lang="en-US" sz="1200" b="1" i="1" dirty="0"/>
              <a:t>m</a:t>
            </a:r>
            <a:r>
              <a:rPr lang="en-US" sz="1200" b="1" dirty="0"/>
              <a:t>)-O Compact, Reduced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F8AA0-5CB6-3F25-F8E9-697DBFC56635}"/>
              </a:ext>
            </a:extLst>
          </p:cNvPr>
          <p:cNvSpPr txBox="1"/>
          <p:nvPr/>
        </p:nvSpPr>
        <p:spPr>
          <a:xfrm>
            <a:off x="6090366" y="2588040"/>
            <a:ext cx="1256628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1" dirty="0"/>
              <a:t>(</a:t>
            </a:r>
            <a:r>
              <a:rPr lang="en-US" sz="1200" b="1" i="1" dirty="0"/>
              <a:t>n</a:t>
            </a:r>
            <a:r>
              <a:rPr lang="en-US" sz="1200" b="1" dirty="0"/>
              <a:t>×</a:t>
            </a:r>
            <a:r>
              <a:rPr lang="en-US" sz="1200" b="1" i="1" dirty="0"/>
              <a:t>m</a:t>
            </a:r>
            <a:r>
              <a:rPr lang="en-US" sz="1200" b="1" dirty="0"/>
              <a:t>)-O Highly</a:t>
            </a:r>
          </a:p>
          <a:p>
            <a:pPr algn="ctr"/>
            <a:r>
              <a:rPr lang="en-US" sz="1200" b="1" dirty="0"/>
              <a:t>Coordinated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228355-D3F3-DE42-3612-D9B991AF0B23}"/>
              </a:ext>
            </a:extLst>
          </p:cNvPr>
          <p:cNvSpPr txBox="1"/>
          <p:nvPr/>
        </p:nvSpPr>
        <p:spPr>
          <a:xfrm>
            <a:off x="8027835" y="2590265"/>
            <a:ext cx="1256628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1" dirty="0"/>
              <a:t>(100) Bare Termination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8F917F8B-1E37-A1DC-2249-10CDE1410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40909"/>
            <a:ext cx="9753600" cy="1431628"/>
          </a:xfrm>
        </p:spPr>
        <p:txBody>
          <a:bodyPr lIns="320040"/>
          <a:lstStyle/>
          <a:p>
            <a:r>
              <a:rPr lang="en-US" dirty="0"/>
              <a:t>Constant-height LDOS 2 Å above the surface, ±50 meV windows</a:t>
            </a:r>
          </a:p>
          <a:p>
            <a:r>
              <a:rPr lang="en-US" dirty="0"/>
              <a:t>Highly coordinated (</a:t>
            </a:r>
            <a:r>
              <a:rPr lang="en-US" i="1" dirty="0"/>
              <a:t>n</a:t>
            </a:r>
            <a:r>
              <a:rPr lang="en-US" dirty="0"/>
              <a:t>×</a:t>
            </a:r>
            <a:r>
              <a:rPr lang="en-US" i="1" dirty="0"/>
              <a:t>m</a:t>
            </a:r>
            <a:r>
              <a:rPr lang="en-US" dirty="0"/>
              <a:t>)-O reconstructions are bright at both 0.5 V (used in experiments) and at the Fermi level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CF064-E473-5DAC-94FE-EB5E26B09237}"/>
              </a:ext>
            </a:extLst>
          </p:cNvPr>
          <p:cNvSpPr txBox="1"/>
          <p:nvPr/>
        </p:nvSpPr>
        <p:spPr>
          <a:xfrm rot="16200000">
            <a:off x="990601" y="3536925"/>
            <a:ext cx="13901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Fermi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C13328-939A-7FBA-C1C4-CE0565A4525D}"/>
              </a:ext>
            </a:extLst>
          </p:cNvPr>
          <p:cNvSpPr txBox="1"/>
          <p:nvPr/>
        </p:nvSpPr>
        <p:spPr>
          <a:xfrm rot="16200000">
            <a:off x="1324026" y="5154871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0.5 V</a:t>
            </a:r>
          </a:p>
        </p:txBody>
      </p:sp>
    </p:spTree>
    <p:extLst>
      <p:ext uri="{BB962C8B-B14F-4D97-AF65-F5344CB8AC3E}">
        <p14:creationId xmlns:p14="http://schemas.microsoft.com/office/powerpoint/2010/main" val="985191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454E3-7085-7F42-66D4-DC76F3BC3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5C8803-0067-2403-DD58-F367D61D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surface reconstructions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CD797-D0BC-A5EE-6A46-A213D5B85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A47D-D23C-6FEC-5265-41B26DF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9AF4C-745E-E78F-3449-091A895F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7D8A89-9999-E7D9-D078-FD670F68F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241" y="996644"/>
            <a:ext cx="1560175" cy="1583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A8A9DA-0697-17F7-B524-7818241BED72}"/>
              </a:ext>
            </a:extLst>
          </p:cNvPr>
          <p:cNvSpPr txBox="1"/>
          <p:nvPr/>
        </p:nvSpPr>
        <p:spPr>
          <a:xfrm>
            <a:off x="10250741" y="2579909"/>
            <a:ext cx="185051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/>
              <a:t>Cristóbal Méndez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746494B8-1942-2868-9762-49E23798D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40909"/>
            <a:ext cx="9465732" cy="1639000"/>
          </a:xfrm>
        </p:spPr>
        <p:txBody>
          <a:bodyPr lIns="320040"/>
          <a:lstStyle/>
          <a:p>
            <a:r>
              <a:rPr lang="en-US" dirty="0"/>
              <a:t>Both experiment and theory find higher LDOS in the reduced surface cells at 0.5 V</a:t>
            </a:r>
          </a:p>
          <a:p>
            <a:r>
              <a:rPr lang="en-US" dirty="0"/>
              <a:t>Theory shows a much high Fermi-level DOS for the reduced surface cells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64E4C7-54D6-0F87-0ECD-CDA44CC82D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29"/>
          <a:stretch>
            <a:fillRect/>
          </a:stretch>
        </p:blipFill>
        <p:spPr>
          <a:xfrm>
            <a:off x="605892" y="3283628"/>
            <a:ext cx="3969816" cy="2794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8069F-69CF-FE76-0F40-16A29B093D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10"/>
          <a:stretch>
            <a:fillRect/>
          </a:stretch>
        </p:blipFill>
        <p:spPr>
          <a:xfrm>
            <a:off x="4851401" y="3283627"/>
            <a:ext cx="3998814" cy="2794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E6B5A4-77EB-81B4-CADB-85928B1A0356}"/>
              </a:ext>
            </a:extLst>
          </p:cNvPr>
          <p:cNvSpPr txBox="1"/>
          <p:nvPr/>
        </p:nvSpPr>
        <p:spPr>
          <a:xfrm rot="16200000">
            <a:off x="4454381" y="4317511"/>
            <a:ext cx="13901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Fermi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6ACA7-8EF8-E478-F2D8-16669B5C44B1}"/>
              </a:ext>
            </a:extLst>
          </p:cNvPr>
          <p:cNvSpPr txBox="1"/>
          <p:nvPr/>
        </p:nvSpPr>
        <p:spPr>
          <a:xfrm rot="16200000">
            <a:off x="556485" y="4312567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0.5 V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87CB5A-608A-2D3E-5732-2443C8D74DBC}"/>
              </a:ext>
            </a:extLst>
          </p:cNvPr>
          <p:cNvCxnSpPr>
            <a:cxnSpLocks/>
          </p:cNvCxnSpPr>
          <p:nvPr/>
        </p:nvCxnSpPr>
        <p:spPr>
          <a:xfrm flipV="1">
            <a:off x="7831667" y="3831815"/>
            <a:ext cx="1131924" cy="303780"/>
          </a:xfrm>
          <a:prstGeom prst="straightConnector1">
            <a:avLst/>
          </a:prstGeom>
          <a:ln w="28575">
            <a:solidFill>
              <a:srgbClr val="DC24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70A3D2-4AB1-B9A7-9204-7D8904647C36}"/>
                  </a:ext>
                </a:extLst>
              </p:cNvPr>
              <p:cNvSpPr txBox="1"/>
              <p:nvPr/>
            </p:nvSpPr>
            <p:spPr>
              <a:xfrm>
                <a:off x="9125908" y="3554816"/>
                <a:ext cx="2745367" cy="18226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From BCS theory: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𝛩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Advantageous for high T</a:t>
                </a:r>
                <a:r>
                  <a:rPr lang="en-US" baseline="-25000" dirty="0"/>
                  <a:t>c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70A3D2-4AB1-B9A7-9204-7D8904647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908" y="3554816"/>
                <a:ext cx="2745367" cy="1822678"/>
              </a:xfrm>
              <a:prstGeom prst="rect">
                <a:avLst/>
              </a:prstGeom>
              <a:blipFill>
                <a:blip r:embed="rId5"/>
                <a:stretch>
                  <a:fillRect l="-1778" t="-1672" b="-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223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5C683-A1EF-15D5-4E60-96A8F8B72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D64D74-8695-BF5C-6388-ECAB259FB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4234050" cy="3222831"/>
          </a:xfrm>
        </p:spPr>
        <p:txBody>
          <a:bodyPr lIns="320040"/>
          <a:lstStyle/>
          <a:p>
            <a:r>
              <a:rPr lang="en-US" dirty="0"/>
              <a:t>The (</a:t>
            </a:r>
            <a:r>
              <a:rPr lang="en-US" i="1" dirty="0"/>
              <a:t>n</a:t>
            </a:r>
            <a:r>
              <a:rPr lang="en-US" dirty="0"/>
              <a:t>×</a:t>
            </a:r>
            <a:r>
              <a:rPr lang="en-US" i="1" dirty="0"/>
              <a:t>m</a:t>
            </a:r>
            <a:r>
              <a:rPr lang="en-US" dirty="0"/>
              <a:t>)O surface appears to be only metastable </a:t>
            </a:r>
          </a:p>
          <a:p>
            <a:r>
              <a:rPr lang="en-US" dirty="0"/>
              <a:t>At elevated temperatures, the (3×1)O surface returns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21C5D6-4816-7422-E9D7-9B04A736E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Reemergence of (3×1)O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BD2-CBDD-7811-B5FB-6E883A164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130BC-64A9-9B91-1138-6A11D4475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91588-DA38-FD21-C4AF-CDA872FE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03BF6E-9AF4-43D5-8531-66DBF3643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716" y="1648858"/>
            <a:ext cx="3857223" cy="38572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5B96E6-6341-58A7-C443-3070CED11483}"/>
              </a:ext>
            </a:extLst>
          </p:cNvPr>
          <p:cNvSpPr/>
          <p:nvPr/>
        </p:nvSpPr>
        <p:spPr>
          <a:xfrm>
            <a:off x="8140003" y="3118663"/>
            <a:ext cx="745104" cy="737701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1706F8-E464-D2F3-B6F8-B6BB3109BDF6}"/>
              </a:ext>
            </a:extLst>
          </p:cNvPr>
          <p:cNvCxnSpPr>
            <a:cxnSpLocks/>
          </p:cNvCxnSpPr>
          <p:nvPr/>
        </p:nvCxnSpPr>
        <p:spPr>
          <a:xfrm flipV="1">
            <a:off x="8866675" y="2185754"/>
            <a:ext cx="767462" cy="932909"/>
          </a:xfrm>
          <a:prstGeom prst="line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F980A2-5DD2-72EE-BF40-0BC43C1E4AAB}"/>
              </a:ext>
            </a:extLst>
          </p:cNvPr>
          <p:cNvCxnSpPr>
            <a:cxnSpLocks/>
          </p:cNvCxnSpPr>
          <p:nvPr/>
        </p:nvCxnSpPr>
        <p:spPr>
          <a:xfrm>
            <a:off x="8885107" y="3856364"/>
            <a:ext cx="749030" cy="596596"/>
          </a:xfrm>
          <a:prstGeom prst="line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A5C3906-0B29-FE86-829F-387AF201E6A0}"/>
              </a:ext>
            </a:extLst>
          </p:cNvPr>
          <p:cNvSpPr/>
          <p:nvPr/>
        </p:nvSpPr>
        <p:spPr>
          <a:xfrm>
            <a:off x="556774" y="3335697"/>
            <a:ext cx="4471110" cy="20406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Annealing at 1000 °C likely causes bulk oxygen to segregate to the surface, reversing the (</a:t>
            </a:r>
            <a:r>
              <a:rPr lang="en-US" sz="2400" b="1" i="1" dirty="0"/>
              <a:t>n</a:t>
            </a:r>
            <a:r>
              <a:rPr lang="en-US" sz="2400" b="1" dirty="0"/>
              <a:t>×</a:t>
            </a:r>
            <a:r>
              <a:rPr lang="en-US" sz="2400" b="1" i="1" dirty="0"/>
              <a:t>m</a:t>
            </a:r>
            <a:r>
              <a:rPr lang="en-US" sz="2400" b="1" dirty="0"/>
              <a:t>)O reconstruction.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376BF-55B0-EC68-AB03-69E80DC47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137" y="2185754"/>
            <a:ext cx="2324749" cy="2267206"/>
          </a:xfrm>
          <a:prstGeom prst="rect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8420D6-66EE-E04F-82BE-FF521066945D}"/>
              </a:ext>
            </a:extLst>
          </p:cNvPr>
          <p:cNvSpPr txBox="1"/>
          <p:nvPr/>
        </p:nvSpPr>
        <p:spPr>
          <a:xfrm>
            <a:off x="10602612" y="2306228"/>
            <a:ext cx="929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00FF"/>
                </a:highlight>
              </a:rPr>
              <a:t>(3×1)O</a:t>
            </a:r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E1F27FA6-FFA8-2DDF-6D8A-03852EADD160}"/>
              </a:ext>
            </a:extLst>
          </p:cNvPr>
          <p:cNvSpPr/>
          <p:nvPr/>
        </p:nvSpPr>
        <p:spPr>
          <a:xfrm rot="2577256">
            <a:off x="9983553" y="2563322"/>
            <a:ext cx="871981" cy="600182"/>
          </a:xfrm>
          <a:prstGeom prst="parallelogram">
            <a:avLst>
              <a:gd name="adj" fmla="val 15510"/>
            </a:avLst>
          </a:prstGeom>
          <a:noFill/>
          <a:ln>
            <a:solidFill>
              <a:srgbClr val="EE26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390397F1-1C59-F9EF-EA89-BC9BA7DACE1A}"/>
              </a:ext>
            </a:extLst>
          </p:cNvPr>
          <p:cNvSpPr/>
          <p:nvPr/>
        </p:nvSpPr>
        <p:spPr>
          <a:xfrm rot="2577256">
            <a:off x="11116412" y="3224654"/>
            <a:ext cx="312973" cy="222086"/>
          </a:xfrm>
          <a:prstGeom prst="parallelogram">
            <a:avLst>
              <a:gd name="adj" fmla="val 15510"/>
            </a:avLst>
          </a:prstGeom>
          <a:noFill/>
          <a:ln>
            <a:solidFill>
              <a:srgbClr val="69FF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3207F0-8FA7-046D-5FD7-5982B76FA3F9}"/>
              </a:ext>
            </a:extLst>
          </p:cNvPr>
          <p:cNvSpPr txBox="1"/>
          <p:nvPr/>
        </p:nvSpPr>
        <p:spPr>
          <a:xfrm>
            <a:off x="10933803" y="3577469"/>
            <a:ext cx="1025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69FFFB"/>
                </a:highlight>
              </a:rPr>
              <a:t>(</a:t>
            </a:r>
            <a:r>
              <a:rPr lang="en-US" b="1" i="1" dirty="0">
                <a:highlight>
                  <a:srgbClr val="69FFFB"/>
                </a:highlight>
              </a:rPr>
              <a:t>n</a:t>
            </a:r>
            <a:r>
              <a:rPr lang="en-US" b="1" dirty="0">
                <a:highlight>
                  <a:srgbClr val="69FFFB"/>
                </a:highlight>
              </a:rPr>
              <a:t>×</a:t>
            </a:r>
            <a:r>
              <a:rPr lang="en-US" b="1" i="1" dirty="0">
                <a:highlight>
                  <a:srgbClr val="69FFFB"/>
                </a:highlight>
              </a:rPr>
              <a:t>m</a:t>
            </a:r>
            <a:r>
              <a:rPr lang="en-US" b="1" dirty="0">
                <a:highlight>
                  <a:srgbClr val="69FFFB"/>
                </a:highlight>
              </a:rPr>
              <a:t>)O</a:t>
            </a:r>
          </a:p>
        </p:txBody>
      </p:sp>
    </p:spTree>
    <p:extLst>
      <p:ext uri="{BB962C8B-B14F-4D97-AF65-F5344CB8AC3E}">
        <p14:creationId xmlns:p14="http://schemas.microsoft.com/office/powerpoint/2010/main" val="3965379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762587-2CDB-F770-6ECC-5D8585F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9"/>
            <a:ext cx="6547141" cy="2488092"/>
          </a:xfrm>
        </p:spPr>
        <p:txBody>
          <a:bodyPr lIns="320040"/>
          <a:lstStyle/>
          <a:p>
            <a:r>
              <a:rPr lang="en-US" b="1" dirty="0"/>
              <a:t>Alloy vs Surface Reconstruction: </a:t>
            </a:r>
            <a:r>
              <a:rPr lang="en-US" dirty="0"/>
              <a:t>this work is not a direct comparison to early work on Zr-Nb surface alloys </a:t>
            </a:r>
          </a:p>
          <a:p>
            <a:r>
              <a:rPr lang="en-US" b="1" dirty="0"/>
              <a:t>What we do find: </a:t>
            </a:r>
            <a:r>
              <a:rPr lang="en-US" dirty="0"/>
              <a:t>surface reduction is possible at low temperatures with Zr, but high-temperature annealing reverses it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441A38-2B57-7CD7-29F7-FB612358B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7C74E-E720-44C8-BB9F-88681F40F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36201-BFE1-FBC2-AAE3-7B6288DAE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A2275-041B-C960-C33B-844A21E2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E529CD-3095-FAD7-D9F8-88598FDE3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589"/>
          <a:stretch>
            <a:fillRect/>
          </a:stretch>
        </p:blipFill>
        <p:spPr>
          <a:xfrm>
            <a:off x="7431053" y="1863762"/>
            <a:ext cx="4583740" cy="4000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E7E0F1-80D1-D30D-4508-E3CF55DB4789}"/>
              </a:ext>
            </a:extLst>
          </p:cNvPr>
          <p:cNvSpPr txBox="1"/>
          <p:nvPr/>
        </p:nvSpPr>
        <p:spPr>
          <a:xfrm>
            <a:off x="10951967" y="3602402"/>
            <a:ext cx="1111036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1400" b="1" dirty="0">
                <a:highlight>
                  <a:srgbClr val="C0C0C0"/>
                </a:highlight>
              </a:rPr>
              <a:t>Oxygen segregation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9E40EA-B2EF-08C8-D705-97DCF22E60A7}"/>
              </a:ext>
            </a:extLst>
          </p:cNvPr>
          <p:cNvSpPr txBox="1"/>
          <p:nvPr/>
        </p:nvSpPr>
        <p:spPr>
          <a:xfrm>
            <a:off x="6440449" y="2129930"/>
            <a:ext cx="1651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373BF"/>
                </a:solidFill>
              </a:rPr>
              <a:t>Nb(100)-(3×1)O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942B8E-A831-0A44-3228-DE5D1ABE038D}"/>
              </a:ext>
            </a:extLst>
          </p:cNvPr>
          <p:cNvSpPr txBox="1"/>
          <p:nvPr/>
        </p:nvSpPr>
        <p:spPr>
          <a:xfrm>
            <a:off x="6863337" y="2395500"/>
            <a:ext cx="1202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09973"/>
                </a:solidFill>
              </a:rPr>
              <a:t>Metallic Zr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5B7A95-8C4C-8171-82B0-D169149EC383}"/>
              </a:ext>
            </a:extLst>
          </p:cNvPr>
          <p:cNvSpPr txBox="1"/>
          <p:nvPr/>
        </p:nvSpPr>
        <p:spPr>
          <a:xfrm>
            <a:off x="7431053" y="5054852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65626"/>
                </a:solidFill>
              </a:rPr>
              <a:t>ZrO</a:t>
            </a:r>
            <a:r>
              <a:rPr lang="en-US" sz="1600" b="1" baseline="-25000" dirty="0">
                <a:solidFill>
                  <a:srgbClr val="065626"/>
                </a:solidFill>
              </a:rPr>
              <a:t>x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0199EBF-9A5F-5BB5-8247-93663EEB506A}"/>
              </a:ext>
            </a:extLst>
          </p:cNvPr>
          <p:cNvSpPr/>
          <p:nvPr/>
        </p:nvSpPr>
        <p:spPr>
          <a:xfrm>
            <a:off x="10527226" y="3713487"/>
            <a:ext cx="328620" cy="162251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111A42-2FF2-C450-8BFF-835A5A7B0549}"/>
              </a:ext>
            </a:extLst>
          </p:cNvPr>
          <p:cNvSpPr txBox="1"/>
          <p:nvPr/>
        </p:nvSpPr>
        <p:spPr>
          <a:xfrm>
            <a:off x="8065910" y="1578023"/>
            <a:ext cx="3709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 possible explanation: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AEC82D-6EDB-1FFC-187D-935006B8FC5A}"/>
              </a:ext>
            </a:extLst>
          </p:cNvPr>
          <p:cNvSpPr/>
          <p:nvPr/>
        </p:nvSpPr>
        <p:spPr>
          <a:xfrm>
            <a:off x="8888283" y="2195821"/>
            <a:ext cx="1629301" cy="319758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5000">
                <a:schemeClr val="accent3">
                  <a:lumMod val="60000"/>
                  <a:lumOff val="40000"/>
                  <a:alpha val="20000"/>
                </a:schemeClr>
              </a:gs>
              <a:gs pos="25000">
                <a:schemeClr val="accent3">
                  <a:lumMod val="60000"/>
                  <a:lumOff val="40000"/>
                  <a:alpha val="20000"/>
                </a:schemeClr>
              </a:gs>
              <a:gs pos="50000">
                <a:schemeClr val="accent3">
                  <a:lumMod val="60000"/>
                  <a:lumOff val="40000"/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highlight>
                  <a:srgbClr val="C0C0C0"/>
                </a:highlight>
              </a:rPr>
              <a:t>Reduced 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highlight>
                  <a:srgbClr val="C0C0C0"/>
                </a:highlight>
              </a:rPr>
              <a:t>zone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0C03F-8317-4113-82EC-8C41067E20A1}"/>
              </a:ext>
            </a:extLst>
          </p:cNvPr>
          <p:cNvSpPr/>
          <p:nvPr/>
        </p:nvSpPr>
        <p:spPr>
          <a:xfrm>
            <a:off x="9002988" y="2020186"/>
            <a:ext cx="1331861" cy="410231"/>
          </a:xfrm>
          <a:prstGeom prst="rect">
            <a:avLst/>
          </a:prstGeom>
          <a:gradFill>
            <a:gsLst>
              <a:gs pos="51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BACB7C7F-7054-4FC6-33D2-0E77C2D4512D}"/>
              </a:ext>
            </a:extLst>
          </p:cNvPr>
          <p:cNvSpPr/>
          <p:nvPr/>
        </p:nvSpPr>
        <p:spPr>
          <a:xfrm>
            <a:off x="8816111" y="3713486"/>
            <a:ext cx="328620" cy="162251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9CA26A-E07C-9FA5-F128-8F98A3B3DEC8}"/>
              </a:ext>
            </a:extLst>
          </p:cNvPr>
          <p:cNvSpPr/>
          <p:nvPr/>
        </p:nvSpPr>
        <p:spPr>
          <a:xfrm>
            <a:off x="7743799" y="3119407"/>
            <a:ext cx="260572" cy="135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8F093ED-FB94-FD88-7764-06507EA932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31369" r="89976" b="33471"/>
          <a:stretch>
            <a:fillRect/>
          </a:stretch>
        </p:blipFill>
        <p:spPr>
          <a:xfrm>
            <a:off x="7229700" y="3124889"/>
            <a:ext cx="578640" cy="14065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996148-C6CB-CF8A-1CA2-5F2377C4BCDE}"/>
              </a:ext>
            </a:extLst>
          </p:cNvPr>
          <p:cNvSpPr txBox="1"/>
          <p:nvPr/>
        </p:nvSpPr>
        <p:spPr>
          <a:xfrm>
            <a:off x="7950218" y="3533002"/>
            <a:ext cx="911121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1400" b="1" dirty="0">
                <a:highlight>
                  <a:srgbClr val="C0C0C0"/>
                </a:highlight>
              </a:rPr>
              <a:t>ZrO</a:t>
            </a:r>
            <a:r>
              <a:rPr lang="en-US" sz="1400" b="1" baseline="-25000" dirty="0">
                <a:highlight>
                  <a:srgbClr val="C0C0C0"/>
                </a:highlight>
              </a:rPr>
              <a:t>x</a:t>
            </a:r>
            <a:r>
              <a:rPr lang="en-US" sz="1400" b="1" dirty="0">
                <a:highlight>
                  <a:srgbClr val="C0C0C0"/>
                </a:highlight>
              </a:rPr>
              <a:t> 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3DA6B9-1A81-5FF6-F610-0E40EAC2BF02}"/>
              </a:ext>
            </a:extLst>
          </p:cNvPr>
          <p:cNvSpPr/>
          <p:nvPr/>
        </p:nvSpPr>
        <p:spPr>
          <a:xfrm>
            <a:off x="1123636" y="3811246"/>
            <a:ext cx="4766734" cy="19292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 novel surface reconstruction exists in the vicinity of 600 °C, which may have important electronic properties.</a:t>
            </a:r>
          </a:p>
        </p:txBody>
      </p:sp>
    </p:spTree>
    <p:extLst>
      <p:ext uri="{BB962C8B-B14F-4D97-AF65-F5344CB8AC3E}">
        <p14:creationId xmlns:p14="http://schemas.microsoft.com/office/powerpoint/2010/main" val="92749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EA3849-4856-C189-F84E-25F80D4D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6772940" cy="5612295"/>
          </a:xfrm>
        </p:spPr>
        <p:txBody>
          <a:bodyPr lIns="320040"/>
          <a:lstStyle/>
          <a:p>
            <a:r>
              <a:rPr lang="en-US" dirty="0"/>
              <a:t>This work was supported by the U.S. National Science Foundation under Award PHY-1549132, the Center for Bright Beams</a:t>
            </a:r>
          </a:p>
          <a:p>
            <a:r>
              <a:rPr lang="en-US" dirty="0"/>
              <a:t>Thanks to our collaborators </a:t>
            </a:r>
          </a:p>
          <a:p>
            <a:r>
              <a:rPr lang="en-US" dirty="0"/>
              <a:t>Thanks to Steve and my groupmates </a:t>
            </a:r>
          </a:p>
          <a:p>
            <a:r>
              <a:rPr lang="en-US" dirty="0"/>
              <a:t>Thank you for your time!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716705-594E-F296-2C54-B574237EC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6E417-6729-7134-61FC-04151BCE6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CE960-6D33-CB93-A1BE-0ED44AFA3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3FFFB-0D02-D974-B106-1AC9C373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64CFD-C112-DF70-70E9-D23D360217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17" t="5202" b="4757"/>
          <a:stretch>
            <a:fillRect/>
          </a:stretch>
        </p:blipFill>
        <p:spPr>
          <a:xfrm rot="5400000">
            <a:off x="7090141" y="1448982"/>
            <a:ext cx="4556309" cy="41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1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7E542-9134-1E85-9762-29202A314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842000" cy="5369051"/>
          </a:xfrm>
        </p:spPr>
        <p:txBody>
          <a:bodyPr lIns="320040"/>
          <a:lstStyle/>
          <a:p>
            <a:r>
              <a:rPr lang="en-US" dirty="0"/>
              <a:t>The performance of SRF cavities is highly sensitive to defects: oxides, impurities, surface roughness , etc. </a:t>
            </a:r>
          </a:p>
          <a:p>
            <a:r>
              <a:rPr lang="en-US" dirty="0"/>
              <a:t>Surface engineering aims to reduce these losses</a:t>
            </a:r>
          </a:p>
          <a:p>
            <a:r>
              <a:rPr lang="en-US" dirty="0"/>
              <a:t>Previous work within the Center for Bright Beams examined Zr-Nb surface alloys and found improvements over pure Nb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A507AA-D6B3-04C8-4394-AA1E981B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Cavities and progress with Zr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3EA8B-64F4-5545-8281-15558D9B0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B6772-4E49-7443-B788-A71E0B6C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22103-29C2-7284-9ECC-54FEA6CF2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82665-20EF-FC8B-0659-D2ACC871B6B8}"/>
              </a:ext>
            </a:extLst>
          </p:cNvPr>
          <p:cNvSpPr txBox="1"/>
          <p:nvPr/>
        </p:nvSpPr>
        <p:spPr>
          <a:xfrm>
            <a:off x="0" y="6309959"/>
            <a:ext cx="10896600" cy="230832"/>
          </a:xfrm>
          <a:prstGeom prst="rect">
            <a:avLst/>
          </a:prstGeom>
          <a:noFill/>
        </p:spPr>
        <p:txBody>
          <a:bodyPr wrap="square" bIns="0">
            <a:spAutoFit/>
          </a:bodyPr>
          <a:lstStyle/>
          <a:p>
            <a:r>
              <a:rPr lang="en-US" sz="1200" b="1" dirty="0"/>
              <a:t>Sitaraman, N. S., et al. (2023). "Enhanced Surface Superconductivity of Niobium by Zirconium Doping." </a:t>
            </a:r>
            <a:r>
              <a:rPr lang="en-US" sz="1200" b="1" i="1" dirty="0"/>
              <a:t>Physical Review Applied </a:t>
            </a:r>
            <a:r>
              <a:rPr lang="en-US" sz="1200" b="1" dirty="0"/>
              <a:t>20(1): 014064.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4796B2-6E5A-D836-E07A-7538C4C544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9" t="7430" r="9389" b="4999"/>
          <a:stretch>
            <a:fillRect/>
          </a:stretch>
        </p:blipFill>
        <p:spPr>
          <a:xfrm>
            <a:off x="6096000" y="1574799"/>
            <a:ext cx="553155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1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3B8897-67FC-CB0C-027A-161F5B28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604933" cy="5612295"/>
          </a:xfrm>
        </p:spPr>
        <p:txBody>
          <a:bodyPr lIns="320040"/>
          <a:lstStyle/>
          <a:p>
            <a:r>
              <a:rPr lang="en-US" dirty="0"/>
              <a:t>Model surfaces in UHV: single crystals isolate surface chemistry and reconstruction</a:t>
            </a:r>
          </a:p>
          <a:p>
            <a:r>
              <a:rPr lang="en-US" dirty="0"/>
              <a:t>Experimental methods: </a:t>
            </a:r>
            <a:br>
              <a:rPr lang="en-US" dirty="0"/>
            </a:br>
            <a:r>
              <a:rPr lang="en-US" b="1" dirty="0"/>
              <a:t>XPS, AES, EDX </a:t>
            </a:r>
            <a:r>
              <a:rPr lang="en-US" dirty="0"/>
              <a:t>→ composition</a:t>
            </a:r>
            <a:br>
              <a:rPr lang="en-US" dirty="0"/>
            </a:br>
            <a:r>
              <a:rPr lang="en-US" b="1" dirty="0"/>
              <a:t>STM, LEED, SEM </a:t>
            </a:r>
            <a:r>
              <a:rPr lang="en-US" dirty="0"/>
              <a:t>→ structure</a:t>
            </a:r>
            <a:br>
              <a:rPr lang="en-US" dirty="0"/>
            </a:br>
            <a:r>
              <a:rPr lang="en-US" b="1" dirty="0"/>
              <a:t>STS</a:t>
            </a:r>
            <a:r>
              <a:rPr lang="en-US" dirty="0"/>
              <a:t> → DOS/LDOS</a:t>
            </a:r>
          </a:p>
          <a:p>
            <a:r>
              <a:rPr lang="en-US" dirty="0"/>
              <a:t>Controlled preparation: deposition, annealing, and gas dosing reveal oxidation, reduction, alloying, and surface dynamics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876747-DFAB-A51A-21D1-978A82B60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Science in the Sibener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239C2-EB80-6E89-6EF5-9E06EA11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53C3C-669A-5C30-3C4F-4F416365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FC7F7-5F0F-0067-FF01-9AFE4EFCC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3B2F0-86AA-7808-C8AC-AB2DF11F9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052"/>
          <a:stretch>
            <a:fillRect/>
          </a:stretch>
        </p:blipFill>
        <p:spPr>
          <a:xfrm>
            <a:off x="7289801" y="1207450"/>
            <a:ext cx="3886199" cy="2402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465053-E10C-2800-9490-902B0BF68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801" y="3647640"/>
            <a:ext cx="3886199" cy="262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3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079531-ECEA-FBB0-060B-1B1B7AE5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work in the ZrNb system: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20D23-9AB3-A96E-487A-9E46CC58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E80D2-65C1-09F7-C0AB-B913A8E1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FBBDF-2663-34A8-1C88-0552600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C7B53-9EC4-B34F-517A-0B77A3ADA6BE}"/>
              </a:ext>
            </a:extLst>
          </p:cNvPr>
          <p:cNvSpPr txBox="1"/>
          <p:nvPr/>
        </p:nvSpPr>
        <p:spPr>
          <a:xfrm>
            <a:off x="296332" y="1849230"/>
            <a:ext cx="343746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Thin film experiments examining growth mode</a:t>
            </a:r>
          </a:p>
          <a:p>
            <a:pPr algn="ctr"/>
            <a:endParaRPr lang="en-US" sz="2200" b="1" dirty="0"/>
          </a:p>
          <a:p>
            <a:pPr algn="ctr"/>
            <a:r>
              <a:rPr lang="en-US" sz="1700" b="1" i="1" dirty="0"/>
              <a:t>Vary coverage, temperature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58440-7B5A-56E7-D5A1-1F9C5ED99DB6}"/>
              </a:ext>
            </a:extLst>
          </p:cNvPr>
          <p:cNvSpPr txBox="1"/>
          <p:nvPr/>
        </p:nvSpPr>
        <p:spPr>
          <a:xfrm>
            <a:off x="4402662" y="1849230"/>
            <a:ext cx="3464981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Examination of surface reconstructions</a:t>
            </a:r>
          </a:p>
          <a:p>
            <a:pPr algn="ctr"/>
            <a:endParaRPr lang="en-US" sz="2200" b="1" dirty="0"/>
          </a:p>
          <a:p>
            <a:pPr algn="ctr"/>
            <a:r>
              <a:rPr lang="en-US" sz="1700" b="1" i="1" dirty="0"/>
              <a:t>Structure, electronic properties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A6E43-A428-6EE1-4676-FAD02E0BBC65}"/>
              </a:ext>
            </a:extLst>
          </p:cNvPr>
          <p:cNvSpPr txBox="1"/>
          <p:nvPr/>
        </p:nvSpPr>
        <p:spPr>
          <a:xfrm>
            <a:off x="8640227" y="1849230"/>
            <a:ext cx="3136901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Alloy formation and characterization</a:t>
            </a:r>
          </a:p>
          <a:p>
            <a:pPr algn="ctr"/>
            <a:endParaRPr lang="en-US" sz="2200" b="1" dirty="0"/>
          </a:p>
          <a:p>
            <a:pPr algn="ctr"/>
            <a:r>
              <a:rPr lang="en-US" sz="1700" b="1" i="1" dirty="0"/>
              <a:t>Activation, depth, uniformity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3AA3CD-B997-A6A2-63B0-AF40D4940679}"/>
              </a:ext>
            </a:extLst>
          </p:cNvPr>
          <p:cNvSpPr/>
          <p:nvPr/>
        </p:nvSpPr>
        <p:spPr>
          <a:xfrm>
            <a:off x="296331" y="1733981"/>
            <a:ext cx="3513665" cy="1584953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C7081-38C4-510F-A2F5-3AEC3A4CBCA6}"/>
              </a:ext>
            </a:extLst>
          </p:cNvPr>
          <p:cNvSpPr txBox="1"/>
          <p:nvPr/>
        </p:nvSpPr>
        <p:spPr>
          <a:xfrm>
            <a:off x="1058330" y="3486554"/>
            <a:ext cx="1829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Van’s talk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1BD380-9292-A9E4-0E88-BEC250C68547}"/>
              </a:ext>
            </a:extLst>
          </p:cNvPr>
          <p:cNvSpPr/>
          <p:nvPr/>
        </p:nvSpPr>
        <p:spPr>
          <a:xfrm>
            <a:off x="4353979" y="1732268"/>
            <a:ext cx="3513665" cy="158495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5CB7A5-6DD7-0132-DFF5-AA68DD88978F}"/>
              </a:ext>
            </a:extLst>
          </p:cNvPr>
          <p:cNvSpPr txBox="1"/>
          <p:nvPr/>
        </p:nvSpPr>
        <p:spPr>
          <a:xfrm>
            <a:off x="4220710" y="3486554"/>
            <a:ext cx="3780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The topic of this talk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A3DBFC-FF8C-34A2-F7A4-96F9E68951D8}"/>
              </a:ext>
            </a:extLst>
          </p:cNvPr>
          <p:cNvSpPr/>
          <p:nvPr/>
        </p:nvSpPr>
        <p:spPr>
          <a:xfrm>
            <a:off x="8411627" y="1732268"/>
            <a:ext cx="3513665" cy="15849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D793C2-30C7-7528-E967-3DA45A54B689}"/>
              </a:ext>
            </a:extLst>
          </p:cNvPr>
          <p:cNvSpPr txBox="1"/>
          <p:nvPr/>
        </p:nvSpPr>
        <p:spPr>
          <a:xfrm>
            <a:off x="9237130" y="3486554"/>
            <a:ext cx="2141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740195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B98BBD-93F9-65B8-F0FD-615EF05A7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7010400" cy="5612295"/>
          </a:xfrm>
        </p:spPr>
        <p:txBody>
          <a:bodyPr lIns="320040"/>
          <a:lstStyle/>
          <a:p>
            <a:r>
              <a:rPr lang="en-US" dirty="0"/>
              <a:t>The Nb(100)-(3×1)O is a well studied system with distinct topography </a:t>
            </a:r>
          </a:p>
          <a:p>
            <a:r>
              <a:rPr lang="en-US" dirty="0"/>
              <a:t>As the surface is reduced, the structure approaches the (100) termination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CF5E99-0E73-D449-3BE3-C02C7279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surface: Nb(100)-(3×1)O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A11E2-07AF-9F09-81DF-E4EBF708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75BC0-9A91-EBED-9496-9D48EFED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4094D-09FA-1A53-E316-C324B291B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06AC5C-B8B4-648B-AC3A-765721FB75AA}"/>
              </a:ext>
            </a:extLst>
          </p:cNvPr>
          <p:cNvSpPr txBox="1"/>
          <p:nvPr/>
        </p:nvSpPr>
        <p:spPr>
          <a:xfrm>
            <a:off x="0" y="6310463"/>
            <a:ext cx="11371943" cy="230832"/>
          </a:xfrm>
          <a:prstGeom prst="rect">
            <a:avLst/>
          </a:prstGeom>
          <a:noFill/>
        </p:spPr>
        <p:txBody>
          <a:bodyPr wrap="square" bIns="0">
            <a:spAutoFit/>
          </a:bodyPr>
          <a:lstStyle/>
          <a:p>
            <a:r>
              <a:rPr lang="en-US" sz="1200" b="1" dirty="0"/>
              <a:t>An, B., et al. (2003). "Surface structures of clean and oxidized Nb(100) by LEED, AES, and STM." </a:t>
            </a:r>
            <a:r>
              <a:rPr lang="en-US" sz="1200" b="1" i="1" dirty="0"/>
              <a:t>Physical Review B </a:t>
            </a:r>
            <a:r>
              <a:rPr lang="en-US" sz="1200" b="1" dirty="0"/>
              <a:t>68(11): 115423.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908C0B5-6DD3-7945-6535-DA2BC0BD9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68" y="3378102"/>
            <a:ext cx="3641237" cy="26663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1F91D5-96AA-2154-2265-A54DEC974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839" y="3378102"/>
            <a:ext cx="2086321" cy="2738832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CDF63A68-F190-F2FB-DFE3-55B80277B993}"/>
              </a:ext>
            </a:extLst>
          </p:cNvPr>
          <p:cNvSpPr/>
          <p:nvPr/>
        </p:nvSpPr>
        <p:spPr>
          <a:xfrm>
            <a:off x="4802107" y="4600661"/>
            <a:ext cx="1990856" cy="221257"/>
          </a:xfrm>
          <a:prstGeom prst="rightArrow">
            <a:avLst/>
          </a:prstGeom>
          <a:gradFill>
            <a:gsLst>
              <a:gs pos="0">
                <a:srgbClr val="B31B1B"/>
              </a:gs>
              <a:gs pos="100000">
                <a:srgbClr val="CCCCCC"/>
              </a:gs>
            </a:gsLst>
            <a:lin ang="0" scaled="0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454AE0-0BEF-E611-0C86-F2DA46350293}"/>
              </a:ext>
            </a:extLst>
          </p:cNvPr>
          <p:cNvSpPr txBox="1"/>
          <p:nvPr/>
        </p:nvSpPr>
        <p:spPr>
          <a:xfrm>
            <a:off x="1727675" y="2872384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Nb(100)-(3×1)O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99C212-B4BF-ECDA-C458-F6B78CE3FE59}"/>
              </a:ext>
            </a:extLst>
          </p:cNvPr>
          <p:cNvSpPr txBox="1"/>
          <p:nvPr/>
        </p:nvSpPr>
        <p:spPr>
          <a:xfrm>
            <a:off x="7067541" y="2869352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Nb(100)-(1×1)O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6CC0E6-CC91-92F2-9ABC-19942F63D300}"/>
              </a:ext>
            </a:extLst>
          </p:cNvPr>
          <p:cNvSpPr txBox="1"/>
          <p:nvPr/>
        </p:nvSpPr>
        <p:spPr>
          <a:xfrm>
            <a:off x="4953393" y="4127088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Reduction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9222E6D-4D69-5824-A77F-9B77514F8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342" y="3378102"/>
            <a:ext cx="2086321" cy="108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4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11F50-6F33-D369-28A6-86F52648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57E0C0-05EA-045C-0E6F-BB2437F1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7010400" cy="5612295"/>
          </a:xfrm>
        </p:spPr>
        <p:txBody>
          <a:bodyPr lIns="320040"/>
          <a:lstStyle/>
          <a:p>
            <a:r>
              <a:rPr lang="en-US" dirty="0"/>
              <a:t>The Nb(100)-(3×1)O is a well studied system with distinct topography </a:t>
            </a:r>
          </a:p>
          <a:p>
            <a:r>
              <a:rPr lang="en-US" dirty="0"/>
              <a:t>As the surface is reduced, the structure approaches the (100) termination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D3730-70FD-E02A-3088-E14EEC21F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surface: Nb(100)-(3×1)O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A87AC-93DD-AADA-5171-1DE4459A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5C05A-6487-8841-9987-52EC2D01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6A3A3-769D-311E-629B-90548CBE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1CD3CB-1B2D-BB8E-2D8C-87AA0F308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0" b="50000"/>
          <a:stretch>
            <a:fillRect/>
          </a:stretch>
        </p:blipFill>
        <p:spPr>
          <a:xfrm>
            <a:off x="1115187" y="3993812"/>
            <a:ext cx="2121772" cy="1749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998401-3321-B9F9-CA0C-C12114299A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2" t="50581"/>
          <a:stretch>
            <a:fillRect/>
          </a:stretch>
        </p:blipFill>
        <p:spPr>
          <a:xfrm>
            <a:off x="3718189" y="3995080"/>
            <a:ext cx="2137197" cy="1749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AE88DA-7B4A-A1C8-4763-6E1E49680F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806"/>
          <a:stretch>
            <a:fillRect/>
          </a:stretch>
        </p:blipFill>
        <p:spPr>
          <a:xfrm>
            <a:off x="6336616" y="3994446"/>
            <a:ext cx="2107634" cy="17484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9F5649-C313-17AF-40C0-2071B3A293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459"/>
          <a:stretch>
            <a:fillRect/>
          </a:stretch>
        </p:blipFill>
        <p:spPr>
          <a:xfrm>
            <a:off x="8925480" y="3995080"/>
            <a:ext cx="2137197" cy="1749952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394B72C4-E1C6-E8B7-1BBE-069031AAD704}"/>
              </a:ext>
            </a:extLst>
          </p:cNvPr>
          <p:cNvSpPr/>
          <p:nvPr/>
        </p:nvSpPr>
        <p:spPr>
          <a:xfrm>
            <a:off x="2626056" y="3616492"/>
            <a:ext cx="6939887" cy="221257"/>
          </a:xfrm>
          <a:prstGeom prst="rightArrow">
            <a:avLst/>
          </a:prstGeom>
          <a:gradFill>
            <a:gsLst>
              <a:gs pos="0">
                <a:srgbClr val="B31B1B"/>
              </a:gs>
              <a:gs pos="100000">
                <a:srgbClr val="CCCCCC"/>
              </a:gs>
            </a:gsLst>
            <a:lin ang="0" scaled="0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807422-43B2-D0FE-01F6-C20C96262155}"/>
              </a:ext>
            </a:extLst>
          </p:cNvPr>
          <p:cNvSpPr txBox="1"/>
          <p:nvPr/>
        </p:nvSpPr>
        <p:spPr>
          <a:xfrm>
            <a:off x="1115187" y="3496287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B31B1B"/>
                </a:solidFill>
              </a:rPr>
              <a:t>High 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4D751F-6C9D-6D5E-34DD-C96BAE4C6FBF}"/>
              </a:ext>
            </a:extLst>
          </p:cNvPr>
          <p:cNvSpPr txBox="1"/>
          <p:nvPr/>
        </p:nvSpPr>
        <p:spPr>
          <a:xfrm>
            <a:off x="9871325" y="3496287"/>
            <a:ext cx="1191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n w="6350">
                  <a:solidFill>
                    <a:schemeClr val="tx1"/>
                  </a:solidFill>
                </a:ln>
                <a:solidFill>
                  <a:srgbClr val="CCCCCC"/>
                </a:solidFill>
              </a:rPr>
              <a:t>Low 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245228-5CCB-0C8F-89F0-BA5BD28E1C51}"/>
              </a:ext>
            </a:extLst>
          </p:cNvPr>
          <p:cNvSpPr txBox="1"/>
          <p:nvPr/>
        </p:nvSpPr>
        <p:spPr>
          <a:xfrm>
            <a:off x="0" y="6310463"/>
            <a:ext cx="11371943" cy="230832"/>
          </a:xfrm>
          <a:prstGeom prst="rect">
            <a:avLst/>
          </a:prstGeom>
          <a:noFill/>
        </p:spPr>
        <p:txBody>
          <a:bodyPr wrap="square" bIns="0">
            <a:spAutoFit/>
          </a:bodyPr>
          <a:lstStyle/>
          <a:p>
            <a:r>
              <a:rPr lang="en-US" sz="1200" b="1" dirty="0"/>
              <a:t>An, B., et al. (2003). "Surface structures of clean and oxidized Nb(100) by LEED, AES, and STM." </a:t>
            </a:r>
            <a:r>
              <a:rPr lang="en-US" sz="1200" b="1" i="1" dirty="0"/>
              <a:t>Physical Review B </a:t>
            </a:r>
            <a:r>
              <a:rPr lang="en-US" sz="1200" b="1" dirty="0"/>
              <a:t>68(11): 115423.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4B884-8F08-676F-D2FF-A16CF02E399B}"/>
              </a:ext>
            </a:extLst>
          </p:cNvPr>
          <p:cNvSpPr txBox="1"/>
          <p:nvPr/>
        </p:nvSpPr>
        <p:spPr>
          <a:xfrm>
            <a:off x="1115187" y="5742916"/>
            <a:ext cx="212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B31B1B"/>
                </a:solidFill>
              </a:rPr>
              <a:t>1697 °C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6A43B4-E209-9A86-DAFA-70E98510610B}"/>
              </a:ext>
            </a:extLst>
          </p:cNvPr>
          <p:cNvSpPr txBox="1"/>
          <p:nvPr/>
        </p:nvSpPr>
        <p:spPr>
          <a:xfrm>
            <a:off x="3718189" y="5745032"/>
            <a:ext cx="213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B31B1B"/>
                </a:solidFill>
              </a:rPr>
              <a:t>1997 °C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5D01D-7D48-70C5-531F-8294DC16517B}"/>
              </a:ext>
            </a:extLst>
          </p:cNvPr>
          <p:cNvSpPr txBox="1"/>
          <p:nvPr/>
        </p:nvSpPr>
        <p:spPr>
          <a:xfrm>
            <a:off x="6336615" y="5745032"/>
            <a:ext cx="210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B31B1B"/>
                </a:solidFill>
              </a:rPr>
              <a:t>2097 °C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339181-9032-A396-8EBA-3DF995CCC610}"/>
              </a:ext>
            </a:extLst>
          </p:cNvPr>
          <p:cNvSpPr txBox="1"/>
          <p:nvPr/>
        </p:nvSpPr>
        <p:spPr>
          <a:xfrm>
            <a:off x="8925479" y="5746964"/>
            <a:ext cx="213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B31B1B"/>
                </a:solidFill>
              </a:rPr>
              <a:t>2227 °C</a:t>
            </a:r>
          </a:p>
        </p:txBody>
      </p:sp>
    </p:spTree>
    <p:extLst>
      <p:ext uri="{BB962C8B-B14F-4D97-AF65-F5344CB8AC3E}">
        <p14:creationId xmlns:p14="http://schemas.microsoft.com/office/powerpoint/2010/main" val="4076874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F8688-E99D-8D24-03AA-4AE66EF4A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960277-73F7-EF3A-7DE4-0C27FF494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7010400" cy="5612295"/>
          </a:xfrm>
        </p:spPr>
        <p:txBody>
          <a:bodyPr lIns="320040"/>
          <a:lstStyle/>
          <a:p>
            <a:r>
              <a:rPr lang="en-US" dirty="0"/>
              <a:t>The Nb(100)-(3×1)O is a well studied system with distinct topography </a:t>
            </a:r>
          </a:p>
          <a:p>
            <a:r>
              <a:rPr lang="en-US" dirty="0"/>
              <a:t>As the surface is reduced, the structure approaches the (100) termination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509720-DEA3-4680-F4F6-775F1020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surface: Nb(100)-(3×1)O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30358-A61F-3E5E-5249-509A2013C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C0574-47F5-2A8F-138D-12CCAAE75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A5CD9-8A87-A3A1-2DD4-284B4C22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8F527A-4746-8983-AB2E-2D1E759B2B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0" b="50000"/>
          <a:stretch>
            <a:fillRect/>
          </a:stretch>
        </p:blipFill>
        <p:spPr>
          <a:xfrm>
            <a:off x="1115187" y="3993812"/>
            <a:ext cx="2121772" cy="1749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28CC83-199F-502E-1CA2-9DFF5910D6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2" t="50581"/>
          <a:stretch>
            <a:fillRect/>
          </a:stretch>
        </p:blipFill>
        <p:spPr>
          <a:xfrm>
            <a:off x="3718189" y="3995080"/>
            <a:ext cx="2137197" cy="1749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48520F-629B-2D08-E469-ACF803B10E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806"/>
          <a:stretch>
            <a:fillRect/>
          </a:stretch>
        </p:blipFill>
        <p:spPr>
          <a:xfrm>
            <a:off x="6336616" y="3994446"/>
            <a:ext cx="2107634" cy="17484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2E821E-DC09-8ADC-9014-ED00A67C8C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459"/>
          <a:stretch>
            <a:fillRect/>
          </a:stretch>
        </p:blipFill>
        <p:spPr>
          <a:xfrm>
            <a:off x="8925480" y="3995080"/>
            <a:ext cx="2137197" cy="17499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0B0301-6DD9-3CF1-66D9-3B8E2A858A15}"/>
              </a:ext>
            </a:extLst>
          </p:cNvPr>
          <p:cNvSpPr txBox="1"/>
          <p:nvPr/>
        </p:nvSpPr>
        <p:spPr>
          <a:xfrm>
            <a:off x="1115187" y="5742916"/>
            <a:ext cx="212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B31B1B"/>
                </a:solidFill>
              </a:rPr>
              <a:t>1697 °C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89EE83-EFFD-B0CF-8201-386A7B59DBBD}"/>
              </a:ext>
            </a:extLst>
          </p:cNvPr>
          <p:cNvSpPr txBox="1"/>
          <p:nvPr/>
        </p:nvSpPr>
        <p:spPr>
          <a:xfrm>
            <a:off x="3718189" y="5745032"/>
            <a:ext cx="213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B31B1B"/>
                </a:solidFill>
              </a:rPr>
              <a:t>1997 °C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2BCF97-6DF1-1ED9-8AF2-8209401A904A}"/>
              </a:ext>
            </a:extLst>
          </p:cNvPr>
          <p:cNvSpPr txBox="1"/>
          <p:nvPr/>
        </p:nvSpPr>
        <p:spPr>
          <a:xfrm>
            <a:off x="6336615" y="5745032"/>
            <a:ext cx="210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B31B1B"/>
                </a:solidFill>
              </a:rPr>
              <a:t>2097 °C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161FAF-58F3-022E-32EE-220A68DD3F16}"/>
              </a:ext>
            </a:extLst>
          </p:cNvPr>
          <p:cNvSpPr txBox="1"/>
          <p:nvPr/>
        </p:nvSpPr>
        <p:spPr>
          <a:xfrm>
            <a:off x="8925479" y="5746964"/>
            <a:ext cx="213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B31B1B"/>
                </a:solidFill>
              </a:rPr>
              <a:t>2227 °C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851C9B4-A572-86C1-9634-7E1ADD0FED50}"/>
              </a:ext>
            </a:extLst>
          </p:cNvPr>
          <p:cNvSpPr/>
          <p:nvPr/>
        </p:nvSpPr>
        <p:spPr>
          <a:xfrm>
            <a:off x="2626056" y="3616492"/>
            <a:ext cx="6939887" cy="221257"/>
          </a:xfrm>
          <a:prstGeom prst="rightArrow">
            <a:avLst/>
          </a:prstGeom>
          <a:gradFill>
            <a:gsLst>
              <a:gs pos="0">
                <a:srgbClr val="B31B1B"/>
              </a:gs>
              <a:gs pos="100000">
                <a:srgbClr val="CCCCCC"/>
              </a:gs>
            </a:gsLst>
            <a:lin ang="0" scaled="0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96D23-D50A-EE57-03F0-38A62A8C4762}"/>
              </a:ext>
            </a:extLst>
          </p:cNvPr>
          <p:cNvSpPr txBox="1"/>
          <p:nvPr/>
        </p:nvSpPr>
        <p:spPr>
          <a:xfrm>
            <a:off x="1115187" y="3496287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B31B1B"/>
                </a:solidFill>
              </a:rPr>
              <a:t>High 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9254D-D933-4B8C-7C44-1EE3A4B2641D}"/>
              </a:ext>
            </a:extLst>
          </p:cNvPr>
          <p:cNvSpPr txBox="1"/>
          <p:nvPr/>
        </p:nvSpPr>
        <p:spPr>
          <a:xfrm>
            <a:off x="9871325" y="3496287"/>
            <a:ext cx="1191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n w="6350">
                  <a:solidFill>
                    <a:schemeClr val="tx1"/>
                  </a:solidFill>
                </a:ln>
                <a:solidFill>
                  <a:srgbClr val="CCCCCC"/>
                </a:solidFill>
              </a:rPr>
              <a:t>Low 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773DB-F451-9CFC-528F-8722D9C94FEA}"/>
              </a:ext>
            </a:extLst>
          </p:cNvPr>
          <p:cNvSpPr txBox="1"/>
          <p:nvPr/>
        </p:nvSpPr>
        <p:spPr>
          <a:xfrm>
            <a:off x="0" y="6310463"/>
            <a:ext cx="11371943" cy="230832"/>
          </a:xfrm>
          <a:prstGeom prst="rect">
            <a:avLst/>
          </a:prstGeom>
          <a:noFill/>
        </p:spPr>
        <p:txBody>
          <a:bodyPr wrap="square" bIns="0">
            <a:spAutoFit/>
          </a:bodyPr>
          <a:lstStyle/>
          <a:p>
            <a:r>
              <a:rPr lang="en-US" sz="1200" b="1" dirty="0"/>
              <a:t>An, B., et al. (2003). "Surface structures of clean and oxidized Nb(100) by LEED, AES, and STM." </a:t>
            </a:r>
            <a:r>
              <a:rPr lang="en-US" sz="1200" b="1" i="1" dirty="0"/>
              <a:t>Physical Review B </a:t>
            </a:r>
            <a:r>
              <a:rPr lang="en-US" sz="1200" b="1" dirty="0"/>
              <a:t>68(11): 115423.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6094AA-A1BB-CB76-CE36-0ABFEAB67C7F}"/>
              </a:ext>
            </a:extLst>
          </p:cNvPr>
          <p:cNvSpPr/>
          <p:nvPr/>
        </p:nvSpPr>
        <p:spPr>
          <a:xfrm>
            <a:off x="7390432" y="1552090"/>
            <a:ext cx="3771900" cy="14967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The surface topography of Nb(100) is related to the chemical state.</a:t>
            </a:r>
          </a:p>
        </p:txBody>
      </p:sp>
    </p:spTree>
    <p:extLst>
      <p:ext uri="{BB962C8B-B14F-4D97-AF65-F5344CB8AC3E}">
        <p14:creationId xmlns:p14="http://schemas.microsoft.com/office/powerpoint/2010/main" val="1339191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2EEBFA-4094-3B59-DE2F-13A0C65B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4886893" cy="2697755"/>
          </a:xfrm>
        </p:spPr>
        <p:txBody>
          <a:bodyPr lIns="320040"/>
          <a:lstStyle/>
          <a:p>
            <a:r>
              <a:rPr lang="en-US" dirty="0"/>
              <a:t>Nb(100)-(3×1)O is created after many rounds of bombardment by 5 keV Ar</a:t>
            </a:r>
            <a:r>
              <a:rPr lang="en-US" baseline="30000" dirty="0"/>
              <a:t>+</a:t>
            </a:r>
            <a:r>
              <a:rPr lang="en-US" dirty="0"/>
              <a:t> and annealing at 1600 °C</a:t>
            </a:r>
          </a:p>
          <a:p>
            <a:r>
              <a:rPr lang="en-US" dirty="0"/>
              <a:t>AES was used to confirm surface cleanliness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EEB24C-666D-E246-3749-1F22E032A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preparation: Nb(100)-(3×1)O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D9469-C451-617D-5D0D-90DB710E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8A6F7-A398-165E-FC8C-432C35CFF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C04B5-0C0D-CE96-732F-88BF1283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F485AD-43AA-524C-B840-3D72B23FD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421" y="1793737"/>
            <a:ext cx="3761764" cy="37617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895F7B-585D-6967-096C-5273FD7A6770}"/>
              </a:ext>
            </a:extLst>
          </p:cNvPr>
          <p:cNvSpPr/>
          <p:nvPr/>
        </p:nvSpPr>
        <p:spPr>
          <a:xfrm>
            <a:off x="8394414" y="2437964"/>
            <a:ext cx="472261" cy="475488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E0D2CC-9EAD-C062-881E-A6241AF6382C}"/>
              </a:ext>
            </a:extLst>
          </p:cNvPr>
          <p:cNvCxnSpPr>
            <a:cxnSpLocks/>
          </p:cNvCxnSpPr>
          <p:nvPr/>
        </p:nvCxnSpPr>
        <p:spPr>
          <a:xfrm flipV="1">
            <a:off x="8866675" y="1793737"/>
            <a:ext cx="767462" cy="644227"/>
          </a:xfrm>
          <a:prstGeom prst="line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2312E9-85FE-5A95-21D1-D1CCED2D7EBE}"/>
              </a:ext>
            </a:extLst>
          </p:cNvPr>
          <p:cNvCxnSpPr>
            <a:cxnSpLocks/>
          </p:cNvCxnSpPr>
          <p:nvPr/>
        </p:nvCxnSpPr>
        <p:spPr>
          <a:xfrm>
            <a:off x="8866675" y="2912477"/>
            <a:ext cx="767462" cy="1157599"/>
          </a:xfrm>
          <a:prstGeom prst="line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9AF24A6-A1E1-246B-53D0-A1D878A5D286}"/>
              </a:ext>
            </a:extLst>
          </p:cNvPr>
          <p:cNvSpPr txBox="1"/>
          <p:nvPr/>
        </p:nvSpPr>
        <p:spPr>
          <a:xfrm>
            <a:off x="9714822" y="4365461"/>
            <a:ext cx="2186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Imaged at:</a:t>
            </a:r>
          </a:p>
          <a:p>
            <a:r>
              <a:rPr lang="en-US" b="1" i="1" dirty="0"/>
              <a:t>10 mV, 30 pA, </a:t>
            </a:r>
          </a:p>
          <a:p>
            <a:r>
              <a:rPr lang="en-US" b="1" i="1" dirty="0"/>
              <a:t>room temperature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BABCA1-A238-F91D-B72C-4D81D8E9F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53" y="3633312"/>
            <a:ext cx="3221737" cy="24948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1522C2-3DA5-DC94-9DB5-60B175136377}"/>
              </a:ext>
            </a:extLst>
          </p:cNvPr>
          <p:cNvSpPr txBox="1"/>
          <p:nvPr/>
        </p:nvSpPr>
        <p:spPr>
          <a:xfrm>
            <a:off x="515291" y="363866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C00"/>
                </a:solidFill>
              </a:rPr>
              <a:t>Nb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2A7420-A866-0645-E669-06B75D6B11EE}"/>
              </a:ext>
            </a:extLst>
          </p:cNvPr>
          <p:cNvSpPr txBox="1"/>
          <p:nvPr/>
        </p:nvSpPr>
        <p:spPr>
          <a:xfrm>
            <a:off x="1276106" y="363866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34C03"/>
                </a:solidFill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04C95-E27B-EF39-BA1F-E677C1F8923A}"/>
              </a:ext>
            </a:extLst>
          </p:cNvPr>
          <p:cNvSpPr txBox="1"/>
          <p:nvPr/>
        </p:nvSpPr>
        <p:spPr>
          <a:xfrm>
            <a:off x="2760904" y="363331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7B021"/>
                </a:solidFill>
              </a:rPr>
              <a:t>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8A6442-F9CE-CAF8-E531-E3EBE3883979}"/>
              </a:ext>
            </a:extLst>
          </p:cNvPr>
          <p:cNvSpPr/>
          <p:nvPr/>
        </p:nvSpPr>
        <p:spPr>
          <a:xfrm>
            <a:off x="1394651" y="4381270"/>
            <a:ext cx="465666" cy="601133"/>
          </a:xfrm>
          <a:prstGeom prst="rect">
            <a:avLst/>
          </a:prstGeom>
          <a:noFill/>
          <a:ln>
            <a:solidFill>
              <a:srgbClr val="834C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9D889E-8FDD-F347-E032-30AF8E6A2397}"/>
              </a:ext>
            </a:extLst>
          </p:cNvPr>
          <p:cNvCxnSpPr>
            <a:cxnSpLocks/>
          </p:cNvCxnSpPr>
          <p:nvPr/>
        </p:nvCxnSpPr>
        <p:spPr>
          <a:xfrm flipV="1">
            <a:off x="1860317" y="3844185"/>
            <a:ext cx="1951422" cy="537085"/>
          </a:xfrm>
          <a:prstGeom prst="line">
            <a:avLst/>
          </a:prstGeom>
          <a:ln w="25400">
            <a:solidFill>
              <a:srgbClr val="834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D0FC75-19F2-E6BF-0BA0-3A4DEF995287}"/>
              </a:ext>
            </a:extLst>
          </p:cNvPr>
          <p:cNvCxnSpPr>
            <a:cxnSpLocks/>
          </p:cNvCxnSpPr>
          <p:nvPr/>
        </p:nvCxnSpPr>
        <p:spPr>
          <a:xfrm>
            <a:off x="1860317" y="4990409"/>
            <a:ext cx="1970810" cy="565092"/>
          </a:xfrm>
          <a:prstGeom prst="line">
            <a:avLst/>
          </a:prstGeom>
          <a:ln w="25400">
            <a:solidFill>
              <a:srgbClr val="834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E06C8D9-5098-058E-EA3A-0B695D691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127" y="3852609"/>
            <a:ext cx="1230203" cy="1702892"/>
          </a:xfrm>
          <a:prstGeom prst="rect">
            <a:avLst/>
          </a:prstGeom>
          <a:ln w="25400">
            <a:solidFill>
              <a:srgbClr val="834C03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B5648CC-2A81-BFEF-0EDB-023F1257F055}"/>
              </a:ext>
            </a:extLst>
          </p:cNvPr>
          <p:cNvSpPr txBox="1"/>
          <p:nvPr/>
        </p:nvSpPr>
        <p:spPr>
          <a:xfrm>
            <a:off x="4358410" y="381797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34C03"/>
                </a:solidFill>
              </a:rPr>
              <a:t>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CAABD8-AF00-EC6F-2A78-4C37542CF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4137" y="1793737"/>
            <a:ext cx="2267110" cy="2271663"/>
          </a:xfrm>
          <a:prstGeom prst="rect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6DD60555-30AC-5563-AB81-282758A4C80C}"/>
              </a:ext>
            </a:extLst>
          </p:cNvPr>
          <p:cNvSpPr/>
          <p:nvPr/>
        </p:nvSpPr>
        <p:spPr>
          <a:xfrm>
            <a:off x="10629900" y="2911638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F4B525-3085-58EC-926F-80003ED5BF88}"/>
              </a:ext>
            </a:extLst>
          </p:cNvPr>
          <p:cNvSpPr/>
          <p:nvPr/>
        </p:nvSpPr>
        <p:spPr>
          <a:xfrm>
            <a:off x="10535278" y="3003875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70C4719-0679-9FBC-411D-8FC19A1118C0}"/>
              </a:ext>
            </a:extLst>
          </p:cNvPr>
          <p:cNvSpPr/>
          <p:nvPr/>
        </p:nvSpPr>
        <p:spPr>
          <a:xfrm>
            <a:off x="10709542" y="3018387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99B093E-43C0-F31B-6EED-E7C9EB8EB458}"/>
              </a:ext>
            </a:extLst>
          </p:cNvPr>
          <p:cNvSpPr/>
          <p:nvPr/>
        </p:nvSpPr>
        <p:spPr>
          <a:xfrm>
            <a:off x="10613106" y="3110624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AE897AD-E753-2E35-2C42-51EEE5EF8D3A}"/>
              </a:ext>
            </a:extLst>
          </p:cNvPr>
          <p:cNvSpPr/>
          <p:nvPr/>
        </p:nvSpPr>
        <p:spPr>
          <a:xfrm>
            <a:off x="10900227" y="3284797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54D9CB6-CCE9-30CF-057C-851D719BE8C8}"/>
              </a:ext>
            </a:extLst>
          </p:cNvPr>
          <p:cNvSpPr/>
          <p:nvPr/>
        </p:nvSpPr>
        <p:spPr>
          <a:xfrm>
            <a:off x="10805605" y="3377034"/>
            <a:ext cx="67128" cy="67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893B5F6E-C8F8-FD2A-AAB1-CDB2FA549D27}"/>
              </a:ext>
            </a:extLst>
          </p:cNvPr>
          <p:cNvSpPr/>
          <p:nvPr/>
        </p:nvSpPr>
        <p:spPr>
          <a:xfrm rot="19075865">
            <a:off x="10655796" y="2938533"/>
            <a:ext cx="184105" cy="469401"/>
          </a:xfrm>
          <a:prstGeom prst="parallelogram">
            <a:avLst>
              <a:gd name="adj" fmla="val 27673"/>
            </a:avLst>
          </a:pr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A4787B-57CA-C8EB-B348-722596F580B8}"/>
              </a:ext>
            </a:extLst>
          </p:cNvPr>
          <p:cNvSpPr txBox="1"/>
          <p:nvPr/>
        </p:nvSpPr>
        <p:spPr>
          <a:xfrm>
            <a:off x="10435407" y="2504998"/>
            <a:ext cx="929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(3×1)O</a:t>
            </a:r>
          </a:p>
        </p:txBody>
      </p:sp>
    </p:spTree>
    <p:extLst>
      <p:ext uri="{BB962C8B-B14F-4D97-AF65-F5344CB8AC3E}">
        <p14:creationId xmlns:p14="http://schemas.microsoft.com/office/powerpoint/2010/main" val="231535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31691-03F7-DAEF-8F2F-F335A9AAC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4CD58F-09F5-267A-034E-672F6ECBEC82}"/>
              </a:ext>
            </a:extLst>
          </p:cNvPr>
          <p:cNvCxnSpPr>
            <a:cxnSpLocks/>
          </p:cNvCxnSpPr>
          <p:nvPr/>
        </p:nvCxnSpPr>
        <p:spPr>
          <a:xfrm flipV="1">
            <a:off x="6561305" y="2250820"/>
            <a:ext cx="0" cy="12991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969589-ED10-2B3D-DE57-74B828AEC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40908"/>
            <a:ext cx="4851500" cy="5612295"/>
          </a:xfrm>
        </p:spPr>
        <p:txBody>
          <a:bodyPr lIns="320040"/>
          <a:lstStyle/>
          <a:p>
            <a:r>
              <a:rPr lang="en-US" dirty="0"/>
              <a:t>Zr was thermally evaporated in situ with an e-beam evaporator </a:t>
            </a:r>
          </a:p>
          <a:p>
            <a:r>
              <a:rPr lang="en-US" dirty="0"/>
              <a:t>Due to the low vapor pressure of Zr, deposition rates were &lt;0.1 ML/min </a:t>
            </a:r>
          </a:p>
          <a:p>
            <a:r>
              <a:rPr lang="en-US" dirty="0"/>
              <a:t>The resulting films were composed of Zr nanoclusters ~ 2 atoms in height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7BD771-252E-1459-5543-FD27F1D2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Zr deposition: e-beam evaporation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CBEEF-08C2-E5C3-22F3-EB221DC1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27B19-D0F0-2936-8181-48937F31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C46B6-B227-E9F9-475E-413A94A05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9</a:t>
            </a:fld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952C47-0742-BE48-DEAD-68561283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109" y="1503183"/>
            <a:ext cx="4156954" cy="4156954"/>
          </a:xfrm>
          <a:prstGeom prst="rect">
            <a:avLst/>
          </a:prstGeom>
        </p:spPr>
      </p:pic>
      <p:sp>
        <p:nvSpPr>
          <p:cNvPr id="7" name="Cylinder 6">
            <a:extLst>
              <a:ext uri="{FF2B5EF4-FFF2-40B4-BE49-F238E27FC236}">
                <a16:creationId xmlns:a16="http://schemas.microsoft.com/office/drawing/2014/main" id="{76FAE016-0BA6-6BD0-42E1-D9C7758BFD3B}"/>
              </a:ext>
            </a:extLst>
          </p:cNvPr>
          <p:cNvSpPr/>
          <p:nvPr/>
        </p:nvSpPr>
        <p:spPr>
          <a:xfrm>
            <a:off x="5778017" y="2804986"/>
            <a:ext cx="1555844" cy="223254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A8B80E-35CF-3629-66B5-B2F5CBBABCAB}"/>
              </a:ext>
            </a:extLst>
          </p:cNvPr>
          <p:cNvSpPr/>
          <p:nvPr/>
        </p:nvSpPr>
        <p:spPr>
          <a:xfrm>
            <a:off x="6437208" y="2952215"/>
            <a:ext cx="209005" cy="88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56700C-D8C0-0FFA-7692-81E63FC0C075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6555939" y="3682782"/>
            <a:ext cx="5367" cy="13547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199EE6D-FE96-5E2D-3836-0FFD9AA16E50}"/>
              </a:ext>
            </a:extLst>
          </p:cNvPr>
          <p:cNvSpPr/>
          <p:nvPr/>
        </p:nvSpPr>
        <p:spPr>
          <a:xfrm>
            <a:off x="6451361" y="3588232"/>
            <a:ext cx="230777" cy="248195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87000">
                <a:srgbClr val="FF0000"/>
              </a:gs>
              <a:gs pos="100000">
                <a:srgbClr val="FF0000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378340-8330-4A34-D5D0-5685FA661ACC}"/>
              </a:ext>
            </a:extLst>
          </p:cNvPr>
          <p:cNvSpPr/>
          <p:nvPr/>
        </p:nvSpPr>
        <p:spPr>
          <a:xfrm>
            <a:off x="5984097" y="3470305"/>
            <a:ext cx="1154416" cy="220363"/>
          </a:xfrm>
          <a:prstGeom prst="ellipse">
            <a:avLst/>
          </a:prstGeom>
          <a:noFill/>
          <a:ln>
            <a:solidFill>
              <a:srgbClr val="151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40769-858A-ACF1-7101-E95F31DAFF43}"/>
              </a:ext>
            </a:extLst>
          </p:cNvPr>
          <p:cNvSpPr txBox="1"/>
          <p:nvPr/>
        </p:nvSpPr>
        <p:spPr>
          <a:xfrm>
            <a:off x="5629421" y="5076474"/>
            <a:ext cx="194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High Voltage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2FCDB9-EE8D-7AE9-121C-95E642CDC85A}"/>
              </a:ext>
            </a:extLst>
          </p:cNvPr>
          <p:cNvCxnSpPr>
            <a:cxnSpLocks/>
          </p:cNvCxnSpPr>
          <p:nvPr/>
        </p:nvCxnSpPr>
        <p:spPr>
          <a:xfrm flipH="1">
            <a:off x="6713675" y="3533109"/>
            <a:ext cx="253605" cy="85656"/>
          </a:xfrm>
          <a:prstGeom prst="straightConnector1">
            <a:avLst/>
          </a:prstGeom>
          <a:ln w="12700">
            <a:solidFill>
              <a:srgbClr val="151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E7475F7-8A3A-E49A-DEA6-240B67414938}"/>
              </a:ext>
            </a:extLst>
          </p:cNvPr>
          <p:cNvSpPr txBox="1"/>
          <p:nvPr/>
        </p:nvSpPr>
        <p:spPr>
          <a:xfrm>
            <a:off x="5668679" y="3780564"/>
            <a:ext cx="977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51BFF"/>
                </a:solidFill>
              </a:rPr>
              <a:t>Filament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0E574D-F637-E76C-58E5-B3A723312AD9}"/>
              </a:ext>
            </a:extLst>
          </p:cNvPr>
          <p:cNvCxnSpPr>
            <a:cxnSpLocks/>
          </p:cNvCxnSpPr>
          <p:nvPr/>
        </p:nvCxnSpPr>
        <p:spPr>
          <a:xfrm flipH="1" flipV="1">
            <a:off x="6300847" y="3265809"/>
            <a:ext cx="150514" cy="3177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2F20CD0-AD54-ABB6-8121-1F7BDD89974D}"/>
              </a:ext>
            </a:extLst>
          </p:cNvPr>
          <p:cNvCxnSpPr>
            <a:cxnSpLocks/>
          </p:cNvCxnSpPr>
          <p:nvPr/>
        </p:nvCxnSpPr>
        <p:spPr>
          <a:xfrm flipV="1">
            <a:off x="6646213" y="3279937"/>
            <a:ext cx="157030" cy="30330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1337A68-485E-54D4-6F8C-DDACF1E9CC7A}"/>
              </a:ext>
            </a:extLst>
          </p:cNvPr>
          <p:cNvCxnSpPr>
            <a:cxnSpLocks/>
          </p:cNvCxnSpPr>
          <p:nvPr/>
        </p:nvCxnSpPr>
        <p:spPr>
          <a:xfrm>
            <a:off x="6178841" y="3545426"/>
            <a:ext cx="244012" cy="76718"/>
          </a:xfrm>
          <a:prstGeom prst="straightConnector1">
            <a:avLst/>
          </a:prstGeom>
          <a:ln w="12700">
            <a:solidFill>
              <a:srgbClr val="151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6906AD6-9A9D-C678-31EB-34CDE7106A70}"/>
              </a:ext>
            </a:extLst>
          </p:cNvPr>
          <p:cNvSpPr txBox="1"/>
          <p:nvPr/>
        </p:nvSpPr>
        <p:spPr>
          <a:xfrm>
            <a:off x="5725407" y="2269706"/>
            <a:ext cx="90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Zr</a:t>
            </a:r>
          </a:p>
        </p:txBody>
      </p:sp>
      <p:sp>
        <p:nvSpPr>
          <p:cNvPr id="39" name="Flowchart: Direct Access Storage 38">
            <a:extLst>
              <a:ext uri="{FF2B5EF4-FFF2-40B4-BE49-F238E27FC236}">
                <a16:creationId xmlns:a16="http://schemas.microsoft.com/office/drawing/2014/main" id="{26881EF1-DE6C-905B-1EC1-2CD9FA3D56B2}"/>
              </a:ext>
            </a:extLst>
          </p:cNvPr>
          <p:cNvSpPr/>
          <p:nvPr/>
        </p:nvSpPr>
        <p:spPr>
          <a:xfrm rot="5400000">
            <a:off x="6449245" y="1505545"/>
            <a:ext cx="182880" cy="996696"/>
          </a:xfrm>
          <a:prstGeom prst="flowChartMagneticDrum">
            <a:avLst/>
          </a:prstGeom>
          <a:solidFill>
            <a:srgbClr val="CC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A8161B-7C61-4109-3CDD-AE83E8A23CC1}"/>
              </a:ext>
            </a:extLst>
          </p:cNvPr>
          <p:cNvSpPr txBox="1"/>
          <p:nvPr/>
        </p:nvSpPr>
        <p:spPr>
          <a:xfrm>
            <a:off x="5283517" y="1769942"/>
            <a:ext cx="90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Nb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93ED8A3-7F78-79CF-57FB-F1D776F6AB2B}"/>
              </a:ext>
            </a:extLst>
          </p:cNvPr>
          <p:cNvCxnSpPr>
            <a:cxnSpLocks/>
          </p:cNvCxnSpPr>
          <p:nvPr/>
        </p:nvCxnSpPr>
        <p:spPr>
          <a:xfrm flipV="1">
            <a:off x="6561306" y="2250820"/>
            <a:ext cx="0" cy="7772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437637"/>
      </p:ext>
    </p:extLst>
  </p:cSld>
  <p:clrMapOvr>
    <a:masterClrMapping/>
  </p:clrMapOvr>
</p:sld>
</file>

<file path=ppt/theme/theme1.xml><?xml version="1.0" encoding="utf-8"?>
<a:theme xmlns:a="http://schemas.openxmlformats.org/drawingml/2006/main" name="Bright Beams theme">
  <a:themeElements>
    <a:clrScheme name="CBB COLORS">
      <a:dk1>
        <a:srgbClr val="000000"/>
      </a:dk1>
      <a:lt1>
        <a:srgbClr val="FFFFFF"/>
      </a:lt1>
      <a:dk2>
        <a:srgbClr val="CBCBCB"/>
      </a:dk2>
      <a:lt2>
        <a:srgbClr val="E5E5E5"/>
      </a:lt2>
      <a:accent1>
        <a:srgbClr val="B31B1B"/>
      </a:accent1>
      <a:accent2>
        <a:srgbClr val="08657C"/>
      </a:accent2>
      <a:accent3>
        <a:srgbClr val="FE7E00"/>
      </a:accent3>
      <a:accent4>
        <a:srgbClr val="CB2A10"/>
      </a:accent4>
      <a:accent5>
        <a:srgbClr val="9D9583"/>
      </a:accent5>
      <a:accent6>
        <a:srgbClr val="CBCBCB"/>
      </a:accent6>
      <a:hlink>
        <a:srgbClr val="FE7E00"/>
      </a:hlink>
      <a:folHlink>
        <a:srgbClr val="CB2A10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Temp_16to9" id="{E16BDA77-B995-E740-BEAD-CFA7EAD27E0C}" vid="{9302349C-FF9F-3F46-9DE4-BC53EE1B2B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SlideTemp_16to9</Template>
  <TotalTime>3036</TotalTime>
  <Words>1233</Words>
  <Application>Microsoft Office PowerPoint</Application>
  <PresentationFormat>Widescreen</PresentationFormat>
  <Paragraphs>188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Cambria Math</vt:lpstr>
      <vt:lpstr>Bright Beams theme</vt:lpstr>
      <vt:lpstr>Reduction of Nb(100)-(3×1)O via Zr thin films</vt:lpstr>
      <vt:lpstr>SRF Cavities and progress with Zr</vt:lpstr>
      <vt:lpstr>Surface Science in the Sibener Group</vt:lpstr>
      <vt:lpstr>Our work in the ZrNb system:</vt:lpstr>
      <vt:lpstr>Model surface: Nb(100)-(3×1)O </vt:lpstr>
      <vt:lpstr>Model surface: Nb(100)-(3×1)O </vt:lpstr>
      <vt:lpstr>Model surface: Nb(100)-(3×1)O </vt:lpstr>
      <vt:lpstr>Surface preparation: Nb(100)-(3×1)O</vt:lpstr>
      <vt:lpstr>Zr deposition: e-beam evaporation</vt:lpstr>
      <vt:lpstr>Reduction: Active in the 550-650 °C Range</vt:lpstr>
      <vt:lpstr>Reduction: Active in the 550-650 °C Range</vt:lpstr>
      <vt:lpstr>Local density of states mapping on (n×m)O</vt:lpstr>
      <vt:lpstr>Simulated surface reconstructions</vt:lpstr>
      <vt:lpstr>Simulated surface reconstructions</vt:lpstr>
      <vt:lpstr>Simulated surface reconstructions</vt:lpstr>
      <vt:lpstr>Reemergence of (3×1)O</vt:lpstr>
      <vt:lpstr>Summary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Burnley</dc:creator>
  <cp:lastModifiedBy>Robert Burnley</cp:lastModifiedBy>
  <cp:revision>57</cp:revision>
  <dcterms:created xsi:type="dcterms:W3CDTF">2026-07-01T19:56:38Z</dcterms:created>
  <dcterms:modified xsi:type="dcterms:W3CDTF">2026-07-09T03:26:21Z</dcterms:modified>
</cp:coreProperties>
</file>