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256" r:id="rId2"/>
    <p:sldId id="257" r:id="rId3"/>
    <p:sldId id="319" r:id="rId4"/>
    <p:sldId id="313" r:id="rId5"/>
    <p:sldId id="314" r:id="rId6"/>
    <p:sldId id="318" r:id="rId7"/>
    <p:sldId id="316" r:id="rId8"/>
    <p:sldId id="315" r:id="rId9"/>
    <p:sldId id="317" r:id="rId10"/>
    <p:sldId id="327" r:id="rId11"/>
    <p:sldId id="320" r:id="rId12"/>
    <p:sldId id="321" r:id="rId13"/>
    <p:sldId id="322" r:id="rId14"/>
    <p:sldId id="325" r:id="rId15"/>
    <p:sldId id="324" r:id="rId16"/>
    <p:sldId id="326" r:id="rId17"/>
    <p:sldId id="323" r:id="rId18"/>
    <p:sldId id="32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5DB4B"/>
    <a:srgbClr val="F5B60F"/>
    <a:srgbClr val="CD990F"/>
    <a:srgbClr val="C18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9" autoAdjust="0"/>
    <p:restoredTop sz="89920" autoAdjust="0"/>
  </p:normalViewPr>
  <p:slideViewPr>
    <p:cSldViewPr snapToGrid="0" snapToObjects="1">
      <p:cViewPr varScale="1">
        <p:scale>
          <a:sx n="89" d="100"/>
          <a:sy n="89" d="100"/>
        </p:scale>
        <p:origin x="237" y="3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7616-ECBD-CB4F-A207-8F29E7150674}" type="datetimeFigureOut">
              <a:rPr lang="en-US" smtClean="0"/>
              <a:t>7/9/2026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686A9-6F14-8749-8EDD-000CD18B3D6C}" type="slidenum">
              <a:rPr lang="en-US" smtClean="0"/>
              <a:t>‹#›</a:t>
            </a:fld>
            <a:endParaRPr lang="en-US"/>
          </a:p>
        </p:txBody>
      </p:sp>
    </p:spTree>
    <p:extLst>
      <p:ext uri="{BB962C8B-B14F-4D97-AF65-F5344CB8AC3E}">
        <p14:creationId xmlns:p14="http://schemas.microsoft.com/office/powerpoint/2010/main" val="24019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Scattering theory is critical in all aspects of accelerator physics, which is why I’m very excited to go over our new work on ab initio theory for photocathodes and SRF cavities.</a:t>
            </a:r>
          </a:p>
        </p:txBody>
      </p:sp>
      <p:sp>
        <p:nvSpPr>
          <p:cNvPr id="4" name="Slide Number Placeholder 3"/>
          <p:cNvSpPr>
            <a:spLocks noGrp="1"/>
          </p:cNvSpPr>
          <p:nvPr>
            <p:ph type="sldNum" sz="quarter" idx="5"/>
          </p:nvPr>
        </p:nvSpPr>
        <p:spPr/>
        <p:txBody>
          <a:bodyPr/>
          <a:lstStyle/>
          <a:p>
            <a:fld id="{25C686A9-6F14-8749-8EDD-000CD18B3D6C}" type="slidenum">
              <a:rPr lang="en-US" smtClean="0"/>
              <a:t>1</a:t>
            </a:fld>
            <a:endParaRPr lang="en-US"/>
          </a:p>
        </p:txBody>
      </p:sp>
    </p:spTree>
    <p:extLst>
      <p:ext uri="{BB962C8B-B14F-4D97-AF65-F5344CB8AC3E}">
        <p14:creationId xmlns:p14="http://schemas.microsoft.com/office/powerpoint/2010/main" val="414797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Old method uses electron density to define contour for hard wall scattering approximation</a:t>
            </a:r>
          </a:p>
          <a:p>
            <a:r>
              <a:rPr lang="en-US" dirty="0"/>
              <a:t>Delete plot</a:t>
            </a:r>
          </a:p>
        </p:txBody>
      </p:sp>
      <p:sp>
        <p:nvSpPr>
          <p:cNvPr id="4" name="Slide Number Placeholder 3"/>
          <p:cNvSpPr>
            <a:spLocks noGrp="1"/>
          </p:cNvSpPr>
          <p:nvPr>
            <p:ph type="sldNum" sz="quarter" idx="5"/>
          </p:nvPr>
        </p:nvSpPr>
        <p:spPr/>
        <p:txBody>
          <a:bodyPr/>
          <a:lstStyle/>
          <a:p>
            <a:fld id="{25C686A9-6F14-8749-8EDD-000CD18B3D6C}" type="slidenum">
              <a:rPr lang="en-US" smtClean="0"/>
              <a:t>14</a:t>
            </a:fld>
            <a:endParaRPr lang="en-US"/>
          </a:p>
        </p:txBody>
      </p:sp>
    </p:spTree>
    <p:extLst>
      <p:ext uri="{BB962C8B-B14F-4D97-AF65-F5344CB8AC3E}">
        <p14:creationId xmlns:p14="http://schemas.microsoft.com/office/powerpoint/2010/main" val="315783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image effects from interactions with periodic copies</a:t>
            </a:r>
          </a:p>
        </p:txBody>
      </p:sp>
      <p:sp>
        <p:nvSpPr>
          <p:cNvPr id="4" name="Slide Number Placeholder 3"/>
          <p:cNvSpPr>
            <a:spLocks noGrp="1"/>
          </p:cNvSpPr>
          <p:nvPr>
            <p:ph type="sldNum" sz="quarter" idx="5"/>
          </p:nvPr>
        </p:nvSpPr>
        <p:spPr/>
        <p:txBody>
          <a:bodyPr/>
          <a:lstStyle/>
          <a:p>
            <a:fld id="{25C686A9-6F14-8749-8EDD-000CD18B3D6C}" type="slidenum">
              <a:rPr lang="en-US" smtClean="0"/>
              <a:t>15</a:t>
            </a:fld>
            <a:endParaRPr lang="en-US"/>
          </a:p>
        </p:txBody>
      </p:sp>
    </p:spTree>
    <p:extLst>
      <p:ext uri="{BB962C8B-B14F-4D97-AF65-F5344CB8AC3E}">
        <p14:creationId xmlns:p14="http://schemas.microsoft.com/office/powerpoint/2010/main" val="206376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figures one by one</a:t>
            </a:r>
          </a:p>
          <a:p>
            <a:r>
              <a:rPr lang="en-US" dirty="0"/>
              <a:t>Remove d</a:t>
            </a:r>
          </a:p>
        </p:txBody>
      </p:sp>
      <p:sp>
        <p:nvSpPr>
          <p:cNvPr id="4" name="Slide Number Placeholder 3"/>
          <p:cNvSpPr>
            <a:spLocks noGrp="1"/>
          </p:cNvSpPr>
          <p:nvPr>
            <p:ph type="sldNum" sz="quarter" idx="5"/>
          </p:nvPr>
        </p:nvSpPr>
        <p:spPr/>
        <p:txBody>
          <a:bodyPr/>
          <a:lstStyle/>
          <a:p>
            <a:fld id="{25C686A9-6F14-8749-8EDD-000CD18B3D6C}" type="slidenum">
              <a:rPr lang="en-US" smtClean="0"/>
              <a:t>16</a:t>
            </a:fld>
            <a:endParaRPr lang="en-US"/>
          </a:p>
        </p:txBody>
      </p:sp>
    </p:spTree>
    <p:extLst>
      <p:ext uri="{BB962C8B-B14F-4D97-AF65-F5344CB8AC3E}">
        <p14:creationId xmlns:p14="http://schemas.microsoft.com/office/powerpoint/2010/main" val="159834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DFT potential is also a new feature!</a:t>
            </a:r>
          </a:p>
          <a:p>
            <a:r>
              <a:rPr lang="en-US" dirty="0"/>
              <a:t>Specular means G=0</a:t>
            </a:r>
          </a:p>
          <a:p>
            <a:r>
              <a:rPr lang="en-US" dirty="0"/>
              <a:t>Old method incapable for Bragg peaks</a:t>
            </a:r>
          </a:p>
          <a:p>
            <a:r>
              <a:rPr lang="en-US" dirty="0"/>
              <a:t>Thompson is a former </a:t>
            </a:r>
            <a:r>
              <a:rPr lang="en-US" dirty="0" err="1"/>
              <a:t>CBBer</a:t>
            </a:r>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17</a:t>
            </a:fld>
            <a:endParaRPr lang="en-US"/>
          </a:p>
        </p:txBody>
      </p:sp>
    </p:spTree>
    <p:extLst>
      <p:ext uri="{BB962C8B-B14F-4D97-AF65-F5344CB8AC3E}">
        <p14:creationId xmlns:p14="http://schemas.microsoft.com/office/powerpoint/2010/main" val="235954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46830-2D6C-6594-BB9A-0A69CCEE3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42BD3-36ED-C7A6-4736-5EEF042857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DDFAD-B0D7-1002-78AE-3344843CA3A3}"/>
              </a:ext>
            </a:extLst>
          </p:cNvPr>
          <p:cNvSpPr>
            <a:spLocks noGrp="1"/>
          </p:cNvSpPr>
          <p:nvPr>
            <p:ph type="body" idx="1"/>
          </p:nvPr>
        </p:nvSpPr>
        <p:spPr/>
        <p:txBody>
          <a:bodyPr/>
          <a:lstStyle/>
          <a:p>
            <a:r>
              <a:rPr lang="en-US" dirty="0"/>
              <a:t>First-principles calculations enable quick screening for new materials search</a:t>
            </a:r>
          </a:p>
        </p:txBody>
      </p:sp>
      <p:sp>
        <p:nvSpPr>
          <p:cNvPr id="4" name="Slide Number Placeholder 3">
            <a:extLst>
              <a:ext uri="{FF2B5EF4-FFF2-40B4-BE49-F238E27FC236}">
                <a16:creationId xmlns:a16="http://schemas.microsoft.com/office/drawing/2014/main" id="{DBF61025-AD60-1284-C2A8-C777DD2B902D}"/>
              </a:ext>
            </a:extLst>
          </p:cNvPr>
          <p:cNvSpPr>
            <a:spLocks noGrp="1"/>
          </p:cNvSpPr>
          <p:nvPr>
            <p:ph type="sldNum" sz="quarter" idx="5"/>
          </p:nvPr>
        </p:nvSpPr>
        <p:spPr/>
        <p:txBody>
          <a:bodyPr/>
          <a:lstStyle/>
          <a:p>
            <a:fld id="{25C686A9-6F14-8749-8EDD-000CD18B3D6C}" type="slidenum">
              <a:rPr lang="en-US" smtClean="0"/>
              <a:t>4</a:t>
            </a:fld>
            <a:endParaRPr lang="en-US"/>
          </a:p>
        </p:txBody>
      </p:sp>
    </p:spTree>
    <p:extLst>
      <p:ext uri="{BB962C8B-B14F-4D97-AF65-F5344CB8AC3E}">
        <p14:creationId xmlns:p14="http://schemas.microsoft.com/office/powerpoint/2010/main" val="332037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Mention efficiency in plane wave code due to convenience of FFTs!</a:t>
            </a:r>
          </a:p>
          <a:p>
            <a:r>
              <a:rPr lang="en-US" dirty="0"/>
              <a:t>Wannier based scattering states enabled by VWFs. Want credit!</a:t>
            </a:r>
          </a:p>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5</a:t>
            </a:fld>
            <a:endParaRPr lang="en-US"/>
          </a:p>
        </p:txBody>
      </p:sp>
    </p:spTree>
    <p:extLst>
      <p:ext uri="{BB962C8B-B14F-4D97-AF65-F5344CB8AC3E}">
        <p14:creationId xmlns:p14="http://schemas.microsoft.com/office/powerpoint/2010/main" val="181069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discontinuous, but rapidly varying</a:t>
            </a:r>
          </a:p>
        </p:txBody>
      </p:sp>
      <p:sp>
        <p:nvSpPr>
          <p:cNvPr id="4" name="Slide Number Placeholder 3"/>
          <p:cNvSpPr>
            <a:spLocks noGrp="1"/>
          </p:cNvSpPr>
          <p:nvPr>
            <p:ph type="sldNum" sz="quarter" idx="5"/>
          </p:nvPr>
        </p:nvSpPr>
        <p:spPr/>
        <p:txBody>
          <a:bodyPr/>
          <a:lstStyle/>
          <a:p>
            <a:fld id="{25C686A9-6F14-8749-8EDD-000CD18B3D6C}" type="slidenum">
              <a:rPr lang="en-US" smtClean="0"/>
              <a:t>6</a:t>
            </a:fld>
            <a:endParaRPr lang="en-US"/>
          </a:p>
        </p:txBody>
      </p:sp>
    </p:spTree>
    <p:extLst>
      <p:ext uri="{BB962C8B-B14F-4D97-AF65-F5344CB8AC3E}">
        <p14:creationId xmlns:p14="http://schemas.microsoft.com/office/powerpoint/2010/main" val="306929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Get rid of a and c</a:t>
            </a:r>
          </a:p>
        </p:txBody>
      </p:sp>
      <p:sp>
        <p:nvSpPr>
          <p:cNvPr id="4" name="Slide Number Placeholder 3"/>
          <p:cNvSpPr>
            <a:spLocks noGrp="1"/>
          </p:cNvSpPr>
          <p:nvPr>
            <p:ph type="sldNum" sz="quarter" idx="5"/>
          </p:nvPr>
        </p:nvSpPr>
        <p:spPr/>
        <p:txBody>
          <a:bodyPr/>
          <a:lstStyle/>
          <a:p>
            <a:fld id="{25C686A9-6F14-8749-8EDD-000CD18B3D6C}" type="slidenum">
              <a:rPr lang="en-US" smtClean="0"/>
              <a:t>7</a:t>
            </a:fld>
            <a:endParaRPr lang="en-US"/>
          </a:p>
        </p:txBody>
      </p:sp>
    </p:spTree>
    <p:extLst>
      <p:ext uri="{BB962C8B-B14F-4D97-AF65-F5344CB8AC3E}">
        <p14:creationId xmlns:p14="http://schemas.microsoft.com/office/powerpoint/2010/main" val="218258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legend from This work to ab initio</a:t>
            </a:r>
          </a:p>
          <a:p>
            <a:r>
              <a:rPr lang="en-US" dirty="0"/>
              <a:t>Stress absolute</a:t>
            </a:r>
          </a:p>
        </p:txBody>
      </p:sp>
      <p:sp>
        <p:nvSpPr>
          <p:cNvPr id="4" name="Slide Number Placeholder 3"/>
          <p:cNvSpPr>
            <a:spLocks noGrp="1"/>
          </p:cNvSpPr>
          <p:nvPr>
            <p:ph type="sldNum" sz="quarter" idx="5"/>
          </p:nvPr>
        </p:nvSpPr>
        <p:spPr/>
        <p:txBody>
          <a:bodyPr/>
          <a:lstStyle/>
          <a:p>
            <a:fld id="{25C686A9-6F14-8749-8EDD-000CD18B3D6C}" type="slidenum">
              <a:rPr lang="en-US" smtClean="0"/>
              <a:t>8</a:t>
            </a:fld>
            <a:endParaRPr lang="en-US"/>
          </a:p>
        </p:txBody>
      </p:sp>
    </p:spTree>
    <p:extLst>
      <p:ext uri="{BB962C8B-B14F-4D97-AF65-F5344CB8AC3E}">
        <p14:creationId xmlns:p14="http://schemas.microsoft.com/office/powerpoint/2010/main" val="175389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rid of the zero points</a:t>
            </a:r>
          </a:p>
        </p:txBody>
      </p:sp>
      <p:sp>
        <p:nvSpPr>
          <p:cNvPr id="4" name="Slide Number Placeholder 3"/>
          <p:cNvSpPr>
            <a:spLocks noGrp="1"/>
          </p:cNvSpPr>
          <p:nvPr>
            <p:ph type="sldNum" sz="quarter" idx="5"/>
          </p:nvPr>
        </p:nvSpPr>
        <p:spPr/>
        <p:txBody>
          <a:bodyPr/>
          <a:lstStyle/>
          <a:p>
            <a:fld id="{25C686A9-6F14-8749-8EDD-000CD18B3D6C}" type="slidenum">
              <a:rPr lang="en-US" smtClean="0"/>
              <a:t>9</a:t>
            </a:fld>
            <a:endParaRPr lang="en-US"/>
          </a:p>
        </p:txBody>
      </p:sp>
    </p:spTree>
    <p:extLst>
      <p:ext uri="{BB962C8B-B14F-4D97-AF65-F5344CB8AC3E}">
        <p14:creationId xmlns:p14="http://schemas.microsoft.com/office/powerpoint/2010/main" val="260067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12</a:t>
            </a:fld>
            <a:endParaRPr lang="en-US"/>
          </a:p>
        </p:txBody>
      </p:sp>
    </p:spTree>
    <p:extLst>
      <p:ext uri="{BB962C8B-B14F-4D97-AF65-F5344CB8AC3E}">
        <p14:creationId xmlns:p14="http://schemas.microsoft.com/office/powerpoint/2010/main" val="32797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keep top panel</a:t>
            </a:r>
          </a:p>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13</a:t>
            </a:fld>
            <a:endParaRPr lang="en-US"/>
          </a:p>
        </p:txBody>
      </p:sp>
    </p:spTree>
    <p:extLst>
      <p:ext uri="{BB962C8B-B14F-4D97-AF65-F5344CB8AC3E}">
        <p14:creationId xmlns:p14="http://schemas.microsoft.com/office/powerpoint/2010/main" val="377455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9" y="2942950"/>
            <a:ext cx="184731" cy="248209"/>
          </a:xfrm>
          <a:prstGeom prst="rect">
            <a:avLst/>
          </a:prstGeom>
          <a:noFill/>
          <a:ln w="9525">
            <a:noFill/>
            <a:miter lim="800000"/>
            <a:headEnd/>
            <a:tailEnd/>
          </a:ln>
          <a:effectLst/>
        </p:spPr>
        <p:txBody>
          <a:bodyPr wrap="none" anchor="ctr">
            <a:spAutoFit/>
          </a:bodyPr>
          <a:lstStyle/>
          <a:p>
            <a:pPr>
              <a:defRPr/>
            </a:pPr>
            <a:endParaRPr lang="en-US" sz="1013"/>
          </a:p>
        </p:txBody>
      </p:sp>
      <p:sp>
        <p:nvSpPr>
          <p:cNvPr id="5122" name="Rectangle 2"/>
          <p:cNvSpPr>
            <a:spLocks noGrp="1" noChangeArrowheads="1"/>
          </p:cNvSpPr>
          <p:nvPr>
            <p:ph type="ctrTitle"/>
          </p:nvPr>
        </p:nvSpPr>
        <p:spPr>
          <a:xfrm>
            <a:off x="912672" y="2318163"/>
            <a:ext cx="10283648" cy="2268045"/>
          </a:xfrm>
          <a:noFill/>
          <a:ln>
            <a:noFill/>
          </a:ln>
        </p:spPr>
        <p:txBody>
          <a:bodyPr/>
          <a:lstStyle>
            <a:lvl1pPr algn="ctr">
              <a:defRPr sz="3600">
                <a:solidFill>
                  <a:schemeClr val="tx1"/>
                </a:solidFill>
                <a:latin typeface="+mj-lt"/>
                <a:cs typeface="Palatino"/>
              </a:defRPr>
            </a:lvl1pPr>
          </a:lstStyle>
          <a:p>
            <a:r>
              <a:rPr lang="en-US"/>
              <a:t>Click to edit Master title style</a:t>
            </a:r>
            <a:endParaRPr lang="en-US" dirty="0"/>
          </a:p>
        </p:txBody>
      </p:sp>
      <p:sp>
        <p:nvSpPr>
          <p:cNvPr id="32" name="Line 7"/>
          <p:cNvSpPr>
            <a:spLocks noChangeShapeType="1"/>
          </p:cNvSpPr>
          <p:nvPr userDrawn="1"/>
        </p:nvSpPr>
        <p:spPr bwMode="auto">
          <a:xfrm flipV="1">
            <a:off x="485192" y="1550784"/>
            <a:ext cx="11221616" cy="0"/>
          </a:xfrm>
          <a:prstGeom prst="line">
            <a:avLst/>
          </a:prstGeom>
          <a:noFill/>
          <a:ln w="38100">
            <a:solidFill>
              <a:schemeClr val="accent1"/>
            </a:solidFill>
            <a:round/>
            <a:headEnd/>
            <a:tailEnd/>
          </a:ln>
          <a:effectLst/>
        </p:spPr>
        <p:txBody>
          <a:bodyPr/>
          <a:lstStyle/>
          <a:p>
            <a:pPr>
              <a:defRPr/>
            </a:pPr>
            <a:endParaRPr lang="en-US" sz="1013"/>
          </a:p>
        </p:txBody>
      </p:sp>
      <p:pic>
        <p:nvPicPr>
          <p:cNvPr id="11" name="Picture 10"/>
          <p:cNvPicPr>
            <a:picLocks noChangeAspect="1"/>
          </p:cNvPicPr>
          <p:nvPr userDrawn="1"/>
        </p:nvPicPr>
        <p:blipFill>
          <a:blip r:embed="rId2"/>
          <a:stretch>
            <a:fillRect/>
          </a:stretch>
        </p:blipFill>
        <p:spPr>
          <a:xfrm>
            <a:off x="10734455" y="354979"/>
            <a:ext cx="828903" cy="832020"/>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userDrawn="1"/>
        </p:nvPicPr>
        <p:blipFill>
          <a:blip r:embed="rId3"/>
          <a:stretch>
            <a:fillRect/>
          </a:stretch>
        </p:blipFill>
        <p:spPr>
          <a:xfrm>
            <a:off x="485192" y="309420"/>
            <a:ext cx="5811315" cy="9231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9D74DE6-C4A6-AC49-AF7C-6CC46D58FECA}" type="datetime1">
              <a:rPr lang="en-US" smtClean="0"/>
              <a:t>7/9/2026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907627"/>
            <a:ext cx="3048000" cy="57217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907627"/>
            <a:ext cx="8940800" cy="5721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F9D7ED8-E414-B044-ACA4-F4B36413947D}" type="datetime1">
              <a:rPr lang="en-US" smtClean="0"/>
              <a:t>7/9/2026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88907" y="189653"/>
            <a:ext cx="10349653" cy="533400"/>
          </a:xfrm>
        </p:spPr>
        <p:txBody>
          <a:bodyPr/>
          <a:lstStyle/>
          <a:p>
            <a:r>
              <a:rPr lang="en-US"/>
              <a:t>Click to edit Master title style</a:t>
            </a:r>
          </a:p>
        </p:txBody>
      </p:sp>
      <p:sp>
        <p:nvSpPr>
          <p:cNvPr id="3" name="Content Placeholder 2"/>
          <p:cNvSpPr>
            <a:spLocks noGrp="1"/>
          </p:cNvSpPr>
          <p:nvPr>
            <p:ph sz="half" idx="1"/>
          </p:nvPr>
        </p:nvSpPr>
        <p:spPr>
          <a:xfrm>
            <a:off x="0" y="970280"/>
            <a:ext cx="121920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3914992"/>
            <a:ext cx="12192000" cy="2562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05973EFF-999A-384F-AB4D-C2E9F9A3712A}" type="datetime1">
              <a:rPr lang="en-US" smtClean="0"/>
              <a:t>7/9/2026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826347"/>
          </a:xfrm>
        </p:spPr>
        <p:txBody>
          <a:bodyPr/>
          <a:lstStyle/>
          <a:p>
            <a:r>
              <a:rPr lang="en-US"/>
              <a:t>Click to edit Master title style</a:t>
            </a:r>
          </a:p>
        </p:txBody>
      </p:sp>
      <p:sp>
        <p:nvSpPr>
          <p:cNvPr id="3" name="Text Placeholder 2"/>
          <p:cNvSpPr>
            <a:spLocks noGrp="1"/>
          </p:cNvSpPr>
          <p:nvPr>
            <p:ph type="body" sz="half" idx="1"/>
          </p:nvPr>
        </p:nvSpPr>
        <p:spPr>
          <a:xfrm>
            <a:off x="0" y="921178"/>
            <a:ext cx="5994400" cy="5632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21178"/>
            <a:ext cx="5994400" cy="5632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9E68D5D0-711A-8740-9527-5DCAC5598D34}" type="datetime1">
              <a:rPr lang="en-US" smtClean="0"/>
              <a:t>7/9/2026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a:ln/>
        </p:spPr>
        <p:txBody>
          <a:bodyPr/>
          <a:lstStyle>
            <a:lvl1pPr>
              <a:defRPr/>
            </a:lvl1pPr>
          </a:lstStyle>
          <a:p>
            <a:fld id="{DEC16E0C-D3B9-9044-A832-B8662CAF7899}" type="datetime1">
              <a:rPr lang="en-US" smtClean="0"/>
              <a:t>7/9/2026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6"/>
            <a:ext cx="10363200" cy="1362075"/>
          </a:xfrm>
        </p:spPr>
        <p:txBody>
          <a:bodyPr anchor="t"/>
          <a:lstStyle>
            <a:lvl1pPr algn="l">
              <a:defRPr sz="2251"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aseline="0"/>
            </a:lvl1pPr>
            <a:lvl2pPr marL="257163" indent="0">
              <a:buNone/>
              <a:defRPr sz="1013"/>
            </a:lvl2pPr>
            <a:lvl3pPr marL="514324" indent="0">
              <a:buNone/>
              <a:defRPr sz="900"/>
            </a:lvl3pPr>
            <a:lvl4pPr marL="771487" indent="0">
              <a:buNone/>
              <a:defRPr sz="788"/>
            </a:lvl4pPr>
            <a:lvl5pPr marL="1028649" indent="0">
              <a:buNone/>
              <a:defRPr sz="788"/>
            </a:lvl5pPr>
            <a:lvl6pPr marL="1285811" indent="0">
              <a:buNone/>
              <a:defRPr sz="788"/>
            </a:lvl6pPr>
            <a:lvl7pPr marL="1542972" indent="0">
              <a:buNone/>
              <a:defRPr sz="788"/>
            </a:lvl7pPr>
            <a:lvl8pPr marL="1800135" indent="0">
              <a:buNone/>
              <a:defRPr sz="788"/>
            </a:lvl8pPr>
            <a:lvl9pPr marL="2057298" indent="0">
              <a:buNone/>
              <a:defRPr sz="7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B75B191-A0D3-664B-AF32-DC77341F32A0}" type="datetime1">
              <a:rPr lang="en-US" smtClean="0"/>
              <a:t>7/9/2026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7EF57D47-8A81-FB4C-A53F-10C9C6BDEEF1}" type="datetime1">
              <a:rPr lang="en-US" smtClean="0"/>
              <a:t>7/9/2026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11395"/>
            <a:ext cx="5386917"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1461746"/>
            <a:ext cx="5386917"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8" y="511395"/>
            <a:ext cx="5389033"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8" y="1461746"/>
            <a:ext cx="5389033"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551DF0F2-7EBE-8743-BAF0-9AE59F1D9B3F}" type="datetime1">
              <a:rPr lang="en-US" smtClean="0"/>
              <a:t>7/9/2026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0E2FA76-88C5-F640-8681-A024AEFF50BD}" type="datetime1">
              <a:rPr lang="en-US" smtClean="0"/>
              <a:t>7/9/2026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A48596-C7EC-364A-8791-84239986D633}" type="datetime1">
              <a:rPr lang="en-US" smtClean="0"/>
              <a:t>7/9/2026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880541"/>
            <a:ext cx="4011084" cy="89111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80535"/>
            <a:ext cx="6815667" cy="5582180"/>
          </a:xfrm>
        </p:spPr>
        <p:txBody>
          <a:bodyPr/>
          <a:lstStyle>
            <a:lvl1pPr>
              <a:defRPr sz="2400"/>
            </a:lvl1pPr>
            <a:lvl2pPr>
              <a:defRPr sz="1800"/>
            </a:lvl2pPr>
            <a:lvl3pPr>
              <a:defRPr sz="1800"/>
            </a:lvl3pPr>
            <a:lvl4pPr>
              <a:defRPr sz="1800"/>
            </a:lvl4pPr>
            <a:lvl5pPr>
              <a:defRPr sz="18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9" y="1771652"/>
            <a:ext cx="4011084" cy="46910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0E7D62-D8B6-8A4F-8E33-63F5B903D91C}" type="datetime1">
              <a:rPr lang="en-US" smtClean="0"/>
              <a:t>7/9/2026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894087"/>
            <a:ext cx="7315200" cy="3833495"/>
          </a:xfrm>
        </p:spPr>
        <p:txBody>
          <a:bodyPr/>
          <a:lstStyle>
            <a:lvl1pPr marL="0" indent="0">
              <a:buNone/>
              <a:defRPr sz="1800"/>
            </a:lvl1pPr>
            <a:lvl2pPr marL="257163"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2" indent="0">
              <a:buNone/>
              <a:defRPr sz="1125"/>
            </a:lvl7pPr>
            <a:lvl8pPr marL="1800135" indent="0">
              <a:buNone/>
              <a:defRPr sz="1125"/>
            </a:lvl8pPr>
            <a:lvl9pPr marL="2057298"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4E1FC9-8716-F14C-9D3F-30E7A626FD40}" type="datetime1">
              <a:rPr lang="en-US" smtClean="0"/>
              <a:t>7/9/2026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userDrawn="1"/>
        </p:nvSpPr>
        <p:spPr>
          <a:xfrm>
            <a:off x="-93945" y="6553203"/>
            <a:ext cx="12544816" cy="37369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7" name="Rectangle 3"/>
          <p:cNvSpPr>
            <a:spLocks noGrp="1" noChangeArrowheads="1"/>
          </p:cNvSpPr>
          <p:nvPr>
            <p:ph type="body" idx="1"/>
          </p:nvPr>
        </p:nvSpPr>
        <p:spPr bwMode="auto">
          <a:xfrm>
            <a:off x="0" y="940908"/>
            <a:ext cx="12192000"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101600" y="6629400"/>
            <a:ext cx="26416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675" i="1" smtClean="0">
                <a:latin typeface="+mn-lt"/>
              </a:defRPr>
            </a:lvl1pPr>
          </a:lstStyle>
          <a:p>
            <a:fld id="{9B4E1649-15B1-084D-B163-9FB9D17F080B}" type="datetime1">
              <a:rPr lang="en-US" smtClean="0"/>
              <a:t>7/9/2026</a:t>
            </a:fld>
            <a:endParaRPr lang="en-US"/>
          </a:p>
        </p:txBody>
      </p:sp>
      <p:sp>
        <p:nvSpPr>
          <p:cNvPr id="4101" name="Rectangle 5"/>
          <p:cNvSpPr>
            <a:spLocks noGrp="1" noChangeArrowheads="1"/>
          </p:cNvSpPr>
          <p:nvPr>
            <p:ph type="ftr" sz="quarter" idx="3"/>
          </p:nvPr>
        </p:nvSpPr>
        <p:spPr bwMode="auto">
          <a:xfrm>
            <a:off x="2438400" y="6629400"/>
            <a:ext cx="7315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75" i="1" smtClean="0">
                <a:latin typeface="+mn-lt"/>
              </a:defRPr>
            </a:lvl1pPr>
          </a:lstStyle>
          <a:p>
            <a:endParaRPr lang="en-US"/>
          </a:p>
        </p:txBody>
      </p:sp>
      <p:sp>
        <p:nvSpPr>
          <p:cNvPr id="4102" name="Rectangle 6"/>
          <p:cNvSpPr>
            <a:spLocks noGrp="1" noChangeArrowheads="1"/>
          </p:cNvSpPr>
          <p:nvPr>
            <p:ph type="sldNum" sz="quarter" idx="4"/>
          </p:nvPr>
        </p:nvSpPr>
        <p:spPr bwMode="auto">
          <a:xfrm>
            <a:off x="11176000" y="6629400"/>
            <a:ext cx="91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675" i="1" smtClean="0">
                <a:latin typeface="+mn-lt"/>
              </a:defRPr>
            </a:lvl1pPr>
          </a:lstStyle>
          <a:p>
            <a:fld id="{921CBE81-14BD-7343-B359-01BCBA3179F9}" type="slidenum">
              <a:rPr lang="en-US" smtClean="0"/>
              <a:t>‹#›</a:t>
            </a:fld>
            <a:endParaRPr lang="en-US"/>
          </a:p>
        </p:txBody>
      </p:sp>
      <p:sp>
        <p:nvSpPr>
          <p:cNvPr id="1033" name="Rectangle 9"/>
          <p:cNvSpPr>
            <a:spLocks noGrp="1" noChangeArrowheads="1"/>
          </p:cNvSpPr>
          <p:nvPr>
            <p:ph type="title"/>
          </p:nvPr>
        </p:nvSpPr>
        <p:spPr bwMode="auto">
          <a:xfrm>
            <a:off x="0" y="7"/>
            <a:ext cx="12192000" cy="85344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1" name="Line 7"/>
          <p:cNvSpPr>
            <a:spLocks noChangeShapeType="1"/>
          </p:cNvSpPr>
          <p:nvPr userDrawn="1"/>
        </p:nvSpPr>
        <p:spPr bwMode="auto">
          <a:xfrm>
            <a:off x="213568" y="873448"/>
            <a:ext cx="11764864" cy="0"/>
          </a:xfrm>
          <a:prstGeom prst="line">
            <a:avLst/>
          </a:prstGeom>
          <a:noFill/>
          <a:ln w="38100">
            <a:solidFill>
              <a:schemeClr val="accent1"/>
            </a:solidFill>
            <a:round/>
            <a:headEnd/>
            <a:tailEnd/>
          </a:ln>
          <a:effectLst/>
        </p:spPr>
        <p:txBody>
          <a:bodyPr/>
          <a:lstStyle/>
          <a:p>
            <a:pPr>
              <a:defRPr/>
            </a:pPr>
            <a:endParaRPr lang="en-US" sz="1013"/>
          </a:p>
        </p:txBody>
      </p:sp>
      <p:pic>
        <p:nvPicPr>
          <p:cNvPr id="10" name="Picture 9"/>
          <p:cNvPicPr>
            <a:picLocks noChangeAspect="1"/>
          </p:cNvPicPr>
          <p:nvPr userDrawn="1"/>
        </p:nvPicPr>
        <p:blipFill>
          <a:blip r:embed="rId15"/>
          <a:stretch>
            <a:fillRect/>
          </a:stretch>
        </p:blipFill>
        <p:spPr>
          <a:xfrm>
            <a:off x="315980" y="82952"/>
            <a:ext cx="734561" cy="687550"/>
          </a:xfrm>
          <a:prstGeom prst="rect">
            <a:avLst/>
          </a:prstGeom>
        </p:spPr>
      </p:pic>
      <p:pic>
        <p:nvPicPr>
          <p:cNvPr id="11" name="Picture 10"/>
          <p:cNvPicPr>
            <a:picLocks noChangeAspect="1"/>
          </p:cNvPicPr>
          <p:nvPr userDrawn="1"/>
        </p:nvPicPr>
        <p:blipFill>
          <a:blip r:embed="rId16"/>
          <a:stretch>
            <a:fillRect/>
          </a:stretch>
        </p:blipFill>
        <p:spPr>
          <a:xfrm>
            <a:off x="11277702" y="76242"/>
            <a:ext cx="698345" cy="7009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3600">
          <a:solidFill>
            <a:schemeClr val="accent1"/>
          </a:solidFill>
          <a:latin typeface="+mj-lt"/>
          <a:ea typeface="+mj-ea"/>
          <a:cs typeface="+mj-cs"/>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p:titleStyle>
    <p:bodyStyle>
      <a:lvl1pPr marL="192871" indent="-192871" algn="l" rtl="0" eaLnBrk="1" fontAlgn="base" hangingPunct="1">
        <a:spcBef>
          <a:spcPct val="20000"/>
        </a:spcBef>
        <a:spcAft>
          <a:spcPct val="0"/>
        </a:spcAft>
        <a:buChar char="•"/>
        <a:defRPr sz="2400">
          <a:ln>
            <a:noFill/>
          </a:ln>
          <a:solidFill>
            <a:schemeClr val="tx1"/>
          </a:solidFill>
          <a:latin typeface="+mj-lt"/>
          <a:ea typeface="+mn-ea"/>
          <a:cs typeface="+mn-cs"/>
        </a:defRPr>
      </a:lvl1pPr>
      <a:lvl2pPr marL="417888" indent="-160727" algn="l" rtl="0" eaLnBrk="1" fontAlgn="base" hangingPunct="1">
        <a:spcBef>
          <a:spcPct val="20000"/>
        </a:spcBef>
        <a:spcAft>
          <a:spcPct val="0"/>
        </a:spcAft>
        <a:buChar char="–"/>
        <a:defRPr sz="1800">
          <a:ln>
            <a:noFill/>
          </a:ln>
          <a:solidFill>
            <a:schemeClr val="tx1"/>
          </a:solidFill>
          <a:latin typeface="+mn-lt"/>
        </a:defRPr>
      </a:lvl2pPr>
      <a:lvl3pPr marL="642905" indent="-128582" algn="l" rtl="0" eaLnBrk="1" fontAlgn="base" hangingPunct="1">
        <a:spcBef>
          <a:spcPct val="20000"/>
        </a:spcBef>
        <a:spcAft>
          <a:spcPct val="0"/>
        </a:spcAft>
        <a:buChar char="•"/>
        <a:defRPr sz="1800">
          <a:ln>
            <a:noFill/>
          </a:ln>
          <a:solidFill>
            <a:schemeClr val="tx1"/>
          </a:solidFill>
          <a:latin typeface="+mn-lt"/>
        </a:defRPr>
      </a:lvl3pPr>
      <a:lvl4pPr marL="900068" indent="-128582" algn="l" rtl="0" eaLnBrk="1" fontAlgn="base" hangingPunct="1">
        <a:spcBef>
          <a:spcPct val="20000"/>
        </a:spcBef>
        <a:spcAft>
          <a:spcPct val="0"/>
        </a:spcAft>
        <a:buChar char="–"/>
        <a:defRPr sz="1800">
          <a:ln>
            <a:noFill/>
          </a:ln>
          <a:solidFill>
            <a:schemeClr val="tx1"/>
          </a:solidFill>
          <a:latin typeface="+mn-lt"/>
        </a:defRPr>
      </a:lvl4pPr>
      <a:lvl5pPr marL="1157230" indent="-128582" algn="l" rtl="0" eaLnBrk="1" fontAlgn="base" hangingPunct="1">
        <a:spcBef>
          <a:spcPct val="20000"/>
        </a:spcBef>
        <a:spcAft>
          <a:spcPct val="0"/>
        </a:spcAft>
        <a:buChar char="»"/>
        <a:defRPr sz="1800">
          <a:ln>
            <a:noFill/>
          </a:ln>
          <a:solidFill>
            <a:schemeClr val="tx1"/>
          </a:solidFill>
          <a:latin typeface="+mn-lt"/>
        </a:defRPr>
      </a:lvl5pPr>
      <a:lvl6pPr marL="1414391" indent="-128582" algn="l" rtl="0" eaLnBrk="1" fontAlgn="base" hangingPunct="1">
        <a:spcBef>
          <a:spcPct val="20000"/>
        </a:spcBef>
        <a:spcAft>
          <a:spcPct val="0"/>
        </a:spcAft>
        <a:buChar char="»"/>
        <a:defRPr sz="1125">
          <a:solidFill>
            <a:srgbClr val="660066"/>
          </a:solidFill>
          <a:latin typeface="+mn-lt"/>
        </a:defRPr>
      </a:lvl6pPr>
      <a:lvl7pPr marL="1671554" indent="-128582" algn="l" rtl="0" eaLnBrk="1" fontAlgn="base" hangingPunct="1">
        <a:spcBef>
          <a:spcPct val="20000"/>
        </a:spcBef>
        <a:spcAft>
          <a:spcPct val="0"/>
        </a:spcAft>
        <a:buChar char="»"/>
        <a:defRPr sz="1125">
          <a:solidFill>
            <a:srgbClr val="660066"/>
          </a:solidFill>
          <a:latin typeface="+mn-lt"/>
        </a:defRPr>
      </a:lvl7pPr>
      <a:lvl8pPr marL="1928717" indent="-128582" algn="l" rtl="0" eaLnBrk="1" fontAlgn="base" hangingPunct="1">
        <a:spcBef>
          <a:spcPct val="20000"/>
        </a:spcBef>
        <a:spcAft>
          <a:spcPct val="0"/>
        </a:spcAft>
        <a:buChar char="»"/>
        <a:defRPr sz="1125">
          <a:solidFill>
            <a:srgbClr val="660066"/>
          </a:solidFill>
          <a:latin typeface="+mn-lt"/>
        </a:defRPr>
      </a:lvl8pPr>
      <a:lvl9pPr marL="2185879" indent="-128582" algn="l" rtl="0" eaLnBrk="1" fontAlgn="base" hangingPunct="1">
        <a:spcBef>
          <a:spcPct val="20000"/>
        </a:spcBef>
        <a:spcAft>
          <a:spcPct val="0"/>
        </a:spcAft>
        <a:buChar char="»"/>
        <a:defRPr sz="1125">
          <a:solidFill>
            <a:srgbClr val="660066"/>
          </a:solidFill>
          <a:latin typeface="+mn-lt"/>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3"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2"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8" algn="l" defTabSz="51432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672" y="1537271"/>
            <a:ext cx="10283648" cy="2593477"/>
          </a:xfrm>
        </p:spPr>
        <p:txBody>
          <a:bodyPr/>
          <a:lstStyle/>
          <a:p>
            <a:r>
              <a:rPr lang="en-US" dirty="0"/>
              <a:t>Exact </a:t>
            </a:r>
            <a:r>
              <a:rPr lang="en-US" i="1" dirty="0"/>
              <a:t>Ab Initio </a:t>
            </a:r>
            <a:r>
              <a:rPr lang="en-US" dirty="0"/>
              <a:t>Scattering for Photocathode and SRF Development</a:t>
            </a:r>
            <a:br>
              <a:rPr lang="en-US" dirty="0"/>
            </a:br>
            <a:r>
              <a:rPr lang="en-US" sz="2400" dirty="0"/>
              <a:t>Tyler Wu</a:t>
            </a:r>
            <a:r>
              <a:rPr lang="en-US" sz="2400" baseline="30000" dirty="0"/>
              <a:t>1</a:t>
            </a:r>
            <a:r>
              <a:rPr lang="en-US" sz="2400" dirty="0"/>
              <a:t>, Cristóbal Méndez</a:t>
            </a:r>
            <a:r>
              <a:rPr lang="en-US" sz="2400" baseline="30000" dirty="0"/>
              <a:t>2</a:t>
            </a:r>
            <a:r>
              <a:rPr lang="en-US" sz="2400" dirty="0"/>
              <a:t>, J. K. Nangoi</a:t>
            </a:r>
            <a:r>
              <a:rPr lang="en-US" sz="2400" baseline="30000" dirty="0"/>
              <a:t>1,3</a:t>
            </a:r>
            <a:r>
              <a:rPr lang="en-US" sz="2400" dirty="0"/>
              <a:t>, Tomás Arias</a:t>
            </a:r>
            <a:r>
              <a:rPr lang="en-US" sz="2400" baseline="30000" dirty="0"/>
              <a:t>1</a:t>
            </a:r>
            <a:br>
              <a:rPr lang="en-US" sz="2400" baseline="30000" dirty="0"/>
            </a:br>
            <a:br>
              <a:rPr lang="en-US" sz="2400" baseline="30000" dirty="0"/>
            </a:br>
            <a:r>
              <a:rPr lang="en-US" sz="1600" baseline="30000" dirty="0"/>
              <a:t>1</a:t>
            </a:r>
            <a:r>
              <a:rPr lang="en-US" sz="1600" dirty="0"/>
              <a:t>Department of Physics, Cornell University, Ithaca, New York 14853, USA</a:t>
            </a:r>
            <a:br>
              <a:rPr lang="en-US" sz="1800" baseline="30000" dirty="0"/>
            </a:br>
            <a:r>
              <a:rPr lang="en-US" sz="1600" baseline="30000" dirty="0"/>
              <a:t>2</a:t>
            </a:r>
            <a:r>
              <a:rPr lang="en-US" sz="1600" dirty="0"/>
              <a:t>School of Applied and Engineering Physics, Cornell University, Ithaca, New York 14853, USA</a:t>
            </a:r>
            <a:br>
              <a:rPr lang="en-US" sz="1600" dirty="0"/>
            </a:br>
            <a:r>
              <a:rPr lang="en-US" sz="1600" baseline="30000" dirty="0"/>
              <a:t>3</a:t>
            </a:r>
            <a:r>
              <a:rPr lang="en-US" sz="1600" dirty="0"/>
              <a:t>Materials Department, University of California, Santa Barbara, California 93106, USA</a:t>
            </a:r>
            <a:endParaRPr lang="en-US" sz="2000" dirty="0"/>
          </a:p>
        </p:txBody>
      </p:sp>
      <p:pic>
        <p:nvPicPr>
          <p:cNvPr id="3" name="Picture 2" descr="Cornell University - Wikipedia">
            <a:extLst>
              <a:ext uri="{FF2B5EF4-FFF2-40B4-BE49-F238E27FC236}">
                <a16:creationId xmlns:a16="http://schemas.microsoft.com/office/drawing/2014/main" id="{7CDCBB5D-1E56-784B-D584-80DBC4B76E39}"/>
              </a:ext>
            </a:extLst>
          </p:cNvPr>
          <p:cNvPicPr>
            <a:picLocks noChangeAspect="1"/>
          </p:cNvPicPr>
          <p:nvPr/>
        </p:nvPicPr>
        <p:blipFill>
          <a:blip r:embed="rId3"/>
          <a:stretch>
            <a:fillRect/>
          </a:stretch>
        </p:blipFill>
        <p:spPr>
          <a:xfrm>
            <a:off x="8860075" y="128426"/>
            <a:ext cx="1306207" cy="1306207"/>
          </a:xfrm>
          <a:prstGeom prst="rect">
            <a:avLst/>
          </a:prstGeom>
        </p:spPr>
      </p:pic>
      <p:pic>
        <p:nvPicPr>
          <p:cNvPr id="6" name="Picture 5">
            <a:extLst>
              <a:ext uri="{FF2B5EF4-FFF2-40B4-BE49-F238E27FC236}">
                <a16:creationId xmlns:a16="http://schemas.microsoft.com/office/drawing/2014/main" id="{DD042DB4-7CA8-A1AD-2A81-FED7BE2029F6}"/>
              </a:ext>
            </a:extLst>
          </p:cNvPr>
          <p:cNvPicPr>
            <a:picLocks noChangeAspect="1"/>
          </p:cNvPicPr>
          <p:nvPr/>
        </p:nvPicPr>
        <p:blipFill>
          <a:blip r:embed="rId4"/>
          <a:stretch>
            <a:fillRect/>
          </a:stretch>
        </p:blipFill>
        <p:spPr>
          <a:xfrm>
            <a:off x="5121667" y="4153710"/>
            <a:ext cx="1263722" cy="2530272"/>
          </a:xfrm>
          <a:prstGeom prst="rect">
            <a:avLst/>
          </a:prstGeom>
        </p:spPr>
      </p:pic>
      <p:pic>
        <p:nvPicPr>
          <p:cNvPr id="8" name="Picture 7" descr="Research Electron Beam Welding | PTR-Precision Technologies, Inc.">
            <a:extLst>
              <a:ext uri="{FF2B5EF4-FFF2-40B4-BE49-F238E27FC236}">
                <a16:creationId xmlns:a16="http://schemas.microsoft.com/office/drawing/2014/main" id="{AA93806F-398C-E613-52D9-238388925F68}"/>
              </a:ext>
            </a:extLst>
          </p:cNvPr>
          <p:cNvPicPr>
            <a:picLocks noChangeAspect="1"/>
          </p:cNvPicPr>
          <p:nvPr/>
        </p:nvPicPr>
        <p:blipFill>
          <a:blip r:embed="rId5"/>
          <a:stretch>
            <a:fillRect/>
          </a:stretch>
        </p:blipFill>
        <p:spPr>
          <a:xfrm>
            <a:off x="8684232" y="4227174"/>
            <a:ext cx="3507768" cy="2630826"/>
          </a:xfrm>
          <a:prstGeom prst="rect">
            <a:avLst/>
          </a:prstGeom>
        </p:spPr>
      </p:pic>
      <p:pic>
        <p:nvPicPr>
          <p:cNvPr id="11" name="Picture 2" descr="After 75 years, accelerator physics still going strong in Newman Lab |  Department of Physics">
            <a:extLst>
              <a:ext uri="{FF2B5EF4-FFF2-40B4-BE49-F238E27FC236}">
                <a16:creationId xmlns:a16="http://schemas.microsoft.com/office/drawing/2014/main" id="{2719BC6D-2751-6ABD-FD3C-3440E6AB9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53156"/>
            <a:ext cx="3687564" cy="280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5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7B2B-6F35-3EB9-F03B-3BB2744F7B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97AA06-E50B-6F62-DA5D-9739475D01D2}"/>
              </a:ext>
            </a:extLst>
          </p:cNvPr>
          <p:cNvSpPr>
            <a:spLocks noGrp="1"/>
          </p:cNvSpPr>
          <p:nvPr>
            <p:ph type="title"/>
          </p:nvPr>
        </p:nvSpPr>
        <p:spPr/>
        <p:txBody>
          <a:bodyPr/>
          <a:lstStyle/>
          <a:p>
            <a:r>
              <a:rPr lang="en-US" dirty="0"/>
              <a:t>Talk Outline</a:t>
            </a:r>
          </a:p>
        </p:txBody>
      </p:sp>
      <p:sp>
        <p:nvSpPr>
          <p:cNvPr id="7" name="Content Placeholder 6">
            <a:extLst>
              <a:ext uri="{FF2B5EF4-FFF2-40B4-BE49-F238E27FC236}">
                <a16:creationId xmlns:a16="http://schemas.microsoft.com/office/drawing/2014/main" id="{B813C0F6-C7F6-C9B4-5A16-959049142BC8}"/>
              </a:ext>
            </a:extLst>
          </p:cNvPr>
          <p:cNvSpPr>
            <a:spLocks noGrp="1"/>
          </p:cNvSpPr>
          <p:nvPr>
            <p:ph sz="half" idx="1"/>
          </p:nvPr>
        </p:nvSpPr>
        <p:spPr>
          <a:xfrm>
            <a:off x="92466" y="948267"/>
            <a:ext cx="5994400" cy="5604933"/>
          </a:xfrm>
        </p:spPr>
        <p:txBody>
          <a:bodyPr/>
          <a:lstStyle/>
          <a:p>
            <a:pPr marL="0" indent="0" algn="ctr">
              <a:buNone/>
            </a:pPr>
            <a:r>
              <a:rPr lang="en-US" b="1" dirty="0"/>
              <a:t>Theme 1 Photocathodes: </a:t>
            </a:r>
            <a:r>
              <a:rPr lang="en-US" b="1" i="1" dirty="0"/>
              <a:t>Ab initio</a:t>
            </a:r>
            <a:r>
              <a:rPr lang="en-US" b="1" dirty="0"/>
              <a:t> one-step theory via time-reversed LEED states </a:t>
            </a:r>
          </a:p>
          <a:p>
            <a:pPr>
              <a:spcBef>
                <a:spcPts val="3600"/>
              </a:spcBef>
            </a:pPr>
            <a:r>
              <a:rPr lang="en-US" dirty="0"/>
              <a:t>Motivation</a:t>
            </a:r>
          </a:p>
          <a:p>
            <a:pPr>
              <a:spcBef>
                <a:spcPts val="3600"/>
              </a:spcBef>
            </a:pPr>
            <a:r>
              <a:rPr lang="en-US" dirty="0"/>
              <a:t>Theory </a:t>
            </a:r>
          </a:p>
          <a:p>
            <a:pPr>
              <a:spcBef>
                <a:spcPts val="3600"/>
              </a:spcBef>
            </a:pPr>
            <a:r>
              <a:rPr lang="en-US" dirty="0"/>
              <a:t>Ag 111 results</a:t>
            </a:r>
          </a:p>
        </p:txBody>
      </p:sp>
      <p:sp>
        <p:nvSpPr>
          <p:cNvPr id="8" name="Content Placeholder 7">
            <a:extLst>
              <a:ext uri="{FF2B5EF4-FFF2-40B4-BE49-F238E27FC236}">
                <a16:creationId xmlns:a16="http://schemas.microsoft.com/office/drawing/2014/main" id="{1DCAA07F-B18E-52B7-A91F-E4FF90ED8BCE}"/>
              </a:ext>
            </a:extLst>
          </p:cNvPr>
          <p:cNvSpPr>
            <a:spLocks noGrp="1"/>
          </p:cNvSpPr>
          <p:nvPr>
            <p:ph sz="half" idx="2"/>
          </p:nvPr>
        </p:nvSpPr>
        <p:spPr/>
        <p:txBody>
          <a:bodyPr/>
          <a:lstStyle/>
          <a:p>
            <a:pPr marL="0" indent="0" algn="ctr">
              <a:buNone/>
            </a:pPr>
            <a:r>
              <a:rPr lang="en-US" b="1" dirty="0"/>
              <a:t>Theme 2 SRF Cavities: Exact helium atom scattering (HAS) states</a:t>
            </a:r>
          </a:p>
          <a:p>
            <a:pPr>
              <a:spcBef>
                <a:spcPts val="3600"/>
              </a:spcBef>
            </a:pPr>
            <a:r>
              <a:rPr lang="en-US" dirty="0"/>
              <a:t>HAS Motivation</a:t>
            </a:r>
          </a:p>
          <a:p>
            <a:pPr>
              <a:spcBef>
                <a:spcPts val="3600"/>
              </a:spcBef>
            </a:pPr>
            <a:r>
              <a:rPr lang="en-US" dirty="0"/>
              <a:t>Lippmann-Schwinger theory</a:t>
            </a:r>
          </a:p>
          <a:p>
            <a:pPr>
              <a:spcBef>
                <a:spcPts val="3600"/>
              </a:spcBef>
            </a:pPr>
            <a:r>
              <a:rPr lang="en-US" dirty="0"/>
              <a:t>Elastic and inelastic HAS results </a:t>
            </a:r>
          </a:p>
          <a:p>
            <a:endParaRPr lang="en-US" dirty="0"/>
          </a:p>
        </p:txBody>
      </p:sp>
      <p:sp>
        <p:nvSpPr>
          <p:cNvPr id="4" name="Date Placeholder 3">
            <a:extLst>
              <a:ext uri="{FF2B5EF4-FFF2-40B4-BE49-F238E27FC236}">
                <a16:creationId xmlns:a16="http://schemas.microsoft.com/office/drawing/2014/main" id="{30E6A18F-3C3C-2AE7-2E8E-BA20518761D7}"/>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64F1BB16-618D-785D-F884-13795B63F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32953-FD1E-A531-F458-675FBDF2A790}"/>
              </a:ext>
            </a:extLst>
          </p:cNvPr>
          <p:cNvSpPr>
            <a:spLocks noGrp="1"/>
          </p:cNvSpPr>
          <p:nvPr>
            <p:ph type="sldNum" sz="quarter" idx="12"/>
          </p:nvPr>
        </p:nvSpPr>
        <p:spPr/>
        <p:txBody>
          <a:bodyPr/>
          <a:lstStyle/>
          <a:p>
            <a:fld id="{921CBE81-14BD-7343-B359-01BCBA3179F9}" type="slidenum">
              <a:rPr lang="en-US" smtClean="0"/>
              <a:t>10</a:t>
            </a:fld>
            <a:endParaRPr lang="en-US"/>
          </a:p>
        </p:txBody>
      </p:sp>
    </p:spTree>
    <p:extLst>
      <p:ext uri="{BB962C8B-B14F-4D97-AF65-F5344CB8AC3E}">
        <p14:creationId xmlns:p14="http://schemas.microsoft.com/office/powerpoint/2010/main" val="21178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5FE6B-93FE-C1DB-A66B-2F46022368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05CEE1-4633-851D-63F4-7AE9EF221A88}"/>
              </a:ext>
            </a:extLst>
          </p:cNvPr>
          <p:cNvSpPr>
            <a:spLocks noGrp="1"/>
          </p:cNvSpPr>
          <p:nvPr>
            <p:ph type="title"/>
          </p:nvPr>
        </p:nvSpPr>
        <p:spPr/>
        <p:txBody>
          <a:bodyPr/>
          <a:lstStyle/>
          <a:p>
            <a:r>
              <a:rPr lang="en-US" dirty="0"/>
              <a:t>Talk Outline</a:t>
            </a:r>
          </a:p>
        </p:txBody>
      </p:sp>
      <p:sp>
        <p:nvSpPr>
          <p:cNvPr id="7" name="Content Placeholder 6">
            <a:extLst>
              <a:ext uri="{FF2B5EF4-FFF2-40B4-BE49-F238E27FC236}">
                <a16:creationId xmlns:a16="http://schemas.microsoft.com/office/drawing/2014/main" id="{7A19907F-D29B-3DD2-43AB-CC56E178149B}"/>
              </a:ext>
            </a:extLst>
          </p:cNvPr>
          <p:cNvSpPr>
            <a:spLocks noGrp="1"/>
          </p:cNvSpPr>
          <p:nvPr>
            <p:ph sz="half" idx="1"/>
          </p:nvPr>
        </p:nvSpPr>
        <p:spPr>
          <a:xfrm>
            <a:off x="92466" y="948267"/>
            <a:ext cx="5994400" cy="5604933"/>
          </a:xfrm>
        </p:spPr>
        <p:txBody>
          <a:bodyPr/>
          <a:lstStyle/>
          <a:p>
            <a:pPr marL="0" indent="0" algn="ctr">
              <a:buNone/>
            </a:pPr>
            <a:r>
              <a:rPr lang="en-US" b="1" dirty="0">
                <a:solidFill>
                  <a:schemeClr val="bg1">
                    <a:lumMod val="65000"/>
                  </a:schemeClr>
                </a:solidFill>
              </a:rPr>
              <a:t>Theme 1 Photocathodes: </a:t>
            </a:r>
            <a:r>
              <a:rPr lang="en-US" b="1" i="1" dirty="0">
                <a:solidFill>
                  <a:schemeClr val="bg1">
                    <a:lumMod val="65000"/>
                  </a:schemeClr>
                </a:solidFill>
              </a:rPr>
              <a:t>Ab initio</a:t>
            </a:r>
            <a:r>
              <a:rPr lang="en-US" b="1" dirty="0">
                <a:solidFill>
                  <a:schemeClr val="bg1">
                    <a:lumMod val="65000"/>
                  </a:schemeClr>
                </a:solidFill>
              </a:rPr>
              <a:t> one-step theory via time-reversed LEED states </a:t>
            </a:r>
          </a:p>
          <a:p>
            <a:pPr>
              <a:spcBef>
                <a:spcPts val="3600"/>
              </a:spcBef>
            </a:pPr>
            <a:r>
              <a:rPr lang="en-US" dirty="0">
                <a:solidFill>
                  <a:schemeClr val="bg1">
                    <a:lumMod val="65000"/>
                  </a:schemeClr>
                </a:solidFill>
              </a:rPr>
              <a:t>Motivation</a:t>
            </a:r>
          </a:p>
          <a:p>
            <a:pPr>
              <a:spcBef>
                <a:spcPts val="3600"/>
              </a:spcBef>
            </a:pPr>
            <a:r>
              <a:rPr lang="en-US" dirty="0">
                <a:solidFill>
                  <a:schemeClr val="bg1">
                    <a:lumMod val="65000"/>
                  </a:schemeClr>
                </a:solidFill>
              </a:rPr>
              <a:t>Theory </a:t>
            </a:r>
          </a:p>
          <a:p>
            <a:pPr>
              <a:spcBef>
                <a:spcPts val="3600"/>
              </a:spcBef>
            </a:pPr>
            <a:r>
              <a:rPr lang="en-US" dirty="0">
                <a:solidFill>
                  <a:schemeClr val="bg1">
                    <a:lumMod val="65000"/>
                  </a:schemeClr>
                </a:solidFill>
              </a:rPr>
              <a:t>Ag 111 results</a:t>
            </a:r>
          </a:p>
        </p:txBody>
      </p:sp>
      <p:sp>
        <p:nvSpPr>
          <p:cNvPr id="8" name="Content Placeholder 7">
            <a:extLst>
              <a:ext uri="{FF2B5EF4-FFF2-40B4-BE49-F238E27FC236}">
                <a16:creationId xmlns:a16="http://schemas.microsoft.com/office/drawing/2014/main" id="{D26EDC55-0C15-7BAD-A3DA-A20EA019BE20}"/>
              </a:ext>
            </a:extLst>
          </p:cNvPr>
          <p:cNvSpPr>
            <a:spLocks noGrp="1"/>
          </p:cNvSpPr>
          <p:nvPr>
            <p:ph sz="half" idx="2"/>
          </p:nvPr>
        </p:nvSpPr>
        <p:spPr/>
        <p:txBody>
          <a:bodyPr/>
          <a:lstStyle/>
          <a:p>
            <a:pPr marL="0" indent="0" algn="ctr">
              <a:buNone/>
            </a:pPr>
            <a:r>
              <a:rPr lang="en-US" b="1" dirty="0"/>
              <a:t>Theme 2 SRF Cavities: Exact helium atom scattering (HAS) states</a:t>
            </a:r>
          </a:p>
          <a:p>
            <a:pPr>
              <a:spcBef>
                <a:spcPts val="3600"/>
              </a:spcBef>
            </a:pPr>
            <a:r>
              <a:rPr lang="en-US" dirty="0"/>
              <a:t>HAS Motivation</a:t>
            </a:r>
          </a:p>
          <a:p>
            <a:pPr>
              <a:spcBef>
                <a:spcPts val="3600"/>
              </a:spcBef>
            </a:pPr>
            <a:r>
              <a:rPr lang="en-US" dirty="0"/>
              <a:t>Lippmann-Schwinger theory</a:t>
            </a:r>
          </a:p>
          <a:p>
            <a:pPr>
              <a:spcBef>
                <a:spcPts val="3600"/>
              </a:spcBef>
            </a:pPr>
            <a:r>
              <a:rPr lang="en-US" dirty="0"/>
              <a:t>Elastic and inelastic HAS results </a:t>
            </a:r>
          </a:p>
          <a:p>
            <a:endParaRPr lang="en-US" dirty="0"/>
          </a:p>
        </p:txBody>
      </p:sp>
      <p:sp>
        <p:nvSpPr>
          <p:cNvPr id="4" name="Date Placeholder 3">
            <a:extLst>
              <a:ext uri="{FF2B5EF4-FFF2-40B4-BE49-F238E27FC236}">
                <a16:creationId xmlns:a16="http://schemas.microsoft.com/office/drawing/2014/main" id="{35F8169D-5E01-5946-43B5-25C31C341C01}"/>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5AC71594-A780-A25E-69B3-7268738B1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DCCEF-CD15-E34D-5789-8EAC19A8882C}"/>
              </a:ext>
            </a:extLst>
          </p:cNvPr>
          <p:cNvSpPr>
            <a:spLocks noGrp="1"/>
          </p:cNvSpPr>
          <p:nvPr>
            <p:ph type="sldNum" sz="quarter" idx="12"/>
          </p:nvPr>
        </p:nvSpPr>
        <p:spPr/>
        <p:txBody>
          <a:bodyPr/>
          <a:lstStyle/>
          <a:p>
            <a:fld id="{921CBE81-14BD-7343-B359-01BCBA3179F9}" type="slidenum">
              <a:rPr lang="en-US" smtClean="0"/>
              <a:t>11</a:t>
            </a:fld>
            <a:endParaRPr lang="en-US"/>
          </a:p>
        </p:txBody>
      </p:sp>
    </p:spTree>
    <p:extLst>
      <p:ext uri="{BB962C8B-B14F-4D97-AF65-F5344CB8AC3E}">
        <p14:creationId xmlns:p14="http://schemas.microsoft.com/office/powerpoint/2010/main" val="253877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B988-8EBF-81D4-F59F-0F1E4F3BD3F5}"/>
              </a:ext>
            </a:extLst>
          </p:cNvPr>
          <p:cNvSpPr>
            <a:spLocks noGrp="1"/>
          </p:cNvSpPr>
          <p:nvPr>
            <p:ph type="title"/>
          </p:nvPr>
        </p:nvSpPr>
        <p:spPr/>
        <p:txBody>
          <a:bodyPr/>
          <a:lstStyle/>
          <a:p>
            <a:r>
              <a:rPr lang="en-US" dirty="0"/>
              <a:t>Motivation: Helium-atom scattering</a:t>
            </a:r>
          </a:p>
        </p:txBody>
      </p:sp>
      <p:sp>
        <p:nvSpPr>
          <p:cNvPr id="8" name="Content Placeholder 7">
            <a:extLst>
              <a:ext uri="{FF2B5EF4-FFF2-40B4-BE49-F238E27FC236}">
                <a16:creationId xmlns:a16="http://schemas.microsoft.com/office/drawing/2014/main" id="{C05425C7-0632-9592-2801-D22457223581}"/>
              </a:ext>
            </a:extLst>
          </p:cNvPr>
          <p:cNvSpPr>
            <a:spLocks noGrp="1"/>
          </p:cNvSpPr>
          <p:nvPr>
            <p:ph sz="half" idx="1"/>
          </p:nvPr>
        </p:nvSpPr>
        <p:spPr/>
        <p:txBody>
          <a:bodyPr/>
          <a:lstStyle/>
          <a:p>
            <a:pPr>
              <a:spcAft>
                <a:spcPts val="2400"/>
              </a:spcAft>
            </a:pPr>
            <a:r>
              <a:rPr lang="en-US" dirty="0"/>
              <a:t>SRF cavity performance limited by Nb surface quality</a:t>
            </a:r>
          </a:p>
          <a:p>
            <a:pPr>
              <a:spcAft>
                <a:spcPts val="2400"/>
              </a:spcAft>
            </a:pPr>
            <a:r>
              <a:rPr lang="en-US" dirty="0"/>
              <a:t>Surface oxides, adsorbates, defects, and reconstructions</a:t>
            </a:r>
          </a:p>
          <a:p>
            <a:pPr>
              <a:spcAft>
                <a:spcPts val="2400"/>
              </a:spcAft>
            </a:pPr>
            <a:r>
              <a:rPr lang="en-US" dirty="0"/>
              <a:t>HAS as a non-destructive probe of outermost surface structure and e-</a:t>
            </a:r>
            <a:r>
              <a:rPr lang="en-US" dirty="0" err="1"/>
              <a:t>ph</a:t>
            </a:r>
            <a:r>
              <a:rPr lang="en-US" dirty="0"/>
              <a:t> coupling</a:t>
            </a:r>
          </a:p>
          <a:p>
            <a:pPr>
              <a:spcAft>
                <a:spcPts val="2400"/>
              </a:spcAft>
            </a:pPr>
            <a:r>
              <a:rPr lang="en-US" dirty="0"/>
              <a:t>First-principles scattering theory for microscopic interpretation</a:t>
            </a:r>
          </a:p>
        </p:txBody>
      </p:sp>
      <p:sp>
        <p:nvSpPr>
          <p:cNvPr id="5" name="Date Placeholder 4">
            <a:extLst>
              <a:ext uri="{FF2B5EF4-FFF2-40B4-BE49-F238E27FC236}">
                <a16:creationId xmlns:a16="http://schemas.microsoft.com/office/drawing/2014/main" id="{46C69CB3-2396-E233-7AA7-824EA94A4EBB}"/>
              </a:ext>
            </a:extLst>
          </p:cNvPr>
          <p:cNvSpPr>
            <a:spLocks noGrp="1"/>
          </p:cNvSpPr>
          <p:nvPr>
            <p:ph type="dt" sz="half" idx="10"/>
          </p:nvPr>
        </p:nvSpPr>
        <p:spPr/>
        <p:txBody>
          <a:bodyPr/>
          <a:lstStyle/>
          <a:p>
            <a:fld id="{7EF57D47-8A81-FB4C-A53F-10C9C6BDEEF1}" type="datetime1">
              <a:rPr lang="en-US" smtClean="0"/>
              <a:t>7/9/2026</a:t>
            </a:fld>
            <a:endParaRPr lang="en-US"/>
          </a:p>
        </p:txBody>
      </p:sp>
      <p:sp>
        <p:nvSpPr>
          <p:cNvPr id="6" name="Footer Placeholder 5">
            <a:extLst>
              <a:ext uri="{FF2B5EF4-FFF2-40B4-BE49-F238E27FC236}">
                <a16:creationId xmlns:a16="http://schemas.microsoft.com/office/drawing/2014/main" id="{A1215685-391E-C49D-1F76-C328C6932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ED66E-9648-7D8A-3D5C-C11874C3A596}"/>
              </a:ext>
            </a:extLst>
          </p:cNvPr>
          <p:cNvSpPr>
            <a:spLocks noGrp="1"/>
          </p:cNvSpPr>
          <p:nvPr>
            <p:ph type="sldNum" sz="quarter" idx="12"/>
          </p:nvPr>
        </p:nvSpPr>
        <p:spPr/>
        <p:txBody>
          <a:bodyPr/>
          <a:lstStyle/>
          <a:p>
            <a:fld id="{921CBE81-14BD-7343-B359-01BCBA3179F9}" type="slidenum">
              <a:rPr lang="en-US" smtClean="0"/>
              <a:t>12</a:t>
            </a:fld>
            <a:endParaRPr lang="en-US"/>
          </a:p>
        </p:txBody>
      </p:sp>
      <p:pic>
        <p:nvPicPr>
          <p:cNvPr id="16" name="Content Placeholder 14">
            <a:extLst>
              <a:ext uri="{FF2B5EF4-FFF2-40B4-BE49-F238E27FC236}">
                <a16:creationId xmlns:a16="http://schemas.microsoft.com/office/drawing/2014/main" id="{3A3AC64D-1A95-76EA-8C21-4D2843A02428}"/>
              </a:ext>
            </a:extLst>
          </p:cNvPr>
          <p:cNvPicPr>
            <a:picLocks noChangeAspect="1"/>
          </p:cNvPicPr>
          <p:nvPr/>
        </p:nvPicPr>
        <p:blipFill>
          <a:blip r:embed="rId3"/>
          <a:srcRect b="55073"/>
          <a:stretch>
            <a:fillRect/>
          </a:stretch>
        </p:blipFill>
        <p:spPr bwMode="auto">
          <a:xfrm>
            <a:off x="6804961" y="1202120"/>
            <a:ext cx="4779678" cy="2289789"/>
          </a:xfrm>
          <a:prstGeom prst="rect">
            <a:avLst/>
          </a:prstGeom>
          <a:noFill/>
          <a:ln w="9525">
            <a:noFill/>
            <a:miter lim="800000"/>
            <a:headEnd/>
            <a:tailEnd/>
          </a:ln>
        </p:spPr>
      </p:pic>
      <p:pic>
        <p:nvPicPr>
          <p:cNvPr id="17" name="Content Placeholder 14">
            <a:extLst>
              <a:ext uri="{FF2B5EF4-FFF2-40B4-BE49-F238E27FC236}">
                <a16:creationId xmlns:a16="http://schemas.microsoft.com/office/drawing/2014/main" id="{96954B62-41F1-7B7C-A40C-BF2B5069F09A}"/>
              </a:ext>
            </a:extLst>
          </p:cNvPr>
          <p:cNvPicPr>
            <a:picLocks noChangeAspect="1"/>
          </p:cNvPicPr>
          <p:nvPr/>
        </p:nvPicPr>
        <p:blipFill>
          <a:blip r:embed="rId3"/>
          <a:srcRect t="49742" b="1"/>
          <a:stretch>
            <a:fillRect/>
          </a:stretch>
        </p:blipFill>
        <p:spPr bwMode="auto">
          <a:xfrm>
            <a:off x="6804961" y="3737344"/>
            <a:ext cx="4779678" cy="2561474"/>
          </a:xfrm>
          <a:prstGeom prst="rect">
            <a:avLst/>
          </a:prstGeom>
          <a:noFill/>
          <a:ln w="9525">
            <a:noFill/>
            <a:miter lim="800000"/>
            <a:headEnd/>
            <a:tailEnd/>
          </a:ln>
        </p:spPr>
      </p:pic>
    </p:spTree>
    <p:extLst>
      <p:ext uri="{BB962C8B-B14F-4D97-AF65-F5344CB8AC3E}">
        <p14:creationId xmlns:p14="http://schemas.microsoft.com/office/powerpoint/2010/main" val="38954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434A9-19FA-F214-7D58-2D26F5467472}"/>
              </a:ext>
            </a:extLst>
          </p:cNvPr>
          <p:cNvSpPr>
            <a:spLocks noGrp="1"/>
          </p:cNvSpPr>
          <p:nvPr>
            <p:ph type="title"/>
          </p:nvPr>
        </p:nvSpPr>
        <p:spPr/>
        <p:txBody>
          <a:bodyPr/>
          <a:lstStyle/>
          <a:p>
            <a:r>
              <a:rPr lang="en-US" dirty="0"/>
              <a:t>Current </a:t>
            </a:r>
            <a:r>
              <a:rPr lang="en-US" i="1" dirty="0"/>
              <a:t>ab initio </a:t>
            </a:r>
            <a:r>
              <a:rPr lang="en-US" dirty="0"/>
              <a:t>inelastic HAS theory</a:t>
            </a:r>
          </a:p>
        </p:txBody>
      </p:sp>
      <p:sp>
        <p:nvSpPr>
          <p:cNvPr id="2" name="Content Placeholder 1">
            <a:extLst>
              <a:ext uri="{FF2B5EF4-FFF2-40B4-BE49-F238E27FC236}">
                <a16:creationId xmlns:a16="http://schemas.microsoft.com/office/drawing/2014/main" id="{32182345-7097-17F7-B164-3B225656D9D4}"/>
              </a:ext>
            </a:extLst>
          </p:cNvPr>
          <p:cNvSpPr>
            <a:spLocks noGrp="1"/>
          </p:cNvSpPr>
          <p:nvPr>
            <p:ph sz="half" idx="1"/>
          </p:nvPr>
        </p:nvSpPr>
        <p:spPr>
          <a:xfrm>
            <a:off x="0" y="948267"/>
            <a:ext cx="12192000" cy="5604933"/>
          </a:xfrm>
        </p:spPr>
        <p:txBody>
          <a:bodyPr/>
          <a:lstStyle/>
          <a:p>
            <a:pPr marL="0" indent="0">
              <a:spcAft>
                <a:spcPts val="2400"/>
              </a:spcAft>
              <a:buNone/>
            </a:pPr>
            <a:r>
              <a:rPr lang="en-US" b="1" dirty="0"/>
              <a:t>Inelastic HAS:</a:t>
            </a:r>
            <a:r>
              <a:rPr lang="en-US" dirty="0"/>
              <a:t> one-phonon scattering from DFT He–electron vertex</a:t>
            </a:r>
          </a:p>
        </p:txBody>
      </p:sp>
      <p:pic>
        <p:nvPicPr>
          <p:cNvPr id="12" name="Content Placeholder 11">
            <a:extLst>
              <a:ext uri="{FF2B5EF4-FFF2-40B4-BE49-F238E27FC236}">
                <a16:creationId xmlns:a16="http://schemas.microsoft.com/office/drawing/2014/main" id="{04CCE0A2-5F2D-172E-AEA3-3C8ECA6A8DA1}"/>
              </a:ext>
            </a:extLst>
          </p:cNvPr>
          <p:cNvPicPr>
            <a:picLocks noGrp="1" noChangeAspect="1"/>
          </p:cNvPicPr>
          <p:nvPr>
            <p:ph sz="half" idx="2"/>
          </p:nvPr>
        </p:nvPicPr>
        <p:blipFill>
          <a:blip r:embed="rId3"/>
          <a:srcRect l="9506" b="69776"/>
          <a:stretch>
            <a:fillRect/>
          </a:stretch>
        </p:blipFill>
        <p:spPr bwMode="auto">
          <a:xfrm>
            <a:off x="6023481" y="2398496"/>
            <a:ext cx="5928621" cy="2061007"/>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BD01CC23-EF57-B3CA-409E-3344C374FC89}"/>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E876818C-649D-7C35-09BC-25B0FF905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67672-6343-3DB8-6905-42C115A4ADD1}"/>
              </a:ext>
            </a:extLst>
          </p:cNvPr>
          <p:cNvSpPr>
            <a:spLocks noGrp="1"/>
          </p:cNvSpPr>
          <p:nvPr>
            <p:ph type="sldNum" sz="quarter" idx="12"/>
          </p:nvPr>
        </p:nvSpPr>
        <p:spPr/>
        <p:txBody>
          <a:bodyPr/>
          <a:lstStyle/>
          <a:p>
            <a:fld id="{921CBE81-14BD-7343-B359-01BCBA3179F9}" type="slidenum">
              <a:rPr lang="en-US" smtClean="0"/>
              <a:t>13</a:t>
            </a:fld>
            <a:endParaRPr lang="en-US"/>
          </a:p>
        </p:txBody>
      </p:sp>
      <p:pic>
        <p:nvPicPr>
          <p:cNvPr id="15" name="Picture 14">
            <a:extLst>
              <a:ext uri="{FF2B5EF4-FFF2-40B4-BE49-F238E27FC236}">
                <a16:creationId xmlns:a16="http://schemas.microsoft.com/office/drawing/2014/main" id="{05BEF7BA-1DC1-5984-2624-0AD9C30D443A}"/>
              </a:ext>
            </a:extLst>
          </p:cNvPr>
          <p:cNvPicPr>
            <a:picLocks noChangeAspect="1"/>
          </p:cNvPicPr>
          <p:nvPr/>
        </p:nvPicPr>
        <p:blipFill>
          <a:blip r:embed="rId4"/>
          <a:stretch>
            <a:fillRect/>
          </a:stretch>
        </p:blipFill>
        <p:spPr>
          <a:xfrm>
            <a:off x="885361" y="1816203"/>
            <a:ext cx="3594100" cy="2590800"/>
          </a:xfrm>
          <a:prstGeom prst="rect">
            <a:avLst/>
          </a:prstGeom>
        </p:spPr>
      </p:pic>
      <p:pic>
        <p:nvPicPr>
          <p:cNvPr id="16" name="Picture 15">
            <a:extLst>
              <a:ext uri="{FF2B5EF4-FFF2-40B4-BE49-F238E27FC236}">
                <a16:creationId xmlns:a16="http://schemas.microsoft.com/office/drawing/2014/main" id="{5B502CFA-C4E1-339F-5B7F-8C6F7E832455}"/>
              </a:ext>
            </a:extLst>
          </p:cNvPr>
          <p:cNvPicPr>
            <a:picLocks noChangeAspect="1"/>
          </p:cNvPicPr>
          <p:nvPr/>
        </p:nvPicPr>
        <p:blipFill>
          <a:blip r:embed="rId5"/>
          <a:srcRect r="2493"/>
          <a:stretch>
            <a:fillRect/>
          </a:stretch>
        </p:blipFill>
        <p:spPr>
          <a:xfrm>
            <a:off x="304800" y="4501822"/>
            <a:ext cx="4755222" cy="1549400"/>
          </a:xfrm>
          <a:prstGeom prst="rect">
            <a:avLst/>
          </a:prstGeom>
        </p:spPr>
      </p:pic>
      <p:grpSp>
        <p:nvGrpSpPr>
          <p:cNvPr id="19" name="Group 18">
            <a:extLst>
              <a:ext uri="{FF2B5EF4-FFF2-40B4-BE49-F238E27FC236}">
                <a16:creationId xmlns:a16="http://schemas.microsoft.com/office/drawing/2014/main" id="{34E9402F-2E59-D77D-18B5-2ECD1EE86FA0}"/>
              </a:ext>
            </a:extLst>
          </p:cNvPr>
          <p:cNvGrpSpPr/>
          <p:nvPr/>
        </p:nvGrpSpPr>
        <p:grpSpPr>
          <a:xfrm>
            <a:off x="2098759" y="5166530"/>
            <a:ext cx="3300904" cy="1280243"/>
            <a:chOff x="2098759" y="5166530"/>
            <a:chExt cx="3300904" cy="1280243"/>
          </a:xfrm>
        </p:grpSpPr>
        <p:sp>
          <p:nvSpPr>
            <p:cNvPr id="17" name="Rectangle 16">
              <a:extLst>
                <a:ext uri="{FF2B5EF4-FFF2-40B4-BE49-F238E27FC236}">
                  <a16:creationId xmlns:a16="http://schemas.microsoft.com/office/drawing/2014/main" id="{E5493F6B-A91D-F28A-257B-9DF42F661880}"/>
                </a:ext>
              </a:extLst>
            </p:cNvPr>
            <p:cNvSpPr/>
            <p:nvPr/>
          </p:nvSpPr>
          <p:spPr>
            <a:xfrm>
              <a:off x="2438400" y="5166530"/>
              <a:ext cx="2621622" cy="884692"/>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86F4009B-D692-2269-4012-FCD35D9619B8}"/>
                </a:ext>
              </a:extLst>
            </p:cNvPr>
            <p:cNvSpPr txBox="1"/>
            <p:nvPr/>
          </p:nvSpPr>
          <p:spPr>
            <a:xfrm>
              <a:off x="2098759" y="6077441"/>
              <a:ext cx="3300904" cy="369332"/>
            </a:xfrm>
            <a:prstGeom prst="rect">
              <a:avLst/>
            </a:prstGeom>
            <a:noFill/>
          </p:spPr>
          <p:txBody>
            <a:bodyPr wrap="none" rtlCol="0">
              <a:spAutoFit/>
            </a:bodyPr>
            <a:lstStyle/>
            <a:p>
              <a:r>
                <a:rPr lang="en-US" dirty="0"/>
                <a:t>Scattering state approximation</a:t>
              </a:r>
            </a:p>
          </p:txBody>
        </p:sp>
      </p:grpSp>
      <p:sp>
        <p:nvSpPr>
          <p:cNvPr id="20" name="TextBox 19">
            <a:extLst>
              <a:ext uri="{FF2B5EF4-FFF2-40B4-BE49-F238E27FC236}">
                <a16:creationId xmlns:a16="http://schemas.microsoft.com/office/drawing/2014/main" id="{EEC11ADB-A612-BDD1-70C8-2C5AE20708CB}"/>
              </a:ext>
            </a:extLst>
          </p:cNvPr>
          <p:cNvSpPr txBox="1"/>
          <p:nvPr/>
        </p:nvSpPr>
        <p:spPr>
          <a:xfrm>
            <a:off x="5306519" y="4973030"/>
            <a:ext cx="5971984" cy="461665"/>
          </a:xfrm>
          <a:prstGeom prst="rect">
            <a:avLst/>
          </a:prstGeom>
          <a:noFill/>
        </p:spPr>
        <p:txBody>
          <a:bodyPr wrap="square" rtlCol="0">
            <a:spAutoFit/>
          </a:bodyPr>
          <a:lstStyle/>
          <a:p>
            <a:r>
              <a:rPr lang="en-US" sz="1200" dirty="0"/>
              <a:t>Figure adapted from M. M. Kelley, R. Sundararaman, and T. A. Arias, Phys. Rev. Lett. 132, 016203 (2024).</a:t>
            </a:r>
          </a:p>
        </p:txBody>
      </p:sp>
      <p:pic>
        <p:nvPicPr>
          <p:cNvPr id="7" name="Content Placeholder 11">
            <a:extLst>
              <a:ext uri="{FF2B5EF4-FFF2-40B4-BE49-F238E27FC236}">
                <a16:creationId xmlns:a16="http://schemas.microsoft.com/office/drawing/2014/main" id="{57CEFCD1-A699-E43C-8D13-0350BFD8071F}"/>
              </a:ext>
            </a:extLst>
          </p:cNvPr>
          <p:cNvPicPr>
            <a:picLocks noChangeAspect="1"/>
          </p:cNvPicPr>
          <p:nvPr/>
        </p:nvPicPr>
        <p:blipFill>
          <a:blip r:embed="rId3"/>
          <a:srcRect l="-435" t="25784" r="90342" b="33077"/>
          <a:stretch>
            <a:fillRect/>
          </a:stretch>
        </p:blipFill>
        <p:spPr bwMode="auto">
          <a:xfrm>
            <a:off x="5362215" y="2026315"/>
            <a:ext cx="661266" cy="2805367"/>
          </a:xfrm>
          <a:prstGeom prst="rect">
            <a:avLst/>
          </a:prstGeom>
          <a:noFill/>
          <a:ln w="9525">
            <a:noFill/>
            <a:miter lim="800000"/>
            <a:headEnd/>
            <a:tailEnd/>
          </a:ln>
        </p:spPr>
      </p:pic>
      <p:pic>
        <p:nvPicPr>
          <p:cNvPr id="8" name="Content Placeholder 11">
            <a:extLst>
              <a:ext uri="{FF2B5EF4-FFF2-40B4-BE49-F238E27FC236}">
                <a16:creationId xmlns:a16="http://schemas.microsoft.com/office/drawing/2014/main" id="{126B31BA-5413-4660-2DCC-29480E4C88B7}"/>
              </a:ext>
            </a:extLst>
          </p:cNvPr>
          <p:cNvPicPr>
            <a:picLocks noChangeAspect="1"/>
          </p:cNvPicPr>
          <p:nvPr/>
        </p:nvPicPr>
        <p:blipFill>
          <a:blip r:embed="rId3"/>
          <a:srcRect l="20659" t="92277" r="31255" b="204"/>
          <a:stretch>
            <a:fillRect/>
          </a:stretch>
        </p:blipFill>
        <p:spPr bwMode="auto">
          <a:xfrm>
            <a:off x="6717355" y="4483341"/>
            <a:ext cx="3150313" cy="512668"/>
          </a:xfrm>
          <a:prstGeom prst="rect">
            <a:avLst/>
          </a:prstGeom>
          <a:noFill/>
          <a:ln w="9525">
            <a:noFill/>
            <a:miter lim="800000"/>
            <a:headEnd/>
            <a:tailEnd/>
          </a:ln>
        </p:spPr>
      </p:pic>
    </p:spTree>
    <p:extLst>
      <p:ext uri="{BB962C8B-B14F-4D97-AF65-F5344CB8AC3E}">
        <p14:creationId xmlns:p14="http://schemas.microsoft.com/office/powerpoint/2010/main" val="38081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B509-DBA8-28FF-C522-E6C9B2DF5D49}"/>
              </a:ext>
            </a:extLst>
          </p:cNvPr>
          <p:cNvSpPr>
            <a:spLocks noGrp="1"/>
          </p:cNvSpPr>
          <p:nvPr>
            <p:ph type="title"/>
          </p:nvPr>
        </p:nvSpPr>
        <p:spPr/>
        <p:txBody>
          <a:bodyPr/>
          <a:lstStyle/>
          <a:p>
            <a:r>
              <a:rPr lang="en-US" dirty="0"/>
              <a:t>Current </a:t>
            </a:r>
            <a:r>
              <a:rPr lang="en-US" i="1" dirty="0"/>
              <a:t>ab initio </a:t>
            </a:r>
            <a:r>
              <a:rPr lang="en-US" dirty="0"/>
              <a:t>elastic HAS theory</a:t>
            </a:r>
          </a:p>
        </p:txBody>
      </p:sp>
      <p:sp>
        <p:nvSpPr>
          <p:cNvPr id="3" name="Content Placeholder 2">
            <a:extLst>
              <a:ext uri="{FF2B5EF4-FFF2-40B4-BE49-F238E27FC236}">
                <a16:creationId xmlns:a16="http://schemas.microsoft.com/office/drawing/2014/main" id="{E107E84C-1A9F-6D39-7F75-AFA8E12805CE}"/>
              </a:ext>
            </a:extLst>
          </p:cNvPr>
          <p:cNvSpPr>
            <a:spLocks noGrp="1"/>
          </p:cNvSpPr>
          <p:nvPr>
            <p:ph sz="half" idx="1"/>
          </p:nvPr>
        </p:nvSpPr>
        <p:spPr>
          <a:xfrm>
            <a:off x="-1" y="948267"/>
            <a:ext cx="6096001" cy="5604933"/>
          </a:xfrm>
        </p:spPr>
        <p:txBody>
          <a:bodyPr/>
          <a:lstStyle/>
          <a:p>
            <a:pPr>
              <a:spcAft>
                <a:spcPts val="2400"/>
              </a:spcAft>
            </a:pPr>
            <a:r>
              <a:rPr lang="en-US" dirty="0"/>
              <a:t>Debye–Waller attenuation from surface phonons and hard-wall scattering</a:t>
            </a:r>
          </a:p>
          <a:p>
            <a:pPr>
              <a:spcAft>
                <a:spcPts val="2400"/>
              </a:spcAft>
            </a:pPr>
            <a:r>
              <a:rPr lang="en-US" b="1" dirty="0"/>
              <a:t>Shared approximation:</a:t>
            </a:r>
            <a:r>
              <a:rPr lang="en-US" dirty="0"/>
              <a:t> simplified He scattering states</a:t>
            </a:r>
          </a:p>
          <a:p>
            <a:pPr>
              <a:spcAft>
                <a:spcPts val="2400"/>
              </a:spcAft>
            </a:pPr>
            <a:r>
              <a:rPr lang="en-US" b="1" dirty="0"/>
              <a:t>Missing ingredient:</a:t>
            </a:r>
            <a:r>
              <a:rPr lang="en-US" dirty="0"/>
              <a:t> exact elastic wave functions and diffraction channels</a:t>
            </a:r>
          </a:p>
          <a:p>
            <a:pPr marL="0" indent="0">
              <a:spcAft>
                <a:spcPts val="2400"/>
              </a:spcAft>
              <a:buNone/>
            </a:pPr>
            <a:endParaRPr lang="en-US" dirty="0"/>
          </a:p>
        </p:txBody>
      </p:sp>
      <p:sp>
        <p:nvSpPr>
          <p:cNvPr id="5" name="Date Placeholder 4">
            <a:extLst>
              <a:ext uri="{FF2B5EF4-FFF2-40B4-BE49-F238E27FC236}">
                <a16:creationId xmlns:a16="http://schemas.microsoft.com/office/drawing/2014/main" id="{1B31D4FA-C75A-73EE-F19D-54CB2479C8AD}"/>
              </a:ext>
            </a:extLst>
          </p:cNvPr>
          <p:cNvSpPr>
            <a:spLocks noGrp="1"/>
          </p:cNvSpPr>
          <p:nvPr>
            <p:ph type="dt" sz="half" idx="10"/>
          </p:nvPr>
        </p:nvSpPr>
        <p:spPr/>
        <p:txBody>
          <a:bodyPr/>
          <a:lstStyle/>
          <a:p>
            <a:fld id="{7EF57D47-8A81-FB4C-A53F-10C9C6BDEEF1}" type="datetime1">
              <a:rPr lang="en-US" smtClean="0"/>
              <a:t>7/9/2026</a:t>
            </a:fld>
            <a:endParaRPr lang="en-US"/>
          </a:p>
        </p:txBody>
      </p:sp>
      <p:sp>
        <p:nvSpPr>
          <p:cNvPr id="6" name="Footer Placeholder 5">
            <a:extLst>
              <a:ext uri="{FF2B5EF4-FFF2-40B4-BE49-F238E27FC236}">
                <a16:creationId xmlns:a16="http://schemas.microsoft.com/office/drawing/2014/main" id="{7B6D8BE9-327F-A1AC-50DE-9809F1020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056FA-67C9-C222-242D-442D20FCD639}"/>
              </a:ext>
            </a:extLst>
          </p:cNvPr>
          <p:cNvSpPr>
            <a:spLocks noGrp="1"/>
          </p:cNvSpPr>
          <p:nvPr>
            <p:ph type="sldNum" sz="quarter" idx="12"/>
          </p:nvPr>
        </p:nvSpPr>
        <p:spPr/>
        <p:txBody>
          <a:bodyPr/>
          <a:lstStyle/>
          <a:p>
            <a:fld id="{921CBE81-14BD-7343-B359-01BCBA3179F9}" type="slidenum">
              <a:rPr lang="en-US" smtClean="0"/>
              <a:t>14</a:t>
            </a:fld>
            <a:endParaRPr lang="en-US"/>
          </a:p>
        </p:txBody>
      </p:sp>
      <p:sp>
        <p:nvSpPr>
          <p:cNvPr id="14" name="TextBox 13">
            <a:extLst>
              <a:ext uri="{FF2B5EF4-FFF2-40B4-BE49-F238E27FC236}">
                <a16:creationId xmlns:a16="http://schemas.microsoft.com/office/drawing/2014/main" id="{25329D56-AC55-32A1-ECAB-738A202C634A}"/>
              </a:ext>
            </a:extLst>
          </p:cNvPr>
          <p:cNvSpPr txBox="1"/>
          <p:nvPr/>
        </p:nvSpPr>
        <p:spPr>
          <a:xfrm>
            <a:off x="6557024" y="4868126"/>
            <a:ext cx="5275551" cy="461665"/>
          </a:xfrm>
          <a:prstGeom prst="rect">
            <a:avLst/>
          </a:prstGeom>
          <a:noFill/>
        </p:spPr>
        <p:txBody>
          <a:bodyPr wrap="square" rtlCol="0">
            <a:spAutoFit/>
          </a:bodyPr>
          <a:lstStyle/>
          <a:p>
            <a:r>
              <a:rPr lang="en-US" sz="1200" dirty="0"/>
              <a:t>Adapted from C. Méndez, C. J. Thompson, M. F. Van </a:t>
            </a:r>
            <a:r>
              <a:rPr lang="en-US" sz="1200" dirty="0" err="1"/>
              <a:t>Duinen</a:t>
            </a:r>
            <a:r>
              <a:rPr lang="en-US" sz="1200" dirty="0"/>
              <a:t>, S. J. </a:t>
            </a:r>
            <a:r>
              <a:rPr lang="en-US" sz="1200" dirty="0" err="1"/>
              <a:t>Sibener</a:t>
            </a:r>
            <a:r>
              <a:rPr lang="en-US" sz="1200" dirty="0"/>
              <a:t>, and T. A. Arias, Phys. Rev. Lett. </a:t>
            </a:r>
            <a:r>
              <a:rPr lang="en-US" sz="1200" b="1" dirty="0"/>
              <a:t>135</a:t>
            </a:r>
            <a:r>
              <a:rPr lang="en-US" sz="1200" dirty="0"/>
              <a:t>, 196201 (2025).</a:t>
            </a:r>
          </a:p>
        </p:txBody>
      </p:sp>
      <p:pic>
        <p:nvPicPr>
          <p:cNvPr id="10" name="Content Placeholder 9">
            <a:extLst>
              <a:ext uri="{FF2B5EF4-FFF2-40B4-BE49-F238E27FC236}">
                <a16:creationId xmlns:a16="http://schemas.microsoft.com/office/drawing/2014/main" id="{447073E1-688F-80E4-6BBF-ABE286300B72}"/>
              </a:ext>
            </a:extLst>
          </p:cNvPr>
          <p:cNvPicPr>
            <a:picLocks noGrp="1" noChangeAspect="1"/>
          </p:cNvPicPr>
          <p:nvPr>
            <p:ph sz="half" idx="2"/>
          </p:nvPr>
        </p:nvPicPr>
        <p:blipFill>
          <a:blip r:embed="rId3"/>
          <a:stretch>
            <a:fillRect/>
          </a:stretch>
        </p:blipFill>
        <p:spPr>
          <a:xfrm>
            <a:off x="6470510" y="2632811"/>
            <a:ext cx="5448580" cy="2235315"/>
          </a:xfrm>
          <a:prstGeom prst="rect">
            <a:avLst/>
          </a:prstGeom>
        </p:spPr>
      </p:pic>
    </p:spTree>
    <p:extLst>
      <p:ext uri="{BB962C8B-B14F-4D97-AF65-F5344CB8AC3E}">
        <p14:creationId xmlns:p14="http://schemas.microsoft.com/office/powerpoint/2010/main" val="16940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43505-DAE5-3711-F546-6F2914EFC7E5}"/>
              </a:ext>
            </a:extLst>
          </p:cNvPr>
          <p:cNvSpPr>
            <a:spLocks noGrp="1"/>
          </p:cNvSpPr>
          <p:nvPr>
            <p:ph type="title"/>
          </p:nvPr>
        </p:nvSpPr>
        <p:spPr/>
        <p:txBody>
          <a:bodyPr/>
          <a:lstStyle/>
          <a:p>
            <a:r>
              <a:rPr lang="en-US" dirty="0"/>
              <a:t>Missing piece: exact scattering state</a:t>
            </a:r>
          </a:p>
        </p:txBody>
      </p:sp>
      <p:sp>
        <p:nvSpPr>
          <p:cNvPr id="20" name="Content Placeholder 19">
            <a:extLst>
              <a:ext uri="{FF2B5EF4-FFF2-40B4-BE49-F238E27FC236}">
                <a16:creationId xmlns:a16="http://schemas.microsoft.com/office/drawing/2014/main" id="{95D5D9FC-BE27-38A5-1296-225753D7327A}"/>
              </a:ext>
            </a:extLst>
          </p:cNvPr>
          <p:cNvSpPr>
            <a:spLocks noGrp="1"/>
          </p:cNvSpPr>
          <p:nvPr>
            <p:ph sz="half" idx="1"/>
          </p:nvPr>
        </p:nvSpPr>
        <p:spPr/>
        <p:txBody>
          <a:bodyPr/>
          <a:lstStyle/>
          <a:p>
            <a:pPr>
              <a:spcAft>
                <a:spcPts val="3000"/>
              </a:spcAft>
            </a:pPr>
            <a:r>
              <a:rPr lang="en-US" dirty="0"/>
              <a:t>Incident He plane wave as source</a:t>
            </a:r>
          </a:p>
          <a:p>
            <a:pPr>
              <a:spcAft>
                <a:spcPts val="3000"/>
              </a:spcAft>
            </a:pPr>
            <a:r>
              <a:rPr lang="en-US" dirty="0"/>
              <a:t>DFT He–surface potential as scatterer</a:t>
            </a:r>
          </a:p>
          <a:p>
            <a:pPr>
              <a:spcAft>
                <a:spcPts val="3000"/>
              </a:spcAft>
            </a:pPr>
            <a:r>
              <a:rPr lang="en-US" dirty="0"/>
              <a:t>Truncated Green’s function for open-boundary propagation</a:t>
            </a:r>
          </a:p>
          <a:p>
            <a:pPr>
              <a:spcAft>
                <a:spcPts val="3000"/>
              </a:spcAft>
            </a:pPr>
            <a:endParaRPr lang="en-US" dirty="0"/>
          </a:p>
          <a:p>
            <a:pPr>
              <a:spcAft>
                <a:spcPts val="3000"/>
              </a:spcAft>
            </a:pPr>
            <a:endParaRPr lang="en-US" dirty="0"/>
          </a:p>
          <a:p>
            <a:pPr>
              <a:spcAft>
                <a:spcPts val="3000"/>
              </a:spcAft>
            </a:pPr>
            <a:r>
              <a:rPr lang="en-US" dirty="0"/>
              <a:t>Krylov solve for exact elastic scattering state</a:t>
            </a:r>
          </a:p>
        </p:txBody>
      </p:sp>
      <p:pic>
        <p:nvPicPr>
          <p:cNvPr id="23" name="Content Placeholder 22">
            <a:extLst>
              <a:ext uri="{FF2B5EF4-FFF2-40B4-BE49-F238E27FC236}">
                <a16:creationId xmlns:a16="http://schemas.microsoft.com/office/drawing/2014/main" id="{B41D084E-41D7-35D8-0EC1-2EDC94886A46}"/>
              </a:ext>
            </a:extLst>
          </p:cNvPr>
          <p:cNvPicPr>
            <a:picLocks noGrp="1" noChangeAspect="1"/>
          </p:cNvPicPr>
          <p:nvPr>
            <p:ph sz="half" idx="2"/>
          </p:nvPr>
        </p:nvPicPr>
        <p:blipFill>
          <a:blip r:embed="rId3"/>
          <a:stretch>
            <a:fillRect/>
          </a:stretch>
        </p:blipFill>
        <p:spPr bwMode="auto">
          <a:xfrm>
            <a:off x="8365773" y="1065225"/>
            <a:ext cx="1143000" cy="323850"/>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96D5AE4A-9F51-2BE9-48A4-72CC18C45AEC}"/>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92D84F4A-6A7B-91EF-E93A-55C9D539F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04268-86DF-DCC3-54C2-F2EFC2BB87A3}"/>
              </a:ext>
            </a:extLst>
          </p:cNvPr>
          <p:cNvSpPr>
            <a:spLocks noGrp="1"/>
          </p:cNvSpPr>
          <p:nvPr>
            <p:ph type="sldNum" sz="quarter" idx="12"/>
          </p:nvPr>
        </p:nvSpPr>
        <p:spPr/>
        <p:txBody>
          <a:bodyPr/>
          <a:lstStyle/>
          <a:p>
            <a:fld id="{921CBE81-14BD-7343-B359-01BCBA3179F9}" type="slidenum">
              <a:rPr lang="en-US" smtClean="0"/>
              <a:t>15</a:t>
            </a:fld>
            <a:endParaRPr lang="en-US"/>
          </a:p>
        </p:txBody>
      </p:sp>
      <p:pic>
        <p:nvPicPr>
          <p:cNvPr id="25" name="Picture 24">
            <a:extLst>
              <a:ext uri="{FF2B5EF4-FFF2-40B4-BE49-F238E27FC236}">
                <a16:creationId xmlns:a16="http://schemas.microsoft.com/office/drawing/2014/main" id="{22162744-72F6-70F8-2432-B905CF3C9E03}"/>
              </a:ext>
            </a:extLst>
          </p:cNvPr>
          <p:cNvPicPr>
            <a:picLocks noChangeAspect="1"/>
          </p:cNvPicPr>
          <p:nvPr/>
        </p:nvPicPr>
        <p:blipFill>
          <a:blip r:embed="rId4"/>
          <a:stretch>
            <a:fillRect/>
          </a:stretch>
        </p:blipFill>
        <p:spPr>
          <a:xfrm>
            <a:off x="7941911" y="1808022"/>
            <a:ext cx="1990725" cy="333375"/>
          </a:xfrm>
          <a:prstGeom prst="rect">
            <a:avLst/>
          </a:prstGeom>
        </p:spPr>
      </p:pic>
      <p:pic>
        <p:nvPicPr>
          <p:cNvPr id="27" name="Picture 26">
            <a:extLst>
              <a:ext uri="{FF2B5EF4-FFF2-40B4-BE49-F238E27FC236}">
                <a16:creationId xmlns:a16="http://schemas.microsoft.com/office/drawing/2014/main" id="{2A45CBA5-2E27-09BC-DD22-F18023BEB9AE}"/>
              </a:ext>
            </a:extLst>
          </p:cNvPr>
          <p:cNvPicPr>
            <a:picLocks noChangeAspect="1"/>
          </p:cNvPicPr>
          <p:nvPr/>
        </p:nvPicPr>
        <p:blipFill>
          <a:blip r:embed="rId5"/>
          <a:stretch>
            <a:fillRect/>
          </a:stretch>
        </p:blipFill>
        <p:spPr>
          <a:xfrm>
            <a:off x="1630362" y="5992300"/>
            <a:ext cx="2733675" cy="352425"/>
          </a:xfrm>
          <a:prstGeom prst="rect">
            <a:avLst/>
          </a:prstGeom>
        </p:spPr>
      </p:pic>
      <p:pic>
        <p:nvPicPr>
          <p:cNvPr id="29" name="Picture 28">
            <a:extLst>
              <a:ext uri="{FF2B5EF4-FFF2-40B4-BE49-F238E27FC236}">
                <a16:creationId xmlns:a16="http://schemas.microsoft.com/office/drawing/2014/main" id="{83FA2241-9A29-9D91-475F-546024FA73B4}"/>
              </a:ext>
            </a:extLst>
          </p:cNvPr>
          <p:cNvPicPr>
            <a:picLocks noChangeAspect="1"/>
          </p:cNvPicPr>
          <p:nvPr/>
        </p:nvPicPr>
        <p:blipFill>
          <a:blip r:embed="rId6"/>
          <a:stretch>
            <a:fillRect/>
          </a:stretch>
        </p:blipFill>
        <p:spPr>
          <a:xfrm>
            <a:off x="339358" y="3846645"/>
            <a:ext cx="5676900" cy="1162050"/>
          </a:xfrm>
          <a:prstGeom prst="rect">
            <a:avLst/>
          </a:prstGeom>
        </p:spPr>
      </p:pic>
      <p:sp>
        <p:nvSpPr>
          <p:cNvPr id="31" name="Rectangle 30">
            <a:extLst>
              <a:ext uri="{FF2B5EF4-FFF2-40B4-BE49-F238E27FC236}">
                <a16:creationId xmlns:a16="http://schemas.microsoft.com/office/drawing/2014/main" id="{581AE56F-7622-3D47-3C05-7EC110A143E0}"/>
              </a:ext>
            </a:extLst>
          </p:cNvPr>
          <p:cNvSpPr/>
          <p:nvPr/>
        </p:nvSpPr>
        <p:spPr>
          <a:xfrm>
            <a:off x="8594373" y="1760175"/>
            <a:ext cx="278497" cy="3812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500ACA-5F2A-2FC7-E441-488286F316BD}"/>
              </a:ext>
            </a:extLst>
          </p:cNvPr>
          <p:cNvSpPr/>
          <p:nvPr/>
        </p:nvSpPr>
        <p:spPr>
          <a:xfrm>
            <a:off x="8980689" y="1007853"/>
            <a:ext cx="328116" cy="3812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80DCA3-7E46-BBAE-94A3-5E4414566C96}"/>
              </a:ext>
            </a:extLst>
          </p:cNvPr>
          <p:cNvPicPr>
            <a:picLocks noChangeAspect="1"/>
          </p:cNvPicPr>
          <p:nvPr/>
        </p:nvPicPr>
        <p:blipFill>
          <a:blip r:embed="rId7"/>
          <a:stretch>
            <a:fillRect/>
          </a:stretch>
        </p:blipFill>
        <p:spPr>
          <a:xfrm>
            <a:off x="6056245" y="2759336"/>
            <a:ext cx="5762056" cy="2939084"/>
          </a:xfrm>
          <a:prstGeom prst="rect">
            <a:avLst/>
          </a:prstGeom>
        </p:spPr>
      </p:pic>
    </p:spTree>
    <p:extLst>
      <p:ext uri="{BB962C8B-B14F-4D97-AF65-F5344CB8AC3E}">
        <p14:creationId xmlns:p14="http://schemas.microsoft.com/office/powerpoint/2010/main" val="16201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31"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775788F-5A9D-659E-A1D0-D34D420F7634}"/>
              </a:ext>
            </a:extLst>
          </p:cNvPr>
          <p:cNvSpPr>
            <a:spLocks noGrp="1"/>
          </p:cNvSpPr>
          <p:nvPr>
            <p:ph idx="1"/>
          </p:nvPr>
        </p:nvSpPr>
        <p:spPr>
          <a:xfrm>
            <a:off x="0" y="4654193"/>
            <a:ext cx="12192000" cy="1899010"/>
          </a:xfrm>
        </p:spPr>
        <p:txBody>
          <a:bodyPr/>
          <a:lstStyle/>
          <a:p>
            <a:pPr>
              <a:spcAft>
                <a:spcPts val="2400"/>
              </a:spcAft>
            </a:pPr>
            <a:r>
              <a:rPr lang="en-US" dirty="0"/>
              <a:t>Lowered intensities from optical phonon branches</a:t>
            </a:r>
          </a:p>
          <a:p>
            <a:pPr>
              <a:spcAft>
                <a:spcPts val="2400"/>
              </a:spcAft>
            </a:pPr>
            <a:r>
              <a:rPr lang="en-US" dirty="0"/>
              <a:t>Excellent agreement with experiment</a:t>
            </a:r>
          </a:p>
        </p:txBody>
      </p:sp>
      <p:sp>
        <p:nvSpPr>
          <p:cNvPr id="8" name="Title 7">
            <a:extLst>
              <a:ext uri="{FF2B5EF4-FFF2-40B4-BE49-F238E27FC236}">
                <a16:creationId xmlns:a16="http://schemas.microsoft.com/office/drawing/2014/main" id="{226D1F14-8574-9F86-7F53-5919760AF843}"/>
              </a:ext>
            </a:extLst>
          </p:cNvPr>
          <p:cNvSpPr>
            <a:spLocks noGrp="1"/>
          </p:cNvSpPr>
          <p:nvPr>
            <p:ph type="title"/>
          </p:nvPr>
        </p:nvSpPr>
        <p:spPr/>
        <p:txBody>
          <a:bodyPr/>
          <a:lstStyle/>
          <a:p>
            <a:r>
              <a:rPr lang="en-US" dirty="0"/>
              <a:t>New inelastic intensities</a:t>
            </a:r>
          </a:p>
        </p:txBody>
      </p:sp>
      <p:sp>
        <p:nvSpPr>
          <p:cNvPr id="5" name="Date Placeholder 4">
            <a:extLst>
              <a:ext uri="{FF2B5EF4-FFF2-40B4-BE49-F238E27FC236}">
                <a16:creationId xmlns:a16="http://schemas.microsoft.com/office/drawing/2014/main" id="{4D9C148E-0269-26B5-4A0F-E41AF1D039E3}"/>
              </a:ext>
            </a:extLst>
          </p:cNvPr>
          <p:cNvSpPr>
            <a:spLocks noGrp="1"/>
          </p:cNvSpPr>
          <p:nvPr>
            <p:ph type="dt" sz="half" idx="10"/>
          </p:nvPr>
        </p:nvSpPr>
        <p:spPr/>
        <p:txBody>
          <a:bodyPr/>
          <a:lstStyle/>
          <a:p>
            <a:fld id="{7EF57D47-8A81-FB4C-A53F-10C9C6BDEEF1}" type="datetime1">
              <a:rPr lang="en-US" smtClean="0"/>
              <a:t>7/9/2026</a:t>
            </a:fld>
            <a:endParaRPr lang="en-US"/>
          </a:p>
        </p:txBody>
      </p:sp>
      <p:sp>
        <p:nvSpPr>
          <p:cNvPr id="6" name="Footer Placeholder 5">
            <a:extLst>
              <a:ext uri="{FF2B5EF4-FFF2-40B4-BE49-F238E27FC236}">
                <a16:creationId xmlns:a16="http://schemas.microsoft.com/office/drawing/2014/main" id="{6AAEF12C-7B77-82A2-8FB1-728045AE2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8303D-0D20-4BA7-5851-2F7D9A616E6E}"/>
              </a:ext>
            </a:extLst>
          </p:cNvPr>
          <p:cNvSpPr>
            <a:spLocks noGrp="1"/>
          </p:cNvSpPr>
          <p:nvPr>
            <p:ph type="sldNum" sz="quarter" idx="12"/>
          </p:nvPr>
        </p:nvSpPr>
        <p:spPr/>
        <p:txBody>
          <a:bodyPr/>
          <a:lstStyle/>
          <a:p>
            <a:fld id="{921CBE81-14BD-7343-B359-01BCBA3179F9}" type="slidenum">
              <a:rPr lang="en-US" smtClean="0"/>
              <a:t>16</a:t>
            </a:fld>
            <a:endParaRPr lang="en-US"/>
          </a:p>
        </p:txBody>
      </p:sp>
      <p:pic>
        <p:nvPicPr>
          <p:cNvPr id="11" name="Picture 10">
            <a:extLst>
              <a:ext uri="{FF2B5EF4-FFF2-40B4-BE49-F238E27FC236}">
                <a16:creationId xmlns:a16="http://schemas.microsoft.com/office/drawing/2014/main" id="{6856BD46-0F15-4DAD-7E5D-44B621EC2B37}"/>
              </a:ext>
            </a:extLst>
          </p:cNvPr>
          <p:cNvPicPr>
            <a:picLocks noChangeAspect="1"/>
          </p:cNvPicPr>
          <p:nvPr/>
        </p:nvPicPr>
        <p:blipFill>
          <a:blip r:embed="rId3"/>
          <a:srcRect r="28800"/>
          <a:stretch>
            <a:fillRect/>
          </a:stretch>
        </p:blipFill>
        <p:spPr>
          <a:xfrm>
            <a:off x="1972190" y="929645"/>
            <a:ext cx="8247619" cy="3779215"/>
          </a:xfrm>
          <a:prstGeom prst="rect">
            <a:avLst/>
          </a:prstGeom>
        </p:spPr>
      </p:pic>
      <p:sp>
        <p:nvSpPr>
          <p:cNvPr id="4" name="Rectangle 3">
            <a:extLst>
              <a:ext uri="{FF2B5EF4-FFF2-40B4-BE49-F238E27FC236}">
                <a16:creationId xmlns:a16="http://schemas.microsoft.com/office/drawing/2014/main" id="{65C37703-AE2D-C9A9-72F8-04ACD7B0B206}"/>
              </a:ext>
            </a:extLst>
          </p:cNvPr>
          <p:cNvSpPr/>
          <p:nvPr/>
        </p:nvSpPr>
        <p:spPr>
          <a:xfrm>
            <a:off x="7154142" y="1111824"/>
            <a:ext cx="3065666" cy="31900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77FAB9-FF99-A9B2-3E2E-EBE57D6D712D}"/>
              </a:ext>
            </a:extLst>
          </p:cNvPr>
          <p:cNvSpPr/>
          <p:nvPr/>
        </p:nvSpPr>
        <p:spPr>
          <a:xfrm>
            <a:off x="4914899" y="1111824"/>
            <a:ext cx="5304909" cy="34661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35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25863-764D-C9F5-3CDA-C4047AD78F43}"/>
              </a:ext>
            </a:extLst>
          </p:cNvPr>
          <p:cNvSpPr>
            <a:spLocks noGrp="1"/>
          </p:cNvSpPr>
          <p:nvPr>
            <p:ph type="title"/>
          </p:nvPr>
        </p:nvSpPr>
        <p:spPr/>
        <p:txBody>
          <a:bodyPr/>
          <a:lstStyle/>
          <a:p>
            <a:r>
              <a:rPr lang="en-US" dirty="0"/>
              <a:t>Exact elastic He scattering</a:t>
            </a:r>
          </a:p>
        </p:txBody>
      </p:sp>
      <p:sp>
        <p:nvSpPr>
          <p:cNvPr id="2" name="Content Placeholder 1">
            <a:extLst>
              <a:ext uri="{FF2B5EF4-FFF2-40B4-BE49-F238E27FC236}">
                <a16:creationId xmlns:a16="http://schemas.microsoft.com/office/drawing/2014/main" id="{7E7CE77B-5BD4-5120-52B4-01C1F7375FA8}"/>
              </a:ext>
            </a:extLst>
          </p:cNvPr>
          <p:cNvSpPr>
            <a:spLocks noGrp="1"/>
          </p:cNvSpPr>
          <p:nvPr>
            <p:ph sz="half" idx="1"/>
          </p:nvPr>
        </p:nvSpPr>
        <p:spPr/>
        <p:txBody>
          <a:bodyPr/>
          <a:lstStyle/>
          <a:p>
            <a:pPr>
              <a:spcAft>
                <a:spcPts val="2400"/>
              </a:spcAft>
            </a:pPr>
            <a:r>
              <a:rPr lang="en-US" b="1" dirty="0"/>
              <a:t>DFT-constructed He–Nb(100) potential:</a:t>
            </a:r>
            <a:r>
              <a:rPr lang="en-US" dirty="0"/>
              <a:t> SCAN + </a:t>
            </a:r>
            <a:r>
              <a:rPr lang="en-US" dirty="0" err="1"/>
              <a:t>vdW</a:t>
            </a:r>
            <a:r>
              <a:rPr lang="en-US" dirty="0"/>
              <a:t> corrections</a:t>
            </a:r>
          </a:p>
          <a:p>
            <a:pPr>
              <a:spcAft>
                <a:spcPts val="2400"/>
              </a:spcAft>
            </a:pPr>
            <a:r>
              <a:rPr lang="en-US" b="1" dirty="0"/>
              <a:t>Realistic surface physics:</a:t>
            </a:r>
            <a:r>
              <a:rPr lang="en-US" dirty="0"/>
              <a:t> Beeby well depth and anti-corrugation</a:t>
            </a:r>
          </a:p>
          <a:p>
            <a:pPr>
              <a:spcAft>
                <a:spcPts val="2400"/>
              </a:spcAft>
            </a:pPr>
            <a:r>
              <a:rPr lang="en-US" dirty="0"/>
              <a:t>Exact elastically scattered He wave functions</a:t>
            </a:r>
          </a:p>
          <a:p>
            <a:pPr>
              <a:spcAft>
                <a:spcPts val="2400"/>
              </a:spcAft>
            </a:pPr>
            <a:r>
              <a:rPr lang="en-US" b="1" dirty="0"/>
              <a:t>New elastic observables:</a:t>
            </a:r>
            <a:r>
              <a:rPr lang="en-US" dirty="0"/>
              <a:t> Bragg peaks beyond specular reflection</a:t>
            </a:r>
          </a:p>
        </p:txBody>
      </p:sp>
      <p:pic>
        <p:nvPicPr>
          <p:cNvPr id="9" name="Content Placeholder 8">
            <a:extLst>
              <a:ext uri="{FF2B5EF4-FFF2-40B4-BE49-F238E27FC236}">
                <a16:creationId xmlns:a16="http://schemas.microsoft.com/office/drawing/2014/main" id="{3AC113F9-58FB-A143-CE17-D5347DD55FDB}"/>
              </a:ext>
            </a:extLst>
          </p:cNvPr>
          <p:cNvPicPr>
            <a:picLocks noGrp="1" noChangeAspect="1"/>
          </p:cNvPicPr>
          <p:nvPr>
            <p:ph sz="half" idx="2"/>
          </p:nvPr>
        </p:nvPicPr>
        <p:blipFill>
          <a:blip r:embed="rId3"/>
          <a:srcRect b="46088"/>
          <a:stretch>
            <a:fillRect/>
          </a:stretch>
        </p:blipFill>
        <p:spPr bwMode="auto">
          <a:xfrm>
            <a:off x="6603696" y="3483738"/>
            <a:ext cx="4971801" cy="3021995"/>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9D81D9C4-FF17-B21F-708F-AA50145548C0}"/>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BB7ABCB8-7979-EB3D-42F5-58BAB6FCA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9C405-2B79-DF1B-3FCF-F4CCDD4D80A5}"/>
              </a:ext>
            </a:extLst>
          </p:cNvPr>
          <p:cNvSpPr>
            <a:spLocks noGrp="1"/>
          </p:cNvSpPr>
          <p:nvPr>
            <p:ph type="sldNum" sz="quarter" idx="12"/>
          </p:nvPr>
        </p:nvSpPr>
        <p:spPr/>
        <p:txBody>
          <a:bodyPr/>
          <a:lstStyle/>
          <a:p>
            <a:fld id="{921CBE81-14BD-7343-B359-01BCBA3179F9}" type="slidenum">
              <a:rPr lang="en-US" smtClean="0"/>
              <a:t>17</a:t>
            </a:fld>
            <a:endParaRPr lang="en-US"/>
          </a:p>
        </p:txBody>
      </p:sp>
      <p:pic>
        <p:nvPicPr>
          <p:cNvPr id="10" name="Content Placeholder 8">
            <a:extLst>
              <a:ext uri="{FF2B5EF4-FFF2-40B4-BE49-F238E27FC236}">
                <a16:creationId xmlns:a16="http://schemas.microsoft.com/office/drawing/2014/main" id="{F67FBBB5-E3A0-A8D5-4AF7-6F6A94FF02C2}"/>
              </a:ext>
            </a:extLst>
          </p:cNvPr>
          <p:cNvPicPr>
            <a:picLocks noChangeAspect="1"/>
          </p:cNvPicPr>
          <p:nvPr/>
        </p:nvPicPr>
        <p:blipFill>
          <a:blip r:embed="rId3"/>
          <a:srcRect t="54791"/>
          <a:stretch>
            <a:fillRect/>
          </a:stretch>
        </p:blipFill>
        <p:spPr bwMode="auto">
          <a:xfrm>
            <a:off x="6603695" y="977115"/>
            <a:ext cx="4971801" cy="2534182"/>
          </a:xfrm>
          <a:prstGeom prst="rect">
            <a:avLst/>
          </a:prstGeom>
          <a:noFill/>
          <a:ln w="9525">
            <a:noFill/>
            <a:miter lim="800000"/>
            <a:headEnd/>
            <a:tailEnd/>
          </a:ln>
        </p:spPr>
      </p:pic>
      <p:pic>
        <p:nvPicPr>
          <p:cNvPr id="8" name="Picture 7">
            <a:extLst>
              <a:ext uri="{FF2B5EF4-FFF2-40B4-BE49-F238E27FC236}">
                <a16:creationId xmlns:a16="http://schemas.microsoft.com/office/drawing/2014/main" id="{86632F89-A5C0-A251-71F8-1619D93F60DE}"/>
              </a:ext>
            </a:extLst>
          </p:cNvPr>
          <p:cNvPicPr>
            <a:picLocks noChangeAspect="1"/>
          </p:cNvPicPr>
          <p:nvPr/>
        </p:nvPicPr>
        <p:blipFill>
          <a:blip r:embed="rId4"/>
          <a:stretch>
            <a:fillRect/>
          </a:stretch>
        </p:blipFill>
        <p:spPr>
          <a:xfrm>
            <a:off x="6600108" y="1652631"/>
            <a:ext cx="4971801" cy="4059964"/>
          </a:xfrm>
          <a:prstGeom prst="rect">
            <a:avLst/>
          </a:prstGeom>
        </p:spPr>
      </p:pic>
    </p:spTree>
    <p:extLst>
      <p:ext uri="{BB962C8B-B14F-4D97-AF65-F5344CB8AC3E}">
        <p14:creationId xmlns:p14="http://schemas.microsoft.com/office/powerpoint/2010/main" val="17953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893E8-ED63-39FA-846A-42B0B0054FBF}"/>
              </a:ext>
            </a:extLst>
          </p:cNvPr>
          <p:cNvSpPr>
            <a:spLocks noGrp="1"/>
          </p:cNvSpPr>
          <p:nvPr>
            <p:ph idx="1"/>
          </p:nvPr>
        </p:nvSpPr>
        <p:spPr/>
        <p:txBody>
          <a:bodyPr/>
          <a:lstStyle/>
          <a:p>
            <a:pPr>
              <a:spcAft>
                <a:spcPts val="1200"/>
              </a:spcAft>
            </a:pPr>
            <a:r>
              <a:rPr lang="en-US" dirty="0"/>
              <a:t>T. Wu and T. A. Arias, “Vacuum Wannier Functions for First-Principles Scattering and Photoemission,” arXiv:2603.14105 [</a:t>
            </a:r>
            <a:r>
              <a:rPr lang="en-US" dirty="0" err="1"/>
              <a:t>cond</a:t>
            </a:r>
            <a:r>
              <a:rPr lang="en-US" dirty="0"/>
              <a:t>-</a:t>
            </a:r>
            <a:r>
              <a:rPr lang="en-US" dirty="0" err="1"/>
              <a:t>mat.mtrl</a:t>
            </a:r>
            <a:r>
              <a:rPr lang="en-US" dirty="0"/>
              <a:t>-sci] (2026). DOI: 10.48550/arXiv.2603.14105. </a:t>
            </a:r>
          </a:p>
          <a:p>
            <a:pPr>
              <a:spcAft>
                <a:spcPts val="1200"/>
              </a:spcAft>
            </a:pPr>
            <a:r>
              <a:rPr lang="en-US" dirty="0"/>
              <a:t>M. M. Kelley, R. Sundararaman, and T. A. Arias, “Fully Ab Initio Approach to Inelastic Atom-Surface Scattering,” </a:t>
            </a:r>
            <a:r>
              <a:rPr lang="en-US" i="1" dirty="0"/>
              <a:t>Physical Review Letters</a:t>
            </a:r>
            <a:r>
              <a:rPr lang="en-US" dirty="0"/>
              <a:t> 132, 016203 (2024). DOI: 10.1103/PhysRevLett.132.016203. </a:t>
            </a:r>
          </a:p>
          <a:p>
            <a:pPr>
              <a:spcAft>
                <a:spcPts val="1200"/>
              </a:spcAft>
            </a:pPr>
            <a:r>
              <a:rPr lang="en-US" dirty="0"/>
              <a:t>C. Méndez, C. J. Thompson, M. F. Van </a:t>
            </a:r>
            <a:r>
              <a:rPr lang="en-US" dirty="0" err="1"/>
              <a:t>Duinen</a:t>
            </a:r>
            <a:r>
              <a:rPr lang="en-US" dirty="0"/>
              <a:t>, S. J. </a:t>
            </a:r>
            <a:r>
              <a:rPr lang="en-US" dirty="0" err="1"/>
              <a:t>Sibener</a:t>
            </a:r>
            <a:r>
              <a:rPr lang="en-US" dirty="0"/>
              <a:t>, and T. A. Arias, “Ab Initio Electron-Phonon-Coupling Theory of Elastic Helium-Atom Scattering,” </a:t>
            </a:r>
            <a:r>
              <a:rPr lang="en-US" i="1" dirty="0"/>
              <a:t>Physical Review Letters</a:t>
            </a:r>
            <a:r>
              <a:rPr lang="en-US" dirty="0"/>
              <a:t> 135, 196201 (2025). DOI: 10.1103/mcgg-8hk8. </a:t>
            </a:r>
          </a:p>
        </p:txBody>
      </p:sp>
      <p:sp>
        <p:nvSpPr>
          <p:cNvPr id="3" name="Title 2">
            <a:extLst>
              <a:ext uri="{FF2B5EF4-FFF2-40B4-BE49-F238E27FC236}">
                <a16:creationId xmlns:a16="http://schemas.microsoft.com/office/drawing/2014/main" id="{4E27DFFC-1DDC-8F09-7B00-CA6BE8CE3B8A}"/>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62D57FC1-00F2-3B5A-91F8-E427BB8A042C}"/>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3DAA7739-FE0A-190F-6D51-8B54F91F7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00C56-7777-F21F-62C9-7C4EFF8E1DA7}"/>
              </a:ext>
            </a:extLst>
          </p:cNvPr>
          <p:cNvSpPr>
            <a:spLocks noGrp="1"/>
          </p:cNvSpPr>
          <p:nvPr>
            <p:ph type="sldNum" sz="quarter" idx="12"/>
          </p:nvPr>
        </p:nvSpPr>
        <p:spPr/>
        <p:txBody>
          <a:bodyPr/>
          <a:lstStyle/>
          <a:p>
            <a:fld id="{921CBE81-14BD-7343-B359-01BCBA3179F9}" type="slidenum">
              <a:rPr lang="en-US" smtClean="0"/>
              <a:t>18</a:t>
            </a:fld>
            <a:endParaRPr lang="en-US"/>
          </a:p>
        </p:txBody>
      </p:sp>
    </p:spTree>
    <p:extLst>
      <p:ext uri="{BB962C8B-B14F-4D97-AF65-F5344CB8AC3E}">
        <p14:creationId xmlns:p14="http://schemas.microsoft.com/office/powerpoint/2010/main" val="351799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56436-0B9D-84B3-3ED3-CDDFA9E4186F}"/>
              </a:ext>
            </a:extLst>
          </p:cNvPr>
          <p:cNvSpPr>
            <a:spLocks noGrp="1"/>
          </p:cNvSpPr>
          <p:nvPr>
            <p:ph type="title"/>
          </p:nvPr>
        </p:nvSpPr>
        <p:spPr/>
        <p:txBody>
          <a:bodyPr/>
          <a:lstStyle/>
          <a:p>
            <a:r>
              <a:rPr lang="en-US" dirty="0"/>
              <a:t>Talk Outline</a:t>
            </a:r>
          </a:p>
        </p:txBody>
      </p:sp>
      <p:sp>
        <p:nvSpPr>
          <p:cNvPr id="7" name="Content Placeholder 6">
            <a:extLst>
              <a:ext uri="{FF2B5EF4-FFF2-40B4-BE49-F238E27FC236}">
                <a16:creationId xmlns:a16="http://schemas.microsoft.com/office/drawing/2014/main" id="{B02EA25A-6994-AC7B-A05B-FB101A80097D}"/>
              </a:ext>
            </a:extLst>
          </p:cNvPr>
          <p:cNvSpPr>
            <a:spLocks noGrp="1"/>
          </p:cNvSpPr>
          <p:nvPr>
            <p:ph sz="half" idx="1"/>
          </p:nvPr>
        </p:nvSpPr>
        <p:spPr>
          <a:xfrm>
            <a:off x="92466" y="948267"/>
            <a:ext cx="5994400" cy="5604933"/>
          </a:xfrm>
        </p:spPr>
        <p:txBody>
          <a:bodyPr/>
          <a:lstStyle/>
          <a:p>
            <a:pPr marL="0" indent="0" algn="ctr">
              <a:buNone/>
            </a:pPr>
            <a:r>
              <a:rPr lang="en-US" b="1" dirty="0"/>
              <a:t>Theme 1 Photocathodes: </a:t>
            </a:r>
            <a:r>
              <a:rPr lang="en-US" b="1" i="1" dirty="0"/>
              <a:t>Ab initio</a:t>
            </a:r>
            <a:r>
              <a:rPr lang="en-US" b="1" dirty="0"/>
              <a:t> one-step theory via time-reversed LEED states </a:t>
            </a:r>
          </a:p>
          <a:p>
            <a:pPr>
              <a:spcBef>
                <a:spcPts val="3600"/>
              </a:spcBef>
            </a:pPr>
            <a:r>
              <a:rPr lang="en-US" dirty="0"/>
              <a:t>Motivation</a:t>
            </a:r>
          </a:p>
          <a:p>
            <a:pPr>
              <a:spcBef>
                <a:spcPts val="3600"/>
              </a:spcBef>
            </a:pPr>
            <a:r>
              <a:rPr lang="en-US" dirty="0"/>
              <a:t>Theory </a:t>
            </a:r>
          </a:p>
          <a:p>
            <a:pPr>
              <a:spcBef>
                <a:spcPts val="3600"/>
              </a:spcBef>
            </a:pPr>
            <a:r>
              <a:rPr lang="en-US" dirty="0"/>
              <a:t>Ag 111 results</a:t>
            </a:r>
          </a:p>
        </p:txBody>
      </p:sp>
      <p:sp>
        <p:nvSpPr>
          <p:cNvPr id="8" name="Content Placeholder 7">
            <a:extLst>
              <a:ext uri="{FF2B5EF4-FFF2-40B4-BE49-F238E27FC236}">
                <a16:creationId xmlns:a16="http://schemas.microsoft.com/office/drawing/2014/main" id="{929441B3-9E5B-4C73-0B4A-14BBB04F8155}"/>
              </a:ext>
            </a:extLst>
          </p:cNvPr>
          <p:cNvSpPr>
            <a:spLocks noGrp="1"/>
          </p:cNvSpPr>
          <p:nvPr>
            <p:ph sz="half" idx="2"/>
          </p:nvPr>
        </p:nvSpPr>
        <p:spPr/>
        <p:txBody>
          <a:bodyPr/>
          <a:lstStyle/>
          <a:p>
            <a:pPr marL="0" indent="0" algn="ctr">
              <a:buNone/>
            </a:pPr>
            <a:r>
              <a:rPr lang="en-US" b="1" dirty="0"/>
              <a:t>Theme 2 SRF Cavities: Exact helium atom scattering (HAS) states</a:t>
            </a:r>
          </a:p>
          <a:p>
            <a:pPr>
              <a:spcBef>
                <a:spcPts val="3600"/>
              </a:spcBef>
            </a:pPr>
            <a:r>
              <a:rPr lang="en-US" dirty="0"/>
              <a:t>HAS Motivation</a:t>
            </a:r>
          </a:p>
          <a:p>
            <a:pPr>
              <a:spcBef>
                <a:spcPts val="3600"/>
              </a:spcBef>
            </a:pPr>
            <a:r>
              <a:rPr lang="en-US" dirty="0"/>
              <a:t>Lippmann-Schwinger theory</a:t>
            </a:r>
          </a:p>
          <a:p>
            <a:pPr>
              <a:spcBef>
                <a:spcPts val="3600"/>
              </a:spcBef>
            </a:pPr>
            <a:r>
              <a:rPr lang="en-US" dirty="0"/>
              <a:t>Elastic and inelastic HAS results </a:t>
            </a:r>
          </a:p>
          <a:p>
            <a:endParaRPr lang="en-US" dirty="0"/>
          </a:p>
        </p:txBody>
      </p:sp>
      <p:sp>
        <p:nvSpPr>
          <p:cNvPr id="4" name="Date Placeholder 3">
            <a:extLst>
              <a:ext uri="{FF2B5EF4-FFF2-40B4-BE49-F238E27FC236}">
                <a16:creationId xmlns:a16="http://schemas.microsoft.com/office/drawing/2014/main" id="{B45530B7-1E00-D9F5-EE70-F3C0D59929F0}"/>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B865E70B-8D92-90E1-4778-8A64D3223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B9282-4DB8-CD16-DC85-FD2AB32B601A}"/>
              </a:ext>
            </a:extLst>
          </p:cNvPr>
          <p:cNvSpPr>
            <a:spLocks noGrp="1"/>
          </p:cNvSpPr>
          <p:nvPr>
            <p:ph type="sldNum" sz="quarter" idx="12"/>
          </p:nvPr>
        </p:nvSpPr>
        <p:spPr/>
        <p:txBody>
          <a:bodyPr/>
          <a:lstStyle/>
          <a:p>
            <a:fld id="{921CBE81-14BD-7343-B359-01BCBA3179F9}" type="slidenum">
              <a:rPr lang="en-US" smtClean="0"/>
              <a:t>2</a:t>
            </a:fld>
            <a:endParaRPr lang="en-US"/>
          </a:p>
        </p:txBody>
      </p:sp>
    </p:spTree>
    <p:extLst>
      <p:ext uri="{BB962C8B-B14F-4D97-AF65-F5344CB8AC3E}">
        <p14:creationId xmlns:p14="http://schemas.microsoft.com/office/powerpoint/2010/main" val="289377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D0A56-25DF-E5DC-C2E0-B3A24A571D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44D244-481A-1BE3-68A7-592B0712F6A6}"/>
              </a:ext>
            </a:extLst>
          </p:cNvPr>
          <p:cNvSpPr>
            <a:spLocks noGrp="1"/>
          </p:cNvSpPr>
          <p:nvPr>
            <p:ph type="title"/>
          </p:nvPr>
        </p:nvSpPr>
        <p:spPr/>
        <p:txBody>
          <a:bodyPr/>
          <a:lstStyle/>
          <a:p>
            <a:r>
              <a:rPr lang="en-US" dirty="0"/>
              <a:t>Talk Outline</a:t>
            </a:r>
          </a:p>
        </p:txBody>
      </p:sp>
      <p:sp>
        <p:nvSpPr>
          <p:cNvPr id="7" name="Content Placeholder 6">
            <a:extLst>
              <a:ext uri="{FF2B5EF4-FFF2-40B4-BE49-F238E27FC236}">
                <a16:creationId xmlns:a16="http://schemas.microsoft.com/office/drawing/2014/main" id="{E94AF4E9-8676-5A32-8787-7662ED7CE0C4}"/>
              </a:ext>
            </a:extLst>
          </p:cNvPr>
          <p:cNvSpPr>
            <a:spLocks noGrp="1"/>
          </p:cNvSpPr>
          <p:nvPr>
            <p:ph sz="half" idx="1"/>
          </p:nvPr>
        </p:nvSpPr>
        <p:spPr>
          <a:xfrm>
            <a:off x="92466" y="948267"/>
            <a:ext cx="5994400" cy="5604933"/>
          </a:xfrm>
        </p:spPr>
        <p:txBody>
          <a:bodyPr/>
          <a:lstStyle/>
          <a:p>
            <a:pPr marL="0" indent="0" algn="ctr">
              <a:buNone/>
            </a:pPr>
            <a:r>
              <a:rPr lang="en-US" b="1" dirty="0"/>
              <a:t>Theme 1 Photocathodes: </a:t>
            </a:r>
            <a:r>
              <a:rPr lang="en-US" b="1" i="1" dirty="0"/>
              <a:t>Ab initio</a:t>
            </a:r>
            <a:r>
              <a:rPr lang="en-US" b="1" dirty="0"/>
              <a:t> one-step theory via time-reversed LEED states </a:t>
            </a:r>
          </a:p>
          <a:p>
            <a:pPr>
              <a:spcBef>
                <a:spcPts val="3600"/>
              </a:spcBef>
            </a:pPr>
            <a:r>
              <a:rPr lang="en-US" dirty="0"/>
              <a:t>Motivation</a:t>
            </a:r>
          </a:p>
          <a:p>
            <a:pPr>
              <a:spcBef>
                <a:spcPts val="3600"/>
              </a:spcBef>
            </a:pPr>
            <a:r>
              <a:rPr lang="en-US" dirty="0"/>
              <a:t>Theory  </a:t>
            </a:r>
          </a:p>
          <a:p>
            <a:pPr>
              <a:spcBef>
                <a:spcPts val="3600"/>
              </a:spcBef>
            </a:pPr>
            <a:r>
              <a:rPr lang="en-US" dirty="0"/>
              <a:t>Ag 111 results</a:t>
            </a:r>
          </a:p>
        </p:txBody>
      </p:sp>
      <p:sp>
        <p:nvSpPr>
          <p:cNvPr id="8" name="Content Placeholder 7">
            <a:extLst>
              <a:ext uri="{FF2B5EF4-FFF2-40B4-BE49-F238E27FC236}">
                <a16:creationId xmlns:a16="http://schemas.microsoft.com/office/drawing/2014/main" id="{30217F90-A61E-8B78-C9CC-ADA017025630}"/>
              </a:ext>
            </a:extLst>
          </p:cNvPr>
          <p:cNvSpPr>
            <a:spLocks noGrp="1"/>
          </p:cNvSpPr>
          <p:nvPr>
            <p:ph sz="half" idx="2"/>
          </p:nvPr>
        </p:nvSpPr>
        <p:spPr/>
        <p:txBody>
          <a:bodyPr/>
          <a:lstStyle/>
          <a:p>
            <a:pPr marL="0" indent="0" algn="ctr">
              <a:buNone/>
            </a:pPr>
            <a:r>
              <a:rPr lang="en-US" b="1" dirty="0">
                <a:solidFill>
                  <a:schemeClr val="bg1">
                    <a:lumMod val="65000"/>
                  </a:schemeClr>
                </a:solidFill>
              </a:rPr>
              <a:t>Theme 2 SRF Cavities: Exact helium atom scattering (HAS) states</a:t>
            </a:r>
          </a:p>
          <a:p>
            <a:pPr>
              <a:spcBef>
                <a:spcPts val="3600"/>
              </a:spcBef>
            </a:pPr>
            <a:r>
              <a:rPr lang="en-US" dirty="0">
                <a:solidFill>
                  <a:schemeClr val="bg1">
                    <a:lumMod val="65000"/>
                  </a:schemeClr>
                </a:solidFill>
              </a:rPr>
              <a:t>HAS Motivation</a:t>
            </a:r>
          </a:p>
          <a:p>
            <a:pPr>
              <a:spcBef>
                <a:spcPts val="3600"/>
              </a:spcBef>
            </a:pPr>
            <a:r>
              <a:rPr lang="en-US" dirty="0">
                <a:solidFill>
                  <a:schemeClr val="bg1">
                    <a:lumMod val="65000"/>
                  </a:schemeClr>
                </a:solidFill>
              </a:rPr>
              <a:t>Lippmann-Schwinger theory</a:t>
            </a:r>
          </a:p>
          <a:p>
            <a:pPr>
              <a:spcBef>
                <a:spcPts val="3600"/>
              </a:spcBef>
            </a:pPr>
            <a:r>
              <a:rPr lang="en-US" dirty="0">
                <a:solidFill>
                  <a:schemeClr val="bg1">
                    <a:lumMod val="65000"/>
                  </a:schemeClr>
                </a:solidFill>
              </a:rPr>
              <a:t>Elastic and inelastic HAS results </a:t>
            </a:r>
          </a:p>
          <a:p>
            <a:endParaRPr lang="en-US" dirty="0"/>
          </a:p>
        </p:txBody>
      </p:sp>
      <p:sp>
        <p:nvSpPr>
          <p:cNvPr id="4" name="Date Placeholder 3">
            <a:extLst>
              <a:ext uri="{FF2B5EF4-FFF2-40B4-BE49-F238E27FC236}">
                <a16:creationId xmlns:a16="http://schemas.microsoft.com/office/drawing/2014/main" id="{31B11170-6E36-942F-8703-F35927BC16D6}"/>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CBA7F54A-B30A-A280-0D2D-BBDD5757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A80E9-CB61-5A6D-D793-6820F48BAAD4}"/>
              </a:ext>
            </a:extLst>
          </p:cNvPr>
          <p:cNvSpPr>
            <a:spLocks noGrp="1"/>
          </p:cNvSpPr>
          <p:nvPr>
            <p:ph type="sldNum" sz="quarter" idx="12"/>
          </p:nvPr>
        </p:nvSpPr>
        <p:spPr/>
        <p:txBody>
          <a:bodyPr/>
          <a:lstStyle/>
          <a:p>
            <a:fld id="{921CBE81-14BD-7343-B359-01BCBA3179F9}" type="slidenum">
              <a:rPr lang="en-US" smtClean="0"/>
              <a:t>3</a:t>
            </a:fld>
            <a:endParaRPr lang="en-US"/>
          </a:p>
        </p:txBody>
      </p:sp>
    </p:spTree>
    <p:extLst>
      <p:ext uri="{BB962C8B-B14F-4D97-AF65-F5344CB8AC3E}">
        <p14:creationId xmlns:p14="http://schemas.microsoft.com/office/powerpoint/2010/main" val="67366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B4E2-0ED2-71F7-183A-D2A935E8F8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EE8548-9DEA-4E3D-B25B-4EBB7128A601}"/>
              </a:ext>
            </a:extLst>
          </p:cNvPr>
          <p:cNvSpPr>
            <a:spLocks noGrp="1"/>
          </p:cNvSpPr>
          <p:nvPr>
            <p:ph idx="1"/>
          </p:nvPr>
        </p:nvSpPr>
        <p:spPr/>
        <p:txBody>
          <a:bodyPr/>
          <a:lstStyle/>
          <a:p>
            <a:pPr>
              <a:spcAft>
                <a:spcPts val="600"/>
              </a:spcAft>
            </a:pPr>
            <a:r>
              <a:rPr lang="en-US" dirty="0"/>
              <a:t>Electron beams enable technologies like </a:t>
            </a:r>
            <a:r>
              <a:rPr lang="en-US" b="1" dirty="0"/>
              <a:t>electron microscopy</a:t>
            </a:r>
            <a:r>
              <a:rPr lang="en-US" dirty="0"/>
              <a:t> and </a:t>
            </a:r>
            <a:r>
              <a:rPr lang="en-US" b="1" dirty="0"/>
              <a:t>accelerators</a:t>
            </a:r>
          </a:p>
          <a:p>
            <a:pPr>
              <a:spcAft>
                <a:spcPts val="600"/>
              </a:spcAft>
            </a:pPr>
            <a:r>
              <a:rPr lang="en-US" dirty="0"/>
              <a:t>Performance is set by the brightness of the emitted beam</a:t>
            </a:r>
          </a:p>
          <a:p>
            <a:pPr lvl="1">
              <a:spcAft>
                <a:spcPts val="600"/>
              </a:spcAft>
            </a:pPr>
            <a:r>
              <a:rPr lang="en-US" dirty="0"/>
              <a:t>Quantum efficiency (QE): electrons out/photons in</a:t>
            </a:r>
          </a:p>
          <a:p>
            <a:pPr lvl="1">
              <a:spcAft>
                <a:spcPts val="600"/>
              </a:spcAft>
            </a:pPr>
            <a:r>
              <a:rPr lang="en-US" dirty="0"/>
              <a:t>Mean transverse energy (MTE): ~transverse spread</a:t>
            </a:r>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r>
              <a:rPr lang="en-US" b="1" dirty="0"/>
              <a:t>Key challenge:</a:t>
            </a:r>
            <a:r>
              <a:rPr lang="en-US" dirty="0"/>
              <a:t> achieving high emission without degrading beam width</a:t>
            </a:r>
          </a:p>
          <a:p>
            <a:pPr>
              <a:spcAft>
                <a:spcPts val="600"/>
              </a:spcAft>
            </a:pPr>
            <a:r>
              <a:rPr lang="en-US" dirty="0"/>
              <a:t>Quick materials screening enabled by </a:t>
            </a:r>
            <a:r>
              <a:rPr lang="en-US"/>
              <a:t>first-principles calculations </a:t>
            </a:r>
            <a:endParaRPr lang="en-US" dirty="0"/>
          </a:p>
        </p:txBody>
      </p:sp>
      <p:sp>
        <p:nvSpPr>
          <p:cNvPr id="3" name="Title 2">
            <a:extLst>
              <a:ext uri="{FF2B5EF4-FFF2-40B4-BE49-F238E27FC236}">
                <a16:creationId xmlns:a16="http://schemas.microsoft.com/office/drawing/2014/main" id="{D32E2441-CA60-6B16-EFEB-31E63E229E12}"/>
              </a:ext>
            </a:extLst>
          </p:cNvPr>
          <p:cNvSpPr>
            <a:spLocks noGrp="1"/>
          </p:cNvSpPr>
          <p:nvPr>
            <p:ph type="title"/>
          </p:nvPr>
        </p:nvSpPr>
        <p:spPr/>
        <p:txBody>
          <a:bodyPr/>
          <a:lstStyle/>
          <a:p>
            <a:r>
              <a:rPr lang="en-US" dirty="0"/>
              <a:t>Motivation: Bright Electron Sources</a:t>
            </a:r>
          </a:p>
        </p:txBody>
      </p:sp>
      <p:sp>
        <p:nvSpPr>
          <p:cNvPr id="4" name="Date Placeholder 3">
            <a:extLst>
              <a:ext uri="{FF2B5EF4-FFF2-40B4-BE49-F238E27FC236}">
                <a16:creationId xmlns:a16="http://schemas.microsoft.com/office/drawing/2014/main" id="{950C00DE-7E4B-B94E-CE53-D93624C9A895}"/>
              </a:ext>
            </a:extLst>
          </p:cNvPr>
          <p:cNvSpPr>
            <a:spLocks noGrp="1"/>
          </p:cNvSpPr>
          <p:nvPr>
            <p:ph type="dt" sz="half" idx="10"/>
          </p:nvPr>
        </p:nvSpPr>
        <p:spPr/>
        <p:txBody>
          <a:bodyPr/>
          <a:lstStyle/>
          <a:p>
            <a:fld id="{A83AD890-BD4F-4FA8-94B7-C51A55633BE5}" type="datetime1">
              <a:rPr lang="en-US" smtClean="0"/>
              <a:t>7/9/2026</a:t>
            </a:fld>
            <a:endParaRPr lang="en-US"/>
          </a:p>
        </p:txBody>
      </p:sp>
      <p:sp>
        <p:nvSpPr>
          <p:cNvPr id="5" name="Slide Number Placeholder 4">
            <a:extLst>
              <a:ext uri="{FF2B5EF4-FFF2-40B4-BE49-F238E27FC236}">
                <a16:creationId xmlns:a16="http://schemas.microsoft.com/office/drawing/2014/main" id="{0A06666D-9547-2FCE-BF73-6930D9D6ECFC}"/>
              </a:ext>
            </a:extLst>
          </p:cNvPr>
          <p:cNvSpPr>
            <a:spLocks noGrp="1"/>
          </p:cNvSpPr>
          <p:nvPr>
            <p:ph type="sldNum" sz="quarter" idx="12"/>
          </p:nvPr>
        </p:nvSpPr>
        <p:spPr/>
        <p:txBody>
          <a:bodyPr/>
          <a:lstStyle/>
          <a:p>
            <a:fld id="{921CBE81-14BD-7343-B359-01BCBA3179F9}" type="slidenum">
              <a:rPr lang="en-US" smtClean="0"/>
              <a:t>4</a:t>
            </a:fld>
            <a:endParaRPr lang="en-US"/>
          </a:p>
        </p:txBody>
      </p:sp>
      <p:grpSp>
        <p:nvGrpSpPr>
          <p:cNvPr id="8" name="Google Shape;87;p13">
            <a:extLst>
              <a:ext uri="{FF2B5EF4-FFF2-40B4-BE49-F238E27FC236}">
                <a16:creationId xmlns:a16="http://schemas.microsoft.com/office/drawing/2014/main" id="{007A5434-2C35-66DC-B9BA-A53881EA43A8}"/>
              </a:ext>
            </a:extLst>
          </p:cNvPr>
          <p:cNvGrpSpPr>
            <a:grpSpLocks noChangeAspect="1"/>
          </p:cNvGrpSpPr>
          <p:nvPr/>
        </p:nvGrpSpPr>
        <p:grpSpPr>
          <a:xfrm>
            <a:off x="1380487" y="2930622"/>
            <a:ext cx="9481977" cy="2382714"/>
            <a:chOff x="628602" y="2853805"/>
            <a:chExt cx="7734167" cy="1943509"/>
          </a:xfrm>
        </p:grpSpPr>
        <p:grpSp>
          <p:nvGrpSpPr>
            <p:cNvPr id="9" name="Google Shape;88;p13">
              <a:extLst>
                <a:ext uri="{FF2B5EF4-FFF2-40B4-BE49-F238E27FC236}">
                  <a16:creationId xmlns:a16="http://schemas.microsoft.com/office/drawing/2014/main" id="{FFF4863A-1CEA-3EEF-4F77-E1EBC36C56D9}"/>
                </a:ext>
              </a:extLst>
            </p:cNvPr>
            <p:cNvGrpSpPr/>
            <p:nvPr/>
          </p:nvGrpSpPr>
          <p:grpSpPr>
            <a:xfrm>
              <a:off x="4194153" y="2853805"/>
              <a:ext cx="4168616" cy="1943509"/>
              <a:chOff x="4194153" y="2853805"/>
              <a:chExt cx="4168616" cy="1943509"/>
            </a:xfrm>
          </p:grpSpPr>
          <p:grpSp>
            <p:nvGrpSpPr>
              <p:cNvPr id="63" name="Google Shape;89;p13">
                <a:extLst>
                  <a:ext uri="{FF2B5EF4-FFF2-40B4-BE49-F238E27FC236}">
                    <a16:creationId xmlns:a16="http://schemas.microsoft.com/office/drawing/2014/main" id="{7C1F3384-4925-93FA-57B0-180EE39C914F}"/>
                  </a:ext>
                </a:extLst>
              </p:cNvPr>
              <p:cNvGrpSpPr/>
              <p:nvPr/>
            </p:nvGrpSpPr>
            <p:grpSpPr>
              <a:xfrm>
                <a:off x="5578756" y="2853805"/>
                <a:ext cx="2784013" cy="1905438"/>
                <a:chOff x="4613699" y="3222125"/>
                <a:chExt cx="2390326" cy="1635991"/>
              </a:xfrm>
            </p:grpSpPr>
            <p:sp>
              <p:nvSpPr>
                <p:cNvPr id="95" name="Google Shape;90;p13">
                  <a:extLst>
                    <a:ext uri="{FF2B5EF4-FFF2-40B4-BE49-F238E27FC236}">
                      <a16:creationId xmlns:a16="http://schemas.microsoft.com/office/drawing/2014/main" id="{2610FC9D-FA27-002B-6276-CB5B8056B49B}"/>
                    </a:ext>
                  </a:extLst>
                </p:cNvPr>
                <p:cNvSpPr txBox="1"/>
                <p:nvPr/>
              </p:nvSpPr>
              <p:spPr>
                <a:xfrm>
                  <a:off x="5324325" y="3847601"/>
                  <a:ext cx="1679700" cy="496200"/>
                </a:xfrm>
                <a:prstGeom prst="rect">
                  <a:avLst/>
                </a:prstGeom>
                <a:noFill/>
                <a:ln>
                  <a:noFill/>
                </a:ln>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i="0" u="none" strike="noStrike" kern="0" normalizeH="0" baseline="0" noProof="0" dirty="0">
                      <a:ln w="0"/>
                      <a:solidFill>
                        <a:schemeClr val="tx1"/>
                      </a:solidFill>
                      <a:uLnTx/>
                      <a:uFillTx/>
                      <a:latin typeface="Roboto"/>
                      <a:ea typeface="Roboto"/>
                      <a:cs typeface="Roboto"/>
                      <a:sym typeface="Roboto"/>
                    </a:rPr>
                    <a:t>Low QE</a:t>
                  </a:r>
                  <a:endParaRPr kumimoji="0" sz="2000" i="0" u="none" strike="noStrike" kern="0" normalizeH="0" baseline="0" noProof="0" dirty="0">
                    <a:ln w="0"/>
                    <a:solidFill>
                      <a:schemeClr val="tx1"/>
                    </a:solidFill>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i="0" u="none" strike="noStrike" kern="0" normalizeH="0" baseline="0" noProof="0" dirty="0">
                      <a:ln w="0"/>
                      <a:solidFill>
                        <a:schemeClr val="tx1"/>
                      </a:solidFill>
                      <a:uLnTx/>
                      <a:uFillTx/>
                      <a:latin typeface="Roboto"/>
                      <a:ea typeface="Roboto"/>
                      <a:cs typeface="Roboto"/>
                      <a:sym typeface="Roboto"/>
                    </a:rPr>
                    <a:t>High MTE</a:t>
                  </a:r>
                  <a:endParaRPr kumimoji="0" sz="2000" i="0" u="none" strike="noStrike" kern="0" normalizeH="0" baseline="0" noProof="0" dirty="0">
                    <a:ln w="0"/>
                    <a:solidFill>
                      <a:schemeClr val="tx1"/>
                    </a:solidFill>
                    <a:uLnTx/>
                    <a:uFillTx/>
                    <a:latin typeface="Roboto"/>
                    <a:ea typeface="Roboto"/>
                    <a:cs typeface="Roboto"/>
                    <a:sym typeface="Roboto"/>
                  </a:endParaRPr>
                </a:p>
              </p:txBody>
            </p:sp>
            <p:grpSp>
              <p:nvGrpSpPr>
                <p:cNvPr id="96" name="Google Shape;91;p13">
                  <a:extLst>
                    <a:ext uri="{FF2B5EF4-FFF2-40B4-BE49-F238E27FC236}">
                      <a16:creationId xmlns:a16="http://schemas.microsoft.com/office/drawing/2014/main" id="{D7124D6C-A9B7-3DFE-D396-FA0D3E200D53}"/>
                    </a:ext>
                  </a:extLst>
                </p:cNvPr>
                <p:cNvGrpSpPr/>
                <p:nvPr/>
              </p:nvGrpSpPr>
              <p:grpSpPr>
                <a:xfrm>
                  <a:off x="4613699" y="3222125"/>
                  <a:ext cx="1847454" cy="1635991"/>
                  <a:chOff x="2120600" y="4092475"/>
                  <a:chExt cx="1706025" cy="1472009"/>
                </a:xfrm>
              </p:grpSpPr>
              <p:grpSp>
                <p:nvGrpSpPr>
                  <p:cNvPr id="97" name="Google Shape;92;p13">
                    <a:extLst>
                      <a:ext uri="{FF2B5EF4-FFF2-40B4-BE49-F238E27FC236}">
                        <a16:creationId xmlns:a16="http://schemas.microsoft.com/office/drawing/2014/main" id="{BFC0BB6F-1F4B-3E92-079C-BD2144DD2B67}"/>
                      </a:ext>
                    </a:extLst>
                  </p:cNvPr>
                  <p:cNvGrpSpPr/>
                  <p:nvPr/>
                </p:nvGrpSpPr>
                <p:grpSpPr>
                  <a:xfrm>
                    <a:off x="2120600" y="4264725"/>
                    <a:ext cx="1378800" cy="1299759"/>
                    <a:chOff x="1968200" y="4264725"/>
                    <a:chExt cx="1378800" cy="1299759"/>
                  </a:xfrm>
                </p:grpSpPr>
                <p:sp>
                  <p:nvSpPr>
                    <p:cNvPr id="99" name="Google Shape;93;p13">
                      <a:extLst>
                        <a:ext uri="{FF2B5EF4-FFF2-40B4-BE49-F238E27FC236}">
                          <a16:creationId xmlns:a16="http://schemas.microsoft.com/office/drawing/2014/main" id="{7FFBE03B-6A48-73DE-5F40-A2DD8A0AA82D}"/>
                        </a:ext>
                      </a:extLst>
                    </p:cNvPr>
                    <p:cNvSpPr/>
                    <p:nvPr/>
                  </p:nvSpPr>
                  <p:spPr>
                    <a:xfrm>
                      <a:off x="1968200" y="5219784"/>
                      <a:ext cx="1378800" cy="344700"/>
                    </a:xfrm>
                    <a:prstGeom prst="rect">
                      <a:avLst/>
                    </a:prstGeom>
                    <a:solidFill>
                      <a:srgbClr val="039BE5"/>
                    </a:solidFill>
                    <a:ln>
                      <a:noFill/>
                    </a:ln>
                  </p:spPr>
                  <p:txBody>
                    <a:bodyPr spcFirstLastPara="1" wrap="square" lIns="91450" tIns="91450" rIns="91450" bIns="914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4;p13">
                      <a:extLst>
                        <a:ext uri="{FF2B5EF4-FFF2-40B4-BE49-F238E27FC236}">
                          <a16:creationId xmlns:a16="http://schemas.microsoft.com/office/drawing/2014/main" id="{D568C912-BCD8-3A8D-9A4F-0F318D62C4A4}"/>
                        </a:ext>
                      </a:extLst>
                    </p:cNvPr>
                    <p:cNvSpPr/>
                    <p:nvPr/>
                  </p:nvSpPr>
                  <p:spPr>
                    <a:xfrm>
                      <a:off x="2226000" y="4264725"/>
                      <a:ext cx="862825" cy="955050"/>
                    </a:xfrm>
                    <a:prstGeom prst="flowChartMerge">
                      <a:avLst/>
                    </a:prstGeom>
                    <a:gradFill>
                      <a:gsLst>
                        <a:gs pos="0">
                          <a:srgbClr val="FFEB38"/>
                        </a:gs>
                        <a:gs pos="21000">
                          <a:srgbClr val="809E5A"/>
                        </a:gs>
                        <a:gs pos="100000">
                          <a:srgbClr val="00517C"/>
                        </a:gs>
                      </a:gsLst>
                      <a:lin ang="16200038"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98" name="Google Shape;95;p13">
                    <a:extLst>
                      <a:ext uri="{FF2B5EF4-FFF2-40B4-BE49-F238E27FC236}">
                        <a16:creationId xmlns:a16="http://schemas.microsoft.com/office/drawing/2014/main" id="{CFB3A2AA-D3F6-2B6B-BF2D-E675FE24BB9D}"/>
                      </a:ext>
                    </a:extLst>
                  </p:cNvPr>
                  <p:cNvSpPr/>
                  <p:nvPr/>
                </p:nvSpPr>
                <p:spPr>
                  <a:xfrm>
                    <a:off x="3216725" y="4092475"/>
                    <a:ext cx="609900" cy="609900"/>
                  </a:xfrm>
                  <a:prstGeom prst="smileyFace">
                    <a:avLst>
                      <a:gd name="adj" fmla="val -4653"/>
                    </a:avLst>
                  </a:prstGeom>
                  <a:solidFill>
                    <a:srgbClr val="CFD8DC"/>
                  </a:solidFill>
                  <a:ln w="9525"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64" name="Google Shape;96;p13">
                <a:extLst>
                  <a:ext uri="{FF2B5EF4-FFF2-40B4-BE49-F238E27FC236}">
                    <a16:creationId xmlns:a16="http://schemas.microsoft.com/office/drawing/2014/main" id="{08974DEE-D835-75F4-538D-3BA9B0179E83}"/>
                  </a:ext>
                </a:extLst>
              </p:cNvPr>
              <p:cNvGrpSpPr/>
              <p:nvPr/>
            </p:nvGrpSpPr>
            <p:grpSpPr>
              <a:xfrm rot="-1140911">
                <a:off x="5010648" y="3869115"/>
                <a:ext cx="1396545" cy="702421"/>
                <a:chOff x="1640770" y="4081435"/>
                <a:chExt cx="1199002" cy="603061"/>
              </a:xfrm>
            </p:grpSpPr>
            <p:cxnSp>
              <p:nvCxnSpPr>
                <p:cNvPr id="86" name="Google Shape;97;p13">
                  <a:extLst>
                    <a:ext uri="{FF2B5EF4-FFF2-40B4-BE49-F238E27FC236}">
                      <a16:creationId xmlns:a16="http://schemas.microsoft.com/office/drawing/2014/main" id="{AA0866C1-88DF-9A37-3F29-FB66CB1A07DD}"/>
                    </a:ext>
                  </a:extLst>
                </p:cNvPr>
                <p:cNvCxnSpPr/>
                <p:nvPr/>
              </p:nvCxnSpPr>
              <p:spPr>
                <a:xfrm rot="1200486">
                  <a:off x="2663535" y="4508259"/>
                  <a:ext cx="176237" cy="176237"/>
                </a:xfrm>
                <a:prstGeom prst="straightConnector1">
                  <a:avLst/>
                </a:prstGeom>
                <a:noFill/>
                <a:ln w="38100" cap="flat" cmpd="sng">
                  <a:solidFill>
                    <a:srgbClr val="E06666"/>
                  </a:solidFill>
                  <a:prstDash val="solid"/>
                  <a:round/>
                  <a:headEnd type="none" w="sm" len="sm"/>
                  <a:tailEnd type="triangle" w="lg" len="lg"/>
                </a:ln>
              </p:spPr>
            </p:cxnSp>
            <p:grpSp>
              <p:nvGrpSpPr>
                <p:cNvPr id="87" name="Google Shape;98;p13">
                  <a:extLst>
                    <a:ext uri="{FF2B5EF4-FFF2-40B4-BE49-F238E27FC236}">
                      <a16:creationId xmlns:a16="http://schemas.microsoft.com/office/drawing/2014/main" id="{18B0CAD3-9F7D-D777-D3A9-BFE9A5BAC40F}"/>
                    </a:ext>
                  </a:extLst>
                </p:cNvPr>
                <p:cNvGrpSpPr/>
                <p:nvPr/>
              </p:nvGrpSpPr>
              <p:grpSpPr>
                <a:xfrm rot="1566723">
                  <a:off x="1640770" y="4081435"/>
                  <a:ext cx="946996" cy="383902"/>
                  <a:chOff x="916231" y="3917643"/>
                  <a:chExt cx="2498801" cy="803148"/>
                </a:xfrm>
              </p:grpSpPr>
              <p:grpSp>
                <p:nvGrpSpPr>
                  <p:cNvPr id="89" name="Google Shape;99;p13">
                    <a:extLst>
                      <a:ext uri="{FF2B5EF4-FFF2-40B4-BE49-F238E27FC236}">
                        <a16:creationId xmlns:a16="http://schemas.microsoft.com/office/drawing/2014/main" id="{7B9B4D53-E82A-4C5D-FCD9-1BA3A656ED4C}"/>
                      </a:ext>
                    </a:extLst>
                  </p:cNvPr>
                  <p:cNvGrpSpPr/>
                  <p:nvPr/>
                </p:nvGrpSpPr>
                <p:grpSpPr>
                  <a:xfrm>
                    <a:off x="916231" y="3917643"/>
                    <a:ext cx="1244800" cy="789884"/>
                    <a:chOff x="909913" y="3930281"/>
                    <a:chExt cx="1244800" cy="789884"/>
                  </a:xfrm>
                </p:grpSpPr>
                <p:sp>
                  <p:nvSpPr>
                    <p:cNvPr id="93" name="Google Shape;100;p13">
                      <a:extLst>
                        <a:ext uri="{FF2B5EF4-FFF2-40B4-BE49-F238E27FC236}">
                          <a16:creationId xmlns:a16="http://schemas.microsoft.com/office/drawing/2014/main" id="{D7A360E7-A3C7-B9DA-5307-EC56441D2887}"/>
                        </a:ext>
                      </a:extLst>
                    </p:cNvPr>
                    <p:cNvSpPr/>
                    <p:nvPr/>
                  </p:nvSpPr>
                  <p:spPr>
                    <a:xfrm>
                      <a:off x="909913" y="3930281"/>
                      <a:ext cx="631875" cy="391775"/>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01;p13">
                      <a:extLst>
                        <a:ext uri="{FF2B5EF4-FFF2-40B4-BE49-F238E27FC236}">
                          <a16:creationId xmlns:a16="http://schemas.microsoft.com/office/drawing/2014/main" id="{BD5A80E1-CEDA-188C-FA29-67AD03605765}"/>
                        </a:ext>
                      </a:extLst>
                    </p:cNvPr>
                    <p:cNvSpPr/>
                    <p:nvPr/>
                  </p:nvSpPr>
                  <p:spPr>
                    <a:xfrm rot="-10545727" flipH="1">
                      <a:off x="1522816" y="4328417"/>
                      <a:ext cx="631897" cy="391748"/>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 name="Google Shape;102;p13">
                    <a:extLst>
                      <a:ext uri="{FF2B5EF4-FFF2-40B4-BE49-F238E27FC236}">
                        <a16:creationId xmlns:a16="http://schemas.microsoft.com/office/drawing/2014/main" id="{A3199D12-954F-18B7-F7FC-32DBFB97F417}"/>
                      </a:ext>
                    </a:extLst>
                  </p:cNvPr>
                  <p:cNvGrpSpPr/>
                  <p:nvPr/>
                </p:nvGrpSpPr>
                <p:grpSpPr>
                  <a:xfrm rot="-164380">
                    <a:off x="2170179" y="3930873"/>
                    <a:ext cx="1244853" cy="789918"/>
                    <a:chOff x="909913" y="3930281"/>
                    <a:chExt cx="1244800" cy="789884"/>
                  </a:xfrm>
                </p:grpSpPr>
                <p:sp>
                  <p:nvSpPr>
                    <p:cNvPr id="91" name="Google Shape;103;p13">
                      <a:extLst>
                        <a:ext uri="{FF2B5EF4-FFF2-40B4-BE49-F238E27FC236}">
                          <a16:creationId xmlns:a16="http://schemas.microsoft.com/office/drawing/2014/main" id="{F3C0D301-BB33-A4F5-2286-4276C6FADABF}"/>
                        </a:ext>
                      </a:extLst>
                    </p:cNvPr>
                    <p:cNvSpPr/>
                    <p:nvPr/>
                  </p:nvSpPr>
                  <p:spPr>
                    <a:xfrm>
                      <a:off x="909913" y="3930281"/>
                      <a:ext cx="631875" cy="391775"/>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04;p13">
                      <a:extLst>
                        <a:ext uri="{FF2B5EF4-FFF2-40B4-BE49-F238E27FC236}">
                          <a16:creationId xmlns:a16="http://schemas.microsoft.com/office/drawing/2014/main" id="{97699CD5-2731-AAAB-7389-8E3E4B67B51E}"/>
                        </a:ext>
                      </a:extLst>
                    </p:cNvPr>
                    <p:cNvSpPr/>
                    <p:nvPr/>
                  </p:nvSpPr>
                  <p:spPr>
                    <a:xfrm rot="-10545727" flipH="1">
                      <a:off x="1522816" y="4328417"/>
                      <a:ext cx="631897" cy="391748"/>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8" name="Google Shape;105;p13">
                  <a:extLst>
                    <a:ext uri="{FF2B5EF4-FFF2-40B4-BE49-F238E27FC236}">
                      <a16:creationId xmlns:a16="http://schemas.microsoft.com/office/drawing/2014/main" id="{2E027FA0-6D2E-B003-D498-02839BA2FD74}"/>
                    </a:ext>
                  </a:extLst>
                </p:cNvPr>
                <p:cNvSpPr/>
                <p:nvPr/>
              </p:nvSpPr>
              <p:spPr>
                <a:xfrm>
                  <a:off x="2542187" y="4410512"/>
                  <a:ext cx="157975" cy="75825"/>
                </a:xfrm>
                <a:custGeom>
                  <a:avLst/>
                  <a:gdLst/>
                  <a:ahLst/>
                  <a:cxnLst/>
                  <a:rect l="l" t="t" r="r" b="b"/>
                  <a:pathLst>
                    <a:path w="6319" h="3033" extrusionOk="0">
                      <a:moveTo>
                        <a:pt x="0" y="3033"/>
                      </a:moveTo>
                      <a:cubicBezTo>
                        <a:pt x="716" y="2528"/>
                        <a:pt x="3244" y="0"/>
                        <a:pt x="4297" y="0"/>
                      </a:cubicBezTo>
                      <a:cubicBezTo>
                        <a:pt x="5350" y="0"/>
                        <a:pt x="5982" y="2528"/>
                        <a:pt x="6319" y="3033"/>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106;p13">
                <a:extLst>
                  <a:ext uri="{FF2B5EF4-FFF2-40B4-BE49-F238E27FC236}">
                    <a16:creationId xmlns:a16="http://schemas.microsoft.com/office/drawing/2014/main" id="{DC245F9D-9E70-23D5-82F7-DAC300E04335}"/>
                  </a:ext>
                </a:extLst>
              </p:cNvPr>
              <p:cNvSpPr/>
              <p:nvPr/>
            </p:nvSpPr>
            <p:spPr>
              <a:xfrm>
                <a:off x="6407083" y="4156522"/>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7;p13">
                <a:extLst>
                  <a:ext uri="{FF2B5EF4-FFF2-40B4-BE49-F238E27FC236}">
                    <a16:creationId xmlns:a16="http://schemas.microsoft.com/office/drawing/2014/main" id="{FC4AF9C3-3ECE-EA98-D4DA-922CEECD4E64}"/>
                  </a:ext>
                </a:extLst>
              </p:cNvPr>
              <p:cNvSpPr/>
              <p:nvPr/>
            </p:nvSpPr>
            <p:spPr>
              <a:xfrm>
                <a:off x="6490305" y="402415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8;p13">
                <a:extLst>
                  <a:ext uri="{FF2B5EF4-FFF2-40B4-BE49-F238E27FC236}">
                    <a16:creationId xmlns:a16="http://schemas.microsoft.com/office/drawing/2014/main" id="{C0917589-EC4E-FB26-15F0-31EE490606DA}"/>
                  </a:ext>
                </a:extLst>
              </p:cNvPr>
              <p:cNvSpPr/>
              <p:nvPr/>
            </p:nvSpPr>
            <p:spPr>
              <a:xfrm>
                <a:off x="6344520" y="3955562"/>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9;p13">
                <a:extLst>
                  <a:ext uri="{FF2B5EF4-FFF2-40B4-BE49-F238E27FC236}">
                    <a16:creationId xmlns:a16="http://schemas.microsoft.com/office/drawing/2014/main" id="{86B912CE-8958-D969-3058-6207A0E3FC87}"/>
                  </a:ext>
                </a:extLst>
              </p:cNvPr>
              <p:cNvSpPr/>
              <p:nvPr/>
            </p:nvSpPr>
            <p:spPr>
              <a:xfrm>
                <a:off x="6456418" y="3845557"/>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0;p13">
                <a:extLst>
                  <a:ext uri="{FF2B5EF4-FFF2-40B4-BE49-F238E27FC236}">
                    <a16:creationId xmlns:a16="http://schemas.microsoft.com/office/drawing/2014/main" id="{4D943D41-E54E-2993-14EB-FAAA521C9BB6}"/>
                  </a:ext>
                </a:extLst>
              </p:cNvPr>
              <p:cNvSpPr/>
              <p:nvPr/>
            </p:nvSpPr>
            <p:spPr>
              <a:xfrm>
                <a:off x="6596056" y="377556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1;p13">
                <a:extLst>
                  <a:ext uri="{FF2B5EF4-FFF2-40B4-BE49-F238E27FC236}">
                    <a16:creationId xmlns:a16="http://schemas.microsoft.com/office/drawing/2014/main" id="{C22BB1B9-621D-9826-25E5-85C1D6330D8A}"/>
                  </a:ext>
                </a:extLst>
              </p:cNvPr>
              <p:cNvSpPr/>
              <p:nvPr/>
            </p:nvSpPr>
            <p:spPr>
              <a:xfrm>
                <a:off x="6270915" y="372623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2;p13">
                <a:extLst>
                  <a:ext uri="{FF2B5EF4-FFF2-40B4-BE49-F238E27FC236}">
                    <a16:creationId xmlns:a16="http://schemas.microsoft.com/office/drawing/2014/main" id="{1B4F6AFD-333F-BE77-29E9-BC699677540D}"/>
                  </a:ext>
                </a:extLst>
              </p:cNvPr>
              <p:cNvSpPr/>
              <p:nvPr/>
            </p:nvSpPr>
            <p:spPr>
              <a:xfrm>
                <a:off x="6241607" y="3518675"/>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3;p13">
                <a:extLst>
                  <a:ext uri="{FF2B5EF4-FFF2-40B4-BE49-F238E27FC236}">
                    <a16:creationId xmlns:a16="http://schemas.microsoft.com/office/drawing/2014/main" id="{A39B6D22-0396-4A66-C194-523B0E57154D}"/>
                  </a:ext>
                </a:extLst>
              </p:cNvPr>
              <p:cNvSpPr/>
              <p:nvPr/>
            </p:nvSpPr>
            <p:spPr>
              <a:xfrm>
                <a:off x="6393854" y="364217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14;p13">
                <a:extLst>
                  <a:ext uri="{FF2B5EF4-FFF2-40B4-BE49-F238E27FC236}">
                    <a16:creationId xmlns:a16="http://schemas.microsoft.com/office/drawing/2014/main" id="{B47D3321-DC66-B7CB-F2A9-CDDDA5A2BA0B}"/>
                  </a:ext>
                </a:extLst>
              </p:cNvPr>
              <p:cNvSpPr/>
              <p:nvPr/>
            </p:nvSpPr>
            <p:spPr>
              <a:xfrm>
                <a:off x="6715515" y="340773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5;p13">
                <a:extLst>
                  <a:ext uri="{FF2B5EF4-FFF2-40B4-BE49-F238E27FC236}">
                    <a16:creationId xmlns:a16="http://schemas.microsoft.com/office/drawing/2014/main" id="{99258747-509C-9F0A-9357-492A9760B2DE}"/>
                  </a:ext>
                </a:extLst>
              </p:cNvPr>
              <p:cNvSpPr/>
              <p:nvPr/>
            </p:nvSpPr>
            <p:spPr>
              <a:xfrm>
                <a:off x="6529870" y="364217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6;p13">
                <a:extLst>
                  <a:ext uri="{FF2B5EF4-FFF2-40B4-BE49-F238E27FC236}">
                    <a16:creationId xmlns:a16="http://schemas.microsoft.com/office/drawing/2014/main" id="{248A5D89-C5D5-D40E-35CF-8D4FFCAFF156}"/>
                  </a:ext>
                </a:extLst>
              </p:cNvPr>
              <p:cNvSpPr/>
              <p:nvPr/>
            </p:nvSpPr>
            <p:spPr>
              <a:xfrm>
                <a:off x="6560103" y="3375251"/>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17;p13">
                <a:extLst>
                  <a:ext uri="{FF2B5EF4-FFF2-40B4-BE49-F238E27FC236}">
                    <a16:creationId xmlns:a16="http://schemas.microsoft.com/office/drawing/2014/main" id="{BF647482-1A9F-769D-6C4D-5E7EE52216EF}"/>
                  </a:ext>
                </a:extLst>
              </p:cNvPr>
              <p:cNvSpPr/>
              <p:nvPr/>
            </p:nvSpPr>
            <p:spPr>
              <a:xfrm>
                <a:off x="6136466" y="3290137"/>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18;p13">
                <a:extLst>
                  <a:ext uri="{FF2B5EF4-FFF2-40B4-BE49-F238E27FC236}">
                    <a16:creationId xmlns:a16="http://schemas.microsoft.com/office/drawing/2014/main" id="{E8AE95F0-9E8D-862D-13FB-61657D912B09}"/>
                  </a:ext>
                </a:extLst>
              </p:cNvPr>
              <p:cNvSpPr/>
              <p:nvPr/>
            </p:nvSpPr>
            <p:spPr>
              <a:xfrm>
                <a:off x="6357739" y="324204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19;p13">
                <a:extLst>
                  <a:ext uri="{FF2B5EF4-FFF2-40B4-BE49-F238E27FC236}">
                    <a16:creationId xmlns:a16="http://schemas.microsoft.com/office/drawing/2014/main" id="{EF90D565-B38B-A15A-44F1-1E6F8E8DDE55}"/>
                  </a:ext>
                </a:extLst>
              </p:cNvPr>
              <p:cNvSpPr/>
              <p:nvPr/>
            </p:nvSpPr>
            <p:spPr>
              <a:xfrm>
                <a:off x="6393854" y="404230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9" name="Google Shape;120;p13">
                <a:extLst>
                  <a:ext uri="{FF2B5EF4-FFF2-40B4-BE49-F238E27FC236}">
                    <a16:creationId xmlns:a16="http://schemas.microsoft.com/office/drawing/2014/main" id="{0F95646F-DE51-7FE1-3951-63D4456192B7}"/>
                  </a:ext>
                </a:extLst>
              </p:cNvPr>
              <p:cNvCxnSpPr/>
              <p:nvPr/>
            </p:nvCxnSpPr>
            <p:spPr>
              <a:xfrm rot="10800000">
                <a:off x="6032729" y="3102434"/>
                <a:ext cx="117900" cy="219900"/>
              </a:xfrm>
              <a:prstGeom prst="straightConnector1">
                <a:avLst/>
              </a:prstGeom>
              <a:noFill/>
              <a:ln w="19050" cap="flat" cmpd="sng">
                <a:solidFill>
                  <a:srgbClr val="000000"/>
                </a:solidFill>
                <a:prstDash val="solid"/>
                <a:round/>
                <a:headEnd type="none" w="med" len="med"/>
                <a:tailEnd type="triangle" w="med" len="med"/>
              </a:ln>
            </p:spPr>
          </p:cxnSp>
          <p:cxnSp>
            <p:nvCxnSpPr>
              <p:cNvPr id="80" name="Google Shape;121;p13">
                <a:extLst>
                  <a:ext uri="{FF2B5EF4-FFF2-40B4-BE49-F238E27FC236}">
                    <a16:creationId xmlns:a16="http://schemas.microsoft.com/office/drawing/2014/main" id="{6950BF7C-C65B-EEFA-E1EA-EBCC1E899369}"/>
                  </a:ext>
                </a:extLst>
              </p:cNvPr>
              <p:cNvCxnSpPr/>
              <p:nvPr/>
            </p:nvCxnSpPr>
            <p:spPr>
              <a:xfrm rot="10800000">
                <a:off x="6478144" y="3171551"/>
                <a:ext cx="117900" cy="219900"/>
              </a:xfrm>
              <a:prstGeom prst="straightConnector1">
                <a:avLst/>
              </a:prstGeom>
              <a:noFill/>
              <a:ln w="19050" cap="flat" cmpd="sng">
                <a:solidFill>
                  <a:srgbClr val="000000"/>
                </a:solidFill>
                <a:prstDash val="solid"/>
                <a:round/>
                <a:headEnd type="none" w="med" len="med"/>
                <a:tailEnd type="triangle" w="med" len="med"/>
              </a:ln>
            </p:spPr>
          </p:cxnSp>
          <p:cxnSp>
            <p:nvCxnSpPr>
              <p:cNvPr id="81" name="Google Shape;122;p13">
                <a:extLst>
                  <a:ext uri="{FF2B5EF4-FFF2-40B4-BE49-F238E27FC236}">
                    <a16:creationId xmlns:a16="http://schemas.microsoft.com/office/drawing/2014/main" id="{D38566C1-C9E3-ECF4-B160-60F7F42A5402}"/>
                  </a:ext>
                </a:extLst>
              </p:cNvPr>
              <p:cNvCxnSpPr/>
              <p:nvPr/>
            </p:nvCxnSpPr>
            <p:spPr>
              <a:xfrm rot="10800000" flipH="1">
                <a:off x="6741666" y="3216195"/>
                <a:ext cx="47700" cy="221700"/>
              </a:xfrm>
              <a:prstGeom prst="straightConnector1">
                <a:avLst/>
              </a:prstGeom>
              <a:noFill/>
              <a:ln w="19050" cap="flat" cmpd="sng">
                <a:solidFill>
                  <a:srgbClr val="000000"/>
                </a:solidFill>
                <a:prstDash val="solid"/>
                <a:round/>
                <a:headEnd type="none" w="med" len="med"/>
                <a:tailEnd type="triangle" w="med" len="med"/>
              </a:ln>
            </p:spPr>
          </p:cxnSp>
          <p:cxnSp>
            <p:nvCxnSpPr>
              <p:cNvPr id="82" name="Google Shape;123;p13">
                <a:extLst>
                  <a:ext uri="{FF2B5EF4-FFF2-40B4-BE49-F238E27FC236}">
                    <a16:creationId xmlns:a16="http://schemas.microsoft.com/office/drawing/2014/main" id="{1E4ACE8F-6E82-833B-F68B-37F74DD162E6}"/>
                  </a:ext>
                </a:extLst>
              </p:cNvPr>
              <p:cNvCxnSpPr/>
              <p:nvPr/>
            </p:nvCxnSpPr>
            <p:spPr>
              <a:xfrm rot="10800000" flipH="1">
                <a:off x="6378537" y="3038245"/>
                <a:ext cx="13500" cy="231600"/>
              </a:xfrm>
              <a:prstGeom prst="straightConnector1">
                <a:avLst/>
              </a:prstGeom>
              <a:noFill/>
              <a:ln w="19050" cap="flat" cmpd="sng">
                <a:solidFill>
                  <a:srgbClr val="000000"/>
                </a:solidFill>
                <a:prstDash val="solid"/>
                <a:round/>
                <a:headEnd type="none" w="med" len="med"/>
                <a:tailEnd type="triangle" w="med" len="med"/>
              </a:ln>
            </p:spPr>
          </p:cxnSp>
          <p:cxnSp>
            <p:nvCxnSpPr>
              <p:cNvPr id="83" name="Google Shape;124;p13">
                <a:extLst>
                  <a:ext uri="{FF2B5EF4-FFF2-40B4-BE49-F238E27FC236}">
                    <a16:creationId xmlns:a16="http://schemas.microsoft.com/office/drawing/2014/main" id="{357BB819-F9C4-D25D-0408-735C49169C57}"/>
                  </a:ext>
                </a:extLst>
              </p:cNvPr>
              <p:cNvCxnSpPr/>
              <p:nvPr/>
            </p:nvCxnSpPr>
            <p:spPr>
              <a:xfrm rot="10800000">
                <a:off x="6417467" y="3429822"/>
                <a:ext cx="0" cy="239400"/>
              </a:xfrm>
              <a:prstGeom prst="straightConnector1">
                <a:avLst/>
              </a:prstGeom>
              <a:noFill/>
              <a:ln w="19050" cap="flat" cmpd="sng">
                <a:solidFill>
                  <a:srgbClr val="000000"/>
                </a:solidFill>
                <a:prstDash val="solid"/>
                <a:round/>
                <a:headEnd type="none" w="med" len="med"/>
                <a:tailEnd type="triangle" w="med" len="med"/>
              </a:ln>
            </p:spPr>
          </p:cxnSp>
          <p:sp>
            <p:nvSpPr>
              <p:cNvPr id="84" name="Google Shape;125;p13">
                <a:extLst>
                  <a:ext uri="{FF2B5EF4-FFF2-40B4-BE49-F238E27FC236}">
                    <a16:creationId xmlns:a16="http://schemas.microsoft.com/office/drawing/2014/main" id="{64ED0BE9-CDFB-853C-EB48-22F0A59A4EA2}"/>
                  </a:ext>
                </a:extLst>
              </p:cNvPr>
              <p:cNvSpPr txBox="1"/>
              <p:nvPr/>
            </p:nvSpPr>
            <p:spPr>
              <a:xfrm>
                <a:off x="4194153" y="3455932"/>
                <a:ext cx="1851300" cy="577800"/>
              </a:xfrm>
              <a:prstGeom prst="rect">
                <a:avLst/>
              </a:prstGeom>
              <a:noFill/>
              <a:ln>
                <a:noFill/>
              </a:ln>
              <a:effectLst/>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0" i="0" u="none" strike="noStrike" kern="0" cap="none" spc="0" normalizeH="0" baseline="0" noProof="0" dirty="0">
                    <a:ln>
                      <a:noFill/>
                    </a:ln>
                    <a:solidFill>
                      <a:srgbClr val="E06666"/>
                    </a:solidFill>
                    <a:effectLst/>
                    <a:uLnTx/>
                    <a:uFillTx/>
                    <a:latin typeface="Roboto"/>
                    <a:ea typeface="Roboto"/>
                    <a:cs typeface="Roboto"/>
                    <a:sym typeface="Roboto"/>
                  </a:rPr>
                  <a:t>Laser</a:t>
                </a:r>
                <a:endParaRPr kumimoji="0" sz="2000" b="0" i="1" u="none" strike="noStrike" kern="0" cap="none" spc="0" normalizeH="0" baseline="0" noProof="0" dirty="0">
                  <a:ln>
                    <a:noFill/>
                  </a:ln>
                  <a:solidFill>
                    <a:srgbClr val="E06666"/>
                  </a:solidFill>
                  <a:effectLst/>
                  <a:uLnTx/>
                  <a:uFillTx/>
                  <a:latin typeface="Roboto"/>
                  <a:ea typeface="Roboto"/>
                  <a:cs typeface="Roboto"/>
                  <a:sym typeface="Roboto"/>
                </a:endParaRPr>
              </a:p>
            </p:txBody>
          </p:sp>
          <p:sp>
            <p:nvSpPr>
              <p:cNvPr id="85" name="Google Shape;126;p13">
                <a:extLst>
                  <a:ext uri="{FF2B5EF4-FFF2-40B4-BE49-F238E27FC236}">
                    <a16:creationId xmlns:a16="http://schemas.microsoft.com/office/drawing/2014/main" id="{E52A49E9-82C3-C3C3-4E3A-500FA9461D49}"/>
                  </a:ext>
                </a:extLst>
              </p:cNvPr>
              <p:cNvSpPr txBox="1"/>
              <p:nvPr/>
            </p:nvSpPr>
            <p:spPr>
              <a:xfrm>
                <a:off x="5456854" y="4288214"/>
                <a:ext cx="2000100" cy="509100"/>
              </a:xfrm>
              <a:prstGeom prst="rect">
                <a:avLst/>
              </a:prstGeom>
              <a:noFill/>
              <a:ln>
                <a:noFill/>
              </a:ln>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1" i="0" u="none" strike="noStrike" kern="0" cap="none" spc="0" normalizeH="0" baseline="0" noProof="0">
                    <a:ln>
                      <a:noFill/>
                    </a:ln>
                    <a:solidFill>
                      <a:srgbClr val="004065"/>
                    </a:solidFill>
                    <a:effectLst/>
                    <a:uLnTx/>
                    <a:uFillTx/>
                    <a:latin typeface="Roboto"/>
                    <a:ea typeface="Roboto"/>
                    <a:cs typeface="Roboto"/>
                    <a:sym typeface="Roboto"/>
                  </a:rPr>
                  <a:t>Photocathode</a:t>
                </a:r>
                <a:endParaRPr kumimoji="0" sz="2000" b="1" i="1" u="none" strike="noStrike" kern="0" cap="none" spc="0" normalizeH="0" baseline="0" noProof="0">
                  <a:ln>
                    <a:noFill/>
                  </a:ln>
                  <a:solidFill>
                    <a:srgbClr val="004065"/>
                  </a:solidFill>
                  <a:effectLst/>
                  <a:uLnTx/>
                  <a:uFillTx/>
                  <a:latin typeface="Roboto"/>
                  <a:ea typeface="Roboto"/>
                  <a:cs typeface="Roboto"/>
                  <a:sym typeface="Roboto"/>
                </a:endParaRPr>
              </a:p>
            </p:txBody>
          </p:sp>
        </p:grpSp>
        <p:grpSp>
          <p:nvGrpSpPr>
            <p:cNvPr id="10" name="Google Shape;127;p13">
              <a:extLst>
                <a:ext uri="{FF2B5EF4-FFF2-40B4-BE49-F238E27FC236}">
                  <a16:creationId xmlns:a16="http://schemas.microsoft.com/office/drawing/2014/main" id="{07C2A560-7F49-49FE-410A-BECA696D08C0}"/>
                </a:ext>
              </a:extLst>
            </p:cNvPr>
            <p:cNvGrpSpPr/>
            <p:nvPr/>
          </p:nvGrpSpPr>
          <p:grpSpPr>
            <a:xfrm>
              <a:off x="628602" y="2853805"/>
              <a:ext cx="4067655" cy="1943509"/>
              <a:chOff x="857202" y="2853805"/>
              <a:chExt cx="4067655" cy="1943509"/>
            </a:xfrm>
          </p:grpSpPr>
          <p:grpSp>
            <p:nvGrpSpPr>
              <p:cNvPr id="11" name="Google Shape;128;p13">
                <a:extLst>
                  <a:ext uri="{FF2B5EF4-FFF2-40B4-BE49-F238E27FC236}">
                    <a16:creationId xmlns:a16="http://schemas.microsoft.com/office/drawing/2014/main" id="{5CA12759-5590-DC13-3FBD-413625239807}"/>
                  </a:ext>
                </a:extLst>
              </p:cNvPr>
              <p:cNvGrpSpPr/>
              <p:nvPr/>
            </p:nvGrpSpPr>
            <p:grpSpPr>
              <a:xfrm>
                <a:off x="2219989" y="2853805"/>
                <a:ext cx="2704868" cy="1905438"/>
                <a:chOff x="2491916" y="3222125"/>
                <a:chExt cx="2322373" cy="1635991"/>
              </a:xfrm>
            </p:grpSpPr>
            <p:sp>
              <p:nvSpPr>
                <p:cNvPr id="57" name="Google Shape;129;p13">
                  <a:extLst>
                    <a:ext uri="{FF2B5EF4-FFF2-40B4-BE49-F238E27FC236}">
                      <a16:creationId xmlns:a16="http://schemas.microsoft.com/office/drawing/2014/main" id="{5F0ECF07-D598-A40D-DB84-60FEE2E4E604}"/>
                    </a:ext>
                  </a:extLst>
                </p:cNvPr>
                <p:cNvSpPr txBox="1"/>
                <p:nvPr/>
              </p:nvSpPr>
              <p:spPr>
                <a:xfrm>
                  <a:off x="3224889" y="3847601"/>
                  <a:ext cx="1589400" cy="496200"/>
                </a:xfrm>
                <a:prstGeom prst="rect">
                  <a:avLst/>
                </a:prstGeom>
                <a:noFill/>
                <a:ln>
                  <a:noFill/>
                </a:ln>
                <a:effectLst/>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i="0" u="none" strike="noStrike" kern="0" normalizeH="0" baseline="0" noProof="0" dirty="0">
                      <a:ln w="0"/>
                      <a:solidFill>
                        <a:schemeClr val="tx1"/>
                      </a:solidFill>
                      <a:effectLst/>
                      <a:uLnTx/>
                      <a:uFillTx/>
                      <a:latin typeface="Roboto"/>
                      <a:ea typeface="Roboto"/>
                      <a:cs typeface="Roboto"/>
                      <a:sym typeface="Roboto"/>
                    </a:rPr>
                    <a:t>High QE</a:t>
                  </a:r>
                  <a:endParaRPr kumimoji="0" sz="2000" i="0" u="none" strike="noStrike" kern="0" normalizeH="0" baseline="0" noProof="0" dirty="0">
                    <a:ln w="0"/>
                    <a:solidFill>
                      <a:schemeClr val="tx1"/>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i="0" u="none" strike="noStrike" kern="0" normalizeH="0" baseline="0" noProof="0" dirty="0">
                      <a:ln w="0"/>
                      <a:solidFill>
                        <a:schemeClr val="tx1"/>
                      </a:solidFill>
                      <a:effectLst/>
                      <a:uLnTx/>
                      <a:uFillTx/>
                      <a:latin typeface="Roboto"/>
                      <a:ea typeface="Roboto"/>
                      <a:cs typeface="Roboto"/>
                      <a:sym typeface="Roboto"/>
                    </a:rPr>
                    <a:t>Low MTE</a:t>
                  </a:r>
                  <a:endParaRPr kumimoji="0" sz="2000" i="0" u="none" strike="noStrike" kern="0" normalizeH="0" baseline="0" noProof="0" dirty="0">
                    <a:ln w="0"/>
                    <a:solidFill>
                      <a:schemeClr val="tx1"/>
                    </a:solidFill>
                    <a:effectLst/>
                    <a:uLnTx/>
                    <a:uFillTx/>
                    <a:latin typeface="Roboto"/>
                    <a:ea typeface="Roboto"/>
                    <a:cs typeface="Roboto"/>
                    <a:sym typeface="Roboto"/>
                  </a:endParaRPr>
                </a:p>
              </p:txBody>
            </p:sp>
            <p:grpSp>
              <p:nvGrpSpPr>
                <p:cNvPr id="58" name="Google Shape;130;p13">
                  <a:extLst>
                    <a:ext uri="{FF2B5EF4-FFF2-40B4-BE49-F238E27FC236}">
                      <a16:creationId xmlns:a16="http://schemas.microsoft.com/office/drawing/2014/main" id="{218F2751-B30B-49C8-C335-BDDE3E448A79}"/>
                    </a:ext>
                  </a:extLst>
                </p:cNvPr>
                <p:cNvGrpSpPr/>
                <p:nvPr/>
              </p:nvGrpSpPr>
              <p:grpSpPr>
                <a:xfrm>
                  <a:off x="2491916" y="3222125"/>
                  <a:ext cx="1857309" cy="1635991"/>
                  <a:chOff x="4551225" y="4092475"/>
                  <a:chExt cx="1715125" cy="1472009"/>
                </a:xfrm>
              </p:grpSpPr>
              <p:grpSp>
                <p:nvGrpSpPr>
                  <p:cNvPr id="59" name="Google Shape;131;p13">
                    <a:extLst>
                      <a:ext uri="{FF2B5EF4-FFF2-40B4-BE49-F238E27FC236}">
                        <a16:creationId xmlns:a16="http://schemas.microsoft.com/office/drawing/2014/main" id="{4F418278-C408-FC26-88DD-AF336DF137D5}"/>
                      </a:ext>
                    </a:extLst>
                  </p:cNvPr>
                  <p:cNvGrpSpPr/>
                  <p:nvPr/>
                </p:nvGrpSpPr>
                <p:grpSpPr>
                  <a:xfrm>
                    <a:off x="4551225" y="4264725"/>
                    <a:ext cx="1378800" cy="1299759"/>
                    <a:chOff x="4779825" y="4264725"/>
                    <a:chExt cx="1378800" cy="1299759"/>
                  </a:xfrm>
                </p:grpSpPr>
                <p:sp>
                  <p:nvSpPr>
                    <p:cNvPr id="61" name="Google Shape;132;p13">
                      <a:extLst>
                        <a:ext uri="{FF2B5EF4-FFF2-40B4-BE49-F238E27FC236}">
                          <a16:creationId xmlns:a16="http://schemas.microsoft.com/office/drawing/2014/main" id="{E317D531-3BDD-BA5A-82C0-2BDAAF2B41B4}"/>
                        </a:ext>
                      </a:extLst>
                    </p:cNvPr>
                    <p:cNvSpPr/>
                    <p:nvPr/>
                  </p:nvSpPr>
                  <p:spPr>
                    <a:xfrm>
                      <a:off x="4779825" y="5219784"/>
                      <a:ext cx="1378800" cy="344700"/>
                    </a:xfrm>
                    <a:prstGeom prst="rect">
                      <a:avLst/>
                    </a:prstGeom>
                    <a:solidFill>
                      <a:srgbClr val="039BE5"/>
                    </a:solidFill>
                    <a:ln>
                      <a:noFill/>
                    </a:ln>
                  </p:spPr>
                  <p:txBody>
                    <a:bodyPr spcFirstLastPara="1" wrap="square" lIns="91450" tIns="91450" rIns="91450" bIns="914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133;p13">
                      <a:extLst>
                        <a:ext uri="{FF2B5EF4-FFF2-40B4-BE49-F238E27FC236}">
                          <a16:creationId xmlns:a16="http://schemas.microsoft.com/office/drawing/2014/main" id="{AB7A1F32-23E6-7B58-5B23-CF4C9672691E}"/>
                        </a:ext>
                      </a:extLst>
                    </p:cNvPr>
                    <p:cNvSpPr/>
                    <p:nvPr/>
                  </p:nvSpPr>
                  <p:spPr>
                    <a:xfrm>
                      <a:off x="5340600" y="4264725"/>
                      <a:ext cx="256875" cy="955050"/>
                    </a:xfrm>
                    <a:prstGeom prst="flowChartMerge">
                      <a:avLst/>
                    </a:prstGeom>
                    <a:gradFill>
                      <a:gsLst>
                        <a:gs pos="0">
                          <a:srgbClr val="FFEB38"/>
                        </a:gs>
                        <a:gs pos="80000">
                          <a:srgbClr val="809E5A"/>
                        </a:gs>
                        <a:gs pos="100000">
                          <a:srgbClr val="00517C"/>
                        </a:gs>
                      </a:gsLst>
                      <a:lin ang="16200038"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0" name="Google Shape;134;p13">
                    <a:extLst>
                      <a:ext uri="{FF2B5EF4-FFF2-40B4-BE49-F238E27FC236}">
                        <a16:creationId xmlns:a16="http://schemas.microsoft.com/office/drawing/2014/main" id="{C1A3E870-4BFB-E4BD-5E5B-A7767D59E6DB}"/>
                      </a:ext>
                    </a:extLst>
                  </p:cNvPr>
                  <p:cNvSpPr/>
                  <p:nvPr/>
                </p:nvSpPr>
                <p:spPr>
                  <a:xfrm>
                    <a:off x="5656450" y="4092475"/>
                    <a:ext cx="609900" cy="609900"/>
                  </a:xfrm>
                  <a:prstGeom prst="smileyFace">
                    <a:avLst>
                      <a:gd name="adj" fmla="val 4653"/>
                    </a:avLst>
                  </a:prstGeom>
                  <a:gradFill>
                    <a:gsLst>
                      <a:gs pos="0">
                        <a:srgbClr val="FFEB38"/>
                      </a:gs>
                      <a:gs pos="85000">
                        <a:srgbClr val="FFC21C"/>
                      </a:gs>
                      <a:gs pos="100000">
                        <a:srgbClr val="FF9900"/>
                      </a:gs>
                    </a:gsLst>
                    <a:path path="circle">
                      <a:fillToRect l="50000" t="50000" r="50000" b="50000"/>
                    </a:path>
                    <a:tileRect/>
                  </a:gradFill>
                  <a:ln w="9525"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12" name="Google Shape;135;p13">
                <a:extLst>
                  <a:ext uri="{FF2B5EF4-FFF2-40B4-BE49-F238E27FC236}">
                    <a16:creationId xmlns:a16="http://schemas.microsoft.com/office/drawing/2014/main" id="{AF8F5EE1-9D8A-08C1-F4DE-D0223C9EC946}"/>
                  </a:ext>
                </a:extLst>
              </p:cNvPr>
              <p:cNvSpPr/>
              <p:nvPr/>
            </p:nvSpPr>
            <p:spPr>
              <a:xfrm>
                <a:off x="3055867" y="400488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6;p13">
                <a:extLst>
                  <a:ext uri="{FF2B5EF4-FFF2-40B4-BE49-F238E27FC236}">
                    <a16:creationId xmlns:a16="http://schemas.microsoft.com/office/drawing/2014/main" id="{B2DFC2D1-A836-0641-AC65-E4AD6CC6FE58}"/>
                  </a:ext>
                </a:extLst>
              </p:cNvPr>
              <p:cNvSpPr/>
              <p:nvPr/>
            </p:nvSpPr>
            <p:spPr>
              <a:xfrm>
                <a:off x="3067356" y="408356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7;p13">
                <a:extLst>
                  <a:ext uri="{FF2B5EF4-FFF2-40B4-BE49-F238E27FC236}">
                    <a16:creationId xmlns:a16="http://schemas.microsoft.com/office/drawing/2014/main" id="{E2FD5217-C63A-3020-81A2-E23E921754C2}"/>
                  </a:ext>
                </a:extLst>
              </p:cNvPr>
              <p:cNvSpPr/>
              <p:nvPr/>
            </p:nvSpPr>
            <p:spPr>
              <a:xfrm>
                <a:off x="3083029" y="3926201"/>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8;p13">
                <a:extLst>
                  <a:ext uri="{FF2B5EF4-FFF2-40B4-BE49-F238E27FC236}">
                    <a16:creationId xmlns:a16="http://schemas.microsoft.com/office/drawing/2014/main" id="{F6F92D2E-3E4A-88EB-8C4F-959F669C9634}"/>
                  </a:ext>
                </a:extLst>
              </p:cNvPr>
              <p:cNvSpPr/>
              <p:nvPr/>
            </p:nvSpPr>
            <p:spPr>
              <a:xfrm>
                <a:off x="3044866" y="3883367"/>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9;p13">
                <a:extLst>
                  <a:ext uri="{FF2B5EF4-FFF2-40B4-BE49-F238E27FC236}">
                    <a16:creationId xmlns:a16="http://schemas.microsoft.com/office/drawing/2014/main" id="{4F4385A4-A856-A076-F7CA-6A9E961476A4}"/>
                  </a:ext>
                </a:extLst>
              </p:cNvPr>
              <p:cNvSpPr/>
              <p:nvPr/>
            </p:nvSpPr>
            <p:spPr>
              <a:xfrm>
                <a:off x="3098702" y="3755419"/>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40;p13">
                <a:extLst>
                  <a:ext uri="{FF2B5EF4-FFF2-40B4-BE49-F238E27FC236}">
                    <a16:creationId xmlns:a16="http://schemas.microsoft.com/office/drawing/2014/main" id="{EAC164A0-5644-D857-6247-96F1C5D0E8B0}"/>
                  </a:ext>
                </a:extLst>
              </p:cNvPr>
              <p:cNvSpPr/>
              <p:nvPr/>
            </p:nvSpPr>
            <p:spPr>
              <a:xfrm>
                <a:off x="3067356" y="3824448"/>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41;p13">
                <a:extLst>
                  <a:ext uri="{FF2B5EF4-FFF2-40B4-BE49-F238E27FC236}">
                    <a16:creationId xmlns:a16="http://schemas.microsoft.com/office/drawing/2014/main" id="{6481BDA3-CB7A-6E33-91E4-2B48C570CC16}"/>
                  </a:ext>
                </a:extLst>
              </p:cNvPr>
              <p:cNvSpPr/>
              <p:nvPr/>
            </p:nvSpPr>
            <p:spPr>
              <a:xfrm>
                <a:off x="3044862" y="3746422"/>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42;p13">
                <a:extLst>
                  <a:ext uri="{FF2B5EF4-FFF2-40B4-BE49-F238E27FC236}">
                    <a16:creationId xmlns:a16="http://schemas.microsoft.com/office/drawing/2014/main" id="{B34DA553-15C3-C985-FD39-8C6E13EFB746}"/>
                  </a:ext>
                </a:extLst>
              </p:cNvPr>
              <p:cNvSpPr/>
              <p:nvPr/>
            </p:nvSpPr>
            <p:spPr>
              <a:xfrm>
                <a:off x="3018015" y="3697081"/>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43;p13">
                <a:extLst>
                  <a:ext uri="{FF2B5EF4-FFF2-40B4-BE49-F238E27FC236}">
                    <a16:creationId xmlns:a16="http://schemas.microsoft.com/office/drawing/2014/main" id="{2485CAB4-74B5-291D-0758-E3620CC74DDE}"/>
                  </a:ext>
                </a:extLst>
              </p:cNvPr>
              <p:cNvSpPr/>
              <p:nvPr/>
            </p:nvSpPr>
            <p:spPr>
              <a:xfrm>
                <a:off x="3055867" y="3642165"/>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4;p13">
                <a:extLst>
                  <a:ext uri="{FF2B5EF4-FFF2-40B4-BE49-F238E27FC236}">
                    <a16:creationId xmlns:a16="http://schemas.microsoft.com/office/drawing/2014/main" id="{6DBC4FC1-7DCB-C0D7-9494-8E8BC00B7821}"/>
                  </a:ext>
                </a:extLst>
              </p:cNvPr>
              <p:cNvSpPr/>
              <p:nvPr/>
            </p:nvSpPr>
            <p:spPr>
              <a:xfrm>
                <a:off x="3116697" y="368639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5;p13">
                <a:extLst>
                  <a:ext uri="{FF2B5EF4-FFF2-40B4-BE49-F238E27FC236}">
                    <a16:creationId xmlns:a16="http://schemas.microsoft.com/office/drawing/2014/main" id="{D4F23B9A-CCE9-4E75-C325-86AEA8F24C5B}"/>
                  </a:ext>
                </a:extLst>
              </p:cNvPr>
              <p:cNvSpPr/>
              <p:nvPr/>
            </p:nvSpPr>
            <p:spPr>
              <a:xfrm>
                <a:off x="3109949" y="3625863"/>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6;p13">
                <a:extLst>
                  <a:ext uri="{FF2B5EF4-FFF2-40B4-BE49-F238E27FC236}">
                    <a16:creationId xmlns:a16="http://schemas.microsoft.com/office/drawing/2014/main" id="{DF62709F-8C6F-41E2-FE04-B73CA74B5C17}"/>
                  </a:ext>
                </a:extLst>
              </p:cNvPr>
              <p:cNvSpPr/>
              <p:nvPr/>
            </p:nvSpPr>
            <p:spPr>
              <a:xfrm>
                <a:off x="3018015" y="360316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7;p13">
                <a:extLst>
                  <a:ext uri="{FF2B5EF4-FFF2-40B4-BE49-F238E27FC236}">
                    <a16:creationId xmlns:a16="http://schemas.microsoft.com/office/drawing/2014/main" id="{F6418D29-E43E-6A64-DF2B-3714ECE44B13}"/>
                  </a:ext>
                </a:extLst>
              </p:cNvPr>
              <p:cNvSpPr/>
              <p:nvPr/>
            </p:nvSpPr>
            <p:spPr>
              <a:xfrm>
                <a:off x="3098702" y="3565336"/>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8;p13">
                <a:extLst>
                  <a:ext uri="{FF2B5EF4-FFF2-40B4-BE49-F238E27FC236}">
                    <a16:creationId xmlns:a16="http://schemas.microsoft.com/office/drawing/2014/main" id="{6D25B8BC-B88E-7B8B-CBFB-1AE2C503D8F5}"/>
                  </a:ext>
                </a:extLst>
              </p:cNvPr>
              <p:cNvSpPr/>
              <p:nvPr/>
            </p:nvSpPr>
            <p:spPr>
              <a:xfrm>
                <a:off x="3141391" y="351868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9;p13">
                <a:extLst>
                  <a:ext uri="{FF2B5EF4-FFF2-40B4-BE49-F238E27FC236}">
                    <a16:creationId xmlns:a16="http://schemas.microsoft.com/office/drawing/2014/main" id="{681B52A6-D3FF-CFC8-26B0-CF67B7241672}"/>
                  </a:ext>
                </a:extLst>
              </p:cNvPr>
              <p:cNvSpPr/>
              <p:nvPr/>
            </p:nvSpPr>
            <p:spPr>
              <a:xfrm>
                <a:off x="3006526" y="3528790"/>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0;p13">
                <a:extLst>
                  <a:ext uri="{FF2B5EF4-FFF2-40B4-BE49-F238E27FC236}">
                    <a16:creationId xmlns:a16="http://schemas.microsoft.com/office/drawing/2014/main" id="{DA9DBD97-1AFD-C3BD-8FCF-0C10B080A0DC}"/>
                  </a:ext>
                </a:extLst>
              </p:cNvPr>
              <p:cNvSpPr/>
              <p:nvPr/>
            </p:nvSpPr>
            <p:spPr>
              <a:xfrm>
                <a:off x="3067356" y="3493623"/>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1;p13">
                <a:extLst>
                  <a:ext uri="{FF2B5EF4-FFF2-40B4-BE49-F238E27FC236}">
                    <a16:creationId xmlns:a16="http://schemas.microsoft.com/office/drawing/2014/main" id="{CCB1EF9C-D2D0-2A62-5C75-7875230695F3}"/>
                  </a:ext>
                </a:extLst>
              </p:cNvPr>
              <p:cNvSpPr/>
              <p:nvPr/>
            </p:nvSpPr>
            <p:spPr>
              <a:xfrm>
                <a:off x="3025755" y="3459907"/>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2;p13">
                <a:extLst>
                  <a:ext uri="{FF2B5EF4-FFF2-40B4-BE49-F238E27FC236}">
                    <a16:creationId xmlns:a16="http://schemas.microsoft.com/office/drawing/2014/main" id="{F00A340A-00D1-1B95-E3D0-700AE57F056A}"/>
                  </a:ext>
                </a:extLst>
              </p:cNvPr>
              <p:cNvSpPr/>
              <p:nvPr/>
            </p:nvSpPr>
            <p:spPr>
              <a:xfrm>
                <a:off x="3132515" y="3430689"/>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3;p13">
                <a:extLst>
                  <a:ext uri="{FF2B5EF4-FFF2-40B4-BE49-F238E27FC236}">
                    <a16:creationId xmlns:a16="http://schemas.microsoft.com/office/drawing/2014/main" id="{832780D6-73BA-36B3-2468-1D98ED93E8C6}"/>
                  </a:ext>
                </a:extLst>
              </p:cNvPr>
              <p:cNvSpPr/>
              <p:nvPr/>
            </p:nvSpPr>
            <p:spPr>
              <a:xfrm>
                <a:off x="2983041" y="3391023"/>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4;p13">
                <a:extLst>
                  <a:ext uri="{FF2B5EF4-FFF2-40B4-BE49-F238E27FC236}">
                    <a16:creationId xmlns:a16="http://schemas.microsoft.com/office/drawing/2014/main" id="{073DF5AF-5295-1E3D-9085-D7E85F6C2FCE}"/>
                  </a:ext>
                </a:extLst>
              </p:cNvPr>
              <p:cNvSpPr/>
              <p:nvPr/>
            </p:nvSpPr>
            <p:spPr>
              <a:xfrm>
                <a:off x="3055867" y="3375253"/>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5;p13">
                <a:extLst>
                  <a:ext uri="{FF2B5EF4-FFF2-40B4-BE49-F238E27FC236}">
                    <a16:creationId xmlns:a16="http://schemas.microsoft.com/office/drawing/2014/main" id="{7FF880CB-CB26-9C1A-619D-B6666B1E1432}"/>
                  </a:ext>
                </a:extLst>
              </p:cNvPr>
              <p:cNvSpPr/>
              <p:nvPr/>
            </p:nvSpPr>
            <p:spPr>
              <a:xfrm>
                <a:off x="3128693" y="3358395"/>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6;p13">
                <a:extLst>
                  <a:ext uri="{FF2B5EF4-FFF2-40B4-BE49-F238E27FC236}">
                    <a16:creationId xmlns:a16="http://schemas.microsoft.com/office/drawing/2014/main" id="{F5A30303-0D28-9898-B061-CC130C556D7B}"/>
                  </a:ext>
                </a:extLst>
              </p:cNvPr>
              <p:cNvSpPr/>
              <p:nvPr/>
            </p:nvSpPr>
            <p:spPr>
              <a:xfrm>
                <a:off x="3148043" y="3303322"/>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7;p13">
                <a:extLst>
                  <a:ext uri="{FF2B5EF4-FFF2-40B4-BE49-F238E27FC236}">
                    <a16:creationId xmlns:a16="http://schemas.microsoft.com/office/drawing/2014/main" id="{C7C13E36-4A77-31C6-6987-8D42A4D5C7FF}"/>
                  </a:ext>
                </a:extLst>
              </p:cNvPr>
              <p:cNvSpPr/>
              <p:nvPr/>
            </p:nvSpPr>
            <p:spPr>
              <a:xfrm>
                <a:off x="3083029" y="325688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8;p13">
                <a:extLst>
                  <a:ext uri="{FF2B5EF4-FFF2-40B4-BE49-F238E27FC236}">
                    <a16:creationId xmlns:a16="http://schemas.microsoft.com/office/drawing/2014/main" id="{6A54189B-0AA5-06ED-475D-BC5DF9D6D7DA}"/>
                  </a:ext>
                </a:extLst>
              </p:cNvPr>
              <p:cNvSpPr/>
              <p:nvPr/>
            </p:nvSpPr>
            <p:spPr>
              <a:xfrm>
                <a:off x="3006526" y="3309659"/>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9;p13">
                <a:extLst>
                  <a:ext uri="{FF2B5EF4-FFF2-40B4-BE49-F238E27FC236}">
                    <a16:creationId xmlns:a16="http://schemas.microsoft.com/office/drawing/2014/main" id="{37C017ED-8DDF-4ABD-31E4-809B054A3D06}"/>
                  </a:ext>
                </a:extLst>
              </p:cNvPr>
              <p:cNvSpPr/>
              <p:nvPr/>
            </p:nvSpPr>
            <p:spPr>
              <a:xfrm>
                <a:off x="2957186" y="322892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0;p13">
                <a:extLst>
                  <a:ext uri="{FF2B5EF4-FFF2-40B4-BE49-F238E27FC236}">
                    <a16:creationId xmlns:a16="http://schemas.microsoft.com/office/drawing/2014/main" id="{3C379FBA-5989-25F2-D64A-F6A416CB57FD}"/>
                  </a:ext>
                </a:extLst>
              </p:cNvPr>
              <p:cNvSpPr/>
              <p:nvPr/>
            </p:nvSpPr>
            <p:spPr>
              <a:xfrm>
                <a:off x="3018015" y="3185158"/>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1;p13">
                <a:extLst>
                  <a:ext uri="{FF2B5EF4-FFF2-40B4-BE49-F238E27FC236}">
                    <a16:creationId xmlns:a16="http://schemas.microsoft.com/office/drawing/2014/main" id="{7880AD8C-F73D-43B6-07C0-8B4BF058FF6B}"/>
                  </a:ext>
                </a:extLst>
              </p:cNvPr>
              <p:cNvSpPr/>
              <p:nvPr/>
            </p:nvSpPr>
            <p:spPr>
              <a:xfrm>
                <a:off x="3148043" y="3218814"/>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2;p13">
                <a:extLst>
                  <a:ext uri="{FF2B5EF4-FFF2-40B4-BE49-F238E27FC236}">
                    <a16:creationId xmlns:a16="http://schemas.microsoft.com/office/drawing/2014/main" id="{F2063F98-4526-691C-7684-29B3A5A0BDB4}"/>
                  </a:ext>
                </a:extLst>
              </p:cNvPr>
              <p:cNvSpPr/>
              <p:nvPr/>
            </p:nvSpPr>
            <p:spPr>
              <a:xfrm>
                <a:off x="3148043" y="3134306"/>
                <a:ext cx="49200" cy="49200"/>
              </a:xfrm>
              <a:prstGeom prst="ellipse">
                <a:avLst/>
              </a:prstGeom>
              <a:gradFill>
                <a:gsLst>
                  <a:gs pos="0">
                    <a:srgbClr val="FFEB38"/>
                  </a:gs>
                  <a:gs pos="69000">
                    <a:srgbClr val="80761C"/>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0" name="Google Shape;163;p13">
                <a:extLst>
                  <a:ext uri="{FF2B5EF4-FFF2-40B4-BE49-F238E27FC236}">
                    <a16:creationId xmlns:a16="http://schemas.microsoft.com/office/drawing/2014/main" id="{B0EE52AA-1185-A895-30EF-F5228AC557CA}"/>
                  </a:ext>
                </a:extLst>
              </p:cNvPr>
              <p:cNvCxnSpPr/>
              <p:nvPr/>
            </p:nvCxnSpPr>
            <p:spPr>
              <a:xfrm rot="10800000">
                <a:off x="2964104" y="2972946"/>
                <a:ext cx="14100" cy="273900"/>
              </a:xfrm>
              <a:prstGeom prst="straightConnector1">
                <a:avLst/>
              </a:prstGeom>
              <a:noFill/>
              <a:ln w="19050" cap="flat" cmpd="sng">
                <a:solidFill>
                  <a:srgbClr val="000000"/>
                </a:solidFill>
                <a:prstDash val="solid"/>
                <a:round/>
                <a:headEnd type="none" w="med" len="med"/>
                <a:tailEnd type="triangle" w="med" len="med"/>
              </a:ln>
            </p:spPr>
          </p:cxnSp>
          <p:cxnSp>
            <p:nvCxnSpPr>
              <p:cNvPr id="41" name="Google Shape;164;p13">
                <a:extLst>
                  <a:ext uri="{FF2B5EF4-FFF2-40B4-BE49-F238E27FC236}">
                    <a16:creationId xmlns:a16="http://schemas.microsoft.com/office/drawing/2014/main" id="{8CCAD53D-DDAE-78F6-86B6-423353F183B8}"/>
                  </a:ext>
                </a:extLst>
              </p:cNvPr>
              <p:cNvCxnSpPr/>
              <p:nvPr/>
            </p:nvCxnSpPr>
            <p:spPr>
              <a:xfrm rot="10800000" flipH="1">
                <a:off x="3040555" y="2941589"/>
                <a:ext cx="13500" cy="270900"/>
              </a:xfrm>
              <a:prstGeom prst="straightConnector1">
                <a:avLst/>
              </a:prstGeom>
              <a:noFill/>
              <a:ln w="19050" cap="flat" cmpd="sng">
                <a:solidFill>
                  <a:srgbClr val="000000"/>
                </a:solidFill>
                <a:prstDash val="solid"/>
                <a:round/>
                <a:headEnd type="none" w="med" len="med"/>
                <a:tailEnd type="triangle" w="med" len="med"/>
              </a:ln>
            </p:spPr>
          </p:cxnSp>
          <p:cxnSp>
            <p:nvCxnSpPr>
              <p:cNvPr id="42" name="Google Shape;165;p13">
                <a:extLst>
                  <a:ext uri="{FF2B5EF4-FFF2-40B4-BE49-F238E27FC236}">
                    <a16:creationId xmlns:a16="http://schemas.microsoft.com/office/drawing/2014/main" id="{AC5F42F3-FB3B-D7A3-42E1-374F369A08C2}"/>
                  </a:ext>
                </a:extLst>
              </p:cNvPr>
              <p:cNvCxnSpPr/>
              <p:nvPr/>
            </p:nvCxnSpPr>
            <p:spPr>
              <a:xfrm rot="10800000" flipH="1">
                <a:off x="3175028" y="2883080"/>
                <a:ext cx="27300" cy="269100"/>
              </a:xfrm>
              <a:prstGeom prst="straightConnector1">
                <a:avLst/>
              </a:prstGeom>
              <a:noFill/>
              <a:ln w="19050" cap="flat" cmpd="sng">
                <a:solidFill>
                  <a:srgbClr val="000000"/>
                </a:solidFill>
                <a:prstDash val="solid"/>
                <a:round/>
                <a:headEnd type="none" w="med" len="med"/>
                <a:tailEnd type="triangle" w="med" len="med"/>
              </a:ln>
            </p:spPr>
          </p:cxnSp>
          <p:cxnSp>
            <p:nvCxnSpPr>
              <p:cNvPr id="43" name="Google Shape;166;p13">
                <a:extLst>
                  <a:ext uri="{FF2B5EF4-FFF2-40B4-BE49-F238E27FC236}">
                    <a16:creationId xmlns:a16="http://schemas.microsoft.com/office/drawing/2014/main" id="{EAE71304-D7E0-A54F-5C3D-3CFA36D47C3A}"/>
                  </a:ext>
                </a:extLst>
              </p:cNvPr>
              <p:cNvCxnSpPr/>
              <p:nvPr/>
            </p:nvCxnSpPr>
            <p:spPr>
              <a:xfrm rot="10800000">
                <a:off x="3121338" y="2928251"/>
                <a:ext cx="44700" cy="319200"/>
              </a:xfrm>
              <a:prstGeom prst="straightConnector1">
                <a:avLst/>
              </a:prstGeom>
              <a:noFill/>
              <a:ln w="19050" cap="flat" cmpd="sng">
                <a:solidFill>
                  <a:srgbClr val="000000"/>
                </a:solidFill>
                <a:prstDash val="solid"/>
                <a:round/>
                <a:headEnd type="none" w="med" len="med"/>
                <a:tailEnd type="triangle" w="med" len="med"/>
              </a:ln>
            </p:spPr>
          </p:cxnSp>
          <p:cxnSp>
            <p:nvCxnSpPr>
              <p:cNvPr id="44" name="Google Shape;167;p13">
                <a:extLst>
                  <a:ext uri="{FF2B5EF4-FFF2-40B4-BE49-F238E27FC236}">
                    <a16:creationId xmlns:a16="http://schemas.microsoft.com/office/drawing/2014/main" id="{8B72FACD-CD43-E38E-02BF-C010E4B7FA29}"/>
                  </a:ext>
                </a:extLst>
              </p:cNvPr>
              <p:cNvCxnSpPr/>
              <p:nvPr/>
            </p:nvCxnSpPr>
            <p:spPr>
              <a:xfrm rot="10800000">
                <a:off x="3074178" y="3139204"/>
                <a:ext cx="6600" cy="263400"/>
              </a:xfrm>
              <a:prstGeom prst="straightConnector1">
                <a:avLst/>
              </a:prstGeom>
              <a:noFill/>
              <a:ln w="19050" cap="flat" cmpd="sng">
                <a:solidFill>
                  <a:srgbClr val="000000"/>
                </a:solidFill>
                <a:prstDash val="solid"/>
                <a:round/>
                <a:headEnd type="none" w="med" len="med"/>
                <a:tailEnd type="triangle" w="med" len="med"/>
              </a:ln>
            </p:spPr>
          </p:cxnSp>
          <p:sp>
            <p:nvSpPr>
              <p:cNvPr id="45" name="Google Shape;168;p13">
                <a:extLst>
                  <a:ext uri="{FF2B5EF4-FFF2-40B4-BE49-F238E27FC236}">
                    <a16:creationId xmlns:a16="http://schemas.microsoft.com/office/drawing/2014/main" id="{B888F643-E0E1-02E4-AFEC-E682E2A92697}"/>
                  </a:ext>
                </a:extLst>
              </p:cNvPr>
              <p:cNvSpPr txBox="1"/>
              <p:nvPr/>
            </p:nvSpPr>
            <p:spPr>
              <a:xfrm>
                <a:off x="857202" y="3455932"/>
                <a:ext cx="1851300" cy="577800"/>
              </a:xfrm>
              <a:prstGeom prst="rect">
                <a:avLst/>
              </a:prstGeom>
              <a:noFill/>
              <a:ln>
                <a:noFill/>
              </a:ln>
              <a:effectLst/>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0" i="0" u="none" strike="noStrike" kern="0" cap="none" spc="0" normalizeH="0" baseline="0" noProof="0" dirty="0">
                    <a:ln>
                      <a:noFill/>
                    </a:ln>
                    <a:solidFill>
                      <a:srgbClr val="E06666"/>
                    </a:solidFill>
                    <a:effectLst/>
                    <a:uLnTx/>
                    <a:uFillTx/>
                    <a:latin typeface="Roboto"/>
                    <a:ea typeface="Roboto"/>
                    <a:cs typeface="Roboto"/>
                    <a:sym typeface="Roboto"/>
                  </a:rPr>
                  <a:t>Laser</a:t>
                </a:r>
                <a:endParaRPr kumimoji="0" sz="2000" b="0" i="1" u="none" strike="noStrike" kern="0" cap="none" spc="0" normalizeH="0" baseline="0" noProof="0" dirty="0">
                  <a:ln>
                    <a:noFill/>
                  </a:ln>
                  <a:solidFill>
                    <a:srgbClr val="E06666"/>
                  </a:solidFill>
                  <a:effectLst/>
                  <a:uLnTx/>
                  <a:uFillTx/>
                  <a:latin typeface="Roboto"/>
                  <a:ea typeface="Roboto"/>
                  <a:cs typeface="Roboto"/>
                  <a:sym typeface="Roboto"/>
                </a:endParaRPr>
              </a:p>
            </p:txBody>
          </p:sp>
          <p:sp>
            <p:nvSpPr>
              <p:cNvPr id="46" name="Google Shape;169;p13">
                <a:extLst>
                  <a:ext uri="{FF2B5EF4-FFF2-40B4-BE49-F238E27FC236}">
                    <a16:creationId xmlns:a16="http://schemas.microsoft.com/office/drawing/2014/main" id="{80FF4C41-0481-1771-357F-61D712A851A9}"/>
                  </a:ext>
                </a:extLst>
              </p:cNvPr>
              <p:cNvSpPr txBox="1"/>
              <p:nvPr/>
            </p:nvSpPr>
            <p:spPr>
              <a:xfrm>
                <a:off x="2089204" y="4288214"/>
                <a:ext cx="2000100" cy="509100"/>
              </a:xfrm>
              <a:prstGeom prst="rect">
                <a:avLst/>
              </a:prstGeom>
              <a:noFill/>
              <a:ln>
                <a:noFill/>
              </a:ln>
            </p:spPr>
            <p:txBody>
              <a:bodyPr spcFirstLastPara="1" wrap="square" lIns="91450" tIns="91450" rIns="91450" bIns="914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1" i="0" u="none" strike="noStrike" kern="0" cap="none" spc="0" normalizeH="0" baseline="0" noProof="0">
                    <a:ln>
                      <a:noFill/>
                    </a:ln>
                    <a:solidFill>
                      <a:srgbClr val="004065"/>
                    </a:solidFill>
                    <a:effectLst/>
                    <a:uLnTx/>
                    <a:uFillTx/>
                    <a:latin typeface="Roboto"/>
                    <a:ea typeface="Roboto"/>
                    <a:cs typeface="Roboto"/>
                    <a:sym typeface="Roboto"/>
                  </a:rPr>
                  <a:t>Photocathode</a:t>
                </a:r>
                <a:endParaRPr kumimoji="0" sz="2000" b="1" i="1" u="none" strike="noStrike" kern="0" cap="none" spc="0" normalizeH="0" baseline="0" noProof="0">
                  <a:ln>
                    <a:noFill/>
                  </a:ln>
                  <a:solidFill>
                    <a:srgbClr val="004065"/>
                  </a:solidFill>
                  <a:effectLst/>
                  <a:uLnTx/>
                  <a:uFillTx/>
                  <a:latin typeface="Roboto"/>
                  <a:ea typeface="Roboto"/>
                  <a:cs typeface="Roboto"/>
                  <a:sym typeface="Roboto"/>
                </a:endParaRPr>
              </a:p>
            </p:txBody>
          </p:sp>
          <p:grpSp>
            <p:nvGrpSpPr>
              <p:cNvPr id="47" name="Google Shape;170;p13">
                <a:extLst>
                  <a:ext uri="{FF2B5EF4-FFF2-40B4-BE49-F238E27FC236}">
                    <a16:creationId xmlns:a16="http://schemas.microsoft.com/office/drawing/2014/main" id="{F6AE8D6D-BDDA-970D-346D-E4438A5F162E}"/>
                  </a:ext>
                </a:extLst>
              </p:cNvPr>
              <p:cNvGrpSpPr/>
              <p:nvPr/>
            </p:nvGrpSpPr>
            <p:grpSpPr>
              <a:xfrm rot="-1140911">
                <a:off x="1644448" y="3869115"/>
                <a:ext cx="1396545" cy="702421"/>
                <a:chOff x="1640770" y="4081435"/>
                <a:chExt cx="1199002" cy="603061"/>
              </a:xfrm>
            </p:grpSpPr>
            <p:cxnSp>
              <p:nvCxnSpPr>
                <p:cNvPr id="48" name="Google Shape;171;p13">
                  <a:extLst>
                    <a:ext uri="{FF2B5EF4-FFF2-40B4-BE49-F238E27FC236}">
                      <a16:creationId xmlns:a16="http://schemas.microsoft.com/office/drawing/2014/main" id="{8F0619EE-FD99-C5B9-5909-7C71C001C8E8}"/>
                    </a:ext>
                  </a:extLst>
                </p:cNvPr>
                <p:cNvCxnSpPr/>
                <p:nvPr/>
              </p:nvCxnSpPr>
              <p:spPr>
                <a:xfrm rot="1200486">
                  <a:off x="2663535" y="4508259"/>
                  <a:ext cx="176237" cy="176237"/>
                </a:xfrm>
                <a:prstGeom prst="straightConnector1">
                  <a:avLst/>
                </a:prstGeom>
                <a:noFill/>
                <a:ln w="38100" cap="flat" cmpd="sng">
                  <a:solidFill>
                    <a:srgbClr val="E06666"/>
                  </a:solidFill>
                  <a:prstDash val="solid"/>
                  <a:round/>
                  <a:headEnd type="none" w="sm" len="sm"/>
                  <a:tailEnd type="triangle" w="lg" len="lg"/>
                </a:ln>
              </p:spPr>
            </p:cxnSp>
            <p:grpSp>
              <p:nvGrpSpPr>
                <p:cNvPr id="49" name="Google Shape;172;p13">
                  <a:extLst>
                    <a:ext uri="{FF2B5EF4-FFF2-40B4-BE49-F238E27FC236}">
                      <a16:creationId xmlns:a16="http://schemas.microsoft.com/office/drawing/2014/main" id="{03BB7F62-FBE8-51AB-E506-8AD3DD71F1FD}"/>
                    </a:ext>
                  </a:extLst>
                </p:cNvPr>
                <p:cNvGrpSpPr/>
                <p:nvPr/>
              </p:nvGrpSpPr>
              <p:grpSpPr>
                <a:xfrm rot="1566723">
                  <a:off x="1640770" y="4081435"/>
                  <a:ext cx="946996" cy="383902"/>
                  <a:chOff x="916231" y="3917643"/>
                  <a:chExt cx="2498801" cy="803148"/>
                </a:xfrm>
              </p:grpSpPr>
              <p:grpSp>
                <p:nvGrpSpPr>
                  <p:cNvPr id="51" name="Google Shape;173;p13">
                    <a:extLst>
                      <a:ext uri="{FF2B5EF4-FFF2-40B4-BE49-F238E27FC236}">
                        <a16:creationId xmlns:a16="http://schemas.microsoft.com/office/drawing/2014/main" id="{56CE5835-8CF6-538A-FA45-BF37556188FA}"/>
                      </a:ext>
                    </a:extLst>
                  </p:cNvPr>
                  <p:cNvGrpSpPr/>
                  <p:nvPr/>
                </p:nvGrpSpPr>
                <p:grpSpPr>
                  <a:xfrm>
                    <a:off x="916231" y="3917643"/>
                    <a:ext cx="1244800" cy="789884"/>
                    <a:chOff x="909913" y="3930281"/>
                    <a:chExt cx="1244800" cy="789884"/>
                  </a:xfrm>
                </p:grpSpPr>
                <p:sp>
                  <p:nvSpPr>
                    <p:cNvPr id="55" name="Google Shape;174;p13">
                      <a:extLst>
                        <a:ext uri="{FF2B5EF4-FFF2-40B4-BE49-F238E27FC236}">
                          <a16:creationId xmlns:a16="http://schemas.microsoft.com/office/drawing/2014/main" id="{3A6E905A-4C3B-6A1B-F8D9-42A86CD1C0E0}"/>
                        </a:ext>
                      </a:extLst>
                    </p:cNvPr>
                    <p:cNvSpPr/>
                    <p:nvPr/>
                  </p:nvSpPr>
                  <p:spPr>
                    <a:xfrm>
                      <a:off x="909913" y="3930281"/>
                      <a:ext cx="631875" cy="391775"/>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5;p13">
                      <a:extLst>
                        <a:ext uri="{FF2B5EF4-FFF2-40B4-BE49-F238E27FC236}">
                          <a16:creationId xmlns:a16="http://schemas.microsoft.com/office/drawing/2014/main" id="{2DC3DFB5-1A04-10CA-68E5-A4AF44F42D22}"/>
                        </a:ext>
                      </a:extLst>
                    </p:cNvPr>
                    <p:cNvSpPr/>
                    <p:nvPr/>
                  </p:nvSpPr>
                  <p:spPr>
                    <a:xfrm rot="-10545727" flipH="1">
                      <a:off x="1522816" y="4328417"/>
                      <a:ext cx="631897" cy="391748"/>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 name="Google Shape;176;p13">
                    <a:extLst>
                      <a:ext uri="{FF2B5EF4-FFF2-40B4-BE49-F238E27FC236}">
                        <a16:creationId xmlns:a16="http://schemas.microsoft.com/office/drawing/2014/main" id="{D6716B31-3489-1799-FF1F-C3C171CE23BE}"/>
                      </a:ext>
                    </a:extLst>
                  </p:cNvPr>
                  <p:cNvGrpSpPr/>
                  <p:nvPr/>
                </p:nvGrpSpPr>
                <p:grpSpPr>
                  <a:xfrm rot="-164380">
                    <a:off x="2170179" y="3930873"/>
                    <a:ext cx="1244853" cy="789918"/>
                    <a:chOff x="909913" y="3930281"/>
                    <a:chExt cx="1244800" cy="789884"/>
                  </a:xfrm>
                </p:grpSpPr>
                <p:sp>
                  <p:nvSpPr>
                    <p:cNvPr id="53" name="Google Shape;177;p13">
                      <a:extLst>
                        <a:ext uri="{FF2B5EF4-FFF2-40B4-BE49-F238E27FC236}">
                          <a16:creationId xmlns:a16="http://schemas.microsoft.com/office/drawing/2014/main" id="{F12B9693-DE7D-C798-3E6C-53570E2E5BB7}"/>
                        </a:ext>
                      </a:extLst>
                    </p:cNvPr>
                    <p:cNvSpPr/>
                    <p:nvPr/>
                  </p:nvSpPr>
                  <p:spPr>
                    <a:xfrm>
                      <a:off x="909913" y="3930281"/>
                      <a:ext cx="631875" cy="391775"/>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8;p13">
                      <a:extLst>
                        <a:ext uri="{FF2B5EF4-FFF2-40B4-BE49-F238E27FC236}">
                          <a16:creationId xmlns:a16="http://schemas.microsoft.com/office/drawing/2014/main" id="{AB4F7749-5FD8-54D6-A629-75123AF3C870}"/>
                        </a:ext>
                      </a:extLst>
                    </p:cNvPr>
                    <p:cNvSpPr/>
                    <p:nvPr/>
                  </p:nvSpPr>
                  <p:spPr>
                    <a:xfrm rot="-10545727" flipH="1">
                      <a:off x="1522816" y="4328417"/>
                      <a:ext cx="631897" cy="391748"/>
                    </a:xfrm>
                    <a:custGeom>
                      <a:avLst/>
                      <a:gdLst/>
                      <a:ahLst/>
                      <a:cxnLst/>
                      <a:rect l="l" t="t" r="r" b="b"/>
                      <a:pathLst>
                        <a:path w="25275" h="29330" extrusionOk="0">
                          <a:moveTo>
                            <a:pt x="0" y="28825"/>
                          </a:moveTo>
                          <a:cubicBezTo>
                            <a:pt x="2275" y="24023"/>
                            <a:pt x="9436" y="-73"/>
                            <a:pt x="13648" y="11"/>
                          </a:cubicBezTo>
                          <a:cubicBezTo>
                            <a:pt x="17861" y="95"/>
                            <a:pt x="23337" y="24444"/>
                            <a:pt x="25275" y="29330"/>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0" name="Google Shape;179;p13">
                  <a:extLst>
                    <a:ext uri="{FF2B5EF4-FFF2-40B4-BE49-F238E27FC236}">
                      <a16:creationId xmlns:a16="http://schemas.microsoft.com/office/drawing/2014/main" id="{D5954DD0-FA8B-ABDF-164D-51E3CBF3F5D6}"/>
                    </a:ext>
                  </a:extLst>
                </p:cNvPr>
                <p:cNvSpPr/>
                <p:nvPr/>
              </p:nvSpPr>
              <p:spPr>
                <a:xfrm>
                  <a:off x="2542187" y="4410512"/>
                  <a:ext cx="157975" cy="75825"/>
                </a:xfrm>
                <a:custGeom>
                  <a:avLst/>
                  <a:gdLst/>
                  <a:ahLst/>
                  <a:cxnLst/>
                  <a:rect l="l" t="t" r="r" b="b"/>
                  <a:pathLst>
                    <a:path w="6319" h="3033" extrusionOk="0">
                      <a:moveTo>
                        <a:pt x="0" y="3033"/>
                      </a:moveTo>
                      <a:cubicBezTo>
                        <a:pt x="716" y="2528"/>
                        <a:pt x="3244" y="0"/>
                        <a:pt x="4297" y="0"/>
                      </a:cubicBezTo>
                      <a:cubicBezTo>
                        <a:pt x="5350" y="0"/>
                        <a:pt x="5982" y="2528"/>
                        <a:pt x="6319" y="3033"/>
                      </a:cubicBezTo>
                    </a:path>
                  </a:pathLst>
                </a:cu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pic>
        <p:nvPicPr>
          <p:cNvPr id="103" name="Picture 102">
            <a:extLst>
              <a:ext uri="{FF2B5EF4-FFF2-40B4-BE49-F238E27FC236}">
                <a16:creationId xmlns:a16="http://schemas.microsoft.com/office/drawing/2014/main" id="{DF989129-2FDD-2150-0D4E-192DC2D52300}"/>
              </a:ext>
            </a:extLst>
          </p:cNvPr>
          <p:cNvPicPr>
            <a:picLocks noChangeAspect="1"/>
          </p:cNvPicPr>
          <p:nvPr/>
        </p:nvPicPr>
        <p:blipFill>
          <a:blip r:embed="rId3"/>
          <a:stretch>
            <a:fillRect/>
          </a:stretch>
        </p:blipFill>
        <p:spPr>
          <a:xfrm>
            <a:off x="9032875" y="2074816"/>
            <a:ext cx="2600325" cy="514350"/>
          </a:xfrm>
          <a:prstGeom prst="rect">
            <a:avLst/>
          </a:prstGeom>
        </p:spPr>
      </p:pic>
      <p:pic>
        <p:nvPicPr>
          <p:cNvPr id="6" name="Picture 5">
            <a:extLst>
              <a:ext uri="{FF2B5EF4-FFF2-40B4-BE49-F238E27FC236}">
                <a16:creationId xmlns:a16="http://schemas.microsoft.com/office/drawing/2014/main" id="{C442F8C1-81E3-727E-9B46-1E188BF3B03F}"/>
              </a:ext>
            </a:extLst>
          </p:cNvPr>
          <p:cNvPicPr>
            <a:picLocks noChangeAspect="1"/>
          </p:cNvPicPr>
          <p:nvPr/>
        </p:nvPicPr>
        <p:blipFill>
          <a:blip r:embed="rId4"/>
          <a:stretch>
            <a:fillRect/>
          </a:stretch>
        </p:blipFill>
        <p:spPr>
          <a:xfrm>
            <a:off x="6375933" y="2397110"/>
            <a:ext cx="1467028" cy="500347"/>
          </a:xfrm>
          <a:prstGeom prst="rect">
            <a:avLst/>
          </a:prstGeom>
        </p:spPr>
      </p:pic>
      <p:pic>
        <p:nvPicPr>
          <p:cNvPr id="7" name="Picture 6">
            <a:extLst>
              <a:ext uri="{FF2B5EF4-FFF2-40B4-BE49-F238E27FC236}">
                <a16:creationId xmlns:a16="http://schemas.microsoft.com/office/drawing/2014/main" id="{098589FF-F33E-4CF0-56A1-96B140597DE2}"/>
              </a:ext>
            </a:extLst>
          </p:cNvPr>
          <p:cNvPicPr>
            <a:picLocks noChangeAspect="1"/>
          </p:cNvPicPr>
          <p:nvPr/>
        </p:nvPicPr>
        <p:blipFill>
          <a:blip r:embed="rId5">
            <a:alphaModFix/>
          </a:blip>
          <a:stretch>
            <a:fillRect/>
          </a:stretch>
        </p:blipFill>
        <p:spPr>
          <a:xfrm>
            <a:off x="5892480" y="1870853"/>
            <a:ext cx="2433934" cy="528682"/>
          </a:xfrm>
          <a:prstGeom prst="rect">
            <a:avLst/>
          </a:prstGeom>
        </p:spPr>
      </p:pic>
    </p:spTree>
    <p:extLst>
      <p:ext uri="{BB962C8B-B14F-4D97-AF65-F5344CB8AC3E}">
        <p14:creationId xmlns:p14="http://schemas.microsoft.com/office/powerpoint/2010/main" val="19984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D7D45-50C2-C6A2-B6A8-46511D69F0B5}"/>
              </a:ext>
            </a:extLst>
          </p:cNvPr>
          <p:cNvSpPr>
            <a:spLocks noGrp="1"/>
          </p:cNvSpPr>
          <p:nvPr>
            <p:ph idx="1"/>
          </p:nvPr>
        </p:nvSpPr>
        <p:spPr>
          <a:xfrm>
            <a:off x="26933" y="942497"/>
            <a:ext cx="7820809" cy="5612295"/>
          </a:xfrm>
        </p:spPr>
        <p:txBody>
          <a:bodyPr/>
          <a:lstStyle/>
          <a:p>
            <a:pPr marL="0" indent="0">
              <a:buNone/>
            </a:pPr>
            <a:r>
              <a:rPr lang="en-US" i="1" dirty="0"/>
              <a:t>Ab initio </a:t>
            </a:r>
            <a:r>
              <a:rPr lang="en-US" dirty="0"/>
              <a:t>calculation requires several key ingredients:</a:t>
            </a:r>
          </a:p>
          <a:p>
            <a:pPr>
              <a:spcAft>
                <a:spcPts val="9000"/>
              </a:spcAft>
            </a:pPr>
            <a:r>
              <a:rPr lang="en-US" dirty="0"/>
              <a:t>Plane wave DFT code </a:t>
            </a:r>
          </a:p>
          <a:p>
            <a:pPr>
              <a:spcAft>
                <a:spcPts val="1800"/>
              </a:spcAft>
            </a:pPr>
            <a:r>
              <a:rPr lang="en-US" dirty="0"/>
              <a:t>Wannier-based Green’s function scattering states</a:t>
            </a:r>
          </a:p>
          <a:p>
            <a:pPr lvl="1">
              <a:spcAft>
                <a:spcPts val="1800"/>
              </a:spcAft>
            </a:pPr>
            <a:r>
              <a:rPr lang="en-US" dirty="0"/>
              <a:t>Vacuum Wannier functions provide a localized first-principles basis for constructing scattering states at solid–vacuum interfaces (Wu and Arias, arXiv:2603.14105, 2026).	</a:t>
            </a:r>
          </a:p>
          <a:p>
            <a:pPr>
              <a:spcAft>
                <a:spcPts val="9000"/>
              </a:spcAft>
            </a:pPr>
            <a:r>
              <a:rPr lang="en-US" dirty="0"/>
              <a:t>Inelastic electron scattering </a:t>
            </a:r>
          </a:p>
        </p:txBody>
      </p:sp>
      <p:sp>
        <p:nvSpPr>
          <p:cNvPr id="3" name="Title 2">
            <a:extLst>
              <a:ext uri="{FF2B5EF4-FFF2-40B4-BE49-F238E27FC236}">
                <a16:creationId xmlns:a16="http://schemas.microsoft.com/office/drawing/2014/main" id="{4380F3A4-C4C6-3089-6890-1F0D8F657551}"/>
              </a:ext>
            </a:extLst>
          </p:cNvPr>
          <p:cNvSpPr>
            <a:spLocks noGrp="1"/>
          </p:cNvSpPr>
          <p:nvPr>
            <p:ph type="title"/>
          </p:nvPr>
        </p:nvSpPr>
        <p:spPr/>
        <p:txBody>
          <a:bodyPr/>
          <a:lstStyle/>
          <a:p>
            <a:r>
              <a:rPr lang="en-US" dirty="0"/>
              <a:t>Theory ingredients</a:t>
            </a:r>
          </a:p>
        </p:txBody>
      </p:sp>
      <p:sp>
        <p:nvSpPr>
          <p:cNvPr id="4" name="Date Placeholder 3">
            <a:extLst>
              <a:ext uri="{FF2B5EF4-FFF2-40B4-BE49-F238E27FC236}">
                <a16:creationId xmlns:a16="http://schemas.microsoft.com/office/drawing/2014/main" id="{22B24F80-2C0B-40FF-E0EF-DF7E4BE2BDCF}"/>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EB9D6B14-A71B-E1F6-30D6-AA7FA53EC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A5574-F2FC-872F-F242-96284C55DC27}"/>
              </a:ext>
            </a:extLst>
          </p:cNvPr>
          <p:cNvSpPr>
            <a:spLocks noGrp="1"/>
          </p:cNvSpPr>
          <p:nvPr>
            <p:ph type="sldNum" sz="quarter" idx="12"/>
          </p:nvPr>
        </p:nvSpPr>
        <p:spPr/>
        <p:txBody>
          <a:bodyPr/>
          <a:lstStyle/>
          <a:p>
            <a:fld id="{921CBE81-14BD-7343-B359-01BCBA3179F9}" type="slidenum">
              <a:rPr lang="en-US" smtClean="0"/>
              <a:t>5</a:t>
            </a:fld>
            <a:endParaRPr lang="en-US"/>
          </a:p>
        </p:txBody>
      </p:sp>
      <p:pic>
        <p:nvPicPr>
          <p:cNvPr id="10" name="Picture 9">
            <a:extLst>
              <a:ext uri="{FF2B5EF4-FFF2-40B4-BE49-F238E27FC236}">
                <a16:creationId xmlns:a16="http://schemas.microsoft.com/office/drawing/2014/main" id="{0A4863D8-6C5B-5387-9A0A-16D6D8D90553}"/>
              </a:ext>
            </a:extLst>
          </p:cNvPr>
          <p:cNvPicPr>
            <a:picLocks noChangeAspect="1"/>
          </p:cNvPicPr>
          <p:nvPr/>
        </p:nvPicPr>
        <p:blipFill>
          <a:blip r:embed="rId3"/>
          <a:stretch>
            <a:fillRect/>
          </a:stretch>
        </p:blipFill>
        <p:spPr>
          <a:xfrm>
            <a:off x="3718081" y="1429069"/>
            <a:ext cx="1501190" cy="1501190"/>
          </a:xfrm>
          <a:prstGeom prst="rect">
            <a:avLst/>
          </a:prstGeom>
          <a:ln w="38100">
            <a:noFill/>
          </a:ln>
        </p:spPr>
      </p:pic>
      <p:pic>
        <p:nvPicPr>
          <p:cNvPr id="12" name="Picture 11">
            <a:extLst>
              <a:ext uri="{FF2B5EF4-FFF2-40B4-BE49-F238E27FC236}">
                <a16:creationId xmlns:a16="http://schemas.microsoft.com/office/drawing/2014/main" id="{17D9785B-167B-75FB-D6F5-EE08F6A62AD6}"/>
              </a:ext>
            </a:extLst>
          </p:cNvPr>
          <p:cNvPicPr>
            <a:picLocks noChangeAspect="1"/>
          </p:cNvPicPr>
          <p:nvPr/>
        </p:nvPicPr>
        <p:blipFill>
          <a:blip r:embed="rId4"/>
          <a:stretch>
            <a:fillRect/>
          </a:stretch>
        </p:blipFill>
        <p:spPr>
          <a:xfrm>
            <a:off x="2261987" y="5156786"/>
            <a:ext cx="4295775" cy="1038225"/>
          </a:xfrm>
          <a:prstGeom prst="rect">
            <a:avLst/>
          </a:prstGeom>
          <a:ln w="38100">
            <a:noFill/>
          </a:ln>
        </p:spPr>
      </p:pic>
      <p:grpSp>
        <p:nvGrpSpPr>
          <p:cNvPr id="8" name="Group 7">
            <a:extLst>
              <a:ext uri="{FF2B5EF4-FFF2-40B4-BE49-F238E27FC236}">
                <a16:creationId xmlns:a16="http://schemas.microsoft.com/office/drawing/2014/main" id="{AFF7C80B-B768-DB39-24D9-294517DF6B80}"/>
              </a:ext>
            </a:extLst>
          </p:cNvPr>
          <p:cNvGrpSpPr/>
          <p:nvPr/>
        </p:nvGrpSpPr>
        <p:grpSpPr>
          <a:xfrm>
            <a:off x="8815916" y="2110704"/>
            <a:ext cx="3322294" cy="4381236"/>
            <a:chOff x="8815916" y="2110704"/>
            <a:chExt cx="3322294" cy="4381236"/>
          </a:xfrm>
        </p:grpSpPr>
        <p:grpSp>
          <p:nvGrpSpPr>
            <p:cNvPr id="17" name="Group 16">
              <a:extLst>
                <a:ext uri="{FF2B5EF4-FFF2-40B4-BE49-F238E27FC236}">
                  <a16:creationId xmlns:a16="http://schemas.microsoft.com/office/drawing/2014/main" id="{9BF45CD0-7442-0998-A75A-57AE3EF44389}"/>
                </a:ext>
              </a:extLst>
            </p:cNvPr>
            <p:cNvGrpSpPr>
              <a:grpSpLocks noChangeAspect="1"/>
            </p:cNvGrpSpPr>
            <p:nvPr/>
          </p:nvGrpSpPr>
          <p:grpSpPr>
            <a:xfrm>
              <a:off x="8815916" y="2110704"/>
              <a:ext cx="3322294" cy="4381236"/>
              <a:chOff x="8869706" y="2856908"/>
              <a:chExt cx="3322294" cy="4381236"/>
            </a:xfrm>
          </p:grpSpPr>
          <p:pic>
            <p:nvPicPr>
              <p:cNvPr id="16" name="Picture 15">
                <a:extLst>
                  <a:ext uri="{FF2B5EF4-FFF2-40B4-BE49-F238E27FC236}">
                    <a16:creationId xmlns:a16="http://schemas.microsoft.com/office/drawing/2014/main" id="{C08F5D15-58D7-CB7B-3E72-308A33B89BC4}"/>
                  </a:ext>
                </a:extLst>
              </p:cNvPr>
              <p:cNvPicPr>
                <a:picLocks noChangeAspect="1"/>
              </p:cNvPicPr>
              <p:nvPr/>
            </p:nvPicPr>
            <p:blipFill>
              <a:blip r:embed="rId5"/>
              <a:srcRect l="3959" t="8689" r="3959" b="27425"/>
              <a:stretch>
                <a:fillRect/>
              </a:stretch>
            </p:blipFill>
            <p:spPr>
              <a:xfrm>
                <a:off x="8869706" y="2856908"/>
                <a:ext cx="3322294" cy="4381235"/>
              </a:xfrm>
              <a:prstGeom prst="rect">
                <a:avLst/>
              </a:prstGeom>
              <a:ln w="38100">
                <a:solidFill>
                  <a:schemeClr val="tx1"/>
                </a:solidFill>
              </a:ln>
            </p:spPr>
          </p:pic>
          <p:pic>
            <p:nvPicPr>
              <p:cNvPr id="14" name="Picture 13">
                <a:extLst>
                  <a:ext uri="{FF2B5EF4-FFF2-40B4-BE49-F238E27FC236}">
                    <a16:creationId xmlns:a16="http://schemas.microsoft.com/office/drawing/2014/main" id="{AA5EB373-46BE-59EE-0A54-F099C017AA30}"/>
                  </a:ext>
                </a:extLst>
              </p:cNvPr>
              <p:cNvPicPr>
                <a:picLocks noChangeAspect="1"/>
              </p:cNvPicPr>
              <p:nvPr/>
            </p:nvPicPr>
            <p:blipFill>
              <a:blip r:embed="rId6"/>
              <a:srcRect t="44383" b="27426"/>
              <a:stretch>
                <a:fillRect/>
              </a:stretch>
            </p:blipFill>
            <p:spPr>
              <a:xfrm>
                <a:off x="8869706" y="5304728"/>
                <a:ext cx="3322294" cy="1933416"/>
              </a:xfrm>
              <a:prstGeom prst="rect">
                <a:avLst/>
              </a:prstGeom>
              <a:ln w="38100">
                <a:noFill/>
              </a:ln>
            </p:spPr>
          </p:pic>
        </p:grpSp>
        <p:sp>
          <p:nvSpPr>
            <p:cNvPr id="7" name="TextBox 6">
              <a:extLst>
                <a:ext uri="{FF2B5EF4-FFF2-40B4-BE49-F238E27FC236}">
                  <a16:creationId xmlns:a16="http://schemas.microsoft.com/office/drawing/2014/main" id="{0A4B7F3A-E94A-3A3E-61AA-7B4876A31076}"/>
                </a:ext>
              </a:extLst>
            </p:cNvPr>
            <p:cNvSpPr txBox="1"/>
            <p:nvPr/>
          </p:nvSpPr>
          <p:spPr>
            <a:xfrm>
              <a:off x="10859843" y="2161719"/>
              <a:ext cx="992579" cy="369332"/>
            </a:xfrm>
            <a:prstGeom prst="rect">
              <a:avLst/>
            </a:prstGeom>
            <a:noFill/>
          </p:spPr>
          <p:txBody>
            <a:bodyPr wrap="none" rtlCol="0">
              <a:spAutoFit/>
            </a:bodyPr>
            <a:lstStyle/>
            <a:p>
              <a:r>
                <a:rPr lang="en-US" dirty="0"/>
                <a:t>vacuum</a:t>
              </a:r>
            </a:p>
          </p:txBody>
        </p:sp>
        <p:sp>
          <p:nvSpPr>
            <p:cNvPr id="9" name="TextBox 8">
              <a:extLst>
                <a:ext uri="{FF2B5EF4-FFF2-40B4-BE49-F238E27FC236}">
                  <a16:creationId xmlns:a16="http://schemas.microsoft.com/office/drawing/2014/main" id="{CA8393F5-DBFD-E459-1725-C8C52A567463}"/>
                </a:ext>
              </a:extLst>
            </p:cNvPr>
            <p:cNvSpPr txBox="1"/>
            <p:nvPr/>
          </p:nvSpPr>
          <p:spPr>
            <a:xfrm>
              <a:off x="10859843" y="4469475"/>
              <a:ext cx="941283" cy="369332"/>
            </a:xfrm>
            <a:prstGeom prst="rect">
              <a:avLst/>
            </a:prstGeom>
            <a:noFill/>
          </p:spPr>
          <p:txBody>
            <a:bodyPr wrap="none" rtlCol="0">
              <a:spAutoFit/>
            </a:bodyPr>
            <a:lstStyle/>
            <a:p>
              <a:r>
                <a:rPr lang="en-US" dirty="0"/>
                <a:t>surface</a:t>
              </a:r>
            </a:p>
          </p:txBody>
        </p:sp>
      </p:grpSp>
    </p:spTree>
    <p:extLst>
      <p:ext uri="{BB962C8B-B14F-4D97-AF65-F5344CB8AC3E}">
        <p14:creationId xmlns:p14="http://schemas.microsoft.com/office/powerpoint/2010/main" val="9891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1C3E5-34AB-3973-AC18-A5E9D9C5D15E}"/>
              </a:ext>
            </a:extLst>
          </p:cNvPr>
          <p:cNvSpPr>
            <a:spLocks noGrp="1"/>
          </p:cNvSpPr>
          <p:nvPr>
            <p:ph type="title"/>
          </p:nvPr>
        </p:nvSpPr>
        <p:spPr/>
        <p:txBody>
          <a:bodyPr/>
          <a:lstStyle/>
          <a:p>
            <a:r>
              <a:rPr lang="en-US" dirty="0"/>
              <a:t>Transition matrix elements</a:t>
            </a:r>
          </a:p>
        </p:txBody>
      </p:sp>
      <p:sp>
        <p:nvSpPr>
          <p:cNvPr id="2" name="Content Placeholder 1">
            <a:extLst>
              <a:ext uri="{FF2B5EF4-FFF2-40B4-BE49-F238E27FC236}">
                <a16:creationId xmlns:a16="http://schemas.microsoft.com/office/drawing/2014/main" id="{99444AA5-D06C-F1FD-3F91-02F0737672D0}"/>
              </a:ext>
            </a:extLst>
          </p:cNvPr>
          <p:cNvSpPr>
            <a:spLocks noGrp="1"/>
          </p:cNvSpPr>
          <p:nvPr>
            <p:ph sz="half" idx="1"/>
          </p:nvPr>
        </p:nvSpPr>
        <p:spPr/>
        <p:txBody>
          <a:bodyPr/>
          <a:lstStyle/>
          <a:p>
            <a:pPr>
              <a:spcAft>
                <a:spcPts val="1200"/>
              </a:spcAft>
            </a:pPr>
            <a:r>
              <a:rPr lang="en-US" dirty="0"/>
              <a:t>Electrons in the material feel an attenuated field controlled by the refractive index</a:t>
            </a:r>
          </a:p>
          <a:p>
            <a:pPr lvl="1">
              <a:spcAft>
                <a:spcPts val="1200"/>
              </a:spcAft>
            </a:pPr>
            <a:r>
              <a:rPr lang="en-US" dirty="0"/>
              <a:t>Fresnel equations</a:t>
            </a:r>
          </a:p>
          <a:p>
            <a:pPr lvl="1">
              <a:spcAft>
                <a:spcPts val="1800"/>
              </a:spcAft>
            </a:pPr>
            <a:r>
              <a:rPr lang="en-US" i="1" dirty="0"/>
              <a:t>Ab initio </a:t>
            </a:r>
            <a:r>
              <a:rPr lang="en-US" dirty="0"/>
              <a:t>refractive index</a:t>
            </a:r>
          </a:p>
          <a:p>
            <a:pPr>
              <a:spcAft>
                <a:spcPts val="1800"/>
              </a:spcAft>
            </a:pPr>
            <a:r>
              <a:rPr lang="en-US" dirty="0"/>
              <a:t>Light-matter interaction</a:t>
            </a:r>
          </a:p>
          <a:p>
            <a:endParaRPr lang="en-US" dirty="0"/>
          </a:p>
        </p:txBody>
      </p:sp>
      <p:pic>
        <p:nvPicPr>
          <p:cNvPr id="12" name="Content Placeholder 11">
            <a:extLst>
              <a:ext uri="{FF2B5EF4-FFF2-40B4-BE49-F238E27FC236}">
                <a16:creationId xmlns:a16="http://schemas.microsoft.com/office/drawing/2014/main" id="{42FE159B-5347-3087-0C32-B2D1FA01BDDA}"/>
              </a:ext>
            </a:extLst>
          </p:cNvPr>
          <p:cNvPicPr>
            <a:picLocks noGrp="1" noChangeAspect="1"/>
          </p:cNvPicPr>
          <p:nvPr>
            <p:ph sz="half" idx="2"/>
          </p:nvPr>
        </p:nvPicPr>
        <p:blipFill>
          <a:blip r:embed="rId3"/>
          <a:stretch>
            <a:fillRect/>
          </a:stretch>
        </p:blipFill>
        <p:spPr bwMode="auto">
          <a:xfrm>
            <a:off x="6536643" y="1854484"/>
            <a:ext cx="4921435" cy="3789425"/>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A38DDAE4-A49B-AA2F-4252-2146206061E7}"/>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60555F02-545A-2C89-2625-B0A856125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61E21-088D-D780-DB60-4F0247FA8518}"/>
              </a:ext>
            </a:extLst>
          </p:cNvPr>
          <p:cNvSpPr>
            <a:spLocks noGrp="1"/>
          </p:cNvSpPr>
          <p:nvPr>
            <p:ph type="sldNum" sz="quarter" idx="12"/>
          </p:nvPr>
        </p:nvSpPr>
        <p:spPr/>
        <p:txBody>
          <a:bodyPr/>
          <a:lstStyle/>
          <a:p>
            <a:fld id="{921CBE81-14BD-7343-B359-01BCBA3179F9}" type="slidenum">
              <a:rPr lang="en-US" smtClean="0"/>
              <a:t>6</a:t>
            </a:fld>
            <a:endParaRPr lang="en-US"/>
          </a:p>
        </p:txBody>
      </p:sp>
      <p:pic>
        <p:nvPicPr>
          <p:cNvPr id="14" name="Picture 13">
            <a:extLst>
              <a:ext uri="{FF2B5EF4-FFF2-40B4-BE49-F238E27FC236}">
                <a16:creationId xmlns:a16="http://schemas.microsoft.com/office/drawing/2014/main" id="{13744EEF-3AD5-D496-D929-88471C87E9CC}"/>
              </a:ext>
            </a:extLst>
          </p:cNvPr>
          <p:cNvPicPr>
            <a:picLocks noChangeAspect="1"/>
          </p:cNvPicPr>
          <p:nvPr/>
        </p:nvPicPr>
        <p:blipFill>
          <a:blip r:embed="rId4"/>
          <a:stretch>
            <a:fillRect/>
          </a:stretch>
        </p:blipFill>
        <p:spPr>
          <a:xfrm>
            <a:off x="461712" y="4455458"/>
            <a:ext cx="5425381" cy="689667"/>
          </a:xfrm>
          <a:prstGeom prst="rect">
            <a:avLst/>
          </a:prstGeom>
        </p:spPr>
      </p:pic>
      <p:grpSp>
        <p:nvGrpSpPr>
          <p:cNvPr id="20" name="Group 19">
            <a:extLst>
              <a:ext uri="{FF2B5EF4-FFF2-40B4-BE49-F238E27FC236}">
                <a16:creationId xmlns:a16="http://schemas.microsoft.com/office/drawing/2014/main" id="{25860F90-8023-5714-298D-08534131CAEC}"/>
              </a:ext>
            </a:extLst>
          </p:cNvPr>
          <p:cNvGrpSpPr/>
          <p:nvPr/>
        </p:nvGrpSpPr>
        <p:grpSpPr>
          <a:xfrm>
            <a:off x="2238633" y="4009785"/>
            <a:ext cx="1428661" cy="1064692"/>
            <a:chOff x="2238633" y="3733339"/>
            <a:chExt cx="1428661" cy="1064692"/>
          </a:xfrm>
        </p:grpSpPr>
        <p:sp>
          <p:nvSpPr>
            <p:cNvPr id="15" name="Rectangle 14">
              <a:extLst>
                <a:ext uri="{FF2B5EF4-FFF2-40B4-BE49-F238E27FC236}">
                  <a16:creationId xmlns:a16="http://schemas.microsoft.com/office/drawing/2014/main" id="{B7B56D2A-9739-A3BB-9277-DA826652DA7F}"/>
                </a:ext>
              </a:extLst>
            </p:cNvPr>
            <p:cNvSpPr/>
            <p:nvPr/>
          </p:nvSpPr>
          <p:spPr>
            <a:xfrm>
              <a:off x="2541142" y="4209255"/>
              <a:ext cx="823645" cy="588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F3E953-DDB2-0B87-273C-F93F10AA4E18}"/>
                </a:ext>
              </a:extLst>
            </p:cNvPr>
            <p:cNvSpPr txBox="1"/>
            <p:nvPr/>
          </p:nvSpPr>
          <p:spPr>
            <a:xfrm>
              <a:off x="2238633" y="3733339"/>
              <a:ext cx="1428661" cy="369332"/>
            </a:xfrm>
            <a:prstGeom prst="rect">
              <a:avLst/>
            </a:prstGeom>
            <a:noFill/>
          </p:spPr>
          <p:txBody>
            <a:bodyPr wrap="none" rtlCol="0">
              <a:spAutoFit/>
            </a:bodyPr>
            <a:lstStyle/>
            <a:p>
              <a:r>
                <a:rPr lang="en-US" dirty="0"/>
                <a:t>Typical term</a:t>
              </a:r>
            </a:p>
          </p:txBody>
        </p:sp>
      </p:grpSp>
      <p:grpSp>
        <p:nvGrpSpPr>
          <p:cNvPr id="21" name="Group 20">
            <a:extLst>
              <a:ext uri="{FF2B5EF4-FFF2-40B4-BE49-F238E27FC236}">
                <a16:creationId xmlns:a16="http://schemas.microsoft.com/office/drawing/2014/main" id="{2903D590-3A81-68B0-6507-3E71F75A0FC1}"/>
              </a:ext>
            </a:extLst>
          </p:cNvPr>
          <p:cNvGrpSpPr/>
          <p:nvPr/>
        </p:nvGrpSpPr>
        <p:grpSpPr>
          <a:xfrm>
            <a:off x="3436790" y="4379258"/>
            <a:ext cx="2467342" cy="1156699"/>
            <a:chOff x="3436790" y="4102812"/>
            <a:chExt cx="2467342" cy="1156699"/>
          </a:xfrm>
        </p:grpSpPr>
        <p:sp>
          <p:nvSpPr>
            <p:cNvPr id="17" name="Rectangle 16">
              <a:extLst>
                <a:ext uri="{FF2B5EF4-FFF2-40B4-BE49-F238E27FC236}">
                  <a16:creationId xmlns:a16="http://schemas.microsoft.com/office/drawing/2014/main" id="{F5CE636E-00D6-3824-A29A-4DDEFE432F16}"/>
                </a:ext>
              </a:extLst>
            </p:cNvPr>
            <p:cNvSpPr/>
            <p:nvPr/>
          </p:nvSpPr>
          <p:spPr>
            <a:xfrm>
              <a:off x="3602805" y="4102812"/>
              <a:ext cx="2135312" cy="7616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A01D79-A51B-E965-5A32-2F4EFF17DB12}"/>
                </a:ext>
              </a:extLst>
            </p:cNvPr>
            <p:cNvSpPr txBox="1"/>
            <p:nvPr/>
          </p:nvSpPr>
          <p:spPr>
            <a:xfrm>
              <a:off x="3436790" y="4890179"/>
              <a:ext cx="2467342" cy="369332"/>
            </a:xfrm>
            <a:prstGeom prst="rect">
              <a:avLst/>
            </a:prstGeom>
            <a:noFill/>
          </p:spPr>
          <p:txBody>
            <a:bodyPr wrap="none" rtlCol="0">
              <a:spAutoFit/>
            </a:bodyPr>
            <a:lstStyle/>
            <a:p>
              <a:r>
                <a:rPr lang="en-US" dirty="0"/>
                <a:t>Surface sensitive term</a:t>
              </a:r>
            </a:p>
          </p:txBody>
        </p:sp>
      </p:grpSp>
      <p:sp>
        <p:nvSpPr>
          <p:cNvPr id="22" name="TextBox 21">
            <a:extLst>
              <a:ext uri="{FF2B5EF4-FFF2-40B4-BE49-F238E27FC236}">
                <a16:creationId xmlns:a16="http://schemas.microsoft.com/office/drawing/2014/main" id="{6063F404-E427-F367-63C1-3BF403CB9653}"/>
              </a:ext>
            </a:extLst>
          </p:cNvPr>
          <p:cNvSpPr txBox="1"/>
          <p:nvPr/>
        </p:nvSpPr>
        <p:spPr>
          <a:xfrm>
            <a:off x="8851604" y="1631718"/>
            <a:ext cx="971163" cy="369332"/>
          </a:xfrm>
          <a:prstGeom prst="rect">
            <a:avLst/>
          </a:prstGeom>
          <a:noFill/>
        </p:spPr>
        <p:txBody>
          <a:bodyPr wrap="none" rtlCol="0">
            <a:spAutoFit/>
          </a:bodyPr>
          <a:lstStyle/>
          <a:p>
            <a:r>
              <a:rPr lang="en-US" dirty="0"/>
              <a:t>Ag(111)</a:t>
            </a:r>
          </a:p>
        </p:txBody>
      </p:sp>
    </p:spTree>
    <p:extLst>
      <p:ext uri="{BB962C8B-B14F-4D97-AF65-F5344CB8AC3E}">
        <p14:creationId xmlns:p14="http://schemas.microsoft.com/office/powerpoint/2010/main" val="17578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32">
            <a:extLst>
              <a:ext uri="{FF2B5EF4-FFF2-40B4-BE49-F238E27FC236}">
                <a16:creationId xmlns:a16="http://schemas.microsoft.com/office/drawing/2014/main" id="{7DA4E629-B082-6B1E-EB88-FE7F86E534F6}"/>
              </a:ext>
            </a:extLst>
          </p:cNvPr>
          <p:cNvPicPr>
            <a:picLocks noGrp="1" noChangeAspect="1"/>
          </p:cNvPicPr>
          <p:nvPr>
            <p:ph sz="half" idx="2"/>
          </p:nvPr>
        </p:nvPicPr>
        <p:blipFill>
          <a:blip r:embed="rId3"/>
          <a:stretch>
            <a:fillRect/>
          </a:stretch>
        </p:blipFill>
        <p:spPr bwMode="auto">
          <a:xfrm>
            <a:off x="6036543" y="2301974"/>
            <a:ext cx="5994400" cy="2896989"/>
          </a:xfrm>
          <a:prstGeom prst="rect">
            <a:avLst/>
          </a:prstGeom>
          <a:noFill/>
          <a:ln w="9525">
            <a:noFill/>
            <a:miter lim="800000"/>
            <a:headEnd/>
            <a:tailEnd/>
          </a:ln>
        </p:spPr>
      </p:pic>
      <p:sp>
        <p:nvSpPr>
          <p:cNvPr id="3" name="Title 2">
            <a:extLst>
              <a:ext uri="{FF2B5EF4-FFF2-40B4-BE49-F238E27FC236}">
                <a16:creationId xmlns:a16="http://schemas.microsoft.com/office/drawing/2014/main" id="{C2BFAA62-678C-C938-4253-1A803D46B56A}"/>
              </a:ext>
            </a:extLst>
          </p:cNvPr>
          <p:cNvSpPr>
            <a:spLocks noGrp="1"/>
          </p:cNvSpPr>
          <p:nvPr>
            <p:ph type="title"/>
          </p:nvPr>
        </p:nvSpPr>
        <p:spPr/>
        <p:txBody>
          <a:bodyPr/>
          <a:lstStyle/>
          <a:p>
            <a:r>
              <a:rPr lang="en-US" dirty="0"/>
              <a:t>Ag(111) Inverse LEED states</a:t>
            </a:r>
          </a:p>
        </p:txBody>
      </p:sp>
      <p:sp>
        <p:nvSpPr>
          <p:cNvPr id="9" name="Content Placeholder 8">
            <a:extLst>
              <a:ext uri="{FF2B5EF4-FFF2-40B4-BE49-F238E27FC236}">
                <a16:creationId xmlns:a16="http://schemas.microsoft.com/office/drawing/2014/main" id="{CC646046-8E6C-080B-2B24-ECF583F0127F}"/>
              </a:ext>
            </a:extLst>
          </p:cNvPr>
          <p:cNvSpPr>
            <a:spLocks noGrp="1"/>
          </p:cNvSpPr>
          <p:nvPr>
            <p:ph sz="half" idx="1"/>
          </p:nvPr>
        </p:nvSpPr>
        <p:spPr/>
        <p:txBody>
          <a:bodyPr/>
          <a:lstStyle/>
          <a:p>
            <a:pPr>
              <a:spcAft>
                <a:spcPts val="2400"/>
              </a:spcAft>
            </a:pPr>
            <a:r>
              <a:rPr lang="en-US" dirty="0"/>
              <a:t>Real-space representation</a:t>
            </a:r>
          </a:p>
          <a:p>
            <a:pPr>
              <a:spcAft>
                <a:spcPts val="2400"/>
              </a:spcAft>
            </a:pPr>
            <a:r>
              <a:rPr lang="en-US" dirty="0"/>
              <a:t>Imaginary self energy exponentially attenuates the inverse LEED states</a:t>
            </a:r>
          </a:p>
          <a:p>
            <a:pPr>
              <a:spcAft>
                <a:spcPts val="2400"/>
              </a:spcAft>
            </a:pPr>
            <a:r>
              <a:rPr lang="en-US" dirty="0"/>
              <a:t>Near-threshold inelastic mean free path (IMFP) is about 2.3 nm</a:t>
            </a:r>
          </a:p>
          <a:p>
            <a:pPr>
              <a:spcAft>
                <a:spcPts val="2400"/>
              </a:spcAft>
            </a:pPr>
            <a:r>
              <a:rPr lang="en-US" dirty="0"/>
              <a:t>Phonon self energy is 10x smaller than the e-e contribution</a:t>
            </a:r>
          </a:p>
          <a:p>
            <a:pPr>
              <a:spcAft>
                <a:spcPts val="2400"/>
              </a:spcAft>
            </a:pPr>
            <a:endParaRPr lang="en-US" dirty="0"/>
          </a:p>
        </p:txBody>
      </p:sp>
      <p:sp>
        <p:nvSpPr>
          <p:cNvPr id="4" name="Date Placeholder 3">
            <a:extLst>
              <a:ext uri="{FF2B5EF4-FFF2-40B4-BE49-F238E27FC236}">
                <a16:creationId xmlns:a16="http://schemas.microsoft.com/office/drawing/2014/main" id="{1C023438-CD2A-4DA7-E75C-3FD02D9A0E51}"/>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7BBCC9E2-1022-B241-7DF2-BA4443ED7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B3448-9169-AA86-7189-1CCEB4C515AF}"/>
              </a:ext>
            </a:extLst>
          </p:cNvPr>
          <p:cNvSpPr>
            <a:spLocks noGrp="1"/>
          </p:cNvSpPr>
          <p:nvPr>
            <p:ph type="sldNum" sz="quarter" idx="12"/>
          </p:nvPr>
        </p:nvSpPr>
        <p:spPr/>
        <p:txBody>
          <a:bodyPr/>
          <a:lstStyle/>
          <a:p>
            <a:fld id="{921CBE81-14BD-7343-B359-01BCBA3179F9}" type="slidenum">
              <a:rPr lang="en-US" smtClean="0"/>
              <a:t>7</a:t>
            </a:fld>
            <a:endParaRPr lang="en-US"/>
          </a:p>
        </p:txBody>
      </p:sp>
      <p:sp>
        <p:nvSpPr>
          <p:cNvPr id="34" name="Rectangle 33">
            <a:extLst>
              <a:ext uri="{FF2B5EF4-FFF2-40B4-BE49-F238E27FC236}">
                <a16:creationId xmlns:a16="http://schemas.microsoft.com/office/drawing/2014/main" id="{33C0C44B-BB2A-DB69-A836-A274AECB61F9}"/>
              </a:ext>
            </a:extLst>
          </p:cNvPr>
          <p:cNvSpPr/>
          <p:nvPr/>
        </p:nvSpPr>
        <p:spPr>
          <a:xfrm>
            <a:off x="9033742" y="2787658"/>
            <a:ext cx="3039343" cy="23844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2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A8E2D-B541-5D27-611C-F083DDCC431D}"/>
              </a:ext>
            </a:extLst>
          </p:cNvPr>
          <p:cNvSpPr>
            <a:spLocks noGrp="1"/>
          </p:cNvSpPr>
          <p:nvPr>
            <p:ph type="title"/>
          </p:nvPr>
        </p:nvSpPr>
        <p:spPr/>
        <p:txBody>
          <a:bodyPr/>
          <a:lstStyle/>
          <a:p>
            <a:r>
              <a:rPr lang="en-US" dirty="0"/>
              <a:t>Ag(111) vectorial effect</a:t>
            </a:r>
          </a:p>
        </p:txBody>
      </p:sp>
      <p:sp>
        <p:nvSpPr>
          <p:cNvPr id="7" name="Content Placeholder 6">
            <a:extLst>
              <a:ext uri="{FF2B5EF4-FFF2-40B4-BE49-F238E27FC236}">
                <a16:creationId xmlns:a16="http://schemas.microsoft.com/office/drawing/2014/main" id="{2DAC8BC7-22CE-0485-4C55-70CAF7340568}"/>
              </a:ext>
            </a:extLst>
          </p:cNvPr>
          <p:cNvSpPr>
            <a:spLocks noGrp="1"/>
          </p:cNvSpPr>
          <p:nvPr>
            <p:ph sz="half" idx="1"/>
          </p:nvPr>
        </p:nvSpPr>
        <p:spPr/>
        <p:txBody>
          <a:bodyPr/>
          <a:lstStyle/>
          <a:p>
            <a:pPr>
              <a:spcAft>
                <a:spcPts val="2400"/>
              </a:spcAft>
            </a:pPr>
            <a:r>
              <a:rPr lang="en-US" dirty="0"/>
              <a:t> </a:t>
            </a:r>
          </a:p>
          <a:p>
            <a:pPr>
              <a:spcAft>
                <a:spcPts val="2400"/>
              </a:spcAft>
            </a:pPr>
            <a:r>
              <a:rPr lang="en-US" dirty="0"/>
              <a:t>Overall scale for absolute QE is very good</a:t>
            </a:r>
          </a:p>
          <a:p>
            <a:pPr>
              <a:spcAft>
                <a:spcPts val="1200"/>
              </a:spcAft>
            </a:pPr>
            <a:r>
              <a:rPr lang="en-US" dirty="0">
                <a:sym typeface="Wingdings" panose="05000000000000000000" pitchFamily="2" charset="2"/>
              </a:rPr>
              <a:t>Peaks in correct locations</a:t>
            </a:r>
          </a:p>
        </p:txBody>
      </p:sp>
      <p:sp>
        <p:nvSpPr>
          <p:cNvPr id="4" name="Date Placeholder 3">
            <a:extLst>
              <a:ext uri="{FF2B5EF4-FFF2-40B4-BE49-F238E27FC236}">
                <a16:creationId xmlns:a16="http://schemas.microsoft.com/office/drawing/2014/main" id="{FB220066-0B26-6A7E-8E9D-5E4CC23F8953}"/>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6818A08F-2B94-ABED-EDD3-350A0B21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94E24-EE03-E0DF-B83F-ED6E07BF4923}"/>
              </a:ext>
            </a:extLst>
          </p:cNvPr>
          <p:cNvSpPr>
            <a:spLocks noGrp="1"/>
          </p:cNvSpPr>
          <p:nvPr>
            <p:ph type="sldNum" sz="quarter" idx="12"/>
          </p:nvPr>
        </p:nvSpPr>
        <p:spPr/>
        <p:txBody>
          <a:bodyPr/>
          <a:lstStyle/>
          <a:p>
            <a:fld id="{921CBE81-14BD-7343-B359-01BCBA3179F9}" type="slidenum">
              <a:rPr lang="en-US" smtClean="0"/>
              <a:t>8</a:t>
            </a:fld>
            <a:endParaRPr lang="en-US"/>
          </a:p>
        </p:txBody>
      </p:sp>
      <p:pic>
        <p:nvPicPr>
          <p:cNvPr id="15" name="Picture 14">
            <a:extLst>
              <a:ext uri="{FF2B5EF4-FFF2-40B4-BE49-F238E27FC236}">
                <a16:creationId xmlns:a16="http://schemas.microsoft.com/office/drawing/2014/main" id="{637B751E-7769-2E32-2EE6-8EC3D6090596}"/>
              </a:ext>
            </a:extLst>
          </p:cNvPr>
          <p:cNvPicPr>
            <a:picLocks noChangeAspect="1"/>
          </p:cNvPicPr>
          <p:nvPr/>
        </p:nvPicPr>
        <p:blipFill>
          <a:blip r:embed="rId3"/>
          <a:stretch>
            <a:fillRect/>
          </a:stretch>
        </p:blipFill>
        <p:spPr>
          <a:xfrm>
            <a:off x="326204" y="1063269"/>
            <a:ext cx="2590800" cy="323850"/>
          </a:xfrm>
          <a:prstGeom prst="rect">
            <a:avLst/>
          </a:prstGeom>
        </p:spPr>
      </p:pic>
      <p:sp>
        <p:nvSpPr>
          <p:cNvPr id="2" name="TextBox 1">
            <a:extLst>
              <a:ext uri="{FF2B5EF4-FFF2-40B4-BE49-F238E27FC236}">
                <a16:creationId xmlns:a16="http://schemas.microsoft.com/office/drawing/2014/main" id="{94541976-C29B-87A1-4F3C-98B368B763A2}"/>
              </a:ext>
            </a:extLst>
          </p:cNvPr>
          <p:cNvSpPr txBox="1"/>
          <p:nvPr/>
        </p:nvSpPr>
        <p:spPr>
          <a:xfrm>
            <a:off x="8719082" y="1655267"/>
            <a:ext cx="971163" cy="369332"/>
          </a:xfrm>
          <a:prstGeom prst="rect">
            <a:avLst/>
          </a:prstGeom>
          <a:noFill/>
        </p:spPr>
        <p:txBody>
          <a:bodyPr wrap="none" rtlCol="0">
            <a:spAutoFit/>
          </a:bodyPr>
          <a:lstStyle/>
          <a:p>
            <a:r>
              <a:rPr lang="en-US" dirty="0"/>
              <a:t>Ag(111)</a:t>
            </a:r>
          </a:p>
        </p:txBody>
      </p:sp>
      <p:pic>
        <p:nvPicPr>
          <p:cNvPr id="12" name="Content Placeholder 11">
            <a:extLst>
              <a:ext uri="{FF2B5EF4-FFF2-40B4-BE49-F238E27FC236}">
                <a16:creationId xmlns:a16="http://schemas.microsoft.com/office/drawing/2014/main" id="{523B4FD4-7023-7586-CB10-9F71FCD42962}"/>
              </a:ext>
            </a:extLst>
          </p:cNvPr>
          <p:cNvPicPr>
            <a:picLocks noGrp="1" noChangeAspect="1"/>
          </p:cNvPicPr>
          <p:nvPr>
            <p:ph sz="half" idx="2"/>
          </p:nvPr>
        </p:nvPicPr>
        <p:blipFill>
          <a:blip r:embed="rId4"/>
          <a:stretch>
            <a:fillRect/>
          </a:stretch>
        </p:blipFill>
        <p:spPr>
          <a:xfrm>
            <a:off x="5934040" y="1989768"/>
            <a:ext cx="5994400" cy="3521401"/>
          </a:xfrm>
          <a:prstGeom prst="rect">
            <a:avLst/>
          </a:prstGeom>
        </p:spPr>
      </p:pic>
    </p:spTree>
    <p:extLst>
      <p:ext uri="{BB962C8B-B14F-4D97-AF65-F5344CB8AC3E}">
        <p14:creationId xmlns:p14="http://schemas.microsoft.com/office/powerpoint/2010/main" val="1793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D6CBC-773A-A87A-3BFD-78AAFF310EE6}"/>
              </a:ext>
            </a:extLst>
          </p:cNvPr>
          <p:cNvSpPr>
            <a:spLocks noGrp="1"/>
          </p:cNvSpPr>
          <p:nvPr>
            <p:ph type="title"/>
          </p:nvPr>
        </p:nvSpPr>
        <p:spPr/>
        <p:txBody>
          <a:bodyPr/>
          <a:lstStyle/>
          <a:p>
            <a:r>
              <a:rPr lang="en-US" dirty="0"/>
              <a:t>Ag(111) transverse momentum distributions</a:t>
            </a:r>
          </a:p>
        </p:txBody>
      </p:sp>
      <mc:AlternateContent xmlns:mc="http://schemas.openxmlformats.org/markup-compatibility/2006">
        <mc:Choice xmlns:a14="http://schemas.microsoft.com/office/drawing/2010/main" Requires="a14">
          <p:sp>
            <p:nvSpPr>
              <p:cNvPr id="11" name="Content Placeholder 10">
                <a:extLst>
                  <a:ext uri="{FF2B5EF4-FFF2-40B4-BE49-F238E27FC236}">
                    <a16:creationId xmlns:a16="http://schemas.microsoft.com/office/drawing/2014/main" id="{93E113C5-7C0F-1440-CEFD-34D46CFFD7B3}"/>
                  </a:ext>
                </a:extLst>
              </p:cNvPr>
              <p:cNvSpPr>
                <a:spLocks noGrp="1"/>
              </p:cNvSpPr>
              <p:nvPr>
                <p:ph sz="half" idx="1"/>
              </p:nvPr>
            </p:nvSpPr>
            <p:spPr/>
            <p:txBody>
              <a:bodyPr/>
              <a:lstStyle/>
              <a:p>
                <a:pPr>
                  <a:spcAft>
                    <a:spcPts val="2400"/>
                  </a:spcAft>
                </a:pPr>
                <a:r>
                  <a:rPr lang="en-US" dirty="0"/>
                  <a:t>Single-peaked near-threshold TMD</a:t>
                </a:r>
              </a:p>
              <a:p>
                <a:pPr>
                  <a:spcAft>
                    <a:spcPts val="2400"/>
                  </a:spcAft>
                </a:pPr>
                <a:r>
                  <a:rPr lang="en-US" dirty="0"/>
                  <a:t>Experiment inconsistent with Karkare model</a:t>
                </a:r>
              </a:p>
              <a:p>
                <a:pPr>
                  <a:spcAft>
                    <a:spcPts val="2400"/>
                  </a:spcAft>
                </a:pPr>
                <a:r>
                  <a:rPr lang="en-US" dirty="0"/>
                  <a:t>Karkare model: double-peaked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r>
                      <a:rPr lang="en-US" b="0" smtClean="0">
                        <a:latin typeface="Cambria Math" panose="02040503050406030204" pitchFamily="18" charset="0"/>
                      </a:rPr>
                      <m:t>=0</m:t>
                    </m:r>
                  </m:oMath>
                </a14:m>
                <a:r>
                  <a:rPr lang="en-US" dirty="0"/>
                  <a:t> cut </a:t>
                </a:r>
              </a:p>
              <a:p>
                <a:pPr>
                  <a:spcAft>
                    <a:spcPts val="2400"/>
                  </a:spcAft>
                </a:pPr>
                <a:r>
                  <a:rPr lang="en-US" b="1" dirty="0"/>
                  <a:t>This work</a:t>
                </a:r>
                <a:r>
                  <a:rPr lang="en-US" dirty="0"/>
                  <a:t>: </a:t>
                </a:r>
                <a:r>
                  <a:rPr lang="en-US" i="1" dirty="0"/>
                  <a:t>ab initio </a:t>
                </a:r>
                <a:r>
                  <a:rPr lang="en-US" dirty="0"/>
                  <a:t>scattering states recover central peak </a:t>
                </a:r>
              </a:p>
              <a:p>
                <a:pPr>
                  <a:spcAft>
                    <a:spcPts val="2400"/>
                  </a:spcAft>
                </a:pPr>
                <a:r>
                  <a:rPr lang="en-US" dirty="0"/>
                  <a:t>Full matrix elements redistribute weight to low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oMath>
                </a14:m>
                <a:endParaRPr lang="en-US" dirty="0"/>
              </a:p>
            </p:txBody>
          </p:sp>
        </mc:Choice>
        <mc:Fallback>
          <p:sp>
            <p:nvSpPr>
              <p:cNvPr id="11" name="Content Placeholder 10">
                <a:extLst>
                  <a:ext uri="{FF2B5EF4-FFF2-40B4-BE49-F238E27FC236}">
                    <a16:creationId xmlns:a16="http://schemas.microsoft.com/office/drawing/2014/main" id="{93E113C5-7C0F-1440-CEFD-34D46CFFD7B3}"/>
                  </a:ext>
                </a:extLst>
              </p:cNvPr>
              <p:cNvSpPr>
                <a:spLocks noGrp="1" noRot="1" noChangeAspect="1" noMove="1" noResize="1" noEditPoints="1" noAdjustHandles="1" noChangeArrowheads="1" noChangeShapeType="1" noTextEdit="1"/>
              </p:cNvSpPr>
              <p:nvPr>
                <p:ph sz="half" idx="1"/>
              </p:nvPr>
            </p:nvSpPr>
            <p:spPr>
              <a:blipFill>
                <a:blip r:embed="rId3"/>
                <a:stretch>
                  <a:fillRect l="-1322" t="-76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BC3544B-9E03-8778-1BB6-B2CFDF0E34CE}"/>
              </a:ext>
            </a:extLst>
          </p:cNvPr>
          <p:cNvSpPr>
            <a:spLocks noGrp="1"/>
          </p:cNvSpPr>
          <p:nvPr>
            <p:ph type="dt" sz="half" idx="10"/>
          </p:nvPr>
        </p:nvSpPr>
        <p:spPr/>
        <p:txBody>
          <a:bodyPr/>
          <a:lstStyle/>
          <a:p>
            <a:fld id="{DEC16E0C-D3B9-9044-A832-B8662CAF7899}" type="datetime1">
              <a:rPr lang="en-US" smtClean="0"/>
              <a:t>7/9/2026</a:t>
            </a:fld>
            <a:endParaRPr lang="en-US"/>
          </a:p>
        </p:txBody>
      </p:sp>
      <p:sp>
        <p:nvSpPr>
          <p:cNvPr id="5" name="Footer Placeholder 4">
            <a:extLst>
              <a:ext uri="{FF2B5EF4-FFF2-40B4-BE49-F238E27FC236}">
                <a16:creationId xmlns:a16="http://schemas.microsoft.com/office/drawing/2014/main" id="{CA72ABB6-CB8D-0D3A-FC58-1B11F980F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3C7B9-6E2B-EE53-C84D-34A004339CB4}"/>
              </a:ext>
            </a:extLst>
          </p:cNvPr>
          <p:cNvSpPr>
            <a:spLocks noGrp="1"/>
          </p:cNvSpPr>
          <p:nvPr>
            <p:ph type="sldNum" sz="quarter" idx="12"/>
          </p:nvPr>
        </p:nvSpPr>
        <p:spPr/>
        <p:txBody>
          <a:bodyPr/>
          <a:lstStyle/>
          <a:p>
            <a:fld id="{921CBE81-14BD-7343-B359-01BCBA3179F9}" type="slidenum">
              <a:rPr lang="en-US" smtClean="0"/>
              <a:t>9</a:t>
            </a:fld>
            <a:endParaRPr lang="en-US"/>
          </a:p>
        </p:txBody>
      </p:sp>
      <p:sp>
        <p:nvSpPr>
          <p:cNvPr id="2" name="TextBox 1">
            <a:extLst>
              <a:ext uri="{FF2B5EF4-FFF2-40B4-BE49-F238E27FC236}">
                <a16:creationId xmlns:a16="http://schemas.microsoft.com/office/drawing/2014/main" id="{D3E6CE28-9CE1-73D2-6FD7-DFBDCBE5ED0B}"/>
              </a:ext>
            </a:extLst>
          </p:cNvPr>
          <p:cNvSpPr txBox="1"/>
          <p:nvPr/>
        </p:nvSpPr>
        <p:spPr>
          <a:xfrm>
            <a:off x="8869976" y="1284314"/>
            <a:ext cx="971163" cy="369332"/>
          </a:xfrm>
          <a:prstGeom prst="rect">
            <a:avLst/>
          </a:prstGeom>
          <a:noFill/>
        </p:spPr>
        <p:txBody>
          <a:bodyPr wrap="none" rtlCol="0">
            <a:spAutoFit/>
          </a:bodyPr>
          <a:lstStyle/>
          <a:p>
            <a:r>
              <a:rPr lang="en-US" dirty="0"/>
              <a:t>Ag(111)</a:t>
            </a:r>
          </a:p>
        </p:txBody>
      </p:sp>
      <p:pic>
        <p:nvPicPr>
          <p:cNvPr id="9" name="Picture 8">
            <a:extLst>
              <a:ext uri="{FF2B5EF4-FFF2-40B4-BE49-F238E27FC236}">
                <a16:creationId xmlns:a16="http://schemas.microsoft.com/office/drawing/2014/main" id="{490CD2CB-BACE-D148-A6AD-9414EB2BB630}"/>
              </a:ext>
            </a:extLst>
          </p:cNvPr>
          <p:cNvPicPr>
            <a:picLocks noChangeAspect="1"/>
          </p:cNvPicPr>
          <p:nvPr/>
        </p:nvPicPr>
        <p:blipFill>
          <a:blip r:embed="rId4"/>
          <a:stretch>
            <a:fillRect/>
          </a:stretch>
        </p:blipFill>
        <p:spPr>
          <a:xfrm>
            <a:off x="6584183" y="1638465"/>
            <a:ext cx="5221234" cy="4224536"/>
          </a:xfrm>
          <a:prstGeom prst="rect">
            <a:avLst/>
          </a:prstGeom>
        </p:spPr>
      </p:pic>
      <p:pic>
        <p:nvPicPr>
          <p:cNvPr id="7" name="Picture 6">
            <a:extLst>
              <a:ext uri="{FF2B5EF4-FFF2-40B4-BE49-F238E27FC236}">
                <a16:creationId xmlns:a16="http://schemas.microsoft.com/office/drawing/2014/main" id="{4DA30524-D848-7394-272D-57ACA16470C3}"/>
              </a:ext>
            </a:extLst>
          </p:cNvPr>
          <p:cNvPicPr>
            <a:picLocks noChangeAspect="1"/>
          </p:cNvPicPr>
          <p:nvPr/>
        </p:nvPicPr>
        <p:blipFill>
          <a:blip r:embed="rId5"/>
          <a:stretch>
            <a:fillRect/>
          </a:stretch>
        </p:blipFill>
        <p:spPr>
          <a:xfrm>
            <a:off x="6584183" y="1653646"/>
            <a:ext cx="5221234" cy="4224536"/>
          </a:xfrm>
          <a:prstGeom prst="rect">
            <a:avLst/>
          </a:prstGeom>
        </p:spPr>
      </p:pic>
    </p:spTree>
    <p:extLst>
      <p:ext uri="{BB962C8B-B14F-4D97-AF65-F5344CB8AC3E}">
        <p14:creationId xmlns:p14="http://schemas.microsoft.com/office/powerpoint/2010/main" val="25453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SlideTemp_16to9</Template>
  <TotalTime>7605</TotalTime>
  <Words>1095</Words>
  <Application>Microsoft Office PowerPoint</Application>
  <PresentationFormat>Widescreen</PresentationFormat>
  <Paragraphs>189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Roboto</vt:lpstr>
      <vt:lpstr>Wingdings</vt:lpstr>
      <vt:lpstr>Bright Beams theme</vt:lpstr>
      <vt:lpstr>Exact Ab Initio Scattering for Photocathode and SRF Development Tyler Wu1, Cristóbal Méndez2, J. K. Nangoi1,3, Tomás Arias1  1Department of Physics, Cornell University, Ithaca, New York 14853, USA 2School of Applied and Engineering Physics, Cornell University, Ithaca, New York 14853, USA 3Materials Department, University of California, Santa Barbara, California 93106, USA</vt:lpstr>
      <vt:lpstr>Talk Outline</vt:lpstr>
      <vt:lpstr>Talk Outline</vt:lpstr>
      <vt:lpstr>Motivation: Bright Electron Sources</vt:lpstr>
      <vt:lpstr>Theory ingredients</vt:lpstr>
      <vt:lpstr>Transition matrix elements</vt:lpstr>
      <vt:lpstr>Ag(111) Inverse LEED states</vt:lpstr>
      <vt:lpstr>Ag(111) vectorial effect</vt:lpstr>
      <vt:lpstr>Ag(111) transverse momentum distributions</vt:lpstr>
      <vt:lpstr>Talk Outline</vt:lpstr>
      <vt:lpstr>Talk Outline</vt:lpstr>
      <vt:lpstr>Motivation: Helium-atom scattering</vt:lpstr>
      <vt:lpstr>Current ab initio inelastic HAS theory</vt:lpstr>
      <vt:lpstr>Current ab initio elastic HAS theory</vt:lpstr>
      <vt:lpstr>Missing piece: exact scattering state</vt:lpstr>
      <vt:lpstr>New inelastic intensities</vt:lpstr>
      <vt:lpstr>Exact elastic He scattering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Chun Wai Wu</dc:creator>
  <cp:lastModifiedBy>Tyler Chun Wai Wu</cp:lastModifiedBy>
  <cp:revision>199</cp:revision>
  <dcterms:created xsi:type="dcterms:W3CDTF">2026-06-25T22:30:17Z</dcterms:created>
  <dcterms:modified xsi:type="dcterms:W3CDTF">2026-07-10T03:05:30Z</dcterms:modified>
</cp:coreProperties>
</file>