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0A_AA173473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6" r:id="rId10"/>
    <p:sldId id="267" r:id="rId11"/>
    <p:sldId id="268" r:id="rId12"/>
    <p:sldId id="269" r:id="rId13"/>
    <p:sldId id="270" r:id="rId14"/>
    <p:sldId id="265" r:id="rId15"/>
    <p:sldId id="263" r:id="rId16"/>
    <p:sldId id="271" r:id="rId17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6621E2-0A9C-8E9A-D0FC-4F2B979C21A6}" name="Cristóbal Andrés Méndez Villanueva" initials="CAMV" userId="S::cmendezvillanueva@uc.cl::259f7922-dabf-41b5-8b7b-85c04f08ed8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B1B"/>
    <a:srgbClr val="F5DB4B"/>
    <a:srgbClr val="F5B60F"/>
    <a:srgbClr val="CD990F"/>
    <a:srgbClr val="C18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45"/>
    <p:restoredTop sz="96932"/>
  </p:normalViewPr>
  <p:slideViewPr>
    <p:cSldViewPr snapToGrid="0" snapToObjects="1">
      <p:cViewPr>
        <p:scale>
          <a:sx n="110" d="100"/>
          <a:sy n="110" d="100"/>
        </p:scale>
        <p:origin x="536" y="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modernComment_10A_AA17347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5F2CD5D-AA20-9C42-A719-1DCBDF8A560A}" authorId="{A76621E2-0A9C-8E9A-D0FC-4F2B979C21A6}" created="2026-07-06T18:46:19.942">
    <pc:sldMkLst xmlns:pc="http://schemas.microsoft.com/office/powerpoint/2013/main/command">
      <pc:docMk/>
      <pc:sldMk cId="2853647475" sldId="266"/>
    </pc:sldMkLst>
    <p188:txBody>
      <a:bodyPr/>
      <a:lstStyle/>
      <a:p>
        <a:r>
          <a:rPr lang="en-US"/>
          <a:t>first show just Nb
</a:t>
        </a:r>
      </a:p>
    </p188:txBody>
  </p188:cm>
  <p188:cm id="{AD895BED-946B-8B4E-BE6A-D839EDB34B44}" authorId="{A76621E2-0A9C-8E9A-D0FC-4F2B979C21A6}" created="2026-07-06T19:03:24.925">
    <pc:sldMkLst xmlns:pc="http://schemas.microsoft.com/office/powerpoint/2013/main/command">
      <pc:docMk/>
      <pc:sldMk cId="2853647475" sldId="266"/>
    </pc:sldMkLst>
    <p188:replyLst>
      <p188:reply id="{B9AD9D28-5F4B-6745-83DA-4D61BC845347}" authorId="{A76621E2-0A9C-8E9A-D0FC-4F2B979C21A6}" created="2026-07-06T19:04:22.323">
        <p188:txBody>
          <a:bodyPr/>
          <a:lstStyle/>
          <a:p>
            <a:r>
              <a:rPr lang="en-US"/>
              <a:t>send formula TLS to preivous slide</a:t>
            </a:r>
          </a:p>
        </p188:txBody>
      </p188:reply>
    </p188:replyLst>
    <p188:txBody>
      <a:bodyPr/>
      <a:lstStyle/>
      <a:p>
        <a:r>
          <a:rPr lang="en-US"/>
          <a:t>increase size formulas
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97616-ECBD-CB4F-A207-8F29E7150674}" type="datetimeFigureOut">
              <a:rPr lang="en-US" smtClean="0"/>
              <a:t>7/3/26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686A9-6F14-8749-8EDD-000CD18B3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86A9-6F14-8749-8EDD-000CD18B3D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80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that I’m going to show a defect that does all 4 of these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86A9-6F14-8749-8EDD-000CD18B3D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40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 text saying the method of the plot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86A9-6F14-8749-8EDD-000CD18B3D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92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Replace first </a:t>
            </a:r>
            <a:r>
              <a:rPr lang="en-US" dirty="0" err="1"/>
              <a:t>bulletpoint</a:t>
            </a:r>
            <a:r>
              <a:rPr lang="en-US" dirty="0"/>
              <a:t> with more pictures and … to 98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86A9-6F14-8749-8EDD-000CD18B3D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27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loss tangent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86A9-6F14-8749-8EDD-000CD18B3D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52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" y="28823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80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504" y="2318158"/>
            <a:ext cx="7712736" cy="2268045"/>
          </a:xfrm>
          <a:noFill/>
          <a:ln>
            <a:noFill/>
          </a:ln>
        </p:spPr>
        <p:txBody>
          <a:bodyPr/>
          <a:lstStyle>
            <a:lvl1pPr algn="ctr">
              <a:defRPr sz="6000">
                <a:solidFill>
                  <a:schemeClr val="tx2">
                    <a:lumMod val="50000"/>
                  </a:schemeClr>
                </a:solidFill>
                <a:latin typeface="+mj-lt"/>
                <a:cs typeface="Palatin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" name="Line 7"/>
          <p:cNvSpPr>
            <a:spLocks noChangeShapeType="1"/>
          </p:cNvSpPr>
          <p:nvPr userDrawn="1"/>
        </p:nvSpPr>
        <p:spPr bwMode="auto">
          <a:xfrm flipV="1">
            <a:off x="363894" y="1550784"/>
            <a:ext cx="8416212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pic>
        <p:nvPicPr>
          <p:cNvPr id="11" name="Picture 10" descr="nsf1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3301" y="458244"/>
            <a:ext cx="629131" cy="6254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448DBB-9AD8-9740-862B-2CC8606F8F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393" y="348636"/>
            <a:ext cx="5907413" cy="93155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74DE6-C4A6-AC49-AF7C-6CC46D58FECA}" type="datetime1">
              <a:rPr lang="en-US" smtClean="0"/>
              <a:t>7/3/26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907627"/>
            <a:ext cx="2286000" cy="57217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907627"/>
            <a:ext cx="6705600" cy="57217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9D7ED8-E414-B044-ACA4-F4B36413947D}" type="datetime1">
              <a:rPr lang="en-US" smtClean="0"/>
              <a:t>7/3/26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80" y="189653"/>
            <a:ext cx="776224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70280"/>
            <a:ext cx="9144000" cy="2819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914987"/>
            <a:ext cx="9144000" cy="2562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973EFF-999A-384F-AB4D-C2E9F9A3712A}" type="datetime1">
              <a:rPr lang="en-US" smtClean="0"/>
              <a:t>7/3/26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63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921173"/>
            <a:ext cx="4495800" cy="56320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21173"/>
            <a:ext cx="4495800" cy="56320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68D5D0-711A-8740-9527-5DCAC5598D34}" type="datetime1">
              <a:rPr lang="en-US" smtClean="0"/>
              <a:t>7/3/26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16E0C-D3B9-9044-A832-B8662CAF7899}" type="datetime1">
              <a:rPr lang="en-US" smtClean="0"/>
              <a:t>7/3/26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objective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800" baseline="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75B191-A0D3-664B-AF32-DC77341F32A0}" type="datetime1">
              <a:rPr lang="en-US" smtClean="0"/>
              <a:t>7/3/26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48267"/>
            <a:ext cx="4495800" cy="56049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48267"/>
            <a:ext cx="4495800" cy="56049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57D47-8A81-FB4C-A53F-10C9C6BDEEF1}" type="datetime1">
              <a:rPr lang="en-US" smtClean="0"/>
              <a:t>7/3/26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11395"/>
            <a:ext cx="4040188" cy="8690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61741"/>
            <a:ext cx="4040188" cy="49390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511395"/>
            <a:ext cx="4041775" cy="8690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461741"/>
            <a:ext cx="4041775" cy="49390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1DF0F2-7EBE-8743-BAF0-9AE59F1D9B3F}" type="datetime1">
              <a:rPr lang="en-US" smtClean="0"/>
              <a:t>7/3/26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2FA76-88C5-F640-8681-A024AEFF50BD}" type="datetime1">
              <a:rPr lang="en-US" smtClean="0"/>
              <a:t>7/3/26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48596-C7EC-364A-8791-84239986D633}" type="datetime1">
              <a:rPr lang="en-US" smtClean="0"/>
              <a:t>7/3/26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880534"/>
            <a:ext cx="3008313" cy="8911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80534"/>
            <a:ext cx="5111750" cy="558218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7165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E7D62-D8B6-8A4F-8E33-63F5B903D91C}" type="datetime1">
              <a:rPr lang="en-US" smtClean="0"/>
              <a:t>7/3/26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94079"/>
            <a:ext cx="5486400" cy="383349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4E1FC9-8716-F14C-9D3F-30E7A626FD40}" type="datetime1">
              <a:rPr lang="en-US" smtClean="0"/>
              <a:t>7/3/26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40905"/>
            <a:ext cx="9144000" cy="561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62940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i="1" smtClean="0">
                <a:latin typeface="+mn-lt"/>
              </a:defRPr>
            </a:lvl1pPr>
          </a:lstStyle>
          <a:p>
            <a:fld id="{9B4E1649-15B1-084D-B163-9FB9D17F080B}" type="datetime1">
              <a:rPr lang="en-US" smtClean="0"/>
              <a:t>7/3/26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629400"/>
            <a:ext cx="548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i="1" smtClean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1" smtClean="0">
                <a:latin typeface="+mn-lt"/>
              </a:defRPr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5344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Line 7"/>
          <p:cNvSpPr>
            <a:spLocks noChangeShapeType="1"/>
          </p:cNvSpPr>
          <p:nvPr userDrawn="1"/>
        </p:nvSpPr>
        <p:spPr bwMode="auto">
          <a:xfrm>
            <a:off x="160176" y="873448"/>
            <a:ext cx="8823648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45101" y="75683"/>
            <a:ext cx="734681" cy="713342"/>
          </a:xfrm>
          <a:prstGeom prst="rect">
            <a:avLst/>
          </a:prstGeom>
        </p:spPr>
      </p:pic>
      <p:pic>
        <p:nvPicPr>
          <p:cNvPr id="11" name="Picture 10" descr="nsf1.gif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3280" y="160184"/>
            <a:ext cx="609393" cy="6058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733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ln>
            <a:noFill/>
          </a:ln>
          <a:solidFill>
            <a:schemeClr val="tx1"/>
          </a:solidFill>
          <a:latin typeface="+mn-lt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ln>
            <a:noFill/>
          </a:ln>
          <a:solidFill>
            <a:schemeClr val="tx1"/>
          </a:solidFill>
          <a:latin typeface="+mn-lt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ln>
            <a:noFill/>
          </a:ln>
          <a:solidFill>
            <a:schemeClr val="tx1"/>
          </a:solidFill>
          <a:latin typeface="+mn-lt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sz="2400">
          <a:ln>
            <a:noFill/>
          </a:ln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63/5.022661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80.png"/><Relationship Id="rId4" Type="http://schemas.openxmlformats.org/officeDocument/2006/relationships/image" Target="../media/image14.png"/><Relationship Id="rId9" Type="http://schemas.openxmlformats.org/officeDocument/2006/relationships/image" Target="../media/image17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A_AA173473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14" y="2169303"/>
            <a:ext cx="7895971" cy="1745840"/>
          </a:xfrm>
        </p:spPr>
        <p:txBody>
          <a:bodyPr/>
          <a:lstStyle/>
          <a:p>
            <a:r>
              <a:rPr lang="en-US" sz="4800" dirty="0"/>
              <a:t>Ab initio modeling of two-level systems in amorphous niobium oxide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E11641-40BB-79BB-5300-FEC33C3B5303}"/>
              </a:ext>
            </a:extLst>
          </p:cNvPr>
          <p:cNvSpPr txBox="1"/>
          <p:nvPr/>
        </p:nvSpPr>
        <p:spPr>
          <a:xfrm>
            <a:off x="967563" y="5018568"/>
            <a:ext cx="3604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Cristóbal Méndez, Tomás Arias</a:t>
            </a:r>
          </a:p>
          <a:p>
            <a:r>
              <a:rPr lang="en-US" dirty="0"/>
              <a:t>PhD candidate, Cornell University</a:t>
            </a:r>
          </a:p>
          <a:p>
            <a:r>
              <a:rPr lang="en-US" dirty="0"/>
              <a:t>CBB annual meeting 2026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0E01C1-695B-0295-3C0A-76AB66271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104656" y="4276985"/>
            <a:ext cx="4509015" cy="532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53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BCA1B-0914-A30B-2519-CEF9D15E8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4DBA5-2662-9A97-48E0-601343E80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6E0C-D3B9-9044-A832-B8662CAF7899}" type="datetime1">
              <a:rPr lang="en-US" smtClean="0"/>
              <a:t>7/3/26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7392F-659F-85D5-F5CD-E99BC7259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C72C4-7A85-B885-6DD6-7D1D0E4C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1">
                <a:extLst>
                  <a:ext uri="{FF2B5EF4-FFF2-40B4-BE49-F238E27FC236}">
                    <a16:creationId xmlns:a16="http://schemas.microsoft.com/office/drawing/2014/main" id="{BE3B7D9F-D1CD-C418-238E-9143199A50E9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 bwMode="auto">
              <a:xfrm>
                <a:off x="254644" y="743676"/>
                <a:ext cx="8542116" cy="34840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indent="0" eaLnBrk="0" hangingPunct="0">
                  <a:spcBef>
                    <a:spcPct val="0"/>
                  </a:spcBef>
                </a:pPr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indent="0" eaLnBrk="0" hangingPunct="0">
                  <a:spcBef>
                    <a:spcPct val="0"/>
                  </a:spcBef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Hydrogen tunneling is a</a:t>
                </a:r>
                <a:r>
                  <a:rPr kumimoji="0" lang="en-US" altLang="en-US" sz="20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strong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TLS candidate in </a:t>
                </a:r>
                <a:r>
                  <a:rPr lang="en-US" sz="2000" dirty="0"/>
                  <a:t>Nb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O</a:t>
                </a:r>
                <a:r>
                  <a:rPr lang="en-US" sz="2000" baseline="-25000" dirty="0"/>
                  <a:t>5-</a:t>
                </a:r>
                <a14:m>
                  <m:oMath xmlns:m="http://schemas.openxmlformats.org/officeDocument/2006/math">
                    <m:r>
                      <a:rPr lang="en-US" sz="200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lvl="1"/>
                <a:r>
                  <a:rPr lang="en-US" sz="1800" b="1" dirty="0"/>
                  <a:t>increases with amorphous disorder </a:t>
                </a:r>
                <a:r>
                  <a:rPr lang="en-US" sz="1800" dirty="0"/>
                  <a:t>— Oh et al., </a:t>
                </a:r>
                <a:r>
                  <a:rPr lang="en-US" sz="1800" i="1" dirty="0"/>
                  <a:t>ACS Nano</a:t>
                </a:r>
                <a:r>
                  <a:rPr lang="en-US" sz="1800" dirty="0"/>
                  <a:t> (2024) ✅</a:t>
                </a:r>
              </a:p>
              <a:p>
                <a:pPr lvl="1"/>
                <a:r>
                  <a:rPr lang="en-US" sz="1800" b="1" dirty="0"/>
                  <a:t>is strongest in the pentoxide </a:t>
                </a:r>
                <a:r>
                  <a:rPr lang="en-US" sz="1800" dirty="0"/>
                  <a:t>— Ganesan et al., </a:t>
                </a:r>
                <a:r>
                  <a:rPr lang="en-US" sz="1800" i="1" dirty="0" err="1"/>
                  <a:t>arXiv</a:t>
                </a:r>
                <a:r>
                  <a:rPr lang="en-US" sz="1800" dirty="0"/>
                  <a:t> (2026) ✅</a:t>
                </a:r>
              </a:p>
              <a:p>
                <a:pPr lvl="1"/>
                <a:r>
                  <a:rPr lang="en-US" sz="1800" b="1" dirty="0"/>
                  <a:t>correlates with oxygen vacancies</a:t>
                </a:r>
                <a:r>
                  <a:rPr lang="en-US" sz="1800" dirty="0"/>
                  <a:t> — Bafia et al., </a:t>
                </a:r>
                <a:r>
                  <a:rPr lang="en-US" sz="1800" i="1" dirty="0"/>
                  <a:t>Phys. Rev. Applied</a:t>
                </a:r>
                <a:r>
                  <a:rPr lang="en-US" sz="1800" dirty="0"/>
                  <a:t> (2024) ✅</a:t>
                </a:r>
              </a:p>
              <a:p>
                <a:pPr lvl="1"/>
                <a:r>
                  <a:rPr lang="en-US" sz="1800" b="1" dirty="0"/>
                  <a:t>is higher in Nb oxide than in Ta oxide</a:t>
                </a:r>
                <a:r>
                  <a:rPr lang="en-US" sz="1800" dirty="0"/>
                  <a:t> — </a:t>
                </a:r>
                <a:r>
                  <a:rPr lang="en-US" sz="1800" dirty="0" err="1"/>
                  <a:t>Goronzy</a:t>
                </a:r>
                <a:r>
                  <a:rPr lang="en-US" sz="1800" dirty="0"/>
                  <a:t> et al., </a:t>
                </a:r>
                <a:r>
                  <a:rPr lang="en-US" sz="1800" i="1" dirty="0" err="1"/>
                  <a:t>arXiv</a:t>
                </a:r>
                <a:r>
                  <a:rPr lang="en-US" sz="1800" dirty="0"/>
                  <a:t> (2025) ✅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lvl="0" indent="0" eaLnBrk="0" hangingPunct="0">
                  <a:spcBef>
                    <a:spcPct val="0"/>
                  </a:spcBef>
                  <a:buNone/>
                </a:pPr>
                <a:r>
                  <a:rPr lang="en-US" sz="2000" dirty="0"/>
                  <a:t>⇒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sym typeface="Wingdings" pitchFamily="2" charset="2"/>
                  </a:rPr>
                  <a:t> 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H control and vacancy suppression are practical routes to lower loss</a:t>
                </a:r>
                <a:r>
                  <a:rPr kumimoji="0" lang="en-US" altLang="en-US" sz="2000" b="1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in 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Nb devices.</a:t>
                </a:r>
              </a:p>
            </p:txBody>
          </p:sp>
        </mc:Choice>
        <mc:Fallback>
          <p:sp>
            <p:nvSpPr>
              <p:cNvPr id="7" name="Rectangle 1">
                <a:extLst>
                  <a:ext uri="{FF2B5EF4-FFF2-40B4-BE49-F238E27FC236}">
                    <a16:creationId xmlns:a16="http://schemas.microsoft.com/office/drawing/2014/main" id="{BE3B7D9F-D1CD-C418-238E-9143199A50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254644" y="743676"/>
                <a:ext cx="8542116" cy="3484031"/>
              </a:xfrm>
              <a:prstGeom prst="rect">
                <a:avLst/>
              </a:prstGeom>
              <a:blipFill>
                <a:blip r:embed="rId2"/>
                <a:stretch>
                  <a:fillRect l="-892" b="-25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7872A9A9-7CA3-7AE9-056F-A608926EA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742928" y="4303154"/>
            <a:ext cx="3658144" cy="432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0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31AF07-0829-77E5-EEDC-49A89EDFB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000" dirty="0"/>
              <a:t>Thank you!</a:t>
            </a:r>
          </a:p>
          <a:p>
            <a:pPr marL="0" indent="0" algn="ctr">
              <a:buNone/>
            </a:pPr>
            <a:r>
              <a:rPr lang="en-US" sz="4000" dirty="0"/>
              <a:t>Questions?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This work was supported by the US National Science Foundation under award PHY-1549132, the Center for Bright Beams.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5A1AD-E974-6A3E-B05F-334ED8724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6E0C-D3B9-9044-A832-B8662CAF7899}" type="datetime1">
              <a:rPr lang="en-US" smtClean="0"/>
              <a:t>7/3/26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16704-0A8F-DB1E-E86B-0BB9142F5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6D1D6-8709-3B3E-0D63-5F86E5FA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68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9A0153-2983-3E9A-AD3E-FE55E912E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5FF7D2-443A-6A61-65F2-11FDF266B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AA548-B98D-40BD-8B7A-440202086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6E0C-D3B9-9044-A832-B8662CAF7899}" type="datetime1">
              <a:rPr lang="en-US" smtClean="0"/>
              <a:t>7/3/26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BB74A-6484-2DDB-4BF7-2C12C5F2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EAC36-D163-8F84-ED65-A2BD493B9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98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6FF2B6-20F2-D0C7-5BEF-B6375C02F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25D1C9-4E71-0B17-36F5-CD35C3B0E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A365C-1C79-8249-26B7-03AC4F9B2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6E0C-D3B9-9044-A832-B8662CAF7899}" type="datetime1">
              <a:rPr lang="en-US" smtClean="0"/>
              <a:t>7/3/26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E345D-7D0A-9F6F-C36B-6AE5F77CB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3D529-C7DA-8866-7044-EC3F78856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80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4A6A94-2D6E-913A-7FB8-BAB005B3B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Fits for the pentoxides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B7149-27CE-7602-531A-FB259D14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6E0C-D3B9-9044-A832-B8662CAF7899}" type="datetime1">
              <a:rPr lang="en-US" smtClean="0"/>
              <a:t>7/6/26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F1C1F-5E2D-3EBC-C1EE-47018E0AA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B2D2-1B62-2AF3-770A-C1E76AA89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14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4A2364-42D5-8ECA-545D-5D21D2290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9" y="1346438"/>
            <a:ext cx="2415991" cy="247397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DC579EE-31FC-0A53-111E-6CD43BDACEE4}"/>
              </a:ext>
            </a:extLst>
          </p:cNvPr>
          <p:cNvCxnSpPr/>
          <p:nvPr/>
        </p:nvCxnSpPr>
        <p:spPr>
          <a:xfrm>
            <a:off x="868680" y="2349755"/>
            <a:ext cx="8595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D728AF9-09CF-723E-413C-175CE2376BF8}"/>
                  </a:ext>
                </a:extLst>
              </p:cNvPr>
              <p:cNvSpPr txBox="1"/>
              <p:nvPr/>
            </p:nvSpPr>
            <p:spPr>
              <a:xfrm>
                <a:off x="504077" y="1971279"/>
                <a:ext cx="158874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D728AF9-09CF-723E-413C-175CE2376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77" y="1971279"/>
                <a:ext cx="1588741" cy="369332"/>
              </a:xfrm>
              <a:prstGeom prst="rect">
                <a:avLst/>
              </a:prstGeom>
              <a:blipFill>
                <a:blip r:embed="rId3"/>
                <a:stretch>
                  <a:fillRect t="-333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004E73E-CF8E-0EB2-F347-0A81601D1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547" y="939040"/>
            <a:ext cx="6953453" cy="34587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30BFFB-01A0-E509-177A-64518DC9E762}"/>
              </a:ext>
            </a:extLst>
          </p:cNvPr>
          <p:cNvSpPr txBox="1"/>
          <p:nvPr/>
        </p:nvSpPr>
        <p:spPr>
          <a:xfrm>
            <a:off x="2044205" y="4646436"/>
            <a:ext cx="3141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Number of potential pairs per site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8710F4-894F-E31D-78B2-08442FDC2486}"/>
              </a:ext>
            </a:extLst>
          </p:cNvPr>
          <p:cNvSpPr txBox="1"/>
          <p:nvPr/>
        </p:nvSpPr>
        <p:spPr>
          <a:xfrm>
            <a:off x="5303522" y="4659849"/>
            <a:ext cx="4023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Probability of TLS in the correct freq. range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29017C-2B62-CFC9-5FBE-5F34EED49753}"/>
              </a:ext>
            </a:extLst>
          </p:cNvPr>
          <p:cNvCxnSpPr>
            <a:cxnSpLocks/>
          </p:cNvCxnSpPr>
          <p:nvPr/>
        </p:nvCxnSpPr>
        <p:spPr>
          <a:xfrm flipV="1">
            <a:off x="2602363" y="5896841"/>
            <a:ext cx="353090" cy="389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1C1B61-E4F3-9E2C-DB37-BA6A7F289B48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3577675" y="4984990"/>
            <a:ext cx="37217" cy="260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B75D8EC-3E44-C0F6-D86C-1710F94AC18A}"/>
              </a:ext>
            </a:extLst>
          </p:cNvPr>
          <p:cNvCxnSpPr>
            <a:cxnSpLocks/>
          </p:cNvCxnSpPr>
          <p:nvPr/>
        </p:nvCxnSpPr>
        <p:spPr>
          <a:xfrm flipV="1">
            <a:off x="6234537" y="5074602"/>
            <a:ext cx="814445" cy="281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4F0F6FE9-BB8B-5C9A-7327-2A5681726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8216" y="5194656"/>
            <a:ext cx="5509450" cy="67055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C6D0B3B-E5B0-107E-BD33-2A7E3404D90B}"/>
              </a:ext>
            </a:extLst>
          </p:cNvPr>
          <p:cNvSpPr txBox="1"/>
          <p:nvPr/>
        </p:nvSpPr>
        <p:spPr>
          <a:xfrm>
            <a:off x="180030" y="4670908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TLS density: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022B7B-1B56-1EDD-CB5E-6C72727C01E1}"/>
              </a:ext>
            </a:extLst>
          </p:cNvPr>
          <p:cNvSpPr txBox="1"/>
          <p:nvPr/>
        </p:nvSpPr>
        <p:spPr>
          <a:xfrm>
            <a:off x="32833" y="6129926"/>
            <a:ext cx="2569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Density of interstitial sites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89E9F4E-F3E4-16DA-5EE8-1392B2E34801}"/>
              </a:ext>
            </a:extLst>
          </p:cNvPr>
          <p:cNvCxnSpPr>
            <a:cxnSpLocks/>
          </p:cNvCxnSpPr>
          <p:nvPr/>
        </p:nvCxnSpPr>
        <p:spPr>
          <a:xfrm>
            <a:off x="5667273" y="5725138"/>
            <a:ext cx="0" cy="343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35B141E-657F-72F1-0A72-7BEF9872A618}"/>
              </a:ext>
            </a:extLst>
          </p:cNvPr>
          <p:cNvSpPr txBox="1"/>
          <p:nvPr/>
        </p:nvSpPr>
        <p:spPr>
          <a:xfrm>
            <a:off x="4572000" y="6119902"/>
            <a:ext cx="2569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 concentration</a:t>
            </a:r>
          </a:p>
        </p:txBody>
      </p:sp>
    </p:spTree>
    <p:extLst>
      <p:ext uri="{BB962C8B-B14F-4D97-AF65-F5344CB8AC3E}">
        <p14:creationId xmlns:p14="http://schemas.microsoft.com/office/powerpoint/2010/main" val="26348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3" grpId="0"/>
      <p:bldP spid="24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E974E7-5E12-B0E9-B2F5-F9BAB4435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H formation energy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6A7F4-DFD7-FEA0-E79A-7BC3B2783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6E0C-D3B9-9044-A832-B8662CAF7899}" type="datetime1">
              <a:rPr lang="en-US" smtClean="0"/>
              <a:t>7/3/26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19C81-663C-0E61-EBBD-69D93829F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115DB-1A98-4C02-8B6B-88DAB12B1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15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16F2F8-33A6-5DA6-033A-D0716F78E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442" y="1391830"/>
            <a:ext cx="6325236" cy="45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89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06D1B2-30A8-B468-3279-1C1C5F6AF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242010-7D83-972A-FEB3-C0390A4AB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Quartic WKB vs tunneling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3C402-4298-F25D-31A0-0635E4E59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6E0C-D3B9-9044-A832-B8662CAF7899}" type="datetime1">
              <a:rPr lang="en-US" smtClean="0"/>
              <a:t>7/3/26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0DA5D-56B6-2F31-13AC-84076B85E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0D024-F62C-755F-1B0A-434D2126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B9C604-63EE-375F-4CA2-99528A350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50" y="1739900"/>
            <a:ext cx="70993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96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92C34D-A355-CA36-5046-A5F582A9D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995" y="1291165"/>
            <a:ext cx="6831191" cy="507057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3B9F23E-B101-3124-5797-07DBF69CF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Why TLS in Nb for SRF?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B65AF-BB56-315E-002D-90594DBA2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6E0C-D3B9-9044-A832-B8662CAF7899}" type="datetime1">
              <a:rPr lang="en-US" smtClean="0"/>
              <a:t>7/6/26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31D61-A119-2528-4727-03C92504F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8814" y="6424754"/>
            <a:ext cx="6326372" cy="318946"/>
          </a:xfrm>
        </p:spPr>
        <p:txBody>
          <a:bodyPr/>
          <a:lstStyle/>
          <a:p>
            <a:r>
              <a:rPr lang="en-US" i="0" dirty="0"/>
              <a:t>B. </a:t>
            </a:r>
            <a:r>
              <a:rPr lang="en-US" i="0" dirty="0" err="1"/>
              <a:t>Abdisatarov</a:t>
            </a:r>
            <a:r>
              <a:rPr lang="en-US" i="0" dirty="0"/>
              <a:t> et al., “Direct measurement of microwave loss in Nb films for superconducting qubits,” Applied Physics Letters 125, 124002, 2024. </a:t>
            </a:r>
            <a:r>
              <a:rPr lang="en-US" i="0" dirty="0">
                <a:hlinkClick r:id="rId3"/>
              </a:rPr>
              <a:t>https://doi.org/10.1063/5.0226611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5922B-7268-690E-84D2-141ACE61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2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4EC808-8421-53DF-FA72-9EBBEBCB4BC7}"/>
              </a:ext>
            </a:extLst>
          </p:cNvPr>
          <p:cNvSpPr/>
          <p:nvPr/>
        </p:nvSpPr>
        <p:spPr>
          <a:xfrm>
            <a:off x="1671485" y="1465007"/>
            <a:ext cx="3057832" cy="4168878"/>
          </a:xfrm>
          <a:prstGeom prst="rect">
            <a:avLst/>
          </a:prstGeom>
          <a:solidFill>
            <a:srgbClr val="B31B1B">
              <a:alpha val="2784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8A7062-B33C-903D-EEF3-AC768B5B0B7F}"/>
              </a:ext>
            </a:extLst>
          </p:cNvPr>
          <p:cNvSpPr/>
          <p:nvPr/>
        </p:nvSpPr>
        <p:spPr>
          <a:xfrm>
            <a:off x="4729318" y="1465006"/>
            <a:ext cx="2850123" cy="4168878"/>
          </a:xfrm>
          <a:prstGeom prst="rect">
            <a:avLst/>
          </a:prstGeom>
          <a:solidFill>
            <a:schemeClr val="accent3">
              <a:alpha val="27843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1881A7-C0C1-5369-EF68-CC916B0A8F9D}"/>
              </a:ext>
            </a:extLst>
          </p:cNvPr>
          <p:cNvSpPr/>
          <p:nvPr/>
        </p:nvSpPr>
        <p:spPr>
          <a:xfrm>
            <a:off x="1863045" y="1736467"/>
            <a:ext cx="2662084" cy="3765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Without Nb2O5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AFCA15-750D-1DA3-DE7A-1723D339DF62}"/>
              </a:ext>
            </a:extLst>
          </p:cNvPr>
          <p:cNvSpPr/>
          <p:nvPr/>
        </p:nvSpPr>
        <p:spPr>
          <a:xfrm>
            <a:off x="1909916" y="2804565"/>
            <a:ext cx="2268794" cy="3609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With Nb2O5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D68342-F4F8-0ABD-23C1-FE7C4D7E8807}"/>
              </a:ext>
            </a:extLst>
          </p:cNvPr>
          <p:cNvSpPr/>
          <p:nvPr/>
        </p:nvSpPr>
        <p:spPr>
          <a:xfrm>
            <a:off x="2751803" y="4326194"/>
            <a:ext cx="3747320" cy="1454889"/>
          </a:xfrm>
          <a:prstGeom prst="rect">
            <a:avLst/>
          </a:prstGeom>
          <a:solidFill>
            <a:srgbClr val="F5DB4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If we want better SRF cavities, we need to understand and control material loss in Nb.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4F7314-9823-EF3C-1146-486C72FE3391}"/>
              </a:ext>
            </a:extLst>
          </p:cNvPr>
          <p:cNvSpPr txBox="1"/>
          <p:nvPr/>
        </p:nvSpPr>
        <p:spPr>
          <a:xfrm>
            <a:off x="5251485" y="1133141"/>
            <a:ext cx="2123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High-field region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1C9060-40BF-52A1-4BAE-166486150773}"/>
              </a:ext>
            </a:extLst>
          </p:cNvPr>
          <p:cNvSpPr txBox="1"/>
          <p:nvPr/>
        </p:nvSpPr>
        <p:spPr>
          <a:xfrm>
            <a:off x="2401362" y="1117701"/>
            <a:ext cx="2123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Low-field region</a:t>
            </a:r>
          </a:p>
        </p:txBody>
      </p:sp>
    </p:spTree>
    <p:extLst>
      <p:ext uri="{BB962C8B-B14F-4D97-AF65-F5344CB8AC3E}">
        <p14:creationId xmlns:p14="http://schemas.microsoft.com/office/powerpoint/2010/main" val="354518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0" grpId="0" animBg="1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DB1623-2152-A7A3-CFFD-DC3C98F92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two-level systems (TLS)?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C2FE5-09C3-C184-0AC0-5E83A3E2E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6E0C-D3B9-9044-A832-B8662CAF7899}" type="datetime1">
              <a:rPr lang="en-US" smtClean="0"/>
              <a:t>7/3/26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5376A-C927-CA98-5135-0E19DC382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4642" y="6463117"/>
            <a:ext cx="7127358" cy="389289"/>
          </a:xfrm>
        </p:spPr>
        <p:txBody>
          <a:bodyPr/>
          <a:lstStyle/>
          <a:p>
            <a:r>
              <a:rPr lang="en-US" sz="1050" i="0" dirty="0"/>
              <a:t>Müller, Clemens, Jared H. Cole, and Jürgen </a:t>
            </a:r>
            <a:r>
              <a:rPr lang="en-US" sz="1050" i="0" dirty="0" err="1"/>
              <a:t>Lisenfeld</a:t>
            </a:r>
            <a:r>
              <a:rPr lang="en-US" sz="1050" i="0" dirty="0"/>
              <a:t>. "Towards understanding two-level-systems in amorphous solids: insights from quantum circuits." </a:t>
            </a:r>
            <a:r>
              <a:rPr lang="en-US" sz="1050" dirty="0"/>
              <a:t>Reports on Progress in Physics</a:t>
            </a:r>
            <a:r>
              <a:rPr lang="en-US" sz="1050" i="0" dirty="0"/>
              <a:t> 82.12 (2019): 124501.</a:t>
            </a:r>
            <a:endParaRPr lang="en-US" sz="9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418FD-9FB1-E1AF-3938-648ACD89F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991598-E1E0-17CC-FBF4-39754CC71E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276"/>
          <a:stretch>
            <a:fillRect/>
          </a:stretch>
        </p:blipFill>
        <p:spPr>
          <a:xfrm>
            <a:off x="6054812" y="915864"/>
            <a:ext cx="2871649" cy="287729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A42809-C3F9-653D-5997-C580FC2DA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618" y="3900768"/>
            <a:ext cx="3639641" cy="2513514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086A231E-E336-6710-B867-C5949BA6BB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-4905" y="982179"/>
            <a:ext cx="457690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Atomic-scale defects in disordered oxides/interfaces</a:t>
            </a:r>
          </a:p>
          <a:p>
            <a:pPr eaLnBrk="0" hangingPunct="0">
              <a:spcBef>
                <a:spcPct val="0"/>
              </a:spcBef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Two-level</a:t>
            </a:r>
            <a:r>
              <a:rPr kumimoji="0" lang="en-US" altLang="en-US" sz="18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systems (TLS): 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Two nearly equivalent configurations</a:t>
            </a:r>
          </a:p>
          <a:p>
            <a:pPr eaLnBrk="0" hangingPunct="0">
              <a:spcBef>
                <a:spcPct val="0"/>
              </a:spcBef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Quantum tunneling between the two states</a:t>
            </a:r>
          </a:p>
          <a:p>
            <a:pPr eaLnBrk="0" hangingPunct="0">
              <a:spcBef>
                <a:spcPct val="0"/>
              </a:spcBef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Couple to microwave fields via their dipole moments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6A1429-527F-C6A3-5207-FC6DA3C074F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5118"/>
          <a:stretch>
            <a:fillRect/>
          </a:stretch>
        </p:blipFill>
        <p:spPr>
          <a:xfrm>
            <a:off x="2057400" y="4025932"/>
            <a:ext cx="2772439" cy="2394211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99481CD5-4A80-4997-EDB5-B72791DC1861}"/>
              </a:ext>
            </a:extLst>
          </p:cNvPr>
          <p:cNvGrpSpPr/>
          <p:nvPr/>
        </p:nvGrpSpPr>
        <p:grpSpPr>
          <a:xfrm>
            <a:off x="5847907" y="1856663"/>
            <a:ext cx="2931600" cy="2088695"/>
            <a:chOff x="5847907" y="1856663"/>
            <a:chExt cx="2931600" cy="208869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A660BBC-9617-53E0-DD3B-ADD63590E506}"/>
                </a:ext>
              </a:extLst>
            </p:cNvPr>
            <p:cNvSpPr/>
            <p:nvPr/>
          </p:nvSpPr>
          <p:spPr>
            <a:xfrm>
              <a:off x="6214730" y="1856663"/>
              <a:ext cx="542735" cy="54273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51A2D09-E768-1B93-DB28-1D06CE942DF2}"/>
                </a:ext>
              </a:extLst>
            </p:cNvPr>
            <p:cNvCxnSpPr>
              <a:stCxn id="14" idx="2"/>
            </p:cNvCxnSpPr>
            <p:nvPr/>
          </p:nvCxnSpPr>
          <p:spPr>
            <a:xfrm flipH="1">
              <a:off x="5847907" y="2128031"/>
              <a:ext cx="366823" cy="18173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E44F983-F381-AC8A-0205-13C7A40410E8}"/>
                </a:ext>
              </a:extLst>
            </p:cNvPr>
            <p:cNvCxnSpPr>
              <a:cxnSpLocks/>
            </p:cNvCxnSpPr>
            <p:nvPr/>
          </p:nvCxnSpPr>
          <p:spPr>
            <a:xfrm>
              <a:off x="6784046" y="2137101"/>
              <a:ext cx="1995461" cy="18082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0CB5CBC-2C09-4050-7159-FE6DC2083A30}"/>
              </a:ext>
            </a:extLst>
          </p:cNvPr>
          <p:cNvGrpSpPr/>
          <p:nvPr/>
        </p:nvGrpSpPr>
        <p:grpSpPr>
          <a:xfrm>
            <a:off x="4462558" y="4308864"/>
            <a:ext cx="2049308" cy="2094195"/>
            <a:chOff x="4524745" y="4216725"/>
            <a:chExt cx="2049308" cy="2094195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7D0E5B6-1F3F-D5A4-2D07-9874D5FC2EB8}"/>
                </a:ext>
              </a:extLst>
            </p:cNvPr>
            <p:cNvSpPr/>
            <p:nvPr/>
          </p:nvSpPr>
          <p:spPr>
            <a:xfrm>
              <a:off x="6031318" y="4480313"/>
              <a:ext cx="542735" cy="54273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0000"/>
                </a:highlight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CF77971-ED22-7722-B2D3-260529E38820}"/>
                </a:ext>
              </a:extLst>
            </p:cNvPr>
            <p:cNvCxnSpPr>
              <a:cxnSpLocks/>
              <a:stCxn id="21" idx="0"/>
            </p:cNvCxnSpPr>
            <p:nvPr/>
          </p:nvCxnSpPr>
          <p:spPr>
            <a:xfrm flipH="1" flipV="1">
              <a:off x="4524745" y="4216725"/>
              <a:ext cx="1777941" cy="263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853A723-2691-67E2-C10F-9DC7E035F735}"/>
                </a:ext>
              </a:extLst>
            </p:cNvPr>
            <p:cNvCxnSpPr>
              <a:cxnSpLocks/>
              <a:endCxn id="21" idx="4"/>
            </p:cNvCxnSpPr>
            <p:nvPr/>
          </p:nvCxnSpPr>
          <p:spPr>
            <a:xfrm flipV="1">
              <a:off x="4572000" y="5023048"/>
              <a:ext cx="1730686" cy="128787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038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080C82-D07E-2395-FCB0-7E50632A3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0905"/>
            <a:ext cx="5709684" cy="5612295"/>
          </a:xfrm>
        </p:spPr>
        <p:txBody>
          <a:bodyPr/>
          <a:lstStyle/>
          <a:p>
            <a:r>
              <a:rPr lang="en-US" sz="2000" dirty="0"/>
              <a:t>The microscopic origin of TLS loss is still unknown</a:t>
            </a:r>
          </a:p>
          <a:p>
            <a:endParaRPr lang="en-US" sz="2000" dirty="0"/>
          </a:p>
          <a:p>
            <a:r>
              <a:rPr lang="en-US" sz="2000" dirty="0"/>
              <a:t>Many mechanisms can produce similar signatures</a:t>
            </a:r>
          </a:p>
          <a:p>
            <a:endParaRPr lang="en-US" sz="2000" dirty="0"/>
          </a:p>
          <a:p>
            <a:r>
              <a:rPr lang="en-US" sz="2000" dirty="0"/>
              <a:t>In Nb and Ta oxides, experiments consistently show that TLS loss:</a:t>
            </a:r>
          </a:p>
          <a:p>
            <a:pPr lvl="1"/>
            <a:r>
              <a:rPr lang="en-US" sz="1600" b="1" dirty="0"/>
              <a:t>increases with amorphous disorder </a:t>
            </a:r>
            <a:r>
              <a:rPr lang="en-US" sz="1600" dirty="0"/>
              <a:t>— Oh et al., </a:t>
            </a:r>
            <a:r>
              <a:rPr lang="en-US" sz="1600" i="1" dirty="0"/>
              <a:t>ACS Nano</a:t>
            </a:r>
            <a:r>
              <a:rPr lang="en-US" sz="1600" dirty="0"/>
              <a:t> (2024)</a:t>
            </a:r>
          </a:p>
          <a:p>
            <a:pPr lvl="1"/>
            <a:r>
              <a:rPr lang="en-US" sz="1600" b="1" dirty="0"/>
              <a:t>is strongest in the pentoxide </a:t>
            </a:r>
            <a:r>
              <a:rPr lang="en-US" sz="1600" dirty="0"/>
              <a:t>— Ganesan et al., </a:t>
            </a:r>
            <a:r>
              <a:rPr lang="en-US" sz="1600" i="1" dirty="0" err="1"/>
              <a:t>arXiv</a:t>
            </a:r>
            <a:r>
              <a:rPr lang="en-US" sz="1600" dirty="0"/>
              <a:t> (2026)</a:t>
            </a:r>
          </a:p>
          <a:p>
            <a:pPr lvl="1"/>
            <a:r>
              <a:rPr lang="en-US" sz="1600" b="1" dirty="0"/>
              <a:t>correlates with oxygen vacancies</a:t>
            </a:r>
            <a:r>
              <a:rPr lang="en-US" sz="1600" dirty="0"/>
              <a:t> — Bafia et al., </a:t>
            </a:r>
            <a:r>
              <a:rPr lang="en-US" sz="1600" i="1" dirty="0"/>
              <a:t>Phys. Rev. Applied</a:t>
            </a:r>
            <a:r>
              <a:rPr lang="en-US" sz="1600" dirty="0"/>
              <a:t> (2024)</a:t>
            </a:r>
          </a:p>
          <a:p>
            <a:pPr lvl="1"/>
            <a:r>
              <a:rPr lang="en-US" sz="1600" b="1" dirty="0"/>
              <a:t>is higher in Nb oxide than in Ta oxide</a:t>
            </a:r>
            <a:r>
              <a:rPr lang="en-US" sz="1600" dirty="0"/>
              <a:t> — </a:t>
            </a:r>
            <a:r>
              <a:rPr lang="en-US" sz="1600" dirty="0" err="1"/>
              <a:t>Goronzy</a:t>
            </a:r>
            <a:r>
              <a:rPr lang="en-US" sz="1600" dirty="0"/>
              <a:t> et al., </a:t>
            </a:r>
            <a:r>
              <a:rPr lang="en-US" sz="1600" i="1" dirty="0" err="1"/>
              <a:t>arXiv</a:t>
            </a:r>
            <a:r>
              <a:rPr lang="en-US" sz="1600" dirty="0"/>
              <a:t> (2025)</a:t>
            </a:r>
          </a:p>
          <a:p>
            <a:pPr marL="457188" lvl="1" indent="0">
              <a:buNone/>
            </a:pPr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3A568C-B621-9816-C293-5FE75B2B3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What is the microscopic origin of TLS loss in Nb oxide?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05EE6-8E9A-9F73-E480-7C52A263E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6E0C-D3B9-9044-A832-B8662CAF7899}" type="datetime1">
              <a:rPr lang="en-US" smtClean="0"/>
              <a:t>7/3/26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5EF1E-C93F-8071-5B8D-9B9E0FB1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0175E5-68E6-5988-2CBB-88B8C1C29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684" y="2559925"/>
            <a:ext cx="3192721" cy="2204874"/>
          </a:xfrm>
          <a:prstGeom prst="rect">
            <a:avLst/>
          </a:prstGeom>
        </p:spPr>
      </p:pic>
      <p:pic>
        <p:nvPicPr>
          <p:cNvPr id="4098" name="Picture 2" descr="Question mark PNG transparent image download, size: 768x1024px">
            <a:extLst>
              <a:ext uri="{FF2B5EF4-FFF2-40B4-BE49-F238E27FC236}">
                <a16:creationId xmlns:a16="http://schemas.microsoft.com/office/drawing/2014/main" id="{47F00471-3C1A-E727-9C61-1D842C8F0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99" y="1234201"/>
            <a:ext cx="1302931" cy="173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23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0D574C-9A9E-5BCE-F9FE-1A3CDFB9F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usual suspects: H, N and O.</a:t>
            </a:r>
          </a:p>
          <a:p>
            <a:r>
              <a:rPr lang="en-US" dirty="0"/>
              <a:t>In Nb bulk: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1CF95F-35AF-14A9-7CBE-BDDC760BC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tunneling species?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931D1-59DB-8A96-F099-4E51A4F6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6E0C-D3B9-9044-A832-B8662CAF7899}" type="datetime1">
              <a:rPr lang="en-US" smtClean="0"/>
              <a:t>7/8/26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05081-C1FA-2064-ACC8-8FA99D798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981E5-4B2B-AACD-1833-F17877021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EAC693-248F-6D9F-F7D8-FF4484EC8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326601"/>
            <a:ext cx="4369605" cy="42265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7B1B5B-0A73-6209-BB1C-D1A979F2075A}"/>
              </a:ext>
            </a:extLst>
          </p:cNvPr>
          <p:cNvSpPr txBox="1"/>
          <p:nvPr/>
        </p:nvSpPr>
        <p:spPr>
          <a:xfrm>
            <a:off x="7343468" y="4866384"/>
            <a:ext cx="127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GHz region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B398C8-E2D1-0B5B-0AD0-9DC4512850F3}"/>
              </a:ext>
            </a:extLst>
          </p:cNvPr>
          <p:cNvSpPr/>
          <p:nvPr/>
        </p:nvSpPr>
        <p:spPr>
          <a:xfrm>
            <a:off x="6508955" y="4031942"/>
            <a:ext cx="943897" cy="50144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6D028-8C7A-8209-5597-BB861583BAD4}"/>
              </a:ext>
            </a:extLst>
          </p:cNvPr>
          <p:cNvSpPr/>
          <p:nvPr/>
        </p:nvSpPr>
        <p:spPr>
          <a:xfrm>
            <a:off x="5399141" y="4946342"/>
            <a:ext cx="362564" cy="2893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683AC1-DF44-6487-F638-59F9BEF187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21" t="56581" r="50522"/>
          <a:stretch>
            <a:fillRect/>
          </a:stretch>
        </p:blipFill>
        <p:spPr>
          <a:xfrm>
            <a:off x="659758" y="3102014"/>
            <a:ext cx="2813104" cy="267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0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1DC5D9-3620-F083-D2DF-8B70E66AA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245705"/>
            <a:ext cx="5063612" cy="5612295"/>
          </a:xfrm>
        </p:spPr>
        <p:txBody>
          <a:bodyPr/>
          <a:lstStyle/>
          <a:p>
            <a:r>
              <a:rPr lang="en-US" sz="2000" dirty="0"/>
              <a:t>Incorporates under ambient conditions</a:t>
            </a:r>
          </a:p>
          <a:p>
            <a:endParaRPr lang="en-US" sz="2000" dirty="0"/>
          </a:p>
          <a:p>
            <a:r>
              <a:rPr lang="en-US" sz="2000" dirty="0"/>
              <a:t>Interacts strongly with oxygen vacancies</a:t>
            </a:r>
          </a:p>
          <a:p>
            <a:endParaRPr lang="en-US" sz="2000" dirty="0"/>
          </a:p>
          <a:p>
            <a:r>
              <a:rPr lang="en-US" sz="2000" dirty="0"/>
              <a:t>Small mass ⇒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/>
              <a:t>quantum tunneling </a:t>
            </a: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D9D5DF-BC43-F0E0-4A70-23BF68433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Hydrogen as a TLS candidate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40502-2571-33CB-AC08-38C421158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6E0C-D3B9-9044-A832-B8662CAF7899}" type="datetime1">
              <a:rPr lang="en-US" smtClean="0"/>
              <a:t>7/6/26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192FB-9E9D-468E-4A97-198A8C58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799" y="6553200"/>
            <a:ext cx="5667153" cy="304800"/>
          </a:xfrm>
        </p:spPr>
        <p:txBody>
          <a:bodyPr/>
          <a:lstStyle/>
          <a:p>
            <a:r>
              <a:rPr lang="en-US" dirty="0"/>
              <a:t>Sung, </a:t>
            </a:r>
            <a:r>
              <a:rPr lang="en-US" dirty="0" err="1"/>
              <a:t>Zuhawn</a:t>
            </a:r>
            <a:r>
              <a:rPr lang="en-US" dirty="0"/>
              <a:t>, et al. "Direct observation of nanometer size hydride precipitations in superconducting niobium." Scientific Reports 14.1 (2024): 26916.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0C195-C932-F7E4-3106-C5410C70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525B46-5D25-F8AA-D22B-1F3B2D2DB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730" y="1604637"/>
            <a:ext cx="4173048" cy="34397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373F9C8-8003-F921-29BC-771FAF7C3056}"/>
              </a:ext>
            </a:extLst>
          </p:cNvPr>
          <p:cNvSpPr/>
          <p:nvPr/>
        </p:nvSpPr>
        <p:spPr>
          <a:xfrm>
            <a:off x="740193" y="4465612"/>
            <a:ext cx="3435345" cy="1499190"/>
          </a:xfrm>
          <a:prstGeom prst="rect">
            <a:avLst/>
          </a:prstGeom>
          <a:solidFill>
            <a:srgbClr val="F5DB4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 is a strong TLS candidate, but: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Really hard to see in STEM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We must ID an ensemble of defects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6C68AB-CE4E-342D-3F2E-470A43C94670}"/>
              </a:ext>
            </a:extLst>
          </p:cNvPr>
          <p:cNvSpPr txBox="1"/>
          <p:nvPr/>
        </p:nvSpPr>
        <p:spPr>
          <a:xfrm>
            <a:off x="5803805" y="1461301"/>
            <a:ext cx="309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Depth profile from SIMS</a:t>
            </a:r>
          </a:p>
        </p:txBody>
      </p:sp>
    </p:spTree>
    <p:extLst>
      <p:ext uri="{BB962C8B-B14F-4D97-AF65-F5344CB8AC3E}">
        <p14:creationId xmlns:p14="http://schemas.microsoft.com/office/powerpoint/2010/main" val="221718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305AE6-83E8-3323-B07F-D05A584D1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836212"/>
            <a:ext cx="8991600" cy="2565648"/>
          </a:xfrm>
        </p:spPr>
        <p:txBody>
          <a:bodyPr/>
          <a:lstStyle/>
          <a:p>
            <a:pPr marL="457188" lvl="1" indent="0">
              <a:buNone/>
            </a:pPr>
            <a:endParaRPr lang="en-US" sz="1400" dirty="0"/>
          </a:p>
          <a:p>
            <a:r>
              <a:rPr lang="en-US" sz="2000" dirty="0"/>
              <a:t>Start with 98 amorphous structures from Pritchard and Rondinelli (2025)</a:t>
            </a:r>
          </a:p>
          <a:p>
            <a:endParaRPr lang="en-US" sz="2000" dirty="0"/>
          </a:p>
          <a:p>
            <a:r>
              <a:rPr lang="en-US" sz="2000" dirty="0"/>
              <a:t>Use machine-learning interatomic potentials (MLIPs) for high-throughput screening of TLS candidates</a:t>
            </a:r>
          </a:p>
          <a:p>
            <a:endParaRPr lang="en-US" sz="2000" dirty="0"/>
          </a:p>
          <a:p>
            <a:r>
              <a:rPr lang="en-US" sz="2000" dirty="0"/>
              <a:t>(Done follow up DFT verification)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D47250-DF14-35B7-2890-D52C55780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computational method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BC631-7775-5875-6F9C-51302FA0B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6E0C-D3B9-9044-A832-B8662CAF7899}" type="datetime1">
              <a:rPr lang="en-US" smtClean="0"/>
              <a:t>7/3/26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3C5D2-F9F9-E756-6147-A10A31A53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D3149-B396-4632-A698-FE6BE06F1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7</a:t>
            </a:fld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650979-E4FA-434A-34CA-AE7AAA955061}"/>
              </a:ext>
            </a:extLst>
          </p:cNvPr>
          <p:cNvGrpSpPr/>
          <p:nvPr/>
        </p:nvGrpSpPr>
        <p:grpSpPr>
          <a:xfrm>
            <a:off x="382775" y="3530882"/>
            <a:ext cx="8342125" cy="3305089"/>
            <a:chOff x="174238" y="3459983"/>
            <a:chExt cx="8342125" cy="330508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57B13DC-6430-3586-EBA3-3DB3CB4BB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3796" y="3506553"/>
              <a:ext cx="1823415" cy="151377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C130874-212E-56B3-C1A2-BE8FBBD7A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93035" y="3459983"/>
              <a:ext cx="1903758" cy="160124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9A1BDF5-C067-2489-036D-F0149568E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86463" y="3506553"/>
              <a:ext cx="2083443" cy="161119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1E65A50-A99F-4008-F1A9-8C1E91F00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58432" y="5061226"/>
              <a:ext cx="1834141" cy="148142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D9945C8-1A34-01C4-4403-A498A2874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75789" y="5098007"/>
              <a:ext cx="1838421" cy="153139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1CD9AFD-A0A6-CD0B-9CBE-8636A0836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32920" y="5204500"/>
              <a:ext cx="2083443" cy="156057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2EB0308-CF18-250E-7AA3-7E2905B43099}"/>
                </a:ext>
              </a:extLst>
            </p:cNvPr>
            <p:cNvSpPr txBox="1"/>
            <p:nvPr/>
          </p:nvSpPr>
          <p:spPr>
            <a:xfrm>
              <a:off x="5518849" y="3842795"/>
              <a:ext cx="5629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…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D93E66C-52D3-4521-D962-D6D34DA24E69}"/>
                </a:ext>
              </a:extLst>
            </p:cNvPr>
            <p:cNvSpPr txBox="1"/>
            <p:nvPr/>
          </p:nvSpPr>
          <p:spPr>
            <a:xfrm>
              <a:off x="5512389" y="5338455"/>
              <a:ext cx="5629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8C5B382-B96C-2A56-A0F2-BB7A8397E44A}"/>
                    </a:ext>
                  </a:extLst>
                </p:cNvPr>
                <p:cNvSpPr txBox="1"/>
                <p:nvPr/>
              </p:nvSpPr>
              <p:spPr>
                <a:xfrm>
                  <a:off x="174238" y="3832307"/>
                  <a:ext cx="138332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Nb</a:t>
                  </a:r>
                  <a:r>
                    <a:rPr lang="en-US" sz="2800" baseline="-25000" dirty="0"/>
                    <a:t>2</a:t>
                  </a:r>
                  <a:r>
                    <a:rPr lang="en-US" sz="2800" dirty="0"/>
                    <a:t>O</a:t>
                  </a:r>
                  <a:r>
                    <a:rPr lang="en-US" sz="2800" baseline="-25000" dirty="0"/>
                    <a:t>5-</a:t>
                  </a:r>
                  <a14:m>
                    <m:oMath xmlns:m="http://schemas.openxmlformats.org/officeDocument/2006/math">
                      <m:r>
                        <a:rPr lang="en-US" sz="280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8C5B382-B96C-2A56-A0F2-BB7A8397E4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238" y="3832307"/>
                  <a:ext cx="138332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9091" t="-11905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661D737-7ECA-07A2-B8E4-C8FB5296E404}"/>
                    </a:ext>
                  </a:extLst>
                </p:cNvPr>
                <p:cNvSpPr txBox="1"/>
                <p:nvPr/>
              </p:nvSpPr>
              <p:spPr>
                <a:xfrm>
                  <a:off x="239722" y="5461566"/>
                  <a:ext cx="126335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Ta</a:t>
                  </a:r>
                  <a:r>
                    <a:rPr lang="en-US" sz="2800" baseline="-25000" dirty="0"/>
                    <a:t>2</a:t>
                  </a:r>
                  <a:r>
                    <a:rPr lang="en-US" sz="2800" dirty="0"/>
                    <a:t>O</a:t>
                  </a:r>
                  <a:r>
                    <a:rPr lang="en-US" sz="2800" baseline="-25000" dirty="0"/>
                    <a:t>5-</a:t>
                  </a:r>
                  <a14:m>
                    <m:oMath xmlns:m="http://schemas.openxmlformats.org/officeDocument/2006/math">
                      <m:r>
                        <a:rPr lang="en-US" sz="280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661D737-7ECA-07A2-B8E4-C8FB5296E4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722" y="5461566"/>
                  <a:ext cx="1263359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10000" t="-11905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3008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BBC7E8-8A5A-3E61-EE55-C0FEDACCD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6811" y="4505470"/>
            <a:ext cx="2478107" cy="223823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Fine-grid search for stable H locations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447A5A-18FE-5FC6-6FBD-B11B2F16E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computational method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3BD94-4787-EE24-029C-3ED729221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6E0C-D3B9-9044-A832-B8662CAF7899}" type="datetime1">
              <a:rPr lang="en-US" smtClean="0"/>
              <a:t>7/6/26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71040-6A56-2615-A069-72E64B4D2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6EF92-00BA-17D4-00F5-424DEFA90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8FC5B5-2B0B-403B-414B-64C3786EFB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59" t="-2110" r="47566" b="50001"/>
          <a:stretch>
            <a:fillRect/>
          </a:stretch>
        </p:blipFill>
        <p:spPr>
          <a:xfrm>
            <a:off x="0" y="1700338"/>
            <a:ext cx="2359844" cy="25572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B098AC-4356-CEB8-7FB5-2B508F3362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901" b="48701"/>
          <a:stretch>
            <a:fillRect/>
          </a:stretch>
        </p:blipFill>
        <p:spPr>
          <a:xfrm>
            <a:off x="2328635" y="1773368"/>
            <a:ext cx="2359844" cy="24841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E7ABF0-11EB-2B5E-5812-265658E53C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21" t="52829" r="50522"/>
          <a:stretch>
            <a:fillRect/>
          </a:stretch>
        </p:blipFill>
        <p:spPr>
          <a:xfrm>
            <a:off x="4453737" y="2019327"/>
            <a:ext cx="2406061" cy="24841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9A7202-029B-73D2-36D3-BA770AC365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716" t="53319"/>
          <a:stretch>
            <a:fillRect/>
          </a:stretch>
        </p:blipFill>
        <p:spPr>
          <a:xfrm>
            <a:off x="6859798" y="2019327"/>
            <a:ext cx="2345751" cy="2238230"/>
          </a:xfrm>
          <a:prstGeom prst="rect">
            <a:avLst/>
          </a:prstGeom>
        </p:spPr>
      </p:pic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7B228D48-59FA-F090-91C7-CF3129AF00D3}"/>
              </a:ext>
            </a:extLst>
          </p:cNvPr>
          <p:cNvSpPr txBox="1">
            <a:spLocks/>
          </p:cNvSpPr>
          <p:nvPr/>
        </p:nvSpPr>
        <p:spPr bwMode="auto">
          <a:xfrm>
            <a:off x="2488563" y="4447343"/>
            <a:ext cx="2177748" cy="223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ln>
                  <a:noFill/>
                </a:ln>
                <a:solidFill>
                  <a:schemeClr val="tx1"/>
                </a:solidFill>
                <a:latin typeface="+mn-lt"/>
              </a:defRPr>
            </a:lvl2pPr>
            <a:lvl3pPr marL="1142971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ln>
                  <a:noFill/>
                </a:ln>
                <a:solidFill>
                  <a:schemeClr val="tx1"/>
                </a:solidFill>
                <a:latin typeface="+mn-lt"/>
              </a:defRPr>
            </a:lvl3pPr>
            <a:lvl4pPr marL="160016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ln>
                  <a:noFill/>
                </a:ln>
                <a:solidFill>
                  <a:schemeClr val="tx1"/>
                </a:solidFill>
                <a:latin typeface="+mn-lt"/>
              </a:defRPr>
            </a:lvl4pPr>
            <a:lvl5pPr marL="2057349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ln>
                  <a:noFill/>
                </a:ln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US" sz="2000" kern="0" dirty="0"/>
              <a:t>Locate neighboring pairs of minima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1F10C243-6BB5-582C-204F-B4641D8F5FB0}"/>
              </a:ext>
            </a:extLst>
          </p:cNvPr>
          <p:cNvSpPr txBox="1">
            <a:spLocks/>
          </p:cNvSpPr>
          <p:nvPr/>
        </p:nvSpPr>
        <p:spPr bwMode="auto">
          <a:xfrm>
            <a:off x="7111145" y="4419257"/>
            <a:ext cx="2060936" cy="223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ln>
                  <a:noFill/>
                </a:ln>
                <a:solidFill>
                  <a:schemeClr val="tx1"/>
                </a:solidFill>
                <a:latin typeface="+mn-lt"/>
              </a:defRPr>
            </a:lvl2pPr>
            <a:lvl3pPr marL="1142971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ln>
                  <a:noFill/>
                </a:ln>
                <a:solidFill>
                  <a:schemeClr val="tx1"/>
                </a:solidFill>
                <a:latin typeface="+mn-lt"/>
              </a:defRPr>
            </a:lvl3pPr>
            <a:lvl4pPr marL="160016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ln>
                  <a:noFill/>
                </a:ln>
                <a:solidFill>
                  <a:schemeClr val="tx1"/>
                </a:solidFill>
                <a:latin typeface="+mn-lt"/>
              </a:defRPr>
            </a:lvl4pPr>
            <a:lvl5pPr marL="2057349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ln>
                  <a:noFill/>
                </a:ln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US" sz="2000" kern="0" dirty="0"/>
              <a:t>Statistical analysis on ensemble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D2A43F4D-62A7-7B3E-B45A-BB95C2B2BF72}"/>
              </a:ext>
            </a:extLst>
          </p:cNvPr>
          <p:cNvSpPr txBox="1">
            <a:spLocks/>
          </p:cNvSpPr>
          <p:nvPr/>
        </p:nvSpPr>
        <p:spPr bwMode="auto">
          <a:xfrm>
            <a:off x="4666311" y="4436440"/>
            <a:ext cx="2310299" cy="223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ln>
                  <a:noFill/>
                </a:ln>
                <a:solidFill>
                  <a:schemeClr val="tx1"/>
                </a:solidFill>
                <a:latin typeface="+mn-lt"/>
              </a:defRPr>
            </a:lvl2pPr>
            <a:lvl3pPr marL="1142971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ln>
                  <a:noFill/>
                </a:ln>
                <a:solidFill>
                  <a:schemeClr val="tx1"/>
                </a:solidFill>
                <a:latin typeface="+mn-lt"/>
              </a:defRPr>
            </a:lvl3pPr>
            <a:lvl4pPr marL="160016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ln>
                  <a:noFill/>
                </a:ln>
                <a:solidFill>
                  <a:schemeClr val="tx1"/>
                </a:solidFill>
                <a:latin typeface="+mn-lt"/>
              </a:defRPr>
            </a:lvl4pPr>
            <a:lvl5pPr marL="2057349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ln>
                  <a:noFill/>
                </a:ln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US" sz="2000" kern="0" dirty="0"/>
              <a:t>Compute tunneling profiles (Minimum energy path, NEB)</a:t>
            </a:r>
          </a:p>
        </p:txBody>
      </p:sp>
    </p:spTree>
    <p:extLst>
      <p:ext uri="{BB962C8B-B14F-4D97-AF65-F5344CB8AC3E}">
        <p14:creationId xmlns:p14="http://schemas.microsoft.com/office/powerpoint/2010/main" val="261161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5" grpId="0" build="allAtOnce"/>
      <p:bldP spid="1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526727-5C9E-56BD-474C-243ECED85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Estimated loss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50310-DCA2-5DBB-EAF7-6350221D9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6E0C-D3B9-9044-A832-B8662CAF7899}" type="datetime1">
              <a:rPr lang="en-US" smtClean="0"/>
              <a:t>7/6/26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A7265-5B73-571B-A3BF-7F47BF192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F1486-9E70-0A76-1656-C06EC1F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9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682FF46-1102-D070-66D3-F03F78AFDA8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86" r="1371"/>
          <a:stretch>
            <a:fillRect/>
          </a:stretch>
        </p:blipFill>
        <p:spPr>
          <a:xfrm>
            <a:off x="1899709" y="2410931"/>
            <a:ext cx="5184469" cy="444476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F10C796-A9D5-33E3-553B-956F3AD665BA}"/>
              </a:ext>
            </a:extLst>
          </p:cNvPr>
          <p:cNvSpPr txBox="1"/>
          <p:nvPr/>
        </p:nvSpPr>
        <p:spPr>
          <a:xfrm>
            <a:off x="5754044" y="2142078"/>
            <a:ext cx="174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Oxide interface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6A7EAC-F827-565D-E03B-DF601622C907}"/>
              </a:ext>
            </a:extLst>
          </p:cNvPr>
          <p:cNvSpPr txBox="1"/>
          <p:nvPr/>
        </p:nvSpPr>
        <p:spPr>
          <a:xfrm>
            <a:off x="2567500" y="2127989"/>
            <a:ext cx="2518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Native oxide layer</a:t>
            </a:r>
          </a:p>
        </p:txBody>
      </p:sp>
      <p:pic>
        <p:nvPicPr>
          <p:cNvPr id="50" name="Content Placeholder 7">
            <a:extLst>
              <a:ext uri="{FF2B5EF4-FFF2-40B4-BE49-F238E27FC236}">
                <a16:creationId xmlns:a16="http://schemas.microsoft.com/office/drawing/2014/main" id="{619251D3-BEA1-0CC9-53E6-F14F2F540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12306" y="1176525"/>
            <a:ext cx="2032988" cy="6283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D22AAEC-4843-CD66-4851-3C4E2954B4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2096" y="1122293"/>
            <a:ext cx="1713294" cy="626366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0E0080B-D280-0E86-0AC7-DA800A8082AD}"/>
              </a:ext>
            </a:extLst>
          </p:cNvPr>
          <p:cNvCxnSpPr/>
          <p:nvPr/>
        </p:nvCxnSpPr>
        <p:spPr>
          <a:xfrm flipV="1">
            <a:off x="3298785" y="2497321"/>
            <a:ext cx="0" cy="357938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84B199E-EA7F-3317-6433-ACE142A78594}"/>
              </a:ext>
            </a:extLst>
          </p:cNvPr>
          <p:cNvCxnSpPr/>
          <p:nvPr/>
        </p:nvCxnSpPr>
        <p:spPr>
          <a:xfrm flipV="1">
            <a:off x="6692096" y="2497321"/>
            <a:ext cx="0" cy="357938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E7ADAC1-8BD6-CB9E-E0CE-A5C8298FFB73}"/>
              </a:ext>
            </a:extLst>
          </p:cNvPr>
          <p:cNvCxnSpPr>
            <a:cxnSpLocks/>
          </p:cNvCxnSpPr>
          <p:nvPr/>
        </p:nvCxnSpPr>
        <p:spPr>
          <a:xfrm flipV="1">
            <a:off x="2652533" y="4754887"/>
            <a:ext cx="0" cy="132182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1B24F1CF-9F22-1268-B63A-1E9E8B6F109B}"/>
              </a:ext>
            </a:extLst>
          </p:cNvPr>
          <p:cNvSpPr txBox="1"/>
          <p:nvPr/>
        </p:nvSpPr>
        <p:spPr>
          <a:xfrm>
            <a:off x="2476688" y="4448645"/>
            <a:ext cx="2518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A69259C-7168-5B56-000E-EA0A075AB2FF}"/>
                  </a:ext>
                </a:extLst>
              </p:cNvPr>
              <p:cNvSpPr txBox="1"/>
              <p:nvPr/>
            </p:nvSpPr>
            <p:spPr>
              <a:xfrm>
                <a:off x="3054269" y="1005898"/>
                <a:ext cx="2281650" cy="945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dirty="0"/>
                  <a:t>: TLS density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: dipole moment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: dielectric constant</a:t>
                </a:r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A69259C-7168-5B56-000E-EA0A075AB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269" y="1005898"/>
                <a:ext cx="2281650" cy="945580"/>
              </a:xfrm>
              <a:prstGeom prst="rect">
                <a:avLst/>
              </a:prstGeom>
              <a:blipFill>
                <a:blip r:embed="rId7"/>
                <a:stretch>
                  <a:fillRect t="-2667" r="-1105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364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58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Bright Beams theme">
  <a:themeElements>
    <a:clrScheme name="CBB Colors 2019">
      <a:dk1>
        <a:srgbClr val="000000"/>
      </a:dk1>
      <a:lt1>
        <a:srgbClr val="FEFFFE"/>
      </a:lt1>
      <a:dk2>
        <a:srgbClr val="CBCCCB"/>
      </a:dk2>
      <a:lt2>
        <a:srgbClr val="E5E6E5"/>
      </a:lt2>
      <a:accent1>
        <a:srgbClr val="B31B1B"/>
      </a:accent1>
      <a:accent2>
        <a:srgbClr val="FF7F00"/>
      </a:accent2>
      <a:accent3>
        <a:srgbClr val="09657C"/>
      </a:accent3>
      <a:accent4>
        <a:srgbClr val="9D9683"/>
      </a:accent4>
      <a:accent5>
        <a:srgbClr val="CBCCCB"/>
      </a:accent5>
      <a:accent6>
        <a:srgbClr val="E5E6E5"/>
      </a:accent6>
      <a:hlink>
        <a:srgbClr val="FF7F00"/>
      </a:hlink>
      <a:folHlink>
        <a:srgbClr val="09657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esrTA_Review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srTA_Review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4" id="{E386104F-5E0E-C147-BB2B-175EDB5F41DC}" vid="{B78ED1BD-BB39-2A47-82E5-CAAC7E3DD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Bright Beams theme</Template>
  <TotalTime>19435</TotalTime>
  <Words>691</Words>
  <Application>Microsoft Macintosh PowerPoint</Application>
  <PresentationFormat>On-screen Show (4:3)</PresentationFormat>
  <Paragraphs>136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 Display</vt:lpstr>
      <vt:lpstr>Arial</vt:lpstr>
      <vt:lpstr>Aptos</vt:lpstr>
      <vt:lpstr>Wingdings</vt:lpstr>
      <vt:lpstr>Calibri</vt:lpstr>
      <vt:lpstr>Cambria Math</vt:lpstr>
      <vt:lpstr>Bright Beams theme</vt:lpstr>
      <vt:lpstr>Ab initio modeling of two-level systems in amorphous niobium oxide</vt:lpstr>
      <vt:lpstr>Why TLS in Nb for SRF?</vt:lpstr>
      <vt:lpstr>What are two-level systems (TLS)?</vt:lpstr>
      <vt:lpstr>What is the microscopic origin of TLS loss in Nb oxide?</vt:lpstr>
      <vt:lpstr>Potential tunneling species?</vt:lpstr>
      <vt:lpstr>Hydrogen as a TLS candidate</vt:lpstr>
      <vt:lpstr>Our computational method</vt:lpstr>
      <vt:lpstr>Our computational method</vt:lpstr>
      <vt:lpstr>Results: Estimated loss</vt:lpstr>
      <vt:lpstr>Conclusion</vt:lpstr>
      <vt:lpstr>PowerPoint Presentation</vt:lpstr>
      <vt:lpstr>PowerPoint Presentation</vt:lpstr>
      <vt:lpstr>Backup slides</vt:lpstr>
      <vt:lpstr>Results: Fits for the pentoxides</vt:lpstr>
      <vt:lpstr>Results: H formation energy</vt:lpstr>
      <vt:lpstr>Quartic WKB vs tunneling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Cristóbal Andrés Méndez Villanueva</dc:creator>
  <cp:lastModifiedBy>Cristóbal Andrés Méndez Villanueva</cp:lastModifiedBy>
  <cp:revision>19</cp:revision>
  <cp:lastPrinted>2019-05-22T19:31:02Z</cp:lastPrinted>
  <dcterms:created xsi:type="dcterms:W3CDTF">2026-03-11T17:26:53Z</dcterms:created>
  <dcterms:modified xsi:type="dcterms:W3CDTF">2026-07-09T13:28:45Z</dcterms:modified>
</cp:coreProperties>
</file>