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384" r:id="rId2"/>
    <p:sldId id="258" r:id="rId3"/>
    <p:sldId id="262" r:id="rId4"/>
    <p:sldId id="423" r:id="rId5"/>
    <p:sldId id="270" r:id="rId6"/>
    <p:sldId id="280" r:id="rId7"/>
    <p:sldId id="385" r:id="rId8"/>
    <p:sldId id="387" r:id="rId9"/>
    <p:sldId id="393" r:id="rId10"/>
    <p:sldId id="400" r:id="rId11"/>
    <p:sldId id="401" r:id="rId12"/>
    <p:sldId id="402" r:id="rId13"/>
    <p:sldId id="403" r:id="rId14"/>
    <p:sldId id="404" r:id="rId15"/>
    <p:sldId id="406" r:id="rId16"/>
    <p:sldId id="388" r:id="rId17"/>
    <p:sldId id="405" r:id="rId18"/>
    <p:sldId id="407" r:id="rId19"/>
    <p:sldId id="408" r:id="rId20"/>
    <p:sldId id="409" r:id="rId21"/>
    <p:sldId id="410" r:id="rId22"/>
    <p:sldId id="411" r:id="rId23"/>
    <p:sldId id="389" r:id="rId24"/>
    <p:sldId id="412" r:id="rId25"/>
    <p:sldId id="413" r:id="rId26"/>
    <p:sldId id="414" r:id="rId27"/>
    <p:sldId id="415" r:id="rId28"/>
    <p:sldId id="416" r:id="rId29"/>
    <p:sldId id="425" r:id="rId30"/>
    <p:sldId id="417" r:id="rId31"/>
    <p:sldId id="418" r:id="rId32"/>
    <p:sldId id="419" r:id="rId33"/>
    <p:sldId id="420" r:id="rId34"/>
    <p:sldId id="421" r:id="rId35"/>
    <p:sldId id="394" r:id="rId36"/>
    <p:sldId id="391" r:id="rId37"/>
    <p:sldId id="260" r:id="rId38"/>
    <p:sldId id="395" r:id="rId39"/>
    <p:sldId id="390" r:id="rId40"/>
    <p:sldId id="392" r:id="rId41"/>
    <p:sldId id="398" r:id="rId42"/>
    <p:sldId id="397" r:id="rId43"/>
    <p:sldId id="396" r:id="rId44"/>
    <p:sldId id="399" r:id="rId45"/>
    <p:sldId id="426" r:id="rId46"/>
    <p:sldId id="422" r:id="rId47"/>
    <p:sldId id="357" r:id="rId48"/>
    <p:sldId id="42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57"/>
  </p:normalViewPr>
  <p:slideViewPr>
    <p:cSldViewPr snapToGrid="0">
      <p:cViewPr>
        <p:scale>
          <a:sx n="99" d="100"/>
          <a:sy n="99" d="100"/>
        </p:scale>
        <p:origin x="8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E1BE3-89AC-8D48-B49C-8D53080DDED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76D33-5217-074B-9727-BBC5ED39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2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sure to brag; mention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41715-772C-478C-99FB-AD615123FC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9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Helium is chemically inert, and the beam is low energy</a:t>
            </a:r>
          </a:p>
          <a:p>
            <a:r>
              <a:rPr lang="en-US" dirty="0"/>
              <a:t>Reliably heat to 2400 K and measure up to 1750 K</a:t>
            </a:r>
            <a:br>
              <a:rPr lang="en-US" dirty="0"/>
            </a:br>
            <a:r>
              <a:rPr lang="en-US" dirty="0"/>
              <a:t>Have a good </a:t>
            </a:r>
            <a:r>
              <a:rPr lang="en-US" dirty="0" err="1"/>
              <a:t>Eliashberg</a:t>
            </a:r>
            <a:r>
              <a:rPr lang="en-US" dirty="0"/>
              <a:t>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BBABF-EE7E-40C9-9B84-A7AAFE615B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5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2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74DE6-C4A6-AC49-AF7C-6CC46D58FECA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5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D7ED8-E414-B044-ACA4-F4B36413947D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28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73EFF-999A-384F-AB4D-C2E9F9A3712A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64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8D5D0-711A-8740-9527-5DCAC5598D34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2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16E0C-D3B9-9044-A832-B8662CAF7899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6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5B191-A0D3-664B-AF32-DC77341F32A0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7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57D47-8A81-FB4C-A53F-10C9C6BDEEF1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DF0F2-7EBE-8743-BAF0-9AE59F1D9B3F}" type="datetime1">
              <a:rPr lang="en-US" smtClean="0"/>
              <a:t>6/29/26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1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2FA76-88C5-F640-8681-A024AEFF50BD}" type="datetime1">
              <a:rPr lang="en-US" smtClean="0"/>
              <a:t>6/29/26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6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8596-C7EC-364A-8791-84239986D633}" type="datetime1">
              <a:rPr lang="en-US" smtClean="0"/>
              <a:t>6/29/26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E7D62-D8B6-8A4F-8E33-63F5B903D91C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2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E1FC9-8716-F14C-9D3F-30E7A626FD40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fld id="{9B4E1649-15B1-084D-B163-9FB9D17F080B}" type="datetime1">
              <a:rPr lang="en-US" smtClean="0"/>
              <a:t>6/29/26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7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0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5C7C-4718-EC46-0997-A695EF29A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Helium Atom Scattering: High Temperature Annealing Dynamics and Surface Recovery of (3x1)-O Nb(100) Elucidated by Helium Atom Scattering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67D5F-9C85-605E-6AB7-FE5CF2E2F40D}"/>
              </a:ext>
            </a:extLst>
          </p:cNvPr>
          <p:cNvSpPr txBox="1"/>
          <p:nvPr/>
        </p:nvSpPr>
        <p:spPr>
          <a:xfrm>
            <a:off x="2804041" y="4586208"/>
            <a:ext cx="658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Michael Van Duinen, Sibener Group, University of Chicago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July 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2026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 CBB Annual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283779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49A6D-5E6F-1B4E-95AC-7710026AF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62F99B-39BC-4007-1421-A98D85DDC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4731026" cy="2690188"/>
          </a:xfrm>
        </p:spPr>
        <p:txBody>
          <a:bodyPr/>
          <a:lstStyle/>
          <a:p>
            <a:r>
              <a:rPr lang="en-US" dirty="0"/>
              <a:t>Initial project plan was to watch the peaks slowly come back in as annealing progressed</a:t>
            </a:r>
          </a:p>
          <a:p>
            <a:r>
              <a:rPr lang="en-US" dirty="0"/>
              <a:t>Even reducing to 2.5 minutes brings diffraction to a plateau rather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829E0B-A352-F89E-77FF-E47B63E4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Return is Relatively Instantaneous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E80D5-931B-D853-24AF-ECA587FA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E3D6C-850B-1DA6-50C5-30CD74AC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0455E-7912-0A1F-4E82-EF93CD9E4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8FF3315-D601-2DEE-211D-7BB436BC2AED}"/>
              </a:ext>
            </a:extLst>
          </p:cNvPr>
          <p:cNvSpPr txBox="1">
            <a:spLocks/>
          </p:cNvSpPr>
          <p:nvPr/>
        </p:nvSpPr>
        <p:spPr>
          <a:xfrm>
            <a:off x="339234" y="4206401"/>
            <a:ext cx="4479550" cy="208838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return of diffraction intensity </a:t>
            </a:r>
            <a:r>
              <a:rPr lang="en-US" sz="2400" b="1" dirty="0">
                <a:solidFill>
                  <a:srgbClr val="000000"/>
                </a:solidFill>
              </a:rPr>
              <a:t>for a sputtered (3x1)-O surface is characterized by a sudden, singular event rather than a gradual annealing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B41BB6-1BC4-CA87-7464-6BA054AB5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7466" y="1074424"/>
            <a:ext cx="68453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07F74-41DE-ADB2-8A71-258FB2A4230E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8365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E1C01-E588-4031-AFFA-BBEC6015B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5A45BD-A20E-018B-2183-51D3D0801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4731026" cy="2690188"/>
          </a:xfrm>
        </p:spPr>
        <p:txBody>
          <a:bodyPr/>
          <a:lstStyle/>
          <a:p>
            <a:r>
              <a:rPr lang="en-US" dirty="0"/>
              <a:t>Initial project plan was to watch the peaks slowly come back in as annealing progressed</a:t>
            </a:r>
          </a:p>
          <a:p>
            <a:r>
              <a:rPr lang="en-US" dirty="0"/>
              <a:t>Even reducing to 2.5 minutes brings diffraction to a plateau rather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573D18-FD2F-3EB7-2061-4B06234C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Return is Relatively Instantaneous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EEB5D-3B1D-C948-7B84-66C61AAAD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10B5C-F794-A5CE-728C-E65CB75D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1DBC0-E02E-1FCB-726A-F0832131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CE5734-2457-8B99-A12A-48E7977A2ECF}"/>
              </a:ext>
            </a:extLst>
          </p:cNvPr>
          <p:cNvSpPr txBox="1">
            <a:spLocks/>
          </p:cNvSpPr>
          <p:nvPr/>
        </p:nvSpPr>
        <p:spPr>
          <a:xfrm>
            <a:off x="339234" y="4206401"/>
            <a:ext cx="4479550" cy="208838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return of diffraction intensity </a:t>
            </a:r>
            <a:r>
              <a:rPr lang="en-US" sz="2400" b="1" dirty="0">
                <a:solidFill>
                  <a:srgbClr val="000000"/>
                </a:solidFill>
              </a:rPr>
              <a:t>for a sputtered (3x1)-O surface is characterized by a sudden, singular event rather than a gradual annealing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E0E37D-F138-7AB8-B03F-8404A01F5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7466" y="1074424"/>
            <a:ext cx="68453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6AD20-E6EC-6B0E-C28C-6094BEE9F44A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263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A9B8-58B6-79BB-5EEC-138D9A4F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EB9E22-18F3-D6AB-7252-3A9BDB953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4731026" cy="2690188"/>
          </a:xfrm>
        </p:spPr>
        <p:txBody>
          <a:bodyPr/>
          <a:lstStyle/>
          <a:p>
            <a:r>
              <a:rPr lang="en-US" dirty="0"/>
              <a:t>Initial project plan was to watch the peaks slowly come back in as annealing progressed</a:t>
            </a:r>
          </a:p>
          <a:p>
            <a:r>
              <a:rPr lang="en-US" dirty="0"/>
              <a:t>Even reducing to 2.5 minutes brings diffraction to a plateau rather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58230-BCB7-A8F8-4879-8E3F6555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Return is Relatively Instantaneous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3C8B-881A-A3BE-1228-9ABFB13B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AE359-F2B8-97DA-4A96-CA7A77BBF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0F58B-764B-E3C1-A162-48D57EF7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8796DD8-EB39-D43B-5754-CB056C214F83}"/>
              </a:ext>
            </a:extLst>
          </p:cNvPr>
          <p:cNvSpPr txBox="1">
            <a:spLocks/>
          </p:cNvSpPr>
          <p:nvPr/>
        </p:nvSpPr>
        <p:spPr>
          <a:xfrm>
            <a:off x="339234" y="4206401"/>
            <a:ext cx="4479550" cy="208838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return of diffraction intensity </a:t>
            </a:r>
            <a:r>
              <a:rPr lang="en-US" sz="2400" b="1" dirty="0">
                <a:solidFill>
                  <a:srgbClr val="000000"/>
                </a:solidFill>
              </a:rPr>
              <a:t>for a sputtered (3x1)-O surface is characterized by a sudden, singular event rather than a gradual annealing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994C27-4C7E-8425-7872-43048A33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7466" y="1074424"/>
            <a:ext cx="6845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3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100C1-420C-B206-8B6E-336978F98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D229BC-0721-D2BB-8582-9DA1B567B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4731026" cy="2690188"/>
          </a:xfrm>
        </p:spPr>
        <p:txBody>
          <a:bodyPr/>
          <a:lstStyle/>
          <a:p>
            <a:r>
              <a:rPr lang="en-US" dirty="0"/>
              <a:t>Initial project plan was to watch the peaks slowly come back in as annealing progressed</a:t>
            </a:r>
          </a:p>
          <a:p>
            <a:r>
              <a:rPr lang="en-US" dirty="0"/>
              <a:t>Even reducing to 2.5 minutes brings diffraction to a plateau rather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ED5135-90C8-F4C8-961D-EA8E0EF6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Return is Relatively Instantaneous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04C5-3DE0-911E-3967-C55AC6EF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C92E4-CBE3-0EFA-004E-CE17FF92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0F36B-7777-EBDA-BEC8-E0EA115F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184DCE9-5F6E-5E92-4B6E-9F6B54190AD6}"/>
              </a:ext>
            </a:extLst>
          </p:cNvPr>
          <p:cNvSpPr txBox="1">
            <a:spLocks/>
          </p:cNvSpPr>
          <p:nvPr/>
        </p:nvSpPr>
        <p:spPr>
          <a:xfrm>
            <a:off x="339234" y="4206401"/>
            <a:ext cx="4479550" cy="208838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return of diffraction intensity </a:t>
            </a:r>
            <a:r>
              <a:rPr lang="en-US" sz="2400" b="1" dirty="0">
                <a:solidFill>
                  <a:srgbClr val="000000"/>
                </a:solidFill>
              </a:rPr>
              <a:t>for a sputtered (3x1)-O surface is characterized by a sudden, singular event rather than a gradual annealing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E1D971-8768-EA61-77A6-C6FFBAAA7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7466" y="1074424"/>
            <a:ext cx="68453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6F87A-853A-9947-0680-50FA1BB35EF7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448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3E556-0504-2903-8691-97F79A6B3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F73216-3804-DD52-308E-4318912B8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4731026" cy="2690188"/>
          </a:xfrm>
        </p:spPr>
        <p:txBody>
          <a:bodyPr/>
          <a:lstStyle/>
          <a:p>
            <a:r>
              <a:rPr lang="en-US" dirty="0"/>
              <a:t>Initial project plan was to watch the peaks slowly come back in as annealing progressed</a:t>
            </a:r>
          </a:p>
          <a:p>
            <a:r>
              <a:rPr lang="en-US" dirty="0"/>
              <a:t>Even reducing to 2.5 minutes brings diffraction to a plateau rather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11BCFB-A232-3C6C-F685-31BA3C4C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Return is Relatively Instantaneous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E3608-7DE5-BAB8-3CFD-3667E7197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BA49C-D705-41EF-AC76-9FEB33FD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7026E-56DF-E77B-DA96-674A42E1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E8BB806-4262-AD7B-CDDD-C95963206991}"/>
              </a:ext>
            </a:extLst>
          </p:cNvPr>
          <p:cNvSpPr txBox="1">
            <a:spLocks/>
          </p:cNvSpPr>
          <p:nvPr/>
        </p:nvSpPr>
        <p:spPr>
          <a:xfrm>
            <a:off x="339234" y="4206401"/>
            <a:ext cx="4479550" cy="208838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return of diffraction intensity </a:t>
            </a:r>
            <a:r>
              <a:rPr lang="en-US" sz="2400" b="1" dirty="0">
                <a:solidFill>
                  <a:srgbClr val="000000"/>
                </a:solidFill>
              </a:rPr>
              <a:t>for a sputtered (3x1)-O surface is characterized by a sudden, singular event rather than a gradual annealing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8E8C1-08E1-7ADF-0AD5-37B2B96A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7466" y="1074424"/>
            <a:ext cx="68453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4B9F01-CC44-6902-428D-D6EFAF017291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1118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B539-3287-5DF4-12E2-8924A3E68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D58634-3497-DFFC-30E3-C63930AD2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4731026" cy="2690188"/>
          </a:xfrm>
        </p:spPr>
        <p:txBody>
          <a:bodyPr/>
          <a:lstStyle/>
          <a:p>
            <a:r>
              <a:rPr lang="en-US" dirty="0"/>
              <a:t>Initial project plan was to watch the peaks slowly come back in as annealing progressed</a:t>
            </a:r>
          </a:p>
          <a:p>
            <a:r>
              <a:rPr lang="en-US" dirty="0"/>
              <a:t>Even reducing to 2.5 minutes brings diffraction to a plateau rather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EB0020-AF50-60CA-45C3-8CEB216A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Return is Relatively Instantaneous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8E811-9DA5-237F-E4C1-8B898BAA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D9E9A-1071-AAEE-3DE5-D530FA8C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F7326-73B7-9AAC-E70C-2CA93FF6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612DB7F-1B02-2041-8902-17CA19B9CF02}"/>
              </a:ext>
            </a:extLst>
          </p:cNvPr>
          <p:cNvSpPr txBox="1">
            <a:spLocks/>
          </p:cNvSpPr>
          <p:nvPr/>
        </p:nvSpPr>
        <p:spPr>
          <a:xfrm>
            <a:off x="339234" y="4206401"/>
            <a:ext cx="4479550" cy="208838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return of diffraction intensity </a:t>
            </a:r>
            <a:r>
              <a:rPr lang="en-US" sz="2400" b="1" dirty="0">
                <a:solidFill>
                  <a:srgbClr val="000000"/>
                </a:solidFill>
              </a:rPr>
              <a:t>for a sputtered (3x1)-O surface is characterized by a sudden, singular event rather than a gradual annealing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3970CE-A60C-82CE-72BD-21D0BB36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7466" y="1074424"/>
            <a:ext cx="68453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25FA6-6B82-C651-920B-5CE6558D4969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6070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A7A5FE-CA3B-4E23-7E9F-4C79E5693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127863" cy="5612295"/>
          </a:xfrm>
        </p:spPr>
        <p:txBody>
          <a:bodyPr/>
          <a:lstStyle/>
          <a:p>
            <a:r>
              <a:rPr lang="en-US" dirty="0"/>
              <a:t>Surface order can be measured in terms of peak intensities or peak widths</a:t>
            </a:r>
          </a:p>
          <a:p>
            <a:r>
              <a:rPr lang="en-US" dirty="0"/>
              <a:t>Peak width corresponds to domain sizes at surface</a:t>
            </a:r>
          </a:p>
          <a:p>
            <a:r>
              <a:rPr lang="en-US" dirty="0"/>
              <a:t>Both intensities and widths tend to level off above 900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D3DC00-59C8-0233-E91F-F49CCDB6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8" y="7"/>
            <a:ext cx="10039531" cy="940901"/>
          </a:xfrm>
        </p:spPr>
        <p:txBody>
          <a:bodyPr/>
          <a:lstStyle/>
          <a:p>
            <a:r>
              <a:rPr lang="en-US" sz="2800" dirty="0"/>
              <a:t>Can Pushing to Higher Temperatures Improve the Surface Order Further?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BBCE0-373D-3264-2BB9-E49D3923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0C724-392D-4CC0-6A16-A1B7CAA9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2C89-0EEA-807F-D999-884E76322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32BA2F18-6B78-A794-E29F-BB4E6223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925711" y="1017105"/>
            <a:ext cx="5250288" cy="519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4B7A773-76DA-90DC-30E1-21A42E845E48}"/>
              </a:ext>
            </a:extLst>
          </p:cNvPr>
          <p:cNvSpPr txBox="1">
            <a:spLocks/>
          </p:cNvSpPr>
          <p:nvPr/>
        </p:nvSpPr>
        <p:spPr>
          <a:xfrm>
            <a:off x="302591" y="4413226"/>
            <a:ext cx="5623120" cy="142766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There does not seem to be a temperature significantly above 900 K at which a new level of crystalline order is obtained.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156E9-F5E4-B425-9525-37E865D8B3E9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9671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1853F-85BB-2B77-343D-859C071D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0C853B-2EB3-36F5-8D42-A6BA066AE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127863" cy="5612295"/>
          </a:xfrm>
        </p:spPr>
        <p:txBody>
          <a:bodyPr/>
          <a:lstStyle/>
          <a:p>
            <a:r>
              <a:rPr lang="en-US" dirty="0"/>
              <a:t>Surface order can be measured in terms of peak intensities or peak widths</a:t>
            </a:r>
          </a:p>
          <a:p>
            <a:r>
              <a:rPr lang="en-US" dirty="0"/>
              <a:t>Peak width corresponds to domain sizes at surface</a:t>
            </a:r>
          </a:p>
          <a:p>
            <a:r>
              <a:rPr lang="en-US" dirty="0"/>
              <a:t>Both intensities and widths tend to level off above 900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06F474-2E99-EF9B-CA48-E12D5400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8" y="7"/>
            <a:ext cx="10039531" cy="940901"/>
          </a:xfrm>
        </p:spPr>
        <p:txBody>
          <a:bodyPr/>
          <a:lstStyle/>
          <a:p>
            <a:r>
              <a:rPr lang="en-US" sz="2800" dirty="0"/>
              <a:t>Can Pushing to Higher Temperatures Improve the Surface Order Further?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18DAD-CBEA-3003-BCF7-C19458D2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29111-B7C6-2285-37C5-5353D6ED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B086E-9F29-D622-496D-EC1BEE22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1EB3AFD7-F82A-8FF9-31FB-5E37D7B0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95999" y="1017105"/>
            <a:ext cx="5366197" cy="531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7FBA234B-D603-AF39-3C18-25CDDFF0CE60}"/>
              </a:ext>
            </a:extLst>
          </p:cNvPr>
          <p:cNvSpPr txBox="1">
            <a:spLocks/>
          </p:cNvSpPr>
          <p:nvPr/>
        </p:nvSpPr>
        <p:spPr>
          <a:xfrm>
            <a:off x="302591" y="4413226"/>
            <a:ext cx="5623120" cy="142766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There does not seem to be a temperature significantly above 900 K at which a new level of crystalline order is obtained.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B0BBE-3BBC-EA77-A7D3-93FC590776B9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3791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404A3-DCE1-C6E1-CADE-D34625E2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8F658D-25D7-3B4E-32F0-B31A90B4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127863" cy="5612295"/>
          </a:xfrm>
        </p:spPr>
        <p:txBody>
          <a:bodyPr/>
          <a:lstStyle/>
          <a:p>
            <a:r>
              <a:rPr lang="en-US" dirty="0"/>
              <a:t>Surface order can be measured in terms of peak intensities or peak widths</a:t>
            </a:r>
          </a:p>
          <a:p>
            <a:r>
              <a:rPr lang="en-US" dirty="0"/>
              <a:t>Peak width corresponds to domain sizes at surface</a:t>
            </a:r>
          </a:p>
          <a:p>
            <a:r>
              <a:rPr lang="en-US" dirty="0"/>
              <a:t>Both intensities and widths tend to level off above 900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2B33B9-A40D-300A-F32C-6A427BA0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8" y="7"/>
            <a:ext cx="10039531" cy="940901"/>
          </a:xfrm>
        </p:spPr>
        <p:txBody>
          <a:bodyPr/>
          <a:lstStyle/>
          <a:p>
            <a:r>
              <a:rPr lang="en-US" sz="2800" dirty="0"/>
              <a:t>Can Pushing to Higher Temperatures Improve the Surface Order Further?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04191-949A-F5F5-217D-78B307F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90343-4894-62C0-BE3B-3E9089F0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74B93-0887-5DCC-67CA-C963726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A5384B5A-65A7-201B-1895-FC7EEE73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266290" y="1160321"/>
            <a:ext cx="5273179" cy="521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179794E-1C19-D78F-B874-C25817FDC4C9}"/>
              </a:ext>
            </a:extLst>
          </p:cNvPr>
          <p:cNvSpPr txBox="1">
            <a:spLocks/>
          </p:cNvSpPr>
          <p:nvPr/>
        </p:nvSpPr>
        <p:spPr>
          <a:xfrm>
            <a:off x="302591" y="4413226"/>
            <a:ext cx="5623120" cy="142766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There does not seem to be a temperature significantly above 900 K at which a new level of crystalline order is obtained.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0BF1D-58A7-D650-186B-32E3DAA05424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71420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09A6-E02A-4653-1488-7CE52C90F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EB8CAF-6C13-EAE2-721A-C2E0EBA9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127863" cy="5612295"/>
          </a:xfrm>
        </p:spPr>
        <p:txBody>
          <a:bodyPr/>
          <a:lstStyle/>
          <a:p>
            <a:r>
              <a:rPr lang="en-US" dirty="0"/>
              <a:t>Surface order can be measured in terms of peak intensities or peak widths</a:t>
            </a:r>
          </a:p>
          <a:p>
            <a:r>
              <a:rPr lang="en-US" dirty="0"/>
              <a:t>Peak width corresponds to domain sizes at surface</a:t>
            </a:r>
          </a:p>
          <a:p>
            <a:r>
              <a:rPr lang="en-US" dirty="0"/>
              <a:t>Both intensities and widths tend to level off above 900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D14D8F-FAE1-DD86-B5C7-032609E4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8" y="7"/>
            <a:ext cx="10039531" cy="940901"/>
          </a:xfrm>
        </p:spPr>
        <p:txBody>
          <a:bodyPr/>
          <a:lstStyle/>
          <a:p>
            <a:r>
              <a:rPr lang="en-US" sz="2800" dirty="0"/>
              <a:t>Can Pushing to Higher Temperatures Improve the Surface Order Further?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67BC5-78FE-83D6-0243-4EA2CB7A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ABC5-0FB8-264D-AE59-CD8089AE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3B310-BB3F-9E58-B91D-BE61D21F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7E4C228E-9847-B201-FFBD-7BCEBECF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96001" y="1160321"/>
            <a:ext cx="5079998" cy="502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5EDF27E-94C9-4F05-07AA-8A339A3CAC42}"/>
              </a:ext>
            </a:extLst>
          </p:cNvPr>
          <p:cNvSpPr txBox="1">
            <a:spLocks/>
          </p:cNvSpPr>
          <p:nvPr/>
        </p:nvSpPr>
        <p:spPr>
          <a:xfrm>
            <a:off x="302591" y="4413226"/>
            <a:ext cx="5623120" cy="142766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There does not seem to be a temperature significantly above 900 K at which a new level of crystalline order is obtained.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82ADD-05F8-11E8-4ED7-BB6D5244B6DE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5837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799104CF-2F22-224A-D573-7AA400669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89" y="5254792"/>
            <a:ext cx="5439623" cy="12716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D07847-525C-7BFE-E060-CFB99AC6C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8405"/>
            <a:ext cx="7714446" cy="5612295"/>
          </a:xfrm>
          <a:ln>
            <a:noFill/>
          </a:ln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000" b="1" dirty="0">
                <a:solidFill>
                  <a:schemeClr val="accent1"/>
                </a:solidFill>
              </a:rPr>
              <a:t>S</a:t>
            </a:r>
            <a:r>
              <a:rPr lang="en-US" sz="2000" dirty="0"/>
              <a:t>uperconducting </a:t>
            </a:r>
            <a:r>
              <a:rPr lang="en-US" sz="2000" b="1" dirty="0">
                <a:solidFill>
                  <a:schemeClr val="accent1"/>
                </a:solidFill>
              </a:rPr>
              <a:t>R</a:t>
            </a:r>
            <a:r>
              <a:rPr lang="en-US" sz="2000" dirty="0"/>
              <a:t>adio </a:t>
            </a:r>
            <a:r>
              <a:rPr lang="en-US" sz="2000" b="1" dirty="0">
                <a:solidFill>
                  <a:schemeClr val="accent1"/>
                </a:solidFill>
              </a:rPr>
              <a:t>F</a:t>
            </a:r>
            <a:r>
              <a:rPr lang="en-US" sz="2000" dirty="0"/>
              <a:t>requency cavities accelerate particles in particle accelerators</a:t>
            </a:r>
          </a:p>
          <a:p>
            <a:pPr lvl="1"/>
            <a:r>
              <a:rPr lang="en-US" sz="2000" dirty="0"/>
              <a:t>High-energy, AC field</a:t>
            </a:r>
          </a:p>
          <a:p>
            <a:pPr lvl="1"/>
            <a:r>
              <a:rPr lang="en-US" sz="2000" dirty="0"/>
              <a:t>Superconductive materials prevent field losses</a:t>
            </a:r>
          </a:p>
          <a:p>
            <a:pPr>
              <a:buClr>
                <a:schemeClr val="tx1"/>
              </a:buClr>
            </a:pPr>
            <a:r>
              <a:rPr lang="en-US" sz="2000" b="1" dirty="0">
                <a:solidFill>
                  <a:schemeClr val="accent1"/>
                </a:solidFill>
              </a:rPr>
              <a:t>N</a:t>
            </a:r>
            <a:r>
              <a:rPr lang="en-US" sz="2000" dirty="0"/>
              <a:t>io</a:t>
            </a:r>
            <a:r>
              <a:rPr lang="en-US" sz="2000" b="1" dirty="0">
                <a:solidFill>
                  <a:schemeClr val="accent1"/>
                </a:solidFill>
              </a:rPr>
              <a:t>b</a:t>
            </a:r>
            <a:r>
              <a:rPr lang="en-US" sz="2000" dirty="0"/>
              <a:t>ium is state-of-the-art for SRF cavities</a:t>
            </a:r>
          </a:p>
          <a:p>
            <a:r>
              <a:rPr lang="en-US" sz="2000" dirty="0"/>
              <a:t>Nb has room for improvement</a:t>
            </a:r>
          </a:p>
          <a:p>
            <a:pPr lvl="1"/>
            <a:r>
              <a:rPr lang="en-US" sz="2000" dirty="0"/>
              <a:t>Cryocooling is very costly at 2 K (helium boiling point ~ 4 K)</a:t>
            </a:r>
          </a:p>
          <a:p>
            <a:r>
              <a:rPr lang="en-US" sz="2000" dirty="0"/>
              <a:t>Nb can be improved with dopants and alloying</a:t>
            </a:r>
          </a:p>
          <a:p>
            <a:pPr lvl="1"/>
            <a:r>
              <a:rPr lang="en-US" sz="2000" dirty="0"/>
              <a:t>A lot of existing Nb infrastructure – expensive to reinvent the wheel</a:t>
            </a:r>
          </a:p>
          <a:p>
            <a:pPr lvl="1"/>
            <a:r>
              <a:rPr lang="en-US" sz="2000" dirty="0"/>
              <a:t>Only need ~1 µm to prevent field loss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5015-1671-15B7-452E-BECF3433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 in SRF Cavities: Why? Why Not?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DEA11-F579-E054-9FA6-E776D947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6413DD-4947-47A1-D36F-9925C4710833}"/>
              </a:ext>
            </a:extLst>
          </p:cNvPr>
          <p:cNvSpPr txBox="1"/>
          <p:nvPr/>
        </p:nvSpPr>
        <p:spPr>
          <a:xfrm>
            <a:off x="7467600" y="4581034"/>
            <a:ext cx="4572001" cy="156966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SRF cavity research is focused on developing new Nb-based materials at the Nb surface.</a:t>
            </a:r>
          </a:p>
        </p:txBody>
      </p:sp>
      <p:pic>
        <p:nvPicPr>
          <p:cNvPr id="1026" name="Picture 2" descr="particle physics GIF">
            <a:extLst>
              <a:ext uri="{FF2B5EF4-FFF2-40B4-BE49-F238E27FC236}">
                <a16:creationId xmlns:a16="http://schemas.microsoft.com/office/drawing/2014/main" id="{1612595A-5E33-714A-5779-E4D8421A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31" y="1574100"/>
            <a:ext cx="4427470" cy="24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29105-34BD-F894-3BE2-24C81DEE7D92}"/>
              </a:ext>
            </a:extLst>
          </p:cNvPr>
          <p:cNvSpPr txBox="1"/>
          <p:nvPr/>
        </p:nvSpPr>
        <p:spPr>
          <a:xfrm>
            <a:off x="10170734" y="4028007"/>
            <a:ext cx="202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FermiLab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on GIPHY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FACB-5D04-14B3-EB72-EDAB761B2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4396E9-C8C6-2939-F557-C8013866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127863" cy="5612295"/>
          </a:xfrm>
        </p:spPr>
        <p:txBody>
          <a:bodyPr/>
          <a:lstStyle/>
          <a:p>
            <a:r>
              <a:rPr lang="en-US" dirty="0"/>
              <a:t>Surface order can be measured in terms of peak intensities or peak widths</a:t>
            </a:r>
          </a:p>
          <a:p>
            <a:r>
              <a:rPr lang="en-US" dirty="0"/>
              <a:t>Peak width corresponds to domain sizes at surface</a:t>
            </a:r>
          </a:p>
          <a:p>
            <a:r>
              <a:rPr lang="en-US" dirty="0"/>
              <a:t>Both intensities and widths tend to level off above 900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EA3AA0-46A4-FCB1-2F03-18299C2F2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8" y="7"/>
            <a:ext cx="10039531" cy="940901"/>
          </a:xfrm>
        </p:spPr>
        <p:txBody>
          <a:bodyPr/>
          <a:lstStyle/>
          <a:p>
            <a:r>
              <a:rPr lang="en-US" sz="2800" dirty="0"/>
              <a:t>Can Pushing to Higher Temperatures Improve the Surface Order Further?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EC30A-94A4-D72C-3F73-41ADC479B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A8177-E31C-4FF4-04FC-AA5C26F61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9B62-39C5-C837-A4AE-1DEB7144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B56F1B39-8AD6-9257-7F1E-B805D0CA5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96000" y="1160322"/>
            <a:ext cx="5079999" cy="50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19D5A2D-B78C-2867-0159-40EF80AE2388}"/>
              </a:ext>
            </a:extLst>
          </p:cNvPr>
          <p:cNvSpPr txBox="1">
            <a:spLocks/>
          </p:cNvSpPr>
          <p:nvPr/>
        </p:nvSpPr>
        <p:spPr>
          <a:xfrm>
            <a:off x="302591" y="4413226"/>
            <a:ext cx="5623120" cy="142766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There does not seem to be a temperature significantly above 900 K at which a new level of crystalline order is obtained.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FF61E-82BD-6C46-83CD-5CFB507A28D6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78787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8CD54-86B6-27CD-50E5-66AFC2ED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20F6EB-10D1-253F-FD4E-5B43C24C6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127863" cy="5612295"/>
          </a:xfrm>
        </p:spPr>
        <p:txBody>
          <a:bodyPr/>
          <a:lstStyle/>
          <a:p>
            <a:r>
              <a:rPr lang="en-US" dirty="0"/>
              <a:t>Surface order can be measured in terms of peak intensities or peak widths</a:t>
            </a:r>
          </a:p>
          <a:p>
            <a:r>
              <a:rPr lang="en-US" dirty="0"/>
              <a:t>Peak width corresponds to domain sizes at surface</a:t>
            </a:r>
          </a:p>
          <a:p>
            <a:r>
              <a:rPr lang="en-US" dirty="0"/>
              <a:t>Both intensities and widths tend to level off above 900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515035-C2A4-E93B-F4D2-4E6CDA60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8" y="7"/>
            <a:ext cx="10039531" cy="940901"/>
          </a:xfrm>
        </p:spPr>
        <p:txBody>
          <a:bodyPr/>
          <a:lstStyle/>
          <a:p>
            <a:r>
              <a:rPr lang="en-US" sz="2800" dirty="0"/>
              <a:t>Can Pushing to Higher Temperatures Improve the Surface Order Further?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DE8B2-FCF7-FAEB-F376-231E7B1F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5040B-E714-911E-F2A1-783D7384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69B66-E5B1-4F70-91F8-CDE84CD8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126A69EC-3897-E8FA-E278-E1D3BB41EE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96000" y="1017105"/>
            <a:ext cx="5237408" cy="518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EC4BE8A-095F-8EF4-6F46-99E67D881E5D}"/>
              </a:ext>
            </a:extLst>
          </p:cNvPr>
          <p:cNvSpPr txBox="1">
            <a:spLocks/>
          </p:cNvSpPr>
          <p:nvPr/>
        </p:nvSpPr>
        <p:spPr>
          <a:xfrm>
            <a:off x="302591" y="4413226"/>
            <a:ext cx="5623120" cy="142766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There does not seem to be a temperature significantly above 900 K at which a new level of crystalline order is obtained.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291D5-F6CB-99AB-F003-9CE11EA7C0EC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0581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A85D9-E67B-5D5D-44FB-9321FB25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F36A03-89FB-8547-5407-CF4E368B4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127863" cy="5612295"/>
          </a:xfrm>
        </p:spPr>
        <p:txBody>
          <a:bodyPr/>
          <a:lstStyle/>
          <a:p>
            <a:r>
              <a:rPr lang="en-US" dirty="0"/>
              <a:t>Surface order can be measured in terms of peak intensities or peak widths</a:t>
            </a:r>
          </a:p>
          <a:p>
            <a:r>
              <a:rPr lang="en-US" dirty="0"/>
              <a:t>Peak width corresponds to domain sizes at surface</a:t>
            </a:r>
          </a:p>
          <a:p>
            <a:r>
              <a:rPr lang="en-US" dirty="0"/>
              <a:t>Both intensities and widths tend to level off above 900 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1CF7C-702D-1AB5-90B4-5D0D9F86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8" y="7"/>
            <a:ext cx="10039531" cy="940901"/>
          </a:xfrm>
        </p:spPr>
        <p:txBody>
          <a:bodyPr/>
          <a:lstStyle/>
          <a:p>
            <a:r>
              <a:rPr lang="en-US" sz="2800" dirty="0"/>
              <a:t>Can Pushing to Higher Temperatures Improve the Surface Order Further?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DA446-0863-6EB8-EE2D-A373CFF2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00EDD-796B-D29F-3F1D-125ECBF2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D1F93-B759-AA72-99B3-7F54FFAD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411A6EE1-3E45-6AA1-C2E0-65E019B4A8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95999" y="1017104"/>
            <a:ext cx="5079999" cy="50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096BDED-584B-DC22-AD92-6B688B3EF74B}"/>
              </a:ext>
            </a:extLst>
          </p:cNvPr>
          <p:cNvSpPr txBox="1">
            <a:spLocks/>
          </p:cNvSpPr>
          <p:nvPr/>
        </p:nvSpPr>
        <p:spPr>
          <a:xfrm>
            <a:off x="302591" y="4413226"/>
            <a:ext cx="5623120" cy="142766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There does not seem to be a temperature significantly above 900 K at which a new level of crystalline order is obtained.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5A387-31C0-AF9F-6B72-4C8B132699E0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81872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FFF719-6991-677F-E125-E2DF1F59F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13FE41-AFD4-01B6-3648-1BEBC579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AB433-96FB-C508-99D0-261F13A63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4573-6206-0DD2-7ACE-55BAEE4C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8519D-BA24-9804-D0C3-950CE947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C7CC1F3A-B9E2-CDC2-756D-D7688DEA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C789262-481C-1AB7-2B8B-4D11D8D2F3B3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C5AAD-AD63-66E2-D1F3-A8DB613E6CE5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5750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1EE45-6402-D971-D2B8-8B5D8E28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81B13E-43EA-8A68-8F50-5CC6553D7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7590B8-99CC-8B2D-8F3E-5A49FB1D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3BD3A-9CB6-847B-02EF-FA3EEAFE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6C059-C36F-AE69-D4B0-E3C1F013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16BDF-2D2B-89FE-4EAC-9219148E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F3AAB5DD-30AF-87A4-0B12-F8EBD1BF5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757C41B-E2B6-BDDA-BB09-83288F0AA31F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5E5FC-4AC0-0469-DEB7-8A0D7E9036FB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23698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4EB64-4FC4-008E-0A05-5A06910AE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2D06C7-E216-8944-31EC-2346B8DB9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AD58D-8BB3-31F7-043F-04E91DB4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9D8E5-0E0B-D83A-68A3-A63C2C4A7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ED538-0558-34FB-880F-100078C4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A1766-B0A2-8CB1-CB97-D7B6499B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7C106202-1C11-7F78-D3D7-760BC38D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325FED1-75A0-6BC7-FCF3-566EC70B6C84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B1AFA-FAEE-76DE-236B-34F58070571D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9304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06878-9885-8D95-BC7B-D026ECDE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7E4832-5C35-7080-3766-5E0CB592D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C95333-1568-D2F7-F69B-2EFCE3A2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D9EEF-688C-B850-B1C9-A898530A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24E4A-61FF-0593-247E-375808F9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4D142-E5F1-000F-2D8F-582561BF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26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5F78C885-4D27-4E67-4861-E8390172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CEA4793-D554-9D93-48A0-C26632928297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ACB294-6BF6-7FA9-3D02-4DC0B715BF7B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76044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25152-912A-DFEE-9C54-A4FE22805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F36BC8-2E36-404D-6476-0A8E4C969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27E635-53AB-E85C-DDAA-2F5E5269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9D29B-3E32-15AE-8072-85242487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C1D63-21D8-F574-1D23-8302B656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AA40E-D7E5-A898-D755-4A0723FF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27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C4DD6152-E224-5E70-BEBC-E9D063F1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20B6034-ACD9-B453-340F-00A59642833D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F8247-2080-72B0-1072-7BA7318BFBA8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18597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FC0C7-51B0-AD6D-4BC7-44890937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AAFA34-B0EC-8660-3694-049AAF0F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1EF230-A341-8639-987F-4B4CB1B02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7D6B5-F01B-421B-F2AC-5619198E1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863D6-198D-9C82-4E48-A812F250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D6855-DEE1-F495-1085-B23BD2CD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28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4DDB100A-5DF5-9B7A-343C-304FC4CD8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C599F6D-3F81-77E0-014D-54382CE9259F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CFDDC-2768-E749-5417-42F847CCB6B0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906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C21A6-142D-AC2B-F0DF-927E0584E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BCCD18-2386-0665-250B-968A3F82D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16403B-89F7-B0F1-F1EF-4D9A1BAC4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CDD9E-C220-1F7F-17EF-B24EE22BF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A1631-A8DE-0E19-42CE-EFCCAFDF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71510-4746-9B21-6A2B-39610A72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390F987-11C2-8160-DC1C-E28EE865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1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B7C22B6-485F-707C-4E7F-71731EA35AA1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F054A-B019-BB16-85D4-183925230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8479" y="964804"/>
            <a:ext cx="3182102" cy="5043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B5158B-7A1B-93DF-61DD-3CF6EFA1A9B2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070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DFC0679-A5C8-4756-81C7-D3725A1366DC}"/>
              </a:ext>
            </a:extLst>
          </p:cNvPr>
          <p:cNvGrpSpPr/>
          <p:nvPr/>
        </p:nvGrpSpPr>
        <p:grpSpPr>
          <a:xfrm>
            <a:off x="-80539" y="1308457"/>
            <a:ext cx="7619713" cy="5069152"/>
            <a:chOff x="-56055" y="1085359"/>
            <a:chExt cx="5714785" cy="3801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4101F4-2003-4F5D-8960-9D2C0CB16CD5}"/>
                </a:ext>
              </a:extLst>
            </p:cNvPr>
            <p:cNvSpPr txBox="1"/>
            <p:nvPr/>
          </p:nvSpPr>
          <p:spPr>
            <a:xfrm>
              <a:off x="3436190" y="1098125"/>
              <a:ext cx="143243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Ion gun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8374A-EEFB-41A7-B698-D883FCA7996B}"/>
                </a:ext>
              </a:extLst>
            </p:cNvPr>
            <p:cNvSpPr txBox="1"/>
            <p:nvPr/>
          </p:nvSpPr>
          <p:spPr>
            <a:xfrm>
              <a:off x="3807003" y="1460525"/>
              <a:ext cx="1336010" cy="71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Electron Energy Analyzer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A225BE-77D0-4890-A8E7-99FC654D9AC4}"/>
                </a:ext>
              </a:extLst>
            </p:cNvPr>
            <p:cNvSpPr txBox="1"/>
            <p:nvPr/>
          </p:nvSpPr>
          <p:spPr>
            <a:xfrm>
              <a:off x="3734920" y="2206825"/>
              <a:ext cx="148017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Electron gun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449FB682-C781-44FD-B000-B88E880F61C1}"/>
                </a:ext>
              </a:extLst>
            </p:cNvPr>
            <p:cNvSpPr/>
            <p:nvPr/>
          </p:nvSpPr>
          <p:spPr>
            <a:xfrm>
              <a:off x="4764613" y="1506029"/>
              <a:ext cx="140810" cy="999348"/>
            </a:xfrm>
            <a:prstGeom prst="rightBrace">
              <a:avLst>
                <a:gd name="adj1" fmla="val 4651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E0E01A-596D-418B-A02F-352E7650BDC1}"/>
                </a:ext>
              </a:extLst>
            </p:cNvPr>
            <p:cNvSpPr txBox="1"/>
            <p:nvPr/>
          </p:nvSpPr>
          <p:spPr>
            <a:xfrm>
              <a:off x="4894549" y="1843891"/>
              <a:ext cx="71949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3F6256-F717-45FE-89C7-D84E55886526}"/>
                </a:ext>
              </a:extLst>
            </p:cNvPr>
            <p:cNvSpPr txBox="1"/>
            <p:nvPr/>
          </p:nvSpPr>
          <p:spPr>
            <a:xfrm>
              <a:off x="1250197" y="1521073"/>
              <a:ext cx="87117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E5FB60-575F-4374-B581-2F4073133876}"/>
                </a:ext>
              </a:extLst>
            </p:cNvPr>
            <p:cNvSpPr txBox="1"/>
            <p:nvPr/>
          </p:nvSpPr>
          <p:spPr>
            <a:xfrm>
              <a:off x="4410431" y="3271450"/>
              <a:ext cx="1248299" cy="931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Quadrupole Mass Spectrometer (QMS)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7BD10A-376E-4B55-A12D-E1C15D8210EF}"/>
                </a:ext>
              </a:extLst>
            </p:cNvPr>
            <p:cNvSpPr txBox="1"/>
            <p:nvPr/>
          </p:nvSpPr>
          <p:spPr>
            <a:xfrm>
              <a:off x="2668461" y="3115233"/>
              <a:ext cx="96468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Ionizer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17499E0-C91E-4AF1-A2BF-C08CD6C70A7C}"/>
                </a:ext>
              </a:extLst>
            </p:cNvPr>
            <p:cNvSpPr txBox="1"/>
            <p:nvPr/>
          </p:nvSpPr>
          <p:spPr>
            <a:xfrm>
              <a:off x="764510" y="2204075"/>
              <a:ext cx="143243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Beam QMS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DF205AA-1146-481B-8E68-2612177E9F1A}"/>
                </a:ext>
              </a:extLst>
            </p:cNvPr>
            <p:cNvSpPr txBox="1"/>
            <p:nvPr/>
          </p:nvSpPr>
          <p:spPr>
            <a:xfrm>
              <a:off x="22415" y="2520743"/>
              <a:ext cx="143243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Chopper wheel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A31799-B4DB-42B7-87E5-1CE4707706D1}"/>
                </a:ext>
              </a:extLst>
            </p:cNvPr>
            <p:cNvSpPr/>
            <p:nvPr/>
          </p:nvSpPr>
          <p:spPr>
            <a:xfrm rot="18976378">
              <a:off x="1222237" y="2672033"/>
              <a:ext cx="635707" cy="64853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A85A8C-8DE8-43CD-A283-FF894B5D0A6B}"/>
                </a:ext>
              </a:extLst>
            </p:cNvPr>
            <p:cNvSpPr/>
            <p:nvPr/>
          </p:nvSpPr>
          <p:spPr>
            <a:xfrm rot="18976378">
              <a:off x="1700590" y="2356468"/>
              <a:ext cx="492998" cy="50294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3B76433-9E5A-4C41-AF9A-F1AAE63AFB84}"/>
                </a:ext>
              </a:extLst>
            </p:cNvPr>
            <p:cNvSpPr/>
            <p:nvPr/>
          </p:nvSpPr>
          <p:spPr>
            <a:xfrm>
              <a:off x="1849060" y="1085359"/>
              <a:ext cx="1654499" cy="16544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31BBB7D-91EF-4853-957E-279E5D918294}"/>
                </a:ext>
              </a:extLst>
            </p:cNvPr>
            <p:cNvGrpSpPr/>
            <p:nvPr/>
          </p:nvGrpSpPr>
          <p:grpSpPr>
            <a:xfrm rot="1139310">
              <a:off x="938856" y="3115931"/>
              <a:ext cx="419174" cy="417479"/>
              <a:chOff x="2437722" y="3808854"/>
              <a:chExt cx="381415" cy="374604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8A58AD7-B476-4FEC-85E7-0CFEE3A7D527}"/>
                  </a:ext>
                </a:extLst>
              </p:cNvPr>
              <p:cNvSpPr/>
              <p:nvPr/>
            </p:nvSpPr>
            <p:spPr>
              <a:xfrm>
                <a:off x="2437722" y="3808854"/>
                <a:ext cx="376504" cy="37460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9" name="Isosceles Triangle 98">
                <a:extLst>
                  <a:ext uri="{FF2B5EF4-FFF2-40B4-BE49-F238E27FC236}">
                    <a16:creationId xmlns:a16="http://schemas.microsoft.com/office/drawing/2014/main" id="{56609367-4712-4735-83AE-004B7630F8CF}"/>
                  </a:ext>
                </a:extLst>
              </p:cNvPr>
              <p:cNvSpPr/>
              <p:nvPr/>
            </p:nvSpPr>
            <p:spPr>
              <a:xfrm rot="12820616">
                <a:off x="2547913" y="3821179"/>
                <a:ext cx="271224" cy="23381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31A9547-1F34-4194-BC31-EF9C8C380A0C}"/>
                </a:ext>
              </a:extLst>
            </p:cNvPr>
            <p:cNvGrpSpPr/>
            <p:nvPr/>
          </p:nvGrpSpPr>
          <p:grpSpPr>
            <a:xfrm>
              <a:off x="528150" y="3083462"/>
              <a:ext cx="907674" cy="908078"/>
              <a:chOff x="567659" y="3118972"/>
              <a:chExt cx="943035" cy="962070"/>
            </a:xfrm>
            <a:no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CC31242-3C22-4DDC-9475-86CEE39EBBEE}"/>
                  </a:ext>
                </a:extLst>
              </p:cNvPr>
              <p:cNvSpPr/>
              <p:nvPr/>
            </p:nvSpPr>
            <p:spPr>
              <a:xfrm rot="18976378">
                <a:off x="567659" y="3118972"/>
                <a:ext cx="943035" cy="962070"/>
              </a:xfrm>
              <a:prstGeom prst="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886A79FE-FE37-4C41-9E5C-232B538FEF6B}"/>
                  </a:ext>
                </a:extLst>
              </p:cNvPr>
              <p:cNvSpPr/>
              <p:nvPr/>
            </p:nvSpPr>
            <p:spPr>
              <a:xfrm rot="13719017">
                <a:off x="1175317" y="3208080"/>
                <a:ext cx="233313" cy="195240"/>
              </a:xfrm>
              <a:prstGeom prst="triangl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AE00D5F4-F107-4243-870E-150692C0AEDB}"/>
                  </a:ext>
                </a:extLst>
              </p:cNvPr>
              <p:cNvSpPr/>
              <p:nvPr/>
            </p:nvSpPr>
            <p:spPr>
              <a:xfrm rot="13719017">
                <a:off x="1228042" y="3161134"/>
                <a:ext cx="233313" cy="195240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50D595B-D228-4318-8517-138C9B5D9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396" y="2334175"/>
              <a:ext cx="1347812" cy="125499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0B7C75-B9DB-49A2-9FBC-168E47D41A66}"/>
                </a:ext>
              </a:extLst>
            </p:cNvPr>
            <p:cNvSpPr/>
            <p:nvPr/>
          </p:nvSpPr>
          <p:spPr>
            <a:xfrm rot="18967838">
              <a:off x="575742" y="3619354"/>
              <a:ext cx="471822" cy="6692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56D210D-0E2A-401B-8B79-C949BBA77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926" y="3504277"/>
              <a:ext cx="750578" cy="71934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F25013-AD90-40DB-9E66-974A273576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890" y="3509463"/>
              <a:ext cx="706900" cy="6577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BAB9E06-BB90-459B-82D2-5B6E3533D6BA}"/>
                </a:ext>
              </a:extLst>
            </p:cNvPr>
            <p:cNvSpPr/>
            <p:nvPr/>
          </p:nvSpPr>
          <p:spPr>
            <a:xfrm rot="715379">
              <a:off x="2452346" y="1891320"/>
              <a:ext cx="343007" cy="4257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3333D746-0CB2-48C5-9D04-02D8A96FB973}"/>
                </a:ext>
              </a:extLst>
            </p:cNvPr>
            <p:cNvSpPr/>
            <p:nvPr/>
          </p:nvSpPr>
          <p:spPr>
            <a:xfrm rot="859411">
              <a:off x="2306536" y="1651798"/>
              <a:ext cx="737140" cy="254527"/>
            </a:xfrm>
            <a:prstGeom prst="curved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F245EDC-E153-4D67-B5B6-C46300A94088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2619452" y="1933433"/>
              <a:ext cx="394659" cy="76331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142440C-37A6-440F-A6E8-D6409FECFD9A}"/>
                </a:ext>
              </a:extLst>
            </p:cNvPr>
            <p:cNvCxnSpPr>
              <a:cxnSpLocks/>
              <a:endCxn id="5" idx="5"/>
            </p:cNvCxnSpPr>
            <p:nvPr/>
          </p:nvCxnSpPr>
          <p:spPr>
            <a:xfrm>
              <a:off x="2623742" y="1954726"/>
              <a:ext cx="637521" cy="54283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788D1F50-6293-4AF6-92C7-D7EB80A01681}"/>
                </a:ext>
              </a:extLst>
            </p:cNvPr>
            <p:cNvSpPr/>
            <p:nvPr/>
          </p:nvSpPr>
          <p:spPr>
            <a:xfrm rot="13104650">
              <a:off x="1211184" y="3164109"/>
              <a:ext cx="139432" cy="1064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D353057-14E8-4177-A75B-AF1BF0C990B3}"/>
                </a:ext>
              </a:extLst>
            </p:cNvPr>
            <p:cNvCxnSpPr>
              <a:cxnSpLocks/>
              <a:endCxn id="5" idx="4"/>
            </p:cNvCxnSpPr>
            <p:nvPr/>
          </p:nvCxnSpPr>
          <p:spPr>
            <a:xfrm>
              <a:off x="2614171" y="1933358"/>
              <a:ext cx="62138" cy="8065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93A2F6-E2F6-4A8B-969E-9F8D5C57B39D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1154769" y="1942746"/>
              <a:ext cx="1469080" cy="137904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6EB4CBB-AA41-4261-8403-B8EFAE240037}"/>
                </a:ext>
              </a:extLst>
            </p:cNvPr>
            <p:cNvCxnSpPr>
              <a:cxnSpLocks/>
            </p:cNvCxnSpPr>
            <p:nvPr/>
          </p:nvCxnSpPr>
          <p:spPr>
            <a:xfrm>
              <a:off x="2614171" y="1942745"/>
              <a:ext cx="518556" cy="63396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DA07753-C49D-4DD1-BD33-BFB187E8B6F1}"/>
                </a:ext>
              </a:extLst>
            </p:cNvPr>
            <p:cNvSpPr/>
            <p:nvPr/>
          </p:nvSpPr>
          <p:spPr>
            <a:xfrm rot="18952349">
              <a:off x="1453419" y="2791938"/>
              <a:ext cx="105923" cy="408725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Equals 69">
              <a:extLst>
                <a:ext uri="{FF2B5EF4-FFF2-40B4-BE49-F238E27FC236}">
                  <a16:creationId xmlns:a16="http://schemas.microsoft.com/office/drawing/2014/main" id="{F3429932-2664-406C-8D45-369139912FD2}"/>
                </a:ext>
              </a:extLst>
            </p:cNvPr>
            <p:cNvSpPr/>
            <p:nvPr/>
          </p:nvSpPr>
          <p:spPr>
            <a:xfrm rot="2727903">
              <a:off x="1745710" y="2471396"/>
              <a:ext cx="347041" cy="282477"/>
            </a:xfrm>
            <a:prstGeom prst="mathEqual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2DCD2C9-99E9-4A63-B8E5-56ECF418CCD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2619452" y="1933433"/>
              <a:ext cx="249662" cy="80642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AFA8E8E-1C61-42D6-ADD8-8886716929F1}"/>
                </a:ext>
              </a:extLst>
            </p:cNvPr>
            <p:cNvSpPr/>
            <p:nvPr/>
          </p:nvSpPr>
          <p:spPr>
            <a:xfrm rot="19372958">
              <a:off x="3517097" y="2597905"/>
              <a:ext cx="504991" cy="158055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6EC92F6-D53C-4E44-9EE4-192828CBC550}"/>
                </a:ext>
              </a:extLst>
            </p:cNvPr>
            <p:cNvGrpSpPr/>
            <p:nvPr/>
          </p:nvGrpSpPr>
          <p:grpSpPr>
            <a:xfrm rot="321703">
              <a:off x="3113577" y="2600243"/>
              <a:ext cx="208715" cy="143156"/>
              <a:chOff x="3381554" y="2613434"/>
              <a:chExt cx="224143" cy="153738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E26F183-FC53-42D6-AAC0-CA7588C838B8}"/>
                  </a:ext>
                </a:extLst>
              </p:cNvPr>
              <p:cNvSpPr/>
              <p:nvPr/>
            </p:nvSpPr>
            <p:spPr>
              <a:xfrm rot="19066237">
                <a:off x="3381554" y="2613434"/>
                <a:ext cx="134343" cy="6067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91D915A-BB59-4BFB-BB67-8B4D700FC1C1}"/>
                  </a:ext>
                </a:extLst>
              </p:cNvPr>
              <p:cNvSpPr/>
              <p:nvPr/>
            </p:nvSpPr>
            <p:spPr>
              <a:xfrm rot="19066237">
                <a:off x="3427072" y="2660203"/>
                <a:ext cx="134343" cy="6067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DA8A1B9-1DBD-4F84-A310-2545E06A8414}"/>
                  </a:ext>
                </a:extLst>
              </p:cNvPr>
              <p:cNvSpPr/>
              <p:nvPr/>
            </p:nvSpPr>
            <p:spPr>
              <a:xfrm rot="19066237">
                <a:off x="3471354" y="2706501"/>
                <a:ext cx="134343" cy="6067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FA7518A-3F69-4882-8926-B4A951BF9F65}"/>
                </a:ext>
              </a:extLst>
            </p:cNvPr>
            <p:cNvGrpSpPr/>
            <p:nvPr/>
          </p:nvGrpSpPr>
          <p:grpSpPr>
            <a:xfrm>
              <a:off x="3856354" y="3321468"/>
              <a:ext cx="294941" cy="751827"/>
              <a:chOff x="4110145" y="3361440"/>
              <a:chExt cx="316742" cy="807400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605E2A3-B7F6-4AC5-B254-D49EA4F4FCDA}"/>
                  </a:ext>
                </a:extLst>
              </p:cNvPr>
              <p:cNvGrpSpPr/>
              <p:nvPr/>
            </p:nvGrpSpPr>
            <p:grpSpPr>
              <a:xfrm rot="19366526">
                <a:off x="4110145" y="3527460"/>
                <a:ext cx="123727" cy="641380"/>
                <a:chOff x="5217714" y="1659788"/>
                <a:chExt cx="123727" cy="641380"/>
              </a:xfrm>
              <a:solidFill>
                <a:srgbClr val="FFFF00">
                  <a:alpha val="50196"/>
                </a:srgbClr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F5C95E49-D219-4070-8450-C2D3568C48B9}"/>
                    </a:ext>
                  </a:extLst>
                </p:cNvPr>
                <p:cNvSpPr/>
                <p:nvPr/>
              </p:nvSpPr>
              <p:spPr>
                <a:xfrm>
                  <a:off x="5217714" y="1659788"/>
                  <a:ext cx="73672" cy="64138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048300C-FCFF-457F-A0E2-BB0CB7B4FFFB}"/>
                    </a:ext>
                  </a:extLst>
                </p:cNvPr>
                <p:cNvSpPr/>
                <p:nvPr/>
              </p:nvSpPr>
              <p:spPr>
                <a:xfrm>
                  <a:off x="5295722" y="1709355"/>
                  <a:ext cx="45719" cy="518201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4F51E11F-8135-4F43-A004-CEA6F8CE38CB}"/>
                  </a:ext>
                </a:extLst>
              </p:cNvPr>
              <p:cNvGrpSpPr/>
              <p:nvPr/>
            </p:nvGrpSpPr>
            <p:grpSpPr>
              <a:xfrm rot="8548677">
                <a:off x="4303160" y="3361440"/>
                <a:ext cx="123727" cy="641380"/>
                <a:chOff x="5217714" y="1659788"/>
                <a:chExt cx="123727" cy="641380"/>
              </a:xfrm>
              <a:solidFill>
                <a:srgbClr val="FFFF00">
                  <a:alpha val="49804"/>
                </a:srgbClr>
              </a:solidFill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795990F0-6B55-4E4D-A350-D15DDAB9B21E}"/>
                    </a:ext>
                  </a:extLst>
                </p:cNvPr>
                <p:cNvSpPr/>
                <p:nvPr/>
              </p:nvSpPr>
              <p:spPr>
                <a:xfrm>
                  <a:off x="5217714" y="1659788"/>
                  <a:ext cx="73672" cy="64138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D9F3217-3CF6-4730-8F28-7FF53888017C}"/>
                    </a:ext>
                  </a:extLst>
                </p:cNvPr>
                <p:cNvSpPr/>
                <p:nvPr/>
              </p:nvSpPr>
              <p:spPr>
                <a:xfrm>
                  <a:off x="5295722" y="1709355"/>
                  <a:ext cx="45719" cy="518201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4" name="Arrow: Curved Up 113">
              <a:extLst>
                <a:ext uri="{FF2B5EF4-FFF2-40B4-BE49-F238E27FC236}">
                  <a16:creationId xmlns:a16="http://schemas.microsoft.com/office/drawing/2014/main" id="{C61A5580-F898-4FD4-9D33-AD3575389211}"/>
                </a:ext>
              </a:extLst>
            </p:cNvPr>
            <p:cNvSpPr/>
            <p:nvPr/>
          </p:nvSpPr>
          <p:spPr>
            <a:xfrm rot="19258876">
              <a:off x="2727075" y="2840961"/>
              <a:ext cx="1732115" cy="598059"/>
            </a:xfrm>
            <a:prstGeom prst="curvedUpArrow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Lightning Bolt 116">
              <a:extLst>
                <a:ext uri="{FF2B5EF4-FFF2-40B4-BE49-F238E27FC236}">
                  <a16:creationId xmlns:a16="http://schemas.microsoft.com/office/drawing/2014/main" id="{9A9262D7-005C-45E0-9C7E-036CD03063F9}"/>
                </a:ext>
              </a:extLst>
            </p:cNvPr>
            <p:cNvSpPr/>
            <p:nvPr/>
          </p:nvSpPr>
          <p:spPr>
            <a:xfrm rot="1085744">
              <a:off x="3499432" y="3060851"/>
              <a:ext cx="169104" cy="193671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9EAB6727-B1CB-48FE-823F-84197DC009FB}"/>
                </a:ext>
              </a:extLst>
            </p:cNvPr>
            <p:cNvGrpSpPr/>
            <p:nvPr/>
          </p:nvGrpSpPr>
          <p:grpSpPr>
            <a:xfrm rot="3351172">
              <a:off x="3386448" y="2964898"/>
              <a:ext cx="414993" cy="398053"/>
              <a:chOff x="4827684" y="2023813"/>
              <a:chExt cx="236977" cy="234155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7D4819A-63BF-4F5F-85A9-0248665BE1D0}"/>
                  </a:ext>
                </a:extLst>
              </p:cNvPr>
              <p:cNvGrpSpPr/>
              <p:nvPr/>
            </p:nvGrpSpPr>
            <p:grpSpPr>
              <a:xfrm>
                <a:off x="4827685" y="2023813"/>
                <a:ext cx="236976" cy="121479"/>
                <a:chOff x="4827685" y="2023813"/>
                <a:chExt cx="236976" cy="121479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FC226482-DF3E-4345-8280-9D54989736EA}"/>
                    </a:ext>
                  </a:extLst>
                </p:cNvPr>
                <p:cNvGrpSpPr/>
                <p:nvPr/>
              </p:nvGrpSpPr>
              <p:grpSpPr>
                <a:xfrm>
                  <a:off x="4827685" y="202381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19" name="Connector: Curved 118">
                    <a:extLst>
                      <a:ext uri="{FF2B5EF4-FFF2-40B4-BE49-F238E27FC236}">
                        <a16:creationId xmlns:a16="http://schemas.microsoft.com/office/drawing/2014/main" id="{5D9202B3-05CE-4D07-B972-2A4E6AF47C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Connector: Curved 121">
                    <a:extLst>
                      <a:ext uri="{FF2B5EF4-FFF2-40B4-BE49-F238E27FC236}">
                        <a16:creationId xmlns:a16="http://schemas.microsoft.com/office/drawing/2014/main" id="{8F87AE18-9406-490E-967E-B1B5DC8287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39F6892-6157-4A7B-950D-F9275DBBFBAA}"/>
                    </a:ext>
                  </a:extLst>
                </p:cNvPr>
                <p:cNvGrpSpPr/>
                <p:nvPr/>
              </p:nvGrpSpPr>
              <p:grpSpPr>
                <a:xfrm rot="5573669">
                  <a:off x="4947653" y="202828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27" name="Connector: Curved 126">
                    <a:extLst>
                      <a:ext uri="{FF2B5EF4-FFF2-40B4-BE49-F238E27FC236}">
                        <a16:creationId xmlns:a16="http://schemas.microsoft.com/office/drawing/2014/main" id="{DB7862A5-8BA2-4AED-9CAF-1555AF23FD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Connector: Curved 127">
                    <a:extLst>
                      <a:ext uri="{FF2B5EF4-FFF2-40B4-BE49-F238E27FC236}">
                        <a16:creationId xmlns:a16="http://schemas.microsoft.com/office/drawing/2014/main" id="{6CE785AC-C488-4DAE-AEE8-F2F608053C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0F172449-7FF3-4570-B511-646576904DF3}"/>
                  </a:ext>
                </a:extLst>
              </p:cNvPr>
              <p:cNvGrpSpPr/>
              <p:nvPr/>
            </p:nvGrpSpPr>
            <p:grpSpPr>
              <a:xfrm rot="10800000">
                <a:off x="4827684" y="2136489"/>
                <a:ext cx="236976" cy="121479"/>
                <a:chOff x="4827685" y="2023813"/>
                <a:chExt cx="236976" cy="121479"/>
              </a:xfrm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B685E5F6-37CC-4B38-B920-F612B703B515}"/>
                    </a:ext>
                  </a:extLst>
                </p:cNvPr>
                <p:cNvGrpSpPr/>
                <p:nvPr/>
              </p:nvGrpSpPr>
              <p:grpSpPr>
                <a:xfrm>
                  <a:off x="4827685" y="202381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35" name="Connector: Curved 134">
                    <a:extLst>
                      <a:ext uri="{FF2B5EF4-FFF2-40B4-BE49-F238E27FC236}">
                        <a16:creationId xmlns:a16="http://schemas.microsoft.com/office/drawing/2014/main" id="{686D2E4F-E00E-4A2C-84F0-3E5AF43FCF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Connector: Curved 135">
                    <a:extLst>
                      <a:ext uri="{FF2B5EF4-FFF2-40B4-BE49-F238E27FC236}">
                        <a16:creationId xmlns:a16="http://schemas.microsoft.com/office/drawing/2014/main" id="{D8D28F10-B392-4339-8E5A-1AEC65E19F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9480C9FF-100A-408A-8C28-DE629822C170}"/>
                    </a:ext>
                  </a:extLst>
                </p:cNvPr>
                <p:cNvGrpSpPr/>
                <p:nvPr/>
              </p:nvGrpSpPr>
              <p:grpSpPr>
                <a:xfrm rot="5573669">
                  <a:off x="4947653" y="202828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33" name="Connector: Curved 132">
                    <a:extLst>
                      <a:ext uri="{FF2B5EF4-FFF2-40B4-BE49-F238E27FC236}">
                        <a16:creationId xmlns:a16="http://schemas.microsoft.com/office/drawing/2014/main" id="{28273FDB-921A-4221-AA6A-B6A4C08A45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Connector: Curved 133">
                    <a:extLst>
                      <a:ext uri="{FF2B5EF4-FFF2-40B4-BE49-F238E27FC236}">
                        <a16:creationId xmlns:a16="http://schemas.microsoft.com/office/drawing/2014/main" id="{E230CA9E-3C88-4321-BB6E-DC74C6ECEB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5246DD7-386B-4FA5-BAD0-14CBF1D74C96}"/>
                </a:ext>
              </a:extLst>
            </p:cNvPr>
            <p:cNvSpPr/>
            <p:nvPr/>
          </p:nvSpPr>
          <p:spPr>
            <a:xfrm rot="19353243">
              <a:off x="4083220" y="4009916"/>
              <a:ext cx="384771" cy="108083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20551DE-D02D-4AEB-9BF8-E7E83724294B}"/>
                </a:ext>
              </a:extLst>
            </p:cNvPr>
            <p:cNvSpPr/>
            <p:nvPr/>
          </p:nvSpPr>
          <p:spPr>
            <a:xfrm rot="1100925">
              <a:off x="3465589" y="2150712"/>
              <a:ext cx="337016" cy="12293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EA61FE0-DAD0-43BD-9A92-0A2BAA2FA907}"/>
                </a:ext>
              </a:extLst>
            </p:cNvPr>
            <p:cNvSpPr/>
            <p:nvPr/>
          </p:nvSpPr>
          <p:spPr>
            <a:xfrm>
              <a:off x="3497574" y="1792732"/>
              <a:ext cx="357110" cy="256043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316BA06-E659-4257-8CC5-21E89B753C35}"/>
                </a:ext>
              </a:extLst>
            </p:cNvPr>
            <p:cNvSpPr/>
            <p:nvPr/>
          </p:nvSpPr>
          <p:spPr>
            <a:xfrm rot="20070057">
              <a:off x="3436666" y="1484337"/>
              <a:ext cx="337016" cy="12293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76D58CA-2208-44E9-8AE2-035ABBB12D4E}"/>
                </a:ext>
              </a:extLst>
            </p:cNvPr>
            <p:cNvSpPr/>
            <p:nvPr/>
          </p:nvSpPr>
          <p:spPr>
            <a:xfrm>
              <a:off x="1522508" y="1818662"/>
              <a:ext cx="337016" cy="219206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E398196-99F8-444D-B214-1F1534E11A56}"/>
                </a:ext>
              </a:extLst>
            </p:cNvPr>
            <p:cNvSpPr/>
            <p:nvPr/>
          </p:nvSpPr>
          <p:spPr>
            <a:xfrm>
              <a:off x="3188525" y="4121841"/>
              <a:ext cx="1143797" cy="255260"/>
            </a:xfrm>
            <a:custGeom>
              <a:avLst/>
              <a:gdLst>
                <a:gd name="connsiteX0" fmla="*/ 970737 w 985363"/>
                <a:gd name="connsiteY0" fmla="*/ 0 h 274128"/>
                <a:gd name="connsiteX1" fmla="*/ 897065 w 985363"/>
                <a:gd name="connsiteY1" fmla="*/ 273020 h 274128"/>
                <a:gd name="connsiteX2" fmla="*/ 299022 w 985363"/>
                <a:gd name="connsiteY2" fmla="*/ 95341 h 274128"/>
                <a:gd name="connsiteX3" fmla="*/ 104007 w 985363"/>
                <a:gd name="connsiteY3" fmla="*/ 69339 h 274128"/>
                <a:gd name="connsiteX4" fmla="*/ 0 w 985363"/>
                <a:gd name="connsiteY4" fmla="*/ 65005 h 274128"/>
                <a:gd name="connsiteX5" fmla="*/ 0 w 985363"/>
                <a:gd name="connsiteY5" fmla="*/ 65005 h 2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363" h="274128">
                  <a:moveTo>
                    <a:pt x="970737" y="0"/>
                  </a:moveTo>
                  <a:cubicBezTo>
                    <a:pt x="989877" y="128565"/>
                    <a:pt x="1009017" y="257130"/>
                    <a:pt x="897065" y="273020"/>
                  </a:cubicBezTo>
                  <a:cubicBezTo>
                    <a:pt x="785113" y="288910"/>
                    <a:pt x="431198" y="129288"/>
                    <a:pt x="299022" y="95341"/>
                  </a:cubicBezTo>
                  <a:cubicBezTo>
                    <a:pt x="166846" y="61394"/>
                    <a:pt x="153844" y="74395"/>
                    <a:pt x="104007" y="69339"/>
                  </a:cubicBezTo>
                  <a:cubicBezTo>
                    <a:pt x="54170" y="64283"/>
                    <a:pt x="0" y="65005"/>
                    <a:pt x="0" y="65005"/>
                  </a:cubicBezTo>
                  <a:lnTo>
                    <a:pt x="0" y="6500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50" name="Graphic 149" descr="Computer">
              <a:extLst>
                <a:ext uri="{FF2B5EF4-FFF2-40B4-BE49-F238E27FC236}">
                  <a16:creationId xmlns:a16="http://schemas.microsoft.com/office/drawing/2014/main" id="{714074A8-7018-4B11-BA20-8EF81D84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83975" y="3348006"/>
              <a:ext cx="1539217" cy="1539217"/>
            </a:xfrm>
            <a:prstGeom prst="rect">
              <a:avLst/>
            </a:prstGeom>
          </p:spPr>
        </p:pic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6416C64-9AFC-48DA-BB6A-B1266274F438}"/>
                </a:ext>
              </a:extLst>
            </p:cNvPr>
            <p:cNvSpPr/>
            <p:nvPr/>
          </p:nvSpPr>
          <p:spPr>
            <a:xfrm rot="13717014">
              <a:off x="1124943" y="3152312"/>
              <a:ext cx="238476" cy="176318"/>
            </a:xfrm>
            <a:prstGeom prst="triangl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8FE6F1-D840-49FB-8CE4-4F9E04E591AC}"/>
                </a:ext>
              </a:extLst>
            </p:cNvPr>
            <p:cNvSpPr txBox="1"/>
            <p:nvPr/>
          </p:nvSpPr>
          <p:spPr>
            <a:xfrm>
              <a:off x="-56055" y="3691868"/>
              <a:ext cx="91179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Nozzle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BF909-3DB3-400E-BB77-9569444610F9}"/>
                </a:ext>
              </a:extLst>
            </p:cNvPr>
            <p:cNvSpPr txBox="1"/>
            <p:nvPr/>
          </p:nvSpPr>
          <p:spPr>
            <a:xfrm>
              <a:off x="-34571" y="2892322"/>
              <a:ext cx="110923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Skimmer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3E231C7-B4DF-482D-A239-EE8C6C1C7828}"/>
                </a:ext>
              </a:extLst>
            </p:cNvPr>
            <p:cNvSpPr/>
            <p:nvPr/>
          </p:nvSpPr>
          <p:spPr>
            <a:xfrm>
              <a:off x="596782" y="3849628"/>
              <a:ext cx="590795" cy="436758"/>
            </a:xfrm>
            <a:custGeom>
              <a:avLst/>
              <a:gdLst>
                <a:gd name="connsiteX0" fmla="*/ 15308 w 604841"/>
                <a:gd name="connsiteY0" fmla="*/ 0 h 425103"/>
                <a:gd name="connsiteX1" fmla="*/ 32642 w 604841"/>
                <a:gd name="connsiteY1" fmla="*/ 164678 h 425103"/>
                <a:gd name="connsiteX2" fmla="*/ 305662 w 604841"/>
                <a:gd name="connsiteY2" fmla="*/ 416030 h 425103"/>
                <a:gd name="connsiteX3" fmla="*/ 574348 w 604841"/>
                <a:gd name="connsiteY3" fmla="*/ 368360 h 425103"/>
                <a:gd name="connsiteX4" fmla="*/ 587349 w 604841"/>
                <a:gd name="connsiteY4" fmla="*/ 355359 h 42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41" h="425103">
                  <a:moveTo>
                    <a:pt x="15308" y="0"/>
                  </a:moveTo>
                  <a:cubicBezTo>
                    <a:pt x="-221" y="47670"/>
                    <a:pt x="-15750" y="95340"/>
                    <a:pt x="32642" y="164678"/>
                  </a:cubicBezTo>
                  <a:cubicBezTo>
                    <a:pt x="81034" y="234016"/>
                    <a:pt x="215378" y="382083"/>
                    <a:pt x="305662" y="416030"/>
                  </a:cubicBezTo>
                  <a:cubicBezTo>
                    <a:pt x="395946" y="449977"/>
                    <a:pt x="527400" y="378472"/>
                    <a:pt x="574348" y="368360"/>
                  </a:cubicBezTo>
                  <a:cubicBezTo>
                    <a:pt x="621296" y="358248"/>
                    <a:pt x="604322" y="356803"/>
                    <a:pt x="587349" y="35535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F29FEB-CF52-42EF-A799-214FDE066D1B}"/>
                </a:ext>
              </a:extLst>
            </p:cNvPr>
            <p:cNvSpPr txBox="1"/>
            <p:nvPr/>
          </p:nvSpPr>
          <p:spPr>
            <a:xfrm>
              <a:off x="1993386" y="1382239"/>
              <a:ext cx="1334741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Sample/Heater</a:t>
              </a: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B38EDCF-F31E-4DC8-A30D-984986D72E27}"/>
                </a:ext>
              </a:extLst>
            </p:cNvPr>
            <p:cNvSpPr/>
            <p:nvPr/>
          </p:nvSpPr>
          <p:spPr>
            <a:xfrm>
              <a:off x="1141243" y="3833733"/>
              <a:ext cx="463695" cy="463695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A3749F-43D5-4502-8596-D30AE237542A}"/>
                </a:ext>
              </a:extLst>
            </p:cNvPr>
            <p:cNvSpPr txBox="1"/>
            <p:nvPr/>
          </p:nvSpPr>
          <p:spPr>
            <a:xfrm>
              <a:off x="1159873" y="3910609"/>
              <a:ext cx="44229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0BF54B5-6143-4CA8-8BF4-2CC35B2E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Helium Atom Scattering (HAS) Instrument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7B57DC-FAF3-41B8-A305-6225F3769C4C}"/>
              </a:ext>
            </a:extLst>
          </p:cNvPr>
          <p:cNvSpPr txBox="1"/>
          <p:nvPr/>
        </p:nvSpPr>
        <p:spPr>
          <a:xfrm>
            <a:off x="1244176" y="1259389"/>
            <a:ext cx="1364075" cy="4924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Bell Jar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4589E84-7CAB-4D7B-9BD1-8AF9CCBD3931}"/>
              </a:ext>
            </a:extLst>
          </p:cNvPr>
          <p:cNvSpPr txBox="1"/>
          <p:nvPr/>
        </p:nvSpPr>
        <p:spPr>
          <a:xfrm>
            <a:off x="4427267" y="5761621"/>
            <a:ext cx="2812828" cy="4924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Rotating Detector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3059F53-8FC2-41EC-90AC-1149579D8CC9}"/>
              </a:ext>
            </a:extLst>
          </p:cNvPr>
          <p:cNvSpPr txBox="1"/>
          <p:nvPr/>
        </p:nvSpPr>
        <p:spPr>
          <a:xfrm>
            <a:off x="113487" y="5697277"/>
            <a:ext cx="1648815" cy="4924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Beamline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153745-6592-46F2-BC16-848CC3D600E7}"/>
              </a:ext>
            </a:extLst>
          </p:cNvPr>
          <p:cNvSpPr txBox="1"/>
          <p:nvPr/>
        </p:nvSpPr>
        <p:spPr>
          <a:xfrm>
            <a:off x="9655371" y="3869421"/>
            <a:ext cx="246280" cy="492440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1">
                <a:extLst>
                  <a:ext uri="{FF2B5EF4-FFF2-40B4-BE49-F238E27FC236}">
                    <a16:creationId xmlns:a16="http://schemas.microsoft.com/office/drawing/2014/main" id="{A28A1EBD-A371-4F06-95F5-DE482DB46E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79591" y="4425327"/>
                <a:ext cx="4861415" cy="161527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600" dirty="0"/>
                  <a:t>Beam energy: 6.5 </a:t>
                </a:r>
                <a:r>
                  <a:rPr lang="en-US" sz="1600" dirty="0" err="1"/>
                  <a:t>meV</a:t>
                </a:r>
                <a:r>
                  <a:rPr lang="en-US" sz="1600" dirty="0"/>
                  <a:t> (30 K) to 96.8 </a:t>
                </a:r>
                <a:r>
                  <a:rPr lang="en-US" sz="1600" dirty="0" err="1"/>
                  <a:t>meV</a:t>
                </a:r>
                <a:r>
                  <a:rPr lang="en-US" sz="1600" dirty="0"/>
                  <a:t>      (450 K)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Ultra-high vacuum (UHV, Bell Jar ~1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10</a:t>
                </a:r>
                <a:r>
                  <a:rPr lang="en-US" sz="1600" baseline="30000" dirty="0"/>
                  <a:t>-10</a:t>
                </a:r>
                <a:r>
                  <a:rPr lang="en-US" sz="1600" dirty="0"/>
                  <a:t> Torr)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Detector angle range: ~35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endParaRPr lang="en-US" sz="1600" dirty="0"/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Sample temperature: 300 K – 2000 K</a:t>
                </a:r>
              </a:p>
            </p:txBody>
          </p:sp>
        </mc:Choice>
        <mc:Fallback xmlns="">
          <p:sp>
            <p:nvSpPr>
              <p:cNvPr id="95" name="Content Placeholder 1">
                <a:extLst>
                  <a:ext uri="{FF2B5EF4-FFF2-40B4-BE49-F238E27FC236}">
                    <a16:creationId xmlns:a16="http://schemas.microsoft.com/office/drawing/2014/main" id="{A28A1EBD-A371-4F06-95F5-DE482DB46E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79591" y="4425327"/>
                <a:ext cx="4861415" cy="1615279"/>
              </a:xfrm>
              <a:blipFill>
                <a:blip r:embed="rId5"/>
                <a:stretch>
                  <a:fillRect l="-260" t="-781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2AAD3DD-04F8-FFEA-BBD3-F06955E1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F32D0-CFF9-DAA9-3389-6BF428F0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10" y="1328082"/>
            <a:ext cx="4344085" cy="28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51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30E4CE-C851-26F1-0984-F5A38BC9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B3DAB6-3E0D-DDFE-C0B1-63F73E5B2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E7ADA4-2EBB-3B2D-B10C-954EC11AE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C48C2-06B3-965E-91F9-CD7A5151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4ED39-A4A1-DF43-1664-188A88B0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0D026-B414-5FE1-6949-79BC03CC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30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3872E757-D1DB-CF8E-A47C-E7A1BEF5F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029BEF-94FD-A9AE-94EC-655DECB3B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8479" y="964804"/>
            <a:ext cx="3182102" cy="504356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B8E379-B5C6-81DB-AD29-18B4B7D9E964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01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D98EAF5-D710-DC3C-E524-9CBB8C4C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9922CE-6E72-5B1C-3BFD-9BD9A36A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F4D17B-3FDF-21BA-619B-29906FEC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7BE97-F9A9-2783-66A3-4F7028D2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6BE32-276A-0ACC-3808-E757B5BA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97845-BB4F-957B-4664-196D3B94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1091018C-93D7-4B15-7FF3-1E4F4545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CA2F1F-8BD8-4477-8594-CA8B4A2A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8479" y="964804"/>
            <a:ext cx="3182102" cy="504356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BA4B63F-45B1-7B49-5291-8E96FF6C8D17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95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981270-876A-D372-2823-47D5C4D5A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702076-9618-4C30-578D-C02A7FCDF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F90786-6EB8-59BB-0B12-5700837C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10288-E4E6-57AE-E6B0-EABC4182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4D27F-6E16-5C5A-7349-C65DAEFB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7718C-1AB3-E97A-E12F-B5EC9C6B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32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97BC383E-0AA9-5D43-FE9C-9D088780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5D410E-9FD5-C690-9C53-A8FB6271CD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8479" y="964804"/>
            <a:ext cx="3182102" cy="504356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299AE54-8D78-B117-CFD1-C36939541789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97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86456D5-BB05-D041-7997-D8AA3B25C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43EB9D-723E-1CEB-E80D-ED378240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AD0B7E-A769-A89A-D9C9-514B4F29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8F157-A960-E89D-2C2F-216551809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F7D67-D2E6-DD81-C489-36CE6D12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8E603-B531-24EC-F193-FE93791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33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3DC6D19A-9DF5-0F24-F74A-CF93346F4A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FE643D-290D-ACD2-E7F0-E27F82A1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8479" y="964804"/>
            <a:ext cx="3182102" cy="504356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E91EB17-7E96-3B01-02A8-59FE43A1EFD4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91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D36EA79-1216-DBD1-411C-7D7767B5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ED3CAB-88EF-0261-8FAC-91E331983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564777" cy="5612295"/>
          </a:xfrm>
        </p:spPr>
        <p:txBody>
          <a:bodyPr/>
          <a:lstStyle/>
          <a:p>
            <a:r>
              <a:rPr lang="en-US" dirty="0"/>
              <a:t>Ideally should be able to decrease temperature and watch peak slowly come in</a:t>
            </a:r>
          </a:p>
          <a:p>
            <a:r>
              <a:rPr lang="en-US" dirty="0"/>
              <a:t>At 800 K, some recovery happens, but complete recovery will never happen</a:t>
            </a:r>
          </a:p>
          <a:p>
            <a:r>
              <a:rPr lang="en-US" dirty="0"/>
              <a:t>At timescales of diffraction detection, peak recovery appears to be instantaneous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43D5EE-9B19-D34C-CC6F-D2E25A63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Order from Lower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C699F-4A7A-DA6D-1F45-332ABA86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467E4-1288-90F1-7321-4CC8B5A9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F02C9-2F61-6EB3-D49D-0A151965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34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A35F81FC-2645-3660-C2F3-2E4DFEAB06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66377" y="961112"/>
            <a:ext cx="3182102" cy="50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8FA0E-4BF9-4F34-5CEE-41E7254181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8479" y="964804"/>
            <a:ext cx="3182102" cy="504356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34D34ED-65C2-26A1-13AF-C50A0607FFE9}"/>
              </a:ext>
            </a:extLst>
          </p:cNvPr>
          <p:cNvSpPr txBox="1">
            <a:spLocks/>
          </p:cNvSpPr>
          <p:nvPr/>
        </p:nvSpPr>
        <p:spPr>
          <a:xfrm>
            <a:off x="101600" y="4423164"/>
            <a:ext cx="5345611" cy="181602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happen as a function of temperature, but not time in any meaningful, reproducible way.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01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951816-D0C5-E8D1-E78A-3C2BDB70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Scales with Temperature, Not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EDC89-13F3-1615-66EA-DC304A65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7E907-3A82-B402-B91B-E91549FF8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B61F7-0098-4E21-00BD-237FC4692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35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3B08785-CDB4-C8E3-E581-4F114A502EF2}"/>
              </a:ext>
            </a:extLst>
          </p:cNvPr>
          <p:cNvSpPr txBox="1">
            <a:spLocks/>
          </p:cNvSpPr>
          <p:nvPr/>
        </p:nvSpPr>
        <p:spPr>
          <a:xfrm>
            <a:off x="7839805" y="4089148"/>
            <a:ext cx="4352195" cy="1783618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Recovery of diffraction is instantaneous, and it does not seem to be dependent on anneal times at least for the specular peak.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46485A-CEF8-7549-D3F9-B610DF62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" y="1267751"/>
            <a:ext cx="3086723" cy="242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559A25A-B965-72D7-D105-BC335A8C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95" y="1320434"/>
            <a:ext cx="3086723" cy="242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27DAE79-02F3-B0E4-64E6-D7C3B8A54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37" y="1320434"/>
            <a:ext cx="3102253" cy="242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59FA87C-9BDA-1163-9A88-A9F51203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8" y="3978208"/>
            <a:ext cx="3086723" cy="241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24B1177-16FA-F67B-F131-3D4510BF4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56" y="3978208"/>
            <a:ext cx="3102254" cy="241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455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464920-1546-ACBB-D2E8-DEE3565CE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40908"/>
            <a:ext cx="5016137" cy="2951823"/>
          </a:xfrm>
        </p:spPr>
        <p:txBody>
          <a:bodyPr/>
          <a:lstStyle/>
          <a:p>
            <a:r>
              <a:rPr lang="en-US" dirty="0"/>
              <a:t>Oxygen concentration is remarkably steady</a:t>
            </a:r>
          </a:p>
          <a:p>
            <a:r>
              <a:rPr lang="en-US" dirty="0"/>
              <a:t>Nitrogen falls off around 400 K</a:t>
            </a:r>
          </a:p>
          <a:p>
            <a:r>
              <a:rPr lang="en-US" dirty="0"/>
              <a:t>The temperatures at which diffraction returns are characterized by a </a:t>
            </a:r>
            <a:r>
              <a:rPr lang="en-US" dirty="0" err="1"/>
              <a:t>dropoff</a:t>
            </a:r>
            <a:r>
              <a:rPr lang="en-US" dirty="0"/>
              <a:t> in carbon concentration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16B741-83B1-2312-28DB-14D82753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Changing Elementally at ~900 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0C1E4-5EB6-5B4F-8DC7-62A5D073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5E8D-1B81-942D-EF49-BDA8AE62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C4A48-5227-B8D0-F6CC-72E7050F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36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A03CC93-E45D-CA7F-5C6F-3F3E19EA9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4578" y="940908"/>
            <a:ext cx="5561422" cy="556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3F6D304-BDE4-F395-8463-76C219BBBD52}"/>
              </a:ext>
            </a:extLst>
          </p:cNvPr>
          <p:cNvSpPr txBox="1">
            <a:spLocks/>
          </p:cNvSpPr>
          <p:nvPr/>
        </p:nvSpPr>
        <p:spPr>
          <a:xfrm>
            <a:off x="101600" y="4423165"/>
            <a:ext cx="5345611" cy="1493928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restoration of surface order for the sputtered (3x1)-O surface appears to be due to the departure of carbon.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5A7ACC-81AC-1EF8-0D50-67CA5023E9BB}"/>
              </a:ext>
            </a:extLst>
          </p:cNvPr>
          <p:cNvSpPr/>
          <p:nvPr/>
        </p:nvSpPr>
        <p:spPr>
          <a:xfrm>
            <a:off x="8435662" y="1056068"/>
            <a:ext cx="1030310" cy="486102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E69E9-F267-473B-284D-61434E4F74B1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8722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Averages of All Diffractions and Auger Scans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3854091" cy="385409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1905000"/>
            <a:ext cx="4038600" cy="4038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006600"/>
            <a:ext cx="3632200" cy="3632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53746C-F24E-F55C-01AE-48A2D87CF494}"/>
              </a:ext>
            </a:extLst>
          </p:cNvPr>
          <p:cNvSpPr/>
          <p:nvPr/>
        </p:nvSpPr>
        <p:spPr>
          <a:xfrm>
            <a:off x="2231845" y="2006600"/>
            <a:ext cx="717417" cy="33252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8EBEC-CE35-8A89-9FD7-A3CCF703897D}"/>
              </a:ext>
            </a:extLst>
          </p:cNvPr>
          <p:cNvSpPr/>
          <p:nvPr/>
        </p:nvSpPr>
        <p:spPr>
          <a:xfrm>
            <a:off x="5679782" y="2099256"/>
            <a:ext cx="628989" cy="313099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B6A76-1F9E-0BD7-401F-E02A02071A26}"/>
              </a:ext>
            </a:extLst>
          </p:cNvPr>
          <p:cNvSpPr/>
          <p:nvPr/>
        </p:nvSpPr>
        <p:spPr>
          <a:xfrm>
            <a:off x="9416110" y="2006600"/>
            <a:ext cx="717417" cy="347979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3F791-0855-2059-01BF-649B2C622F32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8553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16C975C-27D4-7051-4CF7-D2D813882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2300"/>
            <a:ext cx="6019800" cy="4102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F6D8E9-C07C-80FB-9DE9-C57EB367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Closer Look at Two Runs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2EE63-A786-0211-87AA-7214C7BD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2384C-9FFB-FC5F-FDCA-43FF88F4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C261F-5FE3-79EA-7EAA-55C3193E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9F984FA-94B1-6EA2-6FCB-AD6E6C582E1C}"/>
              </a:ext>
            </a:extLst>
          </p:cNvPr>
          <p:cNvSpPr txBox="1">
            <a:spLocks/>
          </p:cNvSpPr>
          <p:nvPr/>
        </p:nvSpPr>
        <p:spPr>
          <a:xfrm>
            <a:off x="302591" y="5303521"/>
            <a:ext cx="11586817" cy="85344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return of diffraction intensity can be described more accurately and completely by the departure of carbon than by any specific temperature.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3" name="Picture 12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90B21AB3-1C17-9A93-4315-455736EB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982300"/>
            <a:ext cx="6007100" cy="4114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1EC98B-BCE5-63E6-5D1F-36AE09BCC947}"/>
              </a:ext>
            </a:extLst>
          </p:cNvPr>
          <p:cNvSpPr/>
          <p:nvPr/>
        </p:nvSpPr>
        <p:spPr>
          <a:xfrm>
            <a:off x="2653047" y="1184857"/>
            <a:ext cx="965915" cy="318108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BD069-3ED8-C6C9-EC23-A4551005C048}"/>
              </a:ext>
            </a:extLst>
          </p:cNvPr>
          <p:cNvSpPr/>
          <p:nvPr/>
        </p:nvSpPr>
        <p:spPr>
          <a:xfrm>
            <a:off x="9373672" y="1184857"/>
            <a:ext cx="965915" cy="318108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E684A-7C35-ED97-4D28-9812AE00CF49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1810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546FA2-2780-8449-A850-51BB757D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349931" cy="5612295"/>
          </a:xfrm>
        </p:spPr>
        <p:txBody>
          <a:bodyPr/>
          <a:lstStyle/>
          <a:p>
            <a:r>
              <a:rPr lang="en-US" dirty="0"/>
              <a:t>Auger studies can help take a look at how elements are changing at the surface with temperature and time</a:t>
            </a:r>
          </a:p>
          <a:p>
            <a:r>
              <a:rPr lang="en-US" dirty="0"/>
              <a:t>Less surface order required as well</a:t>
            </a:r>
          </a:p>
          <a:p>
            <a:r>
              <a:rPr lang="en-US" dirty="0"/>
              <a:t>Nitrogen concentration drops off quickly around 400 K</a:t>
            </a:r>
          </a:p>
          <a:p>
            <a:r>
              <a:rPr lang="en-US" dirty="0"/>
              <a:t>Otherwise, mostly levels off more quickly at higher temperatures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2891DA-DA61-73DF-2D98-4F7773D3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Dependence of Elemental Composition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7CDD6-BBAB-AAA3-80D3-87177E5D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B4044-3282-18B7-7477-4469FC4B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A050F-C547-9B05-0892-5986A919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39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4A523BF-2F92-AE6C-BDC9-C7333BDF80D6}"/>
              </a:ext>
            </a:extLst>
          </p:cNvPr>
          <p:cNvSpPr txBox="1">
            <a:spLocks/>
          </p:cNvSpPr>
          <p:nvPr/>
        </p:nvSpPr>
        <p:spPr>
          <a:xfrm>
            <a:off x="302591" y="5303521"/>
            <a:ext cx="11586817" cy="85344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Adsorption phenomena dominate the behavior of surface elemental composition at mild heating temperatures.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E4452B2-5746-D558-19CD-3CE5B2774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1186184"/>
            <a:ext cx="7569200" cy="3784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BFBAB0-9344-B720-BD8F-B2C3AFE6D9E4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1671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BD58EB-23B7-C560-3362-6179B5028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3153274" cy="56122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Diffraction</a:t>
            </a:r>
          </a:p>
          <a:p>
            <a:r>
              <a:rPr lang="en-US" dirty="0"/>
              <a:t>Ensemble atomic-scale surface structure</a:t>
            </a:r>
          </a:p>
          <a:p>
            <a:r>
              <a:rPr lang="en-US" dirty="0"/>
              <a:t>Wide range of accessible temperatures</a:t>
            </a:r>
          </a:p>
          <a:p>
            <a:r>
              <a:rPr lang="en-US" dirty="0"/>
              <a:t>Very sensitive to surface disorder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9949B-4BF4-D0FD-BE87-EA5C9444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Data Look Like?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AC2C8-1609-6F81-53F5-C628E149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2BF00-2FA5-8D16-29E1-D4CB155B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B0BE-C448-56C7-F6FF-8598ADC5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EE67B-A853-B344-F313-AE09040D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1547"/>
            <a:ext cx="3098800" cy="52959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3256A8E-815B-23A0-D568-ADEC4E17C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26" y="1099105"/>
            <a:ext cx="3153274" cy="499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5197CB-CFAD-680B-6596-8711D398C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93" y="4507331"/>
            <a:ext cx="1908213" cy="98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E75939-F8AB-0849-26AF-7CDD5AAD2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49" y="5488872"/>
            <a:ext cx="2324100" cy="1079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B3744A-D0AA-B754-6461-8CEE9D779320}"/>
              </a:ext>
            </a:extLst>
          </p:cNvPr>
          <p:cNvSpPr txBox="1"/>
          <p:nvPr/>
        </p:nvSpPr>
        <p:spPr>
          <a:xfrm>
            <a:off x="9194800" y="940908"/>
            <a:ext cx="27368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Ensemble atomic-scale elemental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Moderate range of accessible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Detects major surface contaminants of Nb(100) besides hydrogen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7D9ED-3E1D-6851-B2A3-82930212AED9}"/>
              </a:ext>
            </a:extLst>
          </p:cNvPr>
          <p:cNvSpPr txBox="1"/>
          <p:nvPr/>
        </p:nvSpPr>
        <p:spPr>
          <a:xfrm>
            <a:off x="2584449" y="6187447"/>
            <a:ext cx="7783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J. Thompson, M. F. Van Duinen, M. M. Kelley, T. A. Arias, S. J.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Sibener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J. Phys. Chem. 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128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(14)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6149-6157 (2024).</a:t>
            </a:r>
          </a:p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C. J. Thompson, M. Van Duinen, C. Mendez, S. A. Willson, V. Do,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J. Phys. Chem. C </a:t>
            </a:r>
            <a:r>
              <a:rPr lang="en-US" sz="1000" b="1" dirty="0">
                <a:solidFill>
                  <a:srgbClr val="000000"/>
                </a:solidFill>
                <a:ea typeface="Aptos" panose="020B0004020202020204" pitchFamily="34" charset="0"/>
              </a:rPr>
              <a:t>128 </a:t>
            </a:r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(25), 10714-10722 (2024).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65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8563D5-4AE0-731A-7B2F-3532268AE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724" y="1442434"/>
            <a:ext cx="8122275" cy="5110769"/>
          </a:xfrm>
        </p:spPr>
        <p:txBody>
          <a:bodyPr/>
          <a:lstStyle/>
          <a:p>
            <a:r>
              <a:rPr lang="en-US" dirty="0"/>
              <a:t>A diffusive phase transition should be reversible </a:t>
            </a:r>
          </a:p>
          <a:p>
            <a:r>
              <a:rPr lang="en-US" dirty="0"/>
              <a:t>Carbon concentrations do not increase after sitting at 400 K at timescales C would return to a sputtered surface</a:t>
            </a:r>
          </a:p>
          <a:p>
            <a:r>
              <a:rPr lang="en-US" dirty="0"/>
              <a:t>Trying to accelerate and/or force C back to the surface at 600 K also does not work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3D4A9-F048-4DD0-8C6A-495D67D6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or Desorption?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14CB6-439C-A98C-E845-8E47D51A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D2AED-63A2-F8E3-EA6F-3675A2D3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80027-C66D-8567-347F-7E240F77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40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3E59DB4-ECC0-BD67-213D-569110904DAE}"/>
              </a:ext>
            </a:extLst>
          </p:cNvPr>
          <p:cNvSpPr txBox="1">
            <a:spLocks/>
          </p:cNvSpPr>
          <p:nvPr/>
        </p:nvSpPr>
        <p:spPr>
          <a:xfrm>
            <a:off x="4436331" y="4468272"/>
            <a:ext cx="7389059" cy="112115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departure of carbon seems to be due to an irreversible desorption of carbon rather than diffusion of carbon into the bulk.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1" name="Picture 10" descr="A graph of 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1D2E8263-3F62-78AC-DF6B-8838A8BD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10" y="929645"/>
            <a:ext cx="3378200" cy="5448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7CF6CE-7E67-4535-23F3-824FED1C99A7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2583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3CCF1-1642-A0FD-663F-4234BD5D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Activation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0A3F5-B16E-F1C6-78E7-36175460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28E74-F626-59D5-DE07-70515B04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2BC10-3E0E-5EBC-CB91-3EB76D15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41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F38930-B96B-4B2B-CC95-089AAC0B4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426" y="1067451"/>
            <a:ext cx="2895600" cy="463296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C6536-835C-17E9-FF38-35404F2A1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53" y="1008862"/>
            <a:ext cx="4840273" cy="4840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6A746-BD48-AA86-4515-86227A2E0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" y="1157586"/>
            <a:ext cx="4542826" cy="45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65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6E73F5-8564-26AE-07AB-0DC0323D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211392" cy="5612295"/>
          </a:xfrm>
        </p:spPr>
        <p:txBody>
          <a:bodyPr/>
          <a:lstStyle/>
          <a:p>
            <a:r>
              <a:rPr lang="en-US" dirty="0"/>
              <a:t>Carbon desorbs from the Nb(100) surface as CO, not carbon, as demonstrated in earlier, foundational studies</a:t>
            </a:r>
          </a:p>
          <a:p>
            <a:r>
              <a:rPr lang="en-US" dirty="0"/>
              <a:t>If CO is going away, why is oxygen concentration remarkably stable?</a:t>
            </a:r>
          </a:p>
          <a:p>
            <a:r>
              <a:rPr lang="en-US" dirty="0"/>
              <a:t>Oxygen diffuses both into and out of the bulk much more readily than C and 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C2129D-820C-ADF2-49D8-478BDE1A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Desorption of CO and Oxygen Diffusion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9C99E-0881-5F7F-117E-24793D47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94694-BA37-2988-EBE3-6FD9518C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81CD1-2284-FFC8-5D8A-A21867A2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E4B54A2-BF44-8835-340B-6D5B44C57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6"/>
          <a:stretch>
            <a:fillRect/>
          </a:stretch>
        </p:blipFill>
        <p:spPr bwMode="auto">
          <a:xfrm>
            <a:off x="4995144" y="1228928"/>
            <a:ext cx="3363245" cy="357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8FF94D7-EF28-89AC-8295-F5A076618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34"/>
          <a:stretch>
            <a:fillRect/>
          </a:stretch>
        </p:blipFill>
        <p:spPr bwMode="auto">
          <a:xfrm>
            <a:off x="8358389" y="1228927"/>
            <a:ext cx="3363245" cy="356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227150F-D33D-2564-0DE8-1648929CBB6C}"/>
              </a:ext>
            </a:extLst>
          </p:cNvPr>
          <p:cNvSpPr txBox="1">
            <a:spLocks/>
          </p:cNvSpPr>
          <p:nvPr/>
        </p:nvSpPr>
        <p:spPr>
          <a:xfrm>
            <a:off x="302591" y="5303521"/>
            <a:ext cx="11586817" cy="85344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stability of oxygen surface concentration as CO desorbs can be rationalized by oxygen readily diffusing to the surface to take its place.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33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92FEDB-ABA0-B525-A56A-C98D5A844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9015211" cy="2639419"/>
          </a:xfrm>
        </p:spPr>
        <p:txBody>
          <a:bodyPr/>
          <a:lstStyle/>
          <a:p>
            <a:r>
              <a:rPr lang="en-US" dirty="0"/>
              <a:t>The adsorption affinity of the (3x1)-O surface greatly differs between ordered and disordered.</a:t>
            </a:r>
          </a:p>
          <a:p>
            <a:r>
              <a:rPr lang="en-US" dirty="0"/>
              <a:t>N does not adsorb particularly well to any site</a:t>
            </a:r>
          </a:p>
          <a:p>
            <a:r>
              <a:rPr lang="en-US" dirty="0"/>
              <a:t>O adsorbs better to the ordered oxide than the disordered oxide</a:t>
            </a:r>
          </a:p>
          <a:p>
            <a:r>
              <a:rPr lang="en-US" dirty="0"/>
              <a:t>C adsorbs significantly better to the disordered (3x1)-O than the ordered (3x1)-O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1E87F2-CD3E-F349-8BA9-5253C90B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the Story: Theory and Adsorption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05179-47EF-6A6E-E74A-CC21A1C81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6E723-42B5-BE0E-FD92-582EBE31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8431A-EA14-B5A6-6219-02F2B06F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3C0428-9226-7CCC-0EAF-F0CC29569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408625"/>
              </p:ext>
            </p:extLst>
          </p:nvPr>
        </p:nvGraphicFramePr>
        <p:xfrm>
          <a:off x="218941" y="3667787"/>
          <a:ext cx="7018986" cy="26394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52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0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2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9855">
                <a:tc>
                  <a:txBody>
                    <a:bodyPr/>
                    <a:lstStyle/>
                    <a:p>
                      <a:r>
                        <a:rPr lang="en-US" sz="1800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Ordered</a:t>
                      </a:r>
                      <a:r>
                        <a:rPr lang="en-US" sz="1800" baseline="0" dirty="0"/>
                        <a:t> Oxide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Lower O Vacancy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Top</a:t>
                      </a:r>
                      <a:r>
                        <a:rPr lang="en-US" sz="1800" baseline="0" dirty="0"/>
                        <a:t> O Vacancy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855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+1.325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+1.805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-0.875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855"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+0.415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+0.667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+0.875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855"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-0.535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-0.067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+0.165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97BBCD2-5A25-5D42-2991-5EDC67506AB7}"/>
              </a:ext>
            </a:extLst>
          </p:cNvPr>
          <p:cNvSpPr txBox="1">
            <a:spLocks/>
          </p:cNvSpPr>
          <p:nvPr/>
        </p:nvSpPr>
        <p:spPr>
          <a:xfrm>
            <a:off x="7304467" y="4800599"/>
            <a:ext cx="4785933" cy="1506608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Adsorption energies from theory further explain why carbon does not return after order is restored.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B9560-7391-29E0-C47F-435D816D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67" y="3496865"/>
            <a:ext cx="1908213" cy="981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70393-5A34-4CC1-CDD0-DFBBB5868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697" y="3429000"/>
            <a:ext cx="2324100" cy="107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EB0C69-CFB0-3A73-6727-91E9A731A65E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0E043C-C17F-983E-C54E-5B50E35B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433" y="940908"/>
            <a:ext cx="1748665" cy="17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9A5E9C-67C4-555C-3E55-7BF0FADF54FC}"/>
              </a:ext>
            </a:extLst>
          </p:cNvPr>
          <p:cNvSpPr txBox="1"/>
          <p:nvPr/>
        </p:nvSpPr>
        <p:spPr>
          <a:xfrm>
            <a:off x="9537755" y="271545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Cristobal Mendez</a:t>
            </a:r>
          </a:p>
        </p:txBody>
      </p:sp>
    </p:spTree>
    <p:extLst>
      <p:ext uri="{BB962C8B-B14F-4D97-AF65-F5344CB8AC3E}">
        <p14:creationId xmlns:p14="http://schemas.microsoft.com/office/powerpoint/2010/main" val="1145919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B80A41-72E6-94A4-55CF-F8EB5F9A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Ordering of the sputtered (3x1)-O Nb(100) surface is a temperature-dependent phenomenon that happens instantaneously within the time scales accessible to HAS</a:t>
            </a:r>
          </a:p>
          <a:p>
            <a:r>
              <a:rPr lang="en-US" dirty="0"/>
              <a:t>Using AES, the ordering phenomenon is identified as the departure of carbon</a:t>
            </a:r>
          </a:p>
          <a:p>
            <a:pPr lvl="1"/>
            <a:r>
              <a:rPr lang="en-US" dirty="0"/>
              <a:t>A more reliable indicator that the surface is properly ordered than any specific temperature</a:t>
            </a:r>
          </a:p>
          <a:p>
            <a:r>
              <a:rPr lang="en-US" dirty="0"/>
              <a:t>Using a combination of HAS, AES, and theory, the mechanism has been identified as the desorption of carbon.</a:t>
            </a:r>
          </a:p>
          <a:p>
            <a:endParaRPr lang="en-US" dirty="0"/>
          </a:p>
          <a:p>
            <a:r>
              <a:rPr lang="en-US" b="1" dirty="0"/>
              <a:t>Carbon desorption is not only an important phenomenon for removal of contaminants, but it is also an important phenomenon for ordering the surface.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33B1F9-4FBB-5073-6892-74A6B223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74BC5-0FFB-A989-BF43-5FE75BFE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0769F-E5B7-C154-B179-783E776B5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84547-D7FE-6934-F362-67BCD69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9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847B2A-3B24-B107-EBD3-73D8B953A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Sibener Group, especially Van and Francisco</a:t>
            </a:r>
          </a:p>
          <a:p>
            <a:r>
              <a:rPr lang="en-US" dirty="0"/>
              <a:t>CBB, especially Cristobal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DAB35E-BEA7-E4B7-AAB4-634C9681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D3CD-FC30-2F10-B207-5873764B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755EE-44C6-6667-19B9-D4921D8C4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832C-2A79-41EE-55F6-175C5BC4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63C27-04C7-CB08-9DE1-B11A37A5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282" b="21665"/>
          <a:stretch>
            <a:fillRect/>
          </a:stretch>
        </p:blipFill>
        <p:spPr>
          <a:xfrm>
            <a:off x="0" y="929645"/>
            <a:ext cx="6097016" cy="3255989"/>
          </a:xfrm>
          <a:prstGeom prst="rect">
            <a:avLst/>
          </a:prstGeom>
        </p:spPr>
      </p:pic>
      <p:pic>
        <p:nvPicPr>
          <p:cNvPr id="1026" name="Picture 2" descr="Image of the Beam Team at the 2024 annual meeting">
            <a:extLst>
              <a:ext uri="{FF2B5EF4-FFF2-40B4-BE49-F238E27FC236}">
                <a16:creationId xmlns:a16="http://schemas.microsoft.com/office/drawing/2014/main" id="{BE2B834F-065A-420C-EC32-107C1879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82" y="929645"/>
            <a:ext cx="6097017" cy="38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full size cbb banner">
            <a:extLst>
              <a:ext uri="{FF2B5EF4-FFF2-40B4-BE49-F238E27FC236}">
                <a16:creationId xmlns:a16="http://schemas.microsoft.com/office/drawing/2014/main" id="{4AD123FF-CB83-678E-42EC-2E3F55F0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14" y="5347789"/>
            <a:ext cx="7199085" cy="113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02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630FE-4083-C234-979E-F60E30C6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8596-C7EC-364A-8791-84239986D633}" type="datetime1">
              <a:rPr lang="en-US" smtClean="0"/>
              <a:t>7/6/26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466FB-22A2-E910-CD25-B2A455125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4C8A9-B6E0-D115-A87F-BE1348B1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 descr="A graph of a graph showing a red and blue line&#10;&#10;AI-generated content may be incorrect.">
            <a:extLst>
              <a:ext uri="{FF2B5EF4-FFF2-40B4-BE49-F238E27FC236}">
                <a16:creationId xmlns:a16="http://schemas.microsoft.com/office/drawing/2014/main" id="{2ADD4013-00C4-3C02-30F3-88A56F46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2095500"/>
            <a:ext cx="5041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5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3235391-E3FE-A16A-BAD0-D25180CAE4AD}"/>
              </a:ext>
            </a:extLst>
          </p:cNvPr>
          <p:cNvSpPr/>
          <p:nvPr/>
        </p:nvSpPr>
        <p:spPr>
          <a:xfrm>
            <a:off x="8877928" y="4583057"/>
            <a:ext cx="3094074" cy="4571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571944-8984-1CBC-401E-4E6E4D1E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Diagram of Heating Apparatus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EFFC8-04C9-1ECC-FCC0-C4B33FE9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16E0C-D3B9-9044-A832-B8662CAF7899}" type="datetime1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6/29/26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E8AF2-D603-ED68-2A66-21B6C327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20403-3415-9EA3-F73F-16EE1041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D99625-C64E-A9BF-2AB5-59426ACA960E}"/>
              </a:ext>
            </a:extLst>
          </p:cNvPr>
          <p:cNvSpPr/>
          <p:nvPr/>
        </p:nvSpPr>
        <p:spPr>
          <a:xfrm>
            <a:off x="1020417" y="1431235"/>
            <a:ext cx="3604592" cy="37106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CCDD05-9AD5-7E0B-727B-C0B4D01088DC}"/>
              </a:ext>
            </a:extLst>
          </p:cNvPr>
          <p:cNvSpPr/>
          <p:nvPr/>
        </p:nvSpPr>
        <p:spPr>
          <a:xfrm>
            <a:off x="2279374" y="1789043"/>
            <a:ext cx="1245704" cy="404191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29D704-3AB8-DBA8-67DC-91F314DB7D20}"/>
              </a:ext>
            </a:extLst>
          </p:cNvPr>
          <p:cNvSpPr/>
          <p:nvPr/>
        </p:nvSpPr>
        <p:spPr>
          <a:xfrm>
            <a:off x="2279374" y="1416126"/>
            <a:ext cx="1245704" cy="11794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F3853A-D7D7-4049-758F-EC787114EB86}"/>
              </a:ext>
            </a:extLst>
          </p:cNvPr>
          <p:cNvSpPr/>
          <p:nvPr/>
        </p:nvSpPr>
        <p:spPr>
          <a:xfrm>
            <a:off x="2279374" y="2398643"/>
            <a:ext cx="1245704" cy="304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36D994-BDBF-738C-0B13-B329AEBBDC40}"/>
              </a:ext>
            </a:extLst>
          </p:cNvPr>
          <p:cNvSpPr/>
          <p:nvPr/>
        </p:nvSpPr>
        <p:spPr>
          <a:xfrm>
            <a:off x="2399306" y="3016971"/>
            <a:ext cx="1005840" cy="10071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B773D944-CB0E-28D4-8E37-605CBB0364DA}"/>
              </a:ext>
            </a:extLst>
          </p:cNvPr>
          <p:cNvSpPr/>
          <p:nvPr/>
        </p:nvSpPr>
        <p:spPr>
          <a:xfrm rot="11619747" flipH="1">
            <a:off x="2513155" y="2415437"/>
            <a:ext cx="636104" cy="985618"/>
          </a:xfrm>
          <a:prstGeom prst="corner">
            <a:avLst>
              <a:gd name="adj1" fmla="val 81842"/>
              <a:gd name="adj2" fmla="val 3959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9953E0-47D2-F8C3-2C45-53BD8DEC3C01}"/>
              </a:ext>
            </a:extLst>
          </p:cNvPr>
          <p:cNvSpPr/>
          <p:nvPr/>
        </p:nvSpPr>
        <p:spPr>
          <a:xfrm>
            <a:off x="2276001" y="4035531"/>
            <a:ext cx="1245704" cy="11794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9AA33B-54A5-2B9A-BF2F-EDF71EA32C8E}"/>
              </a:ext>
            </a:extLst>
          </p:cNvPr>
          <p:cNvSpPr/>
          <p:nvPr/>
        </p:nvSpPr>
        <p:spPr>
          <a:xfrm>
            <a:off x="2279374" y="3810000"/>
            <a:ext cx="1245704" cy="58972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61C1F5-0E5E-B914-0943-CA105206DA09}"/>
              </a:ext>
            </a:extLst>
          </p:cNvPr>
          <p:cNvSpPr/>
          <p:nvPr/>
        </p:nvSpPr>
        <p:spPr>
          <a:xfrm>
            <a:off x="2809460" y="2458279"/>
            <a:ext cx="228600" cy="2286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F71E255-8724-E1F2-ADDA-2E6F71178A28}"/>
              </a:ext>
            </a:extLst>
          </p:cNvPr>
          <p:cNvSpPr/>
          <p:nvPr/>
        </p:nvSpPr>
        <p:spPr>
          <a:xfrm>
            <a:off x="2776332" y="4081668"/>
            <a:ext cx="228600" cy="2286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EF2D22-1747-5E30-77F0-335279ED5554}"/>
              </a:ext>
            </a:extLst>
          </p:cNvPr>
          <p:cNvSpPr/>
          <p:nvPr/>
        </p:nvSpPr>
        <p:spPr>
          <a:xfrm>
            <a:off x="2643780" y="4371901"/>
            <a:ext cx="513462" cy="51206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C1EC766-6197-AF79-8E9A-DCCCA4484C90}"/>
              </a:ext>
            </a:extLst>
          </p:cNvPr>
          <p:cNvSpPr/>
          <p:nvPr/>
        </p:nvSpPr>
        <p:spPr>
          <a:xfrm>
            <a:off x="2642122" y="1755883"/>
            <a:ext cx="513462" cy="51206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650438AB-2A54-FDFC-0365-6E11CD056351}"/>
              </a:ext>
            </a:extLst>
          </p:cNvPr>
          <p:cNvSpPr/>
          <p:nvPr/>
        </p:nvSpPr>
        <p:spPr>
          <a:xfrm>
            <a:off x="2707752" y="1857617"/>
            <a:ext cx="365760" cy="320040"/>
          </a:xfrm>
          <a:prstGeom prst="hexagon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1D74CC1E-769F-1795-3DBC-380D504A5ACB}"/>
              </a:ext>
            </a:extLst>
          </p:cNvPr>
          <p:cNvSpPr/>
          <p:nvPr/>
        </p:nvSpPr>
        <p:spPr>
          <a:xfrm>
            <a:off x="2716034" y="4461913"/>
            <a:ext cx="365760" cy="320040"/>
          </a:xfrm>
          <a:prstGeom prst="hexagon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9C06B4-C73A-0340-0EA6-F7CADB50BCFD}"/>
              </a:ext>
            </a:extLst>
          </p:cNvPr>
          <p:cNvSpPr/>
          <p:nvPr/>
        </p:nvSpPr>
        <p:spPr>
          <a:xfrm>
            <a:off x="2832592" y="1950599"/>
            <a:ext cx="132522" cy="13716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778898C-8672-C306-1EAE-24808392CF13}"/>
              </a:ext>
            </a:extLst>
          </p:cNvPr>
          <p:cNvSpPr/>
          <p:nvPr/>
        </p:nvSpPr>
        <p:spPr>
          <a:xfrm>
            <a:off x="2832592" y="4559353"/>
            <a:ext cx="132522" cy="13716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B6DADC-F34B-B51C-28FD-F5A95F2B93FB}"/>
              </a:ext>
            </a:extLst>
          </p:cNvPr>
          <p:cNvSpPr/>
          <p:nvPr/>
        </p:nvSpPr>
        <p:spPr>
          <a:xfrm>
            <a:off x="2167333" y="5234825"/>
            <a:ext cx="731520" cy="73152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E1CEFA5-4B35-E617-B8E9-7BEB391EB18E}"/>
              </a:ext>
            </a:extLst>
          </p:cNvPr>
          <p:cNvSpPr/>
          <p:nvPr/>
        </p:nvSpPr>
        <p:spPr>
          <a:xfrm>
            <a:off x="2923760" y="5234825"/>
            <a:ext cx="731520" cy="73152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4C225E16-CF05-A03F-428D-3BC06236F111}"/>
              </a:ext>
            </a:extLst>
          </p:cNvPr>
          <p:cNvSpPr/>
          <p:nvPr/>
        </p:nvSpPr>
        <p:spPr>
          <a:xfrm>
            <a:off x="2377183" y="5416217"/>
            <a:ext cx="311819" cy="280292"/>
          </a:xfrm>
          <a:prstGeom prst="hexagon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209CF8B2-5E03-482D-5597-31D05A96AA9A}"/>
              </a:ext>
            </a:extLst>
          </p:cNvPr>
          <p:cNvSpPr/>
          <p:nvPr/>
        </p:nvSpPr>
        <p:spPr>
          <a:xfrm>
            <a:off x="3133610" y="5416217"/>
            <a:ext cx="311819" cy="280292"/>
          </a:xfrm>
          <a:prstGeom prst="hexagon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3727691-9310-03C1-46CF-FD79C3F73C4C}"/>
              </a:ext>
            </a:extLst>
          </p:cNvPr>
          <p:cNvSpPr/>
          <p:nvPr/>
        </p:nvSpPr>
        <p:spPr>
          <a:xfrm>
            <a:off x="74428" y="2434856"/>
            <a:ext cx="3338623" cy="3880884"/>
          </a:xfrm>
          <a:custGeom>
            <a:avLst/>
            <a:gdLst>
              <a:gd name="connsiteX0" fmla="*/ 3338623 w 3338623"/>
              <a:gd name="connsiteY0" fmla="*/ 3530009 h 3880884"/>
              <a:gd name="connsiteX1" fmla="*/ 3327991 w 3338623"/>
              <a:gd name="connsiteY1" fmla="*/ 3795823 h 3880884"/>
              <a:gd name="connsiteX2" fmla="*/ 3274828 w 3338623"/>
              <a:gd name="connsiteY2" fmla="*/ 3848986 h 3880884"/>
              <a:gd name="connsiteX3" fmla="*/ 3232298 w 3338623"/>
              <a:gd name="connsiteY3" fmla="*/ 3859618 h 3880884"/>
              <a:gd name="connsiteX4" fmla="*/ 3115339 w 3338623"/>
              <a:gd name="connsiteY4" fmla="*/ 3880884 h 3880884"/>
              <a:gd name="connsiteX5" fmla="*/ 2721935 w 3338623"/>
              <a:gd name="connsiteY5" fmla="*/ 3870251 h 3880884"/>
              <a:gd name="connsiteX6" fmla="*/ 2658139 w 3338623"/>
              <a:gd name="connsiteY6" fmla="*/ 3848986 h 3880884"/>
              <a:gd name="connsiteX7" fmla="*/ 2583712 w 3338623"/>
              <a:gd name="connsiteY7" fmla="*/ 3838353 h 3880884"/>
              <a:gd name="connsiteX8" fmla="*/ 2519916 w 3338623"/>
              <a:gd name="connsiteY8" fmla="*/ 3817088 h 3880884"/>
              <a:gd name="connsiteX9" fmla="*/ 2307265 w 3338623"/>
              <a:gd name="connsiteY9" fmla="*/ 3795823 h 3880884"/>
              <a:gd name="connsiteX10" fmla="*/ 1562986 w 3338623"/>
              <a:gd name="connsiteY10" fmla="*/ 3785191 h 3880884"/>
              <a:gd name="connsiteX11" fmla="*/ 1520456 w 3338623"/>
              <a:gd name="connsiteY11" fmla="*/ 3774558 h 3880884"/>
              <a:gd name="connsiteX12" fmla="*/ 1435395 w 3338623"/>
              <a:gd name="connsiteY12" fmla="*/ 3763925 h 3880884"/>
              <a:gd name="connsiteX13" fmla="*/ 1392865 w 3338623"/>
              <a:gd name="connsiteY13" fmla="*/ 3742660 h 3880884"/>
              <a:gd name="connsiteX14" fmla="*/ 1297172 w 3338623"/>
              <a:gd name="connsiteY14" fmla="*/ 3700130 h 3880884"/>
              <a:gd name="connsiteX15" fmla="*/ 1222744 w 3338623"/>
              <a:gd name="connsiteY15" fmla="*/ 3657600 h 3880884"/>
              <a:gd name="connsiteX16" fmla="*/ 1041991 w 3338623"/>
              <a:gd name="connsiteY16" fmla="*/ 3444949 h 3880884"/>
              <a:gd name="connsiteX17" fmla="*/ 999460 w 3338623"/>
              <a:gd name="connsiteY17" fmla="*/ 3381153 h 3880884"/>
              <a:gd name="connsiteX18" fmla="*/ 946298 w 3338623"/>
              <a:gd name="connsiteY18" fmla="*/ 3285460 h 3880884"/>
              <a:gd name="connsiteX19" fmla="*/ 925032 w 3338623"/>
              <a:gd name="connsiteY19" fmla="*/ 3242930 h 3880884"/>
              <a:gd name="connsiteX20" fmla="*/ 893135 w 3338623"/>
              <a:gd name="connsiteY20" fmla="*/ 3211032 h 3880884"/>
              <a:gd name="connsiteX21" fmla="*/ 818707 w 3338623"/>
              <a:gd name="connsiteY21" fmla="*/ 3104707 h 3880884"/>
              <a:gd name="connsiteX22" fmla="*/ 797442 w 3338623"/>
              <a:gd name="connsiteY22" fmla="*/ 3072809 h 3880884"/>
              <a:gd name="connsiteX23" fmla="*/ 776177 w 3338623"/>
              <a:gd name="connsiteY23" fmla="*/ 3019646 h 3880884"/>
              <a:gd name="connsiteX24" fmla="*/ 744279 w 3338623"/>
              <a:gd name="connsiteY24" fmla="*/ 2966484 h 3880884"/>
              <a:gd name="connsiteX25" fmla="*/ 712381 w 3338623"/>
              <a:gd name="connsiteY25" fmla="*/ 2870791 h 3880884"/>
              <a:gd name="connsiteX26" fmla="*/ 648586 w 3338623"/>
              <a:gd name="connsiteY26" fmla="*/ 2732567 h 3880884"/>
              <a:gd name="connsiteX27" fmla="*/ 606056 w 3338623"/>
              <a:gd name="connsiteY27" fmla="*/ 2647507 h 3880884"/>
              <a:gd name="connsiteX28" fmla="*/ 563525 w 3338623"/>
              <a:gd name="connsiteY28" fmla="*/ 2551814 h 3880884"/>
              <a:gd name="connsiteX29" fmla="*/ 542260 w 3338623"/>
              <a:gd name="connsiteY29" fmla="*/ 2509284 h 3880884"/>
              <a:gd name="connsiteX30" fmla="*/ 478465 w 3338623"/>
              <a:gd name="connsiteY30" fmla="*/ 2328530 h 3880884"/>
              <a:gd name="connsiteX31" fmla="*/ 446567 w 3338623"/>
              <a:gd name="connsiteY31" fmla="*/ 2254102 h 3880884"/>
              <a:gd name="connsiteX32" fmla="*/ 414670 w 3338623"/>
              <a:gd name="connsiteY32" fmla="*/ 2073349 h 3880884"/>
              <a:gd name="connsiteX33" fmla="*/ 393405 w 3338623"/>
              <a:gd name="connsiteY33" fmla="*/ 1562986 h 3880884"/>
              <a:gd name="connsiteX34" fmla="*/ 372139 w 3338623"/>
              <a:gd name="connsiteY34" fmla="*/ 1456660 h 3880884"/>
              <a:gd name="connsiteX35" fmla="*/ 361507 w 3338623"/>
              <a:gd name="connsiteY35" fmla="*/ 1382232 h 3880884"/>
              <a:gd name="connsiteX36" fmla="*/ 297712 w 3338623"/>
              <a:gd name="connsiteY36" fmla="*/ 1244009 h 3880884"/>
              <a:gd name="connsiteX37" fmla="*/ 276446 w 3338623"/>
              <a:gd name="connsiteY37" fmla="*/ 1180214 h 3880884"/>
              <a:gd name="connsiteX38" fmla="*/ 212651 w 3338623"/>
              <a:gd name="connsiteY38" fmla="*/ 1031358 h 3880884"/>
              <a:gd name="connsiteX39" fmla="*/ 191386 w 3338623"/>
              <a:gd name="connsiteY39" fmla="*/ 978195 h 3880884"/>
              <a:gd name="connsiteX40" fmla="*/ 138223 w 3338623"/>
              <a:gd name="connsiteY40" fmla="*/ 839972 h 3880884"/>
              <a:gd name="connsiteX41" fmla="*/ 127591 w 3338623"/>
              <a:gd name="connsiteY41" fmla="*/ 786809 h 3880884"/>
              <a:gd name="connsiteX42" fmla="*/ 95693 w 3338623"/>
              <a:gd name="connsiteY42" fmla="*/ 669851 h 3880884"/>
              <a:gd name="connsiteX43" fmla="*/ 85060 w 3338623"/>
              <a:gd name="connsiteY43" fmla="*/ 584791 h 3880884"/>
              <a:gd name="connsiteX44" fmla="*/ 63795 w 3338623"/>
              <a:gd name="connsiteY44" fmla="*/ 276446 h 3880884"/>
              <a:gd name="connsiteX45" fmla="*/ 31898 w 3338623"/>
              <a:gd name="connsiteY45" fmla="*/ 116958 h 3880884"/>
              <a:gd name="connsiteX46" fmla="*/ 10632 w 3338623"/>
              <a:gd name="connsiteY46" fmla="*/ 85060 h 3880884"/>
              <a:gd name="connsiteX47" fmla="*/ 0 w 3338623"/>
              <a:gd name="connsiteY47" fmla="*/ 0 h 388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338623" h="3880884">
                <a:moveTo>
                  <a:pt x="3338623" y="3530009"/>
                </a:moveTo>
                <a:cubicBezTo>
                  <a:pt x="3335079" y="3618614"/>
                  <a:pt x="3334309" y="3707373"/>
                  <a:pt x="3327991" y="3795823"/>
                </a:cubicBezTo>
                <a:cubicBezTo>
                  <a:pt x="3325318" y="3833248"/>
                  <a:pt x="3309038" y="3836158"/>
                  <a:pt x="3274828" y="3848986"/>
                </a:cubicBezTo>
                <a:cubicBezTo>
                  <a:pt x="3261145" y="3854117"/>
                  <a:pt x="3246349" y="3855604"/>
                  <a:pt x="3232298" y="3859618"/>
                </a:cubicBezTo>
                <a:cubicBezTo>
                  <a:pt x="3155804" y="3881473"/>
                  <a:pt x="3256108" y="3863287"/>
                  <a:pt x="3115339" y="3880884"/>
                </a:cubicBezTo>
                <a:cubicBezTo>
                  <a:pt x="2984204" y="3877340"/>
                  <a:pt x="2852799" y="3879381"/>
                  <a:pt x="2721935" y="3870251"/>
                </a:cubicBezTo>
                <a:cubicBezTo>
                  <a:pt x="2699574" y="3868691"/>
                  <a:pt x="2679981" y="3854026"/>
                  <a:pt x="2658139" y="3848986"/>
                </a:cubicBezTo>
                <a:cubicBezTo>
                  <a:pt x="2633720" y="3843351"/>
                  <a:pt x="2608521" y="3841897"/>
                  <a:pt x="2583712" y="3838353"/>
                </a:cubicBezTo>
                <a:cubicBezTo>
                  <a:pt x="2562447" y="3831265"/>
                  <a:pt x="2541758" y="3822128"/>
                  <a:pt x="2519916" y="3817088"/>
                </a:cubicBezTo>
                <a:cubicBezTo>
                  <a:pt x="2473489" y="3806374"/>
                  <a:pt x="2334492" y="3796479"/>
                  <a:pt x="2307265" y="3795823"/>
                </a:cubicBezTo>
                <a:lnTo>
                  <a:pt x="1562986" y="3785191"/>
                </a:lnTo>
                <a:cubicBezTo>
                  <a:pt x="1548809" y="3781647"/>
                  <a:pt x="1534870" y="3776960"/>
                  <a:pt x="1520456" y="3774558"/>
                </a:cubicBezTo>
                <a:cubicBezTo>
                  <a:pt x="1492270" y="3769860"/>
                  <a:pt x="1463116" y="3770855"/>
                  <a:pt x="1435395" y="3763925"/>
                </a:cubicBezTo>
                <a:cubicBezTo>
                  <a:pt x="1420018" y="3760081"/>
                  <a:pt x="1407349" y="3749097"/>
                  <a:pt x="1392865" y="3742660"/>
                </a:cubicBezTo>
                <a:cubicBezTo>
                  <a:pt x="1341596" y="3719874"/>
                  <a:pt x="1342979" y="3726305"/>
                  <a:pt x="1297172" y="3700130"/>
                </a:cubicBezTo>
                <a:cubicBezTo>
                  <a:pt x="1191972" y="3640016"/>
                  <a:pt x="1351265" y="3721860"/>
                  <a:pt x="1222744" y="3657600"/>
                </a:cubicBezTo>
                <a:cubicBezTo>
                  <a:pt x="1147104" y="3575083"/>
                  <a:pt x="1100311" y="3532428"/>
                  <a:pt x="1041991" y="3444949"/>
                </a:cubicBezTo>
                <a:lnTo>
                  <a:pt x="999460" y="3381153"/>
                </a:lnTo>
                <a:cubicBezTo>
                  <a:pt x="970063" y="3292958"/>
                  <a:pt x="1019408" y="3431673"/>
                  <a:pt x="946298" y="3285460"/>
                </a:cubicBezTo>
                <a:cubicBezTo>
                  <a:pt x="939209" y="3271283"/>
                  <a:pt x="934245" y="3255828"/>
                  <a:pt x="925032" y="3242930"/>
                </a:cubicBezTo>
                <a:cubicBezTo>
                  <a:pt x="916292" y="3230694"/>
                  <a:pt x="902921" y="3222449"/>
                  <a:pt x="893135" y="3211032"/>
                </a:cubicBezTo>
                <a:cubicBezTo>
                  <a:pt x="869515" y="3183476"/>
                  <a:pt x="837012" y="3132164"/>
                  <a:pt x="818707" y="3104707"/>
                </a:cubicBezTo>
                <a:cubicBezTo>
                  <a:pt x="811619" y="3094074"/>
                  <a:pt x="802188" y="3084674"/>
                  <a:pt x="797442" y="3072809"/>
                </a:cubicBezTo>
                <a:cubicBezTo>
                  <a:pt x="790354" y="3055088"/>
                  <a:pt x="784713" y="3036717"/>
                  <a:pt x="776177" y="3019646"/>
                </a:cubicBezTo>
                <a:cubicBezTo>
                  <a:pt x="766935" y="3001162"/>
                  <a:pt x="752420" y="2985479"/>
                  <a:pt x="744279" y="2966484"/>
                </a:cubicBezTo>
                <a:cubicBezTo>
                  <a:pt x="731034" y="2935580"/>
                  <a:pt x="727417" y="2900865"/>
                  <a:pt x="712381" y="2870791"/>
                </a:cubicBezTo>
                <a:cubicBezTo>
                  <a:pt x="619931" y="2685885"/>
                  <a:pt x="744891" y="2938934"/>
                  <a:pt x="648586" y="2732567"/>
                </a:cubicBezTo>
                <a:cubicBezTo>
                  <a:pt x="635180" y="2703841"/>
                  <a:pt x="619554" y="2676190"/>
                  <a:pt x="606056" y="2647507"/>
                </a:cubicBezTo>
                <a:cubicBezTo>
                  <a:pt x="591193" y="2615923"/>
                  <a:pt x="578153" y="2583507"/>
                  <a:pt x="563525" y="2551814"/>
                </a:cubicBezTo>
                <a:cubicBezTo>
                  <a:pt x="556883" y="2537423"/>
                  <a:pt x="548356" y="2523915"/>
                  <a:pt x="542260" y="2509284"/>
                </a:cubicBezTo>
                <a:cubicBezTo>
                  <a:pt x="495575" y="2397238"/>
                  <a:pt x="523251" y="2447957"/>
                  <a:pt x="478465" y="2328530"/>
                </a:cubicBezTo>
                <a:cubicBezTo>
                  <a:pt x="468987" y="2303257"/>
                  <a:pt x="454618" y="2279865"/>
                  <a:pt x="446567" y="2254102"/>
                </a:cubicBezTo>
                <a:cubicBezTo>
                  <a:pt x="426541" y="2190019"/>
                  <a:pt x="422851" y="2138798"/>
                  <a:pt x="414670" y="2073349"/>
                </a:cubicBezTo>
                <a:cubicBezTo>
                  <a:pt x="413772" y="2049104"/>
                  <a:pt x="398870" y="1619462"/>
                  <a:pt x="393405" y="1562986"/>
                </a:cubicBezTo>
                <a:cubicBezTo>
                  <a:pt x="389923" y="1527010"/>
                  <a:pt x="378420" y="1492254"/>
                  <a:pt x="372139" y="1456660"/>
                </a:cubicBezTo>
                <a:cubicBezTo>
                  <a:pt x="367784" y="1431980"/>
                  <a:pt x="368392" y="1406329"/>
                  <a:pt x="361507" y="1382232"/>
                </a:cubicBezTo>
                <a:cubicBezTo>
                  <a:pt x="345859" y="1327464"/>
                  <a:pt x="319117" y="1295381"/>
                  <a:pt x="297712" y="1244009"/>
                </a:cubicBezTo>
                <a:cubicBezTo>
                  <a:pt x="289091" y="1223318"/>
                  <a:pt x="284771" y="1201026"/>
                  <a:pt x="276446" y="1180214"/>
                </a:cubicBezTo>
                <a:cubicBezTo>
                  <a:pt x="256397" y="1130092"/>
                  <a:pt x="233600" y="1081111"/>
                  <a:pt x="212651" y="1031358"/>
                </a:cubicBezTo>
                <a:cubicBezTo>
                  <a:pt x="205245" y="1013768"/>
                  <a:pt x="198727" y="995813"/>
                  <a:pt x="191386" y="978195"/>
                </a:cubicBezTo>
                <a:cubicBezTo>
                  <a:pt x="167402" y="920633"/>
                  <a:pt x="154119" y="898258"/>
                  <a:pt x="138223" y="839972"/>
                </a:cubicBezTo>
                <a:cubicBezTo>
                  <a:pt x="133468" y="822537"/>
                  <a:pt x="131974" y="804341"/>
                  <a:pt x="127591" y="786809"/>
                </a:cubicBezTo>
                <a:cubicBezTo>
                  <a:pt x="117790" y="747606"/>
                  <a:pt x="106326" y="708837"/>
                  <a:pt x="95693" y="669851"/>
                </a:cubicBezTo>
                <a:cubicBezTo>
                  <a:pt x="92149" y="641498"/>
                  <a:pt x="87769" y="613236"/>
                  <a:pt x="85060" y="584791"/>
                </a:cubicBezTo>
                <a:cubicBezTo>
                  <a:pt x="69580" y="422245"/>
                  <a:pt x="77914" y="452939"/>
                  <a:pt x="63795" y="276446"/>
                </a:cubicBezTo>
                <a:cubicBezTo>
                  <a:pt x="60991" y="241399"/>
                  <a:pt x="56116" y="153284"/>
                  <a:pt x="31898" y="116958"/>
                </a:cubicBezTo>
                <a:lnTo>
                  <a:pt x="10632" y="8506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BA1E12F-2692-0D26-9E16-685F6135F325}"/>
              </a:ext>
            </a:extLst>
          </p:cNvPr>
          <p:cNvSpPr/>
          <p:nvPr/>
        </p:nvSpPr>
        <p:spPr>
          <a:xfrm>
            <a:off x="254560" y="2264735"/>
            <a:ext cx="2095235" cy="3675661"/>
          </a:xfrm>
          <a:custGeom>
            <a:avLst/>
            <a:gdLst>
              <a:gd name="connsiteX0" fmla="*/ 2095235 w 2095235"/>
              <a:gd name="connsiteY0" fmla="*/ 3657600 h 3675661"/>
              <a:gd name="connsiteX1" fmla="*/ 1680566 w 2095235"/>
              <a:gd name="connsiteY1" fmla="*/ 3657600 h 3675661"/>
              <a:gd name="connsiteX2" fmla="*/ 1574240 w 2095235"/>
              <a:gd name="connsiteY2" fmla="*/ 3615070 h 3675661"/>
              <a:gd name="connsiteX3" fmla="*/ 1467914 w 2095235"/>
              <a:gd name="connsiteY3" fmla="*/ 3551274 h 3675661"/>
              <a:gd name="connsiteX4" fmla="*/ 1414752 w 2095235"/>
              <a:gd name="connsiteY4" fmla="*/ 3519377 h 3675661"/>
              <a:gd name="connsiteX5" fmla="*/ 1361589 w 2095235"/>
              <a:gd name="connsiteY5" fmla="*/ 3466214 h 3675661"/>
              <a:gd name="connsiteX6" fmla="*/ 1308426 w 2095235"/>
              <a:gd name="connsiteY6" fmla="*/ 3423684 h 3675661"/>
              <a:gd name="connsiteX7" fmla="*/ 1265896 w 2095235"/>
              <a:gd name="connsiteY7" fmla="*/ 3370521 h 3675661"/>
              <a:gd name="connsiteX8" fmla="*/ 1202100 w 2095235"/>
              <a:gd name="connsiteY8" fmla="*/ 3317358 h 3675661"/>
              <a:gd name="connsiteX9" fmla="*/ 1095775 w 2095235"/>
              <a:gd name="connsiteY9" fmla="*/ 3200400 h 3675661"/>
              <a:gd name="connsiteX10" fmla="*/ 978817 w 2095235"/>
              <a:gd name="connsiteY10" fmla="*/ 3104707 h 3675661"/>
              <a:gd name="connsiteX11" fmla="*/ 925654 w 2095235"/>
              <a:gd name="connsiteY11" fmla="*/ 3051544 h 3675661"/>
              <a:gd name="connsiteX12" fmla="*/ 829961 w 2095235"/>
              <a:gd name="connsiteY12" fmla="*/ 2977116 h 3675661"/>
              <a:gd name="connsiteX13" fmla="*/ 755533 w 2095235"/>
              <a:gd name="connsiteY13" fmla="*/ 2902688 h 3675661"/>
              <a:gd name="connsiteX14" fmla="*/ 702370 w 2095235"/>
              <a:gd name="connsiteY14" fmla="*/ 2838893 h 3675661"/>
              <a:gd name="connsiteX15" fmla="*/ 670473 w 2095235"/>
              <a:gd name="connsiteY15" fmla="*/ 2775098 h 3675661"/>
              <a:gd name="connsiteX16" fmla="*/ 649207 w 2095235"/>
              <a:gd name="connsiteY16" fmla="*/ 2721935 h 3675661"/>
              <a:gd name="connsiteX17" fmla="*/ 627942 w 2095235"/>
              <a:gd name="connsiteY17" fmla="*/ 2530549 h 3675661"/>
              <a:gd name="connsiteX18" fmla="*/ 585412 w 2095235"/>
              <a:gd name="connsiteY18" fmla="*/ 2456121 h 3675661"/>
              <a:gd name="connsiteX19" fmla="*/ 574780 w 2095235"/>
              <a:gd name="connsiteY19" fmla="*/ 2424223 h 3675661"/>
              <a:gd name="connsiteX20" fmla="*/ 553514 w 2095235"/>
              <a:gd name="connsiteY20" fmla="*/ 2349795 h 3675661"/>
              <a:gd name="connsiteX21" fmla="*/ 532249 w 2095235"/>
              <a:gd name="connsiteY21" fmla="*/ 2307265 h 3675661"/>
              <a:gd name="connsiteX22" fmla="*/ 510984 w 2095235"/>
              <a:gd name="connsiteY22" fmla="*/ 2243470 h 3675661"/>
              <a:gd name="connsiteX23" fmla="*/ 500352 w 2095235"/>
              <a:gd name="connsiteY23" fmla="*/ 2200939 h 3675661"/>
              <a:gd name="connsiteX24" fmla="*/ 479087 w 2095235"/>
              <a:gd name="connsiteY24" fmla="*/ 2169042 h 3675661"/>
              <a:gd name="connsiteX25" fmla="*/ 457821 w 2095235"/>
              <a:gd name="connsiteY25" fmla="*/ 2105246 h 3675661"/>
              <a:gd name="connsiteX26" fmla="*/ 447189 w 2095235"/>
              <a:gd name="connsiteY26" fmla="*/ 2073349 h 3675661"/>
              <a:gd name="connsiteX27" fmla="*/ 436556 w 2095235"/>
              <a:gd name="connsiteY27" fmla="*/ 2041451 h 3675661"/>
              <a:gd name="connsiteX28" fmla="*/ 415291 w 2095235"/>
              <a:gd name="connsiteY28" fmla="*/ 1924493 h 3675661"/>
              <a:gd name="connsiteX29" fmla="*/ 404659 w 2095235"/>
              <a:gd name="connsiteY29" fmla="*/ 1796902 h 3675661"/>
              <a:gd name="connsiteX30" fmla="*/ 394026 w 2095235"/>
              <a:gd name="connsiteY30" fmla="*/ 1754372 h 3675661"/>
              <a:gd name="connsiteX31" fmla="*/ 362128 w 2095235"/>
              <a:gd name="connsiteY31" fmla="*/ 1648046 h 3675661"/>
              <a:gd name="connsiteX32" fmla="*/ 351496 w 2095235"/>
              <a:gd name="connsiteY32" fmla="*/ 1573618 h 3675661"/>
              <a:gd name="connsiteX33" fmla="*/ 330231 w 2095235"/>
              <a:gd name="connsiteY33" fmla="*/ 1488558 h 3675661"/>
              <a:gd name="connsiteX34" fmla="*/ 308966 w 2095235"/>
              <a:gd name="connsiteY34" fmla="*/ 1297172 h 3675661"/>
              <a:gd name="connsiteX35" fmla="*/ 298333 w 2095235"/>
              <a:gd name="connsiteY35" fmla="*/ 1158949 h 3675661"/>
              <a:gd name="connsiteX36" fmla="*/ 287700 w 2095235"/>
              <a:gd name="connsiteY36" fmla="*/ 1127051 h 3675661"/>
              <a:gd name="connsiteX37" fmla="*/ 266435 w 2095235"/>
              <a:gd name="connsiteY37" fmla="*/ 1041991 h 3675661"/>
              <a:gd name="connsiteX38" fmla="*/ 255803 w 2095235"/>
              <a:gd name="connsiteY38" fmla="*/ 956930 h 3675661"/>
              <a:gd name="connsiteX39" fmla="*/ 245170 w 2095235"/>
              <a:gd name="connsiteY39" fmla="*/ 914400 h 3675661"/>
              <a:gd name="connsiteX40" fmla="*/ 234538 w 2095235"/>
              <a:gd name="connsiteY40" fmla="*/ 839972 h 3675661"/>
              <a:gd name="connsiteX41" fmla="*/ 213273 w 2095235"/>
              <a:gd name="connsiteY41" fmla="*/ 712381 h 3675661"/>
              <a:gd name="connsiteX42" fmla="*/ 170742 w 2095235"/>
              <a:gd name="connsiteY42" fmla="*/ 595423 h 3675661"/>
              <a:gd name="connsiteX43" fmla="*/ 149477 w 2095235"/>
              <a:gd name="connsiteY43" fmla="*/ 520995 h 3675661"/>
              <a:gd name="connsiteX44" fmla="*/ 128212 w 2095235"/>
              <a:gd name="connsiteY44" fmla="*/ 478465 h 3675661"/>
              <a:gd name="connsiteX45" fmla="*/ 85682 w 2095235"/>
              <a:gd name="connsiteY45" fmla="*/ 414670 h 3675661"/>
              <a:gd name="connsiteX46" fmla="*/ 53784 w 2095235"/>
              <a:gd name="connsiteY46" fmla="*/ 233916 h 3675661"/>
              <a:gd name="connsiteX47" fmla="*/ 32519 w 2095235"/>
              <a:gd name="connsiteY47" fmla="*/ 170121 h 3675661"/>
              <a:gd name="connsiteX48" fmla="*/ 21887 w 2095235"/>
              <a:gd name="connsiteY48" fmla="*/ 138223 h 3675661"/>
              <a:gd name="connsiteX49" fmla="*/ 11254 w 2095235"/>
              <a:gd name="connsiteY49" fmla="*/ 74428 h 3675661"/>
              <a:gd name="connsiteX50" fmla="*/ 621 w 2095235"/>
              <a:gd name="connsiteY50" fmla="*/ 0 h 367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95235" h="3675661">
                <a:moveTo>
                  <a:pt x="2095235" y="3657600"/>
                </a:moveTo>
                <a:cubicBezTo>
                  <a:pt x="1934912" y="3677639"/>
                  <a:pt x="1908643" y="3685414"/>
                  <a:pt x="1680566" y="3657600"/>
                </a:cubicBezTo>
                <a:cubicBezTo>
                  <a:pt x="1642675" y="3652979"/>
                  <a:pt x="1606972" y="3634710"/>
                  <a:pt x="1574240" y="3615070"/>
                </a:cubicBezTo>
                <a:lnTo>
                  <a:pt x="1467914" y="3551274"/>
                </a:lnTo>
                <a:cubicBezTo>
                  <a:pt x="1450193" y="3540642"/>
                  <a:pt x="1429365" y="3533990"/>
                  <a:pt x="1414752" y="3519377"/>
                </a:cubicBezTo>
                <a:cubicBezTo>
                  <a:pt x="1397031" y="3501656"/>
                  <a:pt x="1380217" y="3482979"/>
                  <a:pt x="1361589" y="3466214"/>
                </a:cubicBezTo>
                <a:cubicBezTo>
                  <a:pt x="1344721" y="3451033"/>
                  <a:pt x="1324473" y="3439731"/>
                  <a:pt x="1308426" y="3423684"/>
                </a:cubicBezTo>
                <a:cubicBezTo>
                  <a:pt x="1292379" y="3407637"/>
                  <a:pt x="1281943" y="3386568"/>
                  <a:pt x="1265896" y="3370521"/>
                </a:cubicBezTo>
                <a:cubicBezTo>
                  <a:pt x="1246322" y="3350947"/>
                  <a:pt x="1221674" y="3336932"/>
                  <a:pt x="1202100" y="3317358"/>
                </a:cubicBezTo>
                <a:cubicBezTo>
                  <a:pt x="1102497" y="3217755"/>
                  <a:pt x="1196032" y="3288125"/>
                  <a:pt x="1095775" y="3200400"/>
                </a:cubicBezTo>
                <a:cubicBezTo>
                  <a:pt x="1057866" y="3167230"/>
                  <a:pt x="1014436" y="3140326"/>
                  <a:pt x="978817" y="3104707"/>
                </a:cubicBezTo>
                <a:cubicBezTo>
                  <a:pt x="961096" y="3086986"/>
                  <a:pt x="944682" y="3067854"/>
                  <a:pt x="925654" y="3051544"/>
                </a:cubicBezTo>
                <a:cubicBezTo>
                  <a:pt x="894972" y="3025246"/>
                  <a:pt x="858535" y="3005690"/>
                  <a:pt x="829961" y="2977116"/>
                </a:cubicBezTo>
                <a:cubicBezTo>
                  <a:pt x="805152" y="2952307"/>
                  <a:pt x="774995" y="2931881"/>
                  <a:pt x="755533" y="2902688"/>
                </a:cubicBezTo>
                <a:cubicBezTo>
                  <a:pt x="725927" y="2858280"/>
                  <a:pt x="743304" y="2879827"/>
                  <a:pt x="702370" y="2838893"/>
                </a:cubicBezTo>
                <a:cubicBezTo>
                  <a:pt x="675649" y="2758724"/>
                  <a:pt x="711692" y="2857534"/>
                  <a:pt x="670473" y="2775098"/>
                </a:cubicBezTo>
                <a:cubicBezTo>
                  <a:pt x="661937" y="2758027"/>
                  <a:pt x="656296" y="2739656"/>
                  <a:pt x="649207" y="2721935"/>
                </a:cubicBezTo>
                <a:cubicBezTo>
                  <a:pt x="647260" y="2696623"/>
                  <a:pt x="643699" y="2577821"/>
                  <a:pt x="627942" y="2530549"/>
                </a:cubicBezTo>
                <a:cubicBezTo>
                  <a:pt x="618948" y="2503566"/>
                  <a:pt x="600969" y="2479457"/>
                  <a:pt x="585412" y="2456121"/>
                </a:cubicBezTo>
                <a:cubicBezTo>
                  <a:pt x="581868" y="2445488"/>
                  <a:pt x="577859" y="2435000"/>
                  <a:pt x="574780" y="2424223"/>
                </a:cubicBezTo>
                <a:cubicBezTo>
                  <a:pt x="567072" y="2397246"/>
                  <a:pt x="564439" y="2375287"/>
                  <a:pt x="553514" y="2349795"/>
                </a:cubicBezTo>
                <a:cubicBezTo>
                  <a:pt x="547270" y="2335227"/>
                  <a:pt x="538136" y="2321981"/>
                  <a:pt x="532249" y="2307265"/>
                </a:cubicBezTo>
                <a:cubicBezTo>
                  <a:pt x="523924" y="2286453"/>
                  <a:pt x="516420" y="2265216"/>
                  <a:pt x="510984" y="2243470"/>
                </a:cubicBezTo>
                <a:cubicBezTo>
                  <a:pt x="507440" y="2229293"/>
                  <a:pt x="506108" y="2214371"/>
                  <a:pt x="500352" y="2200939"/>
                </a:cubicBezTo>
                <a:cubicBezTo>
                  <a:pt x="495318" y="2189194"/>
                  <a:pt x="484277" y="2180719"/>
                  <a:pt x="479087" y="2169042"/>
                </a:cubicBezTo>
                <a:cubicBezTo>
                  <a:pt x="469983" y="2148558"/>
                  <a:pt x="464910" y="2126511"/>
                  <a:pt x="457821" y="2105246"/>
                </a:cubicBezTo>
                <a:lnTo>
                  <a:pt x="447189" y="2073349"/>
                </a:lnTo>
                <a:cubicBezTo>
                  <a:pt x="443645" y="2062716"/>
                  <a:pt x="438754" y="2052441"/>
                  <a:pt x="436556" y="2041451"/>
                </a:cubicBezTo>
                <a:cubicBezTo>
                  <a:pt x="421696" y="1967148"/>
                  <a:pt x="428895" y="2006114"/>
                  <a:pt x="415291" y="1924493"/>
                </a:cubicBezTo>
                <a:cubicBezTo>
                  <a:pt x="411747" y="1881963"/>
                  <a:pt x="409952" y="1839250"/>
                  <a:pt x="404659" y="1796902"/>
                </a:cubicBezTo>
                <a:cubicBezTo>
                  <a:pt x="402846" y="1782402"/>
                  <a:pt x="397196" y="1768637"/>
                  <a:pt x="394026" y="1754372"/>
                </a:cubicBezTo>
                <a:cubicBezTo>
                  <a:pt x="376055" y="1673507"/>
                  <a:pt x="393901" y="1727479"/>
                  <a:pt x="362128" y="1648046"/>
                </a:cubicBezTo>
                <a:cubicBezTo>
                  <a:pt x="358584" y="1623237"/>
                  <a:pt x="356411" y="1598193"/>
                  <a:pt x="351496" y="1573618"/>
                </a:cubicBezTo>
                <a:cubicBezTo>
                  <a:pt x="330842" y="1470349"/>
                  <a:pt x="350004" y="1640153"/>
                  <a:pt x="330231" y="1488558"/>
                </a:cubicBezTo>
                <a:cubicBezTo>
                  <a:pt x="321929" y="1424909"/>
                  <a:pt x="313889" y="1361171"/>
                  <a:pt x="308966" y="1297172"/>
                </a:cubicBezTo>
                <a:cubicBezTo>
                  <a:pt x="305422" y="1251098"/>
                  <a:pt x="304065" y="1204803"/>
                  <a:pt x="298333" y="1158949"/>
                </a:cubicBezTo>
                <a:cubicBezTo>
                  <a:pt x="296943" y="1147828"/>
                  <a:pt x="290418" y="1137924"/>
                  <a:pt x="287700" y="1127051"/>
                </a:cubicBezTo>
                <a:lnTo>
                  <a:pt x="266435" y="1041991"/>
                </a:lnTo>
                <a:cubicBezTo>
                  <a:pt x="262891" y="1013637"/>
                  <a:pt x="260501" y="985116"/>
                  <a:pt x="255803" y="956930"/>
                </a:cubicBezTo>
                <a:cubicBezTo>
                  <a:pt x="253401" y="942516"/>
                  <a:pt x="247784" y="928777"/>
                  <a:pt x="245170" y="914400"/>
                </a:cubicBezTo>
                <a:cubicBezTo>
                  <a:pt x="240687" y="889743"/>
                  <a:pt x="237646" y="864840"/>
                  <a:pt x="234538" y="839972"/>
                </a:cubicBezTo>
                <a:cubicBezTo>
                  <a:pt x="210778" y="649888"/>
                  <a:pt x="238205" y="803799"/>
                  <a:pt x="213273" y="712381"/>
                </a:cubicBezTo>
                <a:cubicBezTo>
                  <a:pt x="185161" y="609303"/>
                  <a:pt x="209857" y="654096"/>
                  <a:pt x="170742" y="595423"/>
                </a:cubicBezTo>
                <a:cubicBezTo>
                  <a:pt x="165345" y="573835"/>
                  <a:pt x="158631" y="542354"/>
                  <a:pt x="149477" y="520995"/>
                </a:cubicBezTo>
                <a:cubicBezTo>
                  <a:pt x="143233" y="506427"/>
                  <a:pt x="136367" y="492056"/>
                  <a:pt x="128212" y="478465"/>
                </a:cubicBezTo>
                <a:cubicBezTo>
                  <a:pt x="115063" y="456550"/>
                  <a:pt x="85682" y="414670"/>
                  <a:pt x="85682" y="414670"/>
                </a:cubicBezTo>
                <a:cubicBezTo>
                  <a:pt x="77138" y="337781"/>
                  <a:pt x="77991" y="306537"/>
                  <a:pt x="53784" y="233916"/>
                </a:cubicBezTo>
                <a:lnTo>
                  <a:pt x="32519" y="170121"/>
                </a:lnTo>
                <a:cubicBezTo>
                  <a:pt x="28975" y="159488"/>
                  <a:pt x="23730" y="149278"/>
                  <a:pt x="21887" y="138223"/>
                </a:cubicBezTo>
                <a:cubicBezTo>
                  <a:pt x="18343" y="116958"/>
                  <a:pt x="15931" y="95473"/>
                  <a:pt x="11254" y="74428"/>
                </a:cubicBezTo>
                <a:cubicBezTo>
                  <a:pt x="-3862" y="6408"/>
                  <a:pt x="621" y="82416"/>
                  <a:pt x="621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1247A1-E565-EEF6-9E3C-4CD6DB11D2EB}"/>
              </a:ext>
            </a:extLst>
          </p:cNvPr>
          <p:cNvSpPr txBox="1"/>
          <p:nvPr/>
        </p:nvSpPr>
        <p:spPr>
          <a:xfrm>
            <a:off x="5978681" y="1431235"/>
            <a:ext cx="221086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Cooling Braid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Insulating Ceramics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Mounting Clips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Filament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Filament Leads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Thermocouple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E27A5C-0709-1F9F-9194-E52AA8AD962C}"/>
              </a:ext>
            </a:extLst>
          </p:cNvPr>
          <p:cNvSpPr/>
          <p:nvPr/>
        </p:nvSpPr>
        <p:spPr>
          <a:xfrm>
            <a:off x="8877928" y="1699017"/>
            <a:ext cx="3094074" cy="4571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370B89-AD93-1B88-17F6-1CF0318F70D7}"/>
              </a:ext>
            </a:extLst>
          </p:cNvPr>
          <p:cNvSpPr/>
          <p:nvPr/>
        </p:nvSpPr>
        <p:spPr>
          <a:xfrm>
            <a:off x="9256554" y="1585841"/>
            <a:ext cx="45719" cy="404191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C6174-8B59-147D-6AD4-98AA6766A37D}"/>
              </a:ext>
            </a:extLst>
          </p:cNvPr>
          <p:cNvSpPr/>
          <p:nvPr/>
        </p:nvSpPr>
        <p:spPr>
          <a:xfrm>
            <a:off x="9186273" y="1402314"/>
            <a:ext cx="63795" cy="57214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D63AE8-E1A9-126F-A36E-2D07035FC66E}"/>
              </a:ext>
            </a:extLst>
          </p:cNvPr>
          <p:cNvSpPr/>
          <p:nvPr/>
        </p:nvSpPr>
        <p:spPr>
          <a:xfrm>
            <a:off x="9079946" y="1581859"/>
            <a:ext cx="106327" cy="2751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98A3C9-9BEA-C8C1-FF60-2858F5E2C156}"/>
              </a:ext>
            </a:extLst>
          </p:cNvPr>
          <p:cNvSpPr/>
          <p:nvPr/>
        </p:nvSpPr>
        <p:spPr>
          <a:xfrm>
            <a:off x="9189816" y="4276653"/>
            <a:ext cx="63795" cy="57214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1F9A83-35A6-1DA9-8EA7-7C4F5A45C8FE}"/>
              </a:ext>
            </a:extLst>
          </p:cNvPr>
          <p:cNvSpPr/>
          <p:nvPr/>
        </p:nvSpPr>
        <p:spPr>
          <a:xfrm>
            <a:off x="9083489" y="4456198"/>
            <a:ext cx="106327" cy="2751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FC3D5A-23C6-CBDD-53E9-39EB265A7DFC}"/>
              </a:ext>
            </a:extLst>
          </p:cNvPr>
          <p:cNvSpPr/>
          <p:nvPr/>
        </p:nvSpPr>
        <p:spPr>
          <a:xfrm>
            <a:off x="9125667" y="2705044"/>
            <a:ext cx="106327" cy="10013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58DB6A3-67FA-0612-7B59-E7C0746263D2}"/>
              </a:ext>
            </a:extLst>
          </p:cNvPr>
          <p:cNvSpPr/>
          <p:nvPr/>
        </p:nvSpPr>
        <p:spPr>
          <a:xfrm rot="413279">
            <a:off x="9086806" y="2137423"/>
            <a:ext cx="53163" cy="6435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650398-EE56-9F30-9738-FB3335A4B98E}"/>
              </a:ext>
            </a:extLst>
          </p:cNvPr>
          <p:cNvSpPr/>
          <p:nvPr/>
        </p:nvSpPr>
        <p:spPr>
          <a:xfrm>
            <a:off x="9186273" y="2136557"/>
            <a:ext cx="70281" cy="3471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192467-0D9F-507A-C50D-52A7CD7582B4}"/>
              </a:ext>
            </a:extLst>
          </p:cNvPr>
          <p:cNvSpPr/>
          <p:nvPr/>
        </p:nvSpPr>
        <p:spPr>
          <a:xfrm>
            <a:off x="9168552" y="3862581"/>
            <a:ext cx="70281" cy="3471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AF2861F-8383-3DA9-CA03-3EF1B5977018}"/>
              </a:ext>
            </a:extLst>
          </p:cNvPr>
          <p:cNvSpPr/>
          <p:nvPr/>
        </p:nvSpPr>
        <p:spPr>
          <a:xfrm>
            <a:off x="9048410" y="3606798"/>
            <a:ext cx="64977" cy="42934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00477B-C238-CC7D-D378-7AD272075861}"/>
              </a:ext>
            </a:extLst>
          </p:cNvPr>
          <p:cNvSpPr/>
          <p:nvPr/>
        </p:nvSpPr>
        <p:spPr>
          <a:xfrm rot="19598307">
            <a:off x="9095566" y="3988302"/>
            <a:ext cx="74423" cy="3322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0467042-C2D8-DAB8-DC97-DA70099203F8}"/>
              </a:ext>
            </a:extLst>
          </p:cNvPr>
          <p:cNvSpPr/>
          <p:nvPr/>
        </p:nvSpPr>
        <p:spPr>
          <a:xfrm>
            <a:off x="9155919" y="5293831"/>
            <a:ext cx="72886" cy="3339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237EB8-72B8-B569-0087-95BD1989B77F}"/>
              </a:ext>
            </a:extLst>
          </p:cNvPr>
          <p:cNvSpPr/>
          <p:nvPr/>
        </p:nvSpPr>
        <p:spPr>
          <a:xfrm>
            <a:off x="9069676" y="5389524"/>
            <a:ext cx="45719" cy="147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3804EC4-D42B-D145-AAA7-5039A79D7272}"/>
              </a:ext>
            </a:extLst>
          </p:cNvPr>
          <p:cNvSpPr/>
          <p:nvPr/>
        </p:nvSpPr>
        <p:spPr>
          <a:xfrm>
            <a:off x="9323539" y="5453322"/>
            <a:ext cx="362463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9DBB629-8C39-13FA-1165-3352D7CCC6BE}"/>
              </a:ext>
            </a:extLst>
          </p:cNvPr>
          <p:cNvSpPr/>
          <p:nvPr/>
        </p:nvSpPr>
        <p:spPr>
          <a:xfrm>
            <a:off x="9324491" y="5357629"/>
            <a:ext cx="63795" cy="1994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353F2D5-E0AA-1639-29B1-1F2827BE5C5A}"/>
              </a:ext>
            </a:extLst>
          </p:cNvPr>
          <p:cNvSpPr/>
          <p:nvPr/>
        </p:nvSpPr>
        <p:spPr>
          <a:xfrm>
            <a:off x="9319994" y="1536636"/>
            <a:ext cx="18288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3A6E00-4AD5-698E-57E5-4B1FEFEBE6CF}"/>
              </a:ext>
            </a:extLst>
          </p:cNvPr>
          <p:cNvSpPr/>
          <p:nvPr/>
        </p:nvSpPr>
        <p:spPr>
          <a:xfrm>
            <a:off x="9520595" y="1631686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A161DD4-B7C8-2DCE-984D-080E521B11EF}"/>
              </a:ext>
            </a:extLst>
          </p:cNvPr>
          <p:cNvSpPr/>
          <p:nvPr/>
        </p:nvSpPr>
        <p:spPr>
          <a:xfrm>
            <a:off x="9325807" y="4399922"/>
            <a:ext cx="18288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29561C-D172-1C65-B7F1-B29C140DB819}"/>
              </a:ext>
            </a:extLst>
          </p:cNvPr>
          <p:cNvSpPr/>
          <p:nvPr/>
        </p:nvSpPr>
        <p:spPr>
          <a:xfrm>
            <a:off x="9526408" y="4494972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499579-6C3B-1F56-2042-09141DCCFFBB}"/>
              </a:ext>
            </a:extLst>
          </p:cNvPr>
          <p:cNvSpPr/>
          <p:nvPr/>
        </p:nvSpPr>
        <p:spPr>
          <a:xfrm>
            <a:off x="9037420" y="2216706"/>
            <a:ext cx="45719" cy="1969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0F39A88-FBAF-08AE-3976-1DFEAD1DF521}"/>
              </a:ext>
            </a:extLst>
          </p:cNvPr>
          <p:cNvSpPr/>
          <p:nvPr/>
        </p:nvSpPr>
        <p:spPr>
          <a:xfrm>
            <a:off x="8977166" y="3910829"/>
            <a:ext cx="45719" cy="1969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7510A3F-37D1-13E2-A76F-4F66E57A58B1}"/>
              </a:ext>
            </a:extLst>
          </p:cNvPr>
          <p:cNvSpPr/>
          <p:nvPr/>
        </p:nvSpPr>
        <p:spPr>
          <a:xfrm>
            <a:off x="10260595" y="2623528"/>
            <a:ext cx="1371600" cy="4571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27614DF-5D13-481E-1842-DC71DA0EDF26}"/>
              </a:ext>
            </a:extLst>
          </p:cNvPr>
          <p:cNvSpPr/>
          <p:nvPr/>
        </p:nvSpPr>
        <p:spPr>
          <a:xfrm>
            <a:off x="10260595" y="3921337"/>
            <a:ext cx="1371600" cy="4571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88FEE4C-05DD-4355-D6B0-596430D171FC}"/>
              </a:ext>
            </a:extLst>
          </p:cNvPr>
          <p:cNvSpPr/>
          <p:nvPr/>
        </p:nvSpPr>
        <p:spPr>
          <a:xfrm>
            <a:off x="11298268" y="1506869"/>
            <a:ext cx="45719" cy="37106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5AFE4F-9109-AFB0-807A-ACC4191CFB9F}"/>
              </a:ext>
            </a:extLst>
          </p:cNvPr>
          <p:cNvSpPr/>
          <p:nvPr/>
        </p:nvSpPr>
        <p:spPr>
          <a:xfrm>
            <a:off x="11064706" y="4518780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ADD676-5CA2-8088-04F6-1E4902831499}"/>
              </a:ext>
            </a:extLst>
          </p:cNvPr>
          <p:cNvSpPr/>
          <p:nvPr/>
        </p:nvSpPr>
        <p:spPr>
          <a:xfrm>
            <a:off x="11074228" y="1627930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64F4828-D448-D4AA-E0C1-6A8575E1E230}"/>
              </a:ext>
            </a:extLst>
          </p:cNvPr>
          <p:cNvSpPr/>
          <p:nvPr/>
        </p:nvSpPr>
        <p:spPr>
          <a:xfrm>
            <a:off x="11205470" y="1545466"/>
            <a:ext cx="71438" cy="3927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A58E039-FD09-8A97-36F1-15661D5D36C3}"/>
              </a:ext>
            </a:extLst>
          </p:cNvPr>
          <p:cNvSpPr/>
          <p:nvPr/>
        </p:nvSpPr>
        <p:spPr>
          <a:xfrm>
            <a:off x="11200705" y="4398208"/>
            <a:ext cx="71438" cy="3927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1C66C6B-A81D-DF88-18B7-83373DAF10CA}"/>
              </a:ext>
            </a:extLst>
          </p:cNvPr>
          <p:cNvSpPr/>
          <p:nvPr/>
        </p:nvSpPr>
        <p:spPr>
          <a:xfrm>
            <a:off x="11465509" y="4516600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514ABEE-B77C-92E4-9A9E-07B2C259D75D}"/>
              </a:ext>
            </a:extLst>
          </p:cNvPr>
          <p:cNvSpPr/>
          <p:nvPr/>
        </p:nvSpPr>
        <p:spPr>
          <a:xfrm>
            <a:off x="11369029" y="4404302"/>
            <a:ext cx="71438" cy="3927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4012887-CD05-A8A0-E84F-7BF12571725B}"/>
              </a:ext>
            </a:extLst>
          </p:cNvPr>
          <p:cNvSpPr/>
          <p:nvPr/>
        </p:nvSpPr>
        <p:spPr>
          <a:xfrm>
            <a:off x="11460746" y="1654332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FB54520-B871-9A65-13DF-060126865F62}"/>
              </a:ext>
            </a:extLst>
          </p:cNvPr>
          <p:cNvSpPr/>
          <p:nvPr/>
        </p:nvSpPr>
        <p:spPr>
          <a:xfrm>
            <a:off x="11364266" y="1542034"/>
            <a:ext cx="71438" cy="3927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CABB000-04B0-D00D-FFDC-A3CE76D894B1}"/>
              </a:ext>
            </a:extLst>
          </p:cNvPr>
          <p:cNvSpPr/>
          <p:nvPr/>
        </p:nvSpPr>
        <p:spPr>
          <a:xfrm>
            <a:off x="10848273" y="2483680"/>
            <a:ext cx="423870" cy="33566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82574DA-ECBE-C85A-34FF-49DA06A71EDE}"/>
              </a:ext>
            </a:extLst>
          </p:cNvPr>
          <p:cNvSpPr/>
          <p:nvPr/>
        </p:nvSpPr>
        <p:spPr>
          <a:xfrm>
            <a:off x="10843507" y="3779087"/>
            <a:ext cx="423870" cy="33566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E8C522D-EC0F-90EA-F53E-B02D521C6C6D}"/>
              </a:ext>
            </a:extLst>
          </p:cNvPr>
          <p:cNvSpPr/>
          <p:nvPr/>
        </p:nvSpPr>
        <p:spPr>
          <a:xfrm>
            <a:off x="10753141" y="2560426"/>
            <a:ext cx="70281" cy="18288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F2E1BE8-88FC-0459-9BC3-3276967B3DEA}"/>
              </a:ext>
            </a:extLst>
          </p:cNvPr>
          <p:cNvSpPr/>
          <p:nvPr/>
        </p:nvSpPr>
        <p:spPr>
          <a:xfrm>
            <a:off x="10748377" y="3855833"/>
            <a:ext cx="70281" cy="18288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24F921F-2EEB-F937-6638-F9B797B4BBC6}"/>
              </a:ext>
            </a:extLst>
          </p:cNvPr>
          <p:cNvSpPr/>
          <p:nvPr/>
        </p:nvSpPr>
        <p:spPr>
          <a:xfrm>
            <a:off x="10338806" y="2488985"/>
            <a:ext cx="70281" cy="3471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EBF6574-C6D8-1085-E280-AD20405F040F}"/>
              </a:ext>
            </a:extLst>
          </p:cNvPr>
          <p:cNvSpPr/>
          <p:nvPr/>
        </p:nvSpPr>
        <p:spPr>
          <a:xfrm>
            <a:off x="10334041" y="3770104"/>
            <a:ext cx="70281" cy="3471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E0A966C3-4C31-E144-840B-CE897A5883E2}"/>
              </a:ext>
            </a:extLst>
          </p:cNvPr>
          <p:cNvSpPr/>
          <p:nvPr/>
        </p:nvSpPr>
        <p:spPr>
          <a:xfrm>
            <a:off x="9703464" y="2640011"/>
            <a:ext cx="844772" cy="1343025"/>
          </a:xfrm>
          <a:custGeom>
            <a:avLst/>
            <a:gdLst>
              <a:gd name="connsiteX0" fmla="*/ 844772 w 844772"/>
              <a:gd name="connsiteY0" fmla="*/ 1343025 h 1343025"/>
              <a:gd name="connsiteX1" fmla="*/ 816197 w 844772"/>
              <a:gd name="connsiteY1" fmla="*/ 1243012 h 1343025"/>
              <a:gd name="connsiteX2" fmla="*/ 773334 w 844772"/>
              <a:gd name="connsiteY2" fmla="*/ 1185862 h 1343025"/>
              <a:gd name="connsiteX3" fmla="*/ 716184 w 844772"/>
              <a:gd name="connsiteY3" fmla="*/ 1100137 h 1343025"/>
              <a:gd name="connsiteX4" fmla="*/ 687609 w 844772"/>
              <a:gd name="connsiteY4" fmla="*/ 1057275 h 1343025"/>
              <a:gd name="connsiteX5" fmla="*/ 644747 w 844772"/>
              <a:gd name="connsiteY5" fmla="*/ 1014412 h 1343025"/>
              <a:gd name="connsiteX6" fmla="*/ 573309 w 844772"/>
              <a:gd name="connsiteY6" fmla="*/ 928687 h 1343025"/>
              <a:gd name="connsiteX7" fmla="*/ 430434 w 844772"/>
              <a:gd name="connsiteY7" fmla="*/ 885825 h 1343025"/>
              <a:gd name="connsiteX8" fmla="*/ 101822 w 844772"/>
              <a:gd name="connsiteY8" fmla="*/ 900112 h 1343025"/>
              <a:gd name="connsiteX9" fmla="*/ 201834 w 844772"/>
              <a:gd name="connsiteY9" fmla="*/ 885825 h 1343025"/>
              <a:gd name="connsiteX10" fmla="*/ 230409 w 844772"/>
              <a:gd name="connsiteY10" fmla="*/ 842962 h 1343025"/>
              <a:gd name="connsiteX11" fmla="*/ 187547 w 844772"/>
              <a:gd name="connsiteY11" fmla="*/ 814387 h 1343025"/>
              <a:gd name="connsiteX12" fmla="*/ 73247 w 844772"/>
              <a:gd name="connsiteY12" fmla="*/ 785812 h 1343025"/>
              <a:gd name="connsiteX13" fmla="*/ 87534 w 844772"/>
              <a:gd name="connsiteY13" fmla="*/ 828675 h 1343025"/>
              <a:gd name="connsiteX14" fmla="*/ 144684 w 844772"/>
              <a:gd name="connsiteY14" fmla="*/ 814387 h 1343025"/>
              <a:gd name="connsiteX15" fmla="*/ 130397 w 844772"/>
              <a:gd name="connsiteY15" fmla="*/ 714375 h 1343025"/>
              <a:gd name="connsiteX16" fmla="*/ 44672 w 844772"/>
              <a:gd name="connsiteY16" fmla="*/ 671512 h 1343025"/>
              <a:gd name="connsiteX17" fmla="*/ 1809 w 844772"/>
              <a:gd name="connsiteY17" fmla="*/ 685800 h 1343025"/>
              <a:gd name="connsiteX18" fmla="*/ 58959 w 844772"/>
              <a:gd name="connsiteY18" fmla="*/ 657225 h 1343025"/>
              <a:gd name="connsiteX19" fmla="*/ 144684 w 844772"/>
              <a:gd name="connsiteY19" fmla="*/ 628650 h 1343025"/>
              <a:gd name="connsiteX20" fmla="*/ 130397 w 844772"/>
              <a:gd name="connsiteY20" fmla="*/ 585787 h 1343025"/>
              <a:gd name="connsiteX21" fmla="*/ 44672 w 844772"/>
              <a:gd name="connsiteY21" fmla="*/ 542925 h 1343025"/>
              <a:gd name="connsiteX22" fmla="*/ 58959 w 844772"/>
              <a:gd name="connsiteY22" fmla="*/ 585787 h 1343025"/>
              <a:gd name="connsiteX23" fmla="*/ 187547 w 844772"/>
              <a:gd name="connsiteY23" fmla="*/ 528637 h 1343025"/>
              <a:gd name="connsiteX24" fmla="*/ 130397 w 844772"/>
              <a:gd name="connsiteY24" fmla="*/ 400050 h 1343025"/>
              <a:gd name="connsiteX25" fmla="*/ 58959 w 844772"/>
              <a:gd name="connsiteY25" fmla="*/ 414337 h 1343025"/>
              <a:gd name="connsiteX26" fmla="*/ 144684 w 844772"/>
              <a:gd name="connsiteY26" fmla="*/ 428625 h 1343025"/>
              <a:gd name="connsiteX27" fmla="*/ 73247 w 844772"/>
              <a:gd name="connsiteY27" fmla="*/ 300037 h 1343025"/>
              <a:gd name="connsiteX28" fmla="*/ 244697 w 844772"/>
              <a:gd name="connsiteY28" fmla="*/ 342900 h 1343025"/>
              <a:gd name="connsiteX29" fmla="*/ 459009 w 844772"/>
              <a:gd name="connsiteY29" fmla="*/ 314325 h 1343025"/>
              <a:gd name="connsiteX30" fmla="*/ 544734 w 844772"/>
              <a:gd name="connsiteY30" fmla="*/ 300037 h 1343025"/>
              <a:gd name="connsiteX31" fmla="*/ 630459 w 844772"/>
              <a:gd name="connsiteY31" fmla="*/ 271462 h 1343025"/>
              <a:gd name="connsiteX32" fmla="*/ 673322 w 844772"/>
              <a:gd name="connsiteY32" fmla="*/ 257175 h 1343025"/>
              <a:gd name="connsiteX33" fmla="*/ 701897 w 844772"/>
              <a:gd name="connsiteY33" fmla="*/ 214312 h 1343025"/>
              <a:gd name="connsiteX34" fmla="*/ 744759 w 844772"/>
              <a:gd name="connsiteY34" fmla="*/ 171450 h 1343025"/>
              <a:gd name="connsiteX35" fmla="*/ 759047 w 844772"/>
              <a:gd name="connsiteY35" fmla="*/ 128587 h 1343025"/>
              <a:gd name="connsiteX36" fmla="*/ 787622 w 844772"/>
              <a:gd name="connsiteY36" fmla="*/ 85725 h 1343025"/>
              <a:gd name="connsiteX37" fmla="*/ 816197 w 844772"/>
              <a:gd name="connsiteY37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44772" h="1343025">
                <a:moveTo>
                  <a:pt x="844772" y="1343025"/>
                </a:moveTo>
                <a:cubicBezTo>
                  <a:pt x="835247" y="1309687"/>
                  <a:pt x="830544" y="1274576"/>
                  <a:pt x="816197" y="1243012"/>
                </a:cubicBezTo>
                <a:cubicBezTo>
                  <a:pt x="806343" y="1221334"/>
                  <a:pt x="786990" y="1205370"/>
                  <a:pt x="773334" y="1185862"/>
                </a:cubicBezTo>
                <a:cubicBezTo>
                  <a:pt x="753640" y="1157727"/>
                  <a:pt x="735234" y="1128712"/>
                  <a:pt x="716184" y="1100137"/>
                </a:cubicBezTo>
                <a:cubicBezTo>
                  <a:pt x="706659" y="1085850"/>
                  <a:pt x="699751" y="1069417"/>
                  <a:pt x="687609" y="1057275"/>
                </a:cubicBezTo>
                <a:cubicBezTo>
                  <a:pt x="673322" y="1042987"/>
                  <a:pt x="657682" y="1029934"/>
                  <a:pt x="644747" y="1014412"/>
                </a:cubicBezTo>
                <a:cubicBezTo>
                  <a:pt x="618683" y="983135"/>
                  <a:pt x="612171" y="950277"/>
                  <a:pt x="573309" y="928687"/>
                </a:cubicBezTo>
                <a:cubicBezTo>
                  <a:pt x="544847" y="912875"/>
                  <a:pt x="467330" y="895049"/>
                  <a:pt x="430434" y="885825"/>
                </a:cubicBezTo>
                <a:cubicBezTo>
                  <a:pt x="320897" y="890587"/>
                  <a:pt x="211463" y="900112"/>
                  <a:pt x="101822" y="900112"/>
                </a:cubicBezTo>
                <a:cubicBezTo>
                  <a:pt x="68146" y="900112"/>
                  <a:pt x="171061" y="899502"/>
                  <a:pt x="201834" y="885825"/>
                </a:cubicBezTo>
                <a:cubicBezTo>
                  <a:pt x="217526" y="878851"/>
                  <a:pt x="220884" y="857250"/>
                  <a:pt x="230409" y="842962"/>
                </a:cubicBezTo>
                <a:cubicBezTo>
                  <a:pt x="216122" y="833437"/>
                  <a:pt x="202906" y="822066"/>
                  <a:pt x="187547" y="814387"/>
                </a:cubicBezTo>
                <a:cubicBezTo>
                  <a:pt x="158262" y="799744"/>
                  <a:pt x="100412" y="791245"/>
                  <a:pt x="73247" y="785812"/>
                </a:cubicBezTo>
                <a:cubicBezTo>
                  <a:pt x="51036" y="793216"/>
                  <a:pt x="-40867" y="812625"/>
                  <a:pt x="87534" y="828675"/>
                </a:cubicBezTo>
                <a:cubicBezTo>
                  <a:pt x="107019" y="831111"/>
                  <a:pt x="125634" y="819150"/>
                  <a:pt x="144684" y="814387"/>
                </a:cubicBezTo>
                <a:cubicBezTo>
                  <a:pt x="139922" y="781050"/>
                  <a:pt x="144074" y="745148"/>
                  <a:pt x="130397" y="714375"/>
                </a:cubicBezTo>
                <a:cubicBezTo>
                  <a:pt x="120764" y="692700"/>
                  <a:pt x="63690" y="677852"/>
                  <a:pt x="44672" y="671512"/>
                </a:cubicBezTo>
                <a:cubicBezTo>
                  <a:pt x="30384" y="676275"/>
                  <a:pt x="-8840" y="696449"/>
                  <a:pt x="1809" y="685800"/>
                </a:cubicBezTo>
                <a:cubicBezTo>
                  <a:pt x="16869" y="670740"/>
                  <a:pt x="39184" y="665135"/>
                  <a:pt x="58959" y="657225"/>
                </a:cubicBezTo>
                <a:cubicBezTo>
                  <a:pt x="86925" y="646038"/>
                  <a:pt x="144684" y="628650"/>
                  <a:pt x="144684" y="628650"/>
                </a:cubicBezTo>
                <a:cubicBezTo>
                  <a:pt x="139922" y="614362"/>
                  <a:pt x="139805" y="597547"/>
                  <a:pt x="130397" y="585787"/>
                </a:cubicBezTo>
                <a:cubicBezTo>
                  <a:pt x="110254" y="560608"/>
                  <a:pt x="72908" y="552337"/>
                  <a:pt x="44672" y="542925"/>
                </a:cubicBezTo>
                <a:cubicBezTo>
                  <a:pt x="49434" y="557212"/>
                  <a:pt x="44349" y="582134"/>
                  <a:pt x="58959" y="585787"/>
                </a:cubicBezTo>
                <a:cubicBezTo>
                  <a:pt x="149704" y="608473"/>
                  <a:pt x="153686" y="579429"/>
                  <a:pt x="187547" y="528637"/>
                </a:cubicBezTo>
                <a:cubicBezTo>
                  <a:pt x="181784" y="494060"/>
                  <a:pt x="185480" y="413821"/>
                  <a:pt x="130397" y="400050"/>
                </a:cubicBezTo>
                <a:cubicBezTo>
                  <a:pt x="106838" y="394160"/>
                  <a:pt x="82772" y="409575"/>
                  <a:pt x="58959" y="414337"/>
                </a:cubicBezTo>
                <a:cubicBezTo>
                  <a:pt x="72199" y="423164"/>
                  <a:pt x="122502" y="472989"/>
                  <a:pt x="144684" y="428625"/>
                </a:cubicBezTo>
                <a:cubicBezTo>
                  <a:pt x="157712" y="402569"/>
                  <a:pt x="51700" y="285672"/>
                  <a:pt x="73247" y="300037"/>
                </a:cubicBezTo>
                <a:cubicBezTo>
                  <a:pt x="151992" y="352534"/>
                  <a:pt x="99043" y="326716"/>
                  <a:pt x="244697" y="342900"/>
                </a:cubicBezTo>
                <a:cubicBezTo>
                  <a:pt x="554225" y="314760"/>
                  <a:pt x="301249" y="345877"/>
                  <a:pt x="459009" y="314325"/>
                </a:cubicBezTo>
                <a:cubicBezTo>
                  <a:pt x="487416" y="308644"/>
                  <a:pt x="516630" y="307063"/>
                  <a:pt x="544734" y="300037"/>
                </a:cubicBezTo>
                <a:cubicBezTo>
                  <a:pt x="573955" y="292732"/>
                  <a:pt x="601884" y="280987"/>
                  <a:pt x="630459" y="271462"/>
                </a:cubicBezTo>
                <a:lnTo>
                  <a:pt x="673322" y="257175"/>
                </a:lnTo>
                <a:cubicBezTo>
                  <a:pt x="682847" y="242887"/>
                  <a:pt x="690904" y="227504"/>
                  <a:pt x="701897" y="214312"/>
                </a:cubicBezTo>
                <a:cubicBezTo>
                  <a:pt x="714832" y="198790"/>
                  <a:pt x="733551" y="188262"/>
                  <a:pt x="744759" y="171450"/>
                </a:cubicBezTo>
                <a:cubicBezTo>
                  <a:pt x="753113" y="158919"/>
                  <a:pt x="752312" y="142058"/>
                  <a:pt x="759047" y="128587"/>
                </a:cubicBezTo>
                <a:cubicBezTo>
                  <a:pt x="766726" y="113229"/>
                  <a:pt x="778097" y="100012"/>
                  <a:pt x="787622" y="85725"/>
                </a:cubicBezTo>
                <a:lnTo>
                  <a:pt x="816197" y="0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L-Shape 83">
            <a:extLst>
              <a:ext uri="{FF2B5EF4-FFF2-40B4-BE49-F238E27FC236}">
                <a16:creationId xmlns:a16="http://schemas.microsoft.com/office/drawing/2014/main" id="{59FF2FA1-083F-1089-4934-507F2C998532}"/>
              </a:ext>
            </a:extLst>
          </p:cNvPr>
          <p:cNvSpPr/>
          <p:nvPr/>
        </p:nvSpPr>
        <p:spPr>
          <a:xfrm rot="21088012">
            <a:off x="11399065" y="2456886"/>
            <a:ext cx="267534" cy="624159"/>
          </a:xfrm>
          <a:prstGeom prst="corner">
            <a:avLst>
              <a:gd name="adj1" fmla="val 87769"/>
              <a:gd name="adj2" fmla="val 30967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8F3B42C-6F82-74C4-1E29-9E872FC94F52}"/>
              </a:ext>
            </a:extLst>
          </p:cNvPr>
          <p:cNvSpPr/>
          <p:nvPr/>
        </p:nvSpPr>
        <p:spPr>
          <a:xfrm>
            <a:off x="11493225" y="2548739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L-Shape 85">
            <a:extLst>
              <a:ext uri="{FF2B5EF4-FFF2-40B4-BE49-F238E27FC236}">
                <a16:creationId xmlns:a16="http://schemas.microsoft.com/office/drawing/2014/main" id="{6C1AA60F-9D8B-6EFE-672B-807275202A10}"/>
              </a:ext>
            </a:extLst>
          </p:cNvPr>
          <p:cNvSpPr/>
          <p:nvPr/>
        </p:nvSpPr>
        <p:spPr>
          <a:xfrm rot="21088012">
            <a:off x="11393282" y="3719707"/>
            <a:ext cx="267534" cy="624159"/>
          </a:xfrm>
          <a:prstGeom prst="corner">
            <a:avLst>
              <a:gd name="adj1" fmla="val 87769"/>
              <a:gd name="adj2" fmla="val 30967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7C21E8-96F8-D1C7-A7A1-983ABD4C0568}"/>
              </a:ext>
            </a:extLst>
          </p:cNvPr>
          <p:cNvSpPr/>
          <p:nvPr/>
        </p:nvSpPr>
        <p:spPr>
          <a:xfrm>
            <a:off x="11487442" y="3811560"/>
            <a:ext cx="109728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D3D8617-5B4C-3B30-3995-EC994231DA89}"/>
              </a:ext>
            </a:extLst>
          </p:cNvPr>
          <p:cNvSpPr/>
          <p:nvPr/>
        </p:nvSpPr>
        <p:spPr>
          <a:xfrm rot="783173">
            <a:off x="1070826" y="1445449"/>
            <a:ext cx="500454" cy="8335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6A07874-4CAE-9B29-6EDA-88DD3AC76F90}"/>
              </a:ext>
            </a:extLst>
          </p:cNvPr>
          <p:cNvSpPr/>
          <p:nvPr/>
        </p:nvSpPr>
        <p:spPr>
          <a:xfrm>
            <a:off x="211916" y="1546578"/>
            <a:ext cx="1063728" cy="970844"/>
          </a:xfrm>
          <a:custGeom>
            <a:avLst/>
            <a:gdLst>
              <a:gd name="connsiteX0" fmla="*/ 1063728 w 1063728"/>
              <a:gd name="connsiteY0" fmla="*/ 666044 h 970844"/>
              <a:gd name="connsiteX1" fmla="*/ 928262 w 1063728"/>
              <a:gd name="connsiteY1" fmla="*/ 857955 h 970844"/>
              <a:gd name="connsiteX2" fmla="*/ 894395 w 1063728"/>
              <a:gd name="connsiteY2" fmla="*/ 903111 h 970844"/>
              <a:gd name="connsiteX3" fmla="*/ 826662 w 1063728"/>
              <a:gd name="connsiteY3" fmla="*/ 959555 h 970844"/>
              <a:gd name="connsiteX4" fmla="*/ 792795 w 1063728"/>
              <a:gd name="connsiteY4" fmla="*/ 970844 h 970844"/>
              <a:gd name="connsiteX5" fmla="*/ 679906 w 1063728"/>
              <a:gd name="connsiteY5" fmla="*/ 959555 h 970844"/>
              <a:gd name="connsiteX6" fmla="*/ 646040 w 1063728"/>
              <a:gd name="connsiteY6" fmla="*/ 936978 h 970844"/>
              <a:gd name="connsiteX7" fmla="*/ 600884 w 1063728"/>
              <a:gd name="connsiteY7" fmla="*/ 903111 h 970844"/>
              <a:gd name="connsiteX8" fmla="*/ 499284 w 1063728"/>
              <a:gd name="connsiteY8" fmla="*/ 801511 h 970844"/>
              <a:gd name="connsiteX9" fmla="*/ 454128 w 1063728"/>
              <a:gd name="connsiteY9" fmla="*/ 767644 h 970844"/>
              <a:gd name="connsiteX10" fmla="*/ 386395 w 1063728"/>
              <a:gd name="connsiteY10" fmla="*/ 699911 h 970844"/>
              <a:gd name="connsiteX11" fmla="*/ 352528 w 1063728"/>
              <a:gd name="connsiteY11" fmla="*/ 677333 h 970844"/>
              <a:gd name="connsiteX12" fmla="*/ 284795 w 1063728"/>
              <a:gd name="connsiteY12" fmla="*/ 609600 h 970844"/>
              <a:gd name="connsiteX13" fmla="*/ 239640 w 1063728"/>
              <a:gd name="connsiteY13" fmla="*/ 575733 h 970844"/>
              <a:gd name="connsiteX14" fmla="*/ 217062 w 1063728"/>
              <a:gd name="connsiteY14" fmla="*/ 541866 h 970844"/>
              <a:gd name="connsiteX15" fmla="*/ 183195 w 1063728"/>
              <a:gd name="connsiteY15" fmla="*/ 508000 h 970844"/>
              <a:gd name="connsiteX16" fmla="*/ 160617 w 1063728"/>
              <a:gd name="connsiteY16" fmla="*/ 462844 h 970844"/>
              <a:gd name="connsiteX17" fmla="*/ 149328 w 1063728"/>
              <a:gd name="connsiteY17" fmla="*/ 417689 h 970844"/>
              <a:gd name="connsiteX18" fmla="*/ 126751 w 1063728"/>
              <a:gd name="connsiteY18" fmla="*/ 349955 h 970844"/>
              <a:gd name="connsiteX19" fmla="*/ 115462 w 1063728"/>
              <a:gd name="connsiteY19" fmla="*/ 304800 h 970844"/>
              <a:gd name="connsiteX20" fmla="*/ 92884 w 1063728"/>
              <a:gd name="connsiteY20" fmla="*/ 237066 h 970844"/>
              <a:gd name="connsiteX21" fmla="*/ 81595 w 1063728"/>
              <a:gd name="connsiteY21" fmla="*/ 203200 h 970844"/>
              <a:gd name="connsiteX22" fmla="*/ 47728 w 1063728"/>
              <a:gd name="connsiteY22" fmla="*/ 169333 h 970844"/>
              <a:gd name="connsiteX23" fmla="*/ 2573 w 1063728"/>
              <a:gd name="connsiteY23" fmla="*/ 0 h 97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3728" h="970844">
                <a:moveTo>
                  <a:pt x="1063728" y="666044"/>
                </a:moveTo>
                <a:cubicBezTo>
                  <a:pt x="980573" y="799093"/>
                  <a:pt x="1033879" y="720653"/>
                  <a:pt x="928262" y="857955"/>
                </a:cubicBezTo>
                <a:cubicBezTo>
                  <a:pt x="916790" y="872868"/>
                  <a:pt x="907699" y="889807"/>
                  <a:pt x="894395" y="903111"/>
                </a:cubicBezTo>
                <a:cubicBezTo>
                  <a:pt x="869428" y="928078"/>
                  <a:pt x="858096" y="943838"/>
                  <a:pt x="826662" y="959555"/>
                </a:cubicBezTo>
                <a:cubicBezTo>
                  <a:pt x="816019" y="964877"/>
                  <a:pt x="804084" y="967081"/>
                  <a:pt x="792795" y="970844"/>
                </a:cubicBezTo>
                <a:cubicBezTo>
                  <a:pt x="755165" y="967081"/>
                  <a:pt x="716755" y="968058"/>
                  <a:pt x="679906" y="959555"/>
                </a:cubicBezTo>
                <a:cubicBezTo>
                  <a:pt x="666686" y="956504"/>
                  <a:pt x="657080" y="944864"/>
                  <a:pt x="646040" y="936978"/>
                </a:cubicBezTo>
                <a:cubicBezTo>
                  <a:pt x="630730" y="926042"/>
                  <a:pt x="614709" y="915873"/>
                  <a:pt x="600884" y="903111"/>
                </a:cubicBezTo>
                <a:cubicBezTo>
                  <a:pt x="565691" y="870625"/>
                  <a:pt x="537600" y="830248"/>
                  <a:pt x="499284" y="801511"/>
                </a:cubicBezTo>
                <a:cubicBezTo>
                  <a:pt x="484232" y="790222"/>
                  <a:pt x="468113" y="780231"/>
                  <a:pt x="454128" y="767644"/>
                </a:cubicBezTo>
                <a:cubicBezTo>
                  <a:pt x="430395" y="746284"/>
                  <a:pt x="412962" y="717622"/>
                  <a:pt x="386395" y="699911"/>
                </a:cubicBezTo>
                <a:cubicBezTo>
                  <a:pt x="375106" y="692385"/>
                  <a:pt x="362669" y="686347"/>
                  <a:pt x="352528" y="677333"/>
                </a:cubicBezTo>
                <a:cubicBezTo>
                  <a:pt x="328663" y="656120"/>
                  <a:pt x="310339" y="628758"/>
                  <a:pt x="284795" y="609600"/>
                </a:cubicBezTo>
                <a:cubicBezTo>
                  <a:pt x="269743" y="598311"/>
                  <a:pt x="252944" y="589037"/>
                  <a:pt x="239640" y="575733"/>
                </a:cubicBezTo>
                <a:cubicBezTo>
                  <a:pt x="230046" y="566139"/>
                  <a:pt x="225748" y="552289"/>
                  <a:pt x="217062" y="541866"/>
                </a:cubicBezTo>
                <a:cubicBezTo>
                  <a:pt x="206841" y="529602"/>
                  <a:pt x="194484" y="519289"/>
                  <a:pt x="183195" y="508000"/>
                </a:cubicBezTo>
                <a:cubicBezTo>
                  <a:pt x="175669" y="492948"/>
                  <a:pt x="166526" y="478601"/>
                  <a:pt x="160617" y="462844"/>
                </a:cubicBezTo>
                <a:cubicBezTo>
                  <a:pt x="155169" y="448317"/>
                  <a:pt x="153786" y="432550"/>
                  <a:pt x="149328" y="417689"/>
                </a:cubicBezTo>
                <a:cubicBezTo>
                  <a:pt x="142489" y="394893"/>
                  <a:pt x="132523" y="373044"/>
                  <a:pt x="126751" y="349955"/>
                </a:cubicBezTo>
                <a:cubicBezTo>
                  <a:pt x="122988" y="334903"/>
                  <a:pt x="119920" y="319661"/>
                  <a:pt x="115462" y="304800"/>
                </a:cubicBezTo>
                <a:cubicBezTo>
                  <a:pt x="108623" y="282004"/>
                  <a:pt x="100410" y="259644"/>
                  <a:pt x="92884" y="237066"/>
                </a:cubicBezTo>
                <a:cubicBezTo>
                  <a:pt x="89121" y="225777"/>
                  <a:pt x="90009" y="211614"/>
                  <a:pt x="81595" y="203200"/>
                </a:cubicBezTo>
                <a:cubicBezTo>
                  <a:pt x="70306" y="191911"/>
                  <a:pt x="57530" y="181935"/>
                  <a:pt x="47728" y="169333"/>
                </a:cubicBezTo>
                <a:cubicBezTo>
                  <a:pt x="-16213" y="87123"/>
                  <a:pt x="2573" y="111634"/>
                  <a:pt x="2573" y="0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2193532B-4B1F-5BCD-17CC-E54EEF10666F}"/>
              </a:ext>
            </a:extLst>
          </p:cNvPr>
          <p:cNvSpPr/>
          <p:nvPr/>
        </p:nvSpPr>
        <p:spPr>
          <a:xfrm>
            <a:off x="9279470" y="5520265"/>
            <a:ext cx="2968978" cy="609600"/>
          </a:xfrm>
          <a:custGeom>
            <a:avLst/>
            <a:gdLst>
              <a:gd name="connsiteX0" fmla="*/ 0 w 2968978"/>
              <a:gd name="connsiteY0" fmla="*/ 112889 h 609600"/>
              <a:gd name="connsiteX1" fmla="*/ 11289 w 2968978"/>
              <a:gd name="connsiteY1" fmla="*/ 225777 h 609600"/>
              <a:gd name="connsiteX2" fmla="*/ 101600 w 2968978"/>
              <a:gd name="connsiteY2" fmla="*/ 293511 h 609600"/>
              <a:gd name="connsiteX3" fmla="*/ 214489 w 2968978"/>
              <a:gd name="connsiteY3" fmla="*/ 338666 h 609600"/>
              <a:gd name="connsiteX4" fmla="*/ 259645 w 2968978"/>
              <a:gd name="connsiteY4" fmla="*/ 361244 h 609600"/>
              <a:gd name="connsiteX5" fmla="*/ 327378 w 2968978"/>
              <a:gd name="connsiteY5" fmla="*/ 372533 h 609600"/>
              <a:gd name="connsiteX6" fmla="*/ 406400 w 2968978"/>
              <a:gd name="connsiteY6" fmla="*/ 395111 h 609600"/>
              <a:gd name="connsiteX7" fmla="*/ 553156 w 2968978"/>
              <a:gd name="connsiteY7" fmla="*/ 417689 h 609600"/>
              <a:gd name="connsiteX8" fmla="*/ 722489 w 2968978"/>
              <a:gd name="connsiteY8" fmla="*/ 451555 h 609600"/>
              <a:gd name="connsiteX9" fmla="*/ 835378 w 2968978"/>
              <a:gd name="connsiteY9" fmla="*/ 474133 h 609600"/>
              <a:gd name="connsiteX10" fmla="*/ 880534 w 2968978"/>
              <a:gd name="connsiteY10" fmla="*/ 485422 h 609600"/>
              <a:gd name="connsiteX11" fmla="*/ 1049867 w 2968978"/>
              <a:gd name="connsiteY11" fmla="*/ 519289 h 609600"/>
              <a:gd name="connsiteX12" fmla="*/ 1106311 w 2968978"/>
              <a:gd name="connsiteY12" fmla="*/ 530577 h 609600"/>
              <a:gd name="connsiteX13" fmla="*/ 1207911 w 2968978"/>
              <a:gd name="connsiteY13" fmla="*/ 564444 h 609600"/>
              <a:gd name="connsiteX14" fmla="*/ 1253067 w 2968978"/>
              <a:gd name="connsiteY14" fmla="*/ 575733 h 609600"/>
              <a:gd name="connsiteX15" fmla="*/ 1286934 w 2968978"/>
              <a:gd name="connsiteY15" fmla="*/ 587022 h 609600"/>
              <a:gd name="connsiteX16" fmla="*/ 1433689 w 2968978"/>
              <a:gd name="connsiteY16" fmla="*/ 609600 h 609600"/>
              <a:gd name="connsiteX17" fmla="*/ 1603022 w 2968978"/>
              <a:gd name="connsiteY17" fmla="*/ 598311 h 609600"/>
              <a:gd name="connsiteX18" fmla="*/ 1704622 w 2968978"/>
              <a:gd name="connsiteY18" fmla="*/ 564444 h 609600"/>
              <a:gd name="connsiteX19" fmla="*/ 2020711 w 2968978"/>
              <a:gd name="connsiteY19" fmla="*/ 541866 h 609600"/>
              <a:gd name="connsiteX20" fmla="*/ 2178756 w 2968978"/>
              <a:gd name="connsiteY20" fmla="*/ 519289 h 609600"/>
              <a:gd name="connsiteX21" fmla="*/ 2223911 w 2968978"/>
              <a:gd name="connsiteY21" fmla="*/ 508000 h 609600"/>
              <a:gd name="connsiteX22" fmla="*/ 2280356 w 2968978"/>
              <a:gd name="connsiteY22" fmla="*/ 485422 h 609600"/>
              <a:gd name="connsiteX23" fmla="*/ 2370667 w 2968978"/>
              <a:gd name="connsiteY23" fmla="*/ 451555 h 609600"/>
              <a:gd name="connsiteX24" fmla="*/ 2449689 w 2968978"/>
              <a:gd name="connsiteY24" fmla="*/ 417689 h 609600"/>
              <a:gd name="connsiteX25" fmla="*/ 2540000 w 2968978"/>
              <a:gd name="connsiteY25" fmla="*/ 372533 h 609600"/>
              <a:gd name="connsiteX26" fmla="*/ 2585156 w 2968978"/>
              <a:gd name="connsiteY26" fmla="*/ 338666 h 609600"/>
              <a:gd name="connsiteX27" fmla="*/ 2698045 w 2968978"/>
              <a:gd name="connsiteY27" fmla="*/ 270933 h 609600"/>
              <a:gd name="connsiteX28" fmla="*/ 2743200 w 2968978"/>
              <a:gd name="connsiteY28" fmla="*/ 237066 h 609600"/>
              <a:gd name="connsiteX29" fmla="*/ 2822222 w 2968978"/>
              <a:gd name="connsiteY29" fmla="*/ 169333 h 609600"/>
              <a:gd name="connsiteX30" fmla="*/ 2844800 w 2968978"/>
              <a:gd name="connsiteY30" fmla="*/ 135466 h 609600"/>
              <a:gd name="connsiteX31" fmla="*/ 2912534 w 2968978"/>
              <a:gd name="connsiteY31" fmla="*/ 67733 h 609600"/>
              <a:gd name="connsiteX32" fmla="*/ 2935111 w 2968978"/>
              <a:gd name="connsiteY32" fmla="*/ 22577 h 609600"/>
              <a:gd name="connsiteX33" fmla="*/ 2968978 w 2968978"/>
              <a:gd name="connsiteY33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968978" h="609600">
                <a:moveTo>
                  <a:pt x="0" y="112889"/>
                </a:moveTo>
                <a:cubicBezTo>
                  <a:pt x="3763" y="150518"/>
                  <a:pt x="-1430" y="190163"/>
                  <a:pt x="11289" y="225777"/>
                </a:cubicBezTo>
                <a:cubicBezTo>
                  <a:pt x="24864" y="263786"/>
                  <a:pt x="71780" y="276471"/>
                  <a:pt x="101600" y="293511"/>
                </a:cubicBezTo>
                <a:cubicBezTo>
                  <a:pt x="201326" y="350498"/>
                  <a:pt x="35468" y="273568"/>
                  <a:pt x="214489" y="338666"/>
                </a:cubicBezTo>
                <a:cubicBezTo>
                  <a:pt x="230304" y="344417"/>
                  <a:pt x="243526" y="356408"/>
                  <a:pt x="259645" y="361244"/>
                </a:cubicBezTo>
                <a:cubicBezTo>
                  <a:pt x="281569" y="367821"/>
                  <a:pt x="305075" y="367386"/>
                  <a:pt x="327378" y="372533"/>
                </a:cubicBezTo>
                <a:cubicBezTo>
                  <a:pt x="354071" y="378693"/>
                  <a:pt x="379707" y="388951"/>
                  <a:pt x="406400" y="395111"/>
                </a:cubicBezTo>
                <a:cubicBezTo>
                  <a:pt x="443574" y="403690"/>
                  <a:pt x="517509" y="411399"/>
                  <a:pt x="553156" y="417689"/>
                </a:cubicBezTo>
                <a:cubicBezTo>
                  <a:pt x="553220" y="417700"/>
                  <a:pt x="694235" y="445904"/>
                  <a:pt x="722489" y="451555"/>
                </a:cubicBezTo>
                <a:lnTo>
                  <a:pt x="835378" y="474133"/>
                </a:lnTo>
                <a:cubicBezTo>
                  <a:pt x="850430" y="477896"/>
                  <a:pt x="865363" y="482171"/>
                  <a:pt x="880534" y="485422"/>
                </a:cubicBezTo>
                <a:lnTo>
                  <a:pt x="1049867" y="519289"/>
                </a:lnTo>
                <a:cubicBezTo>
                  <a:pt x="1068682" y="523052"/>
                  <a:pt x="1087697" y="525923"/>
                  <a:pt x="1106311" y="530577"/>
                </a:cubicBezTo>
                <a:cubicBezTo>
                  <a:pt x="1214524" y="557630"/>
                  <a:pt x="1080381" y="521934"/>
                  <a:pt x="1207911" y="564444"/>
                </a:cubicBezTo>
                <a:cubicBezTo>
                  <a:pt x="1222630" y="569350"/>
                  <a:pt x="1238149" y="571471"/>
                  <a:pt x="1253067" y="575733"/>
                </a:cubicBezTo>
                <a:cubicBezTo>
                  <a:pt x="1264509" y="579002"/>
                  <a:pt x="1275318" y="584441"/>
                  <a:pt x="1286934" y="587022"/>
                </a:cubicBezTo>
                <a:cubicBezTo>
                  <a:pt x="1315128" y="593287"/>
                  <a:pt x="1408481" y="605999"/>
                  <a:pt x="1433689" y="609600"/>
                </a:cubicBezTo>
                <a:cubicBezTo>
                  <a:pt x="1490133" y="605837"/>
                  <a:pt x="1547222" y="607611"/>
                  <a:pt x="1603022" y="598311"/>
                </a:cubicBezTo>
                <a:cubicBezTo>
                  <a:pt x="1638235" y="592442"/>
                  <a:pt x="1669199" y="568872"/>
                  <a:pt x="1704622" y="564444"/>
                </a:cubicBezTo>
                <a:cubicBezTo>
                  <a:pt x="1869705" y="543809"/>
                  <a:pt x="1764634" y="554670"/>
                  <a:pt x="2020711" y="541866"/>
                </a:cubicBezTo>
                <a:cubicBezTo>
                  <a:pt x="2109448" y="532006"/>
                  <a:pt x="2106879" y="535261"/>
                  <a:pt x="2178756" y="519289"/>
                </a:cubicBezTo>
                <a:cubicBezTo>
                  <a:pt x="2193901" y="515923"/>
                  <a:pt x="2209192" y="512906"/>
                  <a:pt x="2223911" y="508000"/>
                </a:cubicBezTo>
                <a:cubicBezTo>
                  <a:pt x="2243135" y="501592"/>
                  <a:pt x="2261382" y="492537"/>
                  <a:pt x="2280356" y="485422"/>
                </a:cubicBezTo>
                <a:cubicBezTo>
                  <a:pt x="2319434" y="470767"/>
                  <a:pt x="2327036" y="473371"/>
                  <a:pt x="2370667" y="451555"/>
                </a:cubicBezTo>
                <a:cubicBezTo>
                  <a:pt x="2448625" y="412576"/>
                  <a:pt x="2355714" y="441181"/>
                  <a:pt x="2449689" y="417689"/>
                </a:cubicBezTo>
                <a:cubicBezTo>
                  <a:pt x="2479793" y="402637"/>
                  <a:pt x="2510928" y="389492"/>
                  <a:pt x="2540000" y="372533"/>
                </a:cubicBezTo>
                <a:cubicBezTo>
                  <a:pt x="2556252" y="363053"/>
                  <a:pt x="2569201" y="348638"/>
                  <a:pt x="2585156" y="338666"/>
                </a:cubicBezTo>
                <a:cubicBezTo>
                  <a:pt x="2690206" y="273010"/>
                  <a:pt x="2558865" y="375320"/>
                  <a:pt x="2698045" y="270933"/>
                </a:cubicBezTo>
                <a:cubicBezTo>
                  <a:pt x="2713097" y="259644"/>
                  <a:pt x="2729040" y="249456"/>
                  <a:pt x="2743200" y="237066"/>
                </a:cubicBezTo>
                <a:cubicBezTo>
                  <a:pt x="2830797" y="160418"/>
                  <a:pt x="2749709" y="217677"/>
                  <a:pt x="2822222" y="169333"/>
                </a:cubicBezTo>
                <a:cubicBezTo>
                  <a:pt x="2829748" y="158044"/>
                  <a:pt x="2835786" y="145607"/>
                  <a:pt x="2844800" y="135466"/>
                </a:cubicBezTo>
                <a:cubicBezTo>
                  <a:pt x="2866013" y="111601"/>
                  <a:pt x="2912534" y="67733"/>
                  <a:pt x="2912534" y="67733"/>
                </a:cubicBezTo>
                <a:cubicBezTo>
                  <a:pt x="2920060" y="52681"/>
                  <a:pt x="2924338" y="35505"/>
                  <a:pt x="2935111" y="22577"/>
                </a:cubicBezTo>
                <a:cubicBezTo>
                  <a:pt x="2943797" y="12154"/>
                  <a:pt x="2968978" y="0"/>
                  <a:pt x="2968978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A444A705-5334-D5F2-6388-84518780CCBA}"/>
              </a:ext>
            </a:extLst>
          </p:cNvPr>
          <p:cNvSpPr/>
          <p:nvPr/>
        </p:nvSpPr>
        <p:spPr>
          <a:xfrm>
            <a:off x="9279470" y="5181598"/>
            <a:ext cx="2946400" cy="541867"/>
          </a:xfrm>
          <a:custGeom>
            <a:avLst/>
            <a:gdLst>
              <a:gd name="connsiteX0" fmla="*/ 0 w 2946400"/>
              <a:gd name="connsiteY0" fmla="*/ 406400 h 541867"/>
              <a:gd name="connsiteX1" fmla="*/ 79022 w 2946400"/>
              <a:gd name="connsiteY1" fmla="*/ 417689 h 541867"/>
              <a:gd name="connsiteX2" fmla="*/ 304800 w 2946400"/>
              <a:gd name="connsiteY2" fmla="*/ 440267 h 541867"/>
              <a:gd name="connsiteX3" fmla="*/ 349956 w 2946400"/>
              <a:gd name="connsiteY3" fmla="*/ 451556 h 541867"/>
              <a:gd name="connsiteX4" fmla="*/ 519289 w 2946400"/>
              <a:gd name="connsiteY4" fmla="*/ 474133 h 541867"/>
              <a:gd name="connsiteX5" fmla="*/ 609600 w 2946400"/>
              <a:gd name="connsiteY5" fmla="*/ 496711 h 541867"/>
              <a:gd name="connsiteX6" fmla="*/ 654756 w 2946400"/>
              <a:gd name="connsiteY6" fmla="*/ 508000 h 541867"/>
              <a:gd name="connsiteX7" fmla="*/ 756356 w 2946400"/>
              <a:gd name="connsiteY7" fmla="*/ 519289 h 541867"/>
              <a:gd name="connsiteX8" fmla="*/ 948267 w 2946400"/>
              <a:gd name="connsiteY8" fmla="*/ 541867 h 541867"/>
              <a:gd name="connsiteX9" fmla="*/ 1998134 w 2946400"/>
              <a:gd name="connsiteY9" fmla="*/ 530578 h 541867"/>
              <a:gd name="connsiteX10" fmla="*/ 2054578 w 2946400"/>
              <a:gd name="connsiteY10" fmla="*/ 474133 h 541867"/>
              <a:gd name="connsiteX11" fmla="*/ 2144889 w 2946400"/>
              <a:gd name="connsiteY11" fmla="*/ 462844 h 541867"/>
              <a:gd name="connsiteX12" fmla="*/ 2223911 w 2946400"/>
              <a:gd name="connsiteY12" fmla="*/ 440267 h 541867"/>
              <a:gd name="connsiteX13" fmla="*/ 2314222 w 2946400"/>
              <a:gd name="connsiteY13" fmla="*/ 417689 h 541867"/>
              <a:gd name="connsiteX14" fmla="*/ 2460978 w 2946400"/>
              <a:gd name="connsiteY14" fmla="*/ 383822 h 541867"/>
              <a:gd name="connsiteX15" fmla="*/ 2494845 w 2946400"/>
              <a:gd name="connsiteY15" fmla="*/ 372533 h 541867"/>
              <a:gd name="connsiteX16" fmla="*/ 2540000 w 2946400"/>
              <a:gd name="connsiteY16" fmla="*/ 349956 h 541867"/>
              <a:gd name="connsiteX17" fmla="*/ 2573867 w 2946400"/>
              <a:gd name="connsiteY17" fmla="*/ 338667 h 541867"/>
              <a:gd name="connsiteX18" fmla="*/ 2607734 w 2946400"/>
              <a:gd name="connsiteY18" fmla="*/ 316089 h 541867"/>
              <a:gd name="connsiteX19" fmla="*/ 2698045 w 2946400"/>
              <a:gd name="connsiteY19" fmla="*/ 237067 h 541867"/>
              <a:gd name="connsiteX20" fmla="*/ 2731911 w 2946400"/>
              <a:gd name="connsiteY20" fmla="*/ 191911 h 541867"/>
              <a:gd name="connsiteX21" fmla="*/ 2765778 w 2946400"/>
              <a:gd name="connsiteY21" fmla="*/ 158044 h 541867"/>
              <a:gd name="connsiteX22" fmla="*/ 2799645 w 2946400"/>
              <a:gd name="connsiteY22" fmla="*/ 112889 h 541867"/>
              <a:gd name="connsiteX23" fmla="*/ 2822222 w 2946400"/>
              <a:gd name="connsiteY23" fmla="*/ 79022 h 541867"/>
              <a:gd name="connsiteX24" fmla="*/ 2856089 w 2946400"/>
              <a:gd name="connsiteY24" fmla="*/ 45156 h 541867"/>
              <a:gd name="connsiteX25" fmla="*/ 2889956 w 2946400"/>
              <a:gd name="connsiteY25" fmla="*/ 22578 h 541867"/>
              <a:gd name="connsiteX26" fmla="*/ 2923822 w 2946400"/>
              <a:gd name="connsiteY26" fmla="*/ 11289 h 541867"/>
              <a:gd name="connsiteX27" fmla="*/ 2946400 w 2946400"/>
              <a:gd name="connsiteY27" fmla="*/ 0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46400" h="541867">
                <a:moveTo>
                  <a:pt x="0" y="406400"/>
                </a:moveTo>
                <a:cubicBezTo>
                  <a:pt x="26341" y="410163"/>
                  <a:pt x="52577" y="414751"/>
                  <a:pt x="79022" y="417689"/>
                </a:cubicBezTo>
                <a:cubicBezTo>
                  <a:pt x="154194" y="426042"/>
                  <a:pt x="304800" y="440267"/>
                  <a:pt x="304800" y="440267"/>
                </a:cubicBezTo>
                <a:cubicBezTo>
                  <a:pt x="319852" y="444030"/>
                  <a:pt x="334691" y="448781"/>
                  <a:pt x="349956" y="451556"/>
                </a:cubicBezTo>
                <a:cubicBezTo>
                  <a:pt x="384212" y="457784"/>
                  <a:pt x="487860" y="470204"/>
                  <a:pt x="519289" y="474133"/>
                </a:cubicBezTo>
                <a:cubicBezTo>
                  <a:pt x="579807" y="494306"/>
                  <a:pt x="527865" y="478548"/>
                  <a:pt x="609600" y="496711"/>
                </a:cubicBezTo>
                <a:cubicBezTo>
                  <a:pt x="624746" y="500077"/>
                  <a:pt x="639421" y="505641"/>
                  <a:pt x="654756" y="508000"/>
                </a:cubicBezTo>
                <a:cubicBezTo>
                  <a:pt x="688435" y="513181"/>
                  <a:pt x="722514" y="515308"/>
                  <a:pt x="756356" y="519289"/>
                </a:cubicBezTo>
                <a:cubicBezTo>
                  <a:pt x="1020117" y="550320"/>
                  <a:pt x="659675" y="509801"/>
                  <a:pt x="948267" y="541867"/>
                </a:cubicBezTo>
                <a:cubicBezTo>
                  <a:pt x="1298223" y="538104"/>
                  <a:pt x="1648325" y="541397"/>
                  <a:pt x="1998134" y="530578"/>
                </a:cubicBezTo>
                <a:cubicBezTo>
                  <a:pt x="2135808" y="526320"/>
                  <a:pt x="1980072" y="507247"/>
                  <a:pt x="2054578" y="474133"/>
                </a:cubicBezTo>
                <a:cubicBezTo>
                  <a:pt x="2082301" y="461811"/>
                  <a:pt x="2114964" y="467831"/>
                  <a:pt x="2144889" y="462844"/>
                </a:cubicBezTo>
                <a:cubicBezTo>
                  <a:pt x="2193251" y="454784"/>
                  <a:pt x="2181721" y="451773"/>
                  <a:pt x="2223911" y="440267"/>
                </a:cubicBezTo>
                <a:cubicBezTo>
                  <a:pt x="2253848" y="432102"/>
                  <a:pt x="2283794" y="423775"/>
                  <a:pt x="2314222" y="417689"/>
                </a:cubicBezTo>
                <a:cubicBezTo>
                  <a:pt x="2358999" y="408734"/>
                  <a:pt x="2420129" y="397438"/>
                  <a:pt x="2460978" y="383822"/>
                </a:cubicBezTo>
                <a:cubicBezTo>
                  <a:pt x="2472267" y="380059"/>
                  <a:pt x="2483907" y="377220"/>
                  <a:pt x="2494845" y="372533"/>
                </a:cubicBezTo>
                <a:cubicBezTo>
                  <a:pt x="2510313" y="365904"/>
                  <a:pt x="2524532" y="356585"/>
                  <a:pt x="2540000" y="349956"/>
                </a:cubicBezTo>
                <a:cubicBezTo>
                  <a:pt x="2550938" y="345269"/>
                  <a:pt x="2563224" y="343989"/>
                  <a:pt x="2573867" y="338667"/>
                </a:cubicBezTo>
                <a:cubicBezTo>
                  <a:pt x="2586002" y="332599"/>
                  <a:pt x="2596880" y="324230"/>
                  <a:pt x="2607734" y="316089"/>
                </a:cubicBezTo>
                <a:cubicBezTo>
                  <a:pt x="2637637" y="293662"/>
                  <a:pt x="2672986" y="266302"/>
                  <a:pt x="2698045" y="237067"/>
                </a:cubicBezTo>
                <a:cubicBezTo>
                  <a:pt x="2710289" y="222782"/>
                  <a:pt x="2719667" y="206196"/>
                  <a:pt x="2731911" y="191911"/>
                </a:cubicBezTo>
                <a:cubicBezTo>
                  <a:pt x="2742301" y="179789"/>
                  <a:pt x="2755388" y="170166"/>
                  <a:pt x="2765778" y="158044"/>
                </a:cubicBezTo>
                <a:cubicBezTo>
                  <a:pt x="2778023" y="143759"/>
                  <a:pt x="2788709" y="128199"/>
                  <a:pt x="2799645" y="112889"/>
                </a:cubicBezTo>
                <a:cubicBezTo>
                  <a:pt x="2807531" y="101849"/>
                  <a:pt x="2813536" y="89445"/>
                  <a:pt x="2822222" y="79022"/>
                </a:cubicBezTo>
                <a:cubicBezTo>
                  <a:pt x="2832442" y="66757"/>
                  <a:pt x="2843824" y="55376"/>
                  <a:pt x="2856089" y="45156"/>
                </a:cubicBezTo>
                <a:cubicBezTo>
                  <a:pt x="2866512" y="36470"/>
                  <a:pt x="2877821" y="28646"/>
                  <a:pt x="2889956" y="22578"/>
                </a:cubicBezTo>
                <a:cubicBezTo>
                  <a:pt x="2900599" y="17256"/>
                  <a:pt x="2912774" y="15708"/>
                  <a:pt x="2923822" y="11289"/>
                </a:cubicBezTo>
                <a:cubicBezTo>
                  <a:pt x="2931634" y="8164"/>
                  <a:pt x="2938874" y="3763"/>
                  <a:pt x="294640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DE995E68-561F-1CB9-3304-533B13F65AF3}"/>
              </a:ext>
            </a:extLst>
          </p:cNvPr>
          <p:cNvSpPr/>
          <p:nvPr/>
        </p:nvSpPr>
        <p:spPr>
          <a:xfrm>
            <a:off x="11571115" y="1456265"/>
            <a:ext cx="1027289" cy="1685462"/>
          </a:xfrm>
          <a:custGeom>
            <a:avLst/>
            <a:gdLst>
              <a:gd name="connsiteX0" fmla="*/ 0 w 1027289"/>
              <a:gd name="connsiteY0" fmla="*/ 1670755 h 1685462"/>
              <a:gd name="connsiteX1" fmla="*/ 259644 w 1027289"/>
              <a:gd name="connsiteY1" fmla="*/ 1659466 h 1685462"/>
              <a:gd name="connsiteX2" fmla="*/ 349955 w 1027289"/>
              <a:gd name="connsiteY2" fmla="*/ 1501422 h 1685462"/>
              <a:gd name="connsiteX3" fmla="*/ 406400 w 1027289"/>
              <a:gd name="connsiteY3" fmla="*/ 1332089 h 1685462"/>
              <a:gd name="connsiteX4" fmla="*/ 428977 w 1027289"/>
              <a:gd name="connsiteY4" fmla="*/ 1275644 h 1685462"/>
              <a:gd name="connsiteX5" fmla="*/ 451555 w 1027289"/>
              <a:gd name="connsiteY5" fmla="*/ 1196622 h 1685462"/>
              <a:gd name="connsiteX6" fmla="*/ 462844 w 1027289"/>
              <a:gd name="connsiteY6" fmla="*/ 1162755 h 1685462"/>
              <a:gd name="connsiteX7" fmla="*/ 474133 w 1027289"/>
              <a:gd name="connsiteY7" fmla="*/ 1106311 h 1685462"/>
              <a:gd name="connsiteX8" fmla="*/ 508000 w 1027289"/>
              <a:gd name="connsiteY8" fmla="*/ 1027289 h 1685462"/>
              <a:gd name="connsiteX9" fmla="*/ 519289 w 1027289"/>
              <a:gd name="connsiteY9" fmla="*/ 982133 h 1685462"/>
              <a:gd name="connsiteX10" fmla="*/ 530577 w 1027289"/>
              <a:gd name="connsiteY10" fmla="*/ 948266 h 1685462"/>
              <a:gd name="connsiteX11" fmla="*/ 553155 w 1027289"/>
              <a:gd name="connsiteY11" fmla="*/ 846666 h 1685462"/>
              <a:gd name="connsiteX12" fmla="*/ 575733 w 1027289"/>
              <a:gd name="connsiteY12" fmla="*/ 812800 h 1685462"/>
              <a:gd name="connsiteX13" fmla="*/ 587022 w 1027289"/>
              <a:gd name="connsiteY13" fmla="*/ 778933 h 1685462"/>
              <a:gd name="connsiteX14" fmla="*/ 609600 w 1027289"/>
              <a:gd name="connsiteY14" fmla="*/ 745066 h 1685462"/>
              <a:gd name="connsiteX15" fmla="*/ 666044 w 1027289"/>
              <a:gd name="connsiteY15" fmla="*/ 666044 h 1685462"/>
              <a:gd name="connsiteX16" fmla="*/ 711200 w 1027289"/>
              <a:gd name="connsiteY16" fmla="*/ 575733 h 1685462"/>
              <a:gd name="connsiteX17" fmla="*/ 756355 w 1027289"/>
              <a:gd name="connsiteY17" fmla="*/ 496711 h 1685462"/>
              <a:gd name="connsiteX18" fmla="*/ 778933 w 1027289"/>
              <a:gd name="connsiteY18" fmla="*/ 417689 h 1685462"/>
              <a:gd name="connsiteX19" fmla="*/ 801511 w 1027289"/>
              <a:gd name="connsiteY19" fmla="*/ 383822 h 1685462"/>
              <a:gd name="connsiteX20" fmla="*/ 812800 w 1027289"/>
              <a:gd name="connsiteY20" fmla="*/ 349955 h 1685462"/>
              <a:gd name="connsiteX21" fmla="*/ 857955 w 1027289"/>
              <a:gd name="connsiteY21" fmla="*/ 282222 h 1685462"/>
              <a:gd name="connsiteX22" fmla="*/ 903111 w 1027289"/>
              <a:gd name="connsiteY22" fmla="*/ 203200 h 1685462"/>
              <a:gd name="connsiteX23" fmla="*/ 914400 w 1027289"/>
              <a:gd name="connsiteY23" fmla="*/ 158044 h 1685462"/>
              <a:gd name="connsiteX24" fmla="*/ 959555 w 1027289"/>
              <a:gd name="connsiteY24" fmla="*/ 67733 h 1685462"/>
              <a:gd name="connsiteX25" fmla="*/ 1004711 w 1027289"/>
              <a:gd name="connsiteY25" fmla="*/ 0 h 1685462"/>
              <a:gd name="connsiteX26" fmla="*/ 1027289 w 1027289"/>
              <a:gd name="connsiteY26" fmla="*/ 0 h 16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27289" h="1685462">
                <a:moveTo>
                  <a:pt x="0" y="1670755"/>
                </a:moveTo>
                <a:cubicBezTo>
                  <a:pt x="93098" y="1684055"/>
                  <a:pt x="157493" y="1700326"/>
                  <a:pt x="259644" y="1659466"/>
                </a:cubicBezTo>
                <a:cubicBezTo>
                  <a:pt x="278702" y="1651843"/>
                  <a:pt x="348192" y="1506712"/>
                  <a:pt x="349955" y="1501422"/>
                </a:cubicBezTo>
                <a:cubicBezTo>
                  <a:pt x="368770" y="1444978"/>
                  <a:pt x="384304" y="1387331"/>
                  <a:pt x="406400" y="1332089"/>
                </a:cubicBezTo>
                <a:cubicBezTo>
                  <a:pt x="413926" y="1313274"/>
                  <a:pt x="422569" y="1294868"/>
                  <a:pt x="428977" y="1275644"/>
                </a:cubicBezTo>
                <a:cubicBezTo>
                  <a:pt x="437640" y="1249655"/>
                  <a:pt x="443683" y="1222861"/>
                  <a:pt x="451555" y="1196622"/>
                </a:cubicBezTo>
                <a:cubicBezTo>
                  <a:pt x="454974" y="1185224"/>
                  <a:pt x="459958" y="1174299"/>
                  <a:pt x="462844" y="1162755"/>
                </a:cubicBezTo>
                <a:cubicBezTo>
                  <a:pt x="467498" y="1144141"/>
                  <a:pt x="468065" y="1124514"/>
                  <a:pt x="474133" y="1106311"/>
                </a:cubicBezTo>
                <a:cubicBezTo>
                  <a:pt x="534337" y="925701"/>
                  <a:pt x="468547" y="1165372"/>
                  <a:pt x="508000" y="1027289"/>
                </a:cubicBezTo>
                <a:cubicBezTo>
                  <a:pt x="512262" y="1012371"/>
                  <a:pt x="515027" y="997051"/>
                  <a:pt x="519289" y="982133"/>
                </a:cubicBezTo>
                <a:cubicBezTo>
                  <a:pt x="522558" y="970691"/>
                  <a:pt x="527691" y="959810"/>
                  <a:pt x="530577" y="948266"/>
                </a:cubicBezTo>
                <a:cubicBezTo>
                  <a:pt x="533791" y="935410"/>
                  <a:pt x="546203" y="862888"/>
                  <a:pt x="553155" y="846666"/>
                </a:cubicBezTo>
                <a:cubicBezTo>
                  <a:pt x="558500" y="834196"/>
                  <a:pt x="568207" y="824089"/>
                  <a:pt x="575733" y="812800"/>
                </a:cubicBezTo>
                <a:cubicBezTo>
                  <a:pt x="579496" y="801511"/>
                  <a:pt x="581700" y="789576"/>
                  <a:pt x="587022" y="778933"/>
                </a:cubicBezTo>
                <a:cubicBezTo>
                  <a:pt x="593090" y="766798"/>
                  <a:pt x="601714" y="756107"/>
                  <a:pt x="609600" y="745066"/>
                </a:cubicBezTo>
                <a:cubicBezTo>
                  <a:pt x="622852" y="726513"/>
                  <a:pt x="653765" y="688555"/>
                  <a:pt x="666044" y="666044"/>
                </a:cubicBezTo>
                <a:cubicBezTo>
                  <a:pt x="682161" y="636497"/>
                  <a:pt x="692531" y="603738"/>
                  <a:pt x="711200" y="575733"/>
                </a:cubicBezTo>
                <a:cubicBezTo>
                  <a:pt x="743111" y="527864"/>
                  <a:pt x="727709" y="554001"/>
                  <a:pt x="756355" y="496711"/>
                </a:cubicBezTo>
                <a:cubicBezTo>
                  <a:pt x="759972" y="482242"/>
                  <a:pt x="770835" y="433885"/>
                  <a:pt x="778933" y="417689"/>
                </a:cubicBezTo>
                <a:cubicBezTo>
                  <a:pt x="785001" y="405554"/>
                  <a:pt x="795443" y="395957"/>
                  <a:pt x="801511" y="383822"/>
                </a:cubicBezTo>
                <a:cubicBezTo>
                  <a:pt x="806833" y="373179"/>
                  <a:pt x="807021" y="360357"/>
                  <a:pt x="812800" y="349955"/>
                </a:cubicBezTo>
                <a:cubicBezTo>
                  <a:pt x="825978" y="326235"/>
                  <a:pt x="845820" y="306492"/>
                  <a:pt x="857955" y="282222"/>
                </a:cubicBezTo>
                <a:cubicBezTo>
                  <a:pt x="886601" y="224931"/>
                  <a:pt x="871198" y="251068"/>
                  <a:pt x="903111" y="203200"/>
                </a:cubicBezTo>
                <a:cubicBezTo>
                  <a:pt x="906874" y="188148"/>
                  <a:pt x="908433" y="172366"/>
                  <a:pt x="914400" y="158044"/>
                </a:cubicBezTo>
                <a:cubicBezTo>
                  <a:pt x="927345" y="126976"/>
                  <a:pt x="940885" y="95737"/>
                  <a:pt x="959555" y="67733"/>
                </a:cubicBezTo>
                <a:cubicBezTo>
                  <a:pt x="974607" y="45155"/>
                  <a:pt x="977576" y="0"/>
                  <a:pt x="1004711" y="0"/>
                </a:cubicBezTo>
                <a:lnTo>
                  <a:pt x="1027289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DEB7760C-2F17-213D-1839-78D03677BB4E}"/>
              </a:ext>
            </a:extLst>
          </p:cNvPr>
          <p:cNvSpPr/>
          <p:nvPr/>
        </p:nvSpPr>
        <p:spPr>
          <a:xfrm>
            <a:off x="11559826" y="3409242"/>
            <a:ext cx="1230489" cy="1083734"/>
          </a:xfrm>
          <a:custGeom>
            <a:avLst/>
            <a:gdLst>
              <a:gd name="connsiteX0" fmla="*/ 0 w 1230489"/>
              <a:gd name="connsiteY0" fmla="*/ 936978 h 1083734"/>
              <a:gd name="connsiteX1" fmla="*/ 11289 w 1230489"/>
              <a:gd name="connsiteY1" fmla="*/ 1016000 h 1083734"/>
              <a:gd name="connsiteX2" fmla="*/ 45155 w 1230489"/>
              <a:gd name="connsiteY2" fmla="*/ 1049867 h 1083734"/>
              <a:gd name="connsiteX3" fmla="*/ 135466 w 1230489"/>
              <a:gd name="connsiteY3" fmla="*/ 1083734 h 1083734"/>
              <a:gd name="connsiteX4" fmla="*/ 451555 w 1230489"/>
              <a:gd name="connsiteY4" fmla="*/ 1072445 h 1083734"/>
              <a:gd name="connsiteX5" fmla="*/ 541866 w 1230489"/>
              <a:gd name="connsiteY5" fmla="*/ 1038578 h 1083734"/>
              <a:gd name="connsiteX6" fmla="*/ 598311 w 1230489"/>
              <a:gd name="connsiteY6" fmla="*/ 1016000 h 1083734"/>
              <a:gd name="connsiteX7" fmla="*/ 643466 w 1230489"/>
              <a:gd name="connsiteY7" fmla="*/ 993423 h 1083734"/>
              <a:gd name="connsiteX8" fmla="*/ 677333 w 1230489"/>
              <a:gd name="connsiteY8" fmla="*/ 982134 h 1083734"/>
              <a:gd name="connsiteX9" fmla="*/ 778933 w 1230489"/>
              <a:gd name="connsiteY9" fmla="*/ 914400 h 1083734"/>
              <a:gd name="connsiteX10" fmla="*/ 812800 w 1230489"/>
              <a:gd name="connsiteY10" fmla="*/ 869245 h 1083734"/>
              <a:gd name="connsiteX11" fmla="*/ 880533 w 1230489"/>
              <a:gd name="connsiteY11" fmla="*/ 801512 h 1083734"/>
              <a:gd name="connsiteX12" fmla="*/ 948266 w 1230489"/>
              <a:gd name="connsiteY12" fmla="*/ 722489 h 1083734"/>
              <a:gd name="connsiteX13" fmla="*/ 1027289 w 1230489"/>
              <a:gd name="connsiteY13" fmla="*/ 575734 h 1083734"/>
              <a:gd name="connsiteX14" fmla="*/ 1061155 w 1230489"/>
              <a:gd name="connsiteY14" fmla="*/ 496712 h 1083734"/>
              <a:gd name="connsiteX15" fmla="*/ 1072444 w 1230489"/>
              <a:gd name="connsiteY15" fmla="*/ 451556 h 1083734"/>
              <a:gd name="connsiteX16" fmla="*/ 1095022 w 1230489"/>
              <a:gd name="connsiteY16" fmla="*/ 383823 h 1083734"/>
              <a:gd name="connsiteX17" fmla="*/ 1106311 w 1230489"/>
              <a:gd name="connsiteY17" fmla="*/ 349956 h 1083734"/>
              <a:gd name="connsiteX18" fmla="*/ 1128889 w 1230489"/>
              <a:gd name="connsiteY18" fmla="*/ 237067 h 1083734"/>
              <a:gd name="connsiteX19" fmla="*/ 1151466 w 1230489"/>
              <a:gd name="connsiteY19" fmla="*/ 135467 h 1083734"/>
              <a:gd name="connsiteX20" fmla="*/ 1219200 w 1230489"/>
              <a:gd name="connsiteY20" fmla="*/ 0 h 1083734"/>
              <a:gd name="connsiteX21" fmla="*/ 1230489 w 1230489"/>
              <a:gd name="connsiteY21" fmla="*/ 0 h 10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0489" h="1083734">
                <a:moveTo>
                  <a:pt x="0" y="936978"/>
                </a:moveTo>
                <a:cubicBezTo>
                  <a:pt x="3763" y="963319"/>
                  <a:pt x="1407" y="991295"/>
                  <a:pt x="11289" y="1016000"/>
                </a:cubicBezTo>
                <a:cubicBezTo>
                  <a:pt x="17218" y="1030823"/>
                  <a:pt x="32164" y="1040588"/>
                  <a:pt x="45155" y="1049867"/>
                </a:cubicBezTo>
                <a:cubicBezTo>
                  <a:pt x="76941" y="1072572"/>
                  <a:pt x="99105" y="1074643"/>
                  <a:pt x="135466" y="1083734"/>
                </a:cubicBezTo>
                <a:cubicBezTo>
                  <a:pt x="240829" y="1079971"/>
                  <a:pt x="346330" y="1079022"/>
                  <a:pt x="451555" y="1072445"/>
                </a:cubicBezTo>
                <a:cubicBezTo>
                  <a:pt x="490773" y="1069994"/>
                  <a:pt x="506982" y="1054082"/>
                  <a:pt x="541866" y="1038578"/>
                </a:cubicBezTo>
                <a:cubicBezTo>
                  <a:pt x="560384" y="1030348"/>
                  <a:pt x="579793" y="1024230"/>
                  <a:pt x="598311" y="1016000"/>
                </a:cubicBezTo>
                <a:cubicBezTo>
                  <a:pt x="613689" y="1009165"/>
                  <a:pt x="627998" y="1000052"/>
                  <a:pt x="643466" y="993423"/>
                </a:cubicBezTo>
                <a:cubicBezTo>
                  <a:pt x="654404" y="988736"/>
                  <a:pt x="666690" y="987456"/>
                  <a:pt x="677333" y="982134"/>
                </a:cubicBezTo>
                <a:cubicBezTo>
                  <a:pt x="698833" y="971384"/>
                  <a:pt x="760024" y="933309"/>
                  <a:pt x="778933" y="914400"/>
                </a:cubicBezTo>
                <a:cubicBezTo>
                  <a:pt x="792237" y="901096"/>
                  <a:pt x="800214" y="883230"/>
                  <a:pt x="812800" y="869245"/>
                </a:cubicBezTo>
                <a:cubicBezTo>
                  <a:pt x="834160" y="845512"/>
                  <a:pt x="857955" y="824090"/>
                  <a:pt x="880533" y="801512"/>
                </a:cubicBezTo>
                <a:cubicBezTo>
                  <a:pt x="907226" y="774819"/>
                  <a:pt x="928955" y="756283"/>
                  <a:pt x="948266" y="722489"/>
                </a:cubicBezTo>
                <a:cubicBezTo>
                  <a:pt x="1073271" y="503728"/>
                  <a:pt x="961220" y="674834"/>
                  <a:pt x="1027289" y="575734"/>
                </a:cubicBezTo>
                <a:cubicBezTo>
                  <a:pt x="1059700" y="446092"/>
                  <a:pt x="1014379" y="605857"/>
                  <a:pt x="1061155" y="496712"/>
                </a:cubicBezTo>
                <a:cubicBezTo>
                  <a:pt x="1067267" y="482451"/>
                  <a:pt x="1067986" y="466417"/>
                  <a:pt x="1072444" y="451556"/>
                </a:cubicBezTo>
                <a:cubicBezTo>
                  <a:pt x="1079283" y="428761"/>
                  <a:pt x="1087496" y="406401"/>
                  <a:pt x="1095022" y="383823"/>
                </a:cubicBezTo>
                <a:cubicBezTo>
                  <a:pt x="1098785" y="372534"/>
                  <a:pt x="1104355" y="361694"/>
                  <a:pt x="1106311" y="349956"/>
                </a:cubicBezTo>
                <a:cubicBezTo>
                  <a:pt x="1128432" y="217234"/>
                  <a:pt x="1106435" y="338107"/>
                  <a:pt x="1128889" y="237067"/>
                </a:cubicBezTo>
                <a:cubicBezTo>
                  <a:pt x="1138092" y="195654"/>
                  <a:pt x="1139672" y="174781"/>
                  <a:pt x="1151466" y="135467"/>
                </a:cubicBezTo>
                <a:cubicBezTo>
                  <a:pt x="1156477" y="118764"/>
                  <a:pt x="1190657" y="0"/>
                  <a:pt x="1219200" y="0"/>
                </a:cubicBezTo>
                <a:lnTo>
                  <a:pt x="1230489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BAC8AF8-25FF-09E1-C1B4-1E56FAB69E08}"/>
              </a:ext>
            </a:extLst>
          </p:cNvPr>
          <p:cNvCxnSpPr/>
          <p:nvPr/>
        </p:nvCxnSpPr>
        <p:spPr>
          <a:xfrm flipH="1">
            <a:off x="1658938" y="1581859"/>
            <a:ext cx="4437062" cy="72473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E66F48-DE91-BBA7-F9C3-14F4AEB32007}"/>
              </a:ext>
            </a:extLst>
          </p:cNvPr>
          <p:cNvCxnSpPr>
            <a:cxnSpLocks/>
            <a:endCxn id="17" idx="6"/>
          </p:cNvCxnSpPr>
          <p:nvPr/>
        </p:nvCxnSpPr>
        <p:spPr>
          <a:xfrm flipH="1" flipV="1">
            <a:off x="3525078" y="2005848"/>
            <a:ext cx="2485029" cy="210858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E1F03A7-BC34-6C4A-FAFF-E945B6A445CD}"/>
              </a:ext>
            </a:extLst>
          </p:cNvPr>
          <p:cNvCxnSpPr>
            <a:cxnSpLocks/>
            <a:endCxn id="56" idx="2"/>
          </p:cNvCxnSpPr>
          <p:nvPr/>
        </p:nvCxnSpPr>
        <p:spPr>
          <a:xfrm flipV="1">
            <a:off x="8138794" y="1902396"/>
            <a:ext cx="1272640" cy="275261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243B194-2129-576E-43DC-72584B261633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8189543" y="2202934"/>
            <a:ext cx="2658730" cy="44858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00ADB24-E69E-7A71-11EE-C27E990F6BFA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3195178" y="2743306"/>
            <a:ext cx="2846069" cy="1413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26B58C9-C2BE-8396-4D05-B0AA2408EC9A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3525078" y="2776961"/>
            <a:ext cx="2565630" cy="132790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26BF9AB-5E3B-F6DD-0940-DF661F2D0878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6813216" y="3205727"/>
            <a:ext cx="2312451" cy="314826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832AF209-54A8-7197-5F6A-F2A8D6B4E74B}"/>
              </a:ext>
            </a:extLst>
          </p:cNvPr>
          <p:cNvCxnSpPr>
            <a:cxnSpLocks/>
            <a:stCxn id="83" idx="17"/>
          </p:cNvCxnSpPr>
          <p:nvPr/>
        </p:nvCxnSpPr>
        <p:spPr>
          <a:xfrm flipH="1">
            <a:off x="6966962" y="3325811"/>
            <a:ext cx="2738311" cy="764191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8E787CB-ACC3-21BF-0CD9-22C7D6599E78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7660605" y="2788815"/>
            <a:ext cx="3739941" cy="185929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1C34318-53DD-F54D-9CE6-30FB1D2A18BB}"/>
              </a:ext>
            </a:extLst>
          </p:cNvPr>
          <p:cNvCxnSpPr>
            <a:cxnSpLocks/>
            <a:stCxn id="86" idx="2"/>
          </p:cNvCxnSpPr>
          <p:nvPr/>
        </p:nvCxnSpPr>
        <p:spPr>
          <a:xfrm flipH="1">
            <a:off x="7710311" y="4051636"/>
            <a:ext cx="3684452" cy="625675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26D6D57-8A54-738C-2BF3-D33457FF8FD4}"/>
              </a:ext>
            </a:extLst>
          </p:cNvPr>
          <p:cNvCxnSpPr>
            <a:cxnSpLocks/>
            <a:endCxn id="34" idx="5"/>
          </p:cNvCxnSpPr>
          <p:nvPr/>
        </p:nvCxnSpPr>
        <p:spPr>
          <a:xfrm flipH="1">
            <a:off x="3375356" y="5153238"/>
            <a:ext cx="2668445" cy="262979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E80348C-EAB7-7DE3-6BA4-9A6503C1FBED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2689002" y="5462005"/>
            <a:ext cx="3461927" cy="94358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29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BDC00-A672-E3FD-67DF-91E04B6D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8596-C7EC-364A-8791-84239986D633}" type="datetime1">
              <a:rPr lang="en-US" smtClean="0"/>
              <a:t>7/8/26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14626-CDE6-504E-2436-09DA9376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B85C1-E157-1602-2C32-2F162703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02FBD-850D-0143-EE33-5DF24F1BD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49009" y="1098688"/>
            <a:ext cx="2783860" cy="5115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EDF9E3-637B-377D-3C54-E2F5248A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2869" y="1098403"/>
            <a:ext cx="2779105" cy="51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6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97599" y="1295400"/>
            <a:ext cx="5678025" cy="4351339"/>
          </a:xfrm>
        </p:spPr>
        <p:txBody>
          <a:bodyPr>
            <a:normAutofit/>
          </a:bodyPr>
          <a:lstStyle/>
          <a:p>
            <a:r>
              <a:rPr lang="en-US" dirty="0"/>
              <a:t>Measures surface atomic properties through electronic corrugation</a:t>
            </a:r>
          </a:p>
          <a:p>
            <a:pPr lvl="1"/>
            <a:r>
              <a:rPr lang="en-US" dirty="0"/>
              <a:t>Good energy match with low-energy single phonons</a:t>
            </a:r>
          </a:p>
          <a:p>
            <a:pPr lvl="1"/>
            <a:r>
              <a:rPr lang="en-US" dirty="0"/>
              <a:t>Can capture ensemble dynamical properties like mean-squared displacement and Debye temperature</a:t>
            </a:r>
          </a:p>
          <a:p>
            <a:r>
              <a:rPr lang="en-US" dirty="0"/>
              <a:t>Interacts with electron cloud ~3 </a:t>
            </a:r>
            <a:r>
              <a:rPr lang="en-US" dirty="0" err="1"/>
              <a:t>Å</a:t>
            </a:r>
            <a:r>
              <a:rPr lang="en-US" dirty="0"/>
              <a:t> above the surface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HAS is a Surface-Sensitive, Inert, </a:t>
            </a:r>
            <a:r>
              <a:rPr lang="en-US" i="1" dirty="0"/>
              <a:t>In Situ</a:t>
            </a:r>
            <a:r>
              <a:rPr lang="en-US" dirty="0"/>
              <a:t> Probe</a:t>
            </a:r>
          </a:p>
        </p:txBody>
      </p:sp>
      <p:sp>
        <p:nvSpPr>
          <p:cNvPr id="257" name="Content Placeholder 1"/>
          <p:cNvSpPr txBox="1">
            <a:spLocks/>
          </p:cNvSpPr>
          <p:nvPr/>
        </p:nvSpPr>
        <p:spPr>
          <a:xfrm>
            <a:off x="5588001" y="4792990"/>
            <a:ext cx="6487567" cy="1096264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HAS uses the periodicity of surface electronic corrugation to capture ensemble surface atomic properties.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489623-F309-82E2-30AF-0B8B3C82B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574"/>
            <a:ext cx="5905500" cy="52197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9A9F1-C32C-3964-624E-7333F3F1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Overview of Nb(100) Oxide Temperature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57" y="6077807"/>
            <a:ext cx="5141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An, B., Fukuyama, S., Yokogawa, K. &amp; Yoshimura, M.  </a:t>
            </a:r>
            <a:r>
              <a:rPr lang="en-US" sz="1000" i="1" dirty="0"/>
              <a:t>Phys. Rev. B</a:t>
            </a:r>
            <a:r>
              <a:rPr lang="en-US" sz="1000" dirty="0"/>
              <a:t> </a:t>
            </a:r>
            <a:r>
              <a:rPr lang="en-US" sz="1000" b="1" dirty="0"/>
              <a:t>68</a:t>
            </a:r>
            <a:r>
              <a:rPr lang="en-US" sz="1000" dirty="0"/>
              <a:t>, 115423 (2003).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5196" y="1689198"/>
            <a:ext cx="6725229" cy="2267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These temperatures have been the standard in optimal oxide annealing temperatures for a long time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/>
              <a:t>Still definitely relevant for oxygen-free surface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Sibener lab has recently been able to obtain (3x1)-O at lower temperatures </a:t>
            </a:r>
          </a:p>
        </p:txBody>
      </p:sp>
      <p:graphicFrame>
        <p:nvGraphicFramePr>
          <p:cNvPr id="5" name="Content Placeholder 13">
            <a:extLst>
              <a:ext uri="{FF2B5EF4-FFF2-40B4-BE49-F238E27FC236}">
                <a16:creationId xmlns:a16="http://schemas.microsoft.com/office/drawing/2014/main" id="{BDDEDB21-DADF-503C-4E7D-0F4F0DE46C55}"/>
              </a:ext>
            </a:extLst>
          </p:cNvPr>
          <p:cNvGraphicFramePr>
            <a:graphicFrameLocks/>
          </p:cNvGraphicFramePr>
          <p:nvPr/>
        </p:nvGraphicFramePr>
        <p:xfrm>
          <a:off x="203197" y="1212145"/>
          <a:ext cx="4408560" cy="44124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30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628">
                <a:tc>
                  <a:txBody>
                    <a:bodyPr/>
                    <a:lstStyle/>
                    <a:p>
                      <a:r>
                        <a:rPr lang="en-US" sz="1800" dirty="0"/>
                        <a:t>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T</a:t>
                      </a:r>
                      <a:r>
                        <a:rPr lang="en-US" sz="1800" baseline="-25000" dirty="0" err="1"/>
                        <a:t>formation</a:t>
                      </a:r>
                      <a:r>
                        <a:rPr lang="en-US" sz="1800" baseline="0" dirty="0"/>
                        <a:t> (K)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STM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661">
                <a:tc>
                  <a:txBody>
                    <a:bodyPr/>
                    <a:lstStyle/>
                    <a:p>
                      <a:r>
                        <a:rPr lang="en-US" sz="1800" dirty="0"/>
                        <a:t>(3x1)-O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1661">
                <a:tc>
                  <a:txBody>
                    <a:bodyPr/>
                    <a:lstStyle/>
                    <a:p>
                      <a:r>
                        <a:rPr lang="en-US" sz="1800" dirty="0"/>
                        <a:t>(4x1)-O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661">
                <a:tc>
                  <a:txBody>
                    <a:bodyPr/>
                    <a:lstStyle/>
                    <a:p>
                      <a:r>
                        <a:rPr lang="en-US" sz="1800" dirty="0"/>
                        <a:t>(2x2)-O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1661">
                <a:tc>
                  <a:txBody>
                    <a:bodyPr/>
                    <a:lstStyle/>
                    <a:p>
                      <a:r>
                        <a:rPr lang="en-US" sz="1800" dirty="0"/>
                        <a:t>Metallic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2500</a:t>
                      </a:r>
                    </a:p>
                    <a:p>
                      <a:r>
                        <a:rPr lang="en-US" sz="1800" dirty="0"/>
                        <a:t>(~2400</a:t>
                      </a:r>
                      <a:r>
                        <a:rPr lang="en-US" sz="1800" baseline="0" dirty="0"/>
                        <a:t> in our work)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37A78415-0BDB-EED9-9C2F-20F3C765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42" y="1603335"/>
            <a:ext cx="119014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6AB1B18-D21B-DD4C-3B48-1095DE33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69" y="2149819"/>
            <a:ext cx="427414" cy="41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4979D4-32D4-FAFE-4999-4D7A35B320FB}"/>
              </a:ext>
            </a:extLst>
          </p:cNvPr>
          <p:cNvCxnSpPr/>
          <p:nvPr/>
        </p:nvCxnSpPr>
        <p:spPr>
          <a:xfrm>
            <a:off x="3233057" y="2517735"/>
            <a:ext cx="4271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5B7198-4365-3676-E15A-6606AD96E530}"/>
              </a:ext>
            </a:extLst>
          </p:cNvPr>
          <p:cNvSpPr txBox="1"/>
          <p:nvPr/>
        </p:nvSpPr>
        <p:spPr>
          <a:xfrm>
            <a:off x="3210053" y="2248342"/>
            <a:ext cx="5993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4 nm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D16027B-7F73-B3AE-7481-FAB83729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42" y="2565249"/>
            <a:ext cx="1190143" cy="9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B86976-8851-554C-AE41-4B1612792FA5}"/>
              </a:ext>
            </a:extLst>
          </p:cNvPr>
          <p:cNvSpPr txBox="1">
            <a:spLocks/>
          </p:cNvSpPr>
          <p:nvPr/>
        </p:nvSpPr>
        <p:spPr>
          <a:xfrm>
            <a:off x="5145633" y="4528285"/>
            <a:ext cx="6487567" cy="1096264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Ideal annealing temperatures and the dynamics of annealing for the (3x1)-O remain an open problem.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5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DA8898-114F-CCDF-2011-A366F83D3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Annealing dynamics studies naturally must start from something that is not recognizable as the (3x1)-O</a:t>
            </a:r>
          </a:p>
          <a:p>
            <a:r>
              <a:rPr lang="en-US" dirty="0"/>
              <a:t>Venting to generate the pentoxide impractical</a:t>
            </a:r>
          </a:p>
          <a:p>
            <a:pPr lvl="1"/>
            <a:r>
              <a:rPr lang="en-US" dirty="0"/>
              <a:t>No load lock – need to bake for ~1 week every time</a:t>
            </a:r>
          </a:p>
          <a:p>
            <a:pPr lvl="1"/>
            <a:r>
              <a:rPr lang="en-US" dirty="0"/>
              <a:t>Exposure to atmosphere introduces carbon and nitrogen – adds undue cleaning burden</a:t>
            </a:r>
          </a:p>
          <a:p>
            <a:r>
              <a:rPr lang="en-US" dirty="0"/>
              <a:t>Metallic Nb(100) as an origin point also impractical</a:t>
            </a:r>
          </a:p>
          <a:p>
            <a:pPr lvl="1"/>
            <a:r>
              <a:rPr lang="en-US" dirty="0"/>
              <a:t>Heating damage to mount over time</a:t>
            </a:r>
          </a:p>
          <a:p>
            <a:pPr lvl="1"/>
            <a:r>
              <a:rPr lang="en-US" dirty="0"/>
              <a:t>Might have to dose oxygen</a:t>
            </a:r>
          </a:p>
          <a:p>
            <a:r>
              <a:rPr lang="en-US" dirty="0"/>
              <a:t>Sputtering a (3x1)-O surface ideal</a:t>
            </a:r>
          </a:p>
          <a:p>
            <a:pPr lvl="1"/>
            <a:r>
              <a:rPr lang="en-US" dirty="0"/>
              <a:t>Relatively gentle compared to methods listed above</a:t>
            </a:r>
          </a:p>
          <a:p>
            <a:pPr lvl="1"/>
            <a:r>
              <a:rPr lang="en-US" dirty="0"/>
              <a:t>No phase changes or reconstructions</a:t>
            </a:r>
          </a:p>
          <a:p>
            <a:pPr lvl="1"/>
            <a:r>
              <a:rPr lang="en-US" dirty="0"/>
              <a:t>Can vary length and intensity of sputtering to fit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4DB651-68B7-7732-0A7B-3EB93436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Reproducibly Regenerating (3x1)-O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3125A-65A4-E557-A9F1-13B227237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4AD0-3E5C-6C19-B702-C62C8E3A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DF495-7499-FB26-717E-C498F559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209F2C1-044B-1D0A-C80B-F34FEC75835B}"/>
              </a:ext>
            </a:extLst>
          </p:cNvPr>
          <p:cNvSpPr txBox="1">
            <a:spLocks/>
          </p:cNvSpPr>
          <p:nvPr/>
        </p:nvSpPr>
        <p:spPr>
          <a:xfrm>
            <a:off x="302591" y="5520441"/>
            <a:ext cx="11586817" cy="793301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Sputtering is the preferred method for repetitively and controllably inducing disorder on the surface for seeing annealing recovery.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2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F3B338-3910-8093-33E8-F70CC98A6D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58957"/>
                <a:ext cx="7315200" cy="5294246"/>
              </a:xfrm>
            </p:spPr>
            <p:txBody>
              <a:bodyPr/>
              <a:lstStyle/>
              <a:p>
                <a:r>
                  <a:rPr lang="en-US" dirty="0"/>
                  <a:t>Anneal until proper (3x1)-O is obtained and diffract</a:t>
                </a:r>
              </a:p>
              <a:p>
                <a:r>
                  <a:rPr lang="en-US" dirty="0"/>
                  <a:t>Sputter crystal</a:t>
                </a:r>
              </a:p>
              <a:p>
                <a:pPr lvl="1"/>
                <a:r>
                  <a:rPr lang="en-US" dirty="0"/>
                  <a:t>Ne, 5.5*10</a:t>
                </a:r>
                <a:r>
                  <a:rPr lang="en-US" baseline="30000" dirty="0"/>
                  <a:t>-5</a:t>
                </a:r>
                <a:r>
                  <a:rPr lang="en-US" dirty="0"/>
                  <a:t> Torr, 2kV, ~2-3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A, 5 min</a:t>
                </a:r>
              </a:p>
              <a:p>
                <a:r>
                  <a:rPr lang="en-US" dirty="0"/>
                  <a:t>Diffract off sputtered crystal</a:t>
                </a:r>
              </a:p>
              <a:p>
                <a:pPr lvl="1"/>
                <a:r>
                  <a:rPr lang="en-US" dirty="0"/>
                  <a:t>Under conditions above, peaks completely disappear</a:t>
                </a:r>
              </a:p>
              <a:p>
                <a:r>
                  <a:rPr lang="en-US" dirty="0"/>
                  <a:t>Anneal at temperature of interest</a:t>
                </a:r>
              </a:p>
              <a:p>
                <a:r>
                  <a:rPr lang="en-US" dirty="0"/>
                  <a:t>Diffract again</a:t>
                </a:r>
              </a:p>
              <a:p>
                <a:r>
                  <a:rPr lang="en-US" dirty="0"/>
                  <a:t>Repeat until diffraction intensity fully restored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F3B338-3910-8093-33E8-F70CC98A6D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58957"/>
                <a:ext cx="7315200" cy="5294246"/>
              </a:xfrm>
              <a:blipFill>
                <a:blip r:embed="rId2"/>
                <a:stretch>
                  <a:fillRect l="-1215" t="-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3192995-F102-352C-9822-E1847306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Sputter/Anneal Procedure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993FA-1D76-348A-EB90-29DE16BA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5DAB859-C73D-7AE5-0268-19C240C1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78" y="1626874"/>
            <a:ext cx="5467622" cy="343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6961D6A-BF37-6DDF-B60C-D04BEEB1DB0F}"/>
              </a:ext>
            </a:extLst>
          </p:cNvPr>
          <p:cNvSpPr txBox="1">
            <a:spLocks/>
          </p:cNvSpPr>
          <p:nvPr/>
        </p:nvSpPr>
        <p:spPr>
          <a:xfrm>
            <a:off x="2623616" y="5065820"/>
            <a:ext cx="6944767" cy="1096264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Sputtering and annealing under the following procedure should allow me to see the kinetics of (3x1)-O recovery.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A743A-49E3-3EF8-F48D-B6338A7B68C2}"/>
              </a:ext>
            </a:extLst>
          </p:cNvPr>
          <p:cNvSpPr txBox="1"/>
          <p:nvPr/>
        </p:nvSpPr>
        <p:spPr>
          <a:xfrm>
            <a:off x="9710879" y="2562895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 min, ~1000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61049-9E8C-B457-DCE4-3F972B1E6254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4272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240B3D-B044-BF62-FED9-D485C80B8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4731026" cy="2690188"/>
          </a:xfrm>
        </p:spPr>
        <p:txBody>
          <a:bodyPr/>
          <a:lstStyle/>
          <a:p>
            <a:r>
              <a:rPr lang="en-US" dirty="0"/>
              <a:t>Initial project plan was to watch the peaks slowly come back in as annealing progressed</a:t>
            </a:r>
          </a:p>
          <a:p>
            <a:r>
              <a:rPr lang="en-US" dirty="0"/>
              <a:t>Even reducing to 2.5 minutes brings diffraction to a plateau rather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DE7724-4499-3CD4-70BA-CDAB5959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Return is Relatively Instantaneous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E582E-A343-1DA4-83F6-16C99C0B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3239-E47B-2F72-1FD3-F5591CF5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41DA3-6B70-A564-21BA-30BF54FD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2663173-776E-9ABB-5A0F-30B9E0A6CEA9}"/>
              </a:ext>
            </a:extLst>
          </p:cNvPr>
          <p:cNvSpPr txBox="1">
            <a:spLocks/>
          </p:cNvSpPr>
          <p:nvPr/>
        </p:nvSpPr>
        <p:spPr>
          <a:xfrm>
            <a:off x="339234" y="4081066"/>
            <a:ext cx="4479550" cy="208838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return of diffraction intensity </a:t>
            </a:r>
            <a:r>
              <a:rPr lang="en-US" sz="2400" b="1" dirty="0">
                <a:solidFill>
                  <a:srgbClr val="000000"/>
                </a:solidFill>
              </a:rPr>
              <a:t>for a sputtered (3x1)-O surface is characterized by a sudden, singular event rather than a gradual annealing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2F7FFC08-8D96-7237-C04C-ABDE1D78D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66" y="1074424"/>
            <a:ext cx="6845300" cy="533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FDB922-5184-098A-8F15-0D356C12E7F2}"/>
              </a:ext>
            </a:extLst>
          </p:cNvPr>
          <p:cNvSpPr txBox="1"/>
          <p:nvPr/>
        </p:nvSpPr>
        <p:spPr>
          <a:xfrm>
            <a:off x="0" y="6281250"/>
            <a:ext cx="7563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M. F. Van Duinen, C. Mendez, T. A. Arias, S. J. Sibener. </a:t>
            </a:r>
            <a:r>
              <a:rPr lang="en-US" sz="1000" i="1" dirty="0">
                <a:solidFill>
                  <a:srgbClr val="000000"/>
                </a:solidFill>
                <a:ea typeface="Aptos" panose="020B0004020202020204" pitchFamily="34" charset="0"/>
              </a:rPr>
              <a:t>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07387113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13930</TotalTime>
  <Words>3949</Words>
  <Application>Microsoft Macintosh PowerPoint</Application>
  <PresentationFormat>Widescreen</PresentationFormat>
  <Paragraphs>424</Paragraphs>
  <Slides>48</Slides>
  <Notes>2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Aptos</vt:lpstr>
      <vt:lpstr>Arial</vt:lpstr>
      <vt:lpstr>Cambria Math</vt:lpstr>
      <vt:lpstr>Times New Roman</vt:lpstr>
      <vt:lpstr>Wingdings</vt:lpstr>
      <vt:lpstr>Bright Beams theme</vt:lpstr>
      <vt:lpstr>Helium Atom Scattering: High Temperature Annealing Dynamics and Surface Recovery of (3x1)-O Nb(100) Elucidated by Helium Atom Scattering</vt:lpstr>
      <vt:lpstr>Niobium in SRF Cavities: Why? Why Not?</vt:lpstr>
      <vt:lpstr>Helium Atom Scattering (HAS) Instrument</vt:lpstr>
      <vt:lpstr>What Does the Data Look Like?</vt:lpstr>
      <vt:lpstr>HAS is a Surface-Sensitive, Inert, In Situ Probe</vt:lpstr>
      <vt:lpstr>Overview of Nb(100) Oxide Temperature Treatment</vt:lpstr>
      <vt:lpstr>Reproducibly Regenerating (3x1)-O</vt:lpstr>
      <vt:lpstr>Original Sputter/Anneal Procedure</vt:lpstr>
      <vt:lpstr>Peak Return is Relatively Instantaneous</vt:lpstr>
      <vt:lpstr>Peak Return is Relatively Instantaneous</vt:lpstr>
      <vt:lpstr>Peak Return is Relatively Instantaneous</vt:lpstr>
      <vt:lpstr>Peak Return is Relatively Instantaneous</vt:lpstr>
      <vt:lpstr>Peak Return is Relatively Instantaneous</vt:lpstr>
      <vt:lpstr>Peak Return is Relatively Instantaneous</vt:lpstr>
      <vt:lpstr>Peak Return is Relatively Instantaneous</vt:lpstr>
      <vt:lpstr>Can Pushing to Higher Temperatures Improve the Surface Order Further?</vt:lpstr>
      <vt:lpstr>Can Pushing to Higher Temperatures Improve the Surface Order Further?</vt:lpstr>
      <vt:lpstr>Can Pushing to Higher Temperatures Improve the Surface Order Further?</vt:lpstr>
      <vt:lpstr>Can Pushing to Higher Temperatures Improve the Surface Order Further?</vt:lpstr>
      <vt:lpstr>Can Pushing to Higher Temperatures Improve the Surface Order Further?</vt:lpstr>
      <vt:lpstr>Can Pushing to Higher Temperatures Improve the Surface Order Further?</vt:lpstr>
      <vt:lpstr>Can Pushing to Higher Temperatures Improve the Surface Order Further?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Restoring Order from Lower Temperatures</vt:lpstr>
      <vt:lpstr>Intensity Scales with Temperature, Not Time</vt:lpstr>
      <vt:lpstr>What is Changing Elementally at ~900 K?</vt:lpstr>
      <vt:lpstr>Averages of All Diffractions and Auger Scans</vt:lpstr>
      <vt:lpstr>A Closer Look at Two Runs</vt:lpstr>
      <vt:lpstr>Time Dependence of Elemental Composition</vt:lpstr>
      <vt:lpstr>Diffusion or Desorption?</vt:lpstr>
      <vt:lpstr>Exploring Activation Energy</vt:lpstr>
      <vt:lpstr>The Desorption of CO and Oxygen Diffusion</vt:lpstr>
      <vt:lpstr>More to the Story: Theory and Adsorption</vt:lpstr>
      <vt:lpstr>In Summary</vt:lpstr>
      <vt:lpstr>Thanks!</vt:lpstr>
      <vt:lpstr>PowerPoint Presentation</vt:lpstr>
      <vt:lpstr>Overall Diagram of Heating Apparatus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Van Duinen</dc:creator>
  <cp:lastModifiedBy>Michael Van Duinen</cp:lastModifiedBy>
  <cp:revision>12</cp:revision>
  <dcterms:created xsi:type="dcterms:W3CDTF">2026-06-29T19:22:38Z</dcterms:created>
  <dcterms:modified xsi:type="dcterms:W3CDTF">2026-07-09T11:33:25Z</dcterms:modified>
</cp:coreProperties>
</file>