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3" r:id="rId2"/>
    <p:sldMasterId id="2147483684" r:id="rId3"/>
  </p:sldMasterIdLst>
  <p:notesMasterIdLst>
    <p:notesMasterId r:id="rId37"/>
  </p:notesMasterIdLst>
  <p:handoutMasterIdLst>
    <p:handoutMasterId r:id="rId38"/>
  </p:handoutMasterIdLst>
  <p:sldIdLst>
    <p:sldId id="258" r:id="rId4"/>
    <p:sldId id="401" r:id="rId5"/>
    <p:sldId id="419" r:id="rId6"/>
    <p:sldId id="282" r:id="rId7"/>
    <p:sldId id="434" r:id="rId8"/>
    <p:sldId id="436" r:id="rId9"/>
    <p:sldId id="437" r:id="rId10"/>
    <p:sldId id="278" r:id="rId11"/>
    <p:sldId id="439" r:id="rId12"/>
    <p:sldId id="438" r:id="rId13"/>
    <p:sldId id="451" r:id="rId14"/>
    <p:sldId id="412" r:id="rId15"/>
    <p:sldId id="420" r:id="rId16"/>
    <p:sldId id="427" r:id="rId17"/>
    <p:sldId id="440" r:id="rId18"/>
    <p:sldId id="441" r:id="rId19"/>
    <p:sldId id="428" r:id="rId20"/>
    <p:sldId id="429" r:id="rId21"/>
    <p:sldId id="431" r:id="rId22"/>
    <p:sldId id="430" r:id="rId23"/>
    <p:sldId id="432" r:id="rId24"/>
    <p:sldId id="445" r:id="rId25"/>
    <p:sldId id="446" r:id="rId26"/>
    <p:sldId id="447" r:id="rId27"/>
    <p:sldId id="448" r:id="rId28"/>
    <p:sldId id="450" r:id="rId29"/>
    <p:sldId id="454" r:id="rId30"/>
    <p:sldId id="443" r:id="rId31"/>
    <p:sldId id="394" r:id="rId32"/>
    <p:sldId id="444" r:id="rId33"/>
    <p:sldId id="453" r:id="rId34"/>
    <p:sldId id="433" r:id="rId35"/>
    <p:sldId id="45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vork Gevorkyan" initials="GG" lastIdx="1" clrIdx="0">
    <p:extLst>
      <p:ext uri="{19B8F6BF-5375-455C-9EA6-DF929625EA0E}">
        <p15:presenceInfo xmlns:p15="http://schemas.microsoft.com/office/powerpoint/2012/main" userId="Gevork Gevork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71D"/>
    <a:srgbClr val="00FFE7"/>
    <a:srgbClr val="174E89"/>
    <a:srgbClr val="100E3A"/>
    <a:srgbClr val="F1491F"/>
    <a:srgbClr val="A3D4EC"/>
    <a:srgbClr val="92D3EA"/>
    <a:srgbClr val="87E9E5"/>
    <a:srgbClr val="113E13"/>
    <a:srgbClr val="B6E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3" autoAdjust="0"/>
    <p:restoredTop sz="88311" autoAdjust="0"/>
  </p:normalViewPr>
  <p:slideViewPr>
    <p:cSldViewPr snapToGrid="0">
      <p:cViewPr varScale="1">
        <p:scale>
          <a:sx n="96" d="100"/>
          <a:sy n="96" d="100"/>
        </p:scale>
        <p:origin x="184" y="168"/>
      </p:cViewPr>
      <p:guideLst/>
    </p:cSldViewPr>
  </p:slideViewPr>
  <p:outlineViewPr>
    <p:cViewPr>
      <p:scale>
        <a:sx n="33" d="100"/>
        <a:sy n="33" d="100"/>
      </p:scale>
      <p:origin x="0" y="-1488"/>
    </p:cViewPr>
  </p:outlineViewPr>
  <p:notesTextViewPr>
    <p:cViewPr>
      <p:scale>
        <a:sx n="1" d="1"/>
        <a:sy n="1" d="1"/>
      </p:scale>
      <p:origin x="0" y="0"/>
    </p:cViewPr>
  </p:notesTextViewPr>
  <p:notesViewPr>
    <p:cSldViewPr snapToGrid="0">
      <p:cViewPr varScale="1">
        <p:scale>
          <a:sx n="123" d="100"/>
          <a:sy n="123" d="100"/>
        </p:scale>
        <p:origin x="497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2870BE-F95B-4A38-9AA7-8551904C5892}" type="datetimeFigureOut">
              <a:rPr lang="en-US" smtClean="0"/>
              <a:t>7/7/26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62570-02A8-4A2E-A46B-E05B3CE129EA}" type="slidenum">
              <a:rPr lang="en-US" smtClean="0"/>
              <a:t>‹#›</a:t>
            </a:fld>
            <a:endParaRPr lang="en-US"/>
          </a:p>
        </p:txBody>
      </p:sp>
    </p:spTree>
    <p:extLst>
      <p:ext uri="{BB962C8B-B14F-4D97-AF65-F5344CB8AC3E}">
        <p14:creationId xmlns:p14="http://schemas.microsoft.com/office/powerpoint/2010/main" val="833468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2300" y="1143000"/>
            <a:ext cx="5613400" cy="31575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4AB44797-9DFE-453A-B60D-809E568C30D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02/19/2024</a:t>
            </a:r>
          </a:p>
        </p:txBody>
      </p:sp>
      <p:sp>
        <p:nvSpPr>
          <p:cNvPr id="9" name="Slide Number Placeholder 8">
            <a:extLst>
              <a:ext uri="{FF2B5EF4-FFF2-40B4-BE49-F238E27FC236}">
                <a16:creationId xmlns:a16="http://schemas.microsoft.com/office/drawing/2014/main" id="{46DE897F-48BE-4CC9-8F2C-0FC73559F07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51728-708E-46C2-ACC1-7D8D3399D702}" type="slidenum">
              <a:rPr lang="en-US" smtClean="0"/>
              <a:t>‹#›</a:t>
            </a:fld>
            <a:endParaRPr lang="en-US"/>
          </a:p>
        </p:txBody>
      </p:sp>
      <p:sp>
        <p:nvSpPr>
          <p:cNvPr id="10" name="Footer Placeholder 9">
            <a:extLst>
              <a:ext uri="{FF2B5EF4-FFF2-40B4-BE49-F238E27FC236}">
                <a16:creationId xmlns:a16="http://schemas.microsoft.com/office/drawing/2014/main" id="{820428B9-5B6A-4026-8D3C-CE99BBB651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3" name="Header Placeholder 2">
            <a:extLst>
              <a:ext uri="{FF2B5EF4-FFF2-40B4-BE49-F238E27FC236}">
                <a16:creationId xmlns:a16="http://schemas.microsoft.com/office/drawing/2014/main" id="{967A2313-97AA-4027-A71E-5284C1B2EA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47743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1143000"/>
            <a:ext cx="5613400" cy="3157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331709-4AA0-41EF-A3D8-292E3B22061B}" type="slidenum">
              <a:rPr lang="en-US" smtClean="0"/>
              <a:t>1</a:t>
            </a:fld>
            <a:endParaRPr lang="en-US"/>
          </a:p>
        </p:txBody>
      </p:sp>
    </p:spTree>
    <p:extLst>
      <p:ext uri="{BB962C8B-B14F-4D97-AF65-F5344CB8AC3E}">
        <p14:creationId xmlns:p14="http://schemas.microsoft.com/office/powerpoint/2010/main" val="416381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2</a:t>
            </a:fld>
            <a:endParaRPr lang="en-US"/>
          </a:p>
        </p:txBody>
      </p:sp>
    </p:spTree>
    <p:extLst>
      <p:ext uri="{BB962C8B-B14F-4D97-AF65-F5344CB8AC3E}">
        <p14:creationId xmlns:p14="http://schemas.microsoft.com/office/powerpoint/2010/main" val="20131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3</a:t>
            </a:fld>
            <a:endParaRPr lang="en-US"/>
          </a:p>
        </p:txBody>
      </p:sp>
    </p:spTree>
    <p:extLst>
      <p:ext uri="{BB962C8B-B14F-4D97-AF65-F5344CB8AC3E}">
        <p14:creationId xmlns:p14="http://schemas.microsoft.com/office/powerpoint/2010/main" val="365658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If the two rings arrive together,</a:t>
            </a:r>
          </a:p>
          <a:p>
            <a:pPr>
              <a:buNone/>
            </a:pPr>
            <a:r>
              <a:rPr lang="en-US" dirty="0"/>
              <a:t>T(r)-T(r')=0,</a:t>
            </a:r>
          </a:p>
          <a:p>
            <a:pPr>
              <a:buNone/>
            </a:pPr>
            <a:r>
              <a:rPr lang="en-US" dirty="0"/>
              <a:t>then</a:t>
            </a:r>
          </a:p>
          <a:p>
            <a:pPr>
              <a:buNone/>
            </a:pPr>
            <a:r>
              <a:rPr lang="en-US" dirty="0" err="1"/>
              <a:t>R_a</a:t>
            </a:r>
            <a:r>
              <a:rPr lang="en-US" dirty="0"/>
              <a:t>(</a:t>
            </a:r>
            <a:r>
              <a:rPr lang="en-US" dirty="0" err="1"/>
              <a:t>r,r</a:t>
            </a:r>
            <a:r>
              <a:rPr lang="en-US" dirty="0"/>
              <a:t>')=1.</a:t>
            </a:r>
          </a:p>
          <a:p>
            <a:pPr>
              <a:buNone/>
            </a:pPr>
            <a:r>
              <a:rPr lang="en-US" dirty="0"/>
              <a:t>They interfere fully.</a:t>
            </a:r>
            <a:br>
              <a:rPr lang="en-US" dirty="0"/>
            </a:br>
            <a:endParaRPr lang="en-US" dirty="0"/>
          </a:p>
          <a:p>
            <a:pPr>
              <a:buNone/>
            </a:pPr>
            <a:r>
              <a:rPr lang="en-US" dirty="0"/>
              <a:t>If they arrive separated by much more than the pulse duration,</a:t>
            </a:r>
          </a:p>
          <a:p>
            <a:pPr>
              <a:buNone/>
            </a:pPr>
            <a:r>
              <a:rPr lang="en-US" dirty="0"/>
              <a:t>|T(r)-T(r')|\gg \</a:t>
            </a:r>
            <a:r>
              <a:rPr lang="en-US" dirty="0" err="1"/>
              <a:t>sigma_t</a:t>
            </a:r>
            <a:r>
              <a:rPr lang="en-US" dirty="0"/>
              <a:t>,</a:t>
            </a:r>
          </a:p>
          <a:p>
            <a:pPr>
              <a:buNone/>
            </a:pPr>
            <a:endParaRPr lang="en-US" dirty="0"/>
          </a:p>
          <a:p>
            <a:pPr>
              <a:buNone/>
            </a:pPr>
            <a:r>
              <a:rPr lang="en-US" dirty="0"/>
              <a:t>then</a:t>
            </a:r>
          </a:p>
          <a:p>
            <a:pPr>
              <a:buNone/>
            </a:pPr>
            <a:r>
              <a:rPr lang="en-US" dirty="0" err="1"/>
              <a:t>R_a</a:t>
            </a:r>
            <a:r>
              <a:rPr lang="en-US" dirty="0"/>
              <a:t>(</a:t>
            </a:r>
            <a:r>
              <a:rPr lang="en-US" dirty="0" err="1"/>
              <a:t>r,r</a:t>
            </a:r>
            <a:r>
              <a:rPr lang="en-US" dirty="0"/>
              <a:t>')\</a:t>
            </a:r>
            <a:r>
              <a:rPr lang="en-US" dirty="0" err="1"/>
              <a:t>approx</a:t>
            </a:r>
            <a:r>
              <a:rPr lang="en-US" dirty="0"/>
              <a:t> 0.</a:t>
            </a:r>
          </a:p>
          <a:p>
            <a:pPr>
              <a:buNone/>
            </a:pPr>
            <a:r>
              <a:rPr lang="en-US" dirty="0"/>
              <a:t>They no longer interfere with each other.</a:t>
            </a:r>
          </a:p>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7</a:t>
            </a:fld>
            <a:endParaRPr lang="en-US"/>
          </a:p>
        </p:txBody>
      </p:sp>
    </p:spTree>
    <p:extLst>
      <p:ext uri="{BB962C8B-B14F-4D97-AF65-F5344CB8AC3E}">
        <p14:creationId xmlns:p14="http://schemas.microsoft.com/office/powerpoint/2010/main" val="272412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8</a:t>
            </a:fld>
            <a:endParaRPr lang="en-US"/>
          </a:p>
        </p:txBody>
      </p:sp>
    </p:spTree>
    <p:extLst>
      <p:ext uri="{BB962C8B-B14F-4D97-AF65-F5344CB8AC3E}">
        <p14:creationId xmlns:p14="http://schemas.microsoft.com/office/powerpoint/2010/main" val="2955177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exactly does this geometric time delay affect the focus?</a:t>
            </a:r>
          </a:p>
          <a:p>
            <a:r>
              <a:rPr lang="en-US" dirty="0"/>
              <a:t>When we look at a time-resolved picture of the focus, we find that it doesn't just appear instantaneously. Because the light from different zones arrives at different times, the focus forms sequentially.</a:t>
            </a:r>
          </a:p>
          <a:p>
            <a:r>
              <a:rPr lang="en-US" dirty="0"/>
              <a:t>As you can see noted in </a:t>
            </a:r>
            <a:r>
              <a:rPr lang="en-US" sz="1200" kern="1200" dirty="0">
                <a:solidFill>
                  <a:schemeClr val="tx1"/>
                </a:solidFill>
                <a:latin typeface="+mn-lt"/>
                <a:ea typeface="+mn-ea"/>
                <a:cs typeface="+mn-cs"/>
              </a:rPr>
              <a:t>image_26558a.png</a:t>
            </a:r>
            <a:r>
              <a:rPr lang="en-US" dirty="0"/>
              <a:t>, the </a:t>
            </a:r>
            <a:r>
              <a:rPr lang="en-US" b="1" dirty="0"/>
              <a:t>center zones create a low-resolution focus, which is then followed by the high-resolution focus by the edge zones</a:t>
            </a:r>
            <a:r>
              <a:rPr lang="en-US" dirty="0"/>
              <a:t>.</a:t>
            </a:r>
          </a:p>
          <a:p>
            <a:r>
              <a:rPr lang="en-US" dirty="0"/>
              <a:t>Even though diffraction around any single ring is completely coherent, the arrival times of these individual foci are spread out. This causes an effectively incoherent addition of fields at the focal plane over time.</a:t>
            </a:r>
          </a:p>
          <a:p>
            <a:r>
              <a:rPr lang="en-US" dirty="0"/>
              <a:t>Next, let's see what our experimental data shows us when this time-dependent focus formation takes place</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10</a:t>
            </a:fld>
            <a:endParaRPr lang="en-US"/>
          </a:p>
        </p:txBody>
      </p:sp>
    </p:spTree>
    <p:extLst>
      <p:ext uri="{BB962C8B-B14F-4D97-AF65-F5344CB8AC3E}">
        <p14:creationId xmlns:p14="http://schemas.microsoft.com/office/powerpoint/2010/main" val="389987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51728-708E-46C2-ACC1-7D8D3399D702}" type="slidenum">
              <a:rPr lang="en-US" smtClean="0"/>
              <a:t>19</a:t>
            </a:fld>
            <a:endParaRPr lang="en-US"/>
          </a:p>
        </p:txBody>
      </p:sp>
    </p:spTree>
    <p:extLst>
      <p:ext uri="{BB962C8B-B14F-4D97-AF65-F5344CB8AC3E}">
        <p14:creationId xmlns:p14="http://schemas.microsoft.com/office/powerpoint/2010/main" val="349195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3A3EA-C4F7-9E8A-AAD9-76161253C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2F2F6-3365-ED95-4EA0-308476E89638}"/>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7F3C6FD0-D02F-9ADC-49B9-0F529F2A852C}"/>
                  </a:ext>
                </a:extLst>
              </p:cNvPr>
              <p:cNvSpPr>
                <a:spLocks noGrp="1"/>
              </p:cNvSpPr>
              <p:nvPr>
                <p:ph type="body" idx="1"/>
              </p:nvPr>
            </p:nvSpPr>
            <p:spPr/>
            <p:txBody>
              <a:bodyPr/>
              <a:lstStyle/>
              <a:p>
                <a:r>
                  <a:rPr lang="en-US" sz="1200" dirty="0"/>
                  <a:t>After adding the intensities from different wavelength components, weighted by the spectral power distribution, the intensity contribution from the design wavelength </a:t>
                </a:r>
                <a14:m>
                  <m:oMath xmlns:m="http://schemas.openxmlformats.org/officeDocument/2006/math">
                    <m:sSub>
                      <m:sSubPr>
                        <m:ctrlPr>
                          <a:rPr lang="en-US" sz="1200" i="1">
                            <a:latin typeface="Cambria Math" panose="02040503050406030204" pitchFamily="18" charset="0"/>
                          </a:rPr>
                        </m:ctrlPr>
                      </m:sSubPr>
                      <m:e>
                        <m:r>
                          <a:rPr lang="en-US" sz="1200" b="0" i="1" smtClean="0">
                            <a:latin typeface="Cambria Math" panose="02040503050406030204" pitchFamily="18" charset="0"/>
                          </a:rPr>
                          <m:t>(</m:t>
                        </m:r>
                        <m:r>
                          <a:rPr lang="en-US" sz="1200" i="1">
                            <a:latin typeface="Cambria Math" panose="02040503050406030204" pitchFamily="18" charset="0"/>
                          </a:rPr>
                          <m:t>𝜆</m:t>
                        </m:r>
                      </m:e>
                      <m:sub>
                        <m:r>
                          <a:rPr lang="en-US" sz="1200" i="1">
                            <a:latin typeface="Cambria Math" panose="02040503050406030204" pitchFamily="18" charset="0"/>
                          </a:rPr>
                          <m:t>1</m:t>
                        </m:r>
                      </m:sub>
                    </m:sSub>
                    <m:r>
                      <a:rPr lang="en-US" sz="1200" b="0" i="1" smtClean="0">
                        <a:latin typeface="Cambria Math" panose="02040503050406030204" pitchFamily="18" charset="0"/>
                      </a:rPr>
                      <m:t>)</m:t>
                    </m:r>
                  </m:oMath>
                </a14:m>
                <a:r>
                  <a:rPr lang="en-US" sz="1200" dirty="0"/>
                  <a:t> dominates the final focus.</a:t>
                </a:r>
                <a:endParaRPr lang="en-US" dirty="0"/>
              </a:p>
            </p:txBody>
          </p:sp>
        </mc:Choice>
        <mc:Fallback xmlns="">
          <p:sp>
            <p:nvSpPr>
              <p:cNvPr id="3" name="Notes Placeholder 2"/>
              <p:cNvSpPr>
                <a:spLocks noGrp="1"/>
              </p:cNvSpPr>
              <p:nvPr>
                <p:ph type="body" idx="1"/>
              </p:nvPr>
            </p:nvSpPr>
            <p:spPr/>
            <p:txBody>
              <a:bodyPr/>
              <a:lstStyle/>
              <a:p>
                <a:r>
                  <a:rPr lang="en-US" sz="1200" dirty="0"/>
                  <a:t>After adding the intensities from different wavelength components, weighted by the spectral power distribution, the intensity contribution from the design wavelength </a:t>
                </a:r>
                <a:r>
                  <a:rPr lang="en-US" sz="1200" i="0">
                    <a:latin typeface="Cambria Math" panose="02040503050406030204" pitchFamily="18" charset="0"/>
                  </a:rPr>
                  <a:t>〖</a:t>
                </a:r>
                <a:r>
                  <a:rPr lang="en-US" sz="1200" b="0" i="0">
                    <a:latin typeface="Cambria Math" panose="02040503050406030204" pitchFamily="18" charset="0"/>
                  </a:rPr>
                  <a:t>(</a:t>
                </a:r>
                <a:r>
                  <a:rPr lang="en-US" sz="1200" i="0">
                    <a:latin typeface="Cambria Math" panose="02040503050406030204" pitchFamily="18" charset="0"/>
                  </a:rPr>
                  <a:t>𝜆〗_1</a:t>
                </a:r>
                <a:r>
                  <a:rPr lang="en-US" sz="1200" b="0" i="0">
                    <a:latin typeface="Cambria Math" panose="02040503050406030204" pitchFamily="18" charset="0"/>
                  </a:rPr>
                  <a:t>)</a:t>
                </a:r>
                <a:r>
                  <a:rPr lang="en-US" sz="1200" dirty="0"/>
                  <a:t> dominates the final focus.</a:t>
                </a:r>
                <a:endParaRPr lang="en-US" dirty="0"/>
              </a:p>
            </p:txBody>
          </p:sp>
        </mc:Fallback>
      </mc:AlternateContent>
      <p:sp>
        <p:nvSpPr>
          <p:cNvPr id="4" name="Slide Number Placeholder 3">
            <a:extLst>
              <a:ext uri="{FF2B5EF4-FFF2-40B4-BE49-F238E27FC236}">
                <a16:creationId xmlns:a16="http://schemas.microsoft.com/office/drawing/2014/main" id="{44114DE6-95AF-0D68-19F4-B788FDDFC312}"/>
              </a:ext>
            </a:extLst>
          </p:cNvPr>
          <p:cNvSpPr>
            <a:spLocks noGrp="1"/>
          </p:cNvSpPr>
          <p:nvPr>
            <p:ph type="sldNum" sz="quarter" idx="5"/>
          </p:nvPr>
        </p:nvSpPr>
        <p:spPr/>
        <p:txBody>
          <a:bodyPr/>
          <a:lstStyle/>
          <a:p>
            <a:fld id="{13551728-708E-46C2-ACC1-7D8D3399D702}" type="slidenum">
              <a:rPr lang="en-US" smtClean="0"/>
              <a:t>27</a:t>
            </a:fld>
            <a:endParaRPr lang="en-US"/>
          </a:p>
        </p:txBody>
      </p:sp>
    </p:spTree>
    <p:extLst>
      <p:ext uri="{BB962C8B-B14F-4D97-AF65-F5344CB8AC3E}">
        <p14:creationId xmlns:p14="http://schemas.microsoft.com/office/powerpoint/2010/main" val="202035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29287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1975723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613501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lgn="l">
              <a:defRPr b="1" i="0">
                <a:solidFill>
                  <a:schemeClr val="tx1"/>
                </a:solidFill>
                <a:latin typeface="Calibri"/>
                <a:cs typeface="Calibri"/>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528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9"/>
            <a:ext cx="10363200" cy="1362075"/>
          </a:xfrm>
        </p:spPr>
        <p:txBody>
          <a:bodyPr anchor="t"/>
          <a:lstStyle>
            <a:lvl1pPr algn="l">
              <a:defRPr sz="4000" b="1" cap="none" baseline="0"/>
            </a:lvl1pPr>
          </a:lstStyle>
          <a:p>
            <a:r>
              <a:rPr lang="en-US" dirty="0"/>
              <a:t>Section heading – option 1</a:t>
            </a:r>
          </a:p>
        </p:txBody>
      </p:sp>
    </p:spTree>
    <p:extLst>
      <p:ext uri="{BB962C8B-B14F-4D97-AF65-F5344CB8AC3E}">
        <p14:creationId xmlns:p14="http://schemas.microsoft.com/office/powerpoint/2010/main" val="426919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14400" y="2514609"/>
            <a:ext cx="4876800" cy="1362075"/>
          </a:xfrm>
        </p:spPr>
        <p:txBody>
          <a:bodyPr anchor="t"/>
          <a:lstStyle>
            <a:lvl1pPr algn="r">
              <a:defRPr sz="4000" b="1" cap="none" baseline="0"/>
            </a:lvl1pPr>
          </a:lstStyle>
          <a:p>
            <a:r>
              <a:rPr lang="en-US" dirty="0"/>
              <a:t>Section heading – option 2</a:t>
            </a:r>
          </a:p>
        </p:txBody>
      </p:sp>
      <p:cxnSp>
        <p:nvCxnSpPr>
          <p:cNvPr id="10" name="Straight Connector 9"/>
          <p:cNvCxnSpPr/>
          <p:nvPr userDrawn="1"/>
        </p:nvCxnSpPr>
        <p:spPr>
          <a:xfrm>
            <a:off x="59944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0" hasCustomPrompt="1"/>
          </p:nvPr>
        </p:nvSpPr>
        <p:spPr>
          <a:xfrm>
            <a:off x="6299200" y="2545960"/>
            <a:ext cx="4978400" cy="914400"/>
          </a:xfrm>
        </p:spPr>
        <p:txBody>
          <a:bodyPr/>
          <a:lstStyle>
            <a:lvl1pPr marL="0" indent="0">
              <a:buNone/>
              <a:defRPr/>
            </a:lvl1pPr>
          </a:lstStyle>
          <a:p>
            <a:pPr lvl="0"/>
            <a:r>
              <a:rPr lang="en-US" dirty="0"/>
              <a:t>Section overview</a:t>
            </a:r>
          </a:p>
        </p:txBody>
      </p:sp>
    </p:spTree>
    <p:extLst>
      <p:ext uri="{BB962C8B-B14F-4D97-AF65-F5344CB8AC3E}">
        <p14:creationId xmlns:p14="http://schemas.microsoft.com/office/powerpoint/2010/main" val="3779927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70E05E4-10D4-4BB6-91BC-3C3AD5A5F6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9361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09083" y="209806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438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05621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18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
        <p:nvSpPr>
          <p:cNvPr id="5" name="Rectangle 4"/>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90801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lgn="l">
              <a:defRPr b="1" i="0">
                <a:solidFill>
                  <a:schemeClr val="tx1"/>
                </a:solidFill>
                <a:latin typeface="Calibri"/>
                <a:cs typeface="Calibri"/>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674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28277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286610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lgn="l">
              <a:defRPr b="1" i="0">
                <a:solidFill>
                  <a:schemeClr val="tx1"/>
                </a:solidFill>
                <a:latin typeface="Calibri"/>
                <a:cs typeface="Calibri"/>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8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9"/>
            <a:ext cx="10363200" cy="1362075"/>
          </a:xfrm>
        </p:spPr>
        <p:txBody>
          <a:bodyPr anchor="t"/>
          <a:lstStyle>
            <a:lvl1pPr algn="l">
              <a:defRPr sz="4000" b="1" cap="none" baseline="0"/>
            </a:lvl1pPr>
          </a:lstStyle>
          <a:p>
            <a:r>
              <a:rPr lang="en-US" dirty="0"/>
              <a:t>Section heading – option 1</a:t>
            </a:r>
          </a:p>
        </p:txBody>
      </p:sp>
    </p:spTree>
    <p:extLst>
      <p:ext uri="{BB962C8B-B14F-4D97-AF65-F5344CB8AC3E}">
        <p14:creationId xmlns:p14="http://schemas.microsoft.com/office/powerpoint/2010/main" val="303653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14400" y="2514609"/>
            <a:ext cx="4876800" cy="1362075"/>
          </a:xfrm>
        </p:spPr>
        <p:txBody>
          <a:bodyPr anchor="t"/>
          <a:lstStyle>
            <a:lvl1pPr algn="r">
              <a:defRPr sz="4000" b="1" cap="none" baseline="0"/>
            </a:lvl1pPr>
          </a:lstStyle>
          <a:p>
            <a:r>
              <a:rPr lang="en-US" dirty="0"/>
              <a:t>Section heading – option 2</a:t>
            </a:r>
          </a:p>
        </p:txBody>
      </p:sp>
      <p:cxnSp>
        <p:nvCxnSpPr>
          <p:cNvPr id="10" name="Straight Connector 9"/>
          <p:cNvCxnSpPr/>
          <p:nvPr userDrawn="1"/>
        </p:nvCxnSpPr>
        <p:spPr>
          <a:xfrm>
            <a:off x="59944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0" hasCustomPrompt="1"/>
          </p:nvPr>
        </p:nvSpPr>
        <p:spPr>
          <a:xfrm>
            <a:off x="6299200" y="2545960"/>
            <a:ext cx="4978400" cy="914400"/>
          </a:xfrm>
        </p:spPr>
        <p:txBody>
          <a:bodyPr/>
          <a:lstStyle>
            <a:lvl1pPr marL="0" indent="0">
              <a:buNone/>
              <a:defRPr/>
            </a:lvl1pPr>
          </a:lstStyle>
          <a:p>
            <a:pPr lvl="0"/>
            <a:r>
              <a:rPr lang="en-US" dirty="0"/>
              <a:t>Section overview</a:t>
            </a:r>
          </a:p>
        </p:txBody>
      </p:sp>
    </p:spTree>
    <p:extLst>
      <p:ext uri="{BB962C8B-B14F-4D97-AF65-F5344CB8AC3E}">
        <p14:creationId xmlns:p14="http://schemas.microsoft.com/office/powerpoint/2010/main" val="2097589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70E05E4-10D4-4BB6-91BC-3C3AD5A5F6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0525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09083" y="209806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4009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367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687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
        <p:nvSpPr>
          <p:cNvPr id="5" name="Rectangle 4"/>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64701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9"/>
            <a:ext cx="10363200" cy="1362075"/>
          </a:xfrm>
        </p:spPr>
        <p:txBody>
          <a:bodyPr anchor="t"/>
          <a:lstStyle>
            <a:lvl1pPr algn="l">
              <a:defRPr sz="4000" b="1" cap="none" baseline="0"/>
            </a:lvl1pPr>
          </a:lstStyle>
          <a:p>
            <a:r>
              <a:rPr lang="en-US" dirty="0"/>
              <a:t>Section heading – option 1</a:t>
            </a:r>
          </a:p>
        </p:txBody>
      </p:sp>
    </p:spTree>
    <p:extLst>
      <p:ext uri="{BB962C8B-B14F-4D97-AF65-F5344CB8AC3E}">
        <p14:creationId xmlns:p14="http://schemas.microsoft.com/office/powerpoint/2010/main" val="4103545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48791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14400" y="2514609"/>
            <a:ext cx="4876800" cy="1362075"/>
          </a:xfrm>
        </p:spPr>
        <p:txBody>
          <a:bodyPr anchor="t"/>
          <a:lstStyle>
            <a:lvl1pPr algn="r">
              <a:defRPr sz="4000" b="1" cap="none" baseline="0"/>
            </a:lvl1pPr>
          </a:lstStyle>
          <a:p>
            <a:r>
              <a:rPr lang="en-US" dirty="0"/>
              <a:t>Section heading – option 2</a:t>
            </a:r>
          </a:p>
        </p:txBody>
      </p:sp>
      <p:cxnSp>
        <p:nvCxnSpPr>
          <p:cNvPr id="10" name="Straight Connector 9"/>
          <p:cNvCxnSpPr/>
          <p:nvPr userDrawn="1"/>
        </p:nvCxnSpPr>
        <p:spPr>
          <a:xfrm>
            <a:off x="59944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0" hasCustomPrompt="1"/>
          </p:nvPr>
        </p:nvSpPr>
        <p:spPr>
          <a:xfrm>
            <a:off x="6299200" y="2545960"/>
            <a:ext cx="4978400" cy="914400"/>
          </a:xfrm>
        </p:spPr>
        <p:txBody>
          <a:bodyPr/>
          <a:lstStyle>
            <a:lvl1pPr marL="0" indent="0">
              <a:buNone/>
              <a:defRPr/>
            </a:lvl1pPr>
          </a:lstStyle>
          <a:p>
            <a:pPr lvl="0"/>
            <a:r>
              <a:rPr lang="en-US" dirty="0"/>
              <a:t>Section overview</a:t>
            </a:r>
          </a:p>
        </p:txBody>
      </p:sp>
    </p:spTree>
    <p:extLst>
      <p:ext uri="{BB962C8B-B14F-4D97-AF65-F5344CB8AC3E}">
        <p14:creationId xmlns:p14="http://schemas.microsoft.com/office/powerpoint/2010/main" val="140536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79662"/>
            <a:ext cx="10972800" cy="504650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70E05E4-10D4-4BB6-91BC-3C3AD5A5F682}"/>
              </a:ext>
            </a:extLst>
          </p:cNvPr>
          <p:cNvSpPr>
            <a:spLocks noGrp="1"/>
          </p:cNvSpPr>
          <p:nvPr>
            <p:ph type="title"/>
          </p:nvPr>
        </p:nvSpPr>
        <p:spPr>
          <a:xfrm>
            <a:off x="1420618" y="245117"/>
            <a:ext cx="8857561" cy="586648"/>
          </a:xfrm>
        </p:spPr>
        <p:txBody>
          <a:bodyPr/>
          <a:lstStyle>
            <a:lvl1pPr algn="ctr">
              <a:defRPr sz="28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2648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09083" y="209806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41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6702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984D18B-5663-4692-E746-F3764F1339E8}"/>
              </a:ext>
            </a:extLst>
          </p:cNvPr>
          <p:cNvCxnSpPr>
            <a:cxnSpLocks/>
          </p:cNvCxnSpPr>
          <p:nvPr userDrawn="1"/>
        </p:nvCxnSpPr>
        <p:spPr>
          <a:xfrm flipH="1">
            <a:off x="0" y="895968"/>
            <a:ext cx="12192000" cy="0"/>
          </a:xfrm>
          <a:prstGeom prst="line">
            <a:avLst/>
          </a:prstGeom>
          <a:ln w="38100" cap="flat">
            <a:solidFill>
              <a:srgbClr val="8C1D40"/>
            </a:solidFill>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396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
        <p:nvSpPr>
          <p:cNvPr id="5" name="Rectangle 4"/>
          <p:cNvSpPr/>
          <p:nvPr userDrawn="1"/>
        </p:nvSpPr>
        <p:spPr>
          <a:xfrm>
            <a:off x="-15121" y="5429913"/>
            <a:ext cx="12216384"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200298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tif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tif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5401"/>
            <a:ext cx="10972800" cy="4343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04603288-92DF-47C6-8CB3-1A68F351E54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017302" y="44327"/>
            <a:ext cx="1090061" cy="784447"/>
          </a:xfrm>
          <a:prstGeom prst="rect">
            <a:avLst/>
          </a:prstGeom>
        </p:spPr>
      </p:pic>
      <p:sp>
        <p:nvSpPr>
          <p:cNvPr id="9" name="Slide Number Placeholder 25">
            <a:extLst>
              <a:ext uri="{FF2B5EF4-FFF2-40B4-BE49-F238E27FC236}">
                <a16:creationId xmlns:a16="http://schemas.microsoft.com/office/drawing/2014/main" id="{B5EEE584-5909-48BF-953F-3722CB5EAA5E}"/>
              </a:ext>
            </a:extLst>
          </p:cNvPr>
          <p:cNvSpPr txBox="1">
            <a:spLocks/>
          </p:cNvSpPr>
          <p:nvPr userDrawn="1"/>
        </p:nvSpPr>
        <p:spPr>
          <a:xfrm>
            <a:off x="11419209" y="6569077"/>
            <a:ext cx="462602"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kern="1200">
                <a:solidFill>
                  <a:srgbClr val="000000"/>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8EECC0-62E2-794C-BFF4-3606EC20E166}" type="slidenum">
              <a:rPr lang="en-US" sz="1000" smtClean="0"/>
              <a:pPr/>
              <a:t>‹#›</a:t>
            </a:fld>
            <a:endParaRPr lang="en-US" sz="1000" dirty="0"/>
          </a:p>
        </p:txBody>
      </p:sp>
      <p:sp>
        <p:nvSpPr>
          <p:cNvPr id="4" name="TextBox 3">
            <a:extLst>
              <a:ext uri="{FF2B5EF4-FFF2-40B4-BE49-F238E27FC236}">
                <a16:creationId xmlns:a16="http://schemas.microsoft.com/office/drawing/2014/main" id="{D7EB39BE-BECD-8226-A7CE-473C61868BE2}"/>
              </a:ext>
            </a:extLst>
          </p:cNvPr>
          <p:cNvSpPr txBox="1"/>
          <p:nvPr userDrawn="1"/>
        </p:nvSpPr>
        <p:spPr>
          <a:xfrm>
            <a:off x="5446441" y="6642993"/>
            <a:ext cx="1299118" cy="246221"/>
          </a:xfrm>
          <a:prstGeom prst="rect">
            <a:avLst/>
          </a:prstGeom>
          <a:noFill/>
        </p:spPr>
        <p:txBody>
          <a:bodyPr wrap="square" rtlCol="0">
            <a:spAutoFit/>
          </a:bodyPr>
          <a:lstStyle/>
          <a:p>
            <a:r>
              <a:rPr lang="en-US" sz="1000" i="1" dirty="0" err="1">
                <a:solidFill>
                  <a:schemeClr val="accent5">
                    <a:lumMod val="75000"/>
                  </a:schemeClr>
                </a:solidFill>
                <a:latin typeface="Calibri"/>
                <a:cs typeface="Calibri"/>
              </a:rPr>
              <a:t>aullattu@asu.edu</a:t>
            </a:r>
            <a:endParaRPr lang="en-US" sz="1000" i="1" dirty="0">
              <a:solidFill>
                <a:schemeClr val="accent5">
                  <a:lumMod val="75000"/>
                </a:schemeClr>
              </a:solidFill>
              <a:latin typeface="Calibri"/>
              <a:cs typeface="Calibri"/>
            </a:endParaRPr>
          </a:p>
        </p:txBody>
      </p:sp>
      <p:pic>
        <p:nvPicPr>
          <p:cNvPr id="5" name="Picture 12" descr="Style Guide | The Center for Bright Beams">
            <a:extLst>
              <a:ext uri="{FF2B5EF4-FFF2-40B4-BE49-F238E27FC236}">
                <a16:creationId xmlns:a16="http://schemas.microsoft.com/office/drawing/2014/main" id="{6CF37C55-9A89-098E-FB98-21DD15FFB58D}"/>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 r="57203"/>
          <a:stretch>
            <a:fillRect/>
          </a:stretch>
        </p:blipFill>
        <p:spPr bwMode="auto">
          <a:xfrm>
            <a:off x="84637" y="47995"/>
            <a:ext cx="697215" cy="6760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00FCB892-F99E-EEF1-A79E-E1A07E3574ED}"/>
              </a:ext>
            </a:extLst>
          </p:cNvPr>
          <p:cNvCxnSpPr>
            <a:cxnSpLocks/>
          </p:cNvCxnSpPr>
          <p:nvPr userDrawn="1"/>
        </p:nvCxnSpPr>
        <p:spPr>
          <a:xfrm flipH="1">
            <a:off x="0" y="895968"/>
            <a:ext cx="12192000" cy="0"/>
          </a:xfrm>
          <a:prstGeom prst="line">
            <a:avLst/>
          </a:prstGeom>
          <a:ln w="38100" cap="flat">
            <a:solidFill>
              <a:srgbClr val="8C1D40"/>
            </a:solidFill>
            <a:miter lim="800000"/>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EAFC37-4252-97C7-33D0-AAD65C964B1F}"/>
              </a:ext>
            </a:extLst>
          </p:cNvPr>
          <p:cNvCxnSpPr/>
          <p:nvPr userDrawn="1"/>
        </p:nvCxnSpPr>
        <p:spPr>
          <a:xfrm>
            <a:off x="-12700" y="6642993"/>
            <a:ext cx="121920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080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377"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p:cNvCxnSpPr/>
          <p:nvPr userDrawn="1"/>
        </p:nvCxnSpPr>
        <p:spPr>
          <a:xfrm>
            <a:off x="-30240" y="6824692"/>
            <a:ext cx="12228576" cy="0"/>
          </a:xfrm>
          <a:prstGeom prst="line">
            <a:avLst/>
          </a:prstGeom>
          <a:ln w="101600">
            <a:solidFill>
              <a:srgbClr val="8C1D40"/>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5401"/>
            <a:ext cx="10972800" cy="4343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4558387" y="6213739"/>
            <a:ext cx="2811604" cy="276999"/>
          </a:xfrm>
          <a:prstGeom prst="rect">
            <a:avLst/>
          </a:prstGeom>
          <a:noFill/>
        </p:spPr>
        <p:txBody>
          <a:bodyPr wrap="none" rtlCol="0">
            <a:spAutoFit/>
          </a:bodyPr>
          <a:lstStyle/>
          <a:p>
            <a:pPr algn="ctr"/>
            <a:r>
              <a:rPr lang="en-US" sz="1200" b="1" dirty="0">
                <a:solidFill>
                  <a:schemeClr val="tx2"/>
                </a:solidFill>
                <a:latin typeface="Calibri"/>
                <a:cs typeface="Calibri"/>
              </a:rPr>
              <a:t>CBB Theme Meeting, December 5</a:t>
            </a:r>
            <a:r>
              <a:rPr lang="en-US" sz="1200" b="1" baseline="30000" dirty="0">
                <a:solidFill>
                  <a:schemeClr val="tx2"/>
                </a:solidFill>
                <a:latin typeface="Calibri"/>
                <a:cs typeface="Calibri"/>
              </a:rPr>
              <a:t>th</a:t>
            </a:r>
            <a:r>
              <a:rPr lang="en-US" sz="1200" b="1" dirty="0">
                <a:solidFill>
                  <a:schemeClr val="tx2"/>
                </a:solidFill>
                <a:latin typeface="Calibri"/>
                <a:cs typeface="Calibri"/>
              </a:rPr>
              <a:t>, 2024</a:t>
            </a:r>
          </a:p>
        </p:txBody>
      </p:sp>
      <p:pic>
        <p:nvPicPr>
          <p:cNvPr id="11" name="Picture 10">
            <a:extLst>
              <a:ext uri="{FF2B5EF4-FFF2-40B4-BE49-F238E27FC236}">
                <a16:creationId xmlns:a16="http://schemas.microsoft.com/office/drawing/2014/main" id="{04603288-92DF-47C6-8CB3-1A68F351E54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711543" y="5542227"/>
            <a:ext cx="2222500" cy="1343025"/>
          </a:xfrm>
          <a:prstGeom prst="rect">
            <a:avLst/>
          </a:prstGeom>
        </p:spPr>
      </p:pic>
      <p:pic>
        <p:nvPicPr>
          <p:cNvPr id="13" name="Picture 12">
            <a:extLst>
              <a:ext uri="{FF2B5EF4-FFF2-40B4-BE49-F238E27FC236}">
                <a16:creationId xmlns:a16="http://schemas.microsoft.com/office/drawing/2014/main" id="{84509AAB-4A95-4CAC-B456-FACAF7726CE9}"/>
              </a:ext>
            </a:extLst>
          </p:cNvPr>
          <p:cNvPicPr>
            <a:picLocks noChangeAspect="1"/>
          </p:cNvPicPr>
          <p:nvPr userDrawn="1"/>
        </p:nvPicPr>
        <p:blipFill>
          <a:blip r:embed="rId13"/>
          <a:stretch>
            <a:fillRect/>
          </a:stretch>
        </p:blipFill>
        <p:spPr>
          <a:xfrm>
            <a:off x="609601" y="5828202"/>
            <a:ext cx="1062923" cy="771077"/>
          </a:xfrm>
          <a:prstGeom prst="rect">
            <a:avLst/>
          </a:prstGeom>
        </p:spPr>
      </p:pic>
      <p:sp>
        <p:nvSpPr>
          <p:cNvPr id="9" name="Slide Number Placeholder 25">
            <a:extLst>
              <a:ext uri="{FF2B5EF4-FFF2-40B4-BE49-F238E27FC236}">
                <a16:creationId xmlns:a16="http://schemas.microsoft.com/office/drawing/2014/main" id="{B5EEE584-5909-48BF-953F-3722CB5EAA5E}"/>
              </a:ext>
            </a:extLst>
          </p:cNvPr>
          <p:cNvSpPr txBox="1">
            <a:spLocks/>
          </p:cNvSpPr>
          <p:nvPr userDrawn="1"/>
        </p:nvSpPr>
        <p:spPr>
          <a:xfrm>
            <a:off x="4683507" y="6459570"/>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kern="1200">
                <a:solidFill>
                  <a:srgbClr val="000000"/>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8EECC0-62E2-794C-BFF4-3606EC20E166}" type="slidenum">
              <a:rPr lang="en-US" sz="1000" smtClean="0"/>
              <a:pPr/>
              <a:t>‹#›</a:t>
            </a:fld>
            <a:endParaRPr lang="en-US" sz="1000" dirty="0"/>
          </a:p>
        </p:txBody>
      </p:sp>
    </p:spTree>
    <p:extLst>
      <p:ext uri="{BB962C8B-B14F-4D97-AF65-F5344CB8AC3E}">
        <p14:creationId xmlns:p14="http://schemas.microsoft.com/office/powerpoint/2010/main" val="33200347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914377"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p:cNvCxnSpPr/>
          <p:nvPr userDrawn="1"/>
        </p:nvCxnSpPr>
        <p:spPr>
          <a:xfrm>
            <a:off x="-30240" y="6824692"/>
            <a:ext cx="12228576" cy="0"/>
          </a:xfrm>
          <a:prstGeom prst="line">
            <a:avLst/>
          </a:prstGeom>
          <a:ln w="101600">
            <a:solidFill>
              <a:srgbClr val="8C1D40"/>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5401"/>
            <a:ext cx="10972800" cy="4343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4582396" y="6213739"/>
            <a:ext cx="2763577" cy="276999"/>
          </a:xfrm>
          <a:prstGeom prst="rect">
            <a:avLst/>
          </a:prstGeom>
          <a:noFill/>
        </p:spPr>
        <p:txBody>
          <a:bodyPr wrap="none" rtlCol="0">
            <a:spAutoFit/>
          </a:bodyPr>
          <a:lstStyle/>
          <a:p>
            <a:pPr algn="ctr"/>
            <a:r>
              <a:rPr lang="en-US" sz="1200" b="1" dirty="0">
                <a:solidFill>
                  <a:schemeClr val="tx2"/>
                </a:solidFill>
                <a:latin typeface="Calibri"/>
                <a:cs typeface="Calibri"/>
              </a:rPr>
              <a:t>CBB Theme Meeting, February 29</a:t>
            </a:r>
            <a:r>
              <a:rPr lang="en-US" sz="1200" b="1" baseline="30000" dirty="0">
                <a:solidFill>
                  <a:schemeClr val="tx2"/>
                </a:solidFill>
                <a:latin typeface="Calibri"/>
                <a:cs typeface="Calibri"/>
              </a:rPr>
              <a:t>th</a:t>
            </a:r>
            <a:r>
              <a:rPr lang="en-US" sz="1200" b="1" dirty="0">
                <a:solidFill>
                  <a:schemeClr val="tx2"/>
                </a:solidFill>
                <a:latin typeface="Calibri"/>
                <a:cs typeface="Calibri"/>
              </a:rPr>
              <a:t> 2023</a:t>
            </a:r>
          </a:p>
        </p:txBody>
      </p:sp>
      <p:pic>
        <p:nvPicPr>
          <p:cNvPr id="11" name="Picture 10">
            <a:extLst>
              <a:ext uri="{FF2B5EF4-FFF2-40B4-BE49-F238E27FC236}">
                <a16:creationId xmlns:a16="http://schemas.microsoft.com/office/drawing/2014/main" id="{04603288-92DF-47C6-8CB3-1A68F351E54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711543" y="5542227"/>
            <a:ext cx="2222500" cy="1343025"/>
          </a:xfrm>
          <a:prstGeom prst="rect">
            <a:avLst/>
          </a:prstGeom>
        </p:spPr>
      </p:pic>
      <p:pic>
        <p:nvPicPr>
          <p:cNvPr id="13" name="Picture 12">
            <a:extLst>
              <a:ext uri="{FF2B5EF4-FFF2-40B4-BE49-F238E27FC236}">
                <a16:creationId xmlns:a16="http://schemas.microsoft.com/office/drawing/2014/main" id="{84509AAB-4A95-4CAC-B456-FACAF7726CE9}"/>
              </a:ext>
            </a:extLst>
          </p:cNvPr>
          <p:cNvPicPr>
            <a:picLocks noChangeAspect="1"/>
          </p:cNvPicPr>
          <p:nvPr userDrawn="1"/>
        </p:nvPicPr>
        <p:blipFill>
          <a:blip r:embed="rId13"/>
          <a:stretch>
            <a:fillRect/>
          </a:stretch>
        </p:blipFill>
        <p:spPr>
          <a:xfrm>
            <a:off x="609601" y="5828202"/>
            <a:ext cx="1062923" cy="771077"/>
          </a:xfrm>
          <a:prstGeom prst="rect">
            <a:avLst/>
          </a:prstGeom>
        </p:spPr>
      </p:pic>
      <p:sp>
        <p:nvSpPr>
          <p:cNvPr id="9" name="Slide Number Placeholder 25">
            <a:extLst>
              <a:ext uri="{FF2B5EF4-FFF2-40B4-BE49-F238E27FC236}">
                <a16:creationId xmlns:a16="http://schemas.microsoft.com/office/drawing/2014/main" id="{B5EEE584-5909-48BF-953F-3722CB5EAA5E}"/>
              </a:ext>
            </a:extLst>
          </p:cNvPr>
          <p:cNvSpPr txBox="1">
            <a:spLocks/>
          </p:cNvSpPr>
          <p:nvPr userDrawn="1"/>
        </p:nvSpPr>
        <p:spPr>
          <a:xfrm>
            <a:off x="4683507" y="6459570"/>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kern="1200">
                <a:solidFill>
                  <a:srgbClr val="000000"/>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8EECC0-62E2-794C-BFF4-3606EC20E166}" type="slidenum">
              <a:rPr lang="en-US" sz="1000" smtClean="0"/>
              <a:pPr/>
              <a:t>‹#›</a:t>
            </a:fld>
            <a:endParaRPr lang="en-US" sz="1000" dirty="0"/>
          </a:p>
        </p:txBody>
      </p:sp>
    </p:spTree>
    <p:extLst>
      <p:ext uri="{BB962C8B-B14F-4D97-AF65-F5344CB8AC3E}">
        <p14:creationId xmlns:p14="http://schemas.microsoft.com/office/powerpoint/2010/main" val="38218544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defTabSz="914377"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70.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p:cNvCxnSpPr>
            <a:cxnSpLocks/>
          </p:cNvCxnSpPr>
          <p:nvPr/>
        </p:nvCxnSpPr>
        <p:spPr>
          <a:xfrm flipH="1">
            <a:off x="0" y="1144741"/>
            <a:ext cx="12192000" cy="0"/>
          </a:xfrm>
          <a:prstGeom prst="line">
            <a:avLst/>
          </a:prstGeom>
          <a:ln w="38100" cap="flat">
            <a:solidFill>
              <a:srgbClr val="8C1D40"/>
            </a:solidFill>
            <a:miter lim="800000"/>
          </a:ln>
          <a:effectLst/>
        </p:spPr>
        <p:style>
          <a:lnRef idx="2">
            <a:schemeClr val="accent1"/>
          </a:lnRef>
          <a:fillRef idx="0">
            <a:schemeClr val="accent1"/>
          </a:fillRef>
          <a:effectRef idx="1">
            <a:schemeClr val="accent1"/>
          </a:effectRef>
          <a:fontRef idx="minor">
            <a:schemeClr val="tx1"/>
          </a:fontRef>
        </p:style>
      </p:cxnSp>
      <p:sp>
        <p:nvSpPr>
          <p:cNvPr id="2" name="AutoShape 2" descr="https://i.imgflip.com/2dpge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32A57C4B-6769-ECB1-E7C5-419F9EEC0F67}"/>
              </a:ext>
            </a:extLst>
          </p:cNvPr>
          <p:cNvSpPr>
            <a:spLocks noGrp="1"/>
          </p:cNvSpPr>
          <p:nvPr>
            <p:ph type="title"/>
          </p:nvPr>
        </p:nvSpPr>
        <p:spPr>
          <a:xfrm>
            <a:off x="342900" y="2167998"/>
            <a:ext cx="11506200" cy="1092838"/>
          </a:xfrm>
        </p:spPr>
        <p:txBody>
          <a:bodyPr/>
          <a:lstStyle/>
          <a:p>
            <a:pPr algn="ctr">
              <a:lnSpc>
                <a:spcPct val="150000"/>
              </a:lnSpc>
            </a:pPr>
            <a:r>
              <a:rPr lang="en-US" sz="3600" dirty="0">
                <a:latin typeface="Arial" panose="020B0604020202020204" pitchFamily="34" charset="0"/>
                <a:cs typeface="Arial" panose="020B0604020202020204" pitchFamily="34" charset="0"/>
              </a:rPr>
              <a:t>Zone Plates in the Ultrafast Regime</a:t>
            </a:r>
          </a:p>
        </p:txBody>
      </p:sp>
      <p:pic>
        <p:nvPicPr>
          <p:cNvPr id="4" name="Picture 12" descr="Style Guide | The Center for Bright Beams">
            <a:extLst>
              <a:ext uri="{FF2B5EF4-FFF2-40B4-BE49-F238E27FC236}">
                <a16:creationId xmlns:a16="http://schemas.microsoft.com/office/drawing/2014/main" id="{E393C641-27A9-19E3-2667-3B43BCBFE5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78" y="121485"/>
            <a:ext cx="2030290" cy="842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Arizona State University (ASU) Logo, PNG, Symbol, History, Meaning">
            <a:extLst>
              <a:ext uri="{FF2B5EF4-FFF2-40B4-BE49-F238E27FC236}">
                <a16:creationId xmlns:a16="http://schemas.microsoft.com/office/drawing/2014/main" id="{4375F474-2094-58BE-C84D-0A4F20A754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77" b="29238"/>
          <a:stretch/>
        </p:blipFill>
        <p:spPr bwMode="auto">
          <a:xfrm>
            <a:off x="9026469" y="288328"/>
            <a:ext cx="3078953" cy="72887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5">
            <a:extLst>
              <a:ext uri="{FF2B5EF4-FFF2-40B4-BE49-F238E27FC236}">
                <a16:creationId xmlns:a16="http://schemas.microsoft.com/office/drawing/2014/main" id="{471C5688-6FB5-E992-9110-07EFA7CCF3EA}"/>
              </a:ext>
            </a:extLst>
          </p:cNvPr>
          <p:cNvSpPr txBox="1">
            <a:spLocks/>
          </p:cNvSpPr>
          <p:nvPr/>
        </p:nvSpPr>
        <p:spPr>
          <a:xfrm>
            <a:off x="4135173" y="3734506"/>
            <a:ext cx="3654219" cy="498955"/>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2400" b="1" dirty="0">
                <a:solidFill>
                  <a:srgbClr val="C00000"/>
                </a:solidFill>
                <a:latin typeface="Arial" panose="020B0604020202020204" pitchFamily="34" charset="0"/>
                <a:cs typeface="Arial" panose="020B0604020202020204" pitchFamily="34" charset="0"/>
              </a:rPr>
              <a:t>Anagha Ullattuparambil</a:t>
            </a:r>
            <a:endParaRPr lang="en-US" sz="2000"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0B1F839-0B09-6772-B4C7-D7E34C106DC4}"/>
              </a:ext>
            </a:extLst>
          </p:cNvPr>
          <p:cNvSpPr txBox="1"/>
          <p:nvPr/>
        </p:nvSpPr>
        <p:spPr>
          <a:xfrm>
            <a:off x="5080853" y="6496138"/>
            <a:ext cx="1780863" cy="307777"/>
          </a:xfrm>
          <a:prstGeom prst="rect">
            <a:avLst/>
          </a:prstGeom>
          <a:noFill/>
        </p:spPr>
        <p:txBody>
          <a:bodyPr wrap="square" rtlCol="0">
            <a:spAutoFit/>
          </a:bodyPr>
          <a:lstStyle/>
          <a:p>
            <a:r>
              <a:rPr lang="en-US" sz="1400" i="1" dirty="0" err="1">
                <a:solidFill>
                  <a:srgbClr val="C00000"/>
                </a:solidFill>
                <a:latin typeface="Arial" panose="020B0604020202020204" pitchFamily="34" charset="0"/>
                <a:cs typeface="Arial" panose="020B0604020202020204" pitchFamily="34" charset="0"/>
              </a:rPr>
              <a:t>aullattu@asu.edu</a:t>
            </a:r>
            <a:endParaRPr lang="en-US" sz="1400" i="1" dirty="0">
              <a:solidFill>
                <a:srgbClr val="C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4D7B40F-81C1-4993-94B5-34AE967D1B58}"/>
              </a:ext>
            </a:extLst>
          </p:cNvPr>
          <p:cNvSpPr/>
          <p:nvPr/>
        </p:nvSpPr>
        <p:spPr>
          <a:xfrm>
            <a:off x="4181755" y="5501096"/>
            <a:ext cx="3329630" cy="416011"/>
          </a:xfrm>
          <a:prstGeom prst="rect">
            <a:avLst/>
          </a:prstGeom>
        </p:spPr>
        <p:txBody>
          <a:bodyPr wrap="none">
            <a:spAutoFit/>
          </a:bodyPr>
          <a:lstStyle/>
          <a:p>
            <a:pPr algn="ctr">
              <a:lnSpc>
                <a:spcPct val="150000"/>
              </a:lnSpc>
            </a:pPr>
            <a:r>
              <a:rPr lang="en-US" sz="1600" dirty="0">
                <a:latin typeface="Arial" panose="020B0604020202020204" pitchFamily="34" charset="0"/>
                <a:cs typeface="Arial" panose="020B0604020202020204" pitchFamily="34" charset="0"/>
              </a:rPr>
              <a:t>CBB Annual Meeting – 07/10/2026</a:t>
            </a:r>
          </a:p>
        </p:txBody>
      </p:sp>
      <p:sp>
        <p:nvSpPr>
          <p:cNvPr id="22" name="Content Placeholder 15">
            <a:extLst>
              <a:ext uri="{FF2B5EF4-FFF2-40B4-BE49-F238E27FC236}">
                <a16:creationId xmlns:a16="http://schemas.microsoft.com/office/drawing/2014/main" id="{62FB562F-BD66-ED02-EEB8-9018121EC76C}"/>
              </a:ext>
            </a:extLst>
          </p:cNvPr>
          <p:cNvSpPr txBox="1">
            <a:spLocks/>
          </p:cNvSpPr>
          <p:nvPr/>
        </p:nvSpPr>
        <p:spPr>
          <a:xfrm>
            <a:off x="4019461" y="4245240"/>
            <a:ext cx="3654219" cy="1092838"/>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b="1" dirty="0">
                <a:solidFill>
                  <a:schemeClr val="tx1"/>
                </a:solidFill>
                <a:latin typeface="Arial" panose="020B0604020202020204" pitchFamily="34" charset="0"/>
                <a:cs typeface="Arial" panose="020B0604020202020204" pitchFamily="34" charset="0"/>
              </a:rPr>
              <a:t>Advisor – Siddharth Karkare</a:t>
            </a:r>
            <a:br>
              <a:rPr lang="en-US" sz="18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Arizona State University</a:t>
            </a:r>
          </a:p>
          <a:p>
            <a:pPr marL="0" indent="0" algn="ctr">
              <a:lnSpc>
                <a:spcPct val="150000"/>
              </a:lnSpc>
              <a:buNone/>
            </a:pP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838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E065-CB37-594B-E3C3-B4A26BA038DF}"/>
              </a:ext>
            </a:extLst>
          </p:cNvPr>
          <p:cNvSpPr>
            <a:spLocks noGrp="1"/>
          </p:cNvSpPr>
          <p:nvPr>
            <p:ph type="title"/>
          </p:nvPr>
        </p:nvSpPr>
        <p:spPr>
          <a:xfrm>
            <a:off x="826996" y="191029"/>
            <a:ext cx="8393204" cy="575393"/>
          </a:xfrm>
        </p:spPr>
        <p:txBody>
          <a:bodyPr/>
          <a:lstStyle/>
          <a:p>
            <a:r>
              <a:rPr lang="en-US" sz="3200" dirty="0">
                <a:latin typeface="Arial" panose="020B0604020202020204" pitchFamily="34" charset="0"/>
                <a:cs typeface="Arial" panose="020B0604020202020204" pitchFamily="34" charset="0"/>
              </a:rPr>
              <a:t>How can it affect the focus?</a:t>
            </a:r>
          </a:p>
        </p:txBody>
      </p:sp>
      <p:sp>
        <p:nvSpPr>
          <p:cNvPr id="48" name="TextBox 47">
            <a:extLst>
              <a:ext uri="{FF2B5EF4-FFF2-40B4-BE49-F238E27FC236}">
                <a16:creationId xmlns:a16="http://schemas.microsoft.com/office/drawing/2014/main" id="{C33A9831-997E-D69E-BE34-B60A58D7809B}"/>
              </a:ext>
            </a:extLst>
          </p:cNvPr>
          <p:cNvSpPr txBox="1"/>
          <p:nvPr/>
        </p:nvSpPr>
        <p:spPr>
          <a:xfrm>
            <a:off x="2713360" y="5697693"/>
            <a:ext cx="6765279" cy="4564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dirty="0">
                <a:latin typeface="Arial" panose="020B0604020202020204" pitchFamily="34" charset="0"/>
                <a:cs typeface="Arial" panose="020B0604020202020204" pitchFamily="34" charset="0"/>
              </a:rPr>
              <a:t>The focus is not formed instantaneously, but </a:t>
            </a:r>
            <a:r>
              <a:rPr lang="en-US" b="1" dirty="0">
                <a:solidFill>
                  <a:srgbClr val="FF0000"/>
                </a:solidFill>
                <a:latin typeface="Arial" panose="020B0604020202020204" pitchFamily="34" charset="0"/>
                <a:cs typeface="Arial" panose="020B0604020202020204" pitchFamily="34" charset="0"/>
              </a:rPr>
              <a:t>sequentially</a:t>
            </a:r>
            <a:r>
              <a:rPr lang="en-US" dirty="0">
                <a:latin typeface="Arial" panose="020B0604020202020204" pitchFamily="34" charset="0"/>
                <a:cs typeface="Arial" panose="020B0604020202020204" pitchFamily="34" charset="0"/>
              </a:rPr>
              <a:t>.</a:t>
            </a:r>
            <a:endParaRPr lang="en-US" dirty="0">
              <a:solidFill>
                <a:srgbClr val="0E0E0E"/>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1CACA0F-0621-731D-6344-CF3DADB2AE77}"/>
              </a:ext>
            </a:extLst>
          </p:cNvPr>
          <p:cNvGrpSpPr/>
          <p:nvPr/>
        </p:nvGrpSpPr>
        <p:grpSpPr>
          <a:xfrm>
            <a:off x="2223239" y="1250968"/>
            <a:ext cx="3246478" cy="4460348"/>
            <a:chOff x="2223239" y="1250968"/>
            <a:chExt cx="3246478" cy="4460348"/>
          </a:xfrm>
        </p:grpSpPr>
        <p:pic>
          <p:nvPicPr>
            <p:cNvPr id="51" name="Picture 50">
              <a:extLst>
                <a:ext uri="{FF2B5EF4-FFF2-40B4-BE49-F238E27FC236}">
                  <a16:creationId xmlns:a16="http://schemas.microsoft.com/office/drawing/2014/main" id="{D3259830-50DB-8EBD-9D9D-C7D2223E3863}"/>
                </a:ext>
              </a:extLst>
            </p:cNvPr>
            <p:cNvPicPr>
              <a:picLocks noChangeAspect="1"/>
            </p:cNvPicPr>
            <p:nvPr/>
          </p:nvPicPr>
          <p:blipFill>
            <a:blip r:embed="rId3"/>
            <a:stretch>
              <a:fillRect/>
            </a:stretch>
          </p:blipFill>
          <p:spPr>
            <a:xfrm>
              <a:off x="2971099" y="1250968"/>
              <a:ext cx="1750759" cy="3480297"/>
            </a:xfrm>
            <a:prstGeom prst="rect">
              <a:avLst/>
            </a:prstGeom>
          </p:spPr>
        </p:pic>
        <p:sp>
          <p:nvSpPr>
            <p:cNvPr id="59" name="TextBox 58">
              <a:extLst>
                <a:ext uri="{FF2B5EF4-FFF2-40B4-BE49-F238E27FC236}">
                  <a16:creationId xmlns:a16="http://schemas.microsoft.com/office/drawing/2014/main" id="{F07B06F9-F197-D9A5-0315-E0737AA46DD5}"/>
                </a:ext>
              </a:extLst>
            </p:cNvPr>
            <p:cNvSpPr txBox="1"/>
            <p:nvPr/>
          </p:nvSpPr>
          <p:spPr>
            <a:xfrm>
              <a:off x="2223239" y="4787986"/>
              <a:ext cx="3246478" cy="923330"/>
            </a:xfrm>
            <a:prstGeom prst="rect">
              <a:avLst/>
            </a:prstGeom>
            <a:noFill/>
          </p:spPr>
          <p:txBody>
            <a:bodyPr wrap="square">
              <a:spAutoFit/>
            </a:bodyPr>
            <a:lstStyle/>
            <a:p>
              <a:pPr>
                <a:buNone/>
              </a:pPr>
              <a:r>
                <a:rPr lang="en-US" b="1"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First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center zones create a low-resolution focus.</a:t>
              </a:r>
            </a:p>
            <a:p>
              <a:pPr>
                <a:buNone/>
              </a:pPr>
              <a:endParaRPr lang="en-US"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9DA1CC5F-282C-59E6-8A9B-1BEA852797EF}"/>
              </a:ext>
            </a:extLst>
          </p:cNvPr>
          <p:cNvGrpSpPr/>
          <p:nvPr/>
        </p:nvGrpSpPr>
        <p:grpSpPr>
          <a:xfrm>
            <a:off x="7077685" y="1250968"/>
            <a:ext cx="3587750" cy="4126627"/>
            <a:chOff x="7077685" y="1250968"/>
            <a:chExt cx="3587750" cy="4126627"/>
          </a:xfrm>
        </p:grpSpPr>
        <p:pic>
          <p:nvPicPr>
            <p:cNvPr id="54" name="Picture 53">
              <a:extLst>
                <a:ext uri="{FF2B5EF4-FFF2-40B4-BE49-F238E27FC236}">
                  <a16:creationId xmlns:a16="http://schemas.microsoft.com/office/drawing/2014/main" id="{59F1B3D6-870F-FA27-6415-74B68D2AC987}"/>
                </a:ext>
              </a:extLst>
            </p:cNvPr>
            <p:cNvPicPr>
              <a:picLocks noChangeAspect="1"/>
            </p:cNvPicPr>
            <p:nvPr/>
          </p:nvPicPr>
          <p:blipFill>
            <a:blip r:embed="rId4"/>
            <a:stretch>
              <a:fillRect/>
            </a:stretch>
          </p:blipFill>
          <p:spPr>
            <a:xfrm>
              <a:off x="7993247" y="1250968"/>
              <a:ext cx="1729538" cy="3480297"/>
            </a:xfrm>
            <a:prstGeom prst="rect">
              <a:avLst/>
            </a:prstGeom>
          </p:spPr>
        </p:pic>
        <p:sp>
          <p:nvSpPr>
            <p:cNvPr id="61" name="TextBox 60">
              <a:extLst>
                <a:ext uri="{FF2B5EF4-FFF2-40B4-BE49-F238E27FC236}">
                  <a16:creationId xmlns:a16="http://schemas.microsoft.com/office/drawing/2014/main" id="{E7BBF264-F37C-84A3-E45A-72AEAFD4325D}"/>
                </a:ext>
              </a:extLst>
            </p:cNvPr>
            <p:cNvSpPr txBox="1"/>
            <p:nvPr/>
          </p:nvSpPr>
          <p:spPr>
            <a:xfrm>
              <a:off x="7077685" y="4731264"/>
              <a:ext cx="3587750"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Edge zones follow, building the high-resolution focus.</a:t>
              </a:r>
            </a:p>
          </p:txBody>
        </p:sp>
      </p:grpSp>
    </p:spTree>
    <p:extLst>
      <p:ext uri="{BB962C8B-B14F-4D97-AF65-F5344CB8AC3E}">
        <p14:creationId xmlns:p14="http://schemas.microsoft.com/office/powerpoint/2010/main" val="29084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E5475-13EF-B5A0-574A-FE877C77DC5D}"/>
              </a:ext>
            </a:extLst>
          </p:cNvPr>
          <p:cNvSpPr>
            <a:spLocks noGrp="1"/>
          </p:cNvSpPr>
          <p:nvPr>
            <p:ph type="title"/>
          </p:nvPr>
        </p:nvSpPr>
        <p:spPr/>
        <p:txBody>
          <a:bodyPr/>
          <a:lstStyle/>
          <a:p>
            <a:r>
              <a:rPr lang="en-US" dirty="0"/>
              <a:t>Zone plate in ultrafast regime</a:t>
            </a:r>
          </a:p>
        </p:txBody>
      </p:sp>
      <p:sp>
        <p:nvSpPr>
          <p:cNvPr id="4" name="TextBox 3">
            <a:extLst>
              <a:ext uri="{FF2B5EF4-FFF2-40B4-BE49-F238E27FC236}">
                <a16:creationId xmlns:a16="http://schemas.microsoft.com/office/drawing/2014/main" id="{AA933B1C-FE28-2A6A-69F5-5A07A46CC875}"/>
              </a:ext>
            </a:extLst>
          </p:cNvPr>
          <p:cNvSpPr txBox="1"/>
          <p:nvPr/>
        </p:nvSpPr>
        <p:spPr>
          <a:xfrm>
            <a:off x="2272748" y="4243546"/>
            <a:ext cx="7646503" cy="112736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2400" b="1" dirty="0"/>
              <a:t>Expect a </a:t>
            </a:r>
            <a:r>
              <a:rPr lang="en-US" sz="2400" b="1" u="sng" dirty="0"/>
              <a:t>larger spot size </a:t>
            </a:r>
            <a:r>
              <a:rPr lang="en-US" sz="2400" b="1" dirty="0"/>
              <a:t>and a </a:t>
            </a:r>
            <a:r>
              <a:rPr lang="en-US" sz="2400" b="1" u="sng" dirty="0"/>
              <a:t>temporally elongated </a:t>
            </a:r>
            <a:r>
              <a:rPr lang="en-US" sz="2400" b="1" dirty="0"/>
              <a:t>electron pulse.</a:t>
            </a:r>
          </a:p>
        </p:txBody>
      </p:sp>
      <p:sp>
        <p:nvSpPr>
          <p:cNvPr id="5" name="Oval 4">
            <a:extLst>
              <a:ext uri="{FF2B5EF4-FFF2-40B4-BE49-F238E27FC236}">
                <a16:creationId xmlns:a16="http://schemas.microsoft.com/office/drawing/2014/main" id="{95E300D7-C929-ABEA-4372-CBECDE9E517B}"/>
              </a:ext>
            </a:extLst>
          </p:cNvPr>
          <p:cNvSpPr/>
          <p:nvPr/>
        </p:nvSpPr>
        <p:spPr>
          <a:xfrm>
            <a:off x="1420618" y="1392904"/>
            <a:ext cx="3485321" cy="1709530"/>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5B2AB2FA-3A2F-29AC-0426-7B3EC92BFC9A}"/>
              </a:ext>
            </a:extLst>
          </p:cNvPr>
          <p:cNvSpPr/>
          <p:nvPr/>
        </p:nvSpPr>
        <p:spPr>
          <a:xfrm>
            <a:off x="7321827" y="1339896"/>
            <a:ext cx="3485321" cy="1709530"/>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2BDB37D9-CA02-5A8A-600C-006ABE766A29}"/>
              </a:ext>
            </a:extLst>
          </p:cNvPr>
          <p:cNvSpPr txBox="1"/>
          <p:nvPr/>
        </p:nvSpPr>
        <p:spPr>
          <a:xfrm>
            <a:off x="1514701" y="1630981"/>
            <a:ext cx="3391238" cy="1127360"/>
          </a:xfrm>
          <a:prstGeom prst="rect">
            <a:avLst/>
          </a:prstGeom>
          <a:noFill/>
        </p:spPr>
        <p:txBody>
          <a:bodyPr wrap="square">
            <a:spAutoFit/>
          </a:bodyPr>
          <a:lstStyle/>
          <a:p>
            <a:pPr algn="ctr">
              <a:lnSpc>
                <a:spcPct val="150000"/>
              </a:lnSpc>
            </a:pPr>
            <a:r>
              <a:rPr lang="en-US" sz="2400" b="1" dirty="0"/>
              <a:t>Finite spectral bandwidth</a:t>
            </a:r>
            <a:endParaRPr lang="en-US" sz="2400" dirty="0"/>
          </a:p>
        </p:txBody>
      </p:sp>
      <p:sp>
        <p:nvSpPr>
          <p:cNvPr id="9" name="TextBox 8">
            <a:extLst>
              <a:ext uri="{FF2B5EF4-FFF2-40B4-BE49-F238E27FC236}">
                <a16:creationId xmlns:a16="http://schemas.microsoft.com/office/drawing/2014/main" id="{03A30AD4-0378-035E-D965-D12FE9867F86}"/>
              </a:ext>
            </a:extLst>
          </p:cNvPr>
          <p:cNvSpPr txBox="1"/>
          <p:nvPr/>
        </p:nvSpPr>
        <p:spPr>
          <a:xfrm>
            <a:off x="7933662" y="1880746"/>
            <a:ext cx="2344517" cy="461665"/>
          </a:xfrm>
          <a:prstGeom prst="rect">
            <a:avLst/>
          </a:prstGeom>
          <a:noFill/>
        </p:spPr>
        <p:txBody>
          <a:bodyPr wrap="square">
            <a:spAutoFit/>
          </a:bodyPr>
          <a:lstStyle/>
          <a:p>
            <a:r>
              <a:rPr lang="en-US" sz="2400" b="1" dirty="0"/>
              <a:t>Temporal delay</a:t>
            </a:r>
            <a:endParaRPr lang="en-US" sz="2400" dirty="0"/>
          </a:p>
        </p:txBody>
      </p:sp>
      <p:cxnSp>
        <p:nvCxnSpPr>
          <p:cNvPr id="11" name="Straight Arrow Connector 10">
            <a:extLst>
              <a:ext uri="{FF2B5EF4-FFF2-40B4-BE49-F238E27FC236}">
                <a16:creationId xmlns:a16="http://schemas.microsoft.com/office/drawing/2014/main" id="{9C998FA8-753C-C8C9-16EB-58D5C08A4896}"/>
              </a:ext>
            </a:extLst>
          </p:cNvPr>
          <p:cNvCxnSpPr>
            <a:cxnSpLocks/>
          </p:cNvCxnSpPr>
          <p:nvPr/>
        </p:nvCxnSpPr>
        <p:spPr>
          <a:xfrm>
            <a:off x="3843130" y="3049426"/>
            <a:ext cx="1497496" cy="115436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9E6652D-7503-B84A-D9FF-8CF1463735AE}"/>
              </a:ext>
            </a:extLst>
          </p:cNvPr>
          <p:cNvCxnSpPr>
            <a:cxnSpLocks/>
          </p:cNvCxnSpPr>
          <p:nvPr/>
        </p:nvCxnSpPr>
        <p:spPr>
          <a:xfrm flipH="1">
            <a:off x="6708881" y="2877860"/>
            <a:ext cx="1335189" cy="132593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7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2A4E1-3576-2612-B621-01B87750C3C9}"/>
              </a:ext>
            </a:extLst>
          </p:cNvPr>
          <p:cNvSpPr>
            <a:spLocks noGrp="1"/>
          </p:cNvSpPr>
          <p:nvPr>
            <p:ph type="title"/>
          </p:nvPr>
        </p:nvSpPr>
        <p:spPr>
          <a:xfrm>
            <a:off x="1402688" y="145182"/>
            <a:ext cx="8857561" cy="586648"/>
          </a:xfrm>
        </p:spPr>
        <p:txBody>
          <a:bodyPr/>
          <a:lstStyle/>
          <a:p>
            <a:r>
              <a:rPr lang="en-US" dirty="0"/>
              <a:t>Experimental Results</a:t>
            </a:r>
          </a:p>
        </p:txBody>
      </p:sp>
      <p:sp>
        <p:nvSpPr>
          <p:cNvPr id="11" name="TextBox 10">
            <a:extLst>
              <a:ext uri="{FF2B5EF4-FFF2-40B4-BE49-F238E27FC236}">
                <a16:creationId xmlns:a16="http://schemas.microsoft.com/office/drawing/2014/main" id="{10E108CB-E62A-F0ED-3D83-1034B6E93314}"/>
              </a:ext>
            </a:extLst>
          </p:cNvPr>
          <p:cNvSpPr txBox="1"/>
          <p:nvPr/>
        </p:nvSpPr>
        <p:spPr>
          <a:xfrm>
            <a:off x="625821" y="1214536"/>
            <a:ext cx="5748475" cy="1284134"/>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532 nm pulsed laser </a:t>
            </a:r>
          </a:p>
          <a:p>
            <a:pPr>
              <a:lnSpc>
                <a:spcPct val="150000"/>
              </a:lnSpc>
            </a:pPr>
            <a:r>
              <a:rPr lang="en-US" dirty="0">
                <a:latin typeface="Arial" panose="020B0604020202020204" pitchFamily="34" charset="0"/>
                <a:cs typeface="Arial" panose="020B0604020202020204" pitchFamily="34" charset="0"/>
              </a:rPr>
              <a:t>Pulse width = 150 fs</a:t>
            </a:r>
          </a:p>
          <a:p>
            <a:pPr>
              <a:lnSpc>
                <a:spcPct val="150000"/>
              </a:lnSpc>
            </a:pPr>
            <a:r>
              <a:rPr lang="en-US" dirty="0">
                <a:latin typeface="Arial" panose="020B0604020202020204" pitchFamily="34" charset="0"/>
                <a:cs typeface="Arial" panose="020B0604020202020204" pitchFamily="34" charset="0"/>
              </a:rPr>
              <a:t>Repetition rate = 500kHz</a:t>
            </a:r>
          </a:p>
        </p:txBody>
      </p:sp>
      <p:grpSp>
        <p:nvGrpSpPr>
          <p:cNvPr id="6" name="Group 5">
            <a:extLst>
              <a:ext uri="{FF2B5EF4-FFF2-40B4-BE49-F238E27FC236}">
                <a16:creationId xmlns:a16="http://schemas.microsoft.com/office/drawing/2014/main" id="{50B91B3E-AAF5-618C-A4AA-CA8F870AA9AA}"/>
              </a:ext>
            </a:extLst>
          </p:cNvPr>
          <p:cNvGrpSpPr/>
          <p:nvPr/>
        </p:nvGrpSpPr>
        <p:grpSpPr>
          <a:xfrm>
            <a:off x="281524" y="2663686"/>
            <a:ext cx="11741426" cy="3747384"/>
            <a:chOff x="228516" y="2663686"/>
            <a:chExt cx="11741426" cy="3747384"/>
          </a:xfrm>
        </p:grpSpPr>
        <p:pic>
          <p:nvPicPr>
            <p:cNvPr id="5" name="Picture 4">
              <a:extLst>
                <a:ext uri="{FF2B5EF4-FFF2-40B4-BE49-F238E27FC236}">
                  <a16:creationId xmlns:a16="http://schemas.microsoft.com/office/drawing/2014/main" id="{5055B644-1A8E-97DC-AABA-F89F5A076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70" y="2902226"/>
              <a:ext cx="3449795" cy="2787842"/>
            </a:xfrm>
            <a:prstGeom prst="rect">
              <a:avLst/>
            </a:prstGeom>
          </p:spPr>
        </p:pic>
        <p:pic>
          <p:nvPicPr>
            <p:cNvPr id="7" name="Picture 6">
              <a:extLst>
                <a:ext uri="{FF2B5EF4-FFF2-40B4-BE49-F238E27FC236}">
                  <a16:creationId xmlns:a16="http://schemas.microsoft.com/office/drawing/2014/main" id="{AADAE82C-BD30-62B9-4E50-8CD4B0711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696" y="2902224"/>
              <a:ext cx="3495206" cy="2787843"/>
            </a:xfrm>
            <a:prstGeom prst="rect">
              <a:avLst/>
            </a:prstGeom>
          </p:spPr>
        </p:pic>
        <p:pic>
          <p:nvPicPr>
            <p:cNvPr id="9" name="Picture 8">
              <a:extLst>
                <a:ext uri="{FF2B5EF4-FFF2-40B4-BE49-F238E27FC236}">
                  <a16:creationId xmlns:a16="http://schemas.microsoft.com/office/drawing/2014/main" id="{9047779C-B8B1-CE6F-D2B5-EB6C8C0C3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3844" y="2867068"/>
              <a:ext cx="3512683" cy="2787843"/>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06BE5D3-1BCC-391D-D96E-11A732DDC09B}"/>
                    </a:ext>
                  </a:extLst>
                </p:cNvPr>
                <p:cNvSpPr txBox="1"/>
                <p:nvPr/>
              </p:nvSpPr>
              <p:spPr>
                <a:xfrm>
                  <a:off x="4528794" y="6020322"/>
                  <a:ext cx="3575050"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𝐹𝑊𝐻</m:t>
                        </m:r>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𝑐𝑤</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𝐹𝑊𝐻</m:t>
                        </m:r>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𝑝𝑢𝑙𝑠𝑒𝑑</m:t>
                            </m:r>
                          </m:sub>
                        </m:sSub>
                      </m:oMath>
                    </m:oMathPara>
                  </a14:m>
                  <a:endParaRPr lang="en-US" dirty="0"/>
                </a:p>
              </p:txBody>
            </p:sp>
          </mc:Choice>
          <mc:Fallback>
            <p:sp>
              <p:nvSpPr>
                <p:cNvPr id="13" name="TextBox 12">
                  <a:extLst>
                    <a:ext uri="{FF2B5EF4-FFF2-40B4-BE49-F238E27FC236}">
                      <a16:creationId xmlns:a16="http://schemas.microsoft.com/office/drawing/2014/main" id="{B06BE5D3-1BCC-391D-D96E-11A732DDC09B}"/>
                    </a:ext>
                  </a:extLst>
                </p:cNvPr>
                <p:cNvSpPr txBox="1">
                  <a:spLocks noRot="1" noChangeAspect="1" noMove="1" noResize="1" noEditPoints="1" noAdjustHandles="1" noChangeArrowheads="1" noChangeShapeType="1" noTextEdit="1"/>
                </p:cNvSpPr>
                <p:nvPr/>
              </p:nvSpPr>
              <p:spPr>
                <a:xfrm>
                  <a:off x="4528794" y="6020322"/>
                  <a:ext cx="3575050" cy="390748"/>
                </a:xfrm>
                <a:prstGeom prst="rect">
                  <a:avLst/>
                </a:prstGeom>
                <a:blipFill>
                  <a:blip r:embed="rId5"/>
                  <a:stretch>
                    <a:fillRect b="-645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EB5ECFB-CF35-38F0-5895-90C3C2DA74D8}"/>
                </a:ext>
              </a:extLst>
            </p:cNvPr>
            <p:cNvSpPr/>
            <p:nvPr/>
          </p:nvSpPr>
          <p:spPr>
            <a:xfrm>
              <a:off x="228516" y="2663686"/>
              <a:ext cx="11741426" cy="3220279"/>
            </a:xfrm>
            <a:prstGeom prst="rect">
              <a:avLst/>
            </a:prstGeom>
            <a:noFill/>
            <a:ln w="254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1187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44">
            <a:extLst>
              <a:ext uri="{FF2B5EF4-FFF2-40B4-BE49-F238E27FC236}">
                <a16:creationId xmlns:a16="http://schemas.microsoft.com/office/drawing/2014/main" id="{5E3EC8E1-29EF-A083-0AAD-67F727888186}"/>
              </a:ext>
            </a:extLst>
          </p:cNvPr>
          <p:cNvSpPr>
            <a:spLocks noGrp="1"/>
          </p:cNvSpPr>
          <p:nvPr>
            <p:ph sz="half" idx="1"/>
          </p:nvPr>
        </p:nvSpPr>
        <p:spPr>
          <a:xfrm>
            <a:off x="4203700" y="1054271"/>
            <a:ext cx="6904307" cy="3867419"/>
          </a:xfrm>
        </p:spPr>
        <p:txBody>
          <a:bodyPr>
            <a:normAutofit/>
          </a:bodyPr>
          <a:lstStyle/>
          <a:p>
            <a:r>
              <a:rPr lang="en-US" sz="1800" dirty="0"/>
              <a:t>Diffraction is coherent around a given zone</a:t>
            </a:r>
          </a:p>
          <a:p>
            <a:endParaRPr lang="en-US" sz="1800" dirty="0"/>
          </a:p>
        </p:txBody>
      </p:sp>
      <p:pic>
        <p:nvPicPr>
          <p:cNvPr id="49" name="Picture 48" descr="(a) Fresnel zone plate, (b) phase zone plate, and (c) phase Fresnel lens. ">
            <a:extLst>
              <a:ext uri="{FF2B5EF4-FFF2-40B4-BE49-F238E27FC236}">
                <a16:creationId xmlns:a16="http://schemas.microsoft.com/office/drawing/2014/main" id="{984B2576-9CBC-8B79-4358-48670D9C18C7}"/>
              </a:ext>
            </a:extLst>
          </p:cNvPr>
          <p:cNvPicPr>
            <a:picLocks noChangeAspect="1"/>
          </p:cNvPicPr>
          <p:nvPr/>
        </p:nvPicPr>
        <p:blipFill>
          <a:blip r:embed="rId2"/>
          <a:srcRect l="63811" r="31534"/>
          <a:stretch>
            <a:fillRect/>
          </a:stretch>
        </p:blipFill>
        <p:spPr>
          <a:xfrm>
            <a:off x="866393" y="1519038"/>
            <a:ext cx="268941" cy="3151753"/>
          </a:xfrm>
          <a:prstGeom prst="rect">
            <a:avLst/>
          </a:prstGeom>
        </p:spPr>
      </p:pic>
      <p:sp>
        <p:nvSpPr>
          <p:cNvPr id="50" name="TextBox 49">
            <a:extLst>
              <a:ext uri="{FF2B5EF4-FFF2-40B4-BE49-F238E27FC236}">
                <a16:creationId xmlns:a16="http://schemas.microsoft.com/office/drawing/2014/main" id="{81596EE2-A532-93F3-D05C-65833ECC1E3D}"/>
              </a:ext>
            </a:extLst>
          </p:cNvPr>
          <p:cNvSpPr txBox="1"/>
          <p:nvPr/>
        </p:nvSpPr>
        <p:spPr>
          <a:xfrm rot="16200000">
            <a:off x="329925" y="2338305"/>
            <a:ext cx="3051806" cy="154145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cxnSp>
        <p:nvCxnSpPr>
          <p:cNvPr id="52" name="Straight Connector 51">
            <a:extLst>
              <a:ext uri="{FF2B5EF4-FFF2-40B4-BE49-F238E27FC236}">
                <a16:creationId xmlns:a16="http://schemas.microsoft.com/office/drawing/2014/main" id="{427D1A07-2A2A-DA26-8D55-A7CED08B0B35}"/>
              </a:ext>
            </a:extLst>
          </p:cNvPr>
          <p:cNvCxnSpPr/>
          <p:nvPr/>
        </p:nvCxnSpPr>
        <p:spPr>
          <a:xfrm>
            <a:off x="203200" y="1701800"/>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BD6079F-B937-3A1B-B6B3-71A3E16802A2}"/>
              </a:ext>
            </a:extLst>
          </p:cNvPr>
          <p:cNvCxnSpPr/>
          <p:nvPr/>
        </p:nvCxnSpPr>
        <p:spPr>
          <a:xfrm>
            <a:off x="203200" y="4533900"/>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60FB764-E4F9-B0C6-2534-2D86D61669B8}"/>
              </a:ext>
            </a:extLst>
          </p:cNvPr>
          <p:cNvCxnSpPr>
            <a:cxnSpLocks/>
            <a:endCxn id="50" idx="2"/>
          </p:cNvCxnSpPr>
          <p:nvPr/>
        </p:nvCxnSpPr>
        <p:spPr>
          <a:xfrm>
            <a:off x="1085103" y="1701800"/>
            <a:ext cx="1541450" cy="1407230"/>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1430B86C-5E8B-DF73-52D8-C2E1F5E598BA}"/>
              </a:ext>
            </a:extLst>
          </p:cNvPr>
          <p:cNvCxnSpPr>
            <a:cxnSpLocks/>
          </p:cNvCxnSpPr>
          <p:nvPr/>
        </p:nvCxnSpPr>
        <p:spPr>
          <a:xfrm flipV="1">
            <a:off x="1078610" y="3117850"/>
            <a:ext cx="1541450" cy="1407230"/>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A3A8B656-CB0E-1BE8-5A5D-362BE4D8C4B7}"/>
              </a:ext>
            </a:extLst>
          </p:cNvPr>
          <p:cNvSpPr txBox="1">
            <a:spLocks/>
          </p:cNvSpPr>
          <p:nvPr/>
        </p:nvSpPr>
        <p:spPr>
          <a:xfrm>
            <a:off x="1458717" y="288454"/>
            <a:ext cx="9447821"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Why time delay is not affecting the spot size(FWHM)?</a:t>
            </a:r>
            <a:endParaRPr lang="en-US" dirty="0"/>
          </a:p>
        </p:txBody>
      </p:sp>
    </p:spTree>
    <p:extLst>
      <p:ext uri="{BB962C8B-B14F-4D97-AF65-F5344CB8AC3E}">
        <p14:creationId xmlns:p14="http://schemas.microsoft.com/office/powerpoint/2010/main" val="113241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44">
            <a:extLst>
              <a:ext uri="{FF2B5EF4-FFF2-40B4-BE49-F238E27FC236}">
                <a16:creationId xmlns:a16="http://schemas.microsoft.com/office/drawing/2014/main" id="{28E51AC8-EAA4-4524-CDC0-FB093F5E50B7}"/>
              </a:ext>
            </a:extLst>
          </p:cNvPr>
          <p:cNvSpPr txBox="1">
            <a:spLocks/>
          </p:cNvSpPr>
          <p:nvPr/>
        </p:nvSpPr>
        <p:spPr>
          <a:xfrm>
            <a:off x="4203700" y="1054271"/>
            <a:ext cx="7620000" cy="3867419"/>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800" dirty="0"/>
              <a:t>Diffraction is coherent around a given zone</a:t>
            </a:r>
          </a:p>
          <a:p>
            <a:pPr>
              <a:lnSpc>
                <a:spcPct val="150000"/>
              </a:lnSpc>
            </a:pPr>
            <a:r>
              <a:rPr lang="en-US" sz="1800" dirty="0"/>
              <a:t>The addition of the individual foci arrives at different times and therefore does not interfere with one another.</a:t>
            </a:r>
          </a:p>
          <a:p>
            <a:pPr marL="0" indent="0">
              <a:buNone/>
            </a:pPr>
            <a:endParaRPr lang="en-US" sz="1800" dirty="0"/>
          </a:p>
        </p:txBody>
      </p:sp>
      <p:grpSp>
        <p:nvGrpSpPr>
          <p:cNvPr id="32" name="Group 31">
            <a:extLst>
              <a:ext uri="{FF2B5EF4-FFF2-40B4-BE49-F238E27FC236}">
                <a16:creationId xmlns:a16="http://schemas.microsoft.com/office/drawing/2014/main" id="{48B72424-B3BD-7865-F8FC-15A6316E0E65}"/>
              </a:ext>
            </a:extLst>
          </p:cNvPr>
          <p:cNvGrpSpPr/>
          <p:nvPr/>
        </p:nvGrpSpPr>
        <p:grpSpPr>
          <a:xfrm>
            <a:off x="203199" y="1519038"/>
            <a:ext cx="2423354" cy="3151753"/>
            <a:chOff x="203199" y="1519038"/>
            <a:chExt cx="2423354" cy="3151753"/>
          </a:xfrm>
        </p:grpSpPr>
        <p:pic>
          <p:nvPicPr>
            <p:cNvPr id="25" name="Picture 24" descr="(a) Fresnel zone plate, (b) phase zone plate, and (c) phase Fresnel lens. ">
              <a:extLst>
                <a:ext uri="{FF2B5EF4-FFF2-40B4-BE49-F238E27FC236}">
                  <a16:creationId xmlns:a16="http://schemas.microsoft.com/office/drawing/2014/main" id="{5C7B3B22-5CD9-C719-C728-E163C526C31E}"/>
                </a:ext>
              </a:extLst>
            </p:cNvPr>
            <p:cNvPicPr>
              <a:picLocks noChangeAspect="1"/>
            </p:cNvPicPr>
            <p:nvPr/>
          </p:nvPicPr>
          <p:blipFill>
            <a:blip r:embed="rId2"/>
            <a:srcRect l="63811" r="31534"/>
            <a:stretch>
              <a:fillRect/>
            </a:stretch>
          </p:blipFill>
          <p:spPr>
            <a:xfrm>
              <a:off x="866393" y="1519038"/>
              <a:ext cx="268941" cy="3151753"/>
            </a:xfrm>
            <a:prstGeom prst="rect">
              <a:avLst/>
            </a:prstGeom>
          </p:spPr>
        </p:pic>
        <p:sp>
          <p:nvSpPr>
            <p:cNvPr id="26" name="TextBox 25">
              <a:extLst>
                <a:ext uri="{FF2B5EF4-FFF2-40B4-BE49-F238E27FC236}">
                  <a16:creationId xmlns:a16="http://schemas.microsoft.com/office/drawing/2014/main" id="{15B6D75C-2A94-1E38-9A49-74020C8DC189}"/>
                </a:ext>
              </a:extLst>
            </p:cNvPr>
            <p:cNvSpPr txBox="1"/>
            <p:nvPr/>
          </p:nvSpPr>
          <p:spPr>
            <a:xfrm rot="16200000">
              <a:off x="329925" y="2338305"/>
              <a:ext cx="3051806" cy="154145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cxnSp>
          <p:nvCxnSpPr>
            <p:cNvPr id="27" name="Straight Connector 26">
              <a:extLst>
                <a:ext uri="{FF2B5EF4-FFF2-40B4-BE49-F238E27FC236}">
                  <a16:creationId xmlns:a16="http://schemas.microsoft.com/office/drawing/2014/main" id="{5ECF32AA-2611-C15D-24E0-41E733DB0F54}"/>
                </a:ext>
              </a:extLst>
            </p:cNvPr>
            <p:cNvCxnSpPr/>
            <p:nvPr/>
          </p:nvCxnSpPr>
          <p:spPr>
            <a:xfrm>
              <a:off x="203200" y="1701800"/>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084D5A9-A946-45B8-16D7-91A6E9D2BDC9}"/>
                </a:ext>
              </a:extLst>
            </p:cNvPr>
            <p:cNvCxnSpPr>
              <a:cxnSpLocks/>
              <a:endCxn id="26" idx="2"/>
            </p:cNvCxnSpPr>
            <p:nvPr/>
          </p:nvCxnSpPr>
          <p:spPr>
            <a:xfrm>
              <a:off x="1085103" y="1701800"/>
              <a:ext cx="1541450" cy="1407230"/>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EF45CE2-1E82-28F3-DE99-C5101A82BBE8}"/>
                </a:ext>
              </a:extLst>
            </p:cNvPr>
            <p:cNvCxnSpPr>
              <a:cxnSpLocks/>
              <a:endCxn id="26" idx="2"/>
            </p:cNvCxnSpPr>
            <p:nvPr/>
          </p:nvCxnSpPr>
          <p:spPr>
            <a:xfrm>
              <a:off x="1085102" y="2623785"/>
              <a:ext cx="1541451" cy="485245"/>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36641CF-FA3D-C92F-FDDE-A98B73DD9A6F}"/>
                </a:ext>
              </a:extLst>
            </p:cNvPr>
            <p:cNvCxnSpPr/>
            <p:nvPr/>
          </p:nvCxnSpPr>
          <p:spPr>
            <a:xfrm>
              <a:off x="203199" y="2623785"/>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4" name="Title 2">
            <a:extLst>
              <a:ext uri="{FF2B5EF4-FFF2-40B4-BE49-F238E27FC236}">
                <a16:creationId xmlns:a16="http://schemas.microsoft.com/office/drawing/2014/main" id="{5EE75168-05F9-2415-CFBC-80FE2038B15E}"/>
              </a:ext>
            </a:extLst>
          </p:cNvPr>
          <p:cNvSpPr>
            <a:spLocks noGrp="1"/>
          </p:cNvSpPr>
          <p:nvPr>
            <p:ph type="title"/>
          </p:nvPr>
        </p:nvSpPr>
        <p:spPr>
          <a:xfrm>
            <a:off x="1458717" y="288454"/>
            <a:ext cx="9447821" cy="586648"/>
          </a:xfrm>
        </p:spPr>
        <p:txBody>
          <a:bodyPr/>
          <a:lstStyle/>
          <a:p>
            <a:r>
              <a:rPr lang="en-US" dirty="0"/>
              <a:t>Why time delay is not affecting the spot size(FWHM)?</a:t>
            </a:r>
          </a:p>
        </p:txBody>
      </p:sp>
    </p:spTree>
    <p:extLst>
      <p:ext uri="{BB962C8B-B14F-4D97-AF65-F5344CB8AC3E}">
        <p14:creationId xmlns:p14="http://schemas.microsoft.com/office/powerpoint/2010/main" val="248701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44">
                <a:extLst>
                  <a:ext uri="{FF2B5EF4-FFF2-40B4-BE49-F238E27FC236}">
                    <a16:creationId xmlns:a16="http://schemas.microsoft.com/office/drawing/2014/main" id="{CDBAC000-C9B7-8CBC-7E16-6BF38209C68C}"/>
                  </a:ext>
                </a:extLst>
              </p:cNvPr>
              <p:cNvSpPr txBox="1">
                <a:spLocks/>
              </p:cNvSpPr>
              <p:nvPr/>
            </p:nvSpPr>
            <p:spPr>
              <a:xfrm>
                <a:off x="4203700" y="1054271"/>
                <a:ext cx="7620000" cy="5664582"/>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800" dirty="0"/>
                  <a:t>Diffraction is coherent around a given zone</a:t>
                </a:r>
              </a:p>
              <a:p>
                <a:pPr>
                  <a:lnSpc>
                    <a:spcPct val="150000"/>
                  </a:lnSpc>
                </a:pPr>
                <a:r>
                  <a:rPr lang="en-US" sz="1800" dirty="0"/>
                  <a:t>The addition of the individual foci arrives at different times and therefore, interference is suppressed.</a:t>
                </a:r>
              </a:p>
              <a:p>
                <a:pPr>
                  <a:lnSpc>
                    <a:spcPct val="150000"/>
                  </a:lnSpc>
                </a:pPr>
                <a:r>
                  <a:rPr lang="en-US" sz="1800" dirty="0"/>
                  <a:t>Autocorrelation term:</a:t>
                </a:r>
                <a:br>
                  <a:rPr lang="en-US" sz="1800" dirty="0"/>
                </a:b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𝑎</m:t>
                        </m:r>
                      </m:sub>
                    </m:sSub>
                    <m:r>
                      <a:rPr lang="en-US" sz="1800" i="1">
                        <a:latin typeface="Cambria Math" panose="02040503050406030204" pitchFamily="18" charset="0"/>
                      </a:rPr>
                      <m:t>(</m:t>
                    </m:r>
                    <m:r>
                      <a:rPr lang="en-US" sz="1800" i="1">
                        <a:latin typeface="Cambria Math" panose="02040503050406030204" pitchFamily="18" charset="0"/>
                      </a:rPr>
                      <m:t>𝑟</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𝑒𝑥𝑝</m:t>
                    </m:r>
                    <m:r>
                      <a:rPr lang="en-US" sz="1800" i="1">
                        <a:latin typeface="Cambria Math" panose="02040503050406030204" pitchFamily="18" charset="0"/>
                      </a:rPr>
                      <m:t> </m:t>
                    </m:r>
                    <m:d>
                      <m:dPr>
                        <m:ctrlPr>
                          <a:rPr lang="en-US" sz="1800" i="1">
                            <a:latin typeface="Cambria Math" panose="02040503050406030204" pitchFamily="18" charset="0"/>
                          </a:rPr>
                        </m:ctrlPr>
                      </m:dPr>
                      <m:e>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𝑇</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r>
                                      <a:rPr lang="en-US" sz="1800" i="1">
                                        <a:latin typeface="Cambria Math" panose="02040503050406030204" pitchFamily="18" charset="0"/>
                                      </a:rPr>
                                      <m:t>𝑇</m:t>
                                    </m:r>
                                    <m:d>
                                      <m:dPr>
                                        <m:ctrlPr>
                                          <a:rPr lang="en-US" sz="1800" i="1">
                                            <a:latin typeface="Cambria Math" panose="02040503050406030204" pitchFamily="18" charset="0"/>
                                          </a:rPr>
                                        </m:ctrlPr>
                                      </m:dPr>
                                      <m:e>
                                        <m:r>
                                          <a:rPr lang="en-US" sz="1800" i="1">
                                            <a:latin typeface="Cambria Math" panose="02040503050406030204" pitchFamily="18" charset="0"/>
                                          </a:rPr>
                                          <m:t>𝑟</m:t>
                                        </m:r>
                                        <m:r>
                                          <a:rPr lang="en-US" sz="1800" i="1">
                                            <a:latin typeface="Cambria Math" panose="02040503050406030204" pitchFamily="18" charset="0"/>
                                          </a:rPr>
                                          <m:t>′</m:t>
                                        </m:r>
                                      </m:e>
                                    </m:d>
                                  </m:e>
                                </m:d>
                              </m:e>
                              <m:sup>
                                <m:r>
                                  <a:rPr lang="en-US" sz="1800" i="1">
                                    <a:latin typeface="Cambria Math" panose="02040503050406030204" pitchFamily="18" charset="0"/>
                                  </a:rPr>
                                  <m:t>2</m:t>
                                </m:r>
                              </m:sup>
                            </m:sSup>
                          </m:num>
                          <m:den>
                            <m:r>
                              <a:rPr lang="en-US" sz="1800" i="1">
                                <a:latin typeface="Cambria Math" panose="02040503050406030204" pitchFamily="18" charset="0"/>
                              </a:rPr>
                              <m:t>4</m:t>
                            </m:r>
                            <m:sSubSup>
                              <m:sSubSupPr>
                                <m:ctrlPr>
                                  <a:rPr lang="en-US" sz="1800" i="1">
                                    <a:latin typeface="Cambria Math" panose="02040503050406030204" pitchFamily="18" charset="0"/>
                                  </a:rPr>
                                </m:ctrlPr>
                              </m:sSubSupPr>
                              <m:e>
                                <m:r>
                                  <a:rPr lang="en-US" sz="1800" i="1">
                                    <a:latin typeface="Cambria Math" panose="02040503050406030204" pitchFamily="18" charset="0"/>
                                  </a:rPr>
                                  <m:t>𝜎</m:t>
                                </m:r>
                              </m:e>
                              <m:sub>
                                <m:r>
                                  <a:rPr lang="en-US" sz="1800" i="1">
                                    <a:latin typeface="Cambria Math" panose="02040503050406030204" pitchFamily="18" charset="0"/>
                                  </a:rPr>
                                  <m:t>𝑡</m:t>
                                </m:r>
                              </m:sub>
                              <m:sup>
                                <m:r>
                                  <a:rPr lang="en-US" sz="1800" i="1">
                                    <a:latin typeface="Cambria Math" panose="02040503050406030204" pitchFamily="18" charset="0"/>
                                  </a:rPr>
                                  <m:t>2</m:t>
                                </m:r>
                              </m:sup>
                            </m:sSubSup>
                          </m:den>
                        </m:f>
                      </m:e>
                    </m:d>
                  </m:oMath>
                </a14:m>
                <a:endParaRPr lang="en-US" sz="1800" dirty="0"/>
              </a:p>
              <a:p>
                <a:pPr>
                  <a:lnSpc>
                    <a:spcPct val="150000"/>
                  </a:lnSpc>
                </a:pPr>
                <a:r>
                  <a:rPr lang="en-US" sz="1800" dirty="0"/>
                  <a:t>It measures how much the pulses from two regions of the zone plate overlap in time.</a:t>
                </a:r>
              </a:p>
              <a:p>
                <a:pPr>
                  <a:lnSpc>
                    <a:spcPct val="150000"/>
                  </a:lnSpc>
                </a:pPr>
                <a:endParaRPr lang="en-US" sz="1800" dirty="0"/>
              </a:p>
              <a:p>
                <a:pPr marL="0" indent="0">
                  <a:lnSpc>
                    <a:spcPct val="150000"/>
                  </a:lnSpc>
                  <a:buNone/>
                </a:pPr>
                <a:endParaRPr lang="en-US" sz="1800" dirty="0"/>
              </a:p>
              <a:p>
                <a:pPr>
                  <a:lnSpc>
                    <a:spcPct val="150000"/>
                  </a:lnSpc>
                </a:pPr>
                <a:r>
                  <a:rPr lang="en-US" sz="1800" dirty="0"/>
                  <a:t>CW limit,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𝑎</m:t>
                        </m:r>
                      </m:sub>
                    </m:sSub>
                    <m:r>
                      <a:rPr lang="en-US" sz="1800" b="0" i="1" smtClean="0">
                        <a:latin typeface="Cambria Math" panose="02040503050406030204" pitchFamily="18" charset="0"/>
                      </a:rPr>
                      <m:t>=1.</m:t>
                    </m:r>
                  </m:oMath>
                </a14:m>
                <a:endParaRPr lang="en-US" sz="1800" b="0" dirty="0"/>
              </a:p>
              <a:p>
                <a:pPr>
                  <a:lnSpc>
                    <a:spcPct val="150000"/>
                  </a:lnSpc>
                </a:pPr>
                <a:r>
                  <a:rPr lang="en-US" sz="1800" dirty="0"/>
                  <a:t>Ultrafast limit,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𝑎</m:t>
                        </m:r>
                      </m:sub>
                    </m:sSub>
                    <m:r>
                      <a:rPr lang="en-US" sz="1800" b="0" i="1" smtClean="0">
                        <a:latin typeface="Cambria Math" panose="02040503050406030204" pitchFamily="18" charset="0"/>
                      </a:rPr>
                      <m:t>→0</m:t>
                    </m:r>
                  </m:oMath>
                </a14:m>
                <a:endParaRPr lang="en-US" sz="1800" dirty="0"/>
              </a:p>
              <a:p>
                <a:endParaRPr lang="en-US" sz="1800" dirty="0"/>
              </a:p>
            </p:txBody>
          </p:sp>
        </mc:Choice>
        <mc:Fallback>
          <p:sp>
            <p:nvSpPr>
              <p:cNvPr id="4" name="Content Placeholder 44">
                <a:extLst>
                  <a:ext uri="{FF2B5EF4-FFF2-40B4-BE49-F238E27FC236}">
                    <a16:creationId xmlns:a16="http://schemas.microsoft.com/office/drawing/2014/main" id="{CDBAC000-C9B7-8CBC-7E16-6BF38209C68C}"/>
                  </a:ext>
                </a:extLst>
              </p:cNvPr>
              <p:cNvSpPr txBox="1">
                <a:spLocks noRot="1" noChangeAspect="1" noMove="1" noResize="1" noEditPoints="1" noAdjustHandles="1" noChangeArrowheads="1" noChangeShapeType="1" noTextEdit="1"/>
              </p:cNvSpPr>
              <p:nvPr/>
            </p:nvSpPr>
            <p:spPr>
              <a:xfrm>
                <a:off x="4203700" y="1054271"/>
                <a:ext cx="7620000" cy="5664582"/>
              </a:xfrm>
              <a:prstGeom prst="rect">
                <a:avLst/>
              </a:prstGeom>
              <a:blipFill>
                <a:blip r:embed="rId2"/>
                <a:stretch>
                  <a:fillRect l="-666" t="-673"/>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ADA9F8CA-8F5C-D6E3-96B6-3A8D9A80D22F}"/>
              </a:ext>
            </a:extLst>
          </p:cNvPr>
          <p:cNvGrpSpPr/>
          <p:nvPr/>
        </p:nvGrpSpPr>
        <p:grpSpPr>
          <a:xfrm>
            <a:off x="203199" y="1519038"/>
            <a:ext cx="2423354" cy="3151753"/>
            <a:chOff x="203199" y="1519038"/>
            <a:chExt cx="2423354" cy="3151753"/>
          </a:xfrm>
        </p:grpSpPr>
        <p:pic>
          <p:nvPicPr>
            <p:cNvPr id="8" name="Picture 7" descr="(a) Fresnel zone plate, (b) phase zone plate, and (c) phase Fresnel lens. ">
              <a:extLst>
                <a:ext uri="{FF2B5EF4-FFF2-40B4-BE49-F238E27FC236}">
                  <a16:creationId xmlns:a16="http://schemas.microsoft.com/office/drawing/2014/main" id="{DF3AADA9-0418-5927-725D-F394E3DE8949}"/>
                </a:ext>
              </a:extLst>
            </p:cNvPr>
            <p:cNvPicPr>
              <a:picLocks noChangeAspect="1"/>
            </p:cNvPicPr>
            <p:nvPr/>
          </p:nvPicPr>
          <p:blipFill>
            <a:blip r:embed="rId3"/>
            <a:srcRect l="63811" r="31534"/>
            <a:stretch>
              <a:fillRect/>
            </a:stretch>
          </p:blipFill>
          <p:spPr>
            <a:xfrm>
              <a:off x="866393" y="1519038"/>
              <a:ext cx="268941" cy="3151753"/>
            </a:xfrm>
            <a:prstGeom prst="rect">
              <a:avLst/>
            </a:prstGeom>
          </p:spPr>
        </p:pic>
        <p:sp>
          <p:nvSpPr>
            <p:cNvPr id="9" name="TextBox 8">
              <a:extLst>
                <a:ext uri="{FF2B5EF4-FFF2-40B4-BE49-F238E27FC236}">
                  <a16:creationId xmlns:a16="http://schemas.microsoft.com/office/drawing/2014/main" id="{CD967F1A-3970-CA2E-9350-3C87CCB67697}"/>
                </a:ext>
              </a:extLst>
            </p:cNvPr>
            <p:cNvSpPr txBox="1"/>
            <p:nvPr/>
          </p:nvSpPr>
          <p:spPr>
            <a:xfrm rot="16200000">
              <a:off x="329925" y="2338305"/>
              <a:ext cx="3051806" cy="154145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cxnSp>
          <p:nvCxnSpPr>
            <p:cNvPr id="10" name="Straight Connector 9">
              <a:extLst>
                <a:ext uri="{FF2B5EF4-FFF2-40B4-BE49-F238E27FC236}">
                  <a16:creationId xmlns:a16="http://schemas.microsoft.com/office/drawing/2014/main" id="{BD368132-0FF4-46FC-DF24-6BA3A4DCBA9F}"/>
                </a:ext>
              </a:extLst>
            </p:cNvPr>
            <p:cNvCxnSpPr/>
            <p:nvPr/>
          </p:nvCxnSpPr>
          <p:spPr>
            <a:xfrm>
              <a:off x="203200" y="1701800"/>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BE3F9E4-58F7-5AEB-06DC-8304705FC88F}"/>
                </a:ext>
              </a:extLst>
            </p:cNvPr>
            <p:cNvCxnSpPr>
              <a:cxnSpLocks/>
              <a:endCxn id="9" idx="2"/>
            </p:cNvCxnSpPr>
            <p:nvPr/>
          </p:nvCxnSpPr>
          <p:spPr>
            <a:xfrm>
              <a:off x="1085103" y="1701800"/>
              <a:ext cx="1541450" cy="1407230"/>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C1ADBC2-D7D3-E397-5489-E146C85736E0}"/>
                </a:ext>
              </a:extLst>
            </p:cNvPr>
            <p:cNvCxnSpPr>
              <a:cxnSpLocks/>
              <a:endCxn id="9" idx="2"/>
            </p:cNvCxnSpPr>
            <p:nvPr/>
          </p:nvCxnSpPr>
          <p:spPr>
            <a:xfrm>
              <a:off x="1085102" y="2623785"/>
              <a:ext cx="1541451" cy="485245"/>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4E395C2-AA8F-60AF-3E02-5D2AEE57B3E6}"/>
                </a:ext>
              </a:extLst>
            </p:cNvPr>
            <p:cNvCxnSpPr/>
            <p:nvPr/>
          </p:nvCxnSpPr>
          <p:spPr>
            <a:xfrm>
              <a:off x="203199" y="2623785"/>
              <a:ext cx="881903"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B10E166E-1023-F32D-9EFF-70B8A88EFDA3}"/>
              </a:ext>
            </a:extLst>
          </p:cNvPr>
          <p:cNvCxnSpPr>
            <a:cxnSpLocks/>
          </p:cNvCxnSpPr>
          <p:nvPr/>
        </p:nvCxnSpPr>
        <p:spPr>
          <a:xfrm>
            <a:off x="1085102" y="4770673"/>
            <a:ext cx="1541451" cy="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7FD3E68-E791-5BBF-5CB1-C8CBEB4B780F}"/>
              </a:ext>
            </a:extLst>
          </p:cNvPr>
          <p:cNvSpPr txBox="1"/>
          <p:nvPr/>
        </p:nvSpPr>
        <p:spPr>
          <a:xfrm>
            <a:off x="1494510" y="4753607"/>
            <a:ext cx="568489" cy="369332"/>
          </a:xfrm>
          <a:prstGeom prst="rect">
            <a:avLst/>
          </a:prstGeom>
          <a:noFill/>
        </p:spPr>
        <p:txBody>
          <a:bodyPr wrap="square" rtlCol="0">
            <a:spAutoFit/>
          </a:bodyPr>
          <a:lstStyle/>
          <a:p>
            <a:r>
              <a:rPr lang="en-US" dirty="0">
                <a:solidFill>
                  <a:schemeClr val="tx2"/>
                </a:solidFill>
                <a:latin typeface="Calibri"/>
                <a:cs typeface="Calibri"/>
              </a:rPr>
              <a:t> f</a:t>
            </a:r>
            <a:r>
              <a:rPr lang="en-US" baseline="-25000" dirty="0">
                <a:solidFill>
                  <a:schemeClr val="tx2"/>
                </a:solidFill>
                <a:latin typeface="Calibri"/>
                <a:cs typeface="Calibri"/>
              </a:rPr>
              <a:t>0</a:t>
            </a:r>
            <a:endParaRPr lang="en-US" dirty="0">
              <a:solidFill>
                <a:schemeClr val="tx2"/>
              </a:solidFill>
              <a:latin typeface="Calibri"/>
              <a:cs typeface="Calibri"/>
            </a:endParaRPr>
          </a:p>
        </p:txBody>
      </p:sp>
      <p:cxnSp>
        <p:nvCxnSpPr>
          <p:cNvPr id="20" name="Straight Connector 19">
            <a:extLst>
              <a:ext uri="{FF2B5EF4-FFF2-40B4-BE49-F238E27FC236}">
                <a16:creationId xmlns:a16="http://schemas.microsoft.com/office/drawing/2014/main" id="{87B781FA-701A-1887-2822-000D03503598}"/>
              </a:ext>
            </a:extLst>
          </p:cNvPr>
          <p:cNvCxnSpPr>
            <a:cxnSpLocks/>
          </p:cNvCxnSpPr>
          <p:nvPr/>
        </p:nvCxnSpPr>
        <p:spPr>
          <a:xfrm>
            <a:off x="167987" y="3107614"/>
            <a:ext cx="3359727" cy="0"/>
          </a:xfrm>
          <a:prstGeom prst="line">
            <a:avLst/>
          </a:prstGeom>
          <a:ln>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D3CFF52-CEF2-E8C9-8E11-AAF2B47EC614}"/>
              </a:ext>
            </a:extLst>
          </p:cNvPr>
          <p:cNvCxnSpPr>
            <a:cxnSpLocks/>
          </p:cNvCxnSpPr>
          <p:nvPr/>
        </p:nvCxnSpPr>
        <p:spPr>
          <a:xfrm flipV="1">
            <a:off x="828293" y="2623785"/>
            <a:ext cx="0" cy="47113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6398771-1401-0A9D-6C74-EDFD65FDCA93}"/>
              </a:ext>
            </a:extLst>
          </p:cNvPr>
          <p:cNvCxnSpPr>
            <a:cxnSpLocks/>
          </p:cNvCxnSpPr>
          <p:nvPr/>
        </p:nvCxnSpPr>
        <p:spPr>
          <a:xfrm flipV="1">
            <a:off x="421893" y="1701800"/>
            <a:ext cx="0" cy="140581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8EAC9D5-2716-2A2F-74AD-06D9719CCDD8}"/>
                  </a:ext>
                </a:extLst>
              </p:cNvPr>
              <p:cNvSpPr txBox="1"/>
              <p:nvPr/>
            </p:nvSpPr>
            <p:spPr>
              <a:xfrm>
                <a:off x="30865" y="2185629"/>
                <a:ext cx="5313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𝑟</m:t>
                          </m:r>
                        </m:e>
                        <m:sup>
                          <m:r>
                            <a:rPr lang="en-US" sz="1800" b="0" i="1" smtClean="0">
                              <a:solidFill>
                                <a:schemeClr val="tx1"/>
                              </a:solidFill>
                              <a:latin typeface="Cambria Math" panose="02040503050406030204" pitchFamily="18" charset="0"/>
                            </a:rPr>
                            <m:t>′</m:t>
                          </m:r>
                        </m:sup>
                      </m:sSup>
                      <m:r>
                        <a:rPr lang="en-US" sz="1800" b="0" i="1" smtClean="0">
                          <a:solidFill>
                            <a:schemeClr val="tx1"/>
                          </a:solidFill>
                          <a:latin typeface="Cambria Math" panose="02040503050406030204" pitchFamily="18" charset="0"/>
                        </a:rPr>
                        <m:t> </m:t>
                      </m:r>
                    </m:oMath>
                  </m:oMathPara>
                </a14:m>
                <a:endParaRPr lang="en-US" dirty="0"/>
              </a:p>
            </p:txBody>
          </p:sp>
        </mc:Choice>
        <mc:Fallback xmlns="">
          <p:sp>
            <p:nvSpPr>
              <p:cNvPr id="28" name="TextBox 27">
                <a:extLst>
                  <a:ext uri="{FF2B5EF4-FFF2-40B4-BE49-F238E27FC236}">
                    <a16:creationId xmlns:a16="http://schemas.microsoft.com/office/drawing/2014/main" id="{B8EAC9D5-2716-2A2F-74AD-06D9719CCDD8}"/>
                  </a:ext>
                </a:extLst>
              </p:cNvPr>
              <p:cNvSpPr txBox="1">
                <a:spLocks noRot="1" noChangeAspect="1" noMove="1" noResize="1" noEditPoints="1" noAdjustHandles="1" noChangeArrowheads="1" noChangeShapeType="1" noTextEdit="1"/>
              </p:cNvSpPr>
              <p:nvPr/>
            </p:nvSpPr>
            <p:spPr>
              <a:xfrm>
                <a:off x="30865" y="2185629"/>
                <a:ext cx="531330"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00EAA3A-981B-7BCF-6E7A-11B954F77F24}"/>
                  </a:ext>
                </a:extLst>
              </p:cNvPr>
              <p:cNvSpPr txBox="1"/>
              <p:nvPr/>
            </p:nvSpPr>
            <p:spPr>
              <a:xfrm>
                <a:off x="449741" y="2708179"/>
                <a:ext cx="5313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𝑟</m:t>
                      </m:r>
                      <m:r>
                        <a:rPr lang="en-US" sz="1800" b="0" i="1" smtClean="0">
                          <a:solidFill>
                            <a:schemeClr val="tx1"/>
                          </a:solidFill>
                          <a:latin typeface="Cambria Math" panose="02040503050406030204" pitchFamily="18" charset="0"/>
                        </a:rPr>
                        <m:t> </m:t>
                      </m:r>
                    </m:oMath>
                  </m:oMathPara>
                </a14:m>
                <a:endParaRPr lang="en-US" dirty="0"/>
              </a:p>
            </p:txBody>
          </p:sp>
        </mc:Choice>
        <mc:Fallback xmlns="">
          <p:sp>
            <p:nvSpPr>
              <p:cNvPr id="29" name="TextBox 28">
                <a:extLst>
                  <a:ext uri="{FF2B5EF4-FFF2-40B4-BE49-F238E27FC236}">
                    <a16:creationId xmlns:a16="http://schemas.microsoft.com/office/drawing/2014/main" id="{200EAA3A-981B-7BCF-6E7A-11B954F77F24}"/>
                  </a:ext>
                </a:extLst>
              </p:cNvPr>
              <p:cNvSpPr txBox="1">
                <a:spLocks noRot="1" noChangeAspect="1" noMove="1" noResize="1" noEditPoints="1" noAdjustHandles="1" noChangeArrowheads="1" noChangeShapeType="1" noTextEdit="1"/>
              </p:cNvSpPr>
              <p:nvPr/>
            </p:nvSpPr>
            <p:spPr>
              <a:xfrm>
                <a:off x="449741" y="2708179"/>
                <a:ext cx="531330" cy="369332"/>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A66A5614-7F24-5AD2-F300-1CDD79DF0441}"/>
                  </a:ext>
                </a:extLst>
              </p:cNvPr>
              <p:cNvGraphicFramePr>
                <a:graphicFrameLocks noGrp="1"/>
              </p:cNvGraphicFramePr>
              <p:nvPr>
                <p:extLst>
                  <p:ext uri="{D42A27DB-BD31-4B8C-83A1-F6EECF244321}">
                    <p14:modId xmlns:p14="http://schemas.microsoft.com/office/powerpoint/2010/main" val="2859978204"/>
                  </p:ext>
                </p:extLst>
              </p:nvPr>
            </p:nvGraphicFramePr>
            <p:xfrm>
              <a:off x="5655378" y="4753607"/>
              <a:ext cx="4622801" cy="914400"/>
            </p:xfrm>
            <a:graphic>
              <a:graphicData uri="http://schemas.openxmlformats.org/drawingml/2006/table">
                <a:tbl>
                  <a:tblPr firstRow="1" bandRow="1">
                    <a:tableStyleId>{5C22544A-7EE6-4342-B048-85BDC9FD1C3A}</a:tableStyleId>
                  </a:tblPr>
                  <a:tblGrid>
                    <a:gridCol w="4622801">
                      <a:extLst>
                        <a:ext uri="{9D8B030D-6E8A-4147-A177-3AD203B41FA5}">
                          <a16:colId xmlns:a16="http://schemas.microsoft.com/office/drawing/2014/main" val="2726356748"/>
                        </a:ext>
                      </a:extLst>
                    </a:gridCol>
                  </a:tblGrid>
                  <a:tr h="0">
                    <a:tc>
                      <a:txBody>
                        <a:bodyPr/>
                        <a:lstStyle/>
                        <a:p>
                          <a14:m>
                            <m:oMath xmlns:m="http://schemas.openxmlformats.org/officeDocument/2006/math">
                              <m:sSup>
                                <m:sSupPr>
                                  <m:ctrlPr>
                                    <a:rPr lang="en-US" sz="1400" b="0"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𝑟</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𝑟</m:t>
                                  </m:r>
                                </m:e>
                                <m:sup>
                                  <m:r>
                                    <a:rPr lang="en-US" sz="1400" b="0" i="1" smtClean="0">
                                      <a:solidFill>
                                        <a:schemeClr val="tx1"/>
                                      </a:solidFill>
                                      <a:latin typeface="Cambria Math" panose="02040503050406030204" pitchFamily="18" charset="0"/>
                                    </a:rPr>
                                    <m:t>′</m:t>
                                  </m:r>
                                </m:sup>
                              </m:sSup>
                              <m:r>
                                <a:rPr lang="en-US" sz="1400" b="0" i="1" smtClean="0">
                                  <a:solidFill>
                                    <a:schemeClr val="tx1"/>
                                  </a:solidFill>
                                  <a:latin typeface="Cambria Math" panose="02040503050406030204" pitchFamily="18" charset="0"/>
                                </a:rPr>
                                <m:t> →</m:t>
                              </m:r>
                            </m:oMath>
                          </a14:m>
                          <a:r>
                            <a:rPr lang="en-US" sz="1400" b="0" dirty="0">
                              <a:solidFill>
                                <a:schemeClr val="tx1"/>
                              </a:solidFill>
                              <a:latin typeface="Arial" panose="020B0604020202020204" pitchFamily="34" charset="0"/>
                              <a:cs typeface="Arial" panose="020B0604020202020204" pitchFamily="34" charset="0"/>
                            </a:rPr>
                            <a:t>Two points (or rings) on the zone plate aperture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95697449"/>
                      </a:ext>
                    </a:extLst>
                  </a:tr>
                  <a:tr h="192909">
                    <a:tc>
                      <a:txBody>
                        <a:bodyPr/>
                        <a:lstStyle/>
                        <a:p>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𝜎</m:t>
                                  </m:r>
                                </m:e>
                                <m:sub>
                                  <m:r>
                                    <a:rPr lang="en-US" sz="1400" b="0" i="1" smtClean="0">
                                      <a:solidFill>
                                        <a:schemeClr val="tx1"/>
                                      </a:solidFill>
                                      <a:latin typeface="Cambria Math" panose="02040503050406030204" pitchFamily="18" charset="0"/>
                                    </a:rPr>
                                    <m:t>𝑡</m:t>
                                  </m:r>
                                </m:sub>
                              </m:sSub>
                              <m:r>
                                <a:rPr lang="en-US" sz="1400" b="0" i="1" smtClean="0">
                                  <a:solidFill>
                                    <a:schemeClr val="tx1"/>
                                  </a:solidFill>
                                  <a:latin typeface="Cambria Math" panose="02040503050406030204" pitchFamily="18" charset="0"/>
                                </a:rPr>
                                <m:t>→ </m:t>
                              </m:r>
                            </m:oMath>
                          </a14:m>
                          <a:r>
                            <a:rPr lang="en-US" sz="1400" b="0" dirty="0">
                              <a:solidFill>
                                <a:schemeClr val="tx1"/>
                              </a:solidFill>
                              <a:latin typeface="Arial" panose="020B0604020202020204" pitchFamily="34" charset="0"/>
                              <a:cs typeface="Arial" panose="020B0604020202020204" pitchFamily="34" charset="0"/>
                            </a:rPr>
                            <a:t>Pulse width standard</a:t>
                          </a:r>
                          <a:r>
                            <a:rPr lang="en-US" sz="1400" b="0" baseline="0" dirty="0">
                              <a:solidFill>
                                <a:schemeClr val="tx1"/>
                              </a:solidFill>
                              <a:latin typeface="Arial" panose="020B0604020202020204" pitchFamily="34" charset="0"/>
                              <a:cs typeface="Arial" panose="020B0604020202020204" pitchFamily="34" charset="0"/>
                            </a:rPr>
                            <a:t> deviation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571846204"/>
                      </a:ext>
                    </a:extLst>
                  </a:tr>
                  <a:tr h="2312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400" b="0" i="1" smtClean="0">
                                  <a:solidFill>
                                    <a:schemeClr val="tx1"/>
                                  </a:solidFill>
                                  <a:latin typeface="Cambria Math" panose="02040503050406030204" pitchFamily="18" charset="0"/>
                                </a:rPr>
                                <m:t>𝑇</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𝑟</m:t>
                                  </m:r>
                                </m:e>
                              </m:d>
                              <m:r>
                                <a:rPr lang="en-US" sz="1400" b="0" i="1" smtClean="0">
                                  <a:solidFill>
                                    <a:schemeClr val="tx1"/>
                                  </a:solidFill>
                                  <a:latin typeface="Cambria Math" panose="02040503050406030204" pitchFamily="18" charset="0"/>
                                </a:rPr>
                                <m:t>→</m:t>
                              </m:r>
                            </m:oMath>
                          </a14:m>
                          <a:r>
                            <a:rPr lang="en-US" sz="1400" dirty="0">
                              <a:solidFill>
                                <a:schemeClr val="tx1"/>
                              </a:solidFill>
                              <a:latin typeface="Arial" panose="020B0604020202020204" pitchFamily="34" charset="0"/>
                              <a:cs typeface="Arial" panose="020B0604020202020204" pitchFamily="34" charset="0"/>
                            </a:rPr>
                            <a:t> Time delay</a:t>
                          </a:r>
                          <a:r>
                            <a:rPr lang="en-US" sz="1400" baseline="0" dirty="0">
                              <a:solidFill>
                                <a:schemeClr val="tx1"/>
                              </a:solidFill>
                              <a:latin typeface="Arial" panose="020B0604020202020204" pitchFamily="34" charset="0"/>
                              <a:cs typeface="Arial" panose="020B0604020202020204" pitchFamily="34" charset="0"/>
                            </a:rPr>
                            <a:t> compared to the central ray.</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307292"/>
                      </a:ext>
                    </a:extLst>
                  </a:tr>
                </a:tbl>
              </a:graphicData>
            </a:graphic>
          </p:graphicFrame>
        </mc:Choice>
        <mc:Fallback xmlns="">
          <p:graphicFrame>
            <p:nvGraphicFramePr>
              <p:cNvPr id="30" name="Table 29">
                <a:extLst>
                  <a:ext uri="{FF2B5EF4-FFF2-40B4-BE49-F238E27FC236}">
                    <a16:creationId xmlns:a16="http://schemas.microsoft.com/office/drawing/2014/main" id="{A66A5614-7F24-5AD2-F300-1CDD79DF0441}"/>
                  </a:ext>
                </a:extLst>
              </p:cNvPr>
              <p:cNvGraphicFramePr>
                <a:graphicFrameLocks noGrp="1"/>
              </p:cNvGraphicFramePr>
              <p:nvPr>
                <p:extLst>
                  <p:ext uri="{D42A27DB-BD31-4B8C-83A1-F6EECF244321}">
                    <p14:modId xmlns:p14="http://schemas.microsoft.com/office/powerpoint/2010/main" val="2859978204"/>
                  </p:ext>
                </p:extLst>
              </p:nvPr>
            </p:nvGraphicFramePr>
            <p:xfrm>
              <a:off x="5655378" y="4753607"/>
              <a:ext cx="4622801" cy="914400"/>
            </p:xfrm>
            <a:graphic>
              <a:graphicData uri="http://schemas.openxmlformats.org/drawingml/2006/table">
                <a:tbl>
                  <a:tblPr firstRow="1" bandRow="1">
                    <a:tableStyleId>{5C22544A-7EE6-4342-B048-85BDC9FD1C3A}</a:tableStyleId>
                  </a:tblPr>
                  <a:tblGrid>
                    <a:gridCol w="4622801">
                      <a:extLst>
                        <a:ext uri="{9D8B030D-6E8A-4147-A177-3AD203B41FA5}">
                          <a16:colId xmlns:a16="http://schemas.microsoft.com/office/drawing/2014/main" val="2726356748"/>
                        </a:ext>
                      </a:extLst>
                    </a:gridCol>
                  </a:tblGrid>
                  <a:tr h="304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6"/>
                          <a:stretch>
                            <a:fillRect l="-274" t="-4167" r="-548" b="-225000"/>
                          </a:stretch>
                        </a:blipFill>
                      </a:tcPr>
                    </a:tc>
                    <a:extLst>
                      <a:ext uri="{0D108BD9-81ED-4DB2-BD59-A6C34878D82A}">
                        <a16:rowId xmlns:a16="http://schemas.microsoft.com/office/drawing/2014/main" val="4195697449"/>
                      </a:ext>
                    </a:extLst>
                  </a:tr>
                  <a:tr h="304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6"/>
                          <a:stretch>
                            <a:fillRect l="-274" t="-100000" r="-548" b="-116000"/>
                          </a:stretch>
                        </a:blipFill>
                      </a:tcPr>
                    </a:tc>
                    <a:extLst>
                      <a:ext uri="{0D108BD9-81ED-4DB2-BD59-A6C34878D82A}">
                        <a16:rowId xmlns:a16="http://schemas.microsoft.com/office/drawing/2014/main" val="3571846204"/>
                      </a:ext>
                    </a:extLst>
                  </a:tr>
                  <a:tr h="304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6"/>
                          <a:stretch>
                            <a:fillRect l="-274" t="-208333" r="-548" b="-20833"/>
                          </a:stretch>
                        </a:blipFill>
                      </a:tcPr>
                    </a:tc>
                    <a:extLst>
                      <a:ext uri="{0D108BD9-81ED-4DB2-BD59-A6C34878D82A}">
                        <a16:rowId xmlns:a16="http://schemas.microsoft.com/office/drawing/2014/main" val="1555307292"/>
                      </a:ext>
                    </a:extLst>
                  </a:tr>
                </a:tbl>
              </a:graphicData>
            </a:graphic>
          </p:graphicFrame>
        </mc:Fallback>
      </mc:AlternateContent>
      <p:sp>
        <p:nvSpPr>
          <p:cNvPr id="5" name="Title 2">
            <a:extLst>
              <a:ext uri="{FF2B5EF4-FFF2-40B4-BE49-F238E27FC236}">
                <a16:creationId xmlns:a16="http://schemas.microsoft.com/office/drawing/2014/main" id="{7C3AE486-1CC7-5AE6-93CC-26BCE9C4572D}"/>
              </a:ext>
            </a:extLst>
          </p:cNvPr>
          <p:cNvSpPr>
            <a:spLocks noGrp="1"/>
          </p:cNvSpPr>
          <p:nvPr>
            <p:ph type="title"/>
          </p:nvPr>
        </p:nvSpPr>
        <p:spPr>
          <a:xfrm>
            <a:off x="1458717" y="288454"/>
            <a:ext cx="9447821" cy="586648"/>
          </a:xfrm>
        </p:spPr>
        <p:txBody>
          <a:bodyPr/>
          <a:lstStyle/>
          <a:p>
            <a:r>
              <a:rPr lang="en-US" dirty="0"/>
              <a:t>Why time delay is not affecting the spot size(FWHM)?</a:t>
            </a:r>
          </a:p>
        </p:txBody>
      </p:sp>
    </p:spTree>
    <p:extLst>
      <p:ext uri="{BB962C8B-B14F-4D97-AF65-F5344CB8AC3E}">
        <p14:creationId xmlns:p14="http://schemas.microsoft.com/office/powerpoint/2010/main" val="420902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7F50-0977-8792-9760-2605D3282664}"/>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9373A540-FE30-BA99-FAA7-B6BFDB081D40}"/>
              </a:ext>
            </a:extLst>
          </p:cNvPr>
          <p:cNvSpPr/>
          <p:nvPr/>
        </p:nvSpPr>
        <p:spPr>
          <a:xfrm>
            <a:off x="4460740" y="2680277"/>
            <a:ext cx="7350263" cy="891953"/>
          </a:xfrm>
          <a:prstGeom prst="rect">
            <a:avLst/>
          </a:prstGeom>
          <a:solidFill>
            <a:schemeClr val="accent1">
              <a:lumMod val="20000"/>
              <a:lumOff val="80000"/>
            </a:schemeClr>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mc:Choice xmlns:a14="http://schemas.microsoft.com/office/drawing/2010/main" Requires="a14">
          <p:sp>
            <p:nvSpPr>
              <p:cNvPr id="4" name="Content Placeholder 44">
                <a:extLst>
                  <a:ext uri="{FF2B5EF4-FFF2-40B4-BE49-F238E27FC236}">
                    <a16:creationId xmlns:a16="http://schemas.microsoft.com/office/drawing/2014/main" id="{FAF089A5-8000-6228-8E90-6A6CFAC0B77A}"/>
                  </a:ext>
                </a:extLst>
              </p:cNvPr>
              <p:cNvSpPr txBox="1">
                <a:spLocks/>
              </p:cNvSpPr>
              <p:nvPr/>
            </p:nvSpPr>
            <p:spPr>
              <a:xfrm>
                <a:off x="4473438" y="1113217"/>
                <a:ext cx="7350262" cy="404781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800" dirty="0"/>
                  <a:t>Autocorrelation term:</a:t>
                </a:r>
                <a:br>
                  <a:rPr lang="en-US" sz="1800" dirty="0"/>
                </a:b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𝑎</m:t>
                        </m:r>
                      </m:sub>
                    </m:sSub>
                    <m:r>
                      <a:rPr lang="en-US" sz="1800" i="1">
                        <a:latin typeface="Cambria Math" panose="02040503050406030204" pitchFamily="18" charset="0"/>
                      </a:rPr>
                      <m:t>(</m:t>
                    </m:r>
                    <m:r>
                      <a:rPr lang="en-US" sz="1800" i="1">
                        <a:latin typeface="Cambria Math" panose="02040503050406030204" pitchFamily="18" charset="0"/>
                      </a:rPr>
                      <m:t>𝑟</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𝑒𝑥𝑝</m:t>
                    </m:r>
                    <m:r>
                      <a:rPr lang="en-US" sz="1800" i="1">
                        <a:latin typeface="Cambria Math" panose="02040503050406030204" pitchFamily="18" charset="0"/>
                      </a:rPr>
                      <m:t> </m:t>
                    </m:r>
                    <m:d>
                      <m:dPr>
                        <m:ctrlPr>
                          <a:rPr lang="en-US" sz="1800" i="1">
                            <a:latin typeface="Cambria Math" panose="02040503050406030204" pitchFamily="18" charset="0"/>
                          </a:rPr>
                        </m:ctrlPr>
                      </m:dPr>
                      <m:e>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𝑇</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r>
                                      <a:rPr lang="en-US" sz="1800" i="1">
                                        <a:latin typeface="Cambria Math" panose="02040503050406030204" pitchFamily="18" charset="0"/>
                                      </a:rPr>
                                      <m:t>𝑇</m:t>
                                    </m:r>
                                    <m:d>
                                      <m:dPr>
                                        <m:ctrlPr>
                                          <a:rPr lang="en-US" sz="1800" i="1">
                                            <a:latin typeface="Cambria Math" panose="02040503050406030204" pitchFamily="18" charset="0"/>
                                          </a:rPr>
                                        </m:ctrlPr>
                                      </m:dPr>
                                      <m:e>
                                        <m:r>
                                          <a:rPr lang="en-US" sz="1800" i="1">
                                            <a:latin typeface="Cambria Math" panose="02040503050406030204" pitchFamily="18" charset="0"/>
                                          </a:rPr>
                                          <m:t>𝑟</m:t>
                                        </m:r>
                                        <m:r>
                                          <a:rPr lang="en-US" sz="1800" i="1">
                                            <a:latin typeface="Cambria Math" panose="02040503050406030204" pitchFamily="18" charset="0"/>
                                          </a:rPr>
                                          <m:t>′</m:t>
                                        </m:r>
                                      </m:e>
                                    </m:d>
                                  </m:e>
                                </m:d>
                              </m:e>
                              <m:sup>
                                <m:r>
                                  <a:rPr lang="en-US" sz="1800" i="1">
                                    <a:latin typeface="Cambria Math" panose="02040503050406030204" pitchFamily="18" charset="0"/>
                                  </a:rPr>
                                  <m:t>2</m:t>
                                </m:r>
                              </m:sup>
                            </m:sSup>
                          </m:num>
                          <m:den>
                            <m:r>
                              <a:rPr lang="en-US" sz="1800" i="1">
                                <a:latin typeface="Cambria Math" panose="02040503050406030204" pitchFamily="18" charset="0"/>
                              </a:rPr>
                              <m:t>4</m:t>
                            </m:r>
                            <m:sSubSup>
                              <m:sSubSupPr>
                                <m:ctrlPr>
                                  <a:rPr lang="en-US" sz="1800" i="1">
                                    <a:latin typeface="Cambria Math" panose="02040503050406030204" pitchFamily="18" charset="0"/>
                                  </a:rPr>
                                </m:ctrlPr>
                              </m:sSubSupPr>
                              <m:e>
                                <m:r>
                                  <a:rPr lang="en-US" sz="1800" i="1">
                                    <a:latin typeface="Cambria Math" panose="02040503050406030204" pitchFamily="18" charset="0"/>
                                  </a:rPr>
                                  <m:t>𝜎</m:t>
                                </m:r>
                              </m:e>
                              <m:sub>
                                <m:r>
                                  <a:rPr lang="en-US" sz="1800" i="1">
                                    <a:latin typeface="Cambria Math" panose="02040503050406030204" pitchFamily="18" charset="0"/>
                                  </a:rPr>
                                  <m:t>𝑡</m:t>
                                </m:r>
                              </m:sub>
                              <m:sup>
                                <m:r>
                                  <a:rPr lang="en-US" sz="1800" i="1">
                                    <a:latin typeface="Cambria Math" panose="02040503050406030204" pitchFamily="18" charset="0"/>
                                  </a:rPr>
                                  <m:t>2</m:t>
                                </m:r>
                              </m:sup>
                            </m:sSubSup>
                          </m:den>
                        </m:f>
                      </m:e>
                    </m:d>
                  </m:oMath>
                </a14:m>
                <a:endParaRPr lang="en-US" sz="1800" dirty="0"/>
              </a:p>
              <a:p>
                <a:r>
                  <a:rPr lang="en-US" sz="1800" dirty="0"/>
                  <a:t>Temporally weighted focal intensity at radius </a:t>
                </a:r>
                <a14:m>
                  <m:oMath xmlns:m="http://schemas.openxmlformats.org/officeDocument/2006/math">
                    <m:r>
                      <a:rPr lang="en-US" sz="1800" b="0" i="1" smtClean="0">
                        <a:latin typeface="Cambria Math" panose="02040503050406030204" pitchFamily="18" charset="0"/>
                      </a:rPr>
                      <m:t>𝜌</m:t>
                    </m:r>
                  </m:oMath>
                </a14:m>
                <a:r>
                  <a:rPr lang="en-US" sz="1800" dirty="0"/>
                  <a:t>:</a:t>
                </a:r>
              </a:p>
              <a:p>
                <a:pPr marL="0" indent="0">
                  <a:buNone/>
                </a:pPr>
                <a:br>
                  <a:rPr lang="en-US" sz="1800" dirty="0"/>
                </a:b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𝐼</m:t>
                          </m:r>
                        </m:e>
                        <m:sub>
                          <m:r>
                            <a:rPr lang="en-US" sz="1800" i="1">
                              <a:latin typeface="Cambria Math" panose="02040503050406030204" pitchFamily="18" charset="0"/>
                            </a:rPr>
                            <m:t>𝑡𝑒𝑚𝑝</m:t>
                          </m:r>
                        </m:sub>
                      </m:sSub>
                      <m:d>
                        <m:dPr>
                          <m:ctrlPr>
                            <a:rPr lang="en-US" sz="1800" i="1">
                              <a:latin typeface="Cambria Math" panose="02040503050406030204" pitchFamily="18" charset="0"/>
                            </a:rPr>
                          </m:ctrlPr>
                        </m:dPr>
                        <m:e>
                          <m:r>
                            <a:rPr lang="en-US" sz="1800" i="1">
                              <a:latin typeface="Cambria Math" panose="02040503050406030204" pitchFamily="18" charset="0"/>
                            </a:rPr>
                            <m:t>𝜌</m:t>
                          </m:r>
                        </m:e>
                      </m:d>
                      <m:r>
                        <a:rPr lang="en-US" sz="1800" i="1">
                          <a:latin typeface="Cambria Math" panose="02040503050406030204" pitchFamily="18" charset="0"/>
                        </a:rPr>
                        <m:t>=</m:t>
                      </m:r>
                      <m:nary>
                        <m:naryPr>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0</m:t>
                          </m:r>
                        </m:sub>
                        <m:sup>
                          <m:r>
                            <a:rPr lang="en-US" sz="1800" b="0" i="1" smtClean="0">
                              <a:latin typeface="Cambria Math" panose="02040503050406030204" pitchFamily="18" charset="0"/>
                            </a:rPr>
                            <m:t>𝑅</m:t>
                          </m:r>
                        </m:sup>
                        <m:e>
                          <m:nary>
                            <m:naryPr>
                              <m:ctrlPr>
                                <a:rPr lang="en-US" sz="1800" i="1">
                                  <a:latin typeface="Cambria Math" panose="02040503050406030204" pitchFamily="18" charset="0"/>
                                </a:rPr>
                              </m:ctrlPr>
                            </m:naryPr>
                            <m:sub>
                              <m:r>
                                <m:rPr>
                                  <m:brk m:alnAt="23"/>
                                </m:rPr>
                                <a:rPr lang="en-US" sz="1800" i="1">
                                  <a:latin typeface="Cambria Math" panose="02040503050406030204" pitchFamily="18" charset="0"/>
                                </a:rPr>
                                <m:t>0</m:t>
                              </m:r>
                            </m:sub>
                            <m:sup>
                              <m:r>
                                <a:rPr lang="en-US" sz="1800" i="1">
                                  <a:latin typeface="Cambria Math" panose="02040503050406030204" pitchFamily="18" charset="0"/>
                                </a:rPr>
                                <m:t>𝑅</m:t>
                              </m:r>
                            </m:sup>
                            <m:e>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𝑟</m:t>
                                  </m:r>
                                </m:e>
                              </m:d>
                              <m:sSup>
                                <m:sSupPr>
                                  <m:ctrlPr>
                                    <a:rPr lang="en-US" sz="1800" i="1">
                                      <a:latin typeface="Cambria Math" panose="02040503050406030204" pitchFamily="18" charset="0"/>
                                    </a:rPr>
                                  </m:ctrlPr>
                                </m:sSupPr>
                                <m:e>
                                  <m:r>
                                    <a:rPr lang="en-US" sz="1800" i="1">
                                      <a:latin typeface="Cambria Math" panose="02040503050406030204" pitchFamily="18" charset="0"/>
                                    </a:rPr>
                                    <m:t>𝑃</m:t>
                                  </m:r>
                                </m:e>
                                <m:sup>
                                  <m:r>
                                    <a:rPr lang="en-US" sz="1800" i="1">
                                      <a:latin typeface="Cambria Math" panose="02040503050406030204" pitchFamily="18" charset="0"/>
                                    </a:rPr>
                                    <m:t>∗</m:t>
                                  </m:r>
                                </m:sup>
                              </m:s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e>
                              </m:d>
                              <m:sSub>
                                <m:sSubPr>
                                  <m:ctrlPr>
                                    <a:rPr lang="en-US" sz="1800" i="1">
                                      <a:latin typeface="Cambria Math" panose="02040503050406030204" pitchFamily="18" charset="0"/>
                                    </a:rPr>
                                  </m:ctrlPr>
                                </m:sSubPr>
                                <m:e>
                                  <m:r>
                                    <a:rPr lang="en-US" sz="1800" i="1">
                                      <a:latin typeface="Cambria Math" panose="02040503050406030204" pitchFamily="18" charset="0"/>
                                    </a:rPr>
                                    <m:t>𝐽</m:t>
                                  </m:r>
                                </m:e>
                                <m:sub>
                                  <m:r>
                                    <a:rPr lang="en-US" sz="1800" i="1">
                                      <a:latin typeface="Cambria Math" panose="02040503050406030204" pitchFamily="18" charset="0"/>
                                    </a:rPr>
                                    <m:t>0</m:t>
                                  </m:r>
                                </m:sub>
                              </m:sSub>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𝑘</m:t>
                                          </m:r>
                                        </m:e>
                                        <m:sub>
                                          <m:r>
                                            <a:rPr lang="en-US" sz="1800" i="1">
                                              <a:latin typeface="Cambria Math" panose="02040503050406030204" pitchFamily="18" charset="0"/>
                                            </a:rPr>
                                            <m:t>0</m:t>
                                          </m:r>
                                        </m:sub>
                                      </m:sSub>
                                      <m:r>
                                        <a:rPr lang="en-US" sz="1800" i="1">
                                          <a:latin typeface="Cambria Math" panose="02040503050406030204" pitchFamily="18" charset="0"/>
                                        </a:rPr>
                                        <m:t>𝜌</m:t>
                                      </m:r>
                                      <m:r>
                                        <a:rPr lang="en-US" sz="1800" i="1">
                                          <a:latin typeface="Cambria Math" panose="02040503050406030204" pitchFamily="18" charset="0"/>
                                        </a:rPr>
                                        <m:t>𝑟</m:t>
                                      </m:r>
                                    </m:num>
                                    <m:den>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den>
                                  </m:f>
                                </m:e>
                              </m:d>
                              <m:sSub>
                                <m:sSubPr>
                                  <m:ctrlPr>
                                    <a:rPr lang="en-US" sz="1800" i="1">
                                      <a:latin typeface="Cambria Math" panose="02040503050406030204" pitchFamily="18" charset="0"/>
                                    </a:rPr>
                                  </m:ctrlPr>
                                </m:sSubPr>
                                <m:e>
                                  <m:r>
                                    <a:rPr lang="en-US" sz="1800" i="1">
                                      <a:latin typeface="Cambria Math" panose="02040503050406030204" pitchFamily="18" charset="0"/>
                                    </a:rPr>
                                    <m:t>𝐽</m:t>
                                  </m:r>
                                </m:e>
                                <m:sub>
                                  <m:r>
                                    <a:rPr lang="en-US" sz="1800" i="1">
                                      <a:latin typeface="Cambria Math" panose="02040503050406030204" pitchFamily="18" charset="0"/>
                                    </a:rPr>
                                    <m:t>0</m:t>
                                  </m:r>
                                </m:sub>
                              </m:sSub>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𝑘</m:t>
                                          </m:r>
                                        </m:e>
                                        <m:sub>
                                          <m:r>
                                            <a:rPr lang="en-US" sz="1800" i="1">
                                              <a:latin typeface="Cambria Math" panose="02040503050406030204" pitchFamily="18" charset="0"/>
                                            </a:rPr>
                                            <m:t>0</m:t>
                                          </m:r>
                                        </m:sub>
                                      </m:sSub>
                                      <m:r>
                                        <a:rPr lang="en-US" sz="1800" i="1">
                                          <a:latin typeface="Cambria Math" panose="02040503050406030204" pitchFamily="18" charset="0"/>
                                        </a:rPr>
                                        <m:t>𝜌</m:t>
                                      </m:r>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num>
                                    <m:den>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den>
                                  </m:f>
                                </m:e>
                              </m:d>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𝑎</m:t>
                                  </m:r>
                                </m:sub>
                              </m:sSub>
                              <m:d>
                                <m:dPr>
                                  <m:ctrlPr>
                                    <a:rPr lang="en-US" sz="1800" i="1">
                                      <a:latin typeface="Cambria Math" panose="02040503050406030204" pitchFamily="18" charset="0"/>
                                    </a:rPr>
                                  </m:ctrlPr>
                                </m:dPr>
                                <m:e>
                                  <m:r>
                                    <a:rPr lang="en-US" sz="1800" i="1">
                                      <a:latin typeface="Cambria Math" panose="02040503050406030204" pitchFamily="18" charset="0"/>
                                    </a:rPr>
                                    <m:t>𝑟</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e>
                              </m:d>
                              <m:r>
                                <a:rPr lang="en-US" sz="1800" i="1">
                                  <a:latin typeface="Cambria Math" panose="02040503050406030204" pitchFamily="18" charset="0"/>
                                </a:rPr>
                                <m:t>𝑟</m:t>
                              </m:r>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m:t>
                                  </m:r>
                                </m:sup>
                              </m:sSup>
                              <m:r>
                                <a:rPr lang="en-US" sz="1800" i="1">
                                  <a:latin typeface="Cambria Math" panose="02040503050406030204" pitchFamily="18" charset="0"/>
                                </a:rPr>
                                <m:t>𝑑𝑟</m:t>
                              </m:r>
                              <m:r>
                                <a:rPr lang="en-US" sz="1800" i="1">
                                  <a:latin typeface="Cambria Math" panose="02040503050406030204" pitchFamily="18" charset="0"/>
                                </a:rPr>
                                <m:t> </m:t>
                              </m:r>
                              <m:r>
                                <a:rPr lang="en-US" sz="1800" i="1">
                                  <a:latin typeface="Cambria Math" panose="02040503050406030204" pitchFamily="18" charset="0"/>
                                </a:rPr>
                                <m:t>𝑑𝑟</m:t>
                              </m:r>
                              <m:r>
                                <a:rPr lang="en-US" sz="1800" i="1">
                                  <a:latin typeface="Cambria Math" panose="02040503050406030204" pitchFamily="18" charset="0"/>
                                </a:rPr>
                                <m:t>′</m:t>
                              </m:r>
                              <m:r>
                                <m:rPr>
                                  <m:nor/>
                                </m:rPr>
                                <a:rPr lang="en-US" sz="1800" dirty="0"/>
                                <m:t> </m:t>
                              </m:r>
                            </m:e>
                          </m:nary>
                        </m:e>
                      </m:nary>
                    </m:oMath>
                  </m:oMathPara>
                </a14:m>
                <a:endParaRPr lang="en-US" sz="1800" dirty="0"/>
              </a:p>
              <a:p>
                <a:endParaRPr lang="en-US" sz="1800" dirty="0"/>
              </a:p>
            </p:txBody>
          </p:sp>
        </mc:Choice>
        <mc:Fallback>
          <p:sp>
            <p:nvSpPr>
              <p:cNvPr id="4" name="Content Placeholder 44">
                <a:extLst>
                  <a:ext uri="{FF2B5EF4-FFF2-40B4-BE49-F238E27FC236}">
                    <a16:creationId xmlns:a16="http://schemas.microsoft.com/office/drawing/2014/main" id="{FAF089A5-8000-6228-8E90-6A6CFAC0B77A}"/>
                  </a:ext>
                </a:extLst>
              </p:cNvPr>
              <p:cNvSpPr txBox="1">
                <a:spLocks noRot="1" noChangeAspect="1" noMove="1" noResize="1" noEditPoints="1" noAdjustHandles="1" noChangeArrowheads="1" noChangeShapeType="1" noTextEdit="1"/>
              </p:cNvSpPr>
              <p:nvPr/>
            </p:nvSpPr>
            <p:spPr>
              <a:xfrm>
                <a:off x="4473438" y="1113217"/>
                <a:ext cx="7350262" cy="4047815"/>
              </a:xfrm>
              <a:prstGeom prst="rect">
                <a:avLst/>
              </a:prstGeom>
              <a:blipFill>
                <a:blip r:embed="rId2"/>
                <a:stretch>
                  <a:fillRect l="-690" t="-6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9" name="Table 18">
                <a:extLst>
                  <a:ext uri="{FF2B5EF4-FFF2-40B4-BE49-F238E27FC236}">
                    <a16:creationId xmlns:a16="http://schemas.microsoft.com/office/drawing/2014/main" id="{8745F5A0-F028-E18A-5D3D-4C95CE934B7B}"/>
                  </a:ext>
                </a:extLst>
              </p:cNvPr>
              <p:cNvGraphicFramePr>
                <a:graphicFrameLocks noGrp="1"/>
              </p:cNvGraphicFramePr>
              <p:nvPr>
                <p:extLst>
                  <p:ext uri="{D42A27DB-BD31-4B8C-83A1-F6EECF244321}">
                    <p14:modId xmlns:p14="http://schemas.microsoft.com/office/powerpoint/2010/main" val="221886409"/>
                  </p:ext>
                </p:extLst>
              </p:nvPr>
            </p:nvGraphicFramePr>
            <p:xfrm>
              <a:off x="6193416" y="3738412"/>
              <a:ext cx="4185058" cy="2525710"/>
            </p:xfrm>
            <a:graphic>
              <a:graphicData uri="http://schemas.openxmlformats.org/drawingml/2006/table">
                <a:tbl>
                  <a:tblPr firstRow="1" bandRow="1">
                    <a:tableStyleId>{5C22544A-7EE6-4342-B048-85BDC9FD1C3A}</a:tableStyleId>
                  </a:tblPr>
                  <a:tblGrid>
                    <a:gridCol w="4185058">
                      <a:extLst>
                        <a:ext uri="{9D8B030D-6E8A-4147-A177-3AD203B41FA5}">
                          <a16:colId xmlns:a16="http://schemas.microsoft.com/office/drawing/2014/main" val="2726356748"/>
                        </a:ext>
                      </a:extLst>
                    </a:gridCol>
                  </a:tblGrid>
                  <a:tr h="384313">
                    <a:tc>
                      <a:txBody>
                        <a:bodyPr/>
                        <a:lstStyle/>
                        <a:p>
                          <a14:m>
                            <m:oMath xmlns:m="http://schemas.openxmlformats.org/officeDocument/2006/math">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𝑟</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𝑟</m:t>
                                  </m:r>
                                </m:e>
                                <m:sup>
                                  <m:r>
                                    <a:rPr lang="en-US" sz="1600" b="0" i="1" smtClean="0">
                                      <a:solidFill>
                                        <a:schemeClr val="tx1"/>
                                      </a:solidFill>
                                      <a:latin typeface="Cambria Math" panose="02040503050406030204" pitchFamily="18" charset="0"/>
                                    </a:rPr>
                                    <m:t>′</m:t>
                                  </m:r>
                                </m:sup>
                              </m:sSup>
                              <m:r>
                                <a:rPr lang="en-US" sz="1600" b="0" i="1" smtClean="0">
                                  <a:solidFill>
                                    <a:schemeClr val="tx1"/>
                                  </a:solidFill>
                                  <a:latin typeface="Cambria Math" panose="02040503050406030204" pitchFamily="18" charset="0"/>
                                </a:rPr>
                                <m:t> →</m:t>
                              </m:r>
                            </m:oMath>
                          </a14:m>
                          <a:r>
                            <a:rPr lang="en-US" sz="1600" b="0" dirty="0">
                              <a:solidFill>
                                <a:schemeClr val="tx1"/>
                              </a:solidFill>
                              <a:latin typeface="Arial" panose="020B0604020202020204" pitchFamily="34" charset="0"/>
                              <a:cs typeface="Arial" panose="020B0604020202020204" pitchFamily="34" charset="0"/>
                            </a:rPr>
                            <a:t>Two points on the zone plate 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95697449"/>
                      </a:ext>
                    </a:extLst>
                  </a:tr>
                  <a:tr h="432421">
                    <a:tc>
                      <a:txBody>
                        <a:bodyPr/>
                        <a:lstStyle/>
                        <a:p>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𝑓</m:t>
                                  </m:r>
                                </m:e>
                                <m:sub>
                                  <m:r>
                                    <a:rPr lang="en-US" sz="1600" b="0" i="1" smtClean="0">
                                      <a:solidFill>
                                        <a:schemeClr val="tx1"/>
                                      </a:solidFill>
                                      <a:latin typeface="Cambria Math" panose="02040503050406030204" pitchFamily="18" charset="0"/>
                                    </a:rPr>
                                    <m:t>0</m:t>
                                  </m:r>
                                </m:sub>
                              </m:sSub>
                              <m:r>
                                <a:rPr lang="en-US" sz="1600" b="0" i="1" smtClean="0">
                                  <a:solidFill>
                                    <a:schemeClr val="tx1"/>
                                  </a:solidFill>
                                  <a:latin typeface="Cambria Math" panose="02040503050406030204" pitchFamily="18" charset="0"/>
                                </a:rPr>
                                <m:t>→ </m:t>
                              </m:r>
                            </m:oMath>
                          </a14:m>
                          <a:r>
                            <a:rPr lang="en-US" sz="1600" b="0" dirty="0">
                              <a:solidFill>
                                <a:schemeClr val="tx1"/>
                              </a:solidFill>
                              <a:latin typeface="Arial" panose="020B0604020202020204" pitchFamily="34" charset="0"/>
                              <a:cs typeface="Arial" panose="020B0604020202020204" pitchFamily="34" charset="0"/>
                            </a:rPr>
                            <a:t>Design focal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71846204"/>
                      </a:ext>
                    </a:extLst>
                  </a:tr>
                  <a:tr h="37466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smtClean="0">
                                  <a:solidFill>
                                    <a:schemeClr val="tx1"/>
                                  </a:solidFill>
                                  <a:latin typeface="Cambria Math" panose="02040503050406030204" pitchFamily="18" charset="0"/>
                                </a:rPr>
                                <m:t>𝜌</m:t>
                              </m:r>
                              <m:r>
                                <a:rPr lang="en-US" sz="1600" b="0" i="1" smtClean="0">
                                  <a:solidFill>
                                    <a:schemeClr val="tx1"/>
                                  </a:solidFill>
                                  <a:latin typeface="Cambria Math" panose="02040503050406030204" pitchFamily="18" charset="0"/>
                                </a:rPr>
                                <m:t> → </m:t>
                              </m:r>
                            </m:oMath>
                          </a14:m>
                          <a:r>
                            <a:rPr lang="en-US" sz="1600" dirty="0">
                              <a:solidFill>
                                <a:schemeClr val="tx1"/>
                              </a:solidFill>
                              <a:latin typeface="Arial" panose="020B0604020202020204" pitchFamily="34" charset="0"/>
                              <a:cs typeface="Arial" panose="020B0604020202020204" pitchFamily="34" charset="0"/>
                            </a:rPr>
                            <a:t>Radial coordinate in the focal plane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5307292"/>
                      </a:ext>
                    </a:extLst>
                  </a:tr>
                  <a:tr h="45057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𝐽</m:t>
                                  </m:r>
                                </m:e>
                                <m:sub>
                                  <m:r>
                                    <a:rPr lang="en-US" sz="1600" i="1">
                                      <a:solidFill>
                                        <a:schemeClr val="tx1"/>
                                      </a:solidFill>
                                      <a:latin typeface="Cambria Math" panose="02040503050406030204" pitchFamily="18" charset="0"/>
                                    </a:rPr>
                                    <m:t>0</m:t>
                                  </m:r>
                                </m:sub>
                              </m:sSub>
                              <m:d>
                                <m:dPr>
                                  <m:ctrlPr>
                                    <a:rPr lang="en-US" sz="1600" i="1">
                                      <a:solidFill>
                                        <a:schemeClr val="tx1"/>
                                      </a:solidFill>
                                      <a:latin typeface="Cambria Math" panose="02040503050406030204" pitchFamily="18" charset="0"/>
                                    </a:rPr>
                                  </m:ctrlPr>
                                </m:dPr>
                                <m:e>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𝑘</m:t>
                                          </m:r>
                                        </m:e>
                                        <m:sub>
                                          <m:r>
                                            <a:rPr lang="en-US" sz="1600" i="1">
                                              <a:solidFill>
                                                <a:schemeClr val="tx1"/>
                                              </a:solidFill>
                                              <a:latin typeface="Cambria Math" panose="02040503050406030204" pitchFamily="18" charset="0"/>
                                            </a:rPr>
                                            <m:t>0</m:t>
                                          </m:r>
                                        </m:sub>
                                      </m:sSub>
                                      <m:r>
                                        <a:rPr lang="en-US" sz="1600" i="1">
                                          <a:solidFill>
                                            <a:schemeClr val="tx1"/>
                                          </a:solidFill>
                                          <a:latin typeface="Cambria Math" panose="02040503050406030204" pitchFamily="18" charset="0"/>
                                        </a:rPr>
                                        <m:t>𝜌</m:t>
                                      </m:r>
                                      <m:r>
                                        <a:rPr lang="en-US" sz="1600" i="1">
                                          <a:solidFill>
                                            <a:schemeClr val="tx1"/>
                                          </a:solidFill>
                                          <a:latin typeface="Cambria Math" panose="02040503050406030204" pitchFamily="18" charset="0"/>
                                        </a:rPr>
                                        <m:t>𝑟</m:t>
                                      </m:r>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𝑓</m:t>
                                          </m:r>
                                        </m:e>
                                        <m:sub>
                                          <m:r>
                                            <a:rPr lang="en-US" sz="1600" i="1">
                                              <a:solidFill>
                                                <a:schemeClr val="tx1"/>
                                              </a:solidFill>
                                              <a:latin typeface="Cambria Math" panose="02040503050406030204" pitchFamily="18" charset="0"/>
                                            </a:rPr>
                                            <m:t>0</m:t>
                                          </m:r>
                                        </m:sub>
                                      </m:sSub>
                                    </m:den>
                                  </m:f>
                                </m:e>
                              </m:d>
                              <m:r>
                                <a:rPr lang="en-US" sz="1600" b="1" i="1" smtClean="0">
                                  <a:solidFill>
                                    <a:schemeClr val="tx1"/>
                                  </a:solidFill>
                                  <a:latin typeface="Cambria Math" panose="02040503050406030204" pitchFamily="18" charset="0"/>
                                </a:rPr>
                                <m:t> → </m:t>
                              </m:r>
                            </m:oMath>
                          </a14:m>
                          <a:r>
                            <a:rPr lang="en-US" sz="1600" b="0" dirty="0">
                              <a:solidFill>
                                <a:schemeClr val="tx1"/>
                              </a:solidFill>
                              <a:latin typeface="Arial" panose="020B0604020202020204" pitchFamily="34" charset="0"/>
                              <a:cs typeface="Arial" panose="020B0604020202020204" pitchFamily="34" charset="0"/>
                            </a:rPr>
                            <a:t>Contribution of radius</a:t>
                          </a:r>
                          <a:r>
                            <a:rPr lang="en-US" sz="1600" b="0" baseline="0" dirty="0">
                              <a:solidFill>
                                <a:schemeClr val="tx1"/>
                              </a:solidFill>
                              <a:latin typeface="Arial" panose="020B0604020202020204" pitchFamily="34" charset="0"/>
                              <a:cs typeface="Arial" panose="020B0604020202020204" pitchFamily="34" charset="0"/>
                            </a:rPr>
                            <a:t> r</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12962630"/>
                      </a:ext>
                    </a:extLst>
                  </a:tr>
                  <a:tr h="17488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smtClean="0">
                                  <a:latin typeface="Cambria Math" panose="02040503050406030204" pitchFamily="18" charset="0"/>
                                </a:rPr>
                                <m:t>𝑃</m:t>
                              </m:r>
                              <m:d>
                                <m:dPr>
                                  <m:ctrlPr>
                                    <a:rPr lang="en-US" sz="1600" i="1">
                                      <a:latin typeface="Cambria Math" panose="02040503050406030204" pitchFamily="18" charset="0"/>
                                    </a:rPr>
                                  </m:ctrlPr>
                                </m:dPr>
                                <m:e>
                                  <m:r>
                                    <a:rPr lang="en-US" sz="1600" i="1">
                                      <a:latin typeface="Cambria Math" panose="02040503050406030204" pitchFamily="18" charset="0"/>
                                    </a:rPr>
                                    <m:t>𝑟</m:t>
                                  </m:r>
                                </m:e>
                              </m:d>
                              <m:r>
                                <a:rPr lang="en-US" sz="1600" b="0" i="1" smtClean="0">
                                  <a:latin typeface="Cambria Math" panose="02040503050406030204" pitchFamily="18" charset="0"/>
                                </a:rPr>
                                <m:t> → </m:t>
                              </m:r>
                            </m:oMath>
                          </a14:m>
                          <a:r>
                            <a:rPr lang="en-US" sz="1600" b="0" dirty="0">
                              <a:solidFill>
                                <a:schemeClr val="tx1"/>
                              </a:solidFill>
                              <a:latin typeface="Arial" panose="020B0604020202020204" pitchFamily="34" charset="0"/>
                              <a:cs typeface="Arial" panose="020B0604020202020204" pitchFamily="34" charset="0"/>
                            </a:rPr>
                            <a:t>Zone plate transmission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70184695"/>
                      </a:ext>
                    </a:extLst>
                  </a:tr>
                  <a:tr h="51846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b="0" i="1" smtClean="0">
                                  <a:solidFill>
                                    <a:schemeClr val="tx1"/>
                                  </a:solidFill>
                                  <a:latin typeface="Cambria Math" panose="02040503050406030204" pitchFamily="18" charset="0"/>
                                  <a:cs typeface="Arial" panose="020B0604020202020204" pitchFamily="34" charset="0"/>
                                </a:rPr>
                                <m:t>𝑅</m:t>
                              </m:r>
                              <m:r>
                                <a:rPr lang="en-US" sz="1600" b="0" i="1" smtClean="0">
                                  <a:solidFill>
                                    <a:schemeClr val="tx1"/>
                                  </a:solidFill>
                                  <a:latin typeface="Cambria Math" panose="02040503050406030204" pitchFamily="18" charset="0"/>
                                  <a:cs typeface="Arial" panose="020B0604020202020204" pitchFamily="34" charset="0"/>
                                </a:rPr>
                                <m:t>→ </m:t>
                              </m:r>
                            </m:oMath>
                          </a14:m>
                          <a:r>
                            <a:rPr lang="en-US" sz="1600" b="0" dirty="0">
                              <a:solidFill>
                                <a:schemeClr val="tx1"/>
                              </a:solidFill>
                              <a:latin typeface="Arial" panose="020B0604020202020204" pitchFamily="34" charset="0"/>
                              <a:cs typeface="Arial" panose="020B0604020202020204" pitchFamily="34" charset="0"/>
                            </a:rPr>
                            <a:t>Radius of</a:t>
                          </a:r>
                          <a:r>
                            <a:rPr lang="en-US" sz="1600" b="0" baseline="0" dirty="0">
                              <a:solidFill>
                                <a:schemeClr val="tx1"/>
                              </a:solidFill>
                              <a:latin typeface="Arial" panose="020B0604020202020204" pitchFamily="34" charset="0"/>
                              <a:cs typeface="Arial" panose="020B0604020202020204" pitchFamily="34" charset="0"/>
                            </a:rPr>
                            <a:t> the zone plate.</a:t>
                          </a:r>
                          <a:endParaRPr lang="en-US" sz="1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619434"/>
                      </a:ext>
                    </a:extLst>
                  </a:tr>
                </a:tbl>
              </a:graphicData>
            </a:graphic>
          </p:graphicFrame>
        </mc:Choice>
        <mc:Fallback>
          <p:graphicFrame>
            <p:nvGraphicFramePr>
              <p:cNvPr id="19" name="Table 18">
                <a:extLst>
                  <a:ext uri="{FF2B5EF4-FFF2-40B4-BE49-F238E27FC236}">
                    <a16:creationId xmlns:a16="http://schemas.microsoft.com/office/drawing/2014/main" id="{8745F5A0-F028-E18A-5D3D-4C95CE934B7B}"/>
                  </a:ext>
                </a:extLst>
              </p:cNvPr>
              <p:cNvGraphicFramePr>
                <a:graphicFrameLocks noGrp="1"/>
              </p:cNvGraphicFramePr>
              <p:nvPr>
                <p:extLst>
                  <p:ext uri="{D42A27DB-BD31-4B8C-83A1-F6EECF244321}">
                    <p14:modId xmlns:p14="http://schemas.microsoft.com/office/powerpoint/2010/main" val="221886409"/>
                  </p:ext>
                </p:extLst>
              </p:nvPr>
            </p:nvGraphicFramePr>
            <p:xfrm>
              <a:off x="6193416" y="3738412"/>
              <a:ext cx="4185058" cy="2525710"/>
            </p:xfrm>
            <a:graphic>
              <a:graphicData uri="http://schemas.openxmlformats.org/drawingml/2006/table">
                <a:tbl>
                  <a:tblPr firstRow="1" bandRow="1">
                    <a:tableStyleId>{5C22544A-7EE6-4342-B048-85BDC9FD1C3A}</a:tableStyleId>
                  </a:tblPr>
                  <a:tblGrid>
                    <a:gridCol w="4185058">
                      <a:extLst>
                        <a:ext uri="{9D8B030D-6E8A-4147-A177-3AD203B41FA5}">
                          <a16:colId xmlns:a16="http://schemas.microsoft.com/office/drawing/2014/main" val="2726356748"/>
                        </a:ext>
                      </a:extLst>
                    </a:gridCol>
                  </a:tblGrid>
                  <a:tr h="38431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l="-302" t="-6667" r="-302" b="-570000"/>
                          </a:stretch>
                        </a:blipFill>
                      </a:tcPr>
                    </a:tc>
                    <a:extLst>
                      <a:ext uri="{0D108BD9-81ED-4DB2-BD59-A6C34878D82A}">
                        <a16:rowId xmlns:a16="http://schemas.microsoft.com/office/drawing/2014/main" val="4195697449"/>
                      </a:ext>
                    </a:extLst>
                  </a:tr>
                  <a:tr h="43242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3"/>
                          <a:stretch>
                            <a:fillRect l="-302" t="-91429" r="-302" b="-388571"/>
                          </a:stretch>
                        </a:blipFill>
                      </a:tcPr>
                    </a:tc>
                    <a:extLst>
                      <a:ext uri="{0D108BD9-81ED-4DB2-BD59-A6C34878D82A}">
                        <a16:rowId xmlns:a16="http://schemas.microsoft.com/office/drawing/2014/main" val="3571846204"/>
                      </a:ext>
                    </a:extLst>
                  </a:tr>
                  <a:tr h="3746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3"/>
                          <a:stretch>
                            <a:fillRect l="-302" t="-231034" r="-302" b="-368966"/>
                          </a:stretch>
                        </a:blipFill>
                      </a:tcPr>
                    </a:tc>
                    <a:extLst>
                      <a:ext uri="{0D108BD9-81ED-4DB2-BD59-A6C34878D82A}">
                        <a16:rowId xmlns:a16="http://schemas.microsoft.com/office/drawing/2014/main" val="1555307292"/>
                      </a:ext>
                    </a:extLst>
                  </a:tr>
                  <a:tr h="4805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3"/>
                          <a:stretch>
                            <a:fillRect l="-302" t="-252632" r="-302" b="-181579"/>
                          </a:stretch>
                        </a:blipFill>
                      </a:tcPr>
                    </a:tc>
                    <a:extLst>
                      <a:ext uri="{0D108BD9-81ED-4DB2-BD59-A6C34878D82A}">
                        <a16:rowId xmlns:a16="http://schemas.microsoft.com/office/drawing/2014/main" val="3112962630"/>
                      </a:ext>
                    </a:extLst>
                  </a:tr>
                  <a:tr h="3352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3"/>
                          <a:stretch>
                            <a:fillRect l="-302" t="-496296" r="-302" b="-155556"/>
                          </a:stretch>
                        </a:blipFill>
                      </a:tcPr>
                    </a:tc>
                    <a:extLst>
                      <a:ext uri="{0D108BD9-81ED-4DB2-BD59-A6C34878D82A}">
                        <a16:rowId xmlns:a16="http://schemas.microsoft.com/office/drawing/2014/main" val="3470184695"/>
                      </a:ext>
                    </a:extLst>
                  </a:tr>
                  <a:tr h="51846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2" t="-392683" r="-302" b="-2439"/>
                          </a:stretch>
                        </a:blipFill>
                      </a:tcPr>
                    </a:tc>
                    <a:extLst>
                      <a:ext uri="{0D108BD9-81ED-4DB2-BD59-A6C34878D82A}">
                        <a16:rowId xmlns:a16="http://schemas.microsoft.com/office/drawing/2014/main" val="116619434"/>
                      </a:ext>
                    </a:extLst>
                  </a:tr>
                </a:tbl>
              </a:graphicData>
            </a:graphic>
          </p:graphicFrame>
        </mc:Fallback>
      </mc:AlternateContent>
      <p:grpSp>
        <p:nvGrpSpPr>
          <p:cNvPr id="38" name="Group 37">
            <a:extLst>
              <a:ext uri="{FF2B5EF4-FFF2-40B4-BE49-F238E27FC236}">
                <a16:creationId xmlns:a16="http://schemas.microsoft.com/office/drawing/2014/main" id="{CDDFD036-ADDD-4038-2E9C-3E5E2350C86F}"/>
              </a:ext>
            </a:extLst>
          </p:cNvPr>
          <p:cNvGrpSpPr/>
          <p:nvPr/>
        </p:nvGrpSpPr>
        <p:grpSpPr>
          <a:xfrm>
            <a:off x="105491" y="1204922"/>
            <a:ext cx="2630253" cy="4591319"/>
            <a:chOff x="-200631" y="679365"/>
            <a:chExt cx="2630253" cy="4591319"/>
          </a:xfrm>
        </p:grpSpPr>
        <p:pic>
          <p:nvPicPr>
            <p:cNvPr id="2" name="Picture 1" descr="(a) Fresnel zone plate, (b) phase zone plate, and (c) phase Fresnel lens. ">
              <a:extLst>
                <a:ext uri="{FF2B5EF4-FFF2-40B4-BE49-F238E27FC236}">
                  <a16:creationId xmlns:a16="http://schemas.microsoft.com/office/drawing/2014/main" id="{65C1F7C8-41D0-6AC2-884C-332787982B3A}"/>
                </a:ext>
              </a:extLst>
            </p:cNvPr>
            <p:cNvPicPr>
              <a:picLocks noChangeAspect="1"/>
            </p:cNvPicPr>
            <p:nvPr/>
          </p:nvPicPr>
          <p:blipFill>
            <a:blip r:embed="rId4"/>
            <a:srcRect r="43837"/>
            <a:stretch>
              <a:fillRect/>
            </a:stretch>
          </p:blipFill>
          <p:spPr>
            <a:xfrm rot="21430484">
              <a:off x="-200631" y="1538848"/>
              <a:ext cx="1887189" cy="3151753"/>
            </a:xfrm>
            <a:prstGeom prst="rect">
              <a:avLst/>
            </a:prstGeom>
            <a:scene3d>
              <a:camera prst="isometricOffAxis2Right"/>
              <a:lightRig rig="threePt" dir="t"/>
            </a:scene3d>
          </p:spPr>
        </p:pic>
        <p:grpSp>
          <p:nvGrpSpPr>
            <p:cNvPr id="37" name="Group 36">
              <a:extLst>
                <a:ext uri="{FF2B5EF4-FFF2-40B4-BE49-F238E27FC236}">
                  <a16:creationId xmlns:a16="http://schemas.microsoft.com/office/drawing/2014/main" id="{F9C55F3D-5B62-27C6-3E4E-1B0E90CB35A4}"/>
                </a:ext>
              </a:extLst>
            </p:cNvPr>
            <p:cNvGrpSpPr/>
            <p:nvPr/>
          </p:nvGrpSpPr>
          <p:grpSpPr>
            <a:xfrm>
              <a:off x="250103" y="679365"/>
              <a:ext cx="2179519" cy="4591319"/>
              <a:chOff x="250103" y="831765"/>
              <a:chExt cx="2179519" cy="4591319"/>
            </a:xfrm>
          </p:grpSpPr>
          <p:sp>
            <p:nvSpPr>
              <p:cNvPr id="17" name="Cube 16">
                <a:extLst>
                  <a:ext uri="{FF2B5EF4-FFF2-40B4-BE49-F238E27FC236}">
                    <a16:creationId xmlns:a16="http://schemas.microsoft.com/office/drawing/2014/main" id="{864CAD88-CC27-C5ED-6053-1E3AAE506516}"/>
                  </a:ext>
                </a:extLst>
              </p:cNvPr>
              <p:cNvSpPr/>
              <p:nvPr/>
            </p:nvSpPr>
            <p:spPr>
              <a:xfrm rot="16200000" flipV="1">
                <a:off x="-955796" y="2037665"/>
                <a:ext cx="4591318" cy="2179519"/>
              </a:xfrm>
              <a:prstGeom prst="cube">
                <a:avLst>
                  <a:gd name="adj" fmla="val 42368"/>
                </a:avLst>
              </a:prstGeom>
              <a:solidFill>
                <a:schemeClr val="bg1">
                  <a:lumMod val="75000"/>
                  <a:alpha val="45000"/>
                </a:scheme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Parallelogram 17">
                <a:extLst>
                  <a:ext uri="{FF2B5EF4-FFF2-40B4-BE49-F238E27FC236}">
                    <a16:creationId xmlns:a16="http://schemas.microsoft.com/office/drawing/2014/main" id="{CDC5DAF2-7BA1-10AB-2A43-07766212C645}"/>
                  </a:ext>
                </a:extLst>
              </p:cNvPr>
              <p:cNvSpPr/>
              <p:nvPr/>
            </p:nvSpPr>
            <p:spPr>
              <a:xfrm rot="5400000" flipV="1">
                <a:off x="-1583749" y="2679711"/>
                <a:ext cx="4577226" cy="909520"/>
              </a:xfrm>
              <a:prstGeom prst="parallelogram">
                <a:avLst>
                  <a:gd name="adj" fmla="val 99657"/>
                </a:avLst>
              </a:prstGeom>
              <a:no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Parallelogram 19">
                <a:extLst>
                  <a:ext uri="{FF2B5EF4-FFF2-40B4-BE49-F238E27FC236}">
                    <a16:creationId xmlns:a16="http://schemas.microsoft.com/office/drawing/2014/main" id="{6CAF188B-8C6D-7C90-00BA-9988D9AEFCDE}"/>
                  </a:ext>
                </a:extLst>
              </p:cNvPr>
              <p:cNvSpPr/>
              <p:nvPr/>
            </p:nvSpPr>
            <p:spPr>
              <a:xfrm rot="5400000" flipV="1">
                <a:off x="-326449" y="2665618"/>
                <a:ext cx="4577226" cy="909520"/>
              </a:xfrm>
              <a:prstGeom prst="parallelogram">
                <a:avLst>
                  <a:gd name="adj" fmla="val 99657"/>
                </a:avLst>
              </a:prstGeom>
              <a:no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3" name="Straight Connector 22">
              <a:extLst>
                <a:ext uri="{FF2B5EF4-FFF2-40B4-BE49-F238E27FC236}">
                  <a16:creationId xmlns:a16="http://schemas.microsoft.com/office/drawing/2014/main" id="{903CE18D-8A48-D5DF-3181-A1E4FDD04BC6}"/>
                </a:ext>
              </a:extLst>
            </p:cNvPr>
            <p:cNvCxnSpPr>
              <a:cxnSpLocks/>
            </p:cNvCxnSpPr>
            <p:nvPr/>
          </p:nvCxnSpPr>
          <p:spPr>
            <a:xfrm>
              <a:off x="167079" y="1714500"/>
              <a:ext cx="547592"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B7BEF88-E1A4-1D3A-F37B-120B318316AB}"/>
                </a:ext>
              </a:extLst>
            </p:cNvPr>
            <p:cNvCxnSpPr>
              <a:cxnSpLocks/>
            </p:cNvCxnSpPr>
            <p:nvPr/>
          </p:nvCxnSpPr>
          <p:spPr>
            <a:xfrm>
              <a:off x="693286" y="1692451"/>
              <a:ext cx="1417581" cy="1407230"/>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B2B63C-2B7B-BE03-40CE-54DE22384D75}"/>
                </a:ext>
              </a:extLst>
            </p:cNvPr>
            <p:cNvCxnSpPr>
              <a:cxnSpLocks/>
            </p:cNvCxnSpPr>
            <p:nvPr/>
          </p:nvCxnSpPr>
          <p:spPr>
            <a:xfrm>
              <a:off x="679051" y="2440870"/>
              <a:ext cx="1431816" cy="658811"/>
            </a:xfrm>
            <a:prstGeom prst="straightConnector1">
              <a:avLst/>
            </a:prstGeom>
            <a:ln>
              <a:solidFill>
                <a:srgbClr val="17771D"/>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0BB2E0F-78AD-BF30-FF73-EAEA5F19E30E}"/>
                </a:ext>
              </a:extLst>
            </p:cNvPr>
            <p:cNvCxnSpPr>
              <a:cxnSpLocks/>
            </p:cNvCxnSpPr>
            <p:nvPr/>
          </p:nvCxnSpPr>
          <p:spPr>
            <a:xfrm>
              <a:off x="101676" y="2440870"/>
              <a:ext cx="602351" cy="0"/>
            </a:xfrm>
            <a:prstGeom prst="line">
              <a:avLst/>
            </a:prstGeom>
            <a:ln>
              <a:solidFill>
                <a:srgbClr val="17771D"/>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617F1507-491B-C0D8-2661-36B7683CA6FA}"/>
              </a:ext>
            </a:extLst>
          </p:cNvPr>
          <p:cNvCxnSpPr>
            <a:cxnSpLocks/>
          </p:cNvCxnSpPr>
          <p:nvPr/>
        </p:nvCxnSpPr>
        <p:spPr>
          <a:xfrm>
            <a:off x="487849" y="5958046"/>
            <a:ext cx="1325677" cy="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F26D435-3AA1-AA82-9948-924328899C78}"/>
              </a:ext>
            </a:extLst>
          </p:cNvPr>
          <p:cNvSpPr txBox="1"/>
          <p:nvPr/>
        </p:nvSpPr>
        <p:spPr>
          <a:xfrm>
            <a:off x="897257" y="5940980"/>
            <a:ext cx="568489" cy="369332"/>
          </a:xfrm>
          <a:prstGeom prst="rect">
            <a:avLst/>
          </a:prstGeom>
          <a:noFill/>
        </p:spPr>
        <p:txBody>
          <a:bodyPr wrap="square" rtlCol="0">
            <a:spAutoFit/>
          </a:bodyPr>
          <a:lstStyle/>
          <a:p>
            <a:r>
              <a:rPr lang="en-US" dirty="0">
                <a:solidFill>
                  <a:schemeClr val="tx2"/>
                </a:solidFill>
                <a:latin typeface="Calibri"/>
                <a:cs typeface="Calibri"/>
              </a:rPr>
              <a:t> f</a:t>
            </a:r>
            <a:r>
              <a:rPr lang="en-US" baseline="-25000" dirty="0">
                <a:solidFill>
                  <a:schemeClr val="tx2"/>
                </a:solidFill>
                <a:latin typeface="Calibri"/>
                <a:cs typeface="Calibri"/>
              </a:rPr>
              <a:t>0</a:t>
            </a:r>
            <a:endParaRPr lang="en-US" dirty="0">
              <a:solidFill>
                <a:schemeClr val="tx2"/>
              </a:solidFill>
              <a:latin typeface="Calibri"/>
              <a:cs typeface="Calibri"/>
            </a:endParaRPr>
          </a:p>
        </p:txBody>
      </p:sp>
      <p:grpSp>
        <p:nvGrpSpPr>
          <p:cNvPr id="57" name="Group 56">
            <a:extLst>
              <a:ext uri="{FF2B5EF4-FFF2-40B4-BE49-F238E27FC236}">
                <a16:creationId xmlns:a16="http://schemas.microsoft.com/office/drawing/2014/main" id="{20F52EBE-784C-0EDA-804C-ECC5E45A3D5E}"/>
              </a:ext>
            </a:extLst>
          </p:cNvPr>
          <p:cNvGrpSpPr/>
          <p:nvPr/>
        </p:nvGrpSpPr>
        <p:grpSpPr>
          <a:xfrm>
            <a:off x="79905" y="2258751"/>
            <a:ext cx="531330" cy="1405814"/>
            <a:chOff x="3250155" y="1816354"/>
            <a:chExt cx="531330" cy="1405814"/>
          </a:xfrm>
        </p:grpSpPr>
        <p:cxnSp>
          <p:nvCxnSpPr>
            <p:cNvPr id="52" name="Straight Arrow Connector 51">
              <a:extLst>
                <a:ext uri="{FF2B5EF4-FFF2-40B4-BE49-F238E27FC236}">
                  <a16:creationId xmlns:a16="http://schemas.microsoft.com/office/drawing/2014/main" id="{FF50091D-9058-6D4E-C4B9-D5E47A20EA56}"/>
                </a:ext>
              </a:extLst>
            </p:cNvPr>
            <p:cNvCxnSpPr>
              <a:cxnSpLocks/>
            </p:cNvCxnSpPr>
            <p:nvPr/>
          </p:nvCxnSpPr>
          <p:spPr>
            <a:xfrm flipV="1">
              <a:off x="3337427" y="1816354"/>
              <a:ext cx="0" cy="1405814"/>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1E9FFDB-29EF-4903-78E1-991A768E0895}"/>
                    </a:ext>
                  </a:extLst>
                </p:cNvPr>
                <p:cNvSpPr txBox="1"/>
                <p:nvPr/>
              </p:nvSpPr>
              <p:spPr>
                <a:xfrm>
                  <a:off x="3250155" y="2058656"/>
                  <a:ext cx="5313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𝑟</m:t>
                            </m:r>
                          </m:e>
                          <m:sup>
                            <m:r>
                              <a:rPr lang="en-US" sz="1800" b="0" i="1" smtClean="0">
                                <a:solidFill>
                                  <a:schemeClr val="tx1"/>
                                </a:solidFill>
                                <a:latin typeface="Cambria Math" panose="02040503050406030204" pitchFamily="18" charset="0"/>
                              </a:rPr>
                              <m:t>′</m:t>
                            </m:r>
                          </m:sup>
                        </m:sSup>
                        <m:r>
                          <a:rPr lang="en-US" sz="1800" b="0" i="1" smtClean="0">
                            <a:solidFill>
                              <a:schemeClr val="tx1"/>
                            </a:solidFill>
                            <a:latin typeface="Cambria Math" panose="02040503050406030204" pitchFamily="18" charset="0"/>
                          </a:rPr>
                          <m:t> </m:t>
                        </m:r>
                      </m:oMath>
                    </m:oMathPara>
                  </a14:m>
                  <a:endParaRPr lang="en-US" dirty="0"/>
                </a:p>
              </p:txBody>
            </p:sp>
          </mc:Choice>
          <mc:Fallback xmlns="">
            <p:sp>
              <p:nvSpPr>
                <p:cNvPr id="53" name="TextBox 52">
                  <a:extLst>
                    <a:ext uri="{FF2B5EF4-FFF2-40B4-BE49-F238E27FC236}">
                      <a16:creationId xmlns:a16="http://schemas.microsoft.com/office/drawing/2014/main" id="{21E9FFDB-29EF-4903-78E1-991A768E0895}"/>
                    </a:ext>
                  </a:extLst>
                </p:cNvPr>
                <p:cNvSpPr txBox="1">
                  <a:spLocks noRot="1" noChangeAspect="1" noMove="1" noResize="1" noEditPoints="1" noAdjustHandles="1" noChangeArrowheads="1" noChangeShapeType="1" noTextEdit="1"/>
                </p:cNvSpPr>
                <p:nvPr/>
              </p:nvSpPr>
              <p:spPr>
                <a:xfrm>
                  <a:off x="3250155" y="2058656"/>
                  <a:ext cx="531330" cy="369332"/>
                </a:xfrm>
                <a:prstGeom prst="rect">
                  <a:avLst/>
                </a:prstGeom>
                <a:blipFill>
                  <a:blip r:embed="rId5"/>
                  <a:stretch>
                    <a:fillRect b="-16129"/>
                  </a:stretch>
                </a:blipFill>
              </p:spPr>
              <p:txBody>
                <a:bodyPr/>
                <a:lstStyle/>
                <a:p>
                  <a:r>
                    <a:rPr lang="en-US">
                      <a:noFill/>
                    </a:rPr>
                    <a:t> </a:t>
                  </a:r>
                </a:p>
              </p:txBody>
            </p:sp>
          </mc:Fallback>
        </mc:AlternateContent>
      </p:grpSp>
      <p:grpSp>
        <p:nvGrpSpPr>
          <p:cNvPr id="55" name="Group 54">
            <a:extLst>
              <a:ext uri="{FF2B5EF4-FFF2-40B4-BE49-F238E27FC236}">
                <a16:creationId xmlns:a16="http://schemas.microsoft.com/office/drawing/2014/main" id="{AA162AE8-D0C9-49F1-42D4-D63905908EED}"/>
              </a:ext>
            </a:extLst>
          </p:cNvPr>
          <p:cNvGrpSpPr/>
          <p:nvPr/>
        </p:nvGrpSpPr>
        <p:grpSpPr>
          <a:xfrm>
            <a:off x="65670" y="2966427"/>
            <a:ext cx="531330" cy="698138"/>
            <a:chOff x="3365275" y="2511331"/>
            <a:chExt cx="531330" cy="698138"/>
          </a:xfrm>
        </p:grpSpPr>
        <p:cxnSp>
          <p:nvCxnSpPr>
            <p:cNvPr id="51" name="Straight Arrow Connector 50">
              <a:extLst>
                <a:ext uri="{FF2B5EF4-FFF2-40B4-BE49-F238E27FC236}">
                  <a16:creationId xmlns:a16="http://schemas.microsoft.com/office/drawing/2014/main" id="{B2665EFE-260F-50FD-9C71-D01417BC63B1}"/>
                </a:ext>
              </a:extLst>
            </p:cNvPr>
            <p:cNvCxnSpPr>
              <a:cxnSpLocks/>
            </p:cNvCxnSpPr>
            <p:nvPr/>
          </p:nvCxnSpPr>
          <p:spPr>
            <a:xfrm flipV="1">
              <a:off x="3743827" y="2511331"/>
              <a:ext cx="0" cy="698138"/>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584571F-6DB1-9FDB-E645-5ADBB5A13601}"/>
                    </a:ext>
                  </a:extLst>
                </p:cNvPr>
                <p:cNvSpPr txBox="1"/>
                <p:nvPr/>
              </p:nvSpPr>
              <p:spPr>
                <a:xfrm>
                  <a:off x="3365275" y="2822733"/>
                  <a:ext cx="5313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𝑟</m:t>
                        </m:r>
                        <m:r>
                          <a:rPr lang="en-US" sz="1800" b="0" i="1" smtClean="0">
                            <a:solidFill>
                              <a:schemeClr val="tx1"/>
                            </a:solidFill>
                            <a:latin typeface="Cambria Math" panose="02040503050406030204" pitchFamily="18" charset="0"/>
                          </a:rPr>
                          <m:t> </m:t>
                        </m:r>
                      </m:oMath>
                    </m:oMathPara>
                  </a14:m>
                  <a:endParaRPr lang="en-US" dirty="0"/>
                </a:p>
              </p:txBody>
            </p:sp>
          </mc:Choice>
          <mc:Fallback xmlns="">
            <p:sp>
              <p:nvSpPr>
                <p:cNvPr id="54" name="TextBox 53">
                  <a:extLst>
                    <a:ext uri="{FF2B5EF4-FFF2-40B4-BE49-F238E27FC236}">
                      <a16:creationId xmlns:a16="http://schemas.microsoft.com/office/drawing/2014/main" id="{2584571F-6DB1-9FDB-E645-5ADBB5A13601}"/>
                    </a:ext>
                  </a:extLst>
                </p:cNvPr>
                <p:cNvSpPr txBox="1">
                  <a:spLocks noRot="1" noChangeAspect="1" noMove="1" noResize="1" noEditPoints="1" noAdjustHandles="1" noChangeArrowheads="1" noChangeShapeType="1" noTextEdit="1"/>
                </p:cNvSpPr>
                <p:nvPr/>
              </p:nvSpPr>
              <p:spPr>
                <a:xfrm>
                  <a:off x="3365275" y="2822733"/>
                  <a:ext cx="531330" cy="369332"/>
                </a:xfrm>
                <a:prstGeom prst="rect">
                  <a:avLst/>
                </a:prstGeom>
                <a:blipFill>
                  <a:blip r:embed="rId6"/>
                  <a:stretch>
                    <a:fillRect b="-16667"/>
                  </a:stretch>
                </a:blipFill>
              </p:spPr>
              <p:txBody>
                <a:bodyPr/>
                <a:lstStyle/>
                <a:p>
                  <a:r>
                    <a:rPr lang="en-US">
                      <a:noFill/>
                    </a:rPr>
                    <a:t> </a:t>
                  </a:r>
                </a:p>
              </p:txBody>
            </p:sp>
          </mc:Fallback>
        </mc:AlternateContent>
      </p:grpSp>
      <p:cxnSp>
        <p:nvCxnSpPr>
          <p:cNvPr id="58" name="Straight Arrow Connector 57">
            <a:extLst>
              <a:ext uri="{FF2B5EF4-FFF2-40B4-BE49-F238E27FC236}">
                <a16:creationId xmlns:a16="http://schemas.microsoft.com/office/drawing/2014/main" id="{B8F22981-5501-11B4-50CE-EC2E84DA21A2}"/>
              </a:ext>
            </a:extLst>
          </p:cNvPr>
          <p:cNvCxnSpPr>
            <a:cxnSpLocks/>
          </p:cNvCxnSpPr>
          <p:nvPr/>
        </p:nvCxnSpPr>
        <p:spPr>
          <a:xfrm flipH="1" flipV="1">
            <a:off x="2268286" y="2908485"/>
            <a:ext cx="148703" cy="753437"/>
          </a:xfrm>
          <a:prstGeom prst="straightConnector1">
            <a:avLst/>
          </a:prstGeom>
          <a:ln>
            <a:solidFill>
              <a:schemeClr val="tx2"/>
            </a:solidFill>
            <a:tailEnd type="triangle"/>
          </a:ln>
          <a:effectLst/>
          <a:scene3d>
            <a:camera prst="isometricOffAxis1Right">
              <a:rot lat="1500000" lon="19799999" rev="0"/>
            </a:camera>
            <a:lightRig rig="threePt" dir="t"/>
          </a:scene3d>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441DD5A-5767-1C2F-829A-2713646C9B12}"/>
                  </a:ext>
                </a:extLst>
              </p:cNvPr>
              <p:cNvSpPr txBox="1"/>
              <p:nvPr/>
            </p:nvSpPr>
            <p:spPr>
              <a:xfrm>
                <a:off x="2165559" y="2804622"/>
                <a:ext cx="531330" cy="369332"/>
              </a:xfrm>
              <a:prstGeom prst="rect">
                <a:avLst/>
              </a:prstGeom>
              <a:noFill/>
              <a:scene3d>
                <a:camera prst="isometricOffAxis2Right"/>
                <a:lightRig rig="threePt" dir="t"/>
              </a:scene3d>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𝜌</m:t>
                      </m:r>
                      <m:r>
                        <a:rPr lang="en-US" sz="1800" b="0" i="1" smtClean="0">
                          <a:solidFill>
                            <a:schemeClr val="tx1"/>
                          </a:solidFill>
                          <a:latin typeface="Cambria Math" panose="02040503050406030204" pitchFamily="18" charset="0"/>
                        </a:rPr>
                        <m:t> </m:t>
                      </m:r>
                    </m:oMath>
                  </m:oMathPara>
                </a14:m>
                <a:endParaRPr lang="en-US" dirty="0"/>
              </a:p>
            </p:txBody>
          </p:sp>
        </mc:Choice>
        <mc:Fallback xmlns="">
          <p:sp>
            <p:nvSpPr>
              <p:cNvPr id="60" name="TextBox 59">
                <a:extLst>
                  <a:ext uri="{FF2B5EF4-FFF2-40B4-BE49-F238E27FC236}">
                    <a16:creationId xmlns:a16="http://schemas.microsoft.com/office/drawing/2014/main" id="{1441DD5A-5767-1C2F-829A-2713646C9B12}"/>
                  </a:ext>
                </a:extLst>
              </p:cNvPr>
              <p:cNvSpPr txBox="1">
                <a:spLocks noRot="1" noChangeAspect="1" noMove="1" noResize="1" noEditPoints="1" noAdjustHandles="1" noChangeArrowheads="1" noChangeShapeType="1" noTextEdit="1"/>
              </p:cNvSpPr>
              <p:nvPr/>
            </p:nvSpPr>
            <p:spPr>
              <a:xfrm>
                <a:off x="2165559" y="2804622"/>
                <a:ext cx="531330" cy="369332"/>
              </a:xfrm>
              <a:prstGeom prst="rect">
                <a:avLst/>
              </a:prstGeom>
              <a:blipFill>
                <a:blip r:embed="rId7"/>
                <a:stretch>
                  <a:fillRect/>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CEFE3E1F-9BF8-CA10-980F-B0FED71BA7EE}"/>
              </a:ext>
            </a:extLst>
          </p:cNvPr>
          <p:cNvCxnSpPr>
            <a:cxnSpLocks/>
          </p:cNvCxnSpPr>
          <p:nvPr/>
        </p:nvCxnSpPr>
        <p:spPr>
          <a:xfrm>
            <a:off x="2268286" y="4876994"/>
            <a:ext cx="477440" cy="6798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3" name="TextBox 62">
            <a:extLst>
              <a:ext uri="{FF2B5EF4-FFF2-40B4-BE49-F238E27FC236}">
                <a16:creationId xmlns:a16="http://schemas.microsoft.com/office/drawing/2014/main" id="{56DC258D-7F53-0B1D-BE05-83048D0C5E50}"/>
              </a:ext>
            </a:extLst>
          </p:cNvPr>
          <p:cNvSpPr txBox="1"/>
          <p:nvPr/>
        </p:nvSpPr>
        <p:spPr>
          <a:xfrm>
            <a:off x="2206329" y="5533674"/>
            <a:ext cx="1454744" cy="307777"/>
          </a:xfrm>
          <a:prstGeom prst="rect">
            <a:avLst/>
          </a:prstGeom>
          <a:no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 Focal plane</a:t>
            </a:r>
          </a:p>
        </p:txBody>
      </p:sp>
      <p:sp>
        <p:nvSpPr>
          <p:cNvPr id="68" name="Title 2">
            <a:extLst>
              <a:ext uri="{FF2B5EF4-FFF2-40B4-BE49-F238E27FC236}">
                <a16:creationId xmlns:a16="http://schemas.microsoft.com/office/drawing/2014/main" id="{D30A2D48-BC58-FCA0-D898-EB40F82BD8AA}"/>
              </a:ext>
            </a:extLst>
          </p:cNvPr>
          <p:cNvSpPr>
            <a:spLocks noGrp="1"/>
          </p:cNvSpPr>
          <p:nvPr>
            <p:ph type="title"/>
          </p:nvPr>
        </p:nvSpPr>
        <p:spPr>
          <a:xfrm>
            <a:off x="1458717" y="288454"/>
            <a:ext cx="9447821" cy="586648"/>
          </a:xfrm>
        </p:spPr>
        <p:txBody>
          <a:bodyPr/>
          <a:lstStyle/>
          <a:p>
            <a:r>
              <a:rPr lang="en-US" dirty="0"/>
              <a:t>Why time delay is not affecting the spot size(FWHM)?</a:t>
            </a:r>
          </a:p>
        </p:txBody>
      </p:sp>
    </p:spTree>
    <p:extLst>
      <p:ext uri="{BB962C8B-B14F-4D97-AF65-F5344CB8AC3E}">
        <p14:creationId xmlns:p14="http://schemas.microsoft.com/office/powerpoint/2010/main" val="3263034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D1367-080C-DA96-AA27-00CBC9573962}"/>
              </a:ext>
            </a:extLst>
          </p:cNvPr>
          <p:cNvSpPr>
            <a:spLocks noGrp="1"/>
          </p:cNvSpPr>
          <p:nvPr>
            <p:ph type="title"/>
          </p:nvPr>
        </p:nvSpPr>
        <p:spPr/>
        <p:txBody>
          <a:bodyPr/>
          <a:lstStyle/>
          <a:p>
            <a:r>
              <a:rPr lang="en-US" sz="3200" dirty="0"/>
              <a:t>Results</a:t>
            </a:r>
          </a:p>
        </p:txBody>
      </p:sp>
      <p:grpSp>
        <p:nvGrpSpPr>
          <p:cNvPr id="17" name="Group 16">
            <a:extLst>
              <a:ext uri="{FF2B5EF4-FFF2-40B4-BE49-F238E27FC236}">
                <a16:creationId xmlns:a16="http://schemas.microsoft.com/office/drawing/2014/main" id="{35D90220-68CC-FC33-A370-7123431EA707}"/>
              </a:ext>
            </a:extLst>
          </p:cNvPr>
          <p:cNvGrpSpPr/>
          <p:nvPr/>
        </p:nvGrpSpPr>
        <p:grpSpPr>
          <a:xfrm>
            <a:off x="609600" y="3080385"/>
            <a:ext cx="10571027" cy="2680335"/>
            <a:chOff x="609600" y="3080385"/>
            <a:chExt cx="10571027" cy="2680335"/>
          </a:xfrm>
        </p:grpSpPr>
        <p:pic>
          <p:nvPicPr>
            <p:cNvPr id="32" name="Picture 31">
              <a:extLst>
                <a:ext uri="{FF2B5EF4-FFF2-40B4-BE49-F238E27FC236}">
                  <a16:creationId xmlns:a16="http://schemas.microsoft.com/office/drawing/2014/main" id="{FA8B2721-665C-8FB1-D45E-864E02BBC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80385"/>
              <a:ext cx="3158614" cy="2612680"/>
            </a:xfrm>
            <a:prstGeom prst="rect">
              <a:avLst/>
            </a:prstGeom>
          </p:spPr>
        </p:pic>
        <p:pic>
          <p:nvPicPr>
            <p:cNvPr id="34" name="Picture 33">
              <a:extLst>
                <a:ext uri="{FF2B5EF4-FFF2-40B4-BE49-F238E27FC236}">
                  <a16:creationId xmlns:a16="http://schemas.microsoft.com/office/drawing/2014/main" id="{EA355456-B48F-72F6-4E44-6E676DAFC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912" y="3081528"/>
              <a:ext cx="3160407" cy="2679192"/>
            </a:xfrm>
            <a:prstGeom prst="rect">
              <a:avLst/>
            </a:prstGeom>
          </p:spPr>
        </p:pic>
        <p:pic>
          <p:nvPicPr>
            <p:cNvPr id="36" name="Picture 35">
              <a:extLst>
                <a:ext uri="{FF2B5EF4-FFF2-40B4-BE49-F238E27FC236}">
                  <a16:creationId xmlns:a16="http://schemas.microsoft.com/office/drawing/2014/main" id="{E66E26F8-E3F2-92DB-94A2-31E66A7B7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013" y="3081528"/>
              <a:ext cx="3158614" cy="2677673"/>
            </a:xfrm>
            <a:prstGeom prst="rect">
              <a:avLst/>
            </a:prstGeom>
          </p:spPr>
        </p:pic>
      </p:grpSp>
      <p:grpSp>
        <p:nvGrpSpPr>
          <p:cNvPr id="16" name="Group 15">
            <a:extLst>
              <a:ext uri="{FF2B5EF4-FFF2-40B4-BE49-F238E27FC236}">
                <a16:creationId xmlns:a16="http://schemas.microsoft.com/office/drawing/2014/main" id="{EA065BA9-ADA9-97C3-40EB-C5D64E6ACD9D}"/>
              </a:ext>
            </a:extLst>
          </p:cNvPr>
          <p:cNvGrpSpPr/>
          <p:nvPr/>
        </p:nvGrpSpPr>
        <p:grpSpPr>
          <a:xfrm>
            <a:off x="1596886" y="1245873"/>
            <a:ext cx="10436087" cy="1230489"/>
            <a:chOff x="1596886" y="1245873"/>
            <a:chExt cx="10436087" cy="1230489"/>
          </a:xfrm>
        </p:grpSpPr>
        <p:sp>
          <p:nvSpPr>
            <p:cNvPr id="4" name="TextBox 3">
              <a:extLst>
                <a:ext uri="{FF2B5EF4-FFF2-40B4-BE49-F238E27FC236}">
                  <a16:creationId xmlns:a16="http://schemas.microsoft.com/office/drawing/2014/main" id="{0D85F35C-13E9-A2E1-4102-B1DDD193C074}"/>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5" name="TextBox 4">
              <a:extLst>
                <a:ext uri="{FF2B5EF4-FFF2-40B4-BE49-F238E27FC236}">
                  <a16:creationId xmlns:a16="http://schemas.microsoft.com/office/drawing/2014/main" id="{ED4747E9-FDA1-7A61-2FD5-59CEC8A5641C}"/>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9E4875F-910D-10FD-E84D-E1149AE713FF}"/>
                    </a:ext>
                  </a:extLst>
                </p:cNvPr>
                <p:cNvSpPr txBox="1"/>
                <p:nvPr/>
              </p:nvSpPr>
              <p:spPr>
                <a:xfrm>
                  <a:off x="7544933" y="1691019"/>
                  <a:ext cx="4488040" cy="785343"/>
                </a:xfrm>
                <a:prstGeom prst="rect">
                  <a:avLst/>
                </a:prstGeom>
                <a:noFill/>
              </p:spPr>
              <p:txBody>
                <a:bodyPr wrap="square">
                  <a:spAutoFit/>
                </a:bodyPr>
                <a:lstStyle/>
                <a:p>
                  <a:pPr>
                    <a:lnSpc>
                      <a:spcPct val="150000"/>
                    </a:lnSpc>
                  </a:pPr>
                  <a:r>
                    <a:rPr lang="en-US" sz="1600" dirty="0">
                      <a:latin typeface="Arial" panose="020B0604020202020204" pitchFamily="34" charset="0"/>
                      <a:cs typeface="Arial" panose="020B0604020202020204" pitchFamily="34" charset="0"/>
                    </a:rPr>
                    <a:t>The cumulative fraction of total optical power within a circle of radius </a:t>
                  </a:r>
                  <a14:m>
                    <m:oMath xmlns:m="http://schemas.openxmlformats.org/officeDocument/2006/math">
                      <m:r>
                        <a:rPr lang="en-US" sz="1600" i="1">
                          <a:latin typeface="Cambria Math" panose="02040503050406030204" pitchFamily="18" charset="0"/>
                        </a:rPr>
                        <m:t>𝜌</m:t>
                      </m:r>
                      <m:r>
                        <a:rPr lang="en-US" sz="1600" i="1">
                          <a:latin typeface="Cambria Math" panose="02040503050406030204" pitchFamily="18" charset="0"/>
                        </a:rPr>
                        <m:t> </m:t>
                      </m:r>
                    </m:oMath>
                  </a14:m>
                  <a:r>
                    <a:rPr lang="en-US" sz="1600" dirty="0">
                      <a:latin typeface="Arial" panose="020B0604020202020204" pitchFamily="34" charset="0"/>
                      <a:cs typeface="Arial" panose="020B0604020202020204" pitchFamily="34" charset="0"/>
                    </a:rPr>
                    <a:t> in the focal plane.</a:t>
                  </a:r>
                </a:p>
              </p:txBody>
            </p:sp>
          </mc:Choice>
          <mc:Fallback>
            <p:sp>
              <p:nvSpPr>
                <p:cNvPr id="9" name="TextBox 8">
                  <a:extLst>
                    <a:ext uri="{FF2B5EF4-FFF2-40B4-BE49-F238E27FC236}">
                      <a16:creationId xmlns:a16="http://schemas.microsoft.com/office/drawing/2014/main" id="{29E4875F-910D-10FD-E84D-E1149AE713FF}"/>
                    </a:ext>
                  </a:extLst>
                </p:cNvPr>
                <p:cNvSpPr txBox="1">
                  <a:spLocks noRot="1" noChangeAspect="1" noMove="1" noResize="1" noEditPoints="1" noAdjustHandles="1" noChangeArrowheads="1" noChangeShapeType="1" noTextEdit="1"/>
                </p:cNvSpPr>
                <p:nvPr/>
              </p:nvSpPr>
              <p:spPr>
                <a:xfrm>
                  <a:off x="7544933" y="1691019"/>
                  <a:ext cx="4488040" cy="785343"/>
                </a:xfrm>
                <a:prstGeom prst="rect">
                  <a:avLst/>
                </a:prstGeom>
                <a:blipFill>
                  <a:blip r:embed="rId5"/>
                  <a:stretch>
                    <a:fillRect l="-847" b="-9524"/>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C18769BD-4203-15BF-8122-4F986EF1AC28}"/>
                  </a:ext>
                </a:extLst>
              </p:cNvPr>
              <p:cNvGraphicFramePr>
                <a:graphicFrameLocks noGrp="1"/>
              </p:cNvGraphicFramePr>
              <p:nvPr>
                <p:extLst>
                  <p:ext uri="{D42A27DB-BD31-4B8C-83A1-F6EECF244321}">
                    <p14:modId xmlns:p14="http://schemas.microsoft.com/office/powerpoint/2010/main" val="2493836560"/>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0" dirty="0">
                              <a:latin typeface="Arial" panose="020B0604020202020204" pitchFamily="34" charset="0"/>
                              <a:cs typeface="Arial" panose="020B0604020202020204" pitchFamily="34" charset="0"/>
                            </a:rPr>
                            <a:t>0.3</a:t>
                          </a:r>
                        </a:p>
                      </a:txBody>
                      <a:tcPr/>
                    </a:tc>
                    <a:tc>
                      <a:txBody>
                        <a:bodyPr/>
                        <a:lstStyle/>
                        <a:p>
                          <a:r>
                            <a:rPr lang="en-US" sz="1600" b="0" dirty="0">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160 fs</a:t>
                          </a:r>
                        </a:p>
                      </a:txBody>
                      <a:tcPr/>
                    </a:tc>
                    <a:extLst>
                      <a:ext uri="{0D108BD9-81ED-4DB2-BD59-A6C34878D82A}">
                        <a16:rowId xmlns:a16="http://schemas.microsoft.com/office/drawing/2014/main" val="3008149845"/>
                      </a:ext>
                    </a:extLst>
                  </a:tr>
                </a:tbl>
              </a:graphicData>
            </a:graphic>
          </p:graphicFrame>
        </mc:Choice>
        <mc:Fallback>
          <p:graphicFrame>
            <p:nvGraphicFramePr>
              <p:cNvPr id="12" name="Table 11">
                <a:extLst>
                  <a:ext uri="{FF2B5EF4-FFF2-40B4-BE49-F238E27FC236}">
                    <a16:creationId xmlns:a16="http://schemas.microsoft.com/office/drawing/2014/main" id="{C18769BD-4203-15BF-8122-4F986EF1AC28}"/>
                  </a:ext>
                </a:extLst>
              </p:cNvPr>
              <p:cNvGraphicFramePr>
                <a:graphicFrameLocks noGrp="1"/>
              </p:cNvGraphicFramePr>
              <p:nvPr>
                <p:extLst>
                  <p:ext uri="{D42A27DB-BD31-4B8C-83A1-F6EECF244321}">
                    <p14:modId xmlns:p14="http://schemas.microsoft.com/office/powerpoint/2010/main" val="2493836560"/>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6"/>
                          <a:stretch>
                            <a:fillRect l="-200000" t="-6667" r="-101980" b="-113333"/>
                          </a:stretch>
                        </a:blipFill>
                      </a:tcPr>
                    </a:tc>
                    <a:tc>
                      <a:txBody>
                        <a:bodyPr/>
                        <a:lstStyle/>
                        <a:p>
                          <a:endParaRPr lang="en-US"/>
                        </a:p>
                      </a:txBody>
                      <a:tcPr>
                        <a:blipFill>
                          <a:blip r:embed="rId6"/>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0" dirty="0">
                              <a:latin typeface="Arial" panose="020B0604020202020204" pitchFamily="34" charset="0"/>
                              <a:cs typeface="Arial" panose="020B0604020202020204" pitchFamily="34" charset="0"/>
                            </a:rPr>
                            <a:t>0.3</a:t>
                          </a:r>
                        </a:p>
                      </a:txBody>
                      <a:tcPr/>
                    </a:tc>
                    <a:tc>
                      <a:txBody>
                        <a:bodyPr/>
                        <a:lstStyle/>
                        <a:p>
                          <a:r>
                            <a:rPr lang="en-US" sz="1600" b="0" dirty="0">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160 fs</a:t>
                          </a:r>
                        </a:p>
                      </a:txBody>
                      <a:tcPr/>
                    </a:tc>
                    <a:extLst>
                      <a:ext uri="{0D108BD9-81ED-4DB2-BD59-A6C34878D82A}">
                        <a16:rowId xmlns:a16="http://schemas.microsoft.com/office/drawing/2014/main" val="3008149845"/>
                      </a:ext>
                    </a:extLst>
                  </a:tr>
                </a:tbl>
              </a:graphicData>
            </a:graphic>
          </p:graphicFrame>
        </mc:Fallback>
      </mc:AlternateContent>
    </p:spTree>
    <p:extLst>
      <p:ext uri="{BB962C8B-B14F-4D97-AF65-F5344CB8AC3E}">
        <p14:creationId xmlns:p14="http://schemas.microsoft.com/office/powerpoint/2010/main" val="283692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05D521-5416-1C35-A64E-D1C020F5A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9" y="3081528"/>
            <a:ext cx="3161639" cy="2615184"/>
          </a:xfrm>
          <a:prstGeom prst="rect">
            <a:avLst/>
          </a:prstGeom>
        </p:spPr>
      </p:pic>
      <p:pic>
        <p:nvPicPr>
          <p:cNvPr id="13" name="Picture 12">
            <a:extLst>
              <a:ext uri="{FF2B5EF4-FFF2-40B4-BE49-F238E27FC236}">
                <a16:creationId xmlns:a16="http://schemas.microsoft.com/office/drawing/2014/main" id="{D843E49E-994C-880C-636D-2B91ACC33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36" y="3081528"/>
            <a:ext cx="3160406" cy="2679192"/>
          </a:xfrm>
          <a:prstGeom prst="rect">
            <a:avLst/>
          </a:prstGeom>
        </p:spPr>
      </p:pic>
      <p:pic>
        <p:nvPicPr>
          <p:cNvPr id="15" name="Picture 14">
            <a:extLst>
              <a:ext uri="{FF2B5EF4-FFF2-40B4-BE49-F238E27FC236}">
                <a16:creationId xmlns:a16="http://schemas.microsoft.com/office/drawing/2014/main" id="{2BBF0D1D-295E-F274-9355-B6328794D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081528"/>
            <a:ext cx="3160406" cy="2679192"/>
          </a:xfrm>
          <a:prstGeom prst="rect">
            <a:avLst/>
          </a:prstGeom>
        </p:spPr>
      </p:pic>
      <p:sp>
        <p:nvSpPr>
          <p:cNvPr id="16" name="TextBox 15">
            <a:extLst>
              <a:ext uri="{FF2B5EF4-FFF2-40B4-BE49-F238E27FC236}">
                <a16:creationId xmlns:a16="http://schemas.microsoft.com/office/drawing/2014/main" id="{1CA63B9E-508A-28A6-5DB2-B5E5AD01B8D1}"/>
              </a:ext>
            </a:extLst>
          </p:cNvPr>
          <p:cNvSpPr txBox="1"/>
          <p:nvPr/>
        </p:nvSpPr>
        <p:spPr>
          <a:xfrm>
            <a:off x="3041650" y="6015826"/>
            <a:ext cx="583565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effects worsen as the pulse duration decreases.</a:t>
            </a:r>
          </a:p>
        </p:txBody>
      </p:sp>
      <p:sp>
        <p:nvSpPr>
          <p:cNvPr id="17" name="Title 2">
            <a:extLst>
              <a:ext uri="{FF2B5EF4-FFF2-40B4-BE49-F238E27FC236}">
                <a16:creationId xmlns:a16="http://schemas.microsoft.com/office/drawing/2014/main" id="{98BEAEE4-B130-7D2D-8AB5-BDAA8B3AAABF}"/>
              </a:ext>
            </a:extLst>
          </p:cNvPr>
          <p:cNvSpPr>
            <a:spLocks noGrp="1"/>
          </p:cNvSpPr>
          <p:nvPr>
            <p:ph type="title"/>
          </p:nvPr>
        </p:nvSpPr>
        <p:spPr>
          <a:xfrm>
            <a:off x="1420618" y="245117"/>
            <a:ext cx="8857561" cy="586648"/>
          </a:xfrm>
        </p:spPr>
        <p:txBody>
          <a:bodyPr/>
          <a:lstStyle/>
          <a:p>
            <a:r>
              <a:rPr lang="en-US" sz="3200" dirty="0"/>
              <a:t>Results</a:t>
            </a:r>
          </a:p>
        </p:txBody>
      </p:sp>
      <p:sp>
        <p:nvSpPr>
          <p:cNvPr id="3" name="TextBox 2">
            <a:extLst>
              <a:ext uri="{FF2B5EF4-FFF2-40B4-BE49-F238E27FC236}">
                <a16:creationId xmlns:a16="http://schemas.microsoft.com/office/drawing/2014/main" id="{07B66A78-C10D-C927-0C18-735DEB5A2EB3}"/>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4" name="TextBox 3">
            <a:extLst>
              <a:ext uri="{FF2B5EF4-FFF2-40B4-BE49-F238E27FC236}">
                <a16:creationId xmlns:a16="http://schemas.microsoft.com/office/drawing/2014/main" id="{4C917CD6-CE5F-4B7D-88FD-023E93BBC892}"/>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71DD9130-386B-4129-54D9-3F8C94876074}"/>
                  </a:ext>
                </a:extLst>
              </p:cNvPr>
              <p:cNvGraphicFramePr>
                <a:graphicFrameLocks noGrp="1"/>
              </p:cNvGraphicFramePr>
              <p:nvPr>
                <p:extLst>
                  <p:ext uri="{D42A27DB-BD31-4B8C-83A1-F6EECF244321}">
                    <p14:modId xmlns:p14="http://schemas.microsoft.com/office/powerpoint/2010/main" val="1713748988"/>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0" dirty="0">
                              <a:latin typeface="Arial" panose="020B0604020202020204" pitchFamily="34" charset="0"/>
                              <a:cs typeface="Arial" panose="020B0604020202020204" pitchFamily="34" charset="0"/>
                            </a:rPr>
                            <a:t>0.3</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160 fs</a:t>
                          </a:r>
                        </a:p>
                      </a:txBody>
                      <a:tcPr/>
                    </a:tc>
                    <a:extLst>
                      <a:ext uri="{0D108BD9-81ED-4DB2-BD59-A6C34878D82A}">
                        <a16:rowId xmlns:a16="http://schemas.microsoft.com/office/drawing/2014/main" val="3008149845"/>
                      </a:ext>
                    </a:extLst>
                  </a:tr>
                </a:tbl>
              </a:graphicData>
            </a:graphic>
          </p:graphicFrame>
        </mc:Choice>
        <mc:Fallback>
          <p:graphicFrame>
            <p:nvGraphicFramePr>
              <p:cNvPr id="9" name="Table 8">
                <a:extLst>
                  <a:ext uri="{FF2B5EF4-FFF2-40B4-BE49-F238E27FC236}">
                    <a16:creationId xmlns:a16="http://schemas.microsoft.com/office/drawing/2014/main" id="{71DD9130-386B-4129-54D9-3F8C94876074}"/>
                  </a:ext>
                </a:extLst>
              </p:cNvPr>
              <p:cNvGraphicFramePr>
                <a:graphicFrameLocks noGrp="1"/>
              </p:cNvGraphicFramePr>
              <p:nvPr>
                <p:extLst>
                  <p:ext uri="{D42A27DB-BD31-4B8C-83A1-F6EECF244321}">
                    <p14:modId xmlns:p14="http://schemas.microsoft.com/office/powerpoint/2010/main" val="1713748988"/>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5"/>
                          <a:stretch>
                            <a:fillRect l="-200000" t="-6667" r="-101980" b="-113333"/>
                          </a:stretch>
                        </a:blipFill>
                      </a:tcPr>
                    </a:tc>
                    <a:tc>
                      <a:txBody>
                        <a:bodyPr/>
                        <a:lstStyle/>
                        <a:p>
                          <a:endParaRPr lang="en-US"/>
                        </a:p>
                      </a:txBody>
                      <a:tcPr>
                        <a:blipFill>
                          <a:blip r:embed="rId5"/>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0" dirty="0">
                              <a:latin typeface="Arial" panose="020B0604020202020204" pitchFamily="34" charset="0"/>
                              <a:cs typeface="Arial" panose="020B0604020202020204" pitchFamily="34" charset="0"/>
                            </a:rPr>
                            <a:t>0.3</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160 fs</a:t>
                          </a:r>
                        </a:p>
                      </a:txBody>
                      <a:tcPr/>
                    </a:tc>
                    <a:extLst>
                      <a:ext uri="{0D108BD9-81ED-4DB2-BD59-A6C34878D82A}">
                        <a16:rowId xmlns:a16="http://schemas.microsoft.com/office/drawing/2014/main" val="3008149845"/>
                      </a:ext>
                    </a:extLst>
                  </a:tr>
                </a:tbl>
              </a:graphicData>
            </a:graphic>
          </p:graphicFrame>
        </mc:Fallback>
      </mc:AlternateContent>
    </p:spTree>
    <p:extLst>
      <p:ext uri="{BB962C8B-B14F-4D97-AF65-F5344CB8AC3E}">
        <p14:creationId xmlns:p14="http://schemas.microsoft.com/office/powerpoint/2010/main" val="3688186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0CB6DE-9982-944E-4FE7-A823F7962E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2649" y="3081529"/>
            <a:ext cx="3163824" cy="2616991"/>
          </a:xfrm>
          <a:prstGeom prst="rect">
            <a:avLst/>
          </a:prstGeom>
        </p:spPr>
      </p:pic>
      <p:pic>
        <p:nvPicPr>
          <p:cNvPr id="7" name="Picture 6">
            <a:extLst>
              <a:ext uri="{FF2B5EF4-FFF2-40B4-BE49-F238E27FC236}">
                <a16:creationId xmlns:a16="http://schemas.microsoft.com/office/drawing/2014/main" id="{67C1AB36-7F10-F425-A66E-FB52C0217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36" y="3081528"/>
            <a:ext cx="3147822" cy="2668524"/>
          </a:xfrm>
          <a:prstGeom prst="rect">
            <a:avLst/>
          </a:prstGeom>
        </p:spPr>
      </p:pic>
      <p:pic>
        <p:nvPicPr>
          <p:cNvPr id="9" name="Picture 8">
            <a:extLst>
              <a:ext uri="{FF2B5EF4-FFF2-40B4-BE49-F238E27FC236}">
                <a16:creationId xmlns:a16="http://schemas.microsoft.com/office/drawing/2014/main" id="{B725C58A-1709-1CF3-77CB-7277C345E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081528"/>
            <a:ext cx="3086100" cy="2616200"/>
          </a:xfrm>
          <a:prstGeom prst="rect">
            <a:avLst/>
          </a:prstGeom>
        </p:spPr>
      </p:pic>
      <p:sp>
        <p:nvSpPr>
          <p:cNvPr id="11" name="TextBox 10">
            <a:extLst>
              <a:ext uri="{FF2B5EF4-FFF2-40B4-BE49-F238E27FC236}">
                <a16:creationId xmlns:a16="http://schemas.microsoft.com/office/drawing/2014/main" id="{B89717F8-122E-1449-B06F-B45B4899E146}"/>
              </a:ext>
            </a:extLst>
          </p:cNvPr>
          <p:cNvSpPr txBox="1"/>
          <p:nvPr/>
        </p:nvSpPr>
        <p:spPr>
          <a:xfrm>
            <a:off x="3884717" y="6057847"/>
            <a:ext cx="4448513" cy="369332"/>
          </a:xfrm>
          <a:prstGeom prst="rect">
            <a:avLst/>
          </a:prstGeom>
          <a:noFill/>
        </p:spPr>
        <p:txBody>
          <a:bodyPr wrap="square">
            <a:spAutoFit/>
          </a:bodyPr>
          <a:lstStyle/>
          <a:p>
            <a:r>
              <a:rPr lang="en-US" dirty="0"/>
              <a:t>The effects worsen as the NA increases.</a:t>
            </a:r>
          </a:p>
        </p:txBody>
      </p:sp>
      <p:sp>
        <p:nvSpPr>
          <p:cNvPr id="12" name="Title 2">
            <a:extLst>
              <a:ext uri="{FF2B5EF4-FFF2-40B4-BE49-F238E27FC236}">
                <a16:creationId xmlns:a16="http://schemas.microsoft.com/office/drawing/2014/main" id="{4D9C8429-D2BD-F744-7070-93D59D8B4D6C}"/>
              </a:ext>
            </a:extLst>
          </p:cNvPr>
          <p:cNvSpPr>
            <a:spLocks noGrp="1"/>
          </p:cNvSpPr>
          <p:nvPr>
            <p:ph type="title"/>
          </p:nvPr>
        </p:nvSpPr>
        <p:spPr>
          <a:xfrm>
            <a:off x="1420618" y="245117"/>
            <a:ext cx="8857561" cy="586648"/>
          </a:xfrm>
        </p:spPr>
        <p:txBody>
          <a:bodyPr/>
          <a:lstStyle/>
          <a:p>
            <a:r>
              <a:rPr lang="en-US" sz="3200" dirty="0"/>
              <a:t>Results</a:t>
            </a:r>
          </a:p>
        </p:txBody>
      </p:sp>
      <p:sp>
        <p:nvSpPr>
          <p:cNvPr id="2" name="TextBox 1">
            <a:extLst>
              <a:ext uri="{FF2B5EF4-FFF2-40B4-BE49-F238E27FC236}">
                <a16:creationId xmlns:a16="http://schemas.microsoft.com/office/drawing/2014/main" id="{D2C9CDCD-152D-7142-3CE7-DEC516C58E4A}"/>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3" name="TextBox 2">
            <a:extLst>
              <a:ext uri="{FF2B5EF4-FFF2-40B4-BE49-F238E27FC236}">
                <a16:creationId xmlns:a16="http://schemas.microsoft.com/office/drawing/2014/main" id="{A6415716-DEBF-E86C-794C-FAD1AA834604}"/>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8C9D4A72-7211-9B77-3105-D6B59C469A89}"/>
                  </a:ext>
                </a:extLst>
              </p:cNvPr>
              <p:cNvGraphicFramePr>
                <a:graphicFrameLocks noGrp="1"/>
              </p:cNvGraphicFramePr>
              <p:nvPr>
                <p:extLst>
                  <p:ext uri="{D42A27DB-BD31-4B8C-83A1-F6EECF244321}">
                    <p14:modId xmlns:p14="http://schemas.microsoft.com/office/powerpoint/2010/main" val="4194822223"/>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a:t>
                          </a:r>
                          <a:r>
                            <a:rPr lang="en-US" sz="1600" b="0" dirty="0" err="1">
                              <a:latin typeface="Arial" panose="020B0604020202020204" pitchFamily="34" charset="0"/>
                              <a:cs typeface="Arial" panose="020B0604020202020204" pitchFamily="34" charset="0"/>
                            </a:rPr>
                            <a:t>ps</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bl>
              </a:graphicData>
            </a:graphic>
          </p:graphicFrame>
        </mc:Choice>
        <mc:Fallback>
          <p:graphicFrame>
            <p:nvGraphicFramePr>
              <p:cNvPr id="6" name="Table 5">
                <a:extLst>
                  <a:ext uri="{FF2B5EF4-FFF2-40B4-BE49-F238E27FC236}">
                    <a16:creationId xmlns:a16="http://schemas.microsoft.com/office/drawing/2014/main" id="{8C9D4A72-7211-9B77-3105-D6B59C469A89}"/>
                  </a:ext>
                </a:extLst>
              </p:cNvPr>
              <p:cNvGraphicFramePr>
                <a:graphicFrameLocks noGrp="1"/>
              </p:cNvGraphicFramePr>
              <p:nvPr>
                <p:extLst>
                  <p:ext uri="{D42A27DB-BD31-4B8C-83A1-F6EECF244321}">
                    <p14:modId xmlns:p14="http://schemas.microsoft.com/office/powerpoint/2010/main" val="4194822223"/>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6"/>
                          <a:stretch>
                            <a:fillRect l="-200000" t="-6667" r="-101980" b="-113333"/>
                          </a:stretch>
                        </a:blipFill>
                      </a:tcPr>
                    </a:tc>
                    <a:tc>
                      <a:txBody>
                        <a:bodyPr/>
                        <a:lstStyle/>
                        <a:p>
                          <a:endParaRPr lang="en-US"/>
                        </a:p>
                      </a:txBody>
                      <a:tcPr>
                        <a:blipFill>
                          <a:blip r:embed="rId6"/>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a:t>
                          </a:r>
                          <a:r>
                            <a:rPr lang="en-US" sz="1600" b="0" dirty="0" err="1">
                              <a:latin typeface="Arial" panose="020B0604020202020204" pitchFamily="34" charset="0"/>
                              <a:cs typeface="Arial" panose="020B0604020202020204" pitchFamily="34" charset="0"/>
                            </a:rPr>
                            <a:t>ps</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bl>
              </a:graphicData>
            </a:graphic>
          </p:graphicFrame>
        </mc:Fallback>
      </mc:AlternateContent>
    </p:spTree>
    <p:extLst>
      <p:ext uri="{BB962C8B-B14F-4D97-AF65-F5344CB8AC3E}">
        <p14:creationId xmlns:p14="http://schemas.microsoft.com/office/powerpoint/2010/main" val="328045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7AAEE-6B3A-EC6C-C1D5-5850D5F6B5AA}"/>
              </a:ext>
            </a:extLst>
          </p:cNvPr>
          <p:cNvSpPr>
            <a:spLocks noGrp="1"/>
          </p:cNvSpPr>
          <p:nvPr>
            <p:ph type="title"/>
          </p:nvPr>
        </p:nvSpPr>
        <p:spPr>
          <a:xfrm>
            <a:off x="1420618" y="342653"/>
            <a:ext cx="8857561" cy="586648"/>
          </a:xfrm>
        </p:spPr>
        <p:txBody>
          <a:bodyPr/>
          <a:lstStyle/>
          <a:p>
            <a:r>
              <a:rPr lang="en-US" dirty="0"/>
              <a:t>Zone plate</a:t>
            </a:r>
          </a:p>
        </p:txBody>
      </p:sp>
      <p:sp>
        <p:nvSpPr>
          <p:cNvPr id="11" name="Content Placeholder 10">
            <a:extLst>
              <a:ext uri="{FF2B5EF4-FFF2-40B4-BE49-F238E27FC236}">
                <a16:creationId xmlns:a16="http://schemas.microsoft.com/office/drawing/2014/main" id="{8E2BC5B0-F7D1-45E3-76F8-F8248FA62696}"/>
              </a:ext>
            </a:extLst>
          </p:cNvPr>
          <p:cNvSpPr>
            <a:spLocks noGrp="1"/>
          </p:cNvSpPr>
          <p:nvPr>
            <p:ph sz="half" idx="1"/>
          </p:nvPr>
        </p:nvSpPr>
        <p:spPr>
          <a:xfrm>
            <a:off x="520653" y="1172382"/>
            <a:ext cx="5245147" cy="868636"/>
          </a:xfrm>
          <a:solidFill>
            <a:schemeClr val="accent1">
              <a:lumMod val="20000"/>
              <a:lumOff val="80000"/>
            </a:schemeClr>
          </a:solidFill>
        </p:spPr>
        <p:txBody>
          <a:bodyPr>
            <a:normAutofit fontScale="92500" lnSpcReduction="10000"/>
          </a:bodyPr>
          <a:lstStyle/>
          <a:p>
            <a:pPr>
              <a:lnSpc>
                <a:spcPct val="150000"/>
              </a:lnSpc>
            </a:pPr>
            <a:r>
              <a:rPr lang="en-US" sz="1800" dirty="0"/>
              <a:t>Final aim - Brightest electron source ever!</a:t>
            </a:r>
          </a:p>
          <a:p>
            <a:pPr>
              <a:lnSpc>
                <a:spcPct val="150000"/>
              </a:lnSpc>
            </a:pPr>
            <a:r>
              <a:rPr lang="en-US" sz="1800" dirty="0"/>
              <a:t>Electron microscopy applications</a:t>
            </a:r>
          </a:p>
        </p:txBody>
      </p:sp>
      <p:pic>
        <p:nvPicPr>
          <p:cNvPr id="3074" name="Picture 2" descr="Transmission Electron Microscopy | Nanoscience Instruments">
            <a:extLst>
              <a:ext uri="{FF2B5EF4-FFF2-40B4-BE49-F238E27FC236}">
                <a16:creationId xmlns:a16="http://schemas.microsoft.com/office/drawing/2014/main" id="{DDA74136-DBB7-4562-FABF-FF83ED6EE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701" y="929301"/>
            <a:ext cx="6568299" cy="3975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EE9576F-185F-EFC7-4FB7-D80A2C622C6B}"/>
              </a:ext>
            </a:extLst>
          </p:cNvPr>
          <p:cNvSpPr txBox="1"/>
          <p:nvPr/>
        </p:nvSpPr>
        <p:spPr>
          <a:xfrm>
            <a:off x="520652" y="2424906"/>
            <a:ext cx="5245148" cy="1702967"/>
          </a:xfrm>
          <a:prstGeom prst="rect">
            <a:avLst/>
          </a:prstGeom>
          <a:solidFill>
            <a:schemeClr val="accent3">
              <a:lumMod val="20000"/>
              <a:lumOff val="80000"/>
            </a:schemeClr>
          </a:solid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Ultrafast applications: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Ultrafast electron diffraction/microscopy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Free-electron lasers (FELs)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1E3D531A-62B8-191B-078B-70A3B0EE54AF}"/>
              </a:ext>
            </a:extLst>
          </p:cNvPr>
          <p:cNvSpPr txBox="1"/>
          <p:nvPr/>
        </p:nvSpPr>
        <p:spPr>
          <a:xfrm>
            <a:off x="1054613" y="5946386"/>
            <a:ext cx="10081898" cy="369332"/>
          </a:xfrm>
          <a:prstGeom prst="rect">
            <a:avLst/>
          </a:prstGeom>
          <a:noFill/>
        </p:spPr>
        <p:txBody>
          <a:bodyPr wrap="square">
            <a:spAutoFit/>
          </a:bodyPr>
          <a:lstStyle/>
          <a:p>
            <a:r>
              <a:rPr lang="en-US" b="1" dirty="0">
                <a:highlight>
                  <a:srgbClr val="FFFF00"/>
                </a:highlight>
                <a:latin typeface="Arial" panose="020B0604020202020204" pitchFamily="34" charset="0"/>
                <a:cs typeface="Arial" panose="020B0604020202020204" pitchFamily="34" charset="0"/>
              </a:rPr>
              <a:t>What are the effects of using ultrashort pulses on the focusing properties of a zone plate?</a:t>
            </a:r>
          </a:p>
        </p:txBody>
      </p:sp>
      <p:sp>
        <p:nvSpPr>
          <p:cNvPr id="54" name="TextBox 53">
            <a:extLst>
              <a:ext uri="{FF2B5EF4-FFF2-40B4-BE49-F238E27FC236}">
                <a16:creationId xmlns:a16="http://schemas.microsoft.com/office/drawing/2014/main" id="{FF5A64FB-D736-546A-DAE6-43D05AAC81D0}"/>
              </a:ext>
            </a:extLst>
          </p:cNvPr>
          <p:cNvSpPr txBox="1"/>
          <p:nvPr/>
        </p:nvSpPr>
        <p:spPr>
          <a:xfrm>
            <a:off x="1420618" y="5459597"/>
            <a:ext cx="9055973"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en-US" dirty="0">
                <a:latin typeface="Arial" panose="020B0604020202020204" pitchFamily="34" charset="0"/>
                <a:cs typeface="Arial" panose="020B0604020202020204" pitchFamily="34" charset="0"/>
              </a:rPr>
              <a:t>Can an integrated zone-plate photocathode be used for pulsed electron applications?</a:t>
            </a:r>
          </a:p>
        </p:txBody>
      </p:sp>
      <p:sp>
        <p:nvSpPr>
          <p:cNvPr id="8" name="TextBox 7">
            <a:extLst>
              <a:ext uri="{FF2B5EF4-FFF2-40B4-BE49-F238E27FC236}">
                <a16:creationId xmlns:a16="http://schemas.microsoft.com/office/drawing/2014/main" id="{0E98267F-FA5B-B227-0874-D1383F709058}"/>
              </a:ext>
            </a:extLst>
          </p:cNvPr>
          <p:cNvSpPr txBox="1"/>
          <p:nvPr/>
        </p:nvSpPr>
        <p:spPr>
          <a:xfrm>
            <a:off x="644149" y="4127873"/>
            <a:ext cx="5451413" cy="868636"/>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Pulsed electron beams are produced by shining ultrashort laser pulses onto a photocathode.</a:t>
            </a:r>
          </a:p>
        </p:txBody>
      </p:sp>
      <p:sp>
        <p:nvSpPr>
          <p:cNvPr id="10" name="TextBox 9">
            <a:extLst>
              <a:ext uri="{FF2B5EF4-FFF2-40B4-BE49-F238E27FC236}">
                <a16:creationId xmlns:a16="http://schemas.microsoft.com/office/drawing/2014/main" id="{CD75093E-36B0-8C64-9CE0-6D6FB1CB4745}"/>
              </a:ext>
            </a:extLst>
          </p:cNvPr>
          <p:cNvSpPr txBox="1"/>
          <p:nvPr/>
        </p:nvSpPr>
        <p:spPr>
          <a:xfrm>
            <a:off x="8121651" y="4834669"/>
            <a:ext cx="3587750" cy="261610"/>
          </a:xfrm>
          <a:prstGeom prst="rect">
            <a:avLst/>
          </a:prstGeom>
          <a:noFill/>
        </p:spPr>
        <p:txBody>
          <a:bodyPr wrap="square">
            <a:spAutoFit/>
          </a:bodyPr>
          <a:lstStyle/>
          <a:p>
            <a:r>
              <a:rPr lang="en-US" sz="1100" dirty="0"/>
              <a:t>A </a:t>
            </a:r>
            <a:r>
              <a:rPr lang="en-US" sz="1100" u="none" strike="noStrike" dirty="0">
                <a:effectLst/>
                <a:latin typeface="Google Sans"/>
              </a:rPr>
              <a:t>tabletop TEM (Transmission Electron Microscope)</a:t>
            </a:r>
            <a:endParaRPr lang="en-US" sz="1100" dirty="0"/>
          </a:p>
        </p:txBody>
      </p:sp>
    </p:spTree>
    <p:extLst>
      <p:ext uri="{BB962C8B-B14F-4D97-AF65-F5344CB8AC3E}">
        <p14:creationId xmlns:p14="http://schemas.microsoft.com/office/powerpoint/2010/main" val="34808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54"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748C6-5E4D-C4D9-5C9B-AC42CBABD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 y="3081528"/>
            <a:ext cx="3161640" cy="2615184"/>
          </a:xfrm>
          <a:prstGeom prst="rect">
            <a:avLst/>
          </a:prstGeom>
        </p:spPr>
      </p:pic>
      <p:pic>
        <p:nvPicPr>
          <p:cNvPr id="7" name="Picture 6">
            <a:extLst>
              <a:ext uri="{FF2B5EF4-FFF2-40B4-BE49-F238E27FC236}">
                <a16:creationId xmlns:a16="http://schemas.microsoft.com/office/drawing/2014/main" id="{7EB99321-C114-4C66-FD0F-F8FA67298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35" y="3081528"/>
            <a:ext cx="3147822" cy="2668524"/>
          </a:xfrm>
          <a:prstGeom prst="rect">
            <a:avLst/>
          </a:prstGeom>
        </p:spPr>
      </p:pic>
      <p:pic>
        <p:nvPicPr>
          <p:cNvPr id="9" name="Picture 8">
            <a:extLst>
              <a:ext uri="{FF2B5EF4-FFF2-40B4-BE49-F238E27FC236}">
                <a16:creationId xmlns:a16="http://schemas.microsoft.com/office/drawing/2014/main" id="{4587F829-F40D-1D5C-F16F-64562A3D7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096" y="3081528"/>
            <a:ext cx="3086100" cy="2616200"/>
          </a:xfrm>
          <a:prstGeom prst="rect">
            <a:avLst/>
          </a:prstGeom>
        </p:spPr>
      </p:pic>
      <p:sp>
        <p:nvSpPr>
          <p:cNvPr id="10" name="Title 2">
            <a:extLst>
              <a:ext uri="{FF2B5EF4-FFF2-40B4-BE49-F238E27FC236}">
                <a16:creationId xmlns:a16="http://schemas.microsoft.com/office/drawing/2014/main" id="{BC89AC7B-0B17-C43B-7BDB-96604941D34F}"/>
              </a:ext>
            </a:extLst>
          </p:cNvPr>
          <p:cNvSpPr>
            <a:spLocks noGrp="1"/>
          </p:cNvSpPr>
          <p:nvPr>
            <p:ph type="title"/>
          </p:nvPr>
        </p:nvSpPr>
        <p:spPr>
          <a:xfrm>
            <a:off x="1420618" y="245117"/>
            <a:ext cx="8857561" cy="586648"/>
          </a:xfrm>
        </p:spPr>
        <p:txBody>
          <a:bodyPr/>
          <a:lstStyle/>
          <a:p>
            <a:r>
              <a:rPr lang="en-US" sz="3200" dirty="0"/>
              <a:t>Results</a:t>
            </a:r>
          </a:p>
        </p:txBody>
      </p:sp>
      <p:sp>
        <p:nvSpPr>
          <p:cNvPr id="3" name="TextBox 2">
            <a:extLst>
              <a:ext uri="{FF2B5EF4-FFF2-40B4-BE49-F238E27FC236}">
                <a16:creationId xmlns:a16="http://schemas.microsoft.com/office/drawing/2014/main" id="{400FF12F-DFD9-99BA-FC5A-AB530E54D269}"/>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4" name="TextBox 3">
            <a:extLst>
              <a:ext uri="{FF2B5EF4-FFF2-40B4-BE49-F238E27FC236}">
                <a16:creationId xmlns:a16="http://schemas.microsoft.com/office/drawing/2014/main" id="{1354C961-2D3E-625D-601C-4A476C0DD4EA}"/>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D51EFCA9-0919-6F56-845E-F84037C17273}"/>
                  </a:ext>
                </a:extLst>
              </p:cNvPr>
              <p:cNvGraphicFramePr>
                <a:graphicFrameLocks noGrp="1"/>
              </p:cNvGraphicFramePr>
              <p:nvPr>
                <p:extLst>
                  <p:ext uri="{D42A27DB-BD31-4B8C-83A1-F6EECF244321}">
                    <p14:modId xmlns:p14="http://schemas.microsoft.com/office/powerpoint/2010/main" val="167140396"/>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a:t>
                          </a:r>
                          <a:r>
                            <a:rPr lang="en-US" sz="1600" b="0" dirty="0" err="1">
                              <a:latin typeface="Arial" panose="020B0604020202020204" pitchFamily="34" charset="0"/>
                              <a:cs typeface="Arial" panose="020B0604020202020204" pitchFamily="34" charset="0"/>
                            </a:rPr>
                            <a:t>ps</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bl>
              </a:graphicData>
            </a:graphic>
          </p:graphicFrame>
        </mc:Choice>
        <mc:Fallback>
          <p:graphicFrame>
            <p:nvGraphicFramePr>
              <p:cNvPr id="12" name="Table 11">
                <a:extLst>
                  <a:ext uri="{FF2B5EF4-FFF2-40B4-BE49-F238E27FC236}">
                    <a16:creationId xmlns:a16="http://schemas.microsoft.com/office/drawing/2014/main" id="{D51EFCA9-0919-6F56-845E-F84037C17273}"/>
                  </a:ext>
                </a:extLst>
              </p:cNvPr>
              <p:cNvGraphicFramePr>
                <a:graphicFrameLocks noGrp="1"/>
              </p:cNvGraphicFramePr>
              <p:nvPr>
                <p:extLst>
                  <p:ext uri="{D42A27DB-BD31-4B8C-83A1-F6EECF244321}">
                    <p14:modId xmlns:p14="http://schemas.microsoft.com/office/powerpoint/2010/main" val="167140396"/>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5"/>
                          <a:stretch>
                            <a:fillRect l="-200000" t="-6667" r="-101980" b="-113333"/>
                          </a:stretch>
                        </a:blipFill>
                      </a:tcPr>
                    </a:tc>
                    <a:tc>
                      <a:txBody>
                        <a:bodyPr/>
                        <a:lstStyle/>
                        <a:p>
                          <a:endParaRPr lang="en-US"/>
                        </a:p>
                      </a:txBody>
                      <a:tcPr>
                        <a:blipFill>
                          <a:blip r:embed="rId5"/>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a:t>
                          </a:r>
                          <a:r>
                            <a:rPr lang="en-US" sz="1600" b="0" dirty="0" err="1">
                              <a:latin typeface="Arial" panose="020B0604020202020204" pitchFamily="34" charset="0"/>
                              <a:cs typeface="Arial" panose="020B0604020202020204" pitchFamily="34" charset="0"/>
                            </a:rPr>
                            <a:t>ps</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bl>
              </a:graphicData>
            </a:graphic>
          </p:graphicFrame>
        </mc:Fallback>
      </mc:AlternateContent>
    </p:spTree>
    <p:extLst>
      <p:ext uri="{BB962C8B-B14F-4D97-AF65-F5344CB8AC3E}">
        <p14:creationId xmlns:p14="http://schemas.microsoft.com/office/powerpoint/2010/main" val="2011440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06E207-2DC8-9B27-681B-EE02AFDF7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081528"/>
            <a:ext cx="3161640" cy="2615184"/>
          </a:xfrm>
          <a:prstGeom prst="rect">
            <a:avLst/>
          </a:prstGeom>
        </p:spPr>
      </p:pic>
      <p:pic>
        <p:nvPicPr>
          <p:cNvPr id="13" name="Picture 12">
            <a:extLst>
              <a:ext uri="{FF2B5EF4-FFF2-40B4-BE49-F238E27FC236}">
                <a16:creationId xmlns:a16="http://schemas.microsoft.com/office/drawing/2014/main" id="{CD10EB41-9BA2-9B9A-450D-E12259697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34" y="3081528"/>
            <a:ext cx="3147822" cy="2668524"/>
          </a:xfrm>
          <a:prstGeom prst="rect">
            <a:avLst/>
          </a:prstGeom>
        </p:spPr>
      </p:pic>
      <p:pic>
        <p:nvPicPr>
          <p:cNvPr id="15" name="Picture 14">
            <a:extLst>
              <a:ext uri="{FF2B5EF4-FFF2-40B4-BE49-F238E27FC236}">
                <a16:creationId xmlns:a16="http://schemas.microsoft.com/office/drawing/2014/main" id="{169E3779-143B-FBF5-32B7-4BA1E40AD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081528"/>
            <a:ext cx="3108161" cy="2634902"/>
          </a:xfrm>
          <a:prstGeom prst="rect">
            <a:avLst/>
          </a:prstGeom>
        </p:spPr>
      </p:pic>
      <p:sp>
        <p:nvSpPr>
          <p:cNvPr id="16" name="Title 2">
            <a:extLst>
              <a:ext uri="{FF2B5EF4-FFF2-40B4-BE49-F238E27FC236}">
                <a16:creationId xmlns:a16="http://schemas.microsoft.com/office/drawing/2014/main" id="{3FF8D155-B79B-5A9D-5FA6-09C518DEE4C1}"/>
              </a:ext>
            </a:extLst>
          </p:cNvPr>
          <p:cNvSpPr>
            <a:spLocks noGrp="1"/>
          </p:cNvSpPr>
          <p:nvPr>
            <p:ph type="title"/>
          </p:nvPr>
        </p:nvSpPr>
        <p:spPr>
          <a:xfrm>
            <a:off x="1420618" y="245117"/>
            <a:ext cx="8857561" cy="586648"/>
          </a:xfrm>
        </p:spPr>
        <p:txBody>
          <a:bodyPr/>
          <a:lstStyle/>
          <a:p>
            <a:r>
              <a:rPr lang="en-US" sz="3200" dirty="0"/>
              <a:t>Results</a:t>
            </a:r>
          </a:p>
        </p:txBody>
      </p:sp>
      <p:sp>
        <p:nvSpPr>
          <p:cNvPr id="17" name="TextBox 16">
            <a:extLst>
              <a:ext uri="{FF2B5EF4-FFF2-40B4-BE49-F238E27FC236}">
                <a16:creationId xmlns:a16="http://schemas.microsoft.com/office/drawing/2014/main" id="{02C3D2FA-EF79-7D95-1BA5-CA497FEE28F1}"/>
              </a:ext>
            </a:extLst>
          </p:cNvPr>
          <p:cNvSpPr txBox="1"/>
          <p:nvPr/>
        </p:nvSpPr>
        <p:spPr>
          <a:xfrm>
            <a:off x="1822450" y="6150265"/>
            <a:ext cx="8547100" cy="369332"/>
          </a:xfrm>
          <a:prstGeom prst="rect">
            <a:avLst/>
          </a:prstGeom>
          <a:noFill/>
        </p:spPr>
        <p:txBody>
          <a:bodyPr wrap="square">
            <a:spAutoFit/>
          </a:bodyPr>
          <a:lstStyle/>
          <a:p>
            <a:r>
              <a:rPr lang="en-US" dirty="0">
                <a:highlight>
                  <a:srgbClr val="FFFF00"/>
                </a:highlight>
              </a:rPr>
              <a:t>Shifting to an ultra-short focal length drastically reduces the pulsed-light effects.</a:t>
            </a:r>
          </a:p>
        </p:txBody>
      </p:sp>
      <p:sp>
        <p:nvSpPr>
          <p:cNvPr id="3" name="TextBox 2">
            <a:extLst>
              <a:ext uri="{FF2B5EF4-FFF2-40B4-BE49-F238E27FC236}">
                <a16:creationId xmlns:a16="http://schemas.microsoft.com/office/drawing/2014/main" id="{22C1595A-D0CE-7940-50F3-64F76B9C89DF}"/>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4" name="TextBox 3">
            <a:extLst>
              <a:ext uri="{FF2B5EF4-FFF2-40B4-BE49-F238E27FC236}">
                <a16:creationId xmlns:a16="http://schemas.microsoft.com/office/drawing/2014/main" id="{0A98A777-6C6F-F67F-3902-B72B8D33FA75}"/>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9A1569FE-16E0-4F63-6C4D-4E14A47F1D3D}"/>
                  </a:ext>
                </a:extLst>
              </p:cNvPr>
              <p:cNvGraphicFramePr>
                <a:graphicFrameLocks noGrp="1"/>
              </p:cNvGraphicFramePr>
              <p:nvPr>
                <p:extLst>
                  <p:ext uri="{D42A27DB-BD31-4B8C-83A1-F6EECF244321}">
                    <p14:modId xmlns:p14="http://schemas.microsoft.com/office/powerpoint/2010/main" val="3012077586"/>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1" dirty="0">
                              <a:solidFill>
                                <a:srgbClr val="FF0000"/>
                              </a:solidFill>
                              <a:latin typeface="Arial" panose="020B0604020202020204" pitchFamily="34" charset="0"/>
                              <a:cs typeface="Arial" panose="020B0604020202020204" pitchFamily="34" charset="0"/>
                            </a:rPr>
                            <a:t>0.1 mm</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fs</a:t>
                          </a:r>
                        </a:p>
                      </a:txBody>
                      <a:tcPr/>
                    </a:tc>
                    <a:extLst>
                      <a:ext uri="{0D108BD9-81ED-4DB2-BD59-A6C34878D82A}">
                        <a16:rowId xmlns:a16="http://schemas.microsoft.com/office/drawing/2014/main" val="3008149845"/>
                      </a:ext>
                    </a:extLst>
                  </a:tr>
                </a:tbl>
              </a:graphicData>
            </a:graphic>
          </p:graphicFrame>
        </mc:Choice>
        <mc:Fallback>
          <p:graphicFrame>
            <p:nvGraphicFramePr>
              <p:cNvPr id="8" name="Table 7">
                <a:extLst>
                  <a:ext uri="{FF2B5EF4-FFF2-40B4-BE49-F238E27FC236}">
                    <a16:creationId xmlns:a16="http://schemas.microsoft.com/office/drawing/2014/main" id="{9A1569FE-16E0-4F63-6C4D-4E14A47F1D3D}"/>
                  </a:ext>
                </a:extLst>
              </p:cNvPr>
              <p:cNvGraphicFramePr>
                <a:graphicFrameLocks noGrp="1"/>
              </p:cNvGraphicFramePr>
              <p:nvPr>
                <p:extLst>
                  <p:ext uri="{D42A27DB-BD31-4B8C-83A1-F6EECF244321}">
                    <p14:modId xmlns:p14="http://schemas.microsoft.com/office/powerpoint/2010/main" val="3012077586"/>
                  </p:ext>
                </p:extLst>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5"/>
                          <a:stretch>
                            <a:fillRect l="-200000" t="-6667" r="-101980" b="-113333"/>
                          </a:stretch>
                        </a:blipFill>
                      </a:tcPr>
                    </a:tc>
                    <a:tc>
                      <a:txBody>
                        <a:bodyPr/>
                        <a:lstStyle/>
                        <a:p>
                          <a:endParaRPr lang="en-US"/>
                        </a:p>
                      </a:txBody>
                      <a:tcPr>
                        <a:blipFill>
                          <a:blip r:embed="rId5"/>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1" dirty="0">
                              <a:solidFill>
                                <a:srgbClr val="FF0000"/>
                              </a:solidFill>
                              <a:latin typeface="Arial" panose="020B0604020202020204" pitchFamily="34" charset="0"/>
                              <a:cs typeface="Arial" panose="020B0604020202020204" pitchFamily="34" charset="0"/>
                            </a:rPr>
                            <a:t>0.1 mm</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150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fs</a:t>
                          </a:r>
                        </a:p>
                      </a:txBody>
                      <a:tcPr/>
                    </a:tc>
                    <a:extLst>
                      <a:ext uri="{0D108BD9-81ED-4DB2-BD59-A6C34878D82A}">
                        <a16:rowId xmlns:a16="http://schemas.microsoft.com/office/drawing/2014/main" val="3008149845"/>
                      </a:ext>
                    </a:extLst>
                  </a:tr>
                </a:tbl>
              </a:graphicData>
            </a:graphic>
          </p:graphicFrame>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E982A6D-967D-F3FB-B424-647F52EBC740}"/>
                  </a:ext>
                </a:extLst>
              </p:cNvPr>
              <p:cNvSpPr txBox="1"/>
              <p:nvPr/>
            </p:nvSpPr>
            <p:spPr>
              <a:xfrm>
                <a:off x="6661971" y="2082590"/>
                <a:ext cx="2678057" cy="557204"/>
              </a:xfrm>
              <a:prstGeom prst="rect">
                <a:avLst/>
              </a:prstGeom>
              <a:noFill/>
            </p:spPr>
            <p:txBody>
              <a:bodyPr wrap="square">
                <a:spAutoFit/>
              </a:bodyPr>
              <a:lstStyle/>
              <a:p>
                <a14:m>
                  <m:oMath xmlns:m="http://schemas.openxmlformats.org/officeDocument/2006/math">
                    <m:r>
                      <m:rPr>
                        <m:sty m:val="p"/>
                      </m:rPr>
                      <a:rPr lang="en-US" sz="2800" smtClean="0">
                        <a:solidFill>
                          <a:srgbClr val="FF0000"/>
                        </a:solidFill>
                        <a:latin typeface="Cambria Math" panose="02040503050406030204" pitchFamily="18" charset="0"/>
                        <a:cs typeface="Calibri"/>
                      </a:rPr>
                      <m:t>Δ</m:t>
                    </m:r>
                    <m:sSub>
                      <m:sSubPr>
                        <m:ctrlPr>
                          <a:rPr lang="en-US" sz="2800" i="1">
                            <a:solidFill>
                              <a:srgbClr val="FF0000"/>
                            </a:solidFill>
                            <a:latin typeface="Cambria Math" panose="02040503050406030204" pitchFamily="18" charset="0"/>
                            <a:cs typeface="Calibri"/>
                          </a:rPr>
                        </m:ctrlPr>
                      </m:sSubPr>
                      <m:e>
                        <m:r>
                          <a:rPr lang="en-US" sz="2800" i="1">
                            <a:solidFill>
                              <a:srgbClr val="FF0000"/>
                            </a:solidFill>
                            <a:latin typeface="Cambria Math" panose="02040503050406030204" pitchFamily="18" charset="0"/>
                            <a:cs typeface="Calibri"/>
                          </a:rPr>
                          <m:t>𝑡</m:t>
                        </m:r>
                      </m:e>
                      <m:sub>
                        <m:r>
                          <a:rPr lang="en-US" sz="2800" i="1">
                            <a:solidFill>
                              <a:srgbClr val="FF0000"/>
                            </a:solidFill>
                            <a:latin typeface="Cambria Math" panose="02040503050406030204" pitchFamily="18" charset="0"/>
                            <a:cs typeface="Calibri"/>
                          </a:rPr>
                          <m:t>𝑑𝑒𝑙𝑎𝑦</m:t>
                        </m:r>
                      </m:sub>
                    </m:sSub>
                  </m:oMath>
                </a14:m>
                <a:r>
                  <a:rPr lang="en-US" sz="2800" dirty="0">
                    <a:solidFill>
                      <a:srgbClr val="FF0000"/>
                    </a:solidFill>
                  </a:rPr>
                  <a:t> &lt; </a:t>
                </a:r>
                <a14:m>
                  <m:oMath xmlns:m="http://schemas.openxmlformats.org/officeDocument/2006/math">
                    <m:sSub>
                      <m:sSubPr>
                        <m:ctrlPr>
                          <a:rPr lang="en-US" sz="2800" i="1">
                            <a:solidFill>
                              <a:srgbClr val="FF0000"/>
                            </a:solidFill>
                            <a:latin typeface="Cambria Math" panose="02040503050406030204" pitchFamily="18" charset="0"/>
                            <a:ea typeface="Cambria Math" panose="02040503050406030204" pitchFamily="18" charset="0"/>
                          </a:rPr>
                        </m:ctrlPr>
                      </m:sSubPr>
                      <m:e>
                        <m:r>
                          <a:rPr lang="en-US" sz="2800" i="1">
                            <a:solidFill>
                              <a:srgbClr val="FF0000"/>
                            </a:solidFill>
                            <a:latin typeface="Cambria Math" panose="02040503050406030204" pitchFamily="18" charset="0"/>
                            <a:ea typeface="Cambria Math" panose="02040503050406030204" pitchFamily="18" charset="0"/>
                          </a:rPr>
                          <m:t>𝜏</m:t>
                        </m:r>
                      </m:e>
                      <m:sub>
                        <m:r>
                          <a:rPr lang="en-US" sz="2800" i="1">
                            <a:solidFill>
                              <a:srgbClr val="FF0000"/>
                            </a:solidFill>
                            <a:latin typeface="Cambria Math" panose="02040503050406030204" pitchFamily="18" charset="0"/>
                            <a:ea typeface="Cambria Math" panose="02040503050406030204" pitchFamily="18" charset="0"/>
                          </a:rPr>
                          <m:t>𝑝𝑢𝑙𝑠𝑒</m:t>
                        </m:r>
                      </m:sub>
                    </m:sSub>
                  </m:oMath>
                </a14:m>
                <a:endParaRPr lang="en-US" sz="2800" dirty="0">
                  <a:solidFill>
                    <a:srgbClr val="FF0000"/>
                  </a:solidFill>
                </a:endParaRPr>
              </a:p>
            </p:txBody>
          </p:sp>
        </mc:Choice>
        <mc:Fallback>
          <p:sp>
            <p:nvSpPr>
              <p:cNvPr id="10" name="TextBox 9">
                <a:extLst>
                  <a:ext uri="{FF2B5EF4-FFF2-40B4-BE49-F238E27FC236}">
                    <a16:creationId xmlns:a16="http://schemas.microsoft.com/office/drawing/2014/main" id="{EE982A6D-967D-F3FB-B424-647F52EBC740}"/>
                  </a:ext>
                </a:extLst>
              </p:cNvPr>
              <p:cNvSpPr txBox="1">
                <a:spLocks noRot="1" noChangeAspect="1" noMove="1" noResize="1" noEditPoints="1" noAdjustHandles="1" noChangeArrowheads="1" noChangeShapeType="1" noTextEdit="1"/>
              </p:cNvSpPr>
              <p:nvPr/>
            </p:nvSpPr>
            <p:spPr>
              <a:xfrm>
                <a:off x="6661971" y="2082590"/>
                <a:ext cx="2678057" cy="557204"/>
              </a:xfrm>
              <a:prstGeom prst="rect">
                <a:avLst/>
              </a:prstGeom>
              <a:blipFill>
                <a:blip r:embed="rId6"/>
                <a:stretch>
                  <a:fillRect l="-943" t="-15909" b="-22727"/>
                </a:stretch>
              </a:blipFill>
            </p:spPr>
            <p:txBody>
              <a:bodyPr/>
              <a:lstStyle/>
              <a:p>
                <a:r>
                  <a:rPr lang="en-US">
                    <a:noFill/>
                  </a:rPr>
                  <a:t> </a:t>
                </a:r>
              </a:p>
            </p:txBody>
          </p:sp>
        </mc:Fallback>
      </mc:AlternateContent>
    </p:spTree>
    <p:extLst>
      <p:ext uri="{BB962C8B-B14F-4D97-AF65-F5344CB8AC3E}">
        <p14:creationId xmlns:p14="http://schemas.microsoft.com/office/powerpoint/2010/main" val="29281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D4CF40-012F-CB67-A5FE-8E7121047655}"/>
              </a:ext>
            </a:extLst>
          </p:cNvPr>
          <p:cNvSpPr>
            <a:spLocks noGrp="1"/>
          </p:cNvSpPr>
          <p:nvPr>
            <p:ph sz="half" idx="1"/>
          </p:nvPr>
        </p:nvSpPr>
        <p:spPr>
          <a:xfrm>
            <a:off x="609599" y="1079662"/>
            <a:ext cx="8245481" cy="5778338"/>
          </a:xfrm>
        </p:spPr>
        <p:txBody>
          <a:bodyPr>
            <a:normAutofit/>
          </a:bodyPr>
          <a:lstStyle/>
          <a:p>
            <a:pPr>
              <a:lnSpc>
                <a:spcPct val="150000"/>
              </a:lnSpc>
            </a:pPr>
            <a:r>
              <a:rPr lang="en-US" sz="1800" dirty="0"/>
              <a:t>Different wavelengths are focused at different points along the axial direction.</a:t>
            </a:r>
          </a:p>
          <a:p>
            <a:pPr marL="0" indent="0">
              <a:lnSpc>
                <a:spcPct val="150000"/>
              </a:lnSpc>
              <a:buNone/>
            </a:pPr>
            <a:endParaRPr lang="en-US" sz="1800" dirty="0"/>
          </a:p>
        </p:txBody>
      </p:sp>
      <p:grpSp>
        <p:nvGrpSpPr>
          <p:cNvPr id="11" name="Group 10">
            <a:extLst>
              <a:ext uri="{FF2B5EF4-FFF2-40B4-BE49-F238E27FC236}">
                <a16:creationId xmlns:a16="http://schemas.microsoft.com/office/drawing/2014/main" id="{5713CB5B-BA99-EC4C-6233-00EE0C1A8591}"/>
              </a:ext>
            </a:extLst>
          </p:cNvPr>
          <p:cNvGrpSpPr/>
          <p:nvPr/>
        </p:nvGrpSpPr>
        <p:grpSpPr>
          <a:xfrm>
            <a:off x="8407816" y="1076365"/>
            <a:ext cx="3784184" cy="2486405"/>
            <a:chOff x="7665795" y="959479"/>
            <a:chExt cx="4940149" cy="2853574"/>
          </a:xfrm>
        </p:grpSpPr>
        <p:grpSp>
          <p:nvGrpSpPr>
            <p:cNvPr id="12" name="Group 11">
              <a:extLst>
                <a:ext uri="{FF2B5EF4-FFF2-40B4-BE49-F238E27FC236}">
                  <a16:creationId xmlns:a16="http://schemas.microsoft.com/office/drawing/2014/main" id="{F7A4728E-2F11-C95E-E86F-7F29D9501B48}"/>
                </a:ext>
              </a:extLst>
            </p:cNvPr>
            <p:cNvGrpSpPr/>
            <p:nvPr/>
          </p:nvGrpSpPr>
          <p:grpSpPr>
            <a:xfrm>
              <a:off x="7665795" y="959479"/>
              <a:ext cx="4291537" cy="2853574"/>
              <a:chOff x="7665795" y="959479"/>
              <a:chExt cx="4291537" cy="2853574"/>
            </a:xfrm>
          </p:grpSpPr>
          <p:pic>
            <p:nvPicPr>
              <p:cNvPr id="14" name="Picture 13">
                <a:extLst>
                  <a:ext uri="{FF2B5EF4-FFF2-40B4-BE49-F238E27FC236}">
                    <a16:creationId xmlns:a16="http://schemas.microsoft.com/office/drawing/2014/main" id="{0B3EB9D3-9DF5-707D-54A7-59BBB95E1AB1}"/>
                  </a:ext>
                </a:extLst>
              </p:cNvPr>
              <p:cNvPicPr>
                <a:picLocks noChangeAspect="1"/>
              </p:cNvPicPr>
              <p:nvPr/>
            </p:nvPicPr>
            <p:blipFill>
              <a:blip r:embed="rId2"/>
              <a:stretch>
                <a:fillRect/>
              </a:stretch>
            </p:blipFill>
            <p:spPr>
              <a:xfrm>
                <a:off x="7665795" y="959479"/>
                <a:ext cx="3415359" cy="2723625"/>
              </a:xfrm>
              <a:prstGeom prst="rect">
                <a:avLst/>
              </a:prstGeom>
            </p:spPr>
          </p:pic>
          <p:sp>
            <p:nvSpPr>
              <p:cNvPr id="15" name="TextBox 14">
                <a:extLst>
                  <a:ext uri="{FF2B5EF4-FFF2-40B4-BE49-F238E27FC236}">
                    <a16:creationId xmlns:a16="http://schemas.microsoft.com/office/drawing/2014/main" id="{BC7F0217-671A-89D7-269C-26B4EFFFF6AF}"/>
                  </a:ext>
                </a:extLst>
              </p:cNvPr>
              <p:cNvSpPr txBox="1"/>
              <p:nvPr/>
            </p:nvSpPr>
            <p:spPr>
              <a:xfrm>
                <a:off x="9171539" y="3459826"/>
                <a:ext cx="889232" cy="353227"/>
              </a:xfrm>
              <a:prstGeom prst="rect">
                <a:avLst/>
              </a:prstGeom>
              <a:noFill/>
            </p:spPr>
            <p:txBody>
              <a:bodyPr wrap="square">
                <a:spAutoFit/>
              </a:bodyPr>
              <a:lstStyle/>
              <a:p>
                <a:r>
                  <a:rPr lang="en-US" sz="1400" b="1" dirty="0">
                    <a:solidFill>
                      <a:srgbClr val="00B050"/>
                    </a:solidFill>
                    <a:latin typeface="Arial" panose="020B0604020202020204" pitchFamily="34" charset="0"/>
                    <a:cs typeface="Arial" panose="020B0604020202020204" pitchFamily="34" charset="0"/>
                  </a:rPr>
                  <a:t>532 </a:t>
                </a:r>
                <a:endParaRPr lang="en-US" sz="1400" b="1" dirty="0">
                  <a:solidFill>
                    <a:srgbClr val="00B050"/>
                  </a:solidFill>
                </a:endParaRPr>
              </a:p>
            </p:txBody>
          </p:sp>
          <p:sp>
            <p:nvSpPr>
              <p:cNvPr id="16" name="TextBox 15">
                <a:extLst>
                  <a:ext uri="{FF2B5EF4-FFF2-40B4-BE49-F238E27FC236}">
                    <a16:creationId xmlns:a16="http://schemas.microsoft.com/office/drawing/2014/main" id="{6B2D9074-E934-1815-B20E-E068ECFB7AB7}"/>
                  </a:ext>
                </a:extLst>
              </p:cNvPr>
              <p:cNvSpPr txBox="1"/>
              <p:nvPr/>
            </p:nvSpPr>
            <p:spPr>
              <a:xfrm>
                <a:off x="9774478" y="3459826"/>
                <a:ext cx="88923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533 </a:t>
                </a:r>
                <a:endParaRPr lang="en-US" sz="1400" dirty="0"/>
              </a:p>
            </p:txBody>
          </p:sp>
          <p:sp>
            <p:nvSpPr>
              <p:cNvPr id="17" name="TextBox 16">
                <a:extLst>
                  <a:ext uri="{FF2B5EF4-FFF2-40B4-BE49-F238E27FC236}">
                    <a16:creationId xmlns:a16="http://schemas.microsoft.com/office/drawing/2014/main" id="{692CB057-17ED-0BC6-51DA-CAB7C5C9A63D}"/>
                  </a:ext>
                </a:extLst>
              </p:cNvPr>
              <p:cNvSpPr txBox="1"/>
              <p:nvPr/>
            </p:nvSpPr>
            <p:spPr>
              <a:xfrm>
                <a:off x="8561973" y="3459826"/>
                <a:ext cx="889232" cy="35322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531</a:t>
                </a:r>
                <a:endParaRPr lang="en-US" sz="1400" dirty="0"/>
              </a:p>
            </p:txBody>
          </p:sp>
          <p:cxnSp>
            <p:nvCxnSpPr>
              <p:cNvPr id="18" name="Straight Arrow Connector 17">
                <a:extLst>
                  <a:ext uri="{FF2B5EF4-FFF2-40B4-BE49-F238E27FC236}">
                    <a16:creationId xmlns:a16="http://schemas.microsoft.com/office/drawing/2014/main" id="{078F9A7E-B483-6E7B-E375-826AC1F8AFEC}"/>
                  </a:ext>
                </a:extLst>
              </p:cNvPr>
              <p:cNvCxnSpPr>
                <a:cxnSpLocks/>
              </p:cNvCxnSpPr>
              <p:nvPr/>
            </p:nvCxnSpPr>
            <p:spPr>
              <a:xfrm>
                <a:off x="8960176" y="2362497"/>
                <a:ext cx="814302"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12C2013-F7F2-FEFA-9436-6AA6D473BDA3}"/>
                  </a:ext>
                </a:extLst>
              </p:cNvPr>
              <p:cNvSpPr txBox="1"/>
              <p:nvPr/>
            </p:nvSpPr>
            <p:spPr>
              <a:xfrm>
                <a:off x="9887661" y="2139353"/>
                <a:ext cx="2069671" cy="353227"/>
              </a:xfrm>
              <a:prstGeom prst="rect">
                <a:avLst/>
              </a:prstGeom>
              <a:noFill/>
            </p:spPr>
            <p:txBody>
              <a:bodyPr wrap="square">
                <a:spAutoFit/>
              </a:bodyPr>
              <a:lstStyle/>
              <a:p>
                <a:r>
                  <a:rPr lang="en-US" sz="1400" dirty="0">
                    <a:solidFill>
                      <a:srgbClr val="C00000"/>
                    </a:solidFill>
                    <a:latin typeface="Arial" panose="020B0604020202020204" pitchFamily="34" charset="0"/>
                    <a:cs typeface="Arial" panose="020B0604020202020204" pitchFamily="34" charset="0"/>
                  </a:rPr>
                  <a:t>2.8 nm</a:t>
                </a:r>
                <a:endParaRPr lang="en-US" sz="1400" dirty="0">
                  <a:solidFill>
                    <a:srgbClr val="C00000"/>
                  </a:solidFill>
                </a:endParaRPr>
              </a:p>
            </p:txBody>
          </p:sp>
        </p:grpSp>
        <p:sp>
          <p:nvSpPr>
            <p:cNvPr id="13" name="TextBox 12">
              <a:extLst>
                <a:ext uri="{FF2B5EF4-FFF2-40B4-BE49-F238E27FC236}">
                  <a16:creationId xmlns:a16="http://schemas.microsoft.com/office/drawing/2014/main" id="{9090406A-9AE0-9DD8-CEC4-F7027574685B}"/>
                </a:ext>
              </a:extLst>
            </p:cNvPr>
            <p:cNvSpPr txBox="1"/>
            <p:nvPr/>
          </p:nvSpPr>
          <p:spPr>
            <a:xfrm>
              <a:off x="10536274" y="3425638"/>
              <a:ext cx="2069670" cy="35322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Wavelength (nm)</a:t>
              </a:r>
              <a:endParaRPr lang="en-US" sz="1400" dirty="0"/>
            </a:p>
          </p:txBody>
        </p:sp>
      </p:grpSp>
      <p:sp>
        <p:nvSpPr>
          <p:cNvPr id="20" name="Title 2">
            <a:extLst>
              <a:ext uri="{FF2B5EF4-FFF2-40B4-BE49-F238E27FC236}">
                <a16:creationId xmlns:a16="http://schemas.microsoft.com/office/drawing/2014/main" id="{444EA3BC-ECAB-8CF1-B94E-865773A50AB6}"/>
              </a:ext>
            </a:extLst>
          </p:cNvPr>
          <p:cNvSpPr>
            <a:spLocks noGrp="1"/>
          </p:cNvSpPr>
          <p:nvPr>
            <p:ph type="title"/>
          </p:nvPr>
        </p:nvSpPr>
        <p:spPr>
          <a:xfrm>
            <a:off x="523406" y="272308"/>
            <a:ext cx="10945468" cy="586648"/>
          </a:xfrm>
        </p:spPr>
        <p:txBody>
          <a:bodyPr/>
          <a:lstStyle/>
          <a:p>
            <a:r>
              <a:rPr lang="en-US" dirty="0"/>
              <a:t>2. Why is the spot size unaffected by spectral bandwidth?</a:t>
            </a:r>
          </a:p>
        </p:txBody>
      </p:sp>
    </p:spTree>
    <p:extLst>
      <p:ext uri="{BB962C8B-B14F-4D97-AF65-F5344CB8AC3E}">
        <p14:creationId xmlns:p14="http://schemas.microsoft.com/office/powerpoint/2010/main" val="125662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1">
                <a:extLst>
                  <a:ext uri="{FF2B5EF4-FFF2-40B4-BE49-F238E27FC236}">
                    <a16:creationId xmlns:a16="http://schemas.microsoft.com/office/drawing/2014/main" id="{45ECEF7F-345A-9D29-A4C1-39CDAD2ECD75}"/>
                  </a:ext>
                </a:extLst>
              </p:cNvPr>
              <p:cNvSpPr>
                <a:spLocks noGrp="1"/>
              </p:cNvSpPr>
              <p:nvPr>
                <p:ph sz="half" idx="1"/>
              </p:nvPr>
            </p:nvSpPr>
            <p:spPr>
              <a:xfrm>
                <a:off x="609599" y="1079662"/>
                <a:ext cx="8233688" cy="5046508"/>
              </a:xfrm>
            </p:spPr>
            <p:txBody>
              <a:bodyPr>
                <a:normAutofit/>
              </a:bodyPr>
              <a:lstStyle/>
              <a:p>
                <a:pPr>
                  <a:lnSpc>
                    <a:spcPct val="150000"/>
                  </a:lnSpc>
                </a:pPr>
                <a:r>
                  <a:rPr lang="en-US" sz="1800" dirty="0"/>
                  <a:t>Different wavelengths are focused at different points along the axial direction. </a:t>
                </a:r>
              </a:p>
              <a:p>
                <a:pPr>
                  <a:lnSpc>
                    <a:spcPct val="150000"/>
                  </a:lnSpc>
                </a:pPr>
                <a:r>
                  <a:rPr lang="en-US" sz="1800" dirty="0"/>
                  <a:t>Design wavelength focuses at </a:t>
                </a:r>
                <a14:m>
                  <m:oMath xmlns:m="http://schemas.openxmlformats.org/officeDocument/2006/math">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p:txBody>
          </p:sp>
        </mc:Choice>
        <mc:Fallback>
          <p:sp>
            <p:nvSpPr>
              <p:cNvPr id="4" name="Content Placeholder 1">
                <a:extLst>
                  <a:ext uri="{FF2B5EF4-FFF2-40B4-BE49-F238E27FC236}">
                    <a16:creationId xmlns:a16="http://schemas.microsoft.com/office/drawing/2014/main" id="{45ECEF7F-345A-9D29-A4C1-39CDAD2ECD75}"/>
                  </a:ext>
                </a:extLst>
              </p:cNvPr>
              <p:cNvSpPr>
                <a:spLocks noGrp="1" noRot="1" noChangeAspect="1" noMove="1" noResize="1" noEditPoints="1" noAdjustHandles="1" noChangeArrowheads="1" noChangeShapeType="1" noTextEdit="1"/>
              </p:cNvSpPr>
              <p:nvPr>
                <p:ph sz="half" idx="1"/>
              </p:nvPr>
            </p:nvSpPr>
            <p:spPr>
              <a:xfrm>
                <a:off x="609599" y="1079662"/>
                <a:ext cx="8233688" cy="5046508"/>
              </a:xfrm>
              <a:blipFill>
                <a:blip r:embed="rId2"/>
                <a:stretch>
                  <a:fillRect l="-4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433F891A-2671-82AC-38E5-5560C9A252B8}"/>
              </a:ext>
            </a:extLst>
          </p:cNvPr>
          <p:cNvGrpSpPr/>
          <p:nvPr/>
        </p:nvGrpSpPr>
        <p:grpSpPr>
          <a:xfrm>
            <a:off x="8623490" y="2277056"/>
            <a:ext cx="2799884" cy="2303888"/>
            <a:chOff x="7988959" y="4154227"/>
            <a:chExt cx="2799884" cy="2303888"/>
          </a:xfrm>
        </p:grpSpPr>
        <p:grpSp>
          <p:nvGrpSpPr>
            <p:cNvPr id="6" name="Group 5">
              <a:extLst>
                <a:ext uri="{FF2B5EF4-FFF2-40B4-BE49-F238E27FC236}">
                  <a16:creationId xmlns:a16="http://schemas.microsoft.com/office/drawing/2014/main" id="{8B5620DC-9A4F-EC39-98BD-BB5C38860692}"/>
                </a:ext>
              </a:extLst>
            </p:cNvPr>
            <p:cNvGrpSpPr/>
            <p:nvPr/>
          </p:nvGrpSpPr>
          <p:grpSpPr>
            <a:xfrm>
              <a:off x="8279196" y="4349316"/>
              <a:ext cx="2155673" cy="2108799"/>
              <a:chOff x="803866" y="3452023"/>
              <a:chExt cx="2236763" cy="2577447"/>
            </a:xfrm>
          </p:grpSpPr>
          <p:grpSp>
            <p:nvGrpSpPr>
              <p:cNvPr id="8" name="Group 7">
                <a:extLst>
                  <a:ext uri="{FF2B5EF4-FFF2-40B4-BE49-F238E27FC236}">
                    <a16:creationId xmlns:a16="http://schemas.microsoft.com/office/drawing/2014/main" id="{8E4DCD3D-8CFC-D41C-9920-5C4A9CD2530E}"/>
                  </a:ext>
                </a:extLst>
              </p:cNvPr>
              <p:cNvGrpSpPr/>
              <p:nvPr/>
            </p:nvGrpSpPr>
            <p:grpSpPr>
              <a:xfrm>
                <a:off x="803866" y="3919061"/>
                <a:ext cx="2236763" cy="2110409"/>
                <a:chOff x="9008420" y="3936694"/>
                <a:chExt cx="2236763" cy="2008163"/>
              </a:xfrm>
            </p:grpSpPr>
            <p:grpSp>
              <p:nvGrpSpPr>
                <p:cNvPr id="15" name="Group 14">
                  <a:extLst>
                    <a:ext uri="{FF2B5EF4-FFF2-40B4-BE49-F238E27FC236}">
                      <a16:creationId xmlns:a16="http://schemas.microsoft.com/office/drawing/2014/main" id="{4CF5FA99-25FA-9866-4653-09D6EDA4D29B}"/>
                    </a:ext>
                  </a:extLst>
                </p:cNvPr>
                <p:cNvGrpSpPr/>
                <p:nvPr/>
              </p:nvGrpSpPr>
              <p:grpSpPr>
                <a:xfrm>
                  <a:off x="9008420" y="3936694"/>
                  <a:ext cx="2236763" cy="493213"/>
                  <a:chOff x="8862646" y="4546294"/>
                  <a:chExt cx="2236763" cy="493213"/>
                </a:xfrm>
              </p:grpSpPr>
              <p:sp>
                <p:nvSpPr>
                  <p:cNvPr id="19" name="Rectangle 18">
                    <a:extLst>
                      <a:ext uri="{FF2B5EF4-FFF2-40B4-BE49-F238E27FC236}">
                        <a16:creationId xmlns:a16="http://schemas.microsoft.com/office/drawing/2014/main" id="{25704330-D72D-3779-2AB2-E14D79C2360D}"/>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6AB459F5-48E9-6B07-1AF1-304D5C6A93DF}"/>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9760A51F-F65F-D15E-1EC0-F1161842BEDF}"/>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DF40BD5D-64A3-DE74-A6A0-C92EBE359453}"/>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0A355D8-86EC-9DBC-B433-8D57213C72FC}"/>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41EE20B2-35FD-4347-BA78-390DABEA2FD0}"/>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291EB227-6370-8659-9538-49029AF01DF2}"/>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3929C147-64E3-6572-29EB-E413B1346904}"/>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Connector 26">
                    <a:extLst>
                      <a:ext uri="{FF2B5EF4-FFF2-40B4-BE49-F238E27FC236}">
                        <a16:creationId xmlns:a16="http://schemas.microsoft.com/office/drawing/2014/main" id="{5558A6D6-231D-21C3-EC7B-969AA57A6F69}"/>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1B848195-92F3-E3C2-8389-CAF2AA7F0757}"/>
                    </a:ext>
                  </a:extLst>
                </p:cNvPr>
                <p:cNvGrpSpPr/>
                <p:nvPr/>
              </p:nvGrpSpPr>
              <p:grpSpPr>
                <a:xfrm>
                  <a:off x="9115298" y="3959584"/>
                  <a:ext cx="2089142" cy="1985273"/>
                  <a:chOff x="8969524" y="4569184"/>
                  <a:chExt cx="2089142" cy="1985273"/>
                </a:xfrm>
              </p:grpSpPr>
              <p:sp>
                <p:nvSpPr>
                  <p:cNvPr id="17" name="Rectangle 16">
                    <a:extLst>
                      <a:ext uri="{FF2B5EF4-FFF2-40B4-BE49-F238E27FC236}">
                        <a16:creationId xmlns:a16="http://schemas.microsoft.com/office/drawing/2014/main" id="{5235B0D3-24BC-82E1-9FFB-07EDE32C6C67}"/>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riangle 17">
                    <a:extLst>
                      <a:ext uri="{FF2B5EF4-FFF2-40B4-BE49-F238E27FC236}">
                        <a16:creationId xmlns:a16="http://schemas.microsoft.com/office/drawing/2014/main" id="{F3599315-3DA3-EACE-8538-074141CABE9B}"/>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 name="TextBox 8">
                <a:extLst>
                  <a:ext uri="{FF2B5EF4-FFF2-40B4-BE49-F238E27FC236}">
                    <a16:creationId xmlns:a16="http://schemas.microsoft.com/office/drawing/2014/main" id="{FEA0356F-8C42-E53F-FCBA-35C83507B394}"/>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0" name="Group 9">
                <a:extLst>
                  <a:ext uri="{FF2B5EF4-FFF2-40B4-BE49-F238E27FC236}">
                    <a16:creationId xmlns:a16="http://schemas.microsoft.com/office/drawing/2014/main" id="{B886D5D5-1F3D-7BE5-C34E-15813256DDB8}"/>
                  </a:ext>
                </a:extLst>
              </p:cNvPr>
              <p:cNvGrpSpPr/>
              <p:nvPr/>
            </p:nvGrpSpPr>
            <p:grpSpPr>
              <a:xfrm>
                <a:off x="1735681" y="3452023"/>
                <a:ext cx="637756" cy="467038"/>
                <a:chOff x="1735681" y="3452023"/>
                <a:chExt cx="637756" cy="467038"/>
              </a:xfrm>
            </p:grpSpPr>
            <p:cxnSp>
              <p:nvCxnSpPr>
                <p:cNvPr id="11" name="Straight Arrow Connector 10">
                  <a:extLst>
                    <a:ext uri="{FF2B5EF4-FFF2-40B4-BE49-F238E27FC236}">
                      <a16:creationId xmlns:a16="http://schemas.microsoft.com/office/drawing/2014/main" id="{33620925-06C2-F3CD-701D-F1B12CB8D189}"/>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DA8F356-C53B-551F-A6E4-3E6093431614}"/>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A0A6759-F7F0-5546-20C3-8BC340372789}"/>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4" name="TextBox 13">
                  <a:extLst>
                    <a:ext uri="{FF2B5EF4-FFF2-40B4-BE49-F238E27FC236}">
                      <a16:creationId xmlns:a16="http://schemas.microsoft.com/office/drawing/2014/main" id="{C0B406AD-1B39-F069-42E9-6ECA2954F3F4}"/>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7" name="Triangle 6">
              <a:extLst>
                <a:ext uri="{FF2B5EF4-FFF2-40B4-BE49-F238E27FC236}">
                  <a16:creationId xmlns:a16="http://schemas.microsoft.com/office/drawing/2014/main" id="{0D84727D-9871-B8E5-0457-E7798ABD8906}"/>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extBox 1">
            <a:extLst>
              <a:ext uri="{FF2B5EF4-FFF2-40B4-BE49-F238E27FC236}">
                <a16:creationId xmlns:a16="http://schemas.microsoft.com/office/drawing/2014/main" id="{AECF91A2-CAD1-270B-6FF4-46D285D0A999}"/>
              </a:ext>
            </a:extLst>
          </p:cNvPr>
          <p:cNvSpPr txBox="1"/>
          <p:nvPr/>
        </p:nvSpPr>
        <p:spPr>
          <a:xfrm>
            <a:off x="11148391" y="2867344"/>
            <a:ext cx="868017" cy="369332"/>
          </a:xfrm>
          <a:prstGeom prst="rect">
            <a:avLst/>
          </a:prstGeom>
          <a:noFill/>
        </p:spPr>
        <p:txBody>
          <a:bodyPr wrap="square">
            <a:spAutoFit/>
          </a:bodyPr>
          <a:lstStyle/>
          <a:p>
            <a:r>
              <a:rPr lang="en-US" sz="1800" dirty="0"/>
              <a:t>z = f</a:t>
            </a:r>
            <a:r>
              <a:rPr lang="en-US" sz="1800" baseline="-25000" dirty="0"/>
              <a:t>0</a:t>
            </a:r>
            <a:endParaRPr lang="en-US" baseline="-25000" dirty="0"/>
          </a:p>
        </p:txBody>
      </p:sp>
      <p:cxnSp>
        <p:nvCxnSpPr>
          <p:cNvPr id="3" name="Straight Connector 2">
            <a:extLst>
              <a:ext uri="{FF2B5EF4-FFF2-40B4-BE49-F238E27FC236}">
                <a16:creationId xmlns:a16="http://schemas.microsoft.com/office/drawing/2014/main" id="{42E820DE-A9F8-5578-38EB-B669A6397D41}"/>
              </a:ext>
            </a:extLst>
          </p:cNvPr>
          <p:cNvCxnSpPr>
            <a:cxnSpLocks/>
          </p:cNvCxnSpPr>
          <p:nvPr/>
        </p:nvCxnSpPr>
        <p:spPr>
          <a:xfrm>
            <a:off x="11030134" y="2860313"/>
            <a:ext cx="927463"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0" name="Title 2">
            <a:extLst>
              <a:ext uri="{FF2B5EF4-FFF2-40B4-BE49-F238E27FC236}">
                <a16:creationId xmlns:a16="http://schemas.microsoft.com/office/drawing/2014/main" id="{0C9A46BA-CE13-7E78-2BAC-2C088B50728D}"/>
              </a:ext>
            </a:extLst>
          </p:cNvPr>
          <p:cNvSpPr txBox="1">
            <a:spLocks/>
          </p:cNvSpPr>
          <p:nvPr/>
        </p:nvSpPr>
        <p:spPr>
          <a:xfrm>
            <a:off x="523406" y="272308"/>
            <a:ext cx="10945468"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2. Why is the spot size unaffected by spectral bandwidth?</a:t>
            </a:r>
            <a:endParaRPr lang="en-US" dirty="0"/>
          </a:p>
        </p:txBody>
      </p:sp>
    </p:spTree>
    <p:extLst>
      <p:ext uri="{BB962C8B-B14F-4D97-AF65-F5344CB8AC3E}">
        <p14:creationId xmlns:p14="http://schemas.microsoft.com/office/powerpoint/2010/main" val="117510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3970EE-A722-0FDC-7015-28E385F5E183}"/>
              </a:ext>
            </a:extLst>
          </p:cNvPr>
          <p:cNvGrpSpPr/>
          <p:nvPr/>
        </p:nvGrpSpPr>
        <p:grpSpPr>
          <a:xfrm>
            <a:off x="8623490" y="2277056"/>
            <a:ext cx="2799884" cy="2303888"/>
            <a:chOff x="7988959" y="4154227"/>
            <a:chExt cx="2799884" cy="2303888"/>
          </a:xfrm>
        </p:grpSpPr>
        <p:grpSp>
          <p:nvGrpSpPr>
            <p:cNvPr id="10" name="Group 9">
              <a:extLst>
                <a:ext uri="{FF2B5EF4-FFF2-40B4-BE49-F238E27FC236}">
                  <a16:creationId xmlns:a16="http://schemas.microsoft.com/office/drawing/2014/main" id="{AB5D79BF-6926-84F7-5D9F-484E630C83EC}"/>
                </a:ext>
              </a:extLst>
            </p:cNvPr>
            <p:cNvGrpSpPr/>
            <p:nvPr/>
          </p:nvGrpSpPr>
          <p:grpSpPr>
            <a:xfrm>
              <a:off x="8279196" y="4349316"/>
              <a:ext cx="2155673" cy="2108799"/>
              <a:chOff x="803866" y="3452023"/>
              <a:chExt cx="2236763" cy="2577447"/>
            </a:xfrm>
          </p:grpSpPr>
          <p:grpSp>
            <p:nvGrpSpPr>
              <p:cNvPr id="12" name="Group 11">
                <a:extLst>
                  <a:ext uri="{FF2B5EF4-FFF2-40B4-BE49-F238E27FC236}">
                    <a16:creationId xmlns:a16="http://schemas.microsoft.com/office/drawing/2014/main" id="{35ABA773-4F13-73E0-265B-E0BB976DF30F}"/>
                  </a:ext>
                </a:extLst>
              </p:cNvPr>
              <p:cNvGrpSpPr/>
              <p:nvPr/>
            </p:nvGrpSpPr>
            <p:grpSpPr>
              <a:xfrm>
                <a:off x="803866" y="3919061"/>
                <a:ext cx="2236763" cy="2110409"/>
                <a:chOff x="9008420" y="3936694"/>
                <a:chExt cx="2236763" cy="2008163"/>
              </a:xfrm>
            </p:grpSpPr>
            <p:grpSp>
              <p:nvGrpSpPr>
                <p:cNvPr id="19" name="Group 18">
                  <a:extLst>
                    <a:ext uri="{FF2B5EF4-FFF2-40B4-BE49-F238E27FC236}">
                      <a16:creationId xmlns:a16="http://schemas.microsoft.com/office/drawing/2014/main" id="{11DF6282-8F50-9AD5-60FE-4CA8990CA5E2}"/>
                    </a:ext>
                  </a:extLst>
                </p:cNvPr>
                <p:cNvGrpSpPr/>
                <p:nvPr/>
              </p:nvGrpSpPr>
              <p:grpSpPr>
                <a:xfrm>
                  <a:off x="9008420" y="3936694"/>
                  <a:ext cx="2236763" cy="493213"/>
                  <a:chOff x="8862646" y="4546294"/>
                  <a:chExt cx="2236763" cy="493213"/>
                </a:xfrm>
              </p:grpSpPr>
              <p:sp>
                <p:nvSpPr>
                  <p:cNvPr id="23" name="Rectangle 22">
                    <a:extLst>
                      <a:ext uri="{FF2B5EF4-FFF2-40B4-BE49-F238E27FC236}">
                        <a16:creationId xmlns:a16="http://schemas.microsoft.com/office/drawing/2014/main" id="{81F0BF1E-F712-377D-53B1-441040F56A75}"/>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1D08237C-E97E-AA57-721F-09CBB30CF1D2}"/>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FEDA82A-2929-35E9-F981-46850474374F}"/>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A0DF996-681A-87CD-8C75-12283EAA0E9A}"/>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1DA992AD-234A-99C1-F8B4-5A6FAE5FB08D}"/>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1C5CF6EF-D141-49D3-759F-8A151B9D2F27}"/>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4D395B76-241A-7804-21CE-0CA1CAC26BE8}"/>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523EEC6-9491-E780-D8BF-F4FE12714B93}"/>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 name="Straight Connector 30">
                    <a:extLst>
                      <a:ext uri="{FF2B5EF4-FFF2-40B4-BE49-F238E27FC236}">
                        <a16:creationId xmlns:a16="http://schemas.microsoft.com/office/drawing/2014/main" id="{A59393AD-985F-32FB-ECD3-D5064310B706}"/>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A804B2EE-A6E5-C7FB-080F-36483214BB16}"/>
                    </a:ext>
                  </a:extLst>
                </p:cNvPr>
                <p:cNvGrpSpPr/>
                <p:nvPr/>
              </p:nvGrpSpPr>
              <p:grpSpPr>
                <a:xfrm>
                  <a:off x="9115298" y="3959584"/>
                  <a:ext cx="2089142" cy="1985273"/>
                  <a:chOff x="8969524" y="4569184"/>
                  <a:chExt cx="2089142" cy="1985273"/>
                </a:xfrm>
              </p:grpSpPr>
              <p:sp>
                <p:nvSpPr>
                  <p:cNvPr id="21" name="Rectangle 20">
                    <a:extLst>
                      <a:ext uri="{FF2B5EF4-FFF2-40B4-BE49-F238E27FC236}">
                        <a16:creationId xmlns:a16="http://schemas.microsoft.com/office/drawing/2014/main" id="{94A775DF-03C9-C264-6E5E-B090C589DE84}"/>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iangle 21">
                    <a:extLst>
                      <a:ext uri="{FF2B5EF4-FFF2-40B4-BE49-F238E27FC236}">
                        <a16:creationId xmlns:a16="http://schemas.microsoft.com/office/drawing/2014/main" id="{15448B18-A0B9-CB58-0C82-B65A9FF7F9C0}"/>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3" name="TextBox 12">
                <a:extLst>
                  <a:ext uri="{FF2B5EF4-FFF2-40B4-BE49-F238E27FC236}">
                    <a16:creationId xmlns:a16="http://schemas.microsoft.com/office/drawing/2014/main" id="{008EC313-C910-5F9C-ABA8-35823EEFD054}"/>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4" name="Group 13">
                <a:extLst>
                  <a:ext uri="{FF2B5EF4-FFF2-40B4-BE49-F238E27FC236}">
                    <a16:creationId xmlns:a16="http://schemas.microsoft.com/office/drawing/2014/main" id="{E71645E9-D176-012F-8C22-A9440FECD361}"/>
                  </a:ext>
                </a:extLst>
              </p:cNvPr>
              <p:cNvGrpSpPr/>
              <p:nvPr/>
            </p:nvGrpSpPr>
            <p:grpSpPr>
              <a:xfrm>
                <a:off x="1735681" y="3452023"/>
                <a:ext cx="637756" cy="467038"/>
                <a:chOff x="1735681" y="3452023"/>
                <a:chExt cx="637756" cy="467038"/>
              </a:xfrm>
            </p:grpSpPr>
            <p:cxnSp>
              <p:nvCxnSpPr>
                <p:cNvPr id="15" name="Straight Arrow Connector 14">
                  <a:extLst>
                    <a:ext uri="{FF2B5EF4-FFF2-40B4-BE49-F238E27FC236}">
                      <a16:creationId xmlns:a16="http://schemas.microsoft.com/office/drawing/2014/main" id="{6E088487-30C3-8775-CFAE-E1DD817BB734}"/>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4995528-B1D8-FD4A-47D7-F6F150801630}"/>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F0BF95E-1514-0B57-B8A0-19FC82230017}"/>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8" name="TextBox 17">
                  <a:extLst>
                    <a:ext uri="{FF2B5EF4-FFF2-40B4-BE49-F238E27FC236}">
                      <a16:creationId xmlns:a16="http://schemas.microsoft.com/office/drawing/2014/main" id="{C6C73924-662C-5FE7-3B7D-4F4D8A4CEB1D}"/>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11" name="Triangle 10">
              <a:extLst>
                <a:ext uri="{FF2B5EF4-FFF2-40B4-BE49-F238E27FC236}">
                  <a16:creationId xmlns:a16="http://schemas.microsoft.com/office/drawing/2014/main" id="{08EA73F7-3F7B-C896-BE70-FB017FF37F6C}"/>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 name="Group 3">
            <a:extLst>
              <a:ext uri="{FF2B5EF4-FFF2-40B4-BE49-F238E27FC236}">
                <a16:creationId xmlns:a16="http://schemas.microsoft.com/office/drawing/2014/main" id="{2DFD5F26-4F41-D6A5-F6B8-2A1773A0CDAD}"/>
              </a:ext>
            </a:extLst>
          </p:cNvPr>
          <p:cNvGrpSpPr/>
          <p:nvPr/>
        </p:nvGrpSpPr>
        <p:grpSpPr>
          <a:xfrm>
            <a:off x="9068876" y="2605656"/>
            <a:ext cx="1922714" cy="652642"/>
            <a:chOff x="8434345" y="4482827"/>
            <a:chExt cx="1922714" cy="652642"/>
          </a:xfrm>
        </p:grpSpPr>
        <p:cxnSp>
          <p:nvCxnSpPr>
            <p:cNvPr id="5" name="Straight Arrow Connector 4">
              <a:extLst>
                <a:ext uri="{FF2B5EF4-FFF2-40B4-BE49-F238E27FC236}">
                  <a16:creationId xmlns:a16="http://schemas.microsoft.com/office/drawing/2014/main" id="{DCABC634-7764-7DF1-7C2B-719FF7A71AC4}"/>
                </a:ext>
              </a:extLst>
            </p:cNvPr>
            <p:cNvCxnSpPr>
              <a:cxnSpLocks/>
            </p:cNvCxnSpPr>
            <p:nvPr/>
          </p:nvCxnSpPr>
          <p:spPr>
            <a:xfrm flipV="1">
              <a:off x="8633732" y="4482827"/>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4D09A340-6A82-6610-D482-12FB4D70B07B}"/>
                </a:ext>
              </a:extLst>
            </p:cNvPr>
            <p:cNvCxnSpPr>
              <a:cxnSpLocks/>
            </p:cNvCxnSpPr>
            <p:nvPr/>
          </p:nvCxnSpPr>
          <p:spPr>
            <a:xfrm flipH="1" flipV="1">
              <a:off x="8434345" y="4484766"/>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32" name="Content Placeholder 1">
                <a:extLst>
                  <a:ext uri="{FF2B5EF4-FFF2-40B4-BE49-F238E27FC236}">
                    <a16:creationId xmlns:a16="http://schemas.microsoft.com/office/drawing/2014/main" id="{A9D9CD54-8FEE-49CA-1F47-32187FAC01D6}"/>
                  </a:ext>
                </a:extLst>
              </p:cNvPr>
              <p:cNvSpPr txBox="1">
                <a:spLocks/>
              </p:cNvSpPr>
              <p:nvPr/>
            </p:nvSpPr>
            <p:spPr>
              <a:xfrm>
                <a:off x="609600" y="1079662"/>
                <a:ext cx="7798216" cy="504650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50000"/>
                  </a:lnSpc>
                </a:pPr>
                <a:r>
                  <a:rPr lang="en-US" sz="1800" dirty="0"/>
                  <a:t>Different wavelengths are focused at different points along the axial direction. </a:t>
                </a:r>
              </a:p>
              <a:p>
                <a:pPr>
                  <a:lnSpc>
                    <a:spcPct val="150000"/>
                  </a:lnSpc>
                </a:pPr>
                <a:r>
                  <a:rPr lang="en-US" sz="1800" dirty="0"/>
                  <a:t>Design wavelength focuses at </a:t>
                </a:r>
                <a14:m>
                  <m:oMath xmlns:m="http://schemas.openxmlformats.org/officeDocument/2006/math">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endParaRPr lang="en-US" sz="1800" dirty="0"/>
              </a:p>
              <a:p>
                <a:pPr>
                  <a:lnSpc>
                    <a:spcPct val="150000"/>
                  </a:lnSpc>
                </a:pPr>
                <a:r>
                  <a:rPr lang="en-US" sz="1800" dirty="0"/>
                  <a:t>Longer wavelengths focus at </a:t>
                </a:r>
                <a14:m>
                  <m:oMath xmlns:m="http://schemas.openxmlformats.org/officeDocument/2006/math">
                    <m:r>
                      <a:rPr lang="en-US" sz="1800" i="1">
                        <a:latin typeface="Cambria Math" panose="02040503050406030204" pitchFamily="18" charset="0"/>
                      </a:rPr>
                      <m:t>𝑧</m:t>
                    </m:r>
                    <m:r>
                      <a:rPr lang="en-US" sz="1800" b="0" i="1" smtClean="0">
                        <a:latin typeface="Cambria Math" panose="02040503050406030204" pitchFamily="18" charset="0"/>
                      </a:rPr>
                      <m:t>&lt;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endParaRPr lang="en-US" sz="1800" dirty="0"/>
              </a:p>
              <a:p>
                <a:pPr>
                  <a:lnSpc>
                    <a:spcPct val="150000"/>
                  </a:lnSpc>
                </a:pPr>
                <a:endParaRPr lang="en-US" sz="1800" dirty="0"/>
              </a:p>
              <a:p>
                <a:pPr>
                  <a:lnSpc>
                    <a:spcPct val="150000"/>
                  </a:lnSpc>
                </a:pPr>
                <a:endParaRPr lang="en-US" sz="1800" dirty="0"/>
              </a:p>
              <a:p>
                <a:pPr>
                  <a:lnSpc>
                    <a:spcPct val="150000"/>
                  </a:lnSpc>
                </a:pPr>
                <a:endParaRPr lang="en-US" sz="1800" dirty="0"/>
              </a:p>
            </p:txBody>
          </p:sp>
        </mc:Choice>
        <mc:Fallback>
          <p:sp>
            <p:nvSpPr>
              <p:cNvPr id="32" name="Content Placeholder 1">
                <a:extLst>
                  <a:ext uri="{FF2B5EF4-FFF2-40B4-BE49-F238E27FC236}">
                    <a16:creationId xmlns:a16="http://schemas.microsoft.com/office/drawing/2014/main" id="{A9D9CD54-8FEE-49CA-1F47-32187FAC01D6}"/>
                  </a:ext>
                </a:extLst>
              </p:cNvPr>
              <p:cNvSpPr txBox="1">
                <a:spLocks noRot="1" noChangeAspect="1" noMove="1" noResize="1" noEditPoints="1" noAdjustHandles="1" noChangeArrowheads="1" noChangeShapeType="1" noTextEdit="1"/>
              </p:cNvSpPr>
              <p:nvPr/>
            </p:nvSpPr>
            <p:spPr>
              <a:xfrm>
                <a:off x="609600" y="1079662"/>
                <a:ext cx="7798216" cy="5046508"/>
              </a:xfrm>
              <a:prstGeom prst="rect">
                <a:avLst/>
              </a:prstGeom>
              <a:blipFill>
                <a:blip r:embed="rId2"/>
                <a:stretch>
                  <a:fillRect l="-489"/>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2F3B4605-909E-EE50-8685-45B0577BCAE7}"/>
              </a:ext>
            </a:extLst>
          </p:cNvPr>
          <p:cNvSpPr txBox="1"/>
          <p:nvPr/>
        </p:nvSpPr>
        <p:spPr>
          <a:xfrm>
            <a:off x="11148391" y="2867344"/>
            <a:ext cx="868017" cy="369332"/>
          </a:xfrm>
          <a:prstGeom prst="rect">
            <a:avLst/>
          </a:prstGeom>
          <a:noFill/>
        </p:spPr>
        <p:txBody>
          <a:bodyPr wrap="square">
            <a:spAutoFit/>
          </a:bodyPr>
          <a:lstStyle/>
          <a:p>
            <a:r>
              <a:rPr lang="en-US" sz="1800" dirty="0"/>
              <a:t>z = f</a:t>
            </a:r>
            <a:r>
              <a:rPr lang="en-US" sz="1800" baseline="-25000" dirty="0"/>
              <a:t>0</a:t>
            </a:r>
            <a:endParaRPr lang="en-US" baseline="-25000" dirty="0"/>
          </a:p>
        </p:txBody>
      </p:sp>
      <p:cxnSp>
        <p:nvCxnSpPr>
          <p:cNvPr id="36" name="Straight Connector 35">
            <a:extLst>
              <a:ext uri="{FF2B5EF4-FFF2-40B4-BE49-F238E27FC236}">
                <a16:creationId xmlns:a16="http://schemas.microsoft.com/office/drawing/2014/main" id="{447AFF03-72DC-A77E-596F-957F4260791D}"/>
              </a:ext>
            </a:extLst>
          </p:cNvPr>
          <p:cNvCxnSpPr>
            <a:cxnSpLocks/>
          </p:cNvCxnSpPr>
          <p:nvPr/>
        </p:nvCxnSpPr>
        <p:spPr>
          <a:xfrm>
            <a:off x="11030134" y="2860313"/>
            <a:ext cx="927463"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9" name="Title 2">
            <a:extLst>
              <a:ext uri="{FF2B5EF4-FFF2-40B4-BE49-F238E27FC236}">
                <a16:creationId xmlns:a16="http://schemas.microsoft.com/office/drawing/2014/main" id="{98B41DD6-6946-BF0D-F8E4-FFD5B346EFD4}"/>
              </a:ext>
            </a:extLst>
          </p:cNvPr>
          <p:cNvSpPr txBox="1">
            <a:spLocks/>
          </p:cNvSpPr>
          <p:nvPr/>
        </p:nvSpPr>
        <p:spPr>
          <a:xfrm>
            <a:off x="523406" y="272308"/>
            <a:ext cx="10945468"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2. Why is the spot size unaffected by spectral bandwidth?</a:t>
            </a:r>
            <a:endParaRPr lang="en-US" dirty="0"/>
          </a:p>
        </p:txBody>
      </p:sp>
    </p:spTree>
    <p:extLst>
      <p:ext uri="{BB962C8B-B14F-4D97-AF65-F5344CB8AC3E}">
        <p14:creationId xmlns:p14="http://schemas.microsoft.com/office/powerpoint/2010/main" val="354834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C5B76-25B3-B84B-53EB-4C2AA1C39F4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1DD47D0-5C5D-53C3-80D3-F59F9DED2B99}"/>
              </a:ext>
            </a:extLst>
          </p:cNvPr>
          <p:cNvGrpSpPr/>
          <p:nvPr/>
        </p:nvGrpSpPr>
        <p:grpSpPr>
          <a:xfrm>
            <a:off x="8623490" y="2277056"/>
            <a:ext cx="2799884" cy="2303888"/>
            <a:chOff x="7988959" y="4154227"/>
            <a:chExt cx="2799884" cy="2303888"/>
          </a:xfrm>
        </p:grpSpPr>
        <p:grpSp>
          <p:nvGrpSpPr>
            <p:cNvPr id="10" name="Group 9">
              <a:extLst>
                <a:ext uri="{FF2B5EF4-FFF2-40B4-BE49-F238E27FC236}">
                  <a16:creationId xmlns:a16="http://schemas.microsoft.com/office/drawing/2014/main" id="{96BCE469-E440-3BBC-72DF-6E92A01EA5AF}"/>
                </a:ext>
              </a:extLst>
            </p:cNvPr>
            <p:cNvGrpSpPr/>
            <p:nvPr/>
          </p:nvGrpSpPr>
          <p:grpSpPr>
            <a:xfrm>
              <a:off x="8279196" y="4349316"/>
              <a:ext cx="2155673" cy="2108799"/>
              <a:chOff x="803866" y="3452023"/>
              <a:chExt cx="2236763" cy="2577447"/>
            </a:xfrm>
          </p:grpSpPr>
          <p:grpSp>
            <p:nvGrpSpPr>
              <p:cNvPr id="12" name="Group 11">
                <a:extLst>
                  <a:ext uri="{FF2B5EF4-FFF2-40B4-BE49-F238E27FC236}">
                    <a16:creationId xmlns:a16="http://schemas.microsoft.com/office/drawing/2014/main" id="{6B74F2B9-0093-878A-D868-280614D86C39}"/>
                  </a:ext>
                </a:extLst>
              </p:cNvPr>
              <p:cNvGrpSpPr/>
              <p:nvPr/>
            </p:nvGrpSpPr>
            <p:grpSpPr>
              <a:xfrm>
                <a:off x="803866" y="3919061"/>
                <a:ext cx="2236763" cy="2110409"/>
                <a:chOff x="9008420" y="3936694"/>
                <a:chExt cx="2236763" cy="2008163"/>
              </a:xfrm>
            </p:grpSpPr>
            <p:grpSp>
              <p:nvGrpSpPr>
                <p:cNvPr id="19" name="Group 18">
                  <a:extLst>
                    <a:ext uri="{FF2B5EF4-FFF2-40B4-BE49-F238E27FC236}">
                      <a16:creationId xmlns:a16="http://schemas.microsoft.com/office/drawing/2014/main" id="{0CD020C2-304B-2884-3546-F2A7ADA8B161}"/>
                    </a:ext>
                  </a:extLst>
                </p:cNvPr>
                <p:cNvGrpSpPr/>
                <p:nvPr/>
              </p:nvGrpSpPr>
              <p:grpSpPr>
                <a:xfrm>
                  <a:off x="9008420" y="3936694"/>
                  <a:ext cx="2236763" cy="493213"/>
                  <a:chOff x="8862646" y="4546294"/>
                  <a:chExt cx="2236763" cy="493213"/>
                </a:xfrm>
              </p:grpSpPr>
              <p:sp>
                <p:nvSpPr>
                  <p:cNvPr id="23" name="Rectangle 22">
                    <a:extLst>
                      <a:ext uri="{FF2B5EF4-FFF2-40B4-BE49-F238E27FC236}">
                        <a16:creationId xmlns:a16="http://schemas.microsoft.com/office/drawing/2014/main" id="{E27DA14A-3B36-F70B-7E0E-BB451A2CB5DE}"/>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ACE69321-2686-B899-9A27-FA7B8A3FB768}"/>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025F09E8-BD30-2DF9-9E93-2ABB71F407CE}"/>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B0F0339D-3610-460D-8BE4-F78AFC631FC0}"/>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628B852-C854-25B1-C73D-741D774C6AC8}"/>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04C32A7-4347-095C-8072-FBC7C031A4B6}"/>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196D026-EC24-F193-4B49-B2C97F361715}"/>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60A7766-399E-A44F-F246-26E2DA434CC6}"/>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 name="Straight Connector 30">
                    <a:extLst>
                      <a:ext uri="{FF2B5EF4-FFF2-40B4-BE49-F238E27FC236}">
                        <a16:creationId xmlns:a16="http://schemas.microsoft.com/office/drawing/2014/main" id="{B6509F6C-E09C-9C2D-0B28-AF8DE7E8980D}"/>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367979E1-A261-54BE-B88F-DEC9957AFC35}"/>
                    </a:ext>
                  </a:extLst>
                </p:cNvPr>
                <p:cNvGrpSpPr/>
                <p:nvPr/>
              </p:nvGrpSpPr>
              <p:grpSpPr>
                <a:xfrm>
                  <a:off x="9115298" y="3959584"/>
                  <a:ext cx="2089142" cy="1985273"/>
                  <a:chOff x="8969524" y="4569184"/>
                  <a:chExt cx="2089142" cy="1985273"/>
                </a:xfrm>
              </p:grpSpPr>
              <p:sp>
                <p:nvSpPr>
                  <p:cNvPr id="21" name="Rectangle 20">
                    <a:extLst>
                      <a:ext uri="{FF2B5EF4-FFF2-40B4-BE49-F238E27FC236}">
                        <a16:creationId xmlns:a16="http://schemas.microsoft.com/office/drawing/2014/main" id="{47C933DB-65E0-EA55-9D05-041D44CDC742}"/>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iangle 21">
                    <a:extLst>
                      <a:ext uri="{FF2B5EF4-FFF2-40B4-BE49-F238E27FC236}">
                        <a16:creationId xmlns:a16="http://schemas.microsoft.com/office/drawing/2014/main" id="{F7A90A39-CFE6-2B29-8004-00978614F1AB}"/>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3" name="TextBox 12">
                <a:extLst>
                  <a:ext uri="{FF2B5EF4-FFF2-40B4-BE49-F238E27FC236}">
                    <a16:creationId xmlns:a16="http://schemas.microsoft.com/office/drawing/2014/main" id="{6DFCB238-9CA0-6D16-5264-73FD072C5D14}"/>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4" name="Group 13">
                <a:extLst>
                  <a:ext uri="{FF2B5EF4-FFF2-40B4-BE49-F238E27FC236}">
                    <a16:creationId xmlns:a16="http://schemas.microsoft.com/office/drawing/2014/main" id="{7065D948-CD89-0401-3BA2-24759325556B}"/>
                  </a:ext>
                </a:extLst>
              </p:cNvPr>
              <p:cNvGrpSpPr/>
              <p:nvPr/>
            </p:nvGrpSpPr>
            <p:grpSpPr>
              <a:xfrm>
                <a:off x="1735681" y="3452023"/>
                <a:ext cx="637756" cy="467038"/>
                <a:chOff x="1735681" y="3452023"/>
                <a:chExt cx="637756" cy="467038"/>
              </a:xfrm>
            </p:grpSpPr>
            <p:cxnSp>
              <p:nvCxnSpPr>
                <p:cNvPr id="15" name="Straight Arrow Connector 14">
                  <a:extLst>
                    <a:ext uri="{FF2B5EF4-FFF2-40B4-BE49-F238E27FC236}">
                      <a16:creationId xmlns:a16="http://schemas.microsoft.com/office/drawing/2014/main" id="{59D6AE71-14D0-BF80-5339-1A305EBA34CD}"/>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CF094F9-41D7-91FD-5892-9CF90F529595}"/>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95D4F72-4504-3B37-0578-EEFD3744AC0F}"/>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8" name="TextBox 17">
                  <a:extLst>
                    <a:ext uri="{FF2B5EF4-FFF2-40B4-BE49-F238E27FC236}">
                      <a16:creationId xmlns:a16="http://schemas.microsoft.com/office/drawing/2014/main" id="{7A012858-3D21-4124-22EC-57C50D9352BA}"/>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11" name="Triangle 10">
              <a:extLst>
                <a:ext uri="{FF2B5EF4-FFF2-40B4-BE49-F238E27FC236}">
                  <a16:creationId xmlns:a16="http://schemas.microsoft.com/office/drawing/2014/main" id="{9F4249EB-8B41-AC6F-0483-20F36CC163C5}"/>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 name="Group 3">
            <a:extLst>
              <a:ext uri="{FF2B5EF4-FFF2-40B4-BE49-F238E27FC236}">
                <a16:creationId xmlns:a16="http://schemas.microsoft.com/office/drawing/2014/main" id="{F1DB6160-509A-CCC7-7846-78B544218969}"/>
              </a:ext>
            </a:extLst>
          </p:cNvPr>
          <p:cNvGrpSpPr/>
          <p:nvPr/>
        </p:nvGrpSpPr>
        <p:grpSpPr>
          <a:xfrm>
            <a:off x="9268263" y="2277055"/>
            <a:ext cx="1523940" cy="981243"/>
            <a:chOff x="8633732" y="4154226"/>
            <a:chExt cx="1523940" cy="981243"/>
          </a:xfrm>
        </p:grpSpPr>
        <p:cxnSp>
          <p:nvCxnSpPr>
            <p:cNvPr id="5" name="Straight Arrow Connector 4">
              <a:extLst>
                <a:ext uri="{FF2B5EF4-FFF2-40B4-BE49-F238E27FC236}">
                  <a16:creationId xmlns:a16="http://schemas.microsoft.com/office/drawing/2014/main" id="{2DF85D69-17AD-17E1-6AC8-23601A97C408}"/>
                </a:ext>
              </a:extLst>
            </p:cNvPr>
            <p:cNvCxnSpPr>
              <a:cxnSpLocks/>
            </p:cNvCxnSpPr>
            <p:nvPr/>
          </p:nvCxnSpPr>
          <p:spPr>
            <a:xfrm flipV="1">
              <a:off x="8633732" y="4154226"/>
              <a:ext cx="1449768" cy="979304"/>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36F919F5-562C-6A8F-D714-E58DA59C6330}"/>
                </a:ext>
              </a:extLst>
            </p:cNvPr>
            <p:cNvCxnSpPr>
              <a:cxnSpLocks/>
            </p:cNvCxnSpPr>
            <p:nvPr/>
          </p:nvCxnSpPr>
          <p:spPr>
            <a:xfrm flipH="1" flipV="1">
              <a:off x="8724515" y="4154226"/>
              <a:ext cx="1433157" cy="981243"/>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32" name="Content Placeholder 1">
                <a:extLst>
                  <a:ext uri="{FF2B5EF4-FFF2-40B4-BE49-F238E27FC236}">
                    <a16:creationId xmlns:a16="http://schemas.microsoft.com/office/drawing/2014/main" id="{D28FCE5A-F67E-B04F-A480-D9DA1A942362}"/>
                  </a:ext>
                </a:extLst>
              </p:cNvPr>
              <p:cNvSpPr txBox="1">
                <a:spLocks/>
              </p:cNvSpPr>
              <p:nvPr/>
            </p:nvSpPr>
            <p:spPr>
              <a:xfrm>
                <a:off x="609600" y="1079662"/>
                <a:ext cx="7798216" cy="504650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50000"/>
                  </a:lnSpc>
                </a:pPr>
                <a:r>
                  <a:rPr lang="en-US" sz="1800" dirty="0"/>
                  <a:t>Different wavelengths are focused at different points along the axial direction. </a:t>
                </a:r>
              </a:p>
              <a:p>
                <a:pPr>
                  <a:lnSpc>
                    <a:spcPct val="150000"/>
                  </a:lnSpc>
                </a:pPr>
                <a:r>
                  <a:rPr lang="en-US" sz="1800" dirty="0"/>
                  <a:t>Design wavelength focuses at </a:t>
                </a:r>
                <a14:m>
                  <m:oMath xmlns:m="http://schemas.openxmlformats.org/officeDocument/2006/math">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endParaRPr lang="en-US" sz="1800" dirty="0"/>
              </a:p>
              <a:p>
                <a:pPr>
                  <a:lnSpc>
                    <a:spcPct val="150000"/>
                  </a:lnSpc>
                </a:pPr>
                <a:r>
                  <a:rPr lang="en-US" sz="1800" dirty="0"/>
                  <a:t>Longer wavelengths focus at </a:t>
                </a:r>
                <a14:m>
                  <m:oMath xmlns:m="http://schemas.openxmlformats.org/officeDocument/2006/math">
                    <m:r>
                      <a:rPr lang="en-US" sz="1800" i="1">
                        <a:latin typeface="Cambria Math" panose="02040503050406030204" pitchFamily="18" charset="0"/>
                      </a:rPr>
                      <m:t>𝑧</m:t>
                    </m:r>
                    <m:r>
                      <a:rPr lang="en-US" sz="1800" b="0" i="1" smtClean="0">
                        <a:latin typeface="Cambria Math" panose="02040503050406030204" pitchFamily="18" charset="0"/>
                      </a:rPr>
                      <m:t>&lt;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r>
                      <a:rPr lang="en-US" sz="1800" i="1">
                        <a:latin typeface="Cambria Math" panose="02040503050406030204" pitchFamily="18" charset="0"/>
                      </a:rPr>
                      <m:t> </m:t>
                    </m:r>
                  </m:oMath>
                </a14:m>
                <a:endParaRPr lang="en-US" sz="1800" dirty="0"/>
              </a:p>
              <a:p>
                <a:pPr>
                  <a:lnSpc>
                    <a:spcPct val="150000"/>
                  </a:lnSpc>
                </a:pPr>
                <a:r>
                  <a:rPr lang="en-US" sz="1800" dirty="0"/>
                  <a:t>Shorter wavelengths focus at </a:t>
                </a:r>
                <a14:m>
                  <m:oMath xmlns:m="http://schemas.openxmlformats.org/officeDocument/2006/math">
                    <m:r>
                      <a:rPr lang="en-US" sz="1800" i="1">
                        <a:latin typeface="Cambria Math" panose="02040503050406030204" pitchFamily="18" charset="0"/>
                      </a:rPr>
                      <m:t>𝑧</m:t>
                    </m:r>
                    <m:r>
                      <a:rPr lang="en-US" sz="1800" b="0" i="1" smtClean="0">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endParaRPr lang="en-US" sz="1800" dirty="0"/>
              </a:p>
              <a:p>
                <a:pPr>
                  <a:lnSpc>
                    <a:spcPct val="150000"/>
                  </a:lnSpc>
                </a:pPr>
                <a:endParaRPr lang="en-US" sz="1800" dirty="0"/>
              </a:p>
            </p:txBody>
          </p:sp>
        </mc:Choice>
        <mc:Fallback>
          <p:sp>
            <p:nvSpPr>
              <p:cNvPr id="32" name="Content Placeholder 1">
                <a:extLst>
                  <a:ext uri="{FF2B5EF4-FFF2-40B4-BE49-F238E27FC236}">
                    <a16:creationId xmlns:a16="http://schemas.microsoft.com/office/drawing/2014/main" id="{D28FCE5A-F67E-B04F-A480-D9DA1A942362}"/>
                  </a:ext>
                </a:extLst>
              </p:cNvPr>
              <p:cNvSpPr txBox="1">
                <a:spLocks noRot="1" noChangeAspect="1" noMove="1" noResize="1" noEditPoints="1" noAdjustHandles="1" noChangeArrowheads="1" noChangeShapeType="1" noTextEdit="1"/>
              </p:cNvSpPr>
              <p:nvPr/>
            </p:nvSpPr>
            <p:spPr>
              <a:xfrm>
                <a:off x="609600" y="1079662"/>
                <a:ext cx="7798216" cy="5046508"/>
              </a:xfrm>
              <a:prstGeom prst="rect">
                <a:avLst/>
              </a:prstGeom>
              <a:blipFill>
                <a:blip r:embed="rId2"/>
                <a:stretch>
                  <a:fillRect l="-48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778EB6E-36C6-9C27-1D0F-74CD88053CFA}"/>
              </a:ext>
            </a:extLst>
          </p:cNvPr>
          <p:cNvSpPr txBox="1"/>
          <p:nvPr/>
        </p:nvSpPr>
        <p:spPr>
          <a:xfrm>
            <a:off x="11148391" y="2867344"/>
            <a:ext cx="868017" cy="369332"/>
          </a:xfrm>
          <a:prstGeom prst="rect">
            <a:avLst/>
          </a:prstGeom>
          <a:noFill/>
        </p:spPr>
        <p:txBody>
          <a:bodyPr wrap="square">
            <a:spAutoFit/>
          </a:bodyPr>
          <a:lstStyle/>
          <a:p>
            <a:r>
              <a:rPr lang="en-US" sz="1800" dirty="0"/>
              <a:t>z = f</a:t>
            </a:r>
            <a:r>
              <a:rPr lang="en-US" sz="1800" baseline="-25000" dirty="0"/>
              <a:t>0</a:t>
            </a:r>
            <a:endParaRPr lang="en-US" baseline="-25000" dirty="0"/>
          </a:p>
        </p:txBody>
      </p:sp>
      <p:cxnSp>
        <p:nvCxnSpPr>
          <p:cNvPr id="33" name="Straight Connector 32">
            <a:extLst>
              <a:ext uri="{FF2B5EF4-FFF2-40B4-BE49-F238E27FC236}">
                <a16:creationId xmlns:a16="http://schemas.microsoft.com/office/drawing/2014/main" id="{67C1BDE2-CC2A-04D5-D798-819A9CF96575}"/>
              </a:ext>
            </a:extLst>
          </p:cNvPr>
          <p:cNvCxnSpPr>
            <a:cxnSpLocks/>
          </p:cNvCxnSpPr>
          <p:nvPr/>
        </p:nvCxnSpPr>
        <p:spPr>
          <a:xfrm>
            <a:off x="11030134" y="2860313"/>
            <a:ext cx="927463"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6" name="Title 2">
            <a:extLst>
              <a:ext uri="{FF2B5EF4-FFF2-40B4-BE49-F238E27FC236}">
                <a16:creationId xmlns:a16="http://schemas.microsoft.com/office/drawing/2014/main" id="{2AE228F7-BC6A-6EB2-E612-DDF0DB36D416}"/>
              </a:ext>
            </a:extLst>
          </p:cNvPr>
          <p:cNvSpPr txBox="1">
            <a:spLocks/>
          </p:cNvSpPr>
          <p:nvPr/>
        </p:nvSpPr>
        <p:spPr>
          <a:xfrm>
            <a:off x="523406" y="272308"/>
            <a:ext cx="10945468"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2. Why is the spot size unaffected by spectral bandwidth?</a:t>
            </a:r>
            <a:endParaRPr lang="en-US" dirty="0"/>
          </a:p>
        </p:txBody>
      </p:sp>
    </p:spTree>
    <p:extLst>
      <p:ext uri="{BB962C8B-B14F-4D97-AF65-F5344CB8AC3E}">
        <p14:creationId xmlns:p14="http://schemas.microsoft.com/office/powerpoint/2010/main" val="312460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1">
                <a:extLst>
                  <a:ext uri="{FF2B5EF4-FFF2-40B4-BE49-F238E27FC236}">
                    <a16:creationId xmlns:a16="http://schemas.microsoft.com/office/drawing/2014/main" id="{BEE1CEF7-3895-D33D-7F0A-B37C8D8A6048}"/>
                  </a:ext>
                </a:extLst>
              </p:cNvPr>
              <p:cNvSpPr txBox="1">
                <a:spLocks/>
              </p:cNvSpPr>
              <p:nvPr/>
            </p:nvSpPr>
            <p:spPr>
              <a:xfrm>
                <a:off x="609599" y="1079662"/>
                <a:ext cx="8245481" cy="54354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50000"/>
                  </a:lnSpc>
                </a:pPr>
                <a:r>
                  <a:rPr lang="en-US" sz="1800" dirty="0"/>
                  <a:t>Different wavelengths are focused at different points along the axial direction.</a:t>
                </a:r>
              </a:p>
              <a:p>
                <a:pPr>
                  <a:lnSpc>
                    <a:spcPct val="150000"/>
                  </a:lnSpc>
                </a:pPr>
                <a:r>
                  <a:rPr lang="en-US" sz="1800" dirty="0"/>
                  <a:t>They produce a significantly larger spot at the focal plane, </a:t>
                </a:r>
                <a14:m>
                  <m:oMath xmlns:m="http://schemas.openxmlformats.org/officeDocument/2006/math">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r>
                  <a:rPr lang="en-US" sz="1800" dirty="0"/>
                  <a:t>.</a:t>
                </a:r>
              </a:p>
              <a:p>
                <a:pPr>
                  <a:lnSpc>
                    <a:spcPct val="150000"/>
                  </a:lnSpc>
                </a:pPr>
                <a:r>
                  <a:rPr lang="en-US" sz="1800" dirty="0"/>
                  <a:t>Their </a:t>
                </a:r>
                <a:r>
                  <a:rPr lang="en-US" sz="1800" u="sng" dirty="0"/>
                  <a:t>power is distributed over a larger area</a:t>
                </a:r>
                <a:r>
                  <a:rPr lang="en-US" sz="1800" dirty="0"/>
                  <a:t>. </a:t>
                </a:r>
              </a:p>
            </p:txBody>
          </p:sp>
        </mc:Choice>
        <mc:Fallback xmlns="">
          <p:sp>
            <p:nvSpPr>
              <p:cNvPr id="4" name="Content Placeholder 1">
                <a:extLst>
                  <a:ext uri="{FF2B5EF4-FFF2-40B4-BE49-F238E27FC236}">
                    <a16:creationId xmlns:a16="http://schemas.microsoft.com/office/drawing/2014/main" id="{BEE1CEF7-3895-D33D-7F0A-B37C8D8A6048}"/>
                  </a:ext>
                </a:extLst>
              </p:cNvPr>
              <p:cNvSpPr txBox="1">
                <a:spLocks noRot="1" noChangeAspect="1" noMove="1" noResize="1" noEditPoints="1" noAdjustHandles="1" noChangeArrowheads="1" noChangeShapeType="1" noTextEdit="1"/>
              </p:cNvSpPr>
              <p:nvPr/>
            </p:nvSpPr>
            <p:spPr>
              <a:xfrm>
                <a:off x="609599" y="1079662"/>
                <a:ext cx="8245481" cy="5435438"/>
              </a:xfrm>
              <a:prstGeom prst="rect">
                <a:avLst/>
              </a:prstGeom>
              <a:blipFill>
                <a:blip r:embed="rId2"/>
                <a:stretch>
                  <a:fillRect l="-4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9CEE65BB-5CCD-9709-8D79-E43FA22C7495}"/>
              </a:ext>
            </a:extLst>
          </p:cNvPr>
          <p:cNvGrpSpPr/>
          <p:nvPr/>
        </p:nvGrpSpPr>
        <p:grpSpPr>
          <a:xfrm>
            <a:off x="8623490" y="2277056"/>
            <a:ext cx="2799884" cy="2303888"/>
            <a:chOff x="7988959" y="4154227"/>
            <a:chExt cx="2799884" cy="2303888"/>
          </a:xfrm>
        </p:grpSpPr>
        <p:grpSp>
          <p:nvGrpSpPr>
            <p:cNvPr id="6" name="Group 5">
              <a:extLst>
                <a:ext uri="{FF2B5EF4-FFF2-40B4-BE49-F238E27FC236}">
                  <a16:creationId xmlns:a16="http://schemas.microsoft.com/office/drawing/2014/main" id="{1BB579E6-108D-EAEE-0FE7-C0E4CC0036D5}"/>
                </a:ext>
              </a:extLst>
            </p:cNvPr>
            <p:cNvGrpSpPr/>
            <p:nvPr/>
          </p:nvGrpSpPr>
          <p:grpSpPr>
            <a:xfrm>
              <a:off x="8279196" y="4349316"/>
              <a:ext cx="2155673" cy="2108799"/>
              <a:chOff x="803866" y="3452023"/>
              <a:chExt cx="2236763" cy="2577447"/>
            </a:xfrm>
          </p:grpSpPr>
          <p:grpSp>
            <p:nvGrpSpPr>
              <p:cNvPr id="8" name="Group 7">
                <a:extLst>
                  <a:ext uri="{FF2B5EF4-FFF2-40B4-BE49-F238E27FC236}">
                    <a16:creationId xmlns:a16="http://schemas.microsoft.com/office/drawing/2014/main" id="{D61F6C4F-61C4-76D4-DB34-2CB415624146}"/>
                  </a:ext>
                </a:extLst>
              </p:cNvPr>
              <p:cNvGrpSpPr/>
              <p:nvPr/>
            </p:nvGrpSpPr>
            <p:grpSpPr>
              <a:xfrm>
                <a:off x="803866" y="3919061"/>
                <a:ext cx="2236763" cy="2110409"/>
                <a:chOff x="9008420" y="3936694"/>
                <a:chExt cx="2236763" cy="2008163"/>
              </a:xfrm>
            </p:grpSpPr>
            <p:grpSp>
              <p:nvGrpSpPr>
                <p:cNvPr id="15" name="Group 14">
                  <a:extLst>
                    <a:ext uri="{FF2B5EF4-FFF2-40B4-BE49-F238E27FC236}">
                      <a16:creationId xmlns:a16="http://schemas.microsoft.com/office/drawing/2014/main" id="{2BA4F8DE-AE30-553F-847C-F88BB2592E1D}"/>
                    </a:ext>
                  </a:extLst>
                </p:cNvPr>
                <p:cNvGrpSpPr/>
                <p:nvPr/>
              </p:nvGrpSpPr>
              <p:grpSpPr>
                <a:xfrm>
                  <a:off x="9008420" y="3936694"/>
                  <a:ext cx="2236763" cy="493213"/>
                  <a:chOff x="8862646" y="4546294"/>
                  <a:chExt cx="2236763" cy="493213"/>
                </a:xfrm>
              </p:grpSpPr>
              <p:sp>
                <p:nvSpPr>
                  <p:cNvPr id="19" name="Rectangle 18">
                    <a:extLst>
                      <a:ext uri="{FF2B5EF4-FFF2-40B4-BE49-F238E27FC236}">
                        <a16:creationId xmlns:a16="http://schemas.microsoft.com/office/drawing/2014/main" id="{E7D0CEB9-76C0-F61A-F9F7-78E2690E2141}"/>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FE4BC0E6-DB44-E599-25BB-C4BCC8C2AE0E}"/>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1F9417D7-CFF4-AF13-1541-D7C3D51F7AFA}"/>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26A5C4EC-2DD0-DCD1-1091-5A0DC3316BD1}"/>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6C2A2D4B-8363-2BC1-85BA-73499483DD74}"/>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46925E76-A0BD-2B91-A3DE-71B6BA8D5D3B}"/>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5AA9F68B-6E84-1E9C-3FD8-4B3667F68B4A}"/>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17E6BEC4-890B-00FB-9B15-02B52EEEEAB0}"/>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Connector 26">
                    <a:extLst>
                      <a:ext uri="{FF2B5EF4-FFF2-40B4-BE49-F238E27FC236}">
                        <a16:creationId xmlns:a16="http://schemas.microsoft.com/office/drawing/2014/main" id="{423FE152-F940-BCE2-E8F6-EBB4334013DD}"/>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34E6C776-7684-7838-3DB9-05B86D877F87}"/>
                    </a:ext>
                  </a:extLst>
                </p:cNvPr>
                <p:cNvGrpSpPr/>
                <p:nvPr/>
              </p:nvGrpSpPr>
              <p:grpSpPr>
                <a:xfrm>
                  <a:off x="9115298" y="3959584"/>
                  <a:ext cx="2089142" cy="1985273"/>
                  <a:chOff x="8969524" y="4569184"/>
                  <a:chExt cx="2089142" cy="1985273"/>
                </a:xfrm>
              </p:grpSpPr>
              <p:sp>
                <p:nvSpPr>
                  <p:cNvPr id="17" name="Rectangle 16">
                    <a:extLst>
                      <a:ext uri="{FF2B5EF4-FFF2-40B4-BE49-F238E27FC236}">
                        <a16:creationId xmlns:a16="http://schemas.microsoft.com/office/drawing/2014/main" id="{4BA8D9D3-1302-33F4-6FFE-AE2F6468D6A2}"/>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riangle 17">
                    <a:extLst>
                      <a:ext uri="{FF2B5EF4-FFF2-40B4-BE49-F238E27FC236}">
                        <a16:creationId xmlns:a16="http://schemas.microsoft.com/office/drawing/2014/main" id="{C7AB7397-F7D8-4F9F-EC11-7C21D307CDC5}"/>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 name="TextBox 8">
                <a:extLst>
                  <a:ext uri="{FF2B5EF4-FFF2-40B4-BE49-F238E27FC236}">
                    <a16:creationId xmlns:a16="http://schemas.microsoft.com/office/drawing/2014/main" id="{BB3F17F1-A4E3-18D7-52B1-DF7DFBBFF53A}"/>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0" name="Group 9">
                <a:extLst>
                  <a:ext uri="{FF2B5EF4-FFF2-40B4-BE49-F238E27FC236}">
                    <a16:creationId xmlns:a16="http://schemas.microsoft.com/office/drawing/2014/main" id="{697C98E8-406D-B05F-0CC8-32C83E41400E}"/>
                  </a:ext>
                </a:extLst>
              </p:cNvPr>
              <p:cNvGrpSpPr/>
              <p:nvPr/>
            </p:nvGrpSpPr>
            <p:grpSpPr>
              <a:xfrm>
                <a:off x="1735681" y="3452023"/>
                <a:ext cx="637756" cy="467038"/>
                <a:chOff x="1735681" y="3452023"/>
                <a:chExt cx="637756" cy="467038"/>
              </a:xfrm>
            </p:grpSpPr>
            <p:cxnSp>
              <p:nvCxnSpPr>
                <p:cNvPr id="11" name="Straight Arrow Connector 10">
                  <a:extLst>
                    <a:ext uri="{FF2B5EF4-FFF2-40B4-BE49-F238E27FC236}">
                      <a16:creationId xmlns:a16="http://schemas.microsoft.com/office/drawing/2014/main" id="{66062110-CF44-293E-3D3C-B222222A8AD0}"/>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80579CF-1103-D0C4-AD33-2692F11B2909}"/>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90C23CE-F92A-13B4-773A-F691F1F9C7D9}"/>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4" name="TextBox 13">
                  <a:extLst>
                    <a:ext uri="{FF2B5EF4-FFF2-40B4-BE49-F238E27FC236}">
                      <a16:creationId xmlns:a16="http://schemas.microsoft.com/office/drawing/2014/main" id="{4055787F-ED2E-06D2-74DF-19E0C7CA9185}"/>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7" name="Triangle 6">
              <a:extLst>
                <a:ext uri="{FF2B5EF4-FFF2-40B4-BE49-F238E27FC236}">
                  <a16:creationId xmlns:a16="http://schemas.microsoft.com/office/drawing/2014/main" id="{5AAA533C-9565-792F-739B-0CD89601EBC1}"/>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8" name="Group 27">
            <a:extLst>
              <a:ext uri="{FF2B5EF4-FFF2-40B4-BE49-F238E27FC236}">
                <a16:creationId xmlns:a16="http://schemas.microsoft.com/office/drawing/2014/main" id="{66029D30-8FB9-1316-667A-233994CBF506}"/>
              </a:ext>
            </a:extLst>
          </p:cNvPr>
          <p:cNvGrpSpPr/>
          <p:nvPr/>
        </p:nvGrpSpPr>
        <p:grpSpPr>
          <a:xfrm>
            <a:off x="9068876" y="2605656"/>
            <a:ext cx="1922714" cy="652642"/>
            <a:chOff x="8434345" y="4482827"/>
            <a:chExt cx="1922714" cy="652642"/>
          </a:xfrm>
        </p:grpSpPr>
        <p:cxnSp>
          <p:nvCxnSpPr>
            <p:cNvPr id="29" name="Straight Arrow Connector 28">
              <a:extLst>
                <a:ext uri="{FF2B5EF4-FFF2-40B4-BE49-F238E27FC236}">
                  <a16:creationId xmlns:a16="http://schemas.microsoft.com/office/drawing/2014/main" id="{E31F1F74-A131-91D1-8FC9-84EE9EE55F87}"/>
                </a:ext>
              </a:extLst>
            </p:cNvPr>
            <p:cNvCxnSpPr>
              <a:cxnSpLocks/>
            </p:cNvCxnSpPr>
            <p:nvPr/>
          </p:nvCxnSpPr>
          <p:spPr>
            <a:xfrm flipV="1">
              <a:off x="8633732" y="4482827"/>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637B459-47A1-AA35-4ECA-73D376657D52}"/>
                </a:ext>
              </a:extLst>
            </p:cNvPr>
            <p:cNvCxnSpPr>
              <a:cxnSpLocks/>
            </p:cNvCxnSpPr>
            <p:nvPr/>
          </p:nvCxnSpPr>
          <p:spPr>
            <a:xfrm flipH="1" flipV="1">
              <a:off x="8434345" y="4484766"/>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431954A0-C2CB-7BCF-81A6-F562C885A6C2}"/>
              </a:ext>
            </a:extLst>
          </p:cNvPr>
          <p:cNvGrpSpPr/>
          <p:nvPr/>
        </p:nvGrpSpPr>
        <p:grpSpPr>
          <a:xfrm>
            <a:off x="9268263" y="2277055"/>
            <a:ext cx="1523940" cy="981243"/>
            <a:chOff x="8633732" y="4154226"/>
            <a:chExt cx="1523940" cy="981243"/>
          </a:xfrm>
        </p:grpSpPr>
        <p:cxnSp>
          <p:nvCxnSpPr>
            <p:cNvPr id="32" name="Straight Arrow Connector 31">
              <a:extLst>
                <a:ext uri="{FF2B5EF4-FFF2-40B4-BE49-F238E27FC236}">
                  <a16:creationId xmlns:a16="http://schemas.microsoft.com/office/drawing/2014/main" id="{954EC770-48E2-B7C9-D0ED-229F6E2F1F6D}"/>
                </a:ext>
              </a:extLst>
            </p:cNvPr>
            <p:cNvCxnSpPr>
              <a:cxnSpLocks/>
            </p:cNvCxnSpPr>
            <p:nvPr/>
          </p:nvCxnSpPr>
          <p:spPr>
            <a:xfrm flipV="1">
              <a:off x="8633732" y="4154226"/>
              <a:ext cx="1449768" cy="979304"/>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5126DAB-87F7-CA14-1CCF-8AD627F303CD}"/>
                </a:ext>
              </a:extLst>
            </p:cNvPr>
            <p:cNvCxnSpPr>
              <a:cxnSpLocks/>
            </p:cNvCxnSpPr>
            <p:nvPr/>
          </p:nvCxnSpPr>
          <p:spPr>
            <a:xfrm flipH="1" flipV="1">
              <a:off x="8724515" y="4154226"/>
              <a:ext cx="1433157" cy="981243"/>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B03F06D3-A5CD-9842-1DBA-654F3E2F2E38}"/>
              </a:ext>
            </a:extLst>
          </p:cNvPr>
          <p:cNvSpPr txBox="1"/>
          <p:nvPr/>
        </p:nvSpPr>
        <p:spPr>
          <a:xfrm>
            <a:off x="11148391" y="2867344"/>
            <a:ext cx="868017" cy="369332"/>
          </a:xfrm>
          <a:prstGeom prst="rect">
            <a:avLst/>
          </a:prstGeom>
          <a:noFill/>
        </p:spPr>
        <p:txBody>
          <a:bodyPr wrap="square">
            <a:spAutoFit/>
          </a:bodyPr>
          <a:lstStyle/>
          <a:p>
            <a:r>
              <a:rPr lang="en-US" sz="1800" dirty="0"/>
              <a:t>z = f</a:t>
            </a:r>
            <a:r>
              <a:rPr lang="en-US" sz="1800" baseline="-25000" dirty="0"/>
              <a:t>0</a:t>
            </a:r>
            <a:endParaRPr lang="en-US" baseline="-25000" dirty="0"/>
          </a:p>
        </p:txBody>
      </p:sp>
      <p:cxnSp>
        <p:nvCxnSpPr>
          <p:cNvPr id="36" name="Straight Connector 35">
            <a:extLst>
              <a:ext uri="{FF2B5EF4-FFF2-40B4-BE49-F238E27FC236}">
                <a16:creationId xmlns:a16="http://schemas.microsoft.com/office/drawing/2014/main" id="{668582DF-E84E-8C15-E35C-0FAC501DC2F1}"/>
              </a:ext>
            </a:extLst>
          </p:cNvPr>
          <p:cNvCxnSpPr>
            <a:cxnSpLocks/>
          </p:cNvCxnSpPr>
          <p:nvPr/>
        </p:nvCxnSpPr>
        <p:spPr>
          <a:xfrm>
            <a:off x="11030134" y="2860313"/>
            <a:ext cx="927463"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9" name="Title 2">
            <a:extLst>
              <a:ext uri="{FF2B5EF4-FFF2-40B4-BE49-F238E27FC236}">
                <a16:creationId xmlns:a16="http://schemas.microsoft.com/office/drawing/2014/main" id="{8F97051B-CA4C-ADEB-2660-A6A2A2B4C328}"/>
              </a:ext>
            </a:extLst>
          </p:cNvPr>
          <p:cNvSpPr txBox="1">
            <a:spLocks/>
          </p:cNvSpPr>
          <p:nvPr/>
        </p:nvSpPr>
        <p:spPr>
          <a:xfrm>
            <a:off x="523406" y="272308"/>
            <a:ext cx="10945468"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2. Why is the spot size unaffected by spectral bandwidth?</a:t>
            </a:r>
            <a:endParaRPr lang="en-US" dirty="0"/>
          </a:p>
        </p:txBody>
      </p:sp>
    </p:spTree>
    <p:extLst>
      <p:ext uri="{BB962C8B-B14F-4D97-AF65-F5344CB8AC3E}">
        <p14:creationId xmlns:p14="http://schemas.microsoft.com/office/powerpoint/2010/main" val="500916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9486A-8B4A-CBDA-3B04-6CCCB9364E5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1">
                <a:extLst>
                  <a:ext uri="{FF2B5EF4-FFF2-40B4-BE49-F238E27FC236}">
                    <a16:creationId xmlns:a16="http://schemas.microsoft.com/office/drawing/2014/main" id="{D9CEBD1C-89E3-18E0-28D7-00E89813359F}"/>
                  </a:ext>
                </a:extLst>
              </p:cNvPr>
              <p:cNvSpPr>
                <a:spLocks noGrp="1"/>
              </p:cNvSpPr>
              <p:nvPr>
                <p:ph sz="half" idx="1"/>
              </p:nvPr>
            </p:nvSpPr>
            <p:spPr>
              <a:xfrm>
                <a:off x="609599" y="1079662"/>
                <a:ext cx="8245481" cy="5435438"/>
              </a:xfrm>
            </p:spPr>
            <p:txBody>
              <a:bodyPr>
                <a:normAutofit/>
              </a:bodyPr>
              <a:lstStyle/>
              <a:p>
                <a:pPr>
                  <a:lnSpc>
                    <a:spcPct val="150000"/>
                  </a:lnSpc>
                </a:pPr>
                <a:r>
                  <a:rPr lang="en-US" sz="1800" dirty="0"/>
                  <a:t>Different wavelengths are focused at different points along the axial direction.</a:t>
                </a:r>
              </a:p>
              <a:p>
                <a:pPr>
                  <a:lnSpc>
                    <a:spcPct val="150000"/>
                  </a:lnSpc>
                </a:pPr>
                <a:r>
                  <a:rPr lang="en-US" sz="1800" dirty="0"/>
                  <a:t>They produce a significantly larger spot at the focal plane, </a:t>
                </a:r>
                <a14:m>
                  <m:oMath xmlns:m="http://schemas.openxmlformats.org/officeDocument/2006/math">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oMath>
                </a14:m>
                <a:r>
                  <a:rPr lang="en-US" sz="1800" dirty="0"/>
                  <a:t>.</a:t>
                </a:r>
              </a:p>
              <a:p>
                <a:pPr>
                  <a:lnSpc>
                    <a:spcPct val="150000"/>
                  </a:lnSpc>
                </a:pPr>
                <a:r>
                  <a:rPr lang="en-US" sz="1800" dirty="0"/>
                  <a:t>Their </a:t>
                </a:r>
                <a:r>
                  <a:rPr lang="en-US" sz="1800" u="sng" dirty="0"/>
                  <a:t>power is distributed over a larger area</a:t>
                </a:r>
                <a:r>
                  <a:rPr lang="en-US" sz="1800" dirty="0"/>
                  <a:t>. </a:t>
                </a:r>
              </a:p>
              <a:p>
                <a:pPr>
                  <a:lnSpc>
                    <a:spcPct val="150000"/>
                  </a:lnSpc>
                </a:pPr>
                <a:r>
                  <a:rPr lang="en-US" sz="1800" dirty="0"/>
                  <a:t>Adding the intensities from different wavelength components gives:</a:t>
                </a:r>
                <a:br>
                  <a:rPr lang="en-US" sz="1800" dirty="0"/>
                </a:br>
                <a:endParaRPr lang="en-US" sz="1800" dirty="0"/>
              </a:p>
              <a:p>
                <a:pPr>
                  <a:lnSpc>
                    <a:spcPct val="150000"/>
                  </a:lnSpc>
                </a:pPr>
                <a:endParaRPr lang="en-US" sz="1800" i="1" dirty="0">
                  <a:latin typeface="Cambria Math" panose="02040503050406030204" pitchFamily="18" charset="0"/>
                </a:endParaRPr>
              </a:p>
              <a:p>
                <a:pPr>
                  <a:lnSpc>
                    <a:spcPct val="150000"/>
                  </a:lnSpc>
                </a:pPr>
                <a:endParaRPr lang="en-US" sz="1800" i="1" dirty="0">
                  <a:latin typeface="Cambria Math" panose="02040503050406030204" pitchFamily="18" charset="0"/>
                </a:endParaRPr>
              </a:p>
              <a:p>
                <a:pPr>
                  <a:lnSpc>
                    <a:spcPct val="150000"/>
                  </a:lnSpc>
                </a:pPr>
                <a14:m>
                  <m:oMath xmlns:m="http://schemas.openxmlformats.org/officeDocument/2006/math">
                    <m:r>
                      <a:rPr lang="en-US" sz="1800" i="1">
                        <a:latin typeface="Cambria Math" panose="02040503050406030204" pitchFamily="18" charset="0"/>
                      </a:rPr>
                      <m:t>𝐼</m:t>
                    </m:r>
                    <m:d>
                      <m:dPr>
                        <m:ctrlPr>
                          <a:rPr lang="en-US" sz="1800" i="1">
                            <a:latin typeface="Cambria Math" panose="02040503050406030204" pitchFamily="18" charset="0"/>
                          </a:rPr>
                        </m:ctrlPr>
                      </m:dPr>
                      <m:e>
                        <m:r>
                          <a:rPr lang="en-US" sz="1800" i="1">
                            <a:latin typeface="Cambria Math" panose="02040503050406030204" pitchFamily="18" charset="0"/>
                          </a:rPr>
                          <m:t>𝜌</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𝜆</m:t>
                            </m:r>
                          </m:e>
                          <m:sub>
                            <m:r>
                              <a:rPr lang="en-US" sz="1800" i="1">
                                <a:latin typeface="Cambria Math" panose="02040503050406030204" pitchFamily="18" charset="0"/>
                              </a:rPr>
                              <m:t>1</m:t>
                            </m:r>
                          </m:sub>
                        </m:sSub>
                        <m:r>
                          <a:rPr lang="en-US" sz="1800" i="1">
                            <a:latin typeface="Cambria Math" panose="02040503050406030204" pitchFamily="18" charset="0"/>
                          </a:rPr>
                          <m:t>,</m:t>
                        </m:r>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e>
                    </m:d>
                    <m:r>
                      <a:rPr lang="en-US" sz="1800" b="0" i="1" smtClean="0">
                        <a:latin typeface="Cambria Math" panose="02040503050406030204" pitchFamily="18" charset="0"/>
                      </a:rPr>
                      <m:t>→ </m:t>
                    </m:r>
                  </m:oMath>
                </a14:m>
                <a:r>
                  <a:rPr lang="en-US" sz="1800" dirty="0"/>
                  <a:t>Intensity contribution from wavelength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𝜆</m:t>
                        </m:r>
                      </m:e>
                      <m:sub>
                        <m:r>
                          <a:rPr lang="en-US" sz="1800" i="1">
                            <a:latin typeface="Cambria Math" panose="02040503050406030204" pitchFamily="18" charset="0"/>
                          </a:rPr>
                          <m:t>1</m:t>
                        </m:r>
                      </m:sub>
                    </m:sSub>
                  </m:oMath>
                </a14:m>
                <a:r>
                  <a:rPr lang="en-US" sz="1800" dirty="0"/>
                  <a:t>at a radial distance </a:t>
                </a:r>
                <a14:m>
                  <m:oMath xmlns:m="http://schemas.openxmlformats.org/officeDocument/2006/math">
                    <m:r>
                      <a:rPr lang="en-US" sz="1800" i="1">
                        <a:latin typeface="Cambria Math" panose="02040503050406030204" pitchFamily="18" charset="0"/>
                      </a:rPr>
                      <m:t>𝜌</m:t>
                    </m:r>
                  </m:oMath>
                </a14:m>
                <a:r>
                  <a:rPr lang="en-US" sz="1800" dirty="0"/>
                  <a:t> from the axis at the focal plane </a:t>
                </a:r>
                <a14:m>
                  <m:oMath xmlns:m="http://schemas.openxmlformats.org/officeDocument/2006/math">
                    <m:r>
                      <a:rPr lang="en-US" sz="1800" b="0" i="0" smtClean="0">
                        <a:latin typeface="Cambria Math" panose="02040503050406030204" pitchFamily="18" charset="0"/>
                      </a:rPr>
                      <m:t>(</m:t>
                    </m:r>
                    <m:r>
                      <a:rPr lang="en-US" sz="1800" i="1">
                        <a:latin typeface="Cambria Math" panose="02040503050406030204" pitchFamily="18" charset="0"/>
                      </a:rPr>
                      <m:t>𝑧</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0</m:t>
                        </m:r>
                      </m:sub>
                    </m:sSub>
                    <m:r>
                      <a:rPr lang="en-US" sz="1800" b="0" i="1" smtClean="0">
                        <a:latin typeface="Cambria Math" panose="02040503050406030204" pitchFamily="18" charset="0"/>
                      </a:rPr>
                      <m:t>)</m:t>
                    </m:r>
                  </m:oMath>
                </a14:m>
                <a:endParaRPr lang="en-US" sz="1800" dirty="0"/>
              </a:p>
              <a:p>
                <a:pPr>
                  <a:lnSpc>
                    <a:spcPct val="150000"/>
                  </a:lnSpc>
                </a:pPr>
                <a14:m>
                  <m:oMath xmlns:m="http://schemas.openxmlformats.org/officeDocument/2006/math">
                    <m:sSub>
                      <m:sSubPr>
                        <m:ctrlPr>
                          <a:rPr lang="en-US" sz="1800" b="0" i="1" smtClean="0">
                            <a:latin typeface="Cambria Math" panose="02040503050406030204" pitchFamily="18" charset="0"/>
                          </a:rPr>
                        </m:ctrlPr>
                      </m:sSub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
                          <a:rPr lang="en-US" sz="1800" i="1">
                            <a:latin typeface="Cambria Math" panose="02040503050406030204" pitchFamily="18" charset="0"/>
                          </a:rPr>
                          <m:t>𝑎</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r>
                      <a:rPr lang="en-US" sz="1800" i="1">
                        <a:latin typeface="Cambria Math" panose="02040503050406030204" pitchFamily="18" charset="0"/>
                      </a:rPr>
                      <m:t> </m:t>
                    </m:r>
                  </m:oMath>
                </a14:m>
                <a:r>
                  <a:rPr lang="en-US" sz="1800" dirty="0"/>
                  <a:t>spectral weight of that wavelength components.</a:t>
                </a:r>
              </a:p>
            </p:txBody>
          </p:sp>
        </mc:Choice>
        <mc:Fallback xmlns="">
          <p:sp>
            <p:nvSpPr>
              <p:cNvPr id="4" name="Content Placeholder 1">
                <a:extLst>
                  <a:ext uri="{FF2B5EF4-FFF2-40B4-BE49-F238E27FC236}">
                    <a16:creationId xmlns:a16="http://schemas.microsoft.com/office/drawing/2014/main" id="{969CC44C-26BD-2992-DE67-75A9CAE79A34}"/>
                  </a:ext>
                </a:extLst>
              </p:cNvPr>
              <p:cNvSpPr>
                <a:spLocks noGrp="1" noRot="1" noChangeAspect="1" noMove="1" noResize="1" noEditPoints="1" noAdjustHandles="1" noChangeArrowheads="1" noChangeShapeType="1" noTextEdit="1"/>
              </p:cNvSpPr>
              <p:nvPr>
                <p:ph sz="half" idx="1"/>
              </p:nvPr>
            </p:nvSpPr>
            <p:spPr>
              <a:xfrm>
                <a:off x="609599" y="1079662"/>
                <a:ext cx="8245481" cy="5435438"/>
              </a:xfrm>
              <a:blipFill>
                <a:blip r:embed="rId3"/>
                <a:stretch>
                  <a:fillRect l="-4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FA05D72-DF96-A42C-366F-DE80027ABBE3}"/>
              </a:ext>
            </a:extLst>
          </p:cNvPr>
          <p:cNvGrpSpPr/>
          <p:nvPr/>
        </p:nvGrpSpPr>
        <p:grpSpPr>
          <a:xfrm>
            <a:off x="8623490" y="2277056"/>
            <a:ext cx="2799884" cy="2303888"/>
            <a:chOff x="7988959" y="4154227"/>
            <a:chExt cx="2799884" cy="2303888"/>
          </a:xfrm>
        </p:grpSpPr>
        <p:grpSp>
          <p:nvGrpSpPr>
            <p:cNvPr id="6" name="Group 5">
              <a:extLst>
                <a:ext uri="{FF2B5EF4-FFF2-40B4-BE49-F238E27FC236}">
                  <a16:creationId xmlns:a16="http://schemas.microsoft.com/office/drawing/2014/main" id="{12431367-3D79-7956-0365-6435343124A0}"/>
                </a:ext>
              </a:extLst>
            </p:cNvPr>
            <p:cNvGrpSpPr/>
            <p:nvPr/>
          </p:nvGrpSpPr>
          <p:grpSpPr>
            <a:xfrm>
              <a:off x="8279196" y="4349316"/>
              <a:ext cx="2155673" cy="2108799"/>
              <a:chOff x="803866" y="3452023"/>
              <a:chExt cx="2236763" cy="2577447"/>
            </a:xfrm>
          </p:grpSpPr>
          <p:grpSp>
            <p:nvGrpSpPr>
              <p:cNvPr id="8" name="Group 7">
                <a:extLst>
                  <a:ext uri="{FF2B5EF4-FFF2-40B4-BE49-F238E27FC236}">
                    <a16:creationId xmlns:a16="http://schemas.microsoft.com/office/drawing/2014/main" id="{BB420A67-625F-A6ED-86ED-405F35024DE1}"/>
                  </a:ext>
                </a:extLst>
              </p:cNvPr>
              <p:cNvGrpSpPr/>
              <p:nvPr/>
            </p:nvGrpSpPr>
            <p:grpSpPr>
              <a:xfrm>
                <a:off x="803866" y="3919061"/>
                <a:ext cx="2236763" cy="2110409"/>
                <a:chOff x="9008420" y="3936694"/>
                <a:chExt cx="2236763" cy="2008163"/>
              </a:xfrm>
            </p:grpSpPr>
            <p:grpSp>
              <p:nvGrpSpPr>
                <p:cNvPr id="15" name="Group 14">
                  <a:extLst>
                    <a:ext uri="{FF2B5EF4-FFF2-40B4-BE49-F238E27FC236}">
                      <a16:creationId xmlns:a16="http://schemas.microsoft.com/office/drawing/2014/main" id="{FE8E73CC-FF49-3721-36D6-4748FAEF5D8E}"/>
                    </a:ext>
                  </a:extLst>
                </p:cNvPr>
                <p:cNvGrpSpPr/>
                <p:nvPr/>
              </p:nvGrpSpPr>
              <p:grpSpPr>
                <a:xfrm>
                  <a:off x="9008420" y="3936694"/>
                  <a:ext cx="2236763" cy="493213"/>
                  <a:chOff x="8862646" y="4546294"/>
                  <a:chExt cx="2236763" cy="493213"/>
                </a:xfrm>
              </p:grpSpPr>
              <p:sp>
                <p:nvSpPr>
                  <p:cNvPr id="19" name="Rectangle 18">
                    <a:extLst>
                      <a:ext uri="{FF2B5EF4-FFF2-40B4-BE49-F238E27FC236}">
                        <a16:creationId xmlns:a16="http://schemas.microsoft.com/office/drawing/2014/main" id="{D85CF870-2EE9-ED75-51E4-27621C56A2FF}"/>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060AD0B4-2C9C-C05F-BAB5-E06DCCB4696E}"/>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A109FBF-B9DD-3C83-2DE6-3378ED5195EF}"/>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598B23F2-5854-C038-1F0A-6D3F2156A5AC}"/>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9433E81D-969B-9158-C790-6D52F3F09D43}"/>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8733CFFB-4940-D864-A2BF-E7C9848BBBB2}"/>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8FC41C3-EDA6-691A-3A5A-1971DD0F956A}"/>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F58E60A8-90CB-5E02-4139-D1976B61AB5D}"/>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Connector 26">
                    <a:extLst>
                      <a:ext uri="{FF2B5EF4-FFF2-40B4-BE49-F238E27FC236}">
                        <a16:creationId xmlns:a16="http://schemas.microsoft.com/office/drawing/2014/main" id="{EB1FFB4B-ABFB-C5BD-1207-5FF6C7EA88E8}"/>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41ED47CB-7D17-7CB2-B156-EAB18977115E}"/>
                    </a:ext>
                  </a:extLst>
                </p:cNvPr>
                <p:cNvGrpSpPr/>
                <p:nvPr/>
              </p:nvGrpSpPr>
              <p:grpSpPr>
                <a:xfrm>
                  <a:off x="9115298" y="3959584"/>
                  <a:ext cx="2089142" cy="1985273"/>
                  <a:chOff x="8969524" y="4569184"/>
                  <a:chExt cx="2089142" cy="1985273"/>
                </a:xfrm>
              </p:grpSpPr>
              <p:sp>
                <p:nvSpPr>
                  <p:cNvPr id="17" name="Rectangle 16">
                    <a:extLst>
                      <a:ext uri="{FF2B5EF4-FFF2-40B4-BE49-F238E27FC236}">
                        <a16:creationId xmlns:a16="http://schemas.microsoft.com/office/drawing/2014/main" id="{752162C8-BE5A-995A-D559-34FCBBF458D0}"/>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riangle 17">
                    <a:extLst>
                      <a:ext uri="{FF2B5EF4-FFF2-40B4-BE49-F238E27FC236}">
                        <a16:creationId xmlns:a16="http://schemas.microsoft.com/office/drawing/2014/main" id="{9118421E-8312-70CD-2135-7B0C052ED89A}"/>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 name="TextBox 8">
                <a:extLst>
                  <a:ext uri="{FF2B5EF4-FFF2-40B4-BE49-F238E27FC236}">
                    <a16:creationId xmlns:a16="http://schemas.microsoft.com/office/drawing/2014/main" id="{353C18CB-1D1F-8607-49CB-7AE0F6383C46}"/>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0" name="Group 9">
                <a:extLst>
                  <a:ext uri="{FF2B5EF4-FFF2-40B4-BE49-F238E27FC236}">
                    <a16:creationId xmlns:a16="http://schemas.microsoft.com/office/drawing/2014/main" id="{ECAC4617-5D13-0151-DE25-9EB708F8FD39}"/>
                  </a:ext>
                </a:extLst>
              </p:cNvPr>
              <p:cNvGrpSpPr/>
              <p:nvPr/>
            </p:nvGrpSpPr>
            <p:grpSpPr>
              <a:xfrm>
                <a:off x="1735681" y="3452023"/>
                <a:ext cx="637756" cy="467038"/>
                <a:chOff x="1735681" y="3452023"/>
                <a:chExt cx="637756" cy="467038"/>
              </a:xfrm>
            </p:grpSpPr>
            <p:cxnSp>
              <p:nvCxnSpPr>
                <p:cNvPr id="11" name="Straight Arrow Connector 10">
                  <a:extLst>
                    <a:ext uri="{FF2B5EF4-FFF2-40B4-BE49-F238E27FC236}">
                      <a16:creationId xmlns:a16="http://schemas.microsoft.com/office/drawing/2014/main" id="{B6373444-32E8-9D78-0145-B40EDF8BB084}"/>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A464145-485D-6130-E50B-A25D0B24DCCE}"/>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824764E-139A-8062-8869-7E50ACECC13E}"/>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4" name="TextBox 13">
                  <a:extLst>
                    <a:ext uri="{FF2B5EF4-FFF2-40B4-BE49-F238E27FC236}">
                      <a16:creationId xmlns:a16="http://schemas.microsoft.com/office/drawing/2014/main" id="{0CAE1C8C-4409-949C-41AD-7E803A56C328}"/>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7" name="Triangle 6">
              <a:extLst>
                <a:ext uri="{FF2B5EF4-FFF2-40B4-BE49-F238E27FC236}">
                  <a16:creationId xmlns:a16="http://schemas.microsoft.com/office/drawing/2014/main" id="{FB16FCF1-8226-B3FE-E7AA-3B2DBA8028D8}"/>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8" name="Group 27">
            <a:extLst>
              <a:ext uri="{FF2B5EF4-FFF2-40B4-BE49-F238E27FC236}">
                <a16:creationId xmlns:a16="http://schemas.microsoft.com/office/drawing/2014/main" id="{AA9ECF58-32E6-9BC6-4532-96CB82E3CBFF}"/>
              </a:ext>
            </a:extLst>
          </p:cNvPr>
          <p:cNvGrpSpPr/>
          <p:nvPr/>
        </p:nvGrpSpPr>
        <p:grpSpPr>
          <a:xfrm>
            <a:off x="9068876" y="2605656"/>
            <a:ext cx="1922714" cy="652642"/>
            <a:chOff x="8434345" y="4482827"/>
            <a:chExt cx="1922714" cy="652642"/>
          </a:xfrm>
        </p:grpSpPr>
        <p:cxnSp>
          <p:nvCxnSpPr>
            <p:cNvPr id="29" name="Straight Arrow Connector 28">
              <a:extLst>
                <a:ext uri="{FF2B5EF4-FFF2-40B4-BE49-F238E27FC236}">
                  <a16:creationId xmlns:a16="http://schemas.microsoft.com/office/drawing/2014/main" id="{0D52AD15-5C54-CDDA-43FE-C71FE697621D}"/>
                </a:ext>
              </a:extLst>
            </p:cNvPr>
            <p:cNvCxnSpPr>
              <a:cxnSpLocks/>
            </p:cNvCxnSpPr>
            <p:nvPr/>
          </p:nvCxnSpPr>
          <p:spPr>
            <a:xfrm flipV="1">
              <a:off x="8633732" y="4482827"/>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2C20830-A2DC-1ADD-B354-3E5CED0C98DE}"/>
                </a:ext>
              </a:extLst>
            </p:cNvPr>
            <p:cNvCxnSpPr>
              <a:cxnSpLocks/>
            </p:cNvCxnSpPr>
            <p:nvPr/>
          </p:nvCxnSpPr>
          <p:spPr>
            <a:xfrm flipH="1" flipV="1">
              <a:off x="8434345" y="4484766"/>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22B14B08-2A1B-2E52-2B89-D2C92CFC3EE6}"/>
              </a:ext>
            </a:extLst>
          </p:cNvPr>
          <p:cNvGrpSpPr/>
          <p:nvPr/>
        </p:nvGrpSpPr>
        <p:grpSpPr>
          <a:xfrm>
            <a:off x="9268263" y="2277055"/>
            <a:ext cx="1523940" cy="981243"/>
            <a:chOff x="8633732" y="4154226"/>
            <a:chExt cx="1523940" cy="981243"/>
          </a:xfrm>
        </p:grpSpPr>
        <p:cxnSp>
          <p:nvCxnSpPr>
            <p:cNvPr id="32" name="Straight Arrow Connector 31">
              <a:extLst>
                <a:ext uri="{FF2B5EF4-FFF2-40B4-BE49-F238E27FC236}">
                  <a16:creationId xmlns:a16="http://schemas.microsoft.com/office/drawing/2014/main" id="{10FA2638-DE4E-E6CB-CA23-FF8BAF50CE7F}"/>
                </a:ext>
              </a:extLst>
            </p:cNvPr>
            <p:cNvCxnSpPr>
              <a:cxnSpLocks/>
            </p:cNvCxnSpPr>
            <p:nvPr/>
          </p:nvCxnSpPr>
          <p:spPr>
            <a:xfrm flipV="1">
              <a:off x="8633732" y="4154226"/>
              <a:ext cx="1449768" cy="979304"/>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2CC68E8-656F-6248-5491-4D7E497E221F}"/>
                </a:ext>
              </a:extLst>
            </p:cNvPr>
            <p:cNvCxnSpPr>
              <a:cxnSpLocks/>
            </p:cNvCxnSpPr>
            <p:nvPr/>
          </p:nvCxnSpPr>
          <p:spPr>
            <a:xfrm flipH="1" flipV="1">
              <a:off x="8724515" y="4154226"/>
              <a:ext cx="1433157" cy="981243"/>
            </a:xfrm>
            <a:prstGeom prst="straightConnector1">
              <a:avLst/>
            </a:prstGeom>
            <a:ln>
              <a:solidFill>
                <a:srgbClr val="0070C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34" name="Rectangle 33">
                <a:extLst>
                  <a:ext uri="{FF2B5EF4-FFF2-40B4-BE49-F238E27FC236}">
                    <a16:creationId xmlns:a16="http://schemas.microsoft.com/office/drawing/2014/main" id="{BF5F6C00-1642-130B-35EB-C8ED2530BA8D}"/>
                  </a:ext>
                </a:extLst>
              </p:cNvPr>
              <p:cNvSpPr/>
              <p:nvPr/>
            </p:nvSpPr>
            <p:spPr>
              <a:xfrm>
                <a:off x="665246" y="3480139"/>
                <a:ext cx="8134186" cy="1066800"/>
              </a:xfrm>
              <a:prstGeom prst="rect">
                <a:avLst/>
              </a:prstGeom>
              <a:solidFill>
                <a:schemeClr val="accent3">
                  <a:lumMod val="20000"/>
                  <a:lumOff val="80000"/>
                </a:schemeClr>
              </a:solid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i="1" smtClean="0">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𝐼</m:t>
                          </m:r>
                        </m:e>
                        <m:sub>
                          <m:r>
                            <a:rPr lang="en-US" i="1">
                              <a:ln>
                                <a:noFill/>
                              </a:ln>
                              <a:solidFill>
                                <a:sysClr val="windowText" lastClr="000000"/>
                              </a:solidFill>
                              <a:latin typeface="Cambria Math" panose="02040503050406030204" pitchFamily="18" charset="0"/>
                            </a:rPr>
                            <m:t>𝑡𝑜𝑡</m:t>
                          </m:r>
                        </m:sub>
                      </m:sSub>
                      <m:d>
                        <m:dPr>
                          <m:ctrlPr>
                            <a:rPr lang="en-US" i="1">
                              <a:ln>
                                <a:noFill/>
                              </a:ln>
                              <a:solidFill>
                                <a:sysClr val="windowText" lastClr="000000"/>
                              </a:solidFill>
                              <a:latin typeface="Cambria Math" panose="02040503050406030204" pitchFamily="18" charset="0"/>
                            </a:rPr>
                          </m:ctrlPr>
                        </m:dPr>
                        <m:e>
                          <m:r>
                            <a:rPr lang="en-US" i="1">
                              <a:ln>
                                <a:noFill/>
                              </a:ln>
                              <a:solidFill>
                                <a:sysClr val="windowText" lastClr="000000"/>
                              </a:solidFill>
                              <a:latin typeface="Cambria Math" panose="02040503050406030204" pitchFamily="18" charset="0"/>
                            </a:rPr>
                            <m:t>𝜌</m:t>
                          </m:r>
                          <m:r>
                            <a:rPr lang="en-US" i="1">
                              <a:ln>
                                <a:noFill/>
                              </a:ln>
                              <a:solidFill>
                                <a:sysClr val="windowText" lastClr="000000"/>
                              </a:solidFill>
                              <a:latin typeface="Cambria Math" panose="02040503050406030204" pitchFamily="18" charset="0"/>
                            </a:rPr>
                            <m:t>;</m:t>
                          </m:r>
                          <m:r>
                            <a:rPr lang="en-US" i="1">
                              <a:ln>
                                <a:noFill/>
                              </a:ln>
                              <a:solidFill>
                                <a:sysClr val="windowText" lastClr="000000"/>
                              </a:solidFill>
                              <a:latin typeface="Cambria Math" panose="02040503050406030204" pitchFamily="18" charset="0"/>
                            </a:rPr>
                            <m:t>𝑧</m:t>
                          </m:r>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𝑓</m:t>
                              </m:r>
                            </m:e>
                            <m:sub>
                              <m:r>
                                <a:rPr lang="en-US" i="1">
                                  <a:ln>
                                    <a:noFill/>
                                  </a:ln>
                                  <a:solidFill>
                                    <a:sysClr val="windowText" lastClr="000000"/>
                                  </a:solidFill>
                                  <a:latin typeface="Cambria Math" panose="02040503050406030204" pitchFamily="18" charset="0"/>
                                </a:rPr>
                                <m:t>0</m:t>
                              </m:r>
                            </m:sub>
                          </m:sSub>
                        </m:e>
                      </m:d>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sSub>
                            <m:sSubPr>
                              <m:ctrlPr>
                                <a:rPr lang="en-US" i="1" smtClean="0">
                                  <a:ln>
                                    <a:noFill/>
                                  </a:ln>
                                  <a:solidFill>
                                    <a:srgbClr val="FF0000"/>
                                  </a:solidFill>
                                  <a:latin typeface="Cambria Math" panose="02040503050406030204" pitchFamily="18" charset="0"/>
                                </a:rPr>
                              </m:ctrlPr>
                            </m:sSubPr>
                            <m:e>
                              <m:r>
                                <a:rPr lang="en-US" i="1">
                                  <a:ln>
                                    <a:noFill/>
                                  </a:ln>
                                  <a:solidFill>
                                    <a:srgbClr val="FF0000"/>
                                  </a:solidFill>
                                  <a:latin typeface="Cambria Math" panose="02040503050406030204" pitchFamily="18" charset="0"/>
                                </a:rPr>
                                <m:t>𝑎</m:t>
                              </m:r>
                            </m:e>
                            <m:sub>
                              <m:r>
                                <a:rPr lang="en-US" i="1">
                                  <a:ln>
                                    <a:noFill/>
                                  </a:ln>
                                  <a:solidFill>
                                    <a:srgbClr val="FF0000"/>
                                  </a:solidFill>
                                  <a:latin typeface="Cambria Math" panose="02040503050406030204" pitchFamily="18" charset="0"/>
                                </a:rPr>
                                <m:t>0</m:t>
                              </m:r>
                            </m:sub>
                          </m:sSub>
                          <m:r>
                            <a:rPr lang="en-US" i="1">
                              <a:ln>
                                <a:noFill/>
                              </a:ln>
                              <a:solidFill>
                                <a:srgbClr val="FF0000"/>
                              </a:solidFill>
                              <a:latin typeface="Cambria Math" panose="02040503050406030204" pitchFamily="18" charset="0"/>
                            </a:rPr>
                            <m:t>𝐼</m:t>
                          </m:r>
                          <m:d>
                            <m:dPr>
                              <m:ctrlPr>
                                <a:rPr lang="en-US" i="1">
                                  <a:ln>
                                    <a:noFill/>
                                  </a:ln>
                                  <a:solidFill>
                                    <a:srgbClr val="FF0000"/>
                                  </a:solidFill>
                                  <a:latin typeface="Cambria Math" panose="02040503050406030204" pitchFamily="18" charset="0"/>
                                </a:rPr>
                              </m:ctrlPr>
                            </m:dPr>
                            <m:e>
                              <m:r>
                                <a:rPr lang="en-US" i="1">
                                  <a:ln>
                                    <a:noFill/>
                                  </a:ln>
                                  <a:solidFill>
                                    <a:srgbClr val="FF0000"/>
                                  </a:solidFill>
                                  <a:latin typeface="Cambria Math" panose="02040503050406030204" pitchFamily="18" charset="0"/>
                                </a:rPr>
                                <m:t>𝜌</m:t>
                              </m:r>
                              <m:r>
                                <a:rPr lang="en-US" i="1">
                                  <a:ln>
                                    <a:noFill/>
                                  </a:ln>
                                  <a:solidFill>
                                    <a:srgbClr val="FF0000"/>
                                  </a:solidFill>
                                  <a:latin typeface="Cambria Math" panose="02040503050406030204" pitchFamily="18" charset="0"/>
                                </a:rPr>
                                <m:t>;</m:t>
                              </m:r>
                              <m:sSub>
                                <m:sSubPr>
                                  <m:ctrlPr>
                                    <a:rPr lang="en-US" i="1">
                                      <a:ln>
                                        <a:noFill/>
                                      </a:ln>
                                      <a:solidFill>
                                        <a:srgbClr val="FF0000"/>
                                      </a:solidFill>
                                      <a:latin typeface="Cambria Math" panose="02040503050406030204" pitchFamily="18" charset="0"/>
                                    </a:rPr>
                                  </m:ctrlPr>
                                </m:sSubPr>
                                <m:e>
                                  <m:r>
                                    <a:rPr lang="en-US" i="1">
                                      <a:ln>
                                        <a:noFill/>
                                      </a:ln>
                                      <a:solidFill>
                                        <a:srgbClr val="FF0000"/>
                                      </a:solidFill>
                                      <a:latin typeface="Cambria Math" panose="02040503050406030204" pitchFamily="18" charset="0"/>
                                    </a:rPr>
                                    <m:t>𝜆</m:t>
                                  </m:r>
                                </m:e>
                                <m:sub>
                                  <m:r>
                                    <a:rPr lang="en-US" i="1">
                                      <a:ln>
                                        <a:noFill/>
                                      </a:ln>
                                      <a:solidFill>
                                        <a:srgbClr val="FF0000"/>
                                      </a:solidFill>
                                      <a:latin typeface="Cambria Math" panose="02040503050406030204" pitchFamily="18" charset="0"/>
                                    </a:rPr>
                                    <m:t>0</m:t>
                                  </m:r>
                                </m:sub>
                              </m:sSub>
                              <m:r>
                                <a:rPr lang="en-US" i="1">
                                  <a:ln>
                                    <a:noFill/>
                                  </a:ln>
                                  <a:solidFill>
                                    <a:srgbClr val="FF0000"/>
                                  </a:solidFill>
                                  <a:latin typeface="Cambria Math" panose="02040503050406030204" pitchFamily="18" charset="0"/>
                                </a:rPr>
                                <m:t>,</m:t>
                              </m:r>
                              <m:r>
                                <a:rPr lang="en-US" i="1">
                                  <a:ln>
                                    <a:noFill/>
                                  </a:ln>
                                  <a:solidFill>
                                    <a:srgbClr val="FF0000"/>
                                  </a:solidFill>
                                  <a:latin typeface="Cambria Math" panose="02040503050406030204" pitchFamily="18" charset="0"/>
                                </a:rPr>
                                <m:t>𝑧</m:t>
                              </m:r>
                              <m:r>
                                <a:rPr lang="en-US" i="1">
                                  <a:ln>
                                    <a:noFill/>
                                  </a:ln>
                                  <a:solidFill>
                                    <a:srgbClr val="FF0000"/>
                                  </a:solidFill>
                                  <a:latin typeface="Cambria Math" panose="02040503050406030204" pitchFamily="18" charset="0"/>
                                </a:rPr>
                                <m:t>=</m:t>
                              </m:r>
                              <m:sSub>
                                <m:sSubPr>
                                  <m:ctrlPr>
                                    <a:rPr lang="en-US" i="1">
                                      <a:ln>
                                        <a:noFill/>
                                      </a:ln>
                                      <a:solidFill>
                                        <a:srgbClr val="FF0000"/>
                                      </a:solidFill>
                                      <a:latin typeface="Cambria Math" panose="02040503050406030204" pitchFamily="18" charset="0"/>
                                    </a:rPr>
                                  </m:ctrlPr>
                                </m:sSubPr>
                                <m:e>
                                  <m:r>
                                    <a:rPr lang="en-US" i="1">
                                      <a:ln>
                                        <a:noFill/>
                                      </a:ln>
                                      <a:solidFill>
                                        <a:srgbClr val="FF0000"/>
                                      </a:solidFill>
                                      <a:latin typeface="Cambria Math" panose="02040503050406030204" pitchFamily="18" charset="0"/>
                                    </a:rPr>
                                    <m:t>𝑓</m:t>
                                  </m:r>
                                </m:e>
                                <m:sub>
                                  <m:r>
                                    <a:rPr lang="en-US" i="1">
                                      <a:ln>
                                        <a:noFill/>
                                      </a:ln>
                                      <a:solidFill>
                                        <a:srgbClr val="FF0000"/>
                                      </a:solidFill>
                                      <a:latin typeface="Cambria Math" panose="02040503050406030204" pitchFamily="18" charset="0"/>
                                    </a:rPr>
                                    <m:t>0</m:t>
                                  </m:r>
                                </m:sub>
                              </m:sSub>
                            </m:e>
                          </m:d>
                          <m:r>
                            <a:rPr lang="en-US" i="1">
                              <a:ln>
                                <a:noFill/>
                              </a:ln>
                              <a:solidFill>
                                <a:sysClr val="windowText" lastClr="000000"/>
                              </a:solidFill>
                              <a:latin typeface="Cambria Math" panose="02040503050406030204" pitchFamily="18" charset="0"/>
                            </a:rPr>
                            <m:t>+</m:t>
                          </m:r>
                          <m:r>
                            <a:rPr lang="en-US" i="1">
                              <a:ln>
                                <a:noFill/>
                              </a:ln>
                              <a:solidFill>
                                <a:sysClr val="windowText" lastClr="000000"/>
                              </a:solidFill>
                              <a:latin typeface="Cambria Math" panose="02040503050406030204" pitchFamily="18" charset="0"/>
                            </a:rPr>
                            <m:t>𝑎</m:t>
                          </m:r>
                        </m:e>
                        <m:sub>
                          <m:r>
                            <a:rPr lang="en-US" i="1">
                              <a:ln>
                                <a:noFill/>
                              </a:ln>
                              <a:solidFill>
                                <a:sysClr val="windowText" lastClr="000000"/>
                              </a:solidFill>
                              <a:latin typeface="Cambria Math" panose="02040503050406030204" pitchFamily="18" charset="0"/>
                            </a:rPr>
                            <m:t>1</m:t>
                          </m:r>
                        </m:sub>
                      </m:sSub>
                      <m:r>
                        <a:rPr lang="en-US" i="1">
                          <a:ln>
                            <a:noFill/>
                          </a:ln>
                          <a:solidFill>
                            <a:sysClr val="windowText" lastClr="000000"/>
                          </a:solidFill>
                          <a:latin typeface="Cambria Math" panose="02040503050406030204" pitchFamily="18" charset="0"/>
                        </a:rPr>
                        <m:t>𝐼</m:t>
                      </m:r>
                      <m:d>
                        <m:dPr>
                          <m:ctrlPr>
                            <a:rPr lang="en-US" i="1">
                              <a:ln>
                                <a:noFill/>
                              </a:ln>
                              <a:solidFill>
                                <a:sysClr val="windowText" lastClr="000000"/>
                              </a:solidFill>
                              <a:latin typeface="Cambria Math" panose="02040503050406030204" pitchFamily="18" charset="0"/>
                            </a:rPr>
                          </m:ctrlPr>
                        </m:dPr>
                        <m:e>
                          <m:r>
                            <a:rPr lang="en-US" i="1">
                              <a:ln>
                                <a:noFill/>
                              </a:ln>
                              <a:solidFill>
                                <a:sysClr val="windowText" lastClr="000000"/>
                              </a:solidFill>
                              <a:latin typeface="Cambria Math" panose="02040503050406030204" pitchFamily="18" charset="0"/>
                            </a:rPr>
                            <m:t>𝜌</m:t>
                          </m:r>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𝜆</m:t>
                              </m:r>
                            </m:e>
                            <m:sub>
                              <m:r>
                                <a:rPr lang="en-US" i="1">
                                  <a:ln>
                                    <a:noFill/>
                                  </a:ln>
                                  <a:solidFill>
                                    <a:sysClr val="windowText" lastClr="000000"/>
                                  </a:solidFill>
                                  <a:latin typeface="Cambria Math" panose="02040503050406030204" pitchFamily="18" charset="0"/>
                                </a:rPr>
                                <m:t>1</m:t>
                              </m:r>
                            </m:sub>
                          </m:sSub>
                          <m:r>
                            <a:rPr lang="en-US" i="1">
                              <a:ln>
                                <a:noFill/>
                              </a:ln>
                              <a:solidFill>
                                <a:sysClr val="windowText" lastClr="000000"/>
                              </a:solidFill>
                              <a:latin typeface="Cambria Math" panose="02040503050406030204" pitchFamily="18" charset="0"/>
                            </a:rPr>
                            <m:t>,</m:t>
                          </m:r>
                          <m:r>
                            <a:rPr lang="en-US" i="1">
                              <a:ln>
                                <a:noFill/>
                              </a:ln>
                              <a:solidFill>
                                <a:sysClr val="windowText" lastClr="000000"/>
                              </a:solidFill>
                              <a:latin typeface="Cambria Math" panose="02040503050406030204" pitchFamily="18" charset="0"/>
                            </a:rPr>
                            <m:t>𝑧</m:t>
                          </m:r>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𝑓</m:t>
                              </m:r>
                            </m:e>
                            <m:sub>
                              <m:r>
                                <a:rPr lang="en-US" i="1">
                                  <a:ln>
                                    <a:noFill/>
                                  </a:ln>
                                  <a:solidFill>
                                    <a:sysClr val="windowText" lastClr="000000"/>
                                  </a:solidFill>
                                  <a:latin typeface="Cambria Math" panose="02040503050406030204" pitchFamily="18" charset="0"/>
                                </a:rPr>
                                <m:t>0</m:t>
                              </m:r>
                            </m:sub>
                          </m:sSub>
                        </m:e>
                      </m:d>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𝑎</m:t>
                          </m:r>
                        </m:e>
                        <m:sub>
                          <m:r>
                            <a:rPr lang="en-US" i="1">
                              <a:ln>
                                <a:noFill/>
                              </a:ln>
                              <a:solidFill>
                                <a:sysClr val="windowText" lastClr="000000"/>
                              </a:solidFill>
                              <a:latin typeface="Cambria Math" panose="02040503050406030204" pitchFamily="18" charset="0"/>
                            </a:rPr>
                            <m:t>2</m:t>
                          </m:r>
                        </m:sub>
                      </m:sSub>
                      <m:r>
                        <a:rPr lang="en-US" i="1">
                          <a:ln>
                            <a:noFill/>
                          </a:ln>
                          <a:solidFill>
                            <a:sysClr val="windowText" lastClr="000000"/>
                          </a:solidFill>
                          <a:latin typeface="Cambria Math" panose="02040503050406030204" pitchFamily="18" charset="0"/>
                        </a:rPr>
                        <m:t>𝐼</m:t>
                      </m:r>
                      <m:d>
                        <m:dPr>
                          <m:ctrlPr>
                            <a:rPr lang="en-US" i="1">
                              <a:ln>
                                <a:noFill/>
                              </a:ln>
                              <a:solidFill>
                                <a:sysClr val="windowText" lastClr="000000"/>
                              </a:solidFill>
                              <a:latin typeface="Cambria Math" panose="02040503050406030204" pitchFamily="18" charset="0"/>
                            </a:rPr>
                          </m:ctrlPr>
                        </m:dPr>
                        <m:e>
                          <m:r>
                            <a:rPr lang="en-US" i="1">
                              <a:ln>
                                <a:noFill/>
                              </a:ln>
                              <a:solidFill>
                                <a:sysClr val="windowText" lastClr="000000"/>
                              </a:solidFill>
                              <a:latin typeface="Cambria Math" panose="02040503050406030204" pitchFamily="18" charset="0"/>
                            </a:rPr>
                            <m:t>𝜌</m:t>
                          </m:r>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𝜆</m:t>
                              </m:r>
                            </m:e>
                            <m:sub>
                              <m:r>
                                <a:rPr lang="en-US" i="1">
                                  <a:ln>
                                    <a:noFill/>
                                  </a:ln>
                                  <a:solidFill>
                                    <a:sysClr val="windowText" lastClr="000000"/>
                                  </a:solidFill>
                                  <a:latin typeface="Cambria Math" panose="02040503050406030204" pitchFamily="18" charset="0"/>
                                </a:rPr>
                                <m:t>2</m:t>
                              </m:r>
                            </m:sub>
                          </m:sSub>
                          <m:r>
                            <a:rPr lang="en-US" i="1">
                              <a:ln>
                                <a:noFill/>
                              </a:ln>
                              <a:solidFill>
                                <a:sysClr val="windowText" lastClr="000000"/>
                              </a:solidFill>
                              <a:latin typeface="Cambria Math" panose="02040503050406030204" pitchFamily="18" charset="0"/>
                            </a:rPr>
                            <m:t>,</m:t>
                          </m:r>
                          <m:r>
                            <a:rPr lang="en-US" i="1">
                              <a:ln>
                                <a:noFill/>
                              </a:ln>
                              <a:solidFill>
                                <a:sysClr val="windowText" lastClr="000000"/>
                              </a:solidFill>
                              <a:latin typeface="Cambria Math" panose="02040503050406030204" pitchFamily="18" charset="0"/>
                            </a:rPr>
                            <m:t>𝑧</m:t>
                          </m:r>
                          <m:r>
                            <a:rPr lang="en-US" i="1">
                              <a:ln>
                                <a:noFill/>
                              </a:ln>
                              <a:solidFill>
                                <a:sysClr val="windowText" lastClr="000000"/>
                              </a:solidFill>
                              <a:latin typeface="Cambria Math" panose="02040503050406030204" pitchFamily="18" charset="0"/>
                            </a:rPr>
                            <m:t>=</m:t>
                          </m:r>
                          <m:sSub>
                            <m:sSubPr>
                              <m:ctrlPr>
                                <a:rPr lang="en-US" i="1">
                                  <a:ln>
                                    <a:noFill/>
                                  </a:ln>
                                  <a:solidFill>
                                    <a:sysClr val="windowText" lastClr="000000"/>
                                  </a:solidFill>
                                  <a:latin typeface="Cambria Math" panose="02040503050406030204" pitchFamily="18" charset="0"/>
                                </a:rPr>
                              </m:ctrlPr>
                            </m:sSubPr>
                            <m:e>
                              <m:r>
                                <a:rPr lang="en-US" i="1">
                                  <a:ln>
                                    <a:noFill/>
                                  </a:ln>
                                  <a:solidFill>
                                    <a:sysClr val="windowText" lastClr="000000"/>
                                  </a:solidFill>
                                  <a:latin typeface="Cambria Math" panose="02040503050406030204" pitchFamily="18" charset="0"/>
                                </a:rPr>
                                <m:t>𝑓</m:t>
                              </m:r>
                            </m:e>
                            <m:sub>
                              <m:r>
                                <a:rPr lang="en-US" i="1">
                                  <a:ln>
                                    <a:noFill/>
                                  </a:ln>
                                  <a:solidFill>
                                    <a:sysClr val="windowText" lastClr="000000"/>
                                  </a:solidFill>
                                  <a:latin typeface="Cambria Math" panose="02040503050406030204" pitchFamily="18" charset="0"/>
                                </a:rPr>
                                <m:t>0</m:t>
                              </m:r>
                            </m:sub>
                          </m:sSub>
                        </m:e>
                      </m:d>
                      <m:r>
                        <a:rPr lang="en-US" i="1">
                          <a:ln>
                            <a:noFill/>
                          </a:ln>
                          <a:solidFill>
                            <a:sysClr val="windowText" lastClr="000000"/>
                          </a:solidFill>
                          <a:latin typeface="Cambria Math" panose="02040503050406030204" pitchFamily="18" charset="0"/>
                        </a:rPr>
                        <m:t>+…</m:t>
                      </m:r>
                    </m:oMath>
                  </m:oMathPara>
                </a14:m>
                <a:endParaRPr lang="en-US" dirty="0">
                  <a:ln>
                    <a:noFill/>
                  </a:ln>
                  <a:solidFill>
                    <a:sysClr val="windowText" lastClr="000000"/>
                  </a:solidFill>
                </a:endParaRPr>
              </a:p>
            </p:txBody>
          </p:sp>
        </mc:Choice>
        <mc:Fallback>
          <p:sp>
            <p:nvSpPr>
              <p:cNvPr id="34" name="Rectangle 33">
                <a:extLst>
                  <a:ext uri="{FF2B5EF4-FFF2-40B4-BE49-F238E27FC236}">
                    <a16:creationId xmlns:a16="http://schemas.microsoft.com/office/drawing/2014/main" id="{BF5F6C00-1642-130B-35EB-C8ED2530BA8D}"/>
                  </a:ext>
                </a:extLst>
              </p:cNvPr>
              <p:cNvSpPr>
                <a:spLocks noRot="1" noChangeAspect="1" noMove="1" noResize="1" noEditPoints="1" noAdjustHandles="1" noChangeArrowheads="1" noChangeShapeType="1" noTextEdit="1"/>
              </p:cNvSpPr>
              <p:nvPr/>
            </p:nvSpPr>
            <p:spPr>
              <a:xfrm>
                <a:off x="665246" y="3480139"/>
                <a:ext cx="8134186" cy="1066800"/>
              </a:xfrm>
              <a:prstGeom prst="rect">
                <a:avLst/>
              </a:prstGeom>
              <a:blipFill>
                <a:blip r:embed="rId4"/>
                <a:stretch>
                  <a:fillRect/>
                </a:stretch>
              </a:blipFill>
              <a:ln w="25400">
                <a:solidFill>
                  <a:schemeClr val="tx2"/>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23D75FA-AE5D-0E83-F82A-E7E07E1E1CE3}"/>
                  </a:ext>
                </a:extLst>
              </p:cNvPr>
              <p:cNvSpPr txBox="1"/>
              <p:nvPr/>
            </p:nvSpPr>
            <p:spPr>
              <a:xfrm>
                <a:off x="1420618" y="6152487"/>
                <a:ext cx="9756121" cy="369332"/>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latin typeface="Arial" panose="020B0604020202020204" pitchFamily="34" charset="0"/>
                    <a:cs typeface="Arial" panose="020B0604020202020204" pitchFamily="34" charset="0"/>
                  </a:rPr>
                  <a:t>The intensity contribution from the design wavelength </a:t>
                </a:r>
                <a:r>
                  <a:rPr lang="en-US" dirty="0">
                    <a:latin typeface="Arial" panose="020B0604020202020204" pitchFamily="34" charset="0"/>
                    <a:cs typeface="Arial" panose="020B0604020202020204" pitchFamily="34" charset="0"/>
                  </a:rPr>
                  <a:t>(</a:t>
                </a:r>
                <a14:m>
                  <m:oMath xmlns:m="http://schemas.openxmlformats.org/officeDocument/2006/math">
                    <m:sSub>
                      <m:sSubPr>
                        <m:ctrlPr>
                          <a:rPr lang="en-US" i="1">
                            <a:solidFill>
                              <a:sysClr val="windowText" lastClr="000000"/>
                            </a:solidFill>
                            <a:latin typeface="Cambria Math" panose="02040503050406030204" pitchFamily="18" charset="0"/>
                          </a:rPr>
                        </m:ctrlPr>
                      </m:sSubPr>
                      <m:e>
                        <m:r>
                          <a:rPr lang="en-US" b="0" i="1">
                            <a:solidFill>
                              <a:sysClr val="windowText" lastClr="000000"/>
                            </a:solidFill>
                            <a:latin typeface="Cambria Math" panose="02040503050406030204" pitchFamily="18" charset="0"/>
                          </a:rPr>
                          <m:t>𝜆</m:t>
                        </m:r>
                      </m:e>
                      <m:sub>
                        <m:r>
                          <a:rPr lang="en-US" b="0" i="1">
                            <a:solidFill>
                              <a:sysClr val="windowText" lastClr="000000"/>
                            </a:solidFill>
                            <a:latin typeface="Cambria Math" panose="02040503050406030204" pitchFamily="18" charset="0"/>
                          </a:rPr>
                          <m:t>0</m:t>
                        </m:r>
                      </m:sub>
                    </m:sSub>
                    <m:r>
                      <a:rPr lang="en-US" b="0" i="1" smtClean="0">
                        <a:solidFill>
                          <a:sysClr val="windowText" lastClr="000000"/>
                        </a:solidFill>
                        <a:latin typeface="Cambria Math" panose="02040503050406030204" pitchFamily="18" charset="0"/>
                      </a:rPr>
                      <m:t>)</m:t>
                    </m:r>
                  </m:oMath>
                </a14:m>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dominates the final focus.</a:t>
                </a:r>
              </a:p>
            </p:txBody>
          </p:sp>
        </mc:Choice>
        <mc:Fallback xmlns="">
          <p:sp>
            <p:nvSpPr>
              <p:cNvPr id="37" name="TextBox 36">
                <a:extLst>
                  <a:ext uri="{FF2B5EF4-FFF2-40B4-BE49-F238E27FC236}">
                    <a16:creationId xmlns:a16="http://schemas.microsoft.com/office/drawing/2014/main" id="{7FC505E2-DA64-950A-2BC0-3A280F2C92BC}"/>
                  </a:ext>
                </a:extLst>
              </p:cNvPr>
              <p:cNvSpPr txBox="1">
                <a:spLocks noRot="1" noChangeAspect="1" noMove="1" noResize="1" noEditPoints="1" noAdjustHandles="1" noChangeArrowheads="1" noChangeShapeType="1" noTextEdit="1"/>
              </p:cNvSpPr>
              <p:nvPr/>
            </p:nvSpPr>
            <p:spPr>
              <a:xfrm>
                <a:off x="1420618" y="6152487"/>
                <a:ext cx="9756121" cy="369332"/>
              </a:xfrm>
              <a:prstGeom prst="rect">
                <a:avLst/>
              </a:prstGeom>
              <a:blipFill>
                <a:blip r:embed="rId5"/>
                <a:stretch>
                  <a:fillRect l="-259" t="-3125" b="-21875"/>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569485F9-CA58-7A40-8E50-1CA5350EEE44}"/>
              </a:ext>
            </a:extLst>
          </p:cNvPr>
          <p:cNvSpPr txBox="1"/>
          <p:nvPr/>
        </p:nvSpPr>
        <p:spPr>
          <a:xfrm>
            <a:off x="11148391" y="2867344"/>
            <a:ext cx="868017" cy="369332"/>
          </a:xfrm>
          <a:prstGeom prst="rect">
            <a:avLst/>
          </a:prstGeom>
          <a:noFill/>
        </p:spPr>
        <p:txBody>
          <a:bodyPr wrap="square">
            <a:spAutoFit/>
          </a:bodyPr>
          <a:lstStyle/>
          <a:p>
            <a:r>
              <a:rPr lang="en-US" sz="1800" dirty="0"/>
              <a:t>z = f</a:t>
            </a:r>
            <a:r>
              <a:rPr lang="en-US" sz="1800" baseline="-25000" dirty="0"/>
              <a:t>0</a:t>
            </a:r>
            <a:endParaRPr lang="en-US" baseline="-25000" dirty="0"/>
          </a:p>
        </p:txBody>
      </p:sp>
      <p:cxnSp>
        <p:nvCxnSpPr>
          <p:cNvPr id="38" name="Straight Connector 37">
            <a:extLst>
              <a:ext uri="{FF2B5EF4-FFF2-40B4-BE49-F238E27FC236}">
                <a16:creationId xmlns:a16="http://schemas.microsoft.com/office/drawing/2014/main" id="{5E97EB8A-D185-0F72-EB46-84BF6CA22EB3}"/>
              </a:ext>
            </a:extLst>
          </p:cNvPr>
          <p:cNvCxnSpPr>
            <a:cxnSpLocks/>
          </p:cNvCxnSpPr>
          <p:nvPr/>
        </p:nvCxnSpPr>
        <p:spPr>
          <a:xfrm>
            <a:off x="11030134" y="2860313"/>
            <a:ext cx="927463"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41" name="Title 2">
            <a:extLst>
              <a:ext uri="{FF2B5EF4-FFF2-40B4-BE49-F238E27FC236}">
                <a16:creationId xmlns:a16="http://schemas.microsoft.com/office/drawing/2014/main" id="{78E8975A-626D-54D2-8FB5-A8E85AF8B736}"/>
              </a:ext>
            </a:extLst>
          </p:cNvPr>
          <p:cNvSpPr>
            <a:spLocks noGrp="1"/>
          </p:cNvSpPr>
          <p:nvPr>
            <p:ph type="title"/>
          </p:nvPr>
        </p:nvSpPr>
        <p:spPr>
          <a:xfrm>
            <a:off x="523406" y="272308"/>
            <a:ext cx="10945468" cy="586648"/>
          </a:xfrm>
        </p:spPr>
        <p:txBody>
          <a:bodyPr/>
          <a:lstStyle/>
          <a:p>
            <a:r>
              <a:rPr lang="en-US" dirty="0"/>
              <a:t>2. Why is the spot size unaffected by spectral bandwidth?</a:t>
            </a:r>
          </a:p>
        </p:txBody>
      </p:sp>
    </p:spTree>
    <p:extLst>
      <p:ext uri="{BB962C8B-B14F-4D97-AF65-F5344CB8AC3E}">
        <p14:creationId xmlns:p14="http://schemas.microsoft.com/office/powerpoint/2010/main" val="42221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112EB4-63C0-5F25-8BD8-6143F1FC52AE}"/>
              </a:ext>
            </a:extLst>
          </p:cNvPr>
          <p:cNvSpPr>
            <a:spLocks noGrp="1"/>
          </p:cNvSpPr>
          <p:nvPr>
            <p:ph sz="half" idx="1"/>
          </p:nvPr>
        </p:nvSpPr>
        <p:spPr>
          <a:xfrm>
            <a:off x="609599" y="1079661"/>
            <a:ext cx="11012557" cy="1341268"/>
          </a:xfrm>
        </p:spPr>
        <p:txBody>
          <a:bodyPr>
            <a:normAutofit lnSpcReduction="10000"/>
          </a:bodyPr>
          <a:lstStyle/>
          <a:p>
            <a:pPr>
              <a:lnSpc>
                <a:spcPct val="150000"/>
              </a:lnSpc>
            </a:pPr>
            <a:r>
              <a:rPr lang="en-US" sz="1800" dirty="0"/>
              <a:t>We are working on developing a similar model to explain the finite spectral bandwidth effects.</a:t>
            </a:r>
          </a:p>
          <a:p>
            <a:pPr>
              <a:lnSpc>
                <a:spcPct val="150000"/>
              </a:lnSpc>
            </a:pPr>
            <a:r>
              <a:rPr lang="en-US" sz="1800" dirty="0"/>
              <a:t>Pulsed sources can still produce a small focal spot, but with reduced efficiency and a longer temporal response.</a:t>
            </a:r>
          </a:p>
          <a:p>
            <a:pPr>
              <a:lnSpc>
                <a:spcPct val="150000"/>
              </a:lnSpc>
            </a:pPr>
            <a:endParaRPr lang="en-US" sz="1800" dirty="0"/>
          </a:p>
        </p:txBody>
      </p:sp>
      <p:sp>
        <p:nvSpPr>
          <p:cNvPr id="3" name="Title 2">
            <a:extLst>
              <a:ext uri="{FF2B5EF4-FFF2-40B4-BE49-F238E27FC236}">
                <a16:creationId xmlns:a16="http://schemas.microsoft.com/office/drawing/2014/main" id="{7055665C-6F4D-9E37-C3BE-2C8A3DF5D407}"/>
              </a:ext>
            </a:extLst>
          </p:cNvPr>
          <p:cNvSpPr>
            <a:spLocks noGrp="1"/>
          </p:cNvSpPr>
          <p:nvPr>
            <p:ph type="title"/>
          </p:nvPr>
        </p:nvSpPr>
        <p:spPr/>
        <p:txBody>
          <a:bodyPr/>
          <a:lstStyle/>
          <a:p>
            <a:r>
              <a:rPr lang="en-US" sz="3200" dirty="0"/>
              <a:t>Summary</a:t>
            </a:r>
          </a:p>
        </p:txBody>
      </p:sp>
      <p:sp>
        <p:nvSpPr>
          <p:cNvPr id="4" name="TextBox 3">
            <a:extLst>
              <a:ext uri="{FF2B5EF4-FFF2-40B4-BE49-F238E27FC236}">
                <a16:creationId xmlns:a16="http://schemas.microsoft.com/office/drawing/2014/main" id="{F365CF89-096B-9925-AE56-F4FE3A248987}"/>
              </a:ext>
            </a:extLst>
          </p:cNvPr>
          <p:cNvSpPr txBox="1"/>
          <p:nvPr/>
        </p:nvSpPr>
        <p:spPr>
          <a:xfrm>
            <a:off x="1542591" y="2420929"/>
            <a:ext cx="8613614" cy="2118465"/>
          </a:xfrm>
          <a:prstGeom prst="rect">
            <a:avLst/>
          </a:prstGeom>
          <a:solidFill>
            <a:schemeClr val="accent3">
              <a:lumMod val="20000"/>
              <a:lumOff val="80000"/>
            </a:schemeClr>
          </a:solidFill>
        </p:spPr>
        <p:txBody>
          <a:bodyPr wrap="square">
            <a:spAutoFit/>
          </a:bodyPr>
          <a:lstStyle/>
          <a:p>
            <a:pPr>
              <a:lnSpc>
                <a:spcPct val="150000"/>
              </a:lnSpc>
              <a:buNone/>
            </a:pPr>
            <a:r>
              <a:rPr lang="en-US" dirty="0">
                <a:latin typeface="Arial" panose="020B0604020202020204" pitchFamily="34" charset="0"/>
                <a:cs typeface="Arial" panose="020B0604020202020204" pitchFamily="34" charset="0"/>
              </a:rPr>
              <a:t>When illumination becomes pulsed:</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Is the focus still unchanged? </a:t>
            </a:r>
            <a:r>
              <a:rPr lang="en-US" dirty="0">
                <a:solidFill>
                  <a:srgbClr val="FF0000"/>
                </a:solidFill>
                <a:latin typeface="Arial" panose="020B0604020202020204" pitchFamily="34" charset="0"/>
                <a:cs typeface="Arial" panose="020B0604020202020204" pitchFamily="34" charset="0"/>
              </a:rPr>
              <a:t>No, temporally elongated</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Does the electron emission spot size remain the same? </a:t>
            </a:r>
            <a:r>
              <a:rPr lang="en-US" dirty="0">
                <a:solidFill>
                  <a:srgbClr val="FF0000"/>
                </a:solidFill>
                <a:latin typeface="Arial" panose="020B0604020202020204" pitchFamily="34" charset="0"/>
                <a:cs typeface="Arial" panose="020B0604020202020204" pitchFamily="34" charset="0"/>
              </a:rPr>
              <a:t>Yes, the FWHM remains the same</a:t>
            </a:r>
            <a:r>
              <a:rPr lang="en-US" dirty="0">
                <a:latin typeface="Arial" panose="020B0604020202020204" pitchFamily="34" charset="0"/>
                <a:cs typeface="Arial" panose="020B0604020202020204" pitchFamily="34" charset="0"/>
              </a:rPr>
              <a:t>.</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Does the electron pulse remain short? </a:t>
            </a:r>
            <a:r>
              <a:rPr lang="en-US" dirty="0">
                <a:solidFill>
                  <a:srgbClr val="FF0000"/>
                </a:solidFill>
                <a:latin typeface="Arial" panose="020B0604020202020204" pitchFamily="34" charset="0"/>
                <a:cs typeface="Arial" panose="020B0604020202020204" pitchFamily="34" charset="0"/>
              </a:rPr>
              <a:t>No, temporally elongated</a:t>
            </a:r>
          </a:p>
        </p:txBody>
      </p:sp>
      <mc:AlternateContent xmlns:mc="http://schemas.openxmlformats.org/markup-compatibility/2006">
        <mc:Choice xmlns:a14="http://schemas.microsoft.com/office/drawing/2010/main" Requires="a14">
          <p:sp>
            <p:nvSpPr>
              <p:cNvPr id="5" name="Content Placeholder 1">
                <a:extLst>
                  <a:ext uri="{FF2B5EF4-FFF2-40B4-BE49-F238E27FC236}">
                    <a16:creationId xmlns:a16="http://schemas.microsoft.com/office/drawing/2014/main" id="{C9E5CED7-7A04-D489-F896-2FCD6CC7B4A1}"/>
                  </a:ext>
                </a:extLst>
              </p:cNvPr>
              <p:cNvSpPr txBox="1">
                <a:spLocks/>
              </p:cNvSpPr>
              <p:nvPr/>
            </p:nvSpPr>
            <p:spPr>
              <a:xfrm>
                <a:off x="647311" y="4801001"/>
                <a:ext cx="10648122" cy="589561"/>
              </a:xfrm>
              <a:prstGeom prst="rect">
                <a:avLst/>
              </a:prstGeom>
            </p:spPr>
            <p:txBody>
              <a:bodyPr vert="horz" lIns="91440" tIns="45720" rIns="91440" bIns="45720" rtlCol="0">
                <a:normAutofit fontScale="85000" lnSpcReduction="10000"/>
              </a:bodyPr>
              <a:lstStyle>
                <a:lvl1pPr marL="342891" indent="-342891" algn="l" defTabSz="914377" rtl="0" eaLnBrk="1" latinLnBrk="0" hangingPunct="1">
                  <a:spcBef>
                    <a:spcPct val="20000"/>
                  </a:spcBef>
                  <a:buFont typeface="Arial"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itchFamily="34" charset="0"/>
                  <a:buChar char="–"/>
                  <a:defRPr sz="1800" kern="1200">
                    <a:solidFill>
                      <a:srgbClr val="C00000"/>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itchFamily="34" charset="0"/>
                  <a:buChar char="»"/>
                  <a:defRPr sz="1400" kern="1200">
                    <a:solidFill>
                      <a:schemeClr val="bg2">
                        <a:lumMod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50000"/>
                  </a:lnSpc>
                </a:pPr>
                <a:r>
                  <a:rPr lang="en-US" dirty="0"/>
                  <a:t>The effects can be reduced by reducing the focal length of the zone plate ( by making </a:t>
                </a:r>
                <a14:m>
                  <m:oMath xmlns:m="http://schemas.openxmlformats.org/officeDocument/2006/math">
                    <m:r>
                      <m:rPr>
                        <m:sty m:val="p"/>
                      </m:rPr>
                      <a:rPr lang="en-US">
                        <a:latin typeface="Cambria Math" panose="02040503050406030204" pitchFamily="18" charset="0"/>
                        <a:cs typeface="Calibri"/>
                      </a:rPr>
                      <m:t>Δ</m:t>
                    </m:r>
                    <m:sSub>
                      <m:sSubPr>
                        <m:ctrlPr>
                          <a:rPr lang="en-US" i="1">
                            <a:latin typeface="Cambria Math" panose="02040503050406030204" pitchFamily="18" charset="0"/>
                            <a:cs typeface="Calibri"/>
                          </a:rPr>
                        </m:ctrlPr>
                      </m:sSubPr>
                      <m:e>
                        <m:r>
                          <a:rPr lang="en-US" i="1">
                            <a:latin typeface="Cambria Math" panose="02040503050406030204" pitchFamily="18" charset="0"/>
                            <a:cs typeface="Calibri"/>
                          </a:rPr>
                          <m:t>𝑡</m:t>
                        </m:r>
                      </m:e>
                      <m:sub>
                        <m:r>
                          <a:rPr lang="en-US" i="1">
                            <a:latin typeface="Cambria Math" panose="02040503050406030204" pitchFamily="18" charset="0"/>
                            <a:cs typeface="Calibri"/>
                          </a:rPr>
                          <m:t>𝑑𝑒𝑙𝑎𝑦</m:t>
                        </m:r>
                      </m:sub>
                    </m:sSub>
                  </m:oMath>
                </a14:m>
                <a:r>
                  <a:rPr lang="en-US" dirty="0">
                    <a:solidFill>
                      <a:srgbClr val="0E0E0E"/>
                    </a:solidFill>
                  </a:rPr>
                  <a:t> </a:t>
                </a:r>
                <a:r>
                  <a:rPr lang="en-US" dirty="0"/>
                  <a:t>≈</a:t>
                </a:r>
                <a:r>
                  <a:rPr lang="en-US" dirty="0">
                    <a:solidFill>
                      <a:srgbClr val="0E0E0E"/>
                    </a:solidFill>
                  </a:rPr>
                  <a:t> </a:t>
                </a:r>
                <a14:m>
                  <m:oMath xmlns:m="http://schemas.openxmlformats.org/officeDocument/2006/math">
                    <m:sSub>
                      <m:sSubPr>
                        <m:ctrlPr>
                          <a:rPr lang="en-US" i="1">
                            <a:solidFill>
                              <a:srgbClr val="0E0E0E"/>
                            </a:solidFill>
                            <a:latin typeface="Cambria Math" panose="02040503050406030204" pitchFamily="18" charset="0"/>
                            <a:ea typeface="Cambria Math" panose="02040503050406030204" pitchFamily="18" charset="0"/>
                          </a:rPr>
                        </m:ctrlPr>
                      </m:sSubPr>
                      <m:e>
                        <m:r>
                          <a:rPr lang="en-US" i="1">
                            <a:solidFill>
                              <a:srgbClr val="0E0E0E"/>
                            </a:solidFill>
                            <a:latin typeface="Cambria Math" panose="02040503050406030204" pitchFamily="18" charset="0"/>
                            <a:ea typeface="Cambria Math" panose="02040503050406030204" pitchFamily="18" charset="0"/>
                          </a:rPr>
                          <m:t>𝜏</m:t>
                        </m:r>
                      </m:e>
                      <m:sub>
                        <m:r>
                          <a:rPr lang="en-US" i="1">
                            <a:solidFill>
                              <a:srgbClr val="0E0E0E"/>
                            </a:solidFill>
                            <a:latin typeface="Cambria Math" panose="02040503050406030204" pitchFamily="18" charset="0"/>
                            <a:ea typeface="Cambria Math" panose="02040503050406030204" pitchFamily="18" charset="0"/>
                          </a:rPr>
                          <m:t>𝑝𝑢𝑙𝑠𝑒</m:t>
                        </m:r>
                      </m:sub>
                    </m:sSub>
                  </m:oMath>
                </a14:m>
                <a:r>
                  <a:rPr lang="en-US" dirty="0"/>
                  <a:t>).</a:t>
                </a:r>
              </a:p>
            </p:txBody>
          </p:sp>
        </mc:Choice>
        <mc:Fallback>
          <p:sp>
            <p:nvSpPr>
              <p:cNvPr id="5" name="Content Placeholder 1">
                <a:extLst>
                  <a:ext uri="{FF2B5EF4-FFF2-40B4-BE49-F238E27FC236}">
                    <a16:creationId xmlns:a16="http://schemas.microsoft.com/office/drawing/2014/main" id="{C9E5CED7-7A04-D489-F896-2FCD6CC7B4A1}"/>
                  </a:ext>
                </a:extLst>
              </p:cNvPr>
              <p:cNvSpPr txBox="1">
                <a:spLocks noRot="1" noChangeAspect="1" noMove="1" noResize="1" noEditPoints="1" noAdjustHandles="1" noChangeArrowheads="1" noChangeShapeType="1" noTextEdit="1"/>
              </p:cNvSpPr>
              <p:nvPr/>
            </p:nvSpPr>
            <p:spPr>
              <a:xfrm>
                <a:off x="647311" y="4801001"/>
                <a:ext cx="10648122" cy="589561"/>
              </a:xfrm>
              <a:prstGeom prst="rect">
                <a:avLst/>
              </a:prstGeom>
              <a:blipFill>
                <a:blip r:embed="rId2"/>
                <a:stretch>
                  <a:fillRect l="-23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FDFD4D2-4F01-8F2F-B6F2-C8AB46595B66}"/>
              </a:ext>
            </a:extLst>
          </p:cNvPr>
          <p:cNvSpPr txBox="1"/>
          <p:nvPr/>
        </p:nvSpPr>
        <p:spPr>
          <a:xfrm>
            <a:off x="1836135" y="5390562"/>
            <a:ext cx="8270474" cy="958596"/>
          </a:xfrm>
          <a:prstGeom prst="rect">
            <a:avLst/>
          </a:prstGeom>
          <a:noFill/>
        </p:spPr>
        <p:txBody>
          <a:bodyPr wrap="square">
            <a:spAutoFit/>
          </a:bodyPr>
          <a:lstStyle/>
          <a:p>
            <a:pPr algn="ctr">
              <a:lnSpc>
                <a:spcPct val="150000"/>
              </a:lnSpc>
            </a:pPr>
            <a:r>
              <a:rPr lang="en-US" sz="2000" b="1" dirty="0">
                <a:highlight>
                  <a:srgbClr val="FFFF00"/>
                </a:highlight>
                <a:latin typeface="Arial" panose="020B0604020202020204" pitchFamily="34" charset="0"/>
                <a:cs typeface="Arial" panose="020B0604020202020204" pitchFamily="34" charset="0"/>
              </a:rPr>
              <a:t>A high NA, small focal length zone plate integrated photocathode can be used as a high brightness pulsed electron source.</a:t>
            </a:r>
          </a:p>
        </p:txBody>
      </p:sp>
    </p:spTree>
    <p:extLst>
      <p:ext uri="{BB962C8B-B14F-4D97-AF65-F5344CB8AC3E}">
        <p14:creationId xmlns:p14="http://schemas.microsoft.com/office/powerpoint/2010/main" val="22526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7E024F-6D1D-7E9F-4BA4-239C726553D7}"/>
              </a:ext>
            </a:extLst>
          </p:cNvPr>
          <p:cNvSpPr>
            <a:spLocks noGrp="1"/>
          </p:cNvSpPr>
          <p:nvPr>
            <p:ph type="title"/>
          </p:nvPr>
        </p:nvSpPr>
        <p:spPr/>
        <p:txBody>
          <a:bodyPr/>
          <a:lstStyle/>
          <a:p>
            <a:r>
              <a:rPr lang="en-US" sz="3200" dirty="0"/>
              <a:t>Acknowledgements</a:t>
            </a:r>
          </a:p>
        </p:txBody>
      </p:sp>
      <p:pic>
        <p:nvPicPr>
          <p:cNvPr id="1026" name="Picture 2" descr="NSF Logo and symbol, meaning, history, PNG, brand">
            <a:extLst>
              <a:ext uri="{FF2B5EF4-FFF2-40B4-BE49-F238E27FC236}">
                <a16:creationId xmlns:a16="http://schemas.microsoft.com/office/drawing/2014/main" id="{DD4840F3-C3E5-3AC3-3AC0-4A33D7DD1D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1305" y="5454126"/>
            <a:ext cx="2087106" cy="1173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yle Guide | The Center for Bright Beams">
            <a:extLst>
              <a:ext uri="{FF2B5EF4-FFF2-40B4-BE49-F238E27FC236}">
                <a16:creationId xmlns:a16="http://schemas.microsoft.com/office/drawing/2014/main" id="{5BC44617-6A09-1C7B-FCC4-4F5BE71DE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6239" y="5718881"/>
            <a:ext cx="1914518" cy="794525"/>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DB47B00E-1EA2-B9B3-9D04-B43CA867C729}"/>
              </a:ext>
            </a:extLst>
          </p:cNvPr>
          <p:cNvSpPr txBox="1">
            <a:spLocks/>
          </p:cNvSpPr>
          <p:nvPr/>
        </p:nvSpPr>
        <p:spPr>
          <a:xfrm>
            <a:off x="3591143" y="1265064"/>
            <a:ext cx="4327439" cy="1200596"/>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buNone/>
              <a:defRPr sz="2800" b="1" kern="1200" baseline="0">
                <a:solidFill>
                  <a:srgbClr val="006BA6"/>
                </a:solidFill>
                <a:latin typeface="Calibri"/>
                <a:ea typeface="+mn-ea"/>
                <a:cs typeface="Calibri"/>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spcBef>
                <a:spcPts val="300"/>
              </a:spcBef>
            </a:pPr>
            <a:endParaRPr lang="en-US" sz="2900" b="0" dirty="0">
              <a:solidFill>
                <a:schemeClr val="tx2"/>
              </a:solidFill>
              <a:latin typeface="Arial" panose="020B0604020202020204" pitchFamily="34" charset="0"/>
              <a:cs typeface="Arial" panose="020B0604020202020204" pitchFamily="34" charset="0"/>
            </a:endParaRPr>
          </a:p>
        </p:txBody>
      </p:sp>
      <p:pic>
        <p:nvPicPr>
          <p:cNvPr id="7" name="Picture 6" descr="Arizona State University (ASU) Logo, PNG, Symbol, History, Meaning">
            <a:extLst>
              <a:ext uri="{FF2B5EF4-FFF2-40B4-BE49-F238E27FC236}">
                <a16:creationId xmlns:a16="http://schemas.microsoft.com/office/drawing/2014/main" id="{CD5AB7C8-7F8C-873E-7F97-C5CCEA5601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77" r="60213" b="29238"/>
          <a:stretch>
            <a:fillRect/>
          </a:stretch>
        </p:blipFill>
        <p:spPr bwMode="auto">
          <a:xfrm>
            <a:off x="1411316" y="5718881"/>
            <a:ext cx="1502572" cy="89400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5">
            <a:extLst>
              <a:ext uri="{FF2B5EF4-FFF2-40B4-BE49-F238E27FC236}">
                <a16:creationId xmlns:a16="http://schemas.microsoft.com/office/drawing/2014/main" id="{A7ABE5DA-6FB4-141C-2F6F-7F2638CCA739}"/>
              </a:ext>
            </a:extLst>
          </p:cNvPr>
          <p:cNvSpPr txBox="1">
            <a:spLocks/>
          </p:cNvSpPr>
          <p:nvPr/>
        </p:nvSpPr>
        <p:spPr>
          <a:xfrm>
            <a:off x="4038378" y="1280593"/>
            <a:ext cx="3432963" cy="2794407"/>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000" b="1" dirty="0">
                <a:solidFill>
                  <a:schemeClr val="tx1"/>
                </a:solidFill>
                <a:latin typeface="Arial" panose="020B0604020202020204" pitchFamily="34" charset="0"/>
                <a:cs typeface="Arial" panose="020B0604020202020204" pitchFamily="34" charset="0"/>
              </a:rPr>
              <a:t>Howard Padmore</a:t>
            </a:r>
          </a:p>
          <a:p>
            <a:pPr>
              <a:lnSpc>
                <a:spcPct val="150000"/>
              </a:lnSpc>
            </a:pPr>
            <a:r>
              <a:rPr lang="en-US" sz="2000" b="1" dirty="0">
                <a:solidFill>
                  <a:schemeClr val="tx1"/>
                </a:solidFill>
                <a:latin typeface="Arial" panose="020B0604020202020204" pitchFamily="34" charset="0"/>
                <a:cs typeface="Arial" panose="020B0604020202020204" pitchFamily="34" charset="0"/>
              </a:rPr>
              <a:t>Mansoure </a:t>
            </a:r>
            <a:r>
              <a:rPr lang="en-US" sz="2000" b="1" dirty="0" err="1">
                <a:solidFill>
                  <a:schemeClr val="tx1"/>
                </a:solidFill>
                <a:latin typeface="Arial" panose="020B0604020202020204" pitchFamily="34" charset="0"/>
                <a:cs typeface="Arial" panose="020B0604020202020204" pitchFamily="34" charset="0"/>
              </a:rPr>
              <a:t>Moeini</a:t>
            </a:r>
            <a:r>
              <a:rPr lang="en-US" sz="2000" b="1" dirty="0">
                <a:solidFill>
                  <a:schemeClr val="tx1"/>
                </a:solidFill>
                <a:latin typeface="Arial" panose="020B0604020202020204" pitchFamily="34" charset="0"/>
                <a:cs typeface="Arial" panose="020B0604020202020204" pitchFamily="34" charset="0"/>
              </a:rPr>
              <a:t> Rizi</a:t>
            </a:r>
          </a:p>
          <a:p>
            <a:pPr>
              <a:lnSpc>
                <a:spcPct val="150000"/>
              </a:lnSpc>
            </a:pPr>
            <a:r>
              <a:rPr lang="en-US" sz="2000" b="1" dirty="0">
                <a:solidFill>
                  <a:schemeClr val="tx1"/>
                </a:solidFill>
                <a:latin typeface="Arial" panose="020B0604020202020204" pitchFamily="34" charset="0"/>
                <a:cs typeface="Arial" panose="020B0604020202020204" pitchFamily="34" charset="0"/>
              </a:rPr>
              <a:t>Peter Prah Owusu</a:t>
            </a:r>
          </a:p>
          <a:p>
            <a:pPr>
              <a:lnSpc>
                <a:spcPct val="150000"/>
              </a:lnSpc>
            </a:pPr>
            <a:r>
              <a:rPr lang="en-US" sz="2000" b="1" dirty="0">
                <a:solidFill>
                  <a:schemeClr val="tx1"/>
                </a:solidFill>
                <a:latin typeface="Arial" panose="020B0604020202020204" pitchFamily="34" charset="0"/>
                <a:cs typeface="Arial" panose="020B0604020202020204" pitchFamily="34" charset="0"/>
              </a:rPr>
              <a:t>Jo Mama</a:t>
            </a:r>
          </a:p>
          <a:p>
            <a:pPr>
              <a:lnSpc>
                <a:spcPct val="150000"/>
              </a:lnSpc>
            </a:pPr>
            <a:r>
              <a:rPr lang="en-US" sz="2000" b="1" dirty="0">
                <a:solidFill>
                  <a:schemeClr val="tx1"/>
                </a:solidFill>
                <a:latin typeface="Arial" panose="020B0604020202020204" pitchFamily="34" charset="0"/>
                <a:cs typeface="Arial" panose="020B0604020202020204" pitchFamily="34" charset="0"/>
              </a:rPr>
              <a:t>Siddharth Karkare</a:t>
            </a:r>
          </a:p>
        </p:txBody>
      </p:sp>
      <p:sp>
        <p:nvSpPr>
          <p:cNvPr id="4" name="Title 2">
            <a:extLst>
              <a:ext uri="{FF2B5EF4-FFF2-40B4-BE49-F238E27FC236}">
                <a16:creationId xmlns:a16="http://schemas.microsoft.com/office/drawing/2014/main" id="{CB6F203A-FB85-378A-2439-1E2A82C0F5C3}"/>
              </a:ext>
            </a:extLst>
          </p:cNvPr>
          <p:cNvSpPr txBox="1">
            <a:spLocks/>
          </p:cNvSpPr>
          <p:nvPr/>
        </p:nvSpPr>
        <p:spPr>
          <a:xfrm>
            <a:off x="1326078" y="4609458"/>
            <a:ext cx="8857561" cy="586648"/>
          </a:xfrm>
          <a:prstGeom prst="rect">
            <a:avLst/>
          </a:prstGeom>
        </p:spPr>
        <p:txBody>
          <a:bodyPr vert="horz" lIns="91440" tIns="45720" rIns="91440" bIns="45720" rtlCol="0" anchor="t" anchorCtr="0">
            <a:noAutofit/>
          </a:bodyPr>
          <a:lstStyle>
            <a:lvl1pPr algn="ctr"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070C0"/>
                </a:solidFill>
              </a:rPr>
              <a:t>Thank you for listening</a:t>
            </a:r>
          </a:p>
        </p:txBody>
      </p:sp>
    </p:spTree>
    <p:extLst>
      <p:ext uri="{BB962C8B-B14F-4D97-AF65-F5344CB8AC3E}">
        <p14:creationId xmlns:p14="http://schemas.microsoft.com/office/powerpoint/2010/main" val="30048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B9EE3-D405-28F1-A15E-63010E470788}"/>
              </a:ext>
            </a:extLst>
          </p:cNvPr>
          <p:cNvSpPr>
            <a:spLocks noGrp="1"/>
          </p:cNvSpPr>
          <p:nvPr>
            <p:ph type="title"/>
          </p:nvPr>
        </p:nvSpPr>
        <p:spPr/>
        <p:txBody>
          <a:bodyPr/>
          <a:lstStyle/>
          <a:p>
            <a:r>
              <a:rPr lang="en-US" dirty="0"/>
              <a:t>Zone plate beyond continuous wave optics </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1B6BFB4-5A93-131A-BAF5-6C317A1721B4}"/>
                  </a:ext>
                </a:extLst>
              </p:cNvPr>
              <p:cNvSpPr txBox="1"/>
              <p:nvPr/>
            </p:nvSpPr>
            <p:spPr>
              <a:xfrm>
                <a:off x="4787154" y="1130206"/>
                <a:ext cx="6932082" cy="21698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Zone plates are designed for monochromatic, continuous-wave (CW) illumination.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All conventional zone-plate theory assumes:</a:t>
                </a:r>
              </a:p>
              <a:p>
                <a:pPr>
                  <a:lnSpc>
                    <a:spcPct val="150000"/>
                  </a:lnSpc>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≈0</m:t>
                      </m:r>
                    </m:oMath>
                  </m:oMathPara>
                </a14:m>
                <a:endParaRPr lang="en-US" b="0"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oMath>
                  </m:oMathPara>
                </a14:m>
                <a:endParaRPr lang="en-US" dirty="0">
                  <a:latin typeface="Arial" panose="020B0604020202020204" pitchFamily="34"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31B6BFB4-5A93-131A-BAF5-6C317A1721B4}"/>
                  </a:ext>
                </a:extLst>
              </p:cNvPr>
              <p:cNvSpPr txBox="1">
                <a:spLocks noRot="1" noChangeAspect="1" noMove="1" noResize="1" noEditPoints="1" noAdjustHandles="1" noChangeArrowheads="1" noChangeShapeType="1" noTextEdit="1"/>
              </p:cNvSpPr>
              <p:nvPr/>
            </p:nvSpPr>
            <p:spPr>
              <a:xfrm>
                <a:off x="4787154" y="1130206"/>
                <a:ext cx="6932082" cy="2169825"/>
              </a:xfrm>
              <a:prstGeom prst="rect">
                <a:avLst/>
              </a:prstGeom>
              <a:blipFill>
                <a:blip r:embed="rId3"/>
                <a:stretch>
                  <a:fillRect l="-548" r="-36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1DA8BFA-03FF-0E3F-1E33-AC96251228D1}"/>
              </a:ext>
            </a:extLst>
          </p:cNvPr>
          <p:cNvSpPr txBox="1"/>
          <p:nvPr/>
        </p:nvSpPr>
        <p:spPr>
          <a:xfrm>
            <a:off x="5000786" y="4629824"/>
            <a:ext cx="6504818" cy="1702967"/>
          </a:xfrm>
          <a:prstGeom prst="rect">
            <a:avLst/>
          </a:prstGeom>
          <a:solidFill>
            <a:schemeClr val="accent3">
              <a:lumMod val="20000"/>
              <a:lumOff val="80000"/>
            </a:schemeClr>
          </a:solidFill>
          <a:ln w="28575">
            <a:solidFill>
              <a:srgbClr val="FF0000"/>
            </a:solidFill>
          </a:ln>
        </p:spPr>
        <p:txBody>
          <a:bodyPr wrap="square">
            <a:spAutoFit/>
          </a:bodyPr>
          <a:lstStyle/>
          <a:p>
            <a:pPr>
              <a:lnSpc>
                <a:spcPct val="150000"/>
              </a:lnSpc>
              <a:buNone/>
            </a:pPr>
            <a:r>
              <a:rPr lang="en-US" dirty="0">
                <a:latin typeface="Arial" panose="020B0604020202020204" pitchFamily="34" charset="0"/>
                <a:cs typeface="Arial" panose="020B0604020202020204" pitchFamily="34" charset="0"/>
              </a:rPr>
              <a:t>When illumination becomes pulsed:</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Is the focus still unchanged?</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Does the electron emission spot size remain the same?</a:t>
            </a:r>
          </a:p>
          <a:p>
            <a:pPr marL="342900" indent="-342900">
              <a:lnSpc>
                <a:spcPct val="150000"/>
              </a:lnSpc>
              <a:buFont typeface="+mj-lt"/>
              <a:buAutoNum type="arabicPeriod"/>
            </a:pPr>
            <a:r>
              <a:rPr lang="en-US" dirty="0">
                <a:latin typeface="Arial" panose="020B0604020202020204" pitchFamily="34" charset="0"/>
                <a:cs typeface="Arial" panose="020B0604020202020204" pitchFamily="34" charset="0"/>
              </a:rPr>
              <a:t>Does the electron pulse remain short?</a:t>
            </a:r>
          </a:p>
        </p:txBody>
      </p:sp>
      <p:sp>
        <p:nvSpPr>
          <p:cNvPr id="11" name="TextBox 10">
            <a:extLst>
              <a:ext uri="{FF2B5EF4-FFF2-40B4-BE49-F238E27FC236}">
                <a16:creationId xmlns:a16="http://schemas.microsoft.com/office/drawing/2014/main" id="{5A7C6E89-462E-C070-7101-CBF2DD97B600}"/>
              </a:ext>
            </a:extLst>
          </p:cNvPr>
          <p:cNvSpPr txBox="1"/>
          <p:nvPr/>
        </p:nvSpPr>
        <p:spPr>
          <a:xfrm>
            <a:off x="4966767" y="3179685"/>
            <a:ext cx="6752469" cy="1287468"/>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Ultrafast laser illumination:</a:t>
            </a:r>
          </a:p>
          <a:p>
            <a:pPr>
              <a:lnSpc>
                <a:spcPct val="150000"/>
              </a:lnSpc>
              <a:buNone/>
            </a:pPr>
            <a:r>
              <a:rPr lang="en-US" b="1" dirty="0">
                <a:latin typeface="Arial" panose="020B0604020202020204" pitchFamily="34" charset="0"/>
                <a:cs typeface="Arial" panose="020B0604020202020204" pitchFamily="34" charset="0"/>
              </a:rPr>
              <a:t>(1) Spectral bandwidth</a:t>
            </a:r>
            <a:endParaRPr lang="en-US" dirty="0">
              <a:latin typeface="Arial" panose="020B0604020202020204" pitchFamily="34" charset="0"/>
              <a:cs typeface="Arial" panose="020B0604020202020204" pitchFamily="34" charset="0"/>
            </a:endParaRPr>
          </a:p>
          <a:p>
            <a:pPr>
              <a:lnSpc>
                <a:spcPct val="150000"/>
              </a:lnSpc>
              <a:buNone/>
            </a:pPr>
            <a:r>
              <a:rPr lang="en-US" b="1" dirty="0">
                <a:latin typeface="Arial" panose="020B0604020202020204" pitchFamily="34" charset="0"/>
                <a:cs typeface="Arial" panose="020B0604020202020204" pitchFamily="34" charset="0"/>
              </a:rPr>
              <a:t>(2) Temporal delay</a:t>
            </a:r>
            <a:endParaRPr lang="en-US"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20DA70A6-91C5-7ADC-1DC8-B277AC52313F}"/>
              </a:ext>
            </a:extLst>
          </p:cNvPr>
          <p:cNvGrpSpPr/>
          <p:nvPr/>
        </p:nvGrpSpPr>
        <p:grpSpPr>
          <a:xfrm>
            <a:off x="629548" y="1206500"/>
            <a:ext cx="3574152" cy="5303822"/>
            <a:chOff x="1006734" y="662454"/>
            <a:chExt cx="4386965" cy="6175951"/>
          </a:xfrm>
        </p:grpSpPr>
        <p:grpSp>
          <p:nvGrpSpPr>
            <p:cNvPr id="6" name="Group 5">
              <a:extLst>
                <a:ext uri="{FF2B5EF4-FFF2-40B4-BE49-F238E27FC236}">
                  <a16:creationId xmlns:a16="http://schemas.microsoft.com/office/drawing/2014/main" id="{72776740-D5E5-FBD5-DF20-D012E91B1282}"/>
                </a:ext>
              </a:extLst>
            </p:cNvPr>
            <p:cNvGrpSpPr/>
            <p:nvPr/>
          </p:nvGrpSpPr>
          <p:grpSpPr>
            <a:xfrm>
              <a:off x="1424020" y="662454"/>
              <a:ext cx="3969679" cy="5408084"/>
              <a:chOff x="595760" y="972220"/>
              <a:chExt cx="3989673" cy="5659217"/>
            </a:xfrm>
          </p:grpSpPr>
          <p:cxnSp>
            <p:nvCxnSpPr>
              <p:cNvPr id="8" name="Straight Arrow Connector 7">
                <a:extLst>
                  <a:ext uri="{FF2B5EF4-FFF2-40B4-BE49-F238E27FC236}">
                    <a16:creationId xmlns:a16="http://schemas.microsoft.com/office/drawing/2014/main" id="{B64BC314-E05E-8829-6388-A381167CA556}"/>
                  </a:ext>
                </a:extLst>
              </p:cNvPr>
              <p:cNvCxnSpPr>
                <a:cxnSpLocks/>
              </p:cNvCxnSpPr>
              <p:nvPr/>
            </p:nvCxnSpPr>
            <p:spPr>
              <a:xfrm>
                <a:off x="2808069" y="1764657"/>
                <a:ext cx="105062" cy="436571"/>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Cube 9">
                <a:extLst>
                  <a:ext uri="{FF2B5EF4-FFF2-40B4-BE49-F238E27FC236}">
                    <a16:creationId xmlns:a16="http://schemas.microsoft.com/office/drawing/2014/main" id="{85C8126C-FA68-8A45-A97F-C42F2F98B4DD}"/>
                  </a:ext>
                </a:extLst>
              </p:cNvPr>
              <p:cNvSpPr/>
              <p:nvPr/>
            </p:nvSpPr>
            <p:spPr>
              <a:xfrm flipH="1">
                <a:off x="2590597" y="1957837"/>
                <a:ext cx="769145" cy="4673600"/>
              </a:xfrm>
              <a:prstGeom prst="cube">
                <a:avLst>
                  <a:gd name="adj" fmla="val 91033"/>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698B11A6-5BB4-0239-0E1E-41CECF9C4FBC}"/>
                  </a:ext>
                </a:extLst>
              </p:cNvPr>
              <p:cNvSpPr txBox="1"/>
              <p:nvPr/>
            </p:nvSpPr>
            <p:spPr>
              <a:xfrm>
                <a:off x="595760" y="972220"/>
                <a:ext cx="3989673" cy="715185"/>
              </a:xfrm>
              <a:prstGeom prst="rect">
                <a:avLst/>
              </a:prstGeom>
              <a:noFill/>
            </p:spPr>
            <p:txBody>
              <a:bodyPr wrap="square" rtlCol="0">
                <a:spAutoFit/>
              </a:bodyPr>
              <a:lstStyle/>
              <a:p>
                <a:pPr algn="ctr"/>
                <a:r>
                  <a:rPr lang="en-US" sz="1400" dirty="0"/>
                  <a:t>Photoemitting layer (Cs</a:t>
                </a:r>
                <a:r>
                  <a:rPr lang="en-US" sz="1400" baseline="-25000" dirty="0"/>
                  <a:t>3</a:t>
                </a:r>
                <a:r>
                  <a:rPr lang="en-US" sz="1400" dirty="0"/>
                  <a:t>Sb/K</a:t>
                </a:r>
                <a:r>
                  <a:rPr lang="en-US" sz="1400" baseline="-25000" dirty="0"/>
                  <a:t>2</a:t>
                </a:r>
                <a:r>
                  <a:rPr lang="en-US" sz="1400" dirty="0"/>
                  <a:t>CsSb)</a:t>
                </a:r>
              </a:p>
            </p:txBody>
          </p:sp>
        </p:grpSp>
        <p:pic>
          <p:nvPicPr>
            <p:cNvPr id="13" name="Picture 12">
              <a:extLst>
                <a:ext uri="{FF2B5EF4-FFF2-40B4-BE49-F238E27FC236}">
                  <a16:creationId xmlns:a16="http://schemas.microsoft.com/office/drawing/2014/main" id="{673F5DF5-0E6F-68ED-B19E-899617DF15CA}"/>
                </a:ext>
              </a:extLst>
            </p:cNvPr>
            <p:cNvPicPr>
              <a:picLocks noChangeAspect="1"/>
            </p:cNvPicPr>
            <p:nvPr/>
          </p:nvPicPr>
          <p:blipFill>
            <a:blip r:embed="rId4"/>
            <a:stretch>
              <a:fillRect/>
            </a:stretch>
          </p:blipFill>
          <p:spPr>
            <a:xfrm>
              <a:off x="1319342" y="1604333"/>
              <a:ext cx="3243944" cy="5234072"/>
            </a:xfrm>
            <a:prstGeom prst="rect">
              <a:avLst/>
            </a:prstGeom>
          </p:spPr>
        </p:pic>
        <p:grpSp>
          <p:nvGrpSpPr>
            <p:cNvPr id="14" name="Group 13">
              <a:extLst>
                <a:ext uri="{FF2B5EF4-FFF2-40B4-BE49-F238E27FC236}">
                  <a16:creationId xmlns:a16="http://schemas.microsoft.com/office/drawing/2014/main" id="{319E944B-07A7-2544-3F87-1C27D10C8D9F}"/>
                </a:ext>
              </a:extLst>
            </p:cNvPr>
            <p:cNvGrpSpPr/>
            <p:nvPr/>
          </p:nvGrpSpPr>
          <p:grpSpPr>
            <a:xfrm>
              <a:off x="1006734" y="2562823"/>
              <a:ext cx="3157394" cy="2366864"/>
              <a:chOff x="307840" y="2857175"/>
              <a:chExt cx="3173297" cy="2413364"/>
            </a:xfrm>
          </p:grpSpPr>
          <p:cxnSp>
            <p:nvCxnSpPr>
              <p:cNvPr id="15" name="Straight Arrow Connector 14">
                <a:extLst>
                  <a:ext uri="{FF2B5EF4-FFF2-40B4-BE49-F238E27FC236}">
                    <a16:creationId xmlns:a16="http://schemas.microsoft.com/office/drawing/2014/main" id="{447279B3-AB83-D782-407D-7D29B64983A1}"/>
                  </a:ext>
                </a:extLst>
              </p:cNvPr>
              <p:cNvCxnSpPr/>
              <p:nvPr/>
            </p:nvCxnSpPr>
            <p:spPr>
              <a:xfrm>
                <a:off x="426292" y="4926815"/>
                <a:ext cx="1934569" cy="0"/>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sp>
            <p:nvSpPr>
              <p:cNvPr id="16" name="Triangle 15">
                <a:extLst>
                  <a:ext uri="{FF2B5EF4-FFF2-40B4-BE49-F238E27FC236}">
                    <a16:creationId xmlns:a16="http://schemas.microsoft.com/office/drawing/2014/main" id="{8EDCA6F5-E832-5709-6CFB-3AC302E3A443}"/>
                  </a:ext>
                </a:extLst>
              </p:cNvPr>
              <p:cNvSpPr/>
              <p:nvPr/>
            </p:nvSpPr>
            <p:spPr>
              <a:xfrm rot="5400000">
                <a:off x="1746129" y="3508982"/>
                <a:ext cx="2386815" cy="1083201"/>
              </a:xfrm>
              <a:prstGeom prst="triangle">
                <a:avLst>
                  <a:gd name="adj" fmla="val 50873"/>
                </a:avLst>
              </a:prstGeom>
              <a:solidFill>
                <a:srgbClr val="40791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04DF65FC-121C-D562-CF5B-FF8A0F9C04C5}"/>
                  </a:ext>
                </a:extLst>
              </p:cNvPr>
              <p:cNvPicPr>
                <a:picLocks noChangeAspect="1"/>
              </p:cNvPicPr>
              <p:nvPr/>
            </p:nvPicPr>
            <p:blipFill>
              <a:blip r:embed="rId5"/>
              <a:srcRect l="21633"/>
              <a:stretch>
                <a:fillRect/>
              </a:stretch>
            </p:blipFill>
            <p:spPr>
              <a:xfrm>
                <a:off x="307840" y="2866006"/>
                <a:ext cx="2348832" cy="2404533"/>
              </a:xfrm>
              <a:prstGeom prst="rect">
                <a:avLst/>
              </a:prstGeom>
            </p:spPr>
          </p:pic>
          <p:cxnSp>
            <p:nvCxnSpPr>
              <p:cNvPr id="18" name="Straight Arrow Connector 17">
                <a:extLst>
                  <a:ext uri="{FF2B5EF4-FFF2-40B4-BE49-F238E27FC236}">
                    <a16:creationId xmlns:a16="http://schemas.microsoft.com/office/drawing/2014/main" id="{B146A0BD-3D40-7A21-7266-D5A7366ECF8C}"/>
                  </a:ext>
                </a:extLst>
              </p:cNvPr>
              <p:cNvCxnSpPr/>
              <p:nvPr/>
            </p:nvCxnSpPr>
            <p:spPr>
              <a:xfrm>
                <a:off x="426292" y="3122867"/>
                <a:ext cx="1934569" cy="0"/>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E825CBD-CBD6-F7B4-F6A9-4CF10A971944}"/>
                  </a:ext>
                </a:extLst>
              </p:cNvPr>
              <p:cNvCxnSpPr/>
              <p:nvPr/>
            </p:nvCxnSpPr>
            <p:spPr>
              <a:xfrm>
                <a:off x="415600" y="4079388"/>
                <a:ext cx="1934569" cy="0"/>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4BA5E5-D02E-9391-7B5E-21AC126830F4}"/>
                  </a:ext>
                </a:extLst>
              </p:cNvPr>
              <p:cNvCxnSpPr>
                <a:cxnSpLocks/>
              </p:cNvCxnSpPr>
              <p:nvPr/>
            </p:nvCxnSpPr>
            <p:spPr>
              <a:xfrm>
                <a:off x="2622235" y="3429000"/>
                <a:ext cx="802103" cy="597568"/>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FA80E48-2653-32BA-2CB3-763ABB596834}"/>
                  </a:ext>
                </a:extLst>
              </p:cNvPr>
              <p:cNvCxnSpPr>
                <a:cxnSpLocks/>
              </p:cNvCxnSpPr>
              <p:nvPr/>
            </p:nvCxnSpPr>
            <p:spPr>
              <a:xfrm flipV="1">
                <a:off x="2622235" y="4079388"/>
                <a:ext cx="802103" cy="597568"/>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8AFE7EE-E561-30B9-27CE-F0DCD423AE65}"/>
                  </a:ext>
                </a:extLst>
              </p:cNvPr>
              <p:cNvCxnSpPr>
                <a:cxnSpLocks/>
              </p:cNvCxnSpPr>
              <p:nvPr/>
            </p:nvCxnSpPr>
            <p:spPr>
              <a:xfrm>
                <a:off x="2637220" y="4047303"/>
                <a:ext cx="723597" cy="0"/>
              </a:xfrm>
              <a:prstGeom prst="straightConnector1">
                <a:avLst/>
              </a:prstGeom>
              <a:ln w="38100">
                <a:solidFill>
                  <a:srgbClr val="40791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3943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E73B11-87EB-A749-1495-442E9BE2445F}"/>
              </a:ext>
            </a:extLst>
          </p:cNvPr>
          <p:cNvSpPr>
            <a:spLocks noGrp="1"/>
          </p:cNvSpPr>
          <p:nvPr>
            <p:ph sz="half" idx="1"/>
          </p:nvPr>
        </p:nvSpPr>
        <p:spPr/>
        <p:txBody>
          <a:bodyPr/>
          <a:lstStyle/>
          <a:p>
            <a:endParaRPr lang="en-US"/>
          </a:p>
        </p:txBody>
      </p:sp>
      <p:sp>
        <p:nvSpPr>
          <p:cNvPr id="3" name="Title 2">
            <a:extLst>
              <a:ext uri="{FF2B5EF4-FFF2-40B4-BE49-F238E27FC236}">
                <a16:creationId xmlns:a16="http://schemas.microsoft.com/office/drawing/2014/main" id="{48B4BFEC-DA54-003F-ABE4-C353E20C38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7442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E443DF-D003-8837-9938-155ABB98D5B1}"/>
              </a:ext>
            </a:extLst>
          </p:cNvPr>
          <p:cNvSpPr>
            <a:spLocks noGrp="1"/>
          </p:cNvSpPr>
          <p:nvPr>
            <p:ph sz="half" idx="1"/>
          </p:nvPr>
        </p:nvSpPr>
        <p:spPr/>
        <p:txBody>
          <a:bodyPr/>
          <a:lstStyle/>
          <a:p>
            <a:endParaRPr lang="en-US"/>
          </a:p>
        </p:txBody>
      </p:sp>
      <p:sp>
        <p:nvSpPr>
          <p:cNvPr id="3" name="Title 2">
            <a:extLst>
              <a:ext uri="{FF2B5EF4-FFF2-40B4-BE49-F238E27FC236}">
                <a16:creationId xmlns:a16="http://schemas.microsoft.com/office/drawing/2014/main" id="{CBCD39E9-9E18-E0A9-EE25-F5CC167B5FA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4219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9D06-903A-4373-58D8-DD3F9F752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7" y="3081528"/>
            <a:ext cx="3147822" cy="2603754"/>
          </a:xfrm>
          <a:prstGeom prst="rect">
            <a:avLst/>
          </a:prstGeom>
        </p:spPr>
      </p:pic>
      <p:pic>
        <p:nvPicPr>
          <p:cNvPr id="7" name="Picture 6">
            <a:extLst>
              <a:ext uri="{FF2B5EF4-FFF2-40B4-BE49-F238E27FC236}">
                <a16:creationId xmlns:a16="http://schemas.microsoft.com/office/drawing/2014/main" id="{D075DDF4-D3AF-B1ED-BC82-C8496E843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33" y="3081528"/>
            <a:ext cx="3147822" cy="2668524"/>
          </a:xfrm>
          <a:prstGeom prst="rect">
            <a:avLst/>
          </a:prstGeom>
        </p:spPr>
      </p:pic>
      <p:pic>
        <p:nvPicPr>
          <p:cNvPr id="9" name="Picture 8">
            <a:extLst>
              <a:ext uri="{FF2B5EF4-FFF2-40B4-BE49-F238E27FC236}">
                <a16:creationId xmlns:a16="http://schemas.microsoft.com/office/drawing/2014/main" id="{EFD77183-C1B2-56DD-1F9A-7B7EDE8D9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998" y="3081527"/>
            <a:ext cx="3147822" cy="2668524"/>
          </a:xfrm>
          <a:prstGeom prst="rect">
            <a:avLst/>
          </a:prstGeom>
        </p:spPr>
      </p:pic>
      <p:sp>
        <p:nvSpPr>
          <p:cNvPr id="10" name="Title 2">
            <a:extLst>
              <a:ext uri="{FF2B5EF4-FFF2-40B4-BE49-F238E27FC236}">
                <a16:creationId xmlns:a16="http://schemas.microsoft.com/office/drawing/2014/main" id="{6DE02567-4427-F9C1-A2D6-78D24FEC8610}"/>
              </a:ext>
            </a:extLst>
          </p:cNvPr>
          <p:cNvSpPr>
            <a:spLocks noGrp="1"/>
          </p:cNvSpPr>
          <p:nvPr>
            <p:ph type="title"/>
          </p:nvPr>
        </p:nvSpPr>
        <p:spPr>
          <a:xfrm>
            <a:off x="1420618" y="245117"/>
            <a:ext cx="8857561" cy="586648"/>
          </a:xfrm>
        </p:spPr>
        <p:txBody>
          <a:bodyPr/>
          <a:lstStyle/>
          <a:p>
            <a:r>
              <a:rPr lang="en-US" sz="3200" dirty="0"/>
              <a:t>Results</a:t>
            </a:r>
          </a:p>
        </p:txBody>
      </p:sp>
      <p:sp>
        <p:nvSpPr>
          <p:cNvPr id="11" name="TextBox 10">
            <a:extLst>
              <a:ext uri="{FF2B5EF4-FFF2-40B4-BE49-F238E27FC236}">
                <a16:creationId xmlns:a16="http://schemas.microsoft.com/office/drawing/2014/main" id="{36A5C3D5-1DEE-13B6-A408-E74CA3277F30}"/>
              </a:ext>
            </a:extLst>
          </p:cNvPr>
          <p:cNvSpPr txBox="1"/>
          <p:nvPr/>
        </p:nvSpPr>
        <p:spPr>
          <a:xfrm>
            <a:off x="1822450" y="5976552"/>
            <a:ext cx="8547100" cy="369332"/>
          </a:xfrm>
          <a:prstGeom prst="rect">
            <a:avLst/>
          </a:prstGeom>
          <a:noFill/>
        </p:spPr>
        <p:txBody>
          <a:bodyPr wrap="square">
            <a:spAutoFit/>
          </a:bodyPr>
          <a:lstStyle/>
          <a:p>
            <a:r>
              <a:rPr lang="en-US" dirty="0">
                <a:highlight>
                  <a:srgbClr val="FFFF00"/>
                </a:highlight>
              </a:rPr>
              <a:t>Shifting to an ultra-short focal length drastically reduces the pulsed-light effects.</a:t>
            </a:r>
          </a:p>
        </p:txBody>
      </p:sp>
      <p:sp>
        <p:nvSpPr>
          <p:cNvPr id="3" name="TextBox 2">
            <a:extLst>
              <a:ext uri="{FF2B5EF4-FFF2-40B4-BE49-F238E27FC236}">
                <a16:creationId xmlns:a16="http://schemas.microsoft.com/office/drawing/2014/main" id="{A3941B80-E01C-E853-7C5B-B796902692C0}"/>
              </a:ext>
            </a:extLst>
          </p:cNvPr>
          <p:cNvSpPr txBox="1"/>
          <p:nvPr/>
        </p:nvSpPr>
        <p:spPr>
          <a:xfrm>
            <a:off x="1596886" y="1259294"/>
            <a:ext cx="4817166"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Intensity in the focal plane</a:t>
            </a:r>
          </a:p>
        </p:txBody>
      </p:sp>
      <p:sp>
        <p:nvSpPr>
          <p:cNvPr id="4" name="TextBox 3">
            <a:extLst>
              <a:ext uri="{FF2B5EF4-FFF2-40B4-BE49-F238E27FC236}">
                <a16:creationId xmlns:a16="http://schemas.microsoft.com/office/drawing/2014/main" id="{7ABAC811-57DE-92AF-7EC3-E767E1EF397D}"/>
              </a:ext>
            </a:extLst>
          </p:cNvPr>
          <p:cNvSpPr txBox="1"/>
          <p:nvPr/>
        </p:nvSpPr>
        <p:spPr>
          <a:xfrm>
            <a:off x="8289234" y="1245873"/>
            <a:ext cx="3611218"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Encircled Power</a:t>
            </a:r>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9667CAB1-202D-CE61-40EA-601F6BD196A6}"/>
                  </a:ext>
                </a:extLst>
              </p:cNvPr>
              <p:cNvGraphicFramePr>
                <a:graphicFrameLocks noGrp="1"/>
              </p:cNvGraphicFramePr>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smtClean="0">
                                        <a:solidFill>
                                          <a:schemeClr val="tx1"/>
                                        </a:solidFill>
                                        <a:latin typeface="Cambria Math" panose="02040503050406030204" pitchFamily="18" charset="0"/>
                                        <a:ea typeface="Cambria Math" panose="02040503050406030204" pitchFamily="18" charset="0"/>
                                      </a:rPr>
                                      <m:t>𝝉</m:t>
                                    </m:r>
                                  </m:e>
                                  <m:sub>
                                    <m:r>
                                      <a:rPr lang="en-US" sz="1600" b="1" i="1" smtClean="0">
                                        <a:solidFill>
                                          <a:schemeClr val="tx1"/>
                                        </a:solidFill>
                                        <a:latin typeface="Cambria Math" panose="02040503050406030204" pitchFamily="18" charset="0"/>
                                        <a:ea typeface="Cambria Math" panose="02040503050406030204" pitchFamily="18" charset="0"/>
                                      </a:rPr>
                                      <m:t>𝒑𝒖𝒍𝒔𝒆</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panose="02040503050406030204" pitchFamily="18" charset="0"/>
                                    <a:cs typeface="Calibri"/>
                                  </a:rPr>
                                  <m:t>𝚫</m:t>
                                </m:r>
                                <m:sSub>
                                  <m:sSubPr>
                                    <m:ctrlPr>
                                      <a:rPr lang="en-US" sz="1600" b="1" i="1" smtClean="0">
                                        <a:solidFill>
                                          <a:schemeClr val="tx1"/>
                                        </a:solidFill>
                                        <a:latin typeface="Cambria Math" panose="02040503050406030204" pitchFamily="18" charset="0"/>
                                        <a:cs typeface="Calibri"/>
                                      </a:rPr>
                                    </m:ctrlPr>
                                  </m:sSubPr>
                                  <m:e>
                                    <m:r>
                                      <a:rPr lang="en-US" sz="1600" b="1" i="0" smtClean="0">
                                        <a:solidFill>
                                          <a:schemeClr val="tx1"/>
                                        </a:solidFill>
                                        <a:latin typeface="Cambria Math" panose="02040503050406030204" pitchFamily="18" charset="0"/>
                                        <a:cs typeface="Calibri"/>
                                      </a:rPr>
                                      <m:t>𝐭</m:t>
                                    </m:r>
                                  </m:e>
                                  <m:sub>
                                    <m:r>
                                      <a:rPr lang="en-US" sz="1600" b="1" i="0" smtClean="0">
                                        <a:solidFill>
                                          <a:schemeClr val="tx1"/>
                                        </a:solidFill>
                                        <a:latin typeface="Cambria Math" panose="02040503050406030204" pitchFamily="18" charset="0"/>
                                        <a:cs typeface="Calibri"/>
                                      </a:rPr>
                                      <m:t>𝐝𝐞𝐥𝐚𝐲</m:t>
                                    </m:r>
                                  </m:sub>
                                </m:sSub>
                              </m:oMath>
                            </m:oMathPara>
                          </a14:m>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0.1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fs</a:t>
                          </a:r>
                        </a:p>
                      </a:txBody>
                      <a:tcPr/>
                    </a:tc>
                    <a:extLst>
                      <a:ext uri="{0D108BD9-81ED-4DB2-BD59-A6C34878D82A}">
                        <a16:rowId xmlns:a16="http://schemas.microsoft.com/office/drawing/2014/main" val="3008149845"/>
                      </a:ext>
                    </a:extLst>
                  </a:tr>
                </a:tbl>
              </a:graphicData>
            </a:graphic>
          </p:graphicFrame>
        </mc:Choice>
        <mc:Fallback>
          <p:graphicFrame>
            <p:nvGraphicFramePr>
              <p:cNvPr id="8" name="Table 7">
                <a:extLst>
                  <a:ext uri="{FF2B5EF4-FFF2-40B4-BE49-F238E27FC236}">
                    <a16:creationId xmlns:a16="http://schemas.microsoft.com/office/drawing/2014/main" id="{9667CAB1-202D-CE61-40EA-601F6BD196A6}"/>
                  </a:ext>
                </a:extLst>
              </p:cNvPr>
              <p:cNvGraphicFramePr>
                <a:graphicFrameLocks noGrp="1"/>
              </p:cNvGraphicFramePr>
              <p:nvPr/>
            </p:nvGraphicFramePr>
            <p:xfrm>
              <a:off x="999394" y="2013584"/>
              <a:ext cx="5096604" cy="741680"/>
            </p:xfrm>
            <a:graphic>
              <a:graphicData uri="http://schemas.openxmlformats.org/drawingml/2006/table">
                <a:tbl>
                  <a:tblPr firstRow="1" bandRow="1">
                    <a:tableStyleId>{5C22544A-7EE6-4342-B048-85BDC9FD1C3A}</a:tableStyleId>
                  </a:tblPr>
                  <a:tblGrid>
                    <a:gridCol w="1274151">
                      <a:extLst>
                        <a:ext uri="{9D8B030D-6E8A-4147-A177-3AD203B41FA5}">
                          <a16:colId xmlns:a16="http://schemas.microsoft.com/office/drawing/2014/main" val="883427484"/>
                        </a:ext>
                      </a:extLst>
                    </a:gridCol>
                    <a:gridCol w="1274151">
                      <a:extLst>
                        <a:ext uri="{9D8B030D-6E8A-4147-A177-3AD203B41FA5}">
                          <a16:colId xmlns:a16="http://schemas.microsoft.com/office/drawing/2014/main" val="1051212496"/>
                        </a:ext>
                      </a:extLst>
                    </a:gridCol>
                    <a:gridCol w="1274151">
                      <a:extLst>
                        <a:ext uri="{9D8B030D-6E8A-4147-A177-3AD203B41FA5}">
                          <a16:colId xmlns:a16="http://schemas.microsoft.com/office/drawing/2014/main" val="502696536"/>
                        </a:ext>
                      </a:extLst>
                    </a:gridCol>
                    <a:gridCol w="1274151">
                      <a:extLst>
                        <a:ext uri="{9D8B030D-6E8A-4147-A177-3AD203B41FA5}">
                          <a16:colId xmlns:a16="http://schemas.microsoft.com/office/drawing/2014/main" val="4008231203"/>
                        </a:ext>
                      </a:extLst>
                    </a:gridCol>
                  </a:tblGrid>
                  <a:tr h="370840">
                    <a:tc>
                      <a:txBody>
                        <a:bodyPr/>
                        <a:lstStyle/>
                        <a:p>
                          <a:r>
                            <a:rPr lang="en-US" sz="1600" b="1" dirty="0">
                              <a:solidFill>
                                <a:schemeClr val="tx1"/>
                              </a:solidFill>
                              <a:latin typeface="Arial" panose="020B0604020202020204" pitchFamily="34" charset="0"/>
                              <a:cs typeface="Arial" panose="020B0604020202020204" pitchFamily="34" charset="0"/>
                            </a:rPr>
                            <a:t>f</a:t>
                          </a:r>
                          <a:r>
                            <a:rPr lang="en-US" sz="1600" b="1" baseline="-25000" dirty="0">
                              <a:solidFill>
                                <a:schemeClr val="tx1"/>
                              </a:solidFill>
                              <a:latin typeface="Arial" panose="020B0604020202020204" pitchFamily="34" charset="0"/>
                              <a:cs typeface="Arial" panose="020B0604020202020204" pitchFamily="34" charset="0"/>
                            </a:rPr>
                            <a:t>0</a:t>
                          </a:r>
                          <a:endParaRPr lang="en-US" sz="1600" b="1" dirty="0">
                            <a:solidFill>
                              <a:schemeClr val="tx1"/>
                            </a:solidFill>
                            <a:latin typeface="Arial" panose="020B0604020202020204" pitchFamily="34" charset="0"/>
                            <a:cs typeface="Arial" panose="020B0604020202020204" pitchFamily="34" charset="0"/>
                          </a:endParaRPr>
                        </a:p>
                      </a:txBody>
                      <a:tcPr/>
                    </a:tc>
                    <a:tc>
                      <a:txBody>
                        <a:bodyPr/>
                        <a:lstStyle/>
                        <a:p>
                          <a:r>
                            <a:rPr lang="en-US" sz="1600" b="1" dirty="0">
                              <a:solidFill>
                                <a:schemeClr val="tx1"/>
                              </a:solidFill>
                              <a:latin typeface="Arial" panose="020B0604020202020204" pitchFamily="34" charset="0"/>
                              <a:cs typeface="Arial" panose="020B0604020202020204" pitchFamily="34" charset="0"/>
                            </a:rPr>
                            <a:t>NA</a:t>
                          </a:r>
                        </a:p>
                      </a:txBody>
                      <a:tcPr/>
                    </a:tc>
                    <a:tc>
                      <a:txBody>
                        <a:bodyPr/>
                        <a:lstStyle/>
                        <a:p>
                          <a:endParaRPr lang="en-US"/>
                        </a:p>
                      </a:txBody>
                      <a:tcPr>
                        <a:blipFill>
                          <a:blip r:embed="rId5"/>
                          <a:stretch>
                            <a:fillRect l="-200000" t="-6667" r="-101980" b="-113333"/>
                          </a:stretch>
                        </a:blipFill>
                      </a:tcPr>
                    </a:tc>
                    <a:tc>
                      <a:txBody>
                        <a:bodyPr/>
                        <a:lstStyle/>
                        <a:p>
                          <a:endParaRPr lang="en-US"/>
                        </a:p>
                      </a:txBody>
                      <a:tcPr>
                        <a:blipFill>
                          <a:blip r:embed="rId5"/>
                          <a:stretch>
                            <a:fillRect l="-303000" t="-6667" r="-3000" b="-113333"/>
                          </a:stretch>
                        </a:blipFill>
                      </a:tcPr>
                    </a:tc>
                    <a:extLst>
                      <a:ext uri="{0D108BD9-81ED-4DB2-BD59-A6C34878D82A}">
                        <a16:rowId xmlns:a16="http://schemas.microsoft.com/office/drawing/2014/main" val="1586260594"/>
                      </a:ext>
                    </a:extLst>
                  </a:tr>
                  <a:tr h="370840">
                    <a:tc>
                      <a:txBody>
                        <a:bodyPr/>
                        <a:lstStyle/>
                        <a:p>
                          <a:r>
                            <a:rPr lang="en-US" sz="1600" b="0" dirty="0">
                              <a:latin typeface="Arial" panose="020B0604020202020204" pitchFamily="34" charset="0"/>
                              <a:cs typeface="Arial" panose="020B0604020202020204" pitchFamily="34" charset="0"/>
                            </a:rPr>
                            <a:t>0.1 mm</a:t>
                          </a:r>
                        </a:p>
                      </a:txBody>
                      <a:tcPr/>
                    </a:tc>
                    <a:tc>
                      <a:txBody>
                        <a:bodyPr/>
                        <a:lstStyle/>
                        <a:p>
                          <a:r>
                            <a:rPr lang="en-US" sz="1600" b="1" dirty="0">
                              <a:solidFill>
                                <a:srgbClr val="FF0000"/>
                              </a:solidFill>
                              <a:latin typeface="Arial" panose="020B0604020202020204" pitchFamily="34" charset="0"/>
                              <a:cs typeface="Arial" panose="020B0604020202020204" pitchFamily="34" charset="0"/>
                            </a:rPr>
                            <a:t>0.7</a:t>
                          </a:r>
                        </a:p>
                      </a:txBody>
                      <a:tcPr/>
                    </a:tc>
                    <a:tc>
                      <a:txBody>
                        <a:bodyPr/>
                        <a:lstStyle/>
                        <a:p>
                          <a:r>
                            <a:rPr lang="en-US" sz="1600" b="0" dirty="0">
                              <a:solidFill>
                                <a:schemeClr val="tx1"/>
                              </a:solidFill>
                              <a:latin typeface="Arial" panose="020B0604020202020204" pitchFamily="34" charset="0"/>
                              <a:cs typeface="Arial" panose="020B0604020202020204" pitchFamily="34" charset="0"/>
                            </a:rPr>
                            <a:t>80 fs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133 fs</a:t>
                          </a:r>
                        </a:p>
                      </a:txBody>
                      <a:tcPr/>
                    </a:tc>
                    <a:extLst>
                      <a:ext uri="{0D108BD9-81ED-4DB2-BD59-A6C34878D82A}">
                        <a16:rowId xmlns:a16="http://schemas.microsoft.com/office/drawing/2014/main" val="3008149845"/>
                      </a:ext>
                    </a:extLst>
                  </a:tr>
                </a:tbl>
              </a:graphicData>
            </a:graphic>
          </p:graphicFrame>
        </mc:Fallback>
      </mc:AlternateContent>
    </p:spTree>
    <p:extLst>
      <p:ext uri="{BB962C8B-B14F-4D97-AF65-F5344CB8AC3E}">
        <p14:creationId xmlns:p14="http://schemas.microsoft.com/office/powerpoint/2010/main" val="1040660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226FF6-39C9-D87A-434B-D2CF59C72947}"/>
              </a:ext>
            </a:extLst>
          </p:cNvPr>
          <p:cNvSpPr>
            <a:spLocks noGrp="1"/>
          </p:cNvSpPr>
          <p:nvPr>
            <p:ph sz="half" idx="1"/>
          </p:nvPr>
        </p:nvSpPr>
        <p:spPr>
          <a:xfrm>
            <a:off x="795130" y="2047071"/>
            <a:ext cx="10972800" cy="2445416"/>
          </a:xfrm>
        </p:spPr>
        <p:txBody>
          <a:bodyPr>
            <a:normAutofit/>
          </a:bodyPr>
          <a:lstStyle/>
          <a:p>
            <a:pPr marL="0" indent="0" algn="ctr">
              <a:lnSpc>
                <a:spcPct val="150000"/>
              </a:lnSpc>
              <a:buNone/>
            </a:pPr>
            <a:r>
              <a:rPr lang="en-US" sz="2400" dirty="0"/>
              <a:t>A zone plate is inherently chromatic</a:t>
            </a:r>
          </a:p>
          <a:p>
            <a:pPr marL="0" indent="0" algn="ctr">
              <a:lnSpc>
                <a:spcPct val="150000"/>
              </a:lnSpc>
              <a:buNone/>
            </a:pPr>
            <a:r>
              <a:rPr lang="en-US" sz="2400" b="1" dirty="0">
                <a:solidFill>
                  <a:srgbClr val="FF0000"/>
                </a:solidFill>
              </a:rPr>
              <a:t>BUT,</a:t>
            </a:r>
            <a:br>
              <a:rPr lang="en-US" sz="2400" dirty="0"/>
            </a:br>
            <a:r>
              <a:rPr lang="en-US" sz="2400" dirty="0"/>
              <a:t>If the incident ultrafast laser pulse has a component of the </a:t>
            </a:r>
            <a:r>
              <a:rPr lang="en-US" sz="2400" b="1" dirty="0"/>
              <a:t>design wavelength</a:t>
            </a:r>
            <a:r>
              <a:rPr lang="en-US" sz="2400" dirty="0"/>
              <a:t>, it may still produce a small spot, but with a huge tail.</a:t>
            </a:r>
          </a:p>
        </p:txBody>
      </p:sp>
      <p:sp>
        <p:nvSpPr>
          <p:cNvPr id="3" name="Title 2">
            <a:extLst>
              <a:ext uri="{FF2B5EF4-FFF2-40B4-BE49-F238E27FC236}">
                <a16:creationId xmlns:a16="http://schemas.microsoft.com/office/drawing/2014/main" id="{592D04AB-AFF9-673E-7F04-6275634CDB8D}"/>
              </a:ext>
            </a:extLst>
          </p:cNvPr>
          <p:cNvSpPr>
            <a:spLocks noGrp="1"/>
          </p:cNvSpPr>
          <p:nvPr>
            <p:ph type="title"/>
          </p:nvPr>
        </p:nvSpPr>
        <p:spPr/>
        <p:txBody>
          <a:bodyPr/>
          <a:lstStyle/>
          <a:p>
            <a:r>
              <a:rPr lang="en-US" dirty="0"/>
              <a:t>"What is the bandwidth of a zone plate?"</a:t>
            </a:r>
          </a:p>
        </p:txBody>
      </p:sp>
    </p:spTree>
    <p:extLst>
      <p:ext uri="{BB962C8B-B14F-4D97-AF65-F5344CB8AC3E}">
        <p14:creationId xmlns:p14="http://schemas.microsoft.com/office/powerpoint/2010/main" val="255873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1E65-F923-DE72-958D-34F3B3E016CE}"/>
              </a:ext>
            </a:extLst>
          </p:cNvPr>
          <p:cNvSpPr>
            <a:spLocks noGrp="1"/>
          </p:cNvSpPr>
          <p:nvPr>
            <p:ph type="title"/>
          </p:nvPr>
        </p:nvSpPr>
        <p:spPr>
          <a:xfrm>
            <a:off x="907774" y="268357"/>
            <a:ext cx="10972800" cy="545068"/>
          </a:xfrm>
        </p:spPr>
        <p:txBody>
          <a:bodyPr/>
          <a:lstStyle/>
          <a:p>
            <a:r>
              <a:rPr lang="en-US" sz="3200" dirty="0">
                <a:latin typeface="Arial" panose="020B0604020202020204" pitchFamily="34" charset="0"/>
                <a:cs typeface="Arial" panose="020B0604020202020204" pitchFamily="34" charset="0"/>
              </a:rPr>
              <a:t>1. Spectral bandwidth</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2A8C28A-F72D-5DB1-7B88-CA44A4E39483}"/>
                  </a:ext>
                </a:extLst>
              </p:cNvPr>
              <p:cNvSpPr txBox="1"/>
              <p:nvPr/>
            </p:nvSpPr>
            <p:spPr>
              <a:xfrm>
                <a:off x="558274" y="1287869"/>
                <a:ext cx="7500731" cy="128746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 finite pulse duration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 </m:t>
                    </m:r>
                  </m:oMath>
                </a14:m>
                <a:r>
                  <a:rPr lang="en-US" dirty="0">
                    <a:latin typeface="Arial" panose="020B0604020202020204" pitchFamily="34" charset="0"/>
                    <a:cs typeface="Arial" panose="020B0604020202020204" pitchFamily="34" charset="0"/>
                  </a:rPr>
                  <a:t>implies a finite wavelength spread </a:t>
                </a:r>
                <a14:m>
                  <m:oMath xmlns:m="http://schemas.openxmlformats.org/officeDocument/2006/math">
                    <m:r>
                      <a:rPr lang="en-US" b="0" i="1" smtClean="0">
                        <a:latin typeface="Cambria Math" panose="02040503050406030204" pitchFamily="18" charset="0"/>
                      </a:rPr>
                      <m:t>𝛥𝜆</m:t>
                    </m:r>
                  </m:oMath>
                </a14:m>
                <a:r>
                  <a:rPr lang="en-US" dirty="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endParaRPr lang="en-US" dirty="0">
                  <a:solidFill>
                    <a:srgbClr val="0E0E0E"/>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mc:Choice>
        <mc:Fallback>
          <p:sp>
            <p:nvSpPr>
              <p:cNvPr id="21" name="TextBox 20">
                <a:extLst>
                  <a:ext uri="{FF2B5EF4-FFF2-40B4-BE49-F238E27FC236}">
                    <a16:creationId xmlns:a16="http://schemas.microsoft.com/office/drawing/2014/main" id="{C2A8C28A-F72D-5DB1-7B88-CA44A4E39483}"/>
                  </a:ext>
                </a:extLst>
              </p:cNvPr>
              <p:cNvSpPr txBox="1">
                <a:spLocks noRot="1" noChangeAspect="1" noMove="1" noResize="1" noEditPoints="1" noAdjustHandles="1" noChangeArrowheads="1" noChangeShapeType="1" noTextEdit="1"/>
              </p:cNvSpPr>
              <p:nvPr/>
            </p:nvSpPr>
            <p:spPr>
              <a:xfrm>
                <a:off x="558274" y="1287869"/>
                <a:ext cx="7500731" cy="1287468"/>
              </a:xfrm>
              <a:prstGeom prst="rect">
                <a:avLst/>
              </a:prstGeom>
              <a:blipFill>
                <a:blip r:embed="rId2"/>
                <a:stretch>
                  <a:fillRect l="-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5AB4D2C4-B992-8949-37FC-924E29536E18}"/>
                  </a:ext>
                </a:extLst>
              </p:cNvPr>
              <p:cNvSpPr txBox="1"/>
              <p:nvPr/>
            </p:nvSpPr>
            <p:spPr>
              <a:xfrm>
                <a:off x="577655" y="2115747"/>
                <a:ext cx="5758096" cy="173470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For a zone plate;</a:t>
                </a:r>
              </a:p>
              <a:p>
                <a:pPr>
                  <a:lnSpc>
                    <a:spcPct val="150000"/>
                  </a:lnSpc>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cs typeface="Arial" panose="020B0604020202020204" pitchFamily="34" charset="0"/>
                            </a:rPr>
                          </m:ctrlPr>
                        </m:fPr>
                        <m:num>
                          <m:r>
                            <m:rPr>
                              <m:sty m:val="p"/>
                            </m:rPr>
                            <a:rPr lang="en-US" b="0" i="0" smtClean="0">
                              <a:latin typeface="Cambria Math" panose="02040503050406030204" pitchFamily="18" charset="0"/>
                              <a:cs typeface="Arial" panose="020B0604020202020204" pitchFamily="34" charset="0"/>
                            </a:rPr>
                            <m:t>Δ</m:t>
                          </m:r>
                          <m:r>
                            <a:rPr lang="en-US" b="0" i="1" smtClean="0">
                              <a:latin typeface="Cambria Math" panose="02040503050406030204" pitchFamily="18" charset="0"/>
                              <a:cs typeface="Arial" panose="020B0604020202020204" pitchFamily="34" charset="0"/>
                            </a:rPr>
                            <m:t>𝑓</m:t>
                          </m:r>
                        </m:num>
                        <m:den>
                          <m:r>
                            <a:rPr lang="en-US" b="0" i="1" smtClean="0">
                              <a:latin typeface="Cambria Math" panose="02040503050406030204" pitchFamily="18" charset="0"/>
                              <a:cs typeface="Arial" panose="020B0604020202020204" pitchFamily="34" charset="0"/>
                            </a:rPr>
                            <m:t>𝑓</m:t>
                          </m:r>
                        </m:den>
                      </m:f>
                      <m:r>
                        <a:rPr lang="en-US" b="0" i="1" smtClean="0">
                          <a:latin typeface="Cambria Math" panose="02040503050406030204" pitchFamily="18" charset="0"/>
                          <a:cs typeface="Arial" panose="020B0604020202020204" pitchFamily="34" charset="0"/>
                        </a:rPr>
                        <m:t>=</m:t>
                      </m:r>
                      <m:f>
                        <m:fPr>
                          <m:ctrlPr>
                            <a:rPr lang="en-US" b="0" i="1" smtClean="0">
                              <a:latin typeface="Cambria Math" panose="02040503050406030204" pitchFamily="18" charset="0"/>
                              <a:cs typeface="Arial" panose="020B0604020202020204" pitchFamily="34" charset="0"/>
                            </a:rPr>
                          </m:ctrlPr>
                        </m:fPr>
                        <m:num>
                          <m:r>
                            <m:rPr>
                              <m:sty m:val="p"/>
                            </m:rPr>
                            <a:rPr lang="en-US" b="0" i="0" smtClean="0">
                              <a:latin typeface="Cambria Math" panose="02040503050406030204" pitchFamily="18" charset="0"/>
                              <a:cs typeface="Arial" panose="020B0604020202020204" pitchFamily="34" charset="0"/>
                            </a:rPr>
                            <m:t>Δ</m:t>
                          </m:r>
                          <m:r>
                            <a:rPr lang="en-US" b="0" i="1" smtClean="0">
                              <a:latin typeface="Cambria Math" panose="02040503050406030204" pitchFamily="18" charset="0"/>
                              <a:cs typeface="Arial" panose="020B0604020202020204" pitchFamily="34" charset="0"/>
                            </a:rPr>
                            <m:t>𝜆</m:t>
                          </m:r>
                        </m:num>
                        <m:den>
                          <m:r>
                            <a:rPr lang="en-US" b="0" i="1" smtClean="0">
                              <a:latin typeface="Cambria Math" panose="02040503050406030204" pitchFamily="18" charset="0"/>
                              <a:cs typeface="Arial" panose="020B0604020202020204" pitchFamily="34" charset="0"/>
                            </a:rPr>
                            <m:t>𝜆</m:t>
                          </m:r>
                        </m:den>
                      </m:f>
                    </m:oMath>
                  </m:oMathPara>
                </a14:m>
                <a:endParaRPr lang="en-US"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zone plate is </a:t>
                </a:r>
                <a:r>
                  <a:rPr lang="en-US" u="sng" dirty="0">
                    <a:solidFill>
                      <a:srgbClr val="FF0000"/>
                    </a:solidFill>
                    <a:latin typeface="Arial" panose="020B0604020202020204" pitchFamily="34" charset="0"/>
                    <a:cs typeface="Arial" panose="020B0604020202020204" pitchFamily="34" charset="0"/>
                  </a:rPr>
                  <a:t>chromatic</a:t>
                </a:r>
                <a:r>
                  <a:rPr lang="en-US" dirty="0">
                    <a:latin typeface="Arial" panose="020B0604020202020204" pitchFamily="34" charset="0"/>
                    <a:cs typeface="Arial" panose="020B0604020202020204" pitchFamily="34" charset="0"/>
                  </a:rPr>
                  <a:t>.</a:t>
                </a:r>
              </a:p>
            </p:txBody>
          </p:sp>
        </mc:Choice>
        <mc:Fallback>
          <p:sp>
            <p:nvSpPr>
              <p:cNvPr id="60" name="TextBox 59">
                <a:extLst>
                  <a:ext uri="{FF2B5EF4-FFF2-40B4-BE49-F238E27FC236}">
                    <a16:creationId xmlns:a16="http://schemas.microsoft.com/office/drawing/2014/main" id="{5AB4D2C4-B992-8949-37FC-924E29536E18}"/>
                  </a:ext>
                </a:extLst>
              </p:cNvPr>
              <p:cNvSpPr txBox="1">
                <a:spLocks noRot="1" noChangeAspect="1" noMove="1" noResize="1" noEditPoints="1" noAdjustHandles="1" noChangeArrowheads="1" noChangeShapeType="1" noTextEdit="1"/>
              </p:cNvSpPr>
              <p:nvPr/>
            </p:nvSpPr>
            <p:spPr>
              <a:xfrm>
                <a:off x="577655" y="2115747"/>
                <a:ext cx="5758096" cy="1734706"/>
              </a:xfrm>
              <a:prstGeom prst="rect">
                <a:avLst/>
              </a:prstGeom>
              <a:blipFill>
                <a:blip r:embed="rId3"/>
                <a:stretch>
                  <a:fillRect l="-661" b="-434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C5E157E8-45D4-4264-0352-89A692355447}"/>
              </a:ext>
            </a:extLst>
          </p:cNvPr>
          <p:cNvGrpSpPr/>
          <p:nvPr/>
        </p:nvGrpSpPr>
        <p:grpSpPr>
          <a:xfrm>
            <a:off x="9080690" y="4013947"/>
            <a:ext cx="2799884" cy="2444168"/>
            <a:chOff x="9080690" y="4013947"/>
            <a:chExt cx="2799884" cy="2444168"/>
          </a:xfrm>
        </p:grpSpPr>
        <p:grpSp>
          <p:nvGrpSpPr>
            <p:cNvPr id="78" name="Group 77">
              <a:extLst>
                <a:ext uri="{FF2B5EF4-FFF2-40B4-BE49-F238E27FC236}">
                  <a16:creationId xmlns:a16="http://schemas.microsoft.com/office/drawing/2014/main" id="{F4877FBC-0C2D-38EB-318C-DB0B1796D60C}"/>
                </a:ext>
              </a:extLst>
            </p:cNvPr>
            <p:cNvGrpSpPr/>
            <p:nvPr/>
          </p:nvGrpSpPr>
          <p:grpSpPr>
            <a:xfrm>
              <a:off x="9080690" y="4154227"/>
              <a:ext cx="2799884" cy="2303888"/>
              <a:chOff x="7988959" y="4154227"/>
              <a:chExt cx="2799884" cy="2303888"/>
            </a:xfrm>
          </p:grpSpPr>
          <p:grpSp>
            <p:nvGrpSpPr>
              <p:cNvPr id="79" name="Group 78">
                <a:extLst>
                  <a:ext uri="{FF2B5EF4-FFF2-40B4-BE49-F238E27FC236}">
                    <a16:creationId xmlns:a16="http://schemas.microsoft.com/office/drawing/2014/main" id="{5B97AD6A-E53A-D4CA-0C43-E3C3763BA5FA}"/>
                  </a:ext>
                </a:extLst>
              </p:cNvPr>
              <p:cNvGrpSpPr/>
              <p:nvPr/>
            </p:nvGrpSpPr>
            <p:grpSpPr>
              <a:xfrm>
                <a:off x="8279196" y="4349316"/>
                <a:ext cx="2155673" cy="2108799"/>
                <a:chOff x="803866" y="3452023"/>
                <a:chExt cx="2236763" cy="2577447"/>
              </a:xfrm>
            </p:grpSpPr>
            <p:grpSp>
              <p:nvGrpSpPr>
                <p:cNvPr id="81" name="Group 80">
                  <a:extLst>
                    <a:ext uri="{FF2B5EF4-FFF2-40B4-BE49-F238E27FC236}">
                      <a16:creationId xmlns:a16="http://schemas.microsoft.com/office/drawing/2014/main" id="{3CFC1CE9-9AE5-B4F6-E93F-7B2A2B91D8DC}"/>
                    </a:ext>
                  </a:extLst>
                </p:cNvPr>
                <p:cNvGrpSpPr/>
                <p:nvPr/>
              </p:nvGrpSpPr>
              <p:grpSpPr>
                <a:xfrm>
                  <a:off x="803866" y="3919061"/>
                  <a:ext cx="2236763" cy="2110409"/>
                  <a:chOff x="9008420" y="3936694"/>
                  <a:chExt cx="2236763" cy="2008163"/>
                </a:xfrm>
              </p:grpSpPr>
              <p:grpSp>
                <p:nvGrpSpPr>
                  <p:cNvPr id="88" name="Group 87">
                    <a:extLst>
                      <a:ext uri="{FF2B5EF4-FFF2-40B4-BE49-F238E27FC236}">
                        <a16:creationId xmlns:a16="http://schemas.microsoft.com/office/drawing/2014/main" id="{CA0F48C4-D522-B995-BD9E-F35453475707}"/>
                      </a:ext>
                    </a:extLst>
                  </p:cNvPr>
                  <p:cNvGrpSpPr/>
                  <p:nvPr/>
                </p:nvGrpSpPr>
                <p:grpSpPr>
                  <a:xfrm>
                    <a:off x="9008420" y="3936694"/>
                    <a:ext cx="2236763" cy="493213"/>
                    <a:chOff x="8862646" y="4546294"/>
                    <a:chExt cx="2236763" cy="493213"/>
                  </a:xfrm>
                </p:grpSpPr>
                <p:sp>
                  <p:nvSpPr>
                    <p:cNvPr id="92" name="Rectangle 91">
                      <a:extLst>
                        <a:ext uri="{FF2B5EF4-FFF2-40B4-BE49-F238E27FC236}">
                          <a16:creationId xmlns:a16="http://schemas.microsoft.com/office/drawing/2014/main" id="{F1753AF0-2325-1589-9DC5-F0828D4EA869}"/>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CBF3123F-DF2F-7522-1F39-2AFA814C9980}"/>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6BFA4292-8AAF-D533-86FF-85F66CAD7FE2}"/>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1FC8D157-A008-7B88-3C14-E0ACBAC8AECE}"/>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88B694DA-476F-CB19-497A-B57521EAF643}"/>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D77B622A-FB2A-1F0F-1227-8E4701D2C165}"/>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23E77C65-8E87-1C53-FB9D-8EFC1F79A9AD}"/>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01DB43F6-EAB8-0AC5-DEE3-8011117683C5}"/>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0" name="Straight Connector 99">
                      <a:extLst>
                        <a:ext uri="{FF2B5EF4-FFF2-40B4-BE49-F238E27FC236}">
                          <a16:creationId xmlns:a16="http://schemas.microsoft.com/office/drawing/2014/main" id="{6472970C-C4BF-08EF-5B02-3C40F7F729D4}"/>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00245737-B26E-281D-A912-BF1247D71A99}"/>
                      </a:ext>
                    </a:extLst>
                  </p:cNvPr>
                  <p:cNvGrpSpPr/>
                  <p:nvPr/>
                </p:nvGrpSpPr>
                <p:grpSpPr>
                  <a:xfrm>
                    <a:off x="9115298" y="3959584"/>
                    <a:ext cx="2089142" cy="1985273"/>
                    <a:chOff x="8969524" y="4569184"/>
                    <a:chExt cx="2089142" cy="1985273"/>
                  </a:xfrm>
                </p:grpSpPr>
                <p:sp>
                  <p:nvSpPr>
                    <p:cNvPr id="90" name="Rectangle 89">
                      <a:extLst>
                        <a:ext uri="{FF2B5EF4-FFF2-40B4-BE49-F238E27FC236}">
                          <a16:creationId xmlns:a16="http://schemas.microsoft.com/office/drawing/2014/main" id="{DBB0D398-BCDF-D8B2-8366-C545A5B97B35}"/>
                        </a:ext>
                      </a:extLst>
                    </p:cNvPr>
                    <p:cNvSpPr/>
                    <p:nvPr/>
                  </p:nvSpPr>
                  <p:spPr>
                    <a:xfrm>
                      <a:off x="8969524" y="5015708"/>
                      <a:ext cx="2089142" cy="1538749"/>
                    </a:xfrm>
                    <a:prstGeom prst="rect">
                      <a:avLst/>
                    </a:prstGeom>
                    <a:solidFill>
                      <a:srgbClr val="92D050">
                        <a:alpha val="43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iangle 90">
                      <a:extLst>
                        <a:ext uri="{FF2B5EF4-FFF2-40B4-BE49-F238E27FC236}">
                          <a16:creationId xmlns:a16="http://schemas.microsoft.com/office/drawing/2014/main" id="{1D1F2115-513B-C6A1-BA30-9B05235AC07B}"/>
                        </a:ext>
                      </a:extLst>
                    </p:cNvPr>
                    <p:cNvSpPr/>
                    <p:nvPr/>
                  </p:nvSpPr>
                  <p:spPr>
                    <a:xfrm>
                      <a:off x="9205451" y="4569184"/>
                      <a:ext cx="1676002" cy="431021"/>
                    </a:xfrm>
                    <a:prstGeom prst="triangle">
                      <a:avLst>
                        <a:gd name="adj" fmla="val 49305"/>
                      </a:avLst>
                    </a:prstGeom>
                    <a:solidFill>
                      <a:srgbClr val="92D050">
                        <a:alpha val="72674"/>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2" name="TextBox 81">
                  <a:extLst>
                    <a:ext uri="{FF2B5EF4-FFF2-40B4-BE49-F238E27FC236}">
                      <a16:creationId xmlns:a16="http://schemas.microsoft.com/office/drawing/2014/main" id="{F685FC8F-11D1-24AD-FCA2-1D0FEEDF94B9}"/>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83" name="Group 82">
                  <a:extLst>
                    <a:ext uri="{FF2B5EF4-FFF2-40B4-BE49-F238E27FC236}">
                      <a16:creationId xmlns:a16="http://schemas.microsoft.com/office/drawing/2014/main" id="{766C9E40-02FA-7BC3-8448-40AEFED93701}"/>
                    </a:ext>
                  </a:extLst>
                </p:cNvPr>
                <p:cNvGrpSpPr/>
                <p:nvPr/>
              </p:nvGrpSpPr>
              <p:grpSpPr>
                <a:xfrm>
                  <a:off x="1735681" y="3452023"/>
                  <a:ext cx="637756" cy="467038"/>
                  <a:chOff x="1735681" y="3452023"/>
                  <a:chExt cx="637756" cy="467038"/>
                </a:xfrm>
              </p:grpSpPr>
              <p:cxnSp>
                <p:nvCxnSpPr>
                  <p:cNvPr id="84" name="Straight Arrow Connector 83">
                    <a:extLst>
                      <a:ext uri="{FF2B5EF4-FFF2-40B4-BE49-F238E27FC236}">
                        <a16:creationId xmlns:a16="http://schemas.microsoft.com/office/drawing/2014/main" id="{8E1E2AA7-1289-6D74-8891-2577B5418BC4}"/>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4549F6C2-7E0E-8235-91B4-B135584975D7}"/>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BEC21664-FD72-6C58-A349-FDC9C14CF9EE}"/>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87" name="TextBox 86">
                    <a:extLst>
                      <a:ext uri="{FF2B5EF4-FFF2-40B4-BE49-F238E27FC236}">
                        <a16:creationId xmlns:a16="http://schemas.microsoft.com/office/drawing/2014/main" id="{77AE2DFD-3E06-6534-9A06-A59218DA104B}"/>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80" name="Triangle 79">
                <a:extLst>
                  <a:ext uri="{FF2B5EF4-FFF2-40B4-BE49-F238E27FC236}">
                    <a16:creationId xmlns:a16="http://schemas.microsoft.com/office/drawing/2014/main" id="{3A4481DE-D67D-E68C-7907-088F22175EEC}"/>
                  </a:ext>
                </a:extLst>
              </p:cNvPr>
              <p:cNvSpPr/>
              <p:nvPr/>
            </p:nvSpPr>
            <p:spPr>
              <a:xfrm rot="10800000">
                <a:off x="7988959" y="4154227"/>
                <a:ext cx="2799884" cy="596444"/>
              </a:xfrm>
              <a:prstGeom prst="triangle">
                <a:avLst>
                  <a:gd name="adj" fmla="val 49305"/>
                </a:avLst>
              </a:prstGeom>
              <a:solidFill>
                <a:srgbClr val="92D050">
                  <a:alpha val="76865"/>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01" name="Group 100">
              <a:extLst>
                <a:ext uri="{FF2B5EF4-FFF2-40B4-BE49-F238E27FC236}">
                  <a16:creationId xmlns:a16="http://schemas.microsoft.com/office/drawing/2014/main" id="{12A827BA-DB04-E1F4-52A1-AD59A7EB8DA8}"/>
                </a:ext>
              </a:extLst>
            </p:cNvPr>
            <p:cNvGrpSpPr/>
            <p:nvPr/>
          </p:nvGrpSpPr>
          <p:grpSpPr>
            <a:xfrm>
              <a:off x="9526076" y="4013947"/>
              <a:ext cx="1922714" cy="1128136"/>
              <a:chOff x="8434345" y="4013947"/>
              <a:chExt cx="1922714" cy="1128136"/>
            </a:xfrm>
          </p:grpSpPr>
          <p:cxnSp>
            <p:nvCxnSpPr>
              <p:cNvPr id="102" name="Straight Arrow Connector 101">
                <a:extLst>
                  <a:ext uri="{FF2B5EF4-FFF2-40B4-BE49-F238E27FC236}">
                    <a16:creationId xmlns:a16="http://schemas.microsoft.com/office/drawing/2014/main" id="{465A7452-BB6A-A770-A359-FFCFC40DB3C3}"/>
                  </a:ext>
                </a:extLst>
              </p:cNvPr>
              <p:cNvCxnSpPr>
                <a:cxnSpLocks/>
              </p:cNvCxnSpPr>
              <p:nvPr/>
            </p:nvCxnSpPr>
            <p:spPr>
              <a:xfrm flipV="1">
                <a:off x="8633732" y="4482827"/>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757A04F6-1755-1031-CF9C-F32641048D80}"/>
                  </a:ext>
                </a:extLst>
              </p:cNvPr>
              <p:cNvCxnSpPr>
                <a:cxnSpLocks/>
              </p:cNvCxnSpPr>
              <p:nvPr/>
            </p:nvCxnSpPr>
            <p:spPr>
              <a:xfrm flipH="1" flipV="1">
                <a:off x="8434345" y="4484766"/>
                <a:ext cx="1723327" cy="650703"/>
              </a:xfrm>
              <a:prstGeom prst="straightConnector1">
                <a:avLst/>
              </a:prstGeom>
              <a:ln>
                <a:solidFill>
                  <a:srgbClr val="FF0000">
                    <a:alpha val="68815"/>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1899CD78-1AD5-171D-E4D2-54A3CDB562DB}"/>
                  </a:ext>
                </a:extLst>
              </p:cNvPr>
              <p:cNvCxnSpPr>
                <a:cxnSpLocks/>
              </p:cNvCxnSpPr>
              <p:nvPr/>
            </p:nvCxnSpPr>
            <p:spPr>
              <a:xfrm flipV="1">
                <a:off x="8633732" y="4013947"/>
                <a:ext cx="1537600" cy="1128136"/>
              </a:xfrm>
              <a:prstGeom prst="straightConnector1">
                <a:avLst/>
              </a:prstGeom>
              <a:ln>
                <a:solidFill>
                  <a:srgbClr val="0070C0">
                    <a:alpha val="67000"/>
                  </a:srgb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B12E6DCC-FAA4-EF23-60F3-7C109BD9ECF7}"/>
                  </a:ext>
                </a:extLst>
              </p:cNvPr>
              <p:cNvCxnSpPr>
                <a:cxnSpLocks/>
              </p:cNvCxnSpPr>
              <p:nvPr/>
            </p:nvCxnSpPr>
            <p:spPr>
              <a:xfrm flipH="1" flipV="1">
                <a:off x="8555920" y="4040020"/>
                <a:ext cx="1607188" cy="1092028"/>
              </a:xfrm>
              <a:prstGeom prst="straightConnector1">
                <a:avLst/>
              </a:prstGeom>
              <a:ln>
                <a:solidFill>
                  <a:srgbClr val="0070C0">
                    <a:alpha val="67000"/>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06" name="Group 105">
            <a:extLst>
              <a:ext uri="{FF2B5EF4-FFF2-40B4-BE49-F238E27FC236}">
                <a16:creationId xmlns:a16="http://schemas.microsoft.com/office/drawing/2014/main" id="{2C30D0DA-98E6-36C2-0F63-4C6CADFF81D6}"/>
              </a:ext>
            </a:extLst>
          </p:cNvPr>
          <p:cNvGrpSpPr/>
          <p:nvPr/>
        </p:nvGrpSpPr>
        <p:grpSpPr>
          <a:xfrm>
            <a:off x="6197291" y="4179353"/>
            <a:ext cx="2799884" cy="2303888"/>
            <a:chOff x="7988959" y="4154227"/>
            <a:chExt cx="2799884" cy="2303888"/>
          </a:xfrm>
        </p:grpSpPr>
        <p:grpSp>
          <p:nvGrpSpPr>
            <p:cNvPr id="107" name="Group 106">
              <a:extLst>
                <a:ext uri="{FF2B5EF4-FFF2-40B4-BE49-F238E27FC236}">
                  <a16:creationId xmlns:a16="http://schemas.microsoft.com/office/drawing/2014/main" id="{19AC2ABA-FEB4-2FEA-AE6C-4315BE60DCCF}"/>
                </a:ext>
              </a:extLst>
            </p:cNvPr>
            <p:cNvGrpSpPr/>
            <p:nvPr/>
          </p:nvGrpSpPr>
          <p:grpSpPr>
            <a:xfrm>
              <a:off x="8279196" y="4349316"/>
              <a:ext cx="2155673" cy="2108799"/>
              <a:chOff x="803866" y="3452023"/>
              <a:chExt cx="2236763" cy="2577447"/>
            </a:xfrm>
          </p:grpSpPr>
          <p:grpSp>
            <p:nvGrpSpPr>
              <p:cNvPr id="109" name="Group 108">
                <a:extLst>
                  <a:ext uri="{FF2B5EF4-FFF2-40B4-BE49-F238E27FC236}">
                    <a16:creationId xmlns:a16="http://schemas.microsoft.com/office/drawing/2014/main" id="{E5560787-2D8C-0945-58BD-56FD9084A53C}"/>
                  </a:ext>
                </a:extLst>
              </p:cNvPr>
              <p:cNvGrpSpPr/>
              <p:nvPr/>
            </p:nvGrpSpPr>
            <p:grpSpPr>
              <a:xfrm>
                <a:off x="803866" y="3919061"/>
                <a:ext cx="2236763" cy="2110409"/>
                <a:chOff x="9008420" y="3936694"/>
                <a:chExt cx="2236763" cy="2008163"/>
              </a:xfrm>
            </p:grpSpPr>
            <p:grpSp>
              <p:nvGrpSpPr>
                <p:cNvPr id="116" name="Group 115">
                  <a:extLst>
                    <a:ext uri="{FF2B5EF4-FFF2-40B4-BE49-F238E27FC236}">
                      <a16:creationId xmlns:a16="http://schemas.microsoft.com/office/drawing/2014/main" id="{DB540733-79F6-D71C-D55A-F9E374B69C8E}"/>
                    </a:ext>
                  </a:extLst>
                </p:cNvPr>
                <p:cNvGrpSpPr/>
                <p:nvPr/>
              </p:nvGrpSpPr>
              <p:grpSpPr>
                <a:xfrm>
                  <a:off x="9008420" y="3936694"/>
                  <a:ext cx="2236763" cy="493213"/>
                  <a:chOff x="8862646" y="4546294"/>
                  <a:chExt cx="2236763" cy="493213"/>
                </a:xfrm>
              </p:grpSpPr>
              <p:sp>
                <p:nvSpPr>
                  <p:cNvPr id="120" name="Rectangle 119">
                    <a:extLst>
                      <a:ext uri="{FF2B5EF4-FFF2-40B4-BE49-F238E27FC236}">
                        <a16:creationId xmlns:a16="http://schemas.microsoft.com/office/drawing/2014/main" id="{7FDFD514-EC51-E1AF-E947-31249B9DAF88}"/>
                      </a:ext>
                    </a:extLst>
                  </p:cNvPr>
                  <p:cNvSpPr/>
                  <p:nvPr/>
                </p:nvSpPr>
                <p:spPr>
                  <a:xfrm>
                    <a:off x="8862646" y="4546294"/>
                    <a:ext cx="2236763" cy="461805"/>
                  </a:xfrm>
                  <a:prstGeom prst="rect">
                    <a:avLst/>
                  </a:prstGeom>
                  <a:solidFill>
                    <a:schemeClr val="bg1">
                      <a:lumMod val="8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id="{55FCB5A9-5B9A-DEC7-4AEE-6FC16E54D5CE}"/>
                      </a:ext>
                    </a:extLst>
                  </p:cNvPr>
                  <p:cNvSpPr/>
                  <p:nvPr/>
                </p:nvSpPr>
                <p:spPr>
                  <a:xfrm>
                    <a:off x="9889282" y="5000597"/>
                    <a:ext cx="287652"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id="{3D76F9BD-F57A-5757-E175-B60E87046EF1}"/>
                      </a:ext>
                    </a:extLst>
                  </p:cNvPr>
                  <p:cNvSpPr/>
                  <p:nvPr/>
                </p:nvSpPr>
                <p:spPr>
                  <a:xfrm>
                    <a:off x="10356902" y="5000596"/>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id="{2F87E4D3-4AF2-13AB-0D8F-128EAE733161}"/>
                      </a:ext>
                    </a:extLst>
                  </p:cNvPr>
                  <p:cNvSpPr/>
                  <p:nvPr/>
                </p:nvSpPr>
                <p:spPr>
                  <a:xfrm>
                    <a:off x="9521111" y="5008280"/>
                    <a:ext cx="178609"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353B6BCE-DDBC-22D5-D197-9CD75D13B10A}"/>
                      </a:ext>
                    </a:extLst>
                  </p:cNvPr>
                  <p:cNvSpPr/>
                  <p:nvPr/>
                </p:nvSpPr>
                <p:spPr>
                  <a:xfrm>
                    <a:off x="10645518" y="5008280"/>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id="{67981170-E1DD-DC32-646C-8A91DCA99D7B}"/>
                      </a:ext>
                    </a:extLst>
                  </p:cNvPr>
                  <p:cNvSpPr/>
                  <p:nvPr/>
                </p:nvSpPr>
                <p:spPr>
                  <a:xfrm>
                    <a:off x="9324717" y="5008277"/>
                    <a:ext cx="89305"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id="{F1EFB2FF-9453-D21E-82F3-EBDA587E8711}"/>
                      </a:ext>
                    </a:extLst>
                  </p:cNvPr>
                  <p:cNvSpPr/>
                  <p:nvPr/>
                </p:nvSpPr>
                <p:spPr>
                  <a:xfrm>
                    <a:off x="10841261" y="5008278"/>
                    <a:ext cx="25479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5C47EECF-CB2C-251B-CB27-6B700F315EBF}"/>
                      </a:ext>
                    </a:extLst>
                  </p:cNvPr>
                  <p:cNvSpPr/>
                  <p:nvPr/>
                </p:nvSpPr>
                <p:spPr>
                  <a:xfrm>
                    <a:off x="8870774" y="5008272"/>
                    <a:ext cx="373043" cy="3122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8" name="Straight Connector 127">
                    <a:extLst>
                      <a:ext uri="{FF2B5EF4-FFF2-40B4-BE49-F238E27FC236}">
                        <a16:creationId xmlns:a16="http://schemas.microsoft.com/office/drawing/2014/main" id="{09A5BECA-8F4F-976B-2380-472281CFFC20}"/>
                      </a:ext>
                    </a:extLst>
                  </p:cNvPr>
                  <p:cNvCxnSpPr/>
                  <p:nvPr/>
                </p:nvCxnSpPr>
                <p:spPr>
                  <a:xfrm>
                    <a:off x="8862646" y="4549786"/>
                    <a:ext cx="223676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9761E798-A2EE-CEF0-C438-D79AE156588E}"/>
                    </a:ext>
                  </a:extLst>
                </p:cNvPr>
                <p:cNvGrpSpPr/>
                <p:nvPr/>
              </p:nvGrpSpPr>
              <p:grpSpPr>
                <a:xfrm>
                  <a:off x="9115298" y="3959584"/>
                  <a:ext cx="2089142" cy="1985273"/>
                  <a:chOff x="8969524" y="4569184"/>
                  <a:chExt cx="2089142" cy="1985273"/>
                </a:xfrm>
              </p:grpSpPr>
              <p:sp>
                <p:nvSpPr>
                  <p:cNvPr id="118" name="Rectangle 117">
                    <a:extLst>
                      <a:ext uri="{FF2B5EF4-FFF2-40B4-BE49-F238E27FC236}">
                        <a16:creationId xmlns:a16="http://schemas.microsoft.com/office/drawing/2014/main" id="{5985E6EB-A064-37BD-9731-9E0D9D6F885F}"/>
                      </a:ext>
                    </a:extLst>
                  </p:cNvPr>
                  <p:cNvSpPr/>
                  <p:nvPr/>
                </p:nvSpPr>
                <p:spPr>
                  <a:xfrm>
                    <a:off x="8969524" y="5015708"/>
                    <a:ext cx="2089142" cy="1538749"/>
                  </a:xfrm>
                  <a:prstGeom prst="rect">
                    <a:avLst/>
                  </a:prstGeom>
                  <a:solidFill>
                    <a:srgbClr val="92D050">
                      <a:alpha val="52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Triangle 118">
                    <a:extLst>
                      <a:ext uri="{FF2B5EF4-FFF2-40B4-BE49-F238E27FC236}">
                        <a16:creationId xmlns:a16="http://schemas.microsoft.com/office/drawing/2014/main" id="{D56B4FD5-9322-7A3C-A988-AEB303C9AE9F}"/>
                      </a:ext>
                    </a:extLst>
                  </p:cNvPr>
                  <p:cNvSpPr/>
                  <p:nvPr/>
                </p:nvSpPr>
                <p:spPr>
                  <a:xfrm>
                    <a:off x="9205451" y="4569184"/>
                    <a:ext cx="1676002" cy="431021"/>
                  </a:xfrm>
                  <a:prstGeom prst="triangle">
                    <a:avLst>
                      <a:gd name="adj" fmla="val 49305"/>
                    </a:avLst>
                  </a:prstGeom>
                  <a:solidFill>
                    <a:srgbClr val="92D050">
                      <a:alpha val="52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0" name="TextBox 109">
                <a:extLst>
                  <a:ext uri="{FF2B5EF4-FFF2-40B4-BE49-F238E27FC236}">
                    <a16:creationId xmlns:a16="http://schemas.microsoft.com/office/drawing/2014/main" id="{4E93F8F2-8E46-F2A6-B969-19E59986D08C}"/>
                  </a:ext>
                </a:extLst>
              </p:cNvPr>
              <p:cNvSpPr txBox="1"/>
              <p:nvPr/>
            </p:nvSpPr>
            <p:spPr>
              <a:xfrm>
                <a:off x="1462331" y="4978602"/>
                <a:ext cx="1003185" cy="714732"/>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Incident light </a:t>
                </a:r>
              </a:p>
            </p:txBody>
          </p:sp>
          <p:grpSp>
            <p:nvGrpSpPr>
              <p:cNvPr id="111" name="Group 110">
                <a:extLst>
                  <a:ext uri="{FF2B5EF4-FFF2-40B4-BE49-F238E27FC236}">
                    <a16:creationId xmlns:a16="http://schemas.microsoft.com/office/drawing/2014/main" id="{D75B5983-4AD2-1FCF-F4D3-4C74A0FA1A67}"/>
                  </a:ext>
                </a:extLst>
              </p:cNvPr>
              <p:cNvGrpSpPr/>
              <p:nvPr/>
            </p:nvGrpSpPr>
            <p:grpSpPr>
              <a:xfrm>
                <a:off x="1735681" y="3452023"/>
                <a:ext cx="637756" cy="467038"/>
                <a:chOff x="1735681" y="3452023"/>
                <a:chExt cx="637756" cy="467038"/>
              </a:xfrm>
            </p:grpSpPr>
            <p:cxnSp>
              <p:nvCxnSpPr>
                <p:cNvPr id="112" name="Straight Arrow Connector 111">
                  <a:extLst>
                    <a:ext uri="{FF2B5EF4-FFF2-40B4-BE49-F238E27FC236}">
                      <a16:creationId xmlns:a16="http://schemas.microsoft.com/office/drawing/2014/main" id="{9980B8B2-172A-7610-CC27-9BBE3BE4F1A3}"/>
                    </a:ext>
                  </a:extLst>
                </p:cNvPr>
                <p:cNvCxnSpPr/>
                <p:nvPr/>
              </p:nvCxnSpPr>
              <p:spPr>
                <a:xfrm flipV="1">
                  <a:off x="1908995" y="3725349"/>
                  <a:ext cx="0" cy="193712"/>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499115CB-70BD-7677-F406-9813E3C41F11}"/>
                    </a:ext>
                  </a:extLst>
                </p:cNvPr>
                <p:cNvCxnSpPr>
                  <a:cxnSpLocks/>
                </p:cNvCxnSpPr>
                <p:nvPr/>
              </p:nvCxnSpPr>
              <p:spPr>
                <a:xfrm flipV="1">
                  <a:off x="2008387" y="3704459"/>
                  <a:ext cx="0" cy="18738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D9976383-903E-921B-3F07-EA3FA3173306}"/>
                    </a:ext>
                  </a:extLst>
                </p:cNvPr>
                <p:cNvSpPr txBox="1"/>
                <p:nvPr/>
              </p:nvSpPr>
              <p:spPr>
                <a:xfrm>
                  <a:off x="1913382" y="3453481"/>
                  <a:ext cx="460055"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sp>
              <p:nvSpPr>
                <p:cNvPr id="115" name="TextBox 114">
                  <a:extLst>
                    <a:ext uri="{FF2B5EF4-FFF2-40B4-BE49-F238E27FC236}">
                      <a16:creationId xmlns:a16="http://schemas.microsoft.com/office/drawing/2014/main" id="{42D2B48E-BD4D-F4C0-6549-ED9C2D6BF310}"/>
                    </a:ext>
                  </a:extLst>
                </p:cNvPr>
                <p:cNvSpPr txBox="1"/>
                <p:nvPr/>
              </p:nvSpPr>
              <p:spPr>
                <a:xfrm>
                  <a:off x="1735681" y="3452023"/>
                  <a:ext cx="470619" cy="323448"/>
                </a:xfrm>
                <a:prstGeom prst="rect">
                  <a:avLst/>
                </a:prstGeom>
                <a:noFill/>
              </p:spPr>
              <p:txBody>
                <a:bodyPr wrap="square">
                  <a:spAutoFit/>
                </a:bodyPr>
                <a:lstStyle/>
                <a:p>
                  <a:r>
                    <a:rPr lang="en-US" sz="1400" dirty="0">
                      <a:solidFill>
                        <a:schemeClr val="tx2"/>
                      </a:solidFill>
                      <a:latin typeface="Arial" panose="020B0604020202020204" pitchFamily="34" charset="0"/>
                      <a:cs typeface="Arial" panose="020B0604020202020204" pitchFamily="34" charset="0"/>
                    </a:rPr>
                    <a:t>e</a:t>
                  </a:r>
                  <a:r>
                    <a:rPr lang="en-US" sz="1400" baseline="30000" dirty="0">
                      <a:solidFill>
                        <a:schemeClr val="tx2"/>
                      </a:solidFill>
                      <a:latin typeface="Arial" panose="020B0604020202020204" pitchFamily="34" charset="0"/>
                      <a:cs typeface="Arial" panose="020B0604020202020204" pitchFamily="34" charset="0"/>
                    </a:rPr>
                    <a:t>-</a:t>
                  </a:r>
                  <a:endParaRPr lang="en-US" sz="1400" baseline="30000" dirty="0"/>
                </a:p>
              </p:txBody>
            </p:sp>
          </p:grpSp>
        </p:grpSp>
        <p:sp>
          <p:nvSpPr>
            <p:cNvPr id="108" name="Triangle 107">
              <a:extLst>
                <a:ext uri="{FF2B5EF4-FFF2-40B4-BE49-F238E27FC236}">
                  <a16:creationId xmlns:a16="http://schemas.microsoft.com/office/drawing/2014/main" id="{C075C15D-8FDD-A0DB-36D2-112E55751000}"/>
                </a:ext>
              </a:extLst>
            </p:cNvPr>
            <p:cNvSpPr/>
            <p:nvPr/>
          </p:nvSpPr>
          <p:spPr>
            <a:xfrm rot="10800000">
              <a:off x="7988959" y="4154227"/>
              <a:ext cx="2799884" cy="596444"/>
            </a:xfrm>
            <a:prstGeom prst="triangle">
              <a:avLst>
                <a:gd name="adj" fmla="val 49305"/>
              </a:avLst>
            </a:prstGeom>
            <a:solidFill>
              <a:srgbClr val="92D050">
                <a:alpha val="52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1" name="Group 130">
            <a:extLst>
              <a:ext uri="{FF2B5EF4-FFF2-40B4-BE49-F238E27FC236}">
                <a16:creationId xmlns:a16="http://schemas.microsoft.com/office/drawing/2014/main" id="{DB122F76-70E2-E4B3-101D-F6FF5A11B4EF}"/>
              </a:ext>
            </a:extLst>
          </p:cNvPr>
          <p:cNvGrpSpPr/>
          <p:nvPr/>
        </p:nvGrpSpPr>
        <p:grpSpPr>
          <a:xfrm>
            <a:off x="7362042" y="1033142"/>
            <a:ext cx="4526205" cy="2627747"/>
            <a:chOff x="7665795" y="1139856"/>
            <a:chExt cx="4526205" cy="2627747"/>
          </a:xfrm>
        </p:grpSpPr>
        <p:grpSp>
          <p:nvGrpSpPr>
            <p:cNvPr id="130" name="Group 129">
              <a:extLst>
                <a:ext uri="{FF2B5EF4-FFF2-40B4-BE49-F238E27FC236}">
                  <a16:creationId xmlns:a16="http://schemas.microsoft.com/office/drawing/2014/main" id="{0E0C761E-6735-2A97-FEA2-48DE7D0DC085}"/>
                </a:ext>
              </a:extLst>
            </p:cNvPr>
            <p:cNvGrpSpPr/>
            <p:nvPr/>
          </p:nvGrpSpPr>
          <p:grpSpPr>
            <a:xfrm>
              <a:off x="7665795" y="1139856"/>
              <a:ext cx="4129339" cy="2627747"/>
              <a:chOff x="7665795" y="1139856"/>
              <a:chExt cx="4129339" cy="2627747"/>
            </a:xfrm>
          </p:grpSpPr>
          <p:pic>
            <p:nvPicPr>
              <p:cNvPr id="26" name="Picture 25">
                <a:extLst>
                  <a:ext uri="{FF2B5EF4-FFF2-40B4-BE49-F238E27FC236}">
                    <a16:creationId xmlns:a16="http://schemas.microsoft.com/office/drawing/2014/main" id="{2F35CE1D-3CB5-1A08-549D-B0182F96BBD9}"/>
                  </a:ext>
                </a:extLst>
              </p:cNvPr>
              <p:cNvPicPr>
                <a:picLocks noChangeAspect="1"/>
              </p:cNvPicPr>
              <p:nvPr/>
            </p:nvPicPr>
            <p:blipFill>
              <a:blip r:embed="rId4"/>
              <a:srcRect t="6622"/>
              <a:stretch>
                <a:fillRect/>
              </a:stretch>
            </p:blipFill>
            <p:spPr>
              <a:xfrm>
                <a:off x="7665795" y="1139856"/>
                <a:ext cx="3415359" cy="2543248"/>
              </a:xfrm>
              <a:prstGeom prst="rect">
                <a:avLst/>
              </a:prstGeom>
            </p:spPr>
          </p:pic>
          <p:sp>
            <p:nvSpPr>
              <p:cNvPr id="28" name="TextBox 27">
                <a:extLst>
                  <a:ext uri="{FF2B5EF4-FFF2-40B4-BE49-F238E27FC236}">
                    <a16:creationId xmlns:a16="http://schemas.microsoft.com/office/drawing/2014/main" id="{D8908355-BA8E-90AF-DED3-1C470A09486A}"/>
                  </a:ext>
                </a:extLst>
              </p:cNvPr>
              <p:cNvSpPr txBox="1"/>
              <p:nvPr/>
            </p:nvSpPr>
            <p:spPr>
              <a:xfrm>
                <a:off x="9171539" y="3459826"/>
                <a:ext cx="88923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532 </a:t>
                </a:r>
                <a:endParaRPr lang="en-US" sz="1400" dirty="0"/>
              </a:p>
            </p:txBody>
          </p:sp>
          <p:sp>
            <p:nvSpPr>
              <p:cNvPr id="29" name="TextBox 28">
                <a:extLst>
                  <a:ext uri="{FF2B5EF4-FFF2-40B4-BE49-F238E27FC236}">
                    <a16:creationId xmlns:a16="http://schemas.microsoft.com/office/drawing/2014/main" id="{6800A7AD-AAE6-85F8-2309-3C01D31D9268}"/>
                  </a:ext>
                </a:extLst>
              </p:cNvPr>
              <p:cNvSpPr txBox="1"/>
              <p:nvPr/>
            </p:nvSpPr>
            <p:spPr>
              <a:xfrm>
                <a:off x="9774478" y="3459826"/>
                <a:ext cx="88923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533 </a:t>
                </a:r>
                <a:endParaRPr lang="en-US" sz="1400" dirty="0"/>
              </a:p>
            </p:txBody>
          </p:sp>
          <p:sp>
            <p:nvSpPr>
              <p:cNvPr id="30" name="TextBox 29">
                <a:extLst>
                  <a:ext uri="{FF2B5EF4-FFF2-40B4-BE49-F238E27FC236}">
                    <a16:creationId xmlns:a16="http://schemas.microsoft.com/office/drawing/2014/main" id="{F058C1AC-6EC9-6C96-6BB9-5BB7DFCFD21B}"/>
                  </a:ext>
                </a:extLst>
              </p:cNvPr>
              <p:cNvSpPr txBox="1"/>
              <p:nvPr/>
            </p:nvSpPr>
            <p:spPr>
              <a:xfrm>
                <a:off x="8561974" y="3459826"/>
                <a:ext cx="88923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531</a:t>
                </a:r>
                <a:endParaRPr lang="en-US" sz="1400" dirty="0"/>
              </a:p>
            </p:txBody>
          </p:sp>
          <p:cxnSp>
            <p:nvCxnSpPr>
              <p:cNvPr id="32" name="Straight Arrow Connector 31">
                <a:extLst>
                  <a:ext uri="{FF2B5EF4-FFF2-40B4-BE49-F238E27FC236}">
                    <a16:creationId xmlns:a16="http://schemas.microsoft.com/office/drawing/2014/main" id="{C37AD377-6F42-44FF-6B25-881589835F19}"/>
                  </a:ext>
                </a:extLst>
              </p:cNvPr>
              <p:cNvCxnSpPr>
                <a:cxnSpLocks/>
              </p:cNvCxnSpPr>
              <p:nvPr/>
            </p:nvCxnSpPr>
            <p:spPr>
              <a:xfrm>
                <a:off x="8960176" y="2362497"/>
                <a:ext cx="814302"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CB74102C-DA65-D261-B759-BC2B1CFB7891}"/>
                      </a:ext>
                    </a:extLst>
                  </p:cNvPr>
                  <p:cNvSpPr txBox="1"/>
                  <p:nvPr/>
                </p:nvSpPr>
                <p:spPr>
                  <a:xfrm>
                    <a:off x="9725463" y="1647940"/>
                    <a:ext cx="2069671" cy="923330"/>
                  </a:xfrm>
                  <a:prstGeom prst="rect">
                    <a:avLst/>
                  </a:prstGeom>
                  <a:noFill/>
                </p:spPr>
                <p:txBody>
                  <a:bodyPr wrap="square">
                    <a:spAutoFit/>
                  </a:bodyPr>
                  <a:lstStyle/>
                  <a:p>
                    <a:pPr>
                      <a:lnSpc>
                        <a:spcPct val="150000"/>
                      </a:lnSpc>
                    </a:pPr>
                    <a:r>
                      <a:rPr lang="en-US" sz="1800" dirty="0">
                        <a:solidFill>
                          <a:schemeClr val="tx1"/>
                        </a:solidFill>
                        <a:latin typeface="Arial" panose="020B0604020202020204" pitchFamily="34" charset="0"/>
                        <a:cs typeface="Arial" panose="020B0604020202020204" pitchFamily="34" charset="0"/>
                      </a:rPr>
                      <a:t>For </a:t>
                    </a:r>
                    <a14:m>
                      <m:oMath xmlns:m="http://schemas.openxmlformats.org/officeDocument/2006/math">
                        <m:r>
                          <m:rPr>
                            <m:sty m:val="p"/>
                          </m:rPr>
                          <a:rPr lang="en-US">
                            <a:solidFill>
                              <a:schemeClr val="tx1"/>
                            </a:solidFill>
                            <a:latin typeface="Cambria Math" panose="02040503050406030204" pitchFamily="18" charset="0"/>
                            <a:cs typeface="Arial" panose="020B0604020202020204" pitchFamily="34" charset="0"/>
                          </a:rPr>
                          <m:t>Δ</m:t>
                        </m:r>
                        <m:r>
                          <m:rPr>
                            <m:sty m:val="p"/>
                          </m:rPr>
                          <a:rPr lang="en-US" b="0" i="0" smtClean="0">
                            <a:solidFill>
                              <a:schemeClr val="tx1"/>
                            </a:solidFill>
                            <a:latin typeface="Cambria Math" panose="02040503050406030204" pitchFamily="18" charset="0"/>
                            <a:cs typeface="Arial" panose="020B0604020202020204" pitchFamily="34" charset="0"/>
                          </a:rPr>
                          <m:t>t</m:t>
                        </m:r>
                        <m:r>
                          <a:rPr lang="en-US" b="0" i="0" smtClean="0">
                            <a:solidFill>
                              <a:schemeClr val="tx1"/>
                            </a:solidFill>
                            <a:latin typeface="Cambria Math" panose="02040503050406030204" pitchFamily="18" charset="0"/>
                            <a:cs typeface="Arial" panose="020B0604020202020204" pitchFamily="34" charset="0"/>
                          </a:rPr>
                          <m:t>=150 </m:t>
                        </m:r>
                        <m:r>
                          <m:rPr>
                            <m:sty m:val="p"/>
                          </m:rPr>
                          <a:rPr lang="en-US" b="0" i="0" smtClean="0">
                            <a:solidFill>
                              <a:schemeClr val="tx1"/>
                            </a:solidFill>
                            <a:latin typeface="Cambria Math" panose="02040503050406030204" pitchFamily="18" charset="0"/>
                            <a:cs typeface="Arial" panose="020B0604020202020204" pitchFamily="34" charset="0"/>
                          </a:rPr>
                          <m:t>fs</m:t>
                        </m:r>
                        <m:r>
                          <a:rPr lang="en-US" b="0" i="0" smtClean="0">
                            <a:solidFill>
                              <a:schemeClr val="tx1"/>
                            </a:solidFill>
                            <a:latin typeface="Cambria Math" panose="02040503050406030204" pitchFamily="18" charset="0"/>
                            <a:cs typeface="Arial" panose="020B0604020202020204" pitchFamily="34" charset="0"/>
                          </a:rPr>
                          <m:t>,</m:t>
                        </m:r>
                      </m:oMath>
                    </a14:m>
                    <a:endParaRPr lang="en-US" sz="1800" dirty="0">
                      <a:solidFill>
                        <a:schemeClr val="tx1"/>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cs typeface="Arial" panose="020B0604020202020204" pitchFamily="34" charset="0"/>
                            </a:rPr>
                            <m:t>𝚫</m:t>
                          </m:r>
                          <m:r>
                            <a:rPr lang="en-US" b="1" i="1">
                              <a:solidFill>
                                <a:srgbClr val="C00000"/>
                              </a:solidFill>
                              <a:latin typeface="Cambria Math" panose="02040503050406030204" pitchFamily="18" charset="0"/>
                              <a:cs typeface="Arial" panose="020B0604020202020204" pitchFamily="34" charset="0"/>
                            </a:rPr>
                            <m:t>𝝀</m:t>
                          </m:r>
                          <m:r>
                            <a:rPr lang="en-US" b="1" i="1">
                              <a:solidFill>
                                <a:srgbClr val="C00000"/>
                              </a:solidFill>
                              <a:latin typeface="Cambria Math" panose="02040503050406030204" pitchFamily="18" charset="0"/>
                              <a:cs typeface="Arial" panose="020B0604020202020204" pitchFamily="34" charset="0"/>
                            </a:rPr>
                            <m:t>=</m:t>
                          </m:r>
                          <m:r>
                            <a:rPr lang="en-US" b="1" i="1">
                              <a:solidFill>
                                <a:srgbClr val="C00000"/>
                              </a:solidFill>
                              <a:latin typeface="Cambria Math" panose="02040503050406030204" pitchFamily="18" charset="0"/>
                              <a:cs typeface="Arial" panose="020B0604020202020204" pitchFamily="34" charset="0"/>
                            </a:rPr>
                            <m:t>𝟐</m:t>
                          </m:r>
                          <m:r>
                            <a:rPr lang="en-US" b="1" i="1">
                              <a:solidFill>
                                <a:srgbClr val="C00000"/>
                              </a:solidFill>
                              <a:latin typeface="Cambria Math" panose="02040503050406030204" pitchFamily="18" charset="0"/>
                              <a:cs typeface="Arial" panose="020B0604020202020204" pitchFamily="34" charset="0"/>
                            </a:rPr>
                            <m:t>.</m:t>
                          </m:r>
                          <m:r>
                            <a:rPr lang="en-US" b="1" i="1">
                              <a:solidFill>
                                <a:srgbClr val="C00000"/>
                              </a:solidFill>
                              <a:latin typeface="Cambria Math" panose="02040503050406030204" pitchFamily="18" charset="0"/>
                              <a:cs typeface="Arial" panose="020B0604020202020204" pitchFamily="34" charset="0"/>
                            </a:rPr>
                            <m:t>𝟖</m:t>
                          </m:r>
                          <m:r>
                            <a:rPr lang="en-US" b="1" i="1">
                              <a:solidFill>
                                <a:srgbClr val="C00000"/>
                              </a:solidFill>
                              <a:latin typeface="Cambria Math" panose="02040503050406030204" pitchFamily="18" charset="0"/>
                              <a:cs typeface="Arial" panose="020B0604020202020204" pitchFamily="34" charset="0"/>
                            </a:rPr>
                            <m:t> </m:t>
                          </m:r>
                          <m:r>
                            <a:rPr lang="en-US" b="1" i="1">
                              <a:solidFill>
                                <a:srgbClr val="C00000"/>
                              </a:solidFill>
                              <a:latin typeface="Cambria Math" panose="02040503050406030204" pitchFamily="18" charset="0"/>
                              <a:cs typeface="Arial" panose="020B0604020202020204" pitchFamily="34" charset="0"/>
                            </a:rPr>
                            <m:t>𝒏𝒎</m:t>
                          </m:r>
                        </m:oMath>
                      </m:oMathPara>
                    </a14:m>
                    <a:endParaRPr lang="en-US" b="1" dirty="0">
                      <a:solidFill>
                        <a:srgbClr val="C00000"/>
                      </a:solidFill>
                    </a:endParaRPr>
                  </a:p>
                </p:txBody>
              </p:sp>
            </mc:Choice>
            <mc:Fallback>
              <p:sp>
                <p:nvSpPr>
                  <p:cNvPr id="33" name="TextBox 32">
                    <a:extLst>
                      <a:ext uri="{FF2B5EF4-FFF2-40B4-BE49-F238E27FC236}">
                        <a16:creationId xmlns:a16="http://schemas.microsoft.com/office/drawing/2014/main" id="{CB74102C-DA65-D261-B759-BC2B1CFB7891}"/>
                      </a:ext>
                    </a:extLst>
                  </p:cNvPr>
                  <p:cNvSpPr txBox="1">
                    <a:spLocks noRot="1" noChangeAspect="1" noMove="1" noResize="1" noEditPoints="1" noAdjustHandles="1" noChangeArrowheads="1" noChangeShapeType="1" noTextEdit="1"/>
                  </p:cNvSpPr>
                  <p:nvPr/>
                </p:nvSpPr>
                <p:spPr>
                  <a:xfrm>
                    <a:off x="9725463" y="1647940"/>
                    <a:ext cx="2069671" cy="923330"/>
                  </a:xfrm>
                  <a:prstGeom prst="rect">
                    <a:avLst/>
                  </a:prstGeom>
                  <a:blipFill>
                    <a:blip r:embed="rId5"/>
                    <a:stretch>
                      <a:fillRect l="-3067" b="-2740"/>
                    </a:stretch>
                  </a:blipFill>
                </p:spPr>
                <p:txBody>
                  <a:bodyPr/>
                  <a:lstStyle/>
                  <a:p>
                    <a:r>
                      <a:rPr lang="en-US">
                        <a:noFill/>
                      </a:rPr>
                      <a:t> </a:t>
                    </a:r>
                  </a:p>
                </p:txBody>
              </p:sp>
            </mc:Fallback>
          </mc:AlternateContent>
        </p:grpSp>
        <p:sp>
          <p:nvSpPr>
            <p:cNvPr id="129" name="TextBox 128">
              <a:extLst>
                <a:ext uri="{FF2B5EF4-FFF2-40B4-BE49-F238E27FC236}">
                  <a16:creationId xmlns:a16="http://schemas.microsoft.com/office/drawing/2014/main" id="{137374A9-9135-FC05-5962-9A701ABE75A0}"/>
                </a:ext>
              </a:extLst>
            </p:cNvPr>
            <p:cNvSpPr txBox="1"/>
            <p:nvPr/>
          </p:nvSpPr>
          <p:spPr>
            <a:xfrm>
              <a:off x="10536273" y="3425637"/>
              <a:ext cx="1655727"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Wavelength (nm)</a:t>
              </a:r>
              <a:endParaRPr lang="en-US" sz="1400" dirty="0"/>
            </a:p>
          </p:txBody>
        </p:sp>
      </p:gr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B4ADF63-1AFE-A779-4CEF-920D85DB66F9}"/>
                  </a:ext>
                </a:extLst>
              </p:cNvPr>
              <p:cNvSpPr txBox="1"/>
              <p:nvPr/>
            </p:nvSpPr>
            <p:spPr>
              <a:xfrm>
                <a:off x="575847" y="4316045"/>
                <a:ext cx="6109252" cy="170232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For a 150 fs laser pulse, </a:t>
                </a:r>
                <a14:m>
                  <m:oMath xmlns:m="http://schemas.openxmlformats.org/officeDocument/2006/math">
                    <m:r>
                      <a:rPr lang="en-US" i="1">
                        <a:latin typeface="Cambria Math" panose="02040503050406030204" pitchFamily="18" charset="0"/>
                      </a:rPr>
                      <m:t>𝛥𝜆</m:t>
                    </m:r>
                  </m:oMath>
                </a14:m>
                <a:r>
                  <a:rPr lang="en-US" dirty="0">
                    <a:latin typeface="Arial" panose="020B0604020202020204" pitchFamily="34" charset="0"/>
                    <a:cs typeface="Arial" panose="020B0604020202020204" pitchFamily="34" charset="0"/>
                  </a:rPr>
                  <a:t> corresponds to 2.8 nm.</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For </a:t>
                </a:r>
                <a14:m>
                  <m:oMath xmlns:m="http://schemas.openxmlformats.org/officeDocument/2006/math">
                    <m:r>
                      <m:rPr>
                        <m:sty m:val="p"/>
                      </m:rPr>
                      <a:rPr lang="en-US" b="0" i="0" smtClean="0">
                        <a:latin typeface="Cambria Math" panose="02040503050406030204" pitchFamily="18" charset="0"/>
                        <a:cs typeface="Arial" panose="020B0604020202020204" pitchFamily="34" charset="0"/>
                      </a:rPr>
                      <m:t>Δ</m:t>
                    </m:r>
                    <m:r>
                      <a:rPr lang="en-US" b="0" i="1" smtClean="0">
                        <a:latin typeface="Cambria Math" panose="02040503050406030204" pitchFamily="18" charset="0"/>
                        <a:cs typeface="Arial" panose="020B0604020202020204" pitchFamily="34" charset="0"/>
                      </a:rPr>
                      <m:t>𝜆</m:t>
                    </m:r>
                    <m:r>
                      <a:rPr lang="en-US" b="0" i="1" smtClean="0">
                        <a:latin typeface="Cambria Math" panose="02040503050406030204" pitchFamily="18" charset="0"/>
                        <a:cs typeface="Arial" panose="020B0604020202020204" pitchFamily="34" charset="0"/>
                      </a:rPr>
                      <m:t>=2.8 </m:t>
                    </m:r>
                    <m:r>
                      <a:rPr lang="en-US" b="0" i="1" smtClean="0">
                        <a:latin typeface="Cambria Math" panose="02040503050406030204" pitchFamily="18" charset="0"/>
                        <a:cs typeface="Arial" panose="020B0604020202020204" pitchFamily="34" charset="0"/>
                      </a:rPr>
                      <m:t>𝑛𝑚</m:t>
                    </m:r>
                    <m:r>
                      <a:rPr lang="en-US" b="0" i="1" smtClean="0">
                        <a:latin typeface="Cambria Math" panose="02040503050406030204" pitchFamily="18" charset="0"/>
                        <a:cs typeface="Arial" panose="020B0604020202020204" pitchFamily="34" charset="0"/>
                      </a:rPr>
                      <m:t>,  </m:t>
                    </m:r>
                    <m:r>
                      <m:rPr>
                        <m:sty m:val="p"/>
                      </m:rPr>
                      <a:rPr lang="en-US" b="0" i="0" smtClean="0">
                        <a:latin typeface="Cambria Math" panose="02040503050406030204" pitchFamily="18" charset="0"/>
                        <a:cs typeface="Arial" panose="020B0604020202020204" pitchFamily="34" charset="0"/>
                      </a:rPr>
                      <m:t>Δ</m:t>
                    </m:r>
                    <m:r>
                      <a:rPr lang="en-US" b="0" i="1" smtClean="0">
                        <a:latin typeface="Cambria Math" panose="02040503050406030204" pitchFamily="18" charset="0"/>
                        <a:cs typeface="Arial" panose="020B0604020202020204" pitchFamily="34" charset="0"/>
                      </a:rPr>
                      <m:t>𝑓</m:t>
                    </m:r>
                    <m:r>
                      <a:rPr lang="en-US" b="0" i="1" smtClean="0">
                        <a:latin typeface="Cambria Math" panose="02040503050406030204" pitchFamily="18" charset="0"/>
                        <a:cs typeface="Arial" panose="020B0604020202020204" pitchFamily="34" charset="0"/>
                      </a:rPr>
                      <m:t>=2.6 </m:t>
                    </m:r>
                    <m:r>
                      <a:rPr lang="en-US" b="0" i="1" smtClean="0">
                        <a:latin typeface="Cambria Math" panose="02040503050406030204" pitchFamily="18" charset="0"/>
                        <a:cs typeface="Arial" panose="020B0604020202020204" pitchFamily="34" charset="0"/>
                      </a:rPr>
                      <m:t>𝜇</m:t>
                    </m:r>
                    <m:r>
                      <a:rPr lang="en-US" b="0" i="1" smtClean="0">
                        <a:latin typeface="Cambria Math" panose="02040503050406030204" pitchFamily="18" charset="0"/>
                        <a:cs typeface="Arial" panose="020B0604020202020204" pitchFamily="34" charset="0"/>
                      </a:rPr>
                      <m:t>𝑚</m:t>
                    </m:r>
                  </m:oMath>
                </a14:m>
                <a:endParaRPr lang="en-US" b="0" i="1" dirty="0">
                  <a:latin typeface="Cambria Math" panose="02040503050406030204" pitchFamily="18" charset="0"/>
                  <a:cs typeface="Arial" panose="020B0604020202020204" pitchFamily="34" charset="0"/>
                </a:endParaRPr>
              </a:p>
              <a:p>
                <a:pPr marL="342900" indent="-342900">
                  <a:lnSpc>
                    <a:spcPct val="150000"/>
                  </a:lnSpc>
                  <a:buFont typeface="Arial" panose="020B0604020202020204" pitchFamily="34" charset="0"/>
                  <a:buChar char="•"/>
                </a:pPr>
                <a:r>
                  <a:rPr lang="en-US" dirty="0">
                    <a:cs typeface="Arial" panose="020B0604020202020204" pitchFamily="34" charset="0"/>
                  </a:rPr>
                  <a:t>Different wavelength components focus at different axial positions.</a:t>
                </a:r>
                <a:endParaRPr lang="en-US" dirty="0">
                  <a:highlight>
                    <a:srgbClr val="FFFF00"/>
                  </a:highlight>
                  <a:latin typeface="Arial" panose="020B0604020202020204" pitchFamily="34"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DB4ADF63-1AFE-A779-4CEF-920D85DB66F9}"/>
                  </a:ext>
                </a:extLst>
              </p:cNvPr>
              <p:cNvSpPr txBox="1">
                <a:spLocks noRot="1" noChangeAspect="1" noMove="1" noResize="1" noEditPoints="1" noAdjustHandles="1" noChangeArrowheads="1" noChangeShapeType="1" noTextEdit="1"/>
              </p:cNvSpPr>
              <p:nvPr/>
            </p:nvSpPr>
            <p:spPr>
              <a:xfrm>
                <a:off x="575847" y="4316045"/>
                <a:ext cx="6109252" cy="1702325"/>
              </a:xfrm>
              <a:prstGeom prst="rect">
                <a:avLst/>
              </a:prstGeom>
              <a:blipFill>
                <a:blip r:embed="rId6"/>
                <a:stretch>
                  <a:fillRect l="-622" b="-5185"/>
                </a:stretch>
              </a:blipFill>
            </p:spPr>
            <p:txBody>
              <a:bodyPr/>
              <a:lstStyle/>
              <a:p>
                <a:r>
                  <a:rPr lang="en-US">
                    <a:noFill/>
                  </a:rPr>
                  <a:t> </a:t>
                </a:r>
              </a:p>
            </p:txBody>
          </p:sp>
        </mc:Fallback>
      </mc:AlternateContent>
    </p:spTree>
    <p:extLst>
      <p:ext uri="{BB962C8B-B14F-4D97-AF65-F5344CB8AC3E}">
        <p14:creationId xmlns:p14="http://schemas.microsoft.com/office/powerpoint/2010/main" val="22884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Fresnel zone plate, (b) phase zone plate, and (c) phase Fresnel lens. ">
            <a:extLst>
              <a:ext uri="{FF2B5EF4-FFF2-40B4-BE49-F238E27FC236}">
                <a16:creationId xmlns:a16="http://schemas.microsoft.com/office/drawing/2014/main" id="{2C658BC5-8740-EE28-D155-AFD3FC295713}"/>
              </a:ext>
            </a:extLst>
          </p:cNvPr>
          <p:cNvPicPr>
            <a:picLocks noChangeAspect="1"/>
          </p:cNvPicPr>
          <p:nvPr/>
        </p:nvPicPr>
        <p:blipFill>
          <a:blip r:embed="rId2"/>
          <a:srcRect r="43837"/>
          <a:stretch>
            <a:fillRect/>
          </a:stretch>
        </p:blipFill>
        <p:spPr>
          <a:xfrm>
            <a:off x="4328125" y="2606434"/>
            <a:ext cx="3245224" cy="3151753"/>
          </a:xfrm>
          <a:prstGeom prst="rect">
            <a:avLst/>
          </a:prstGeom>
        </p:spPr>
      </p:pic>
      <p:pic>
        <p:nvPicPr>
          <p:cNvPr id="19" name="Picture 18" descr="(a) Fresnel zone plate, (b) phase zone plate, and (c) phase Fresnel lens. ">
            <a:extLst>
              <a:ext uri="{FF2B5EF4-FFF2-40B4-BE49-F238E27FC236}">
                <a16:creationId xmlns:a16="http://schemas.microsoft.com/office/drawing/2014/main" id="{15734644-CADE-2B26-22AB-D9A97A885354}"/>
              </a:ext>
            </a:extLst>
          </p:cNvPr>
          <p:cNvPicPr>
            <a:picLocks noChangeAspect="1"/>
          </p:cNvPicPr>
          <p:nvPr/>
        </p:nvPicPr>
        <p:blipFill>
          <a:blip r:embed="rId2"/>
          <a:srcRect l="63811" r="31534"/>
          <a:stretch>
            <a:fillRect/>
          </a:stretch>
        </p:blipFill>
        <p:spPr>
          <a:xfrm>
            <a:off x="8704217" y="1577106"/>
            <a:ext cx="354213" cy="4151066"/>
          </a:xfrm>
          <a:prstGeom prst="rect">
            <a:avLst/>
          </a:prstGeom>
        </p:spPr>
      </p:pic>
      <p:sp>
        <p:nvSpPr>
          <p:cNvPr id="20" name="TextBox 19">
            <a:extLst>
              <a:ext uri="{FF2B5EF4-FFF2-40B4-BE49-F238E27FC236}">
                <a16:creationId xmlns:a16="http://schemas.microsoft.com/office/drawing/2014/main" id="{AD44B9E4-E01C-DC7B-FC11-FFC1FBC85D58}"/>
              </a:ext>
            </a:extLst>
          </p:cNvPr>
          <p:cNvSpPr txBox="1"/>
          <p:nvPr/>
        </p:nvSpPr>
        <p:spPr>
          <a:xfrm rot="16200000">
            <a:off x="7708973" y="2959789"/>
            <a:ext cx="3948137" cy="140131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pic>
        <p:nvPicPr>
          <p:cNvPr id="10" name="Picture 9">
            <a:extLst>
              <a:ext uri="{FF2B5EF4-FFF2-40B4-BE49-F238E27FC236}">
                <a16:creationId xmlns:a16="http://schemas.microsoft.com/office/drawing/2014/main" id="{995AC3AB-F103-3465-78ED-FC22EF7140D4}"/>
              </a:ext>
            </a:extLst>
          </p:cNvPr>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7947164" y="1559176"/>
            <a:ext cx="992582" cy="499165"/>
          </a:xfrm>
          <a:prstGeom prst="rect">
            <a:avLst/>
          </a:prstGeom>
        </p:spPr>
      </p:pic>
      <p:cxnSp>
        <p:nvCxnSpPr>
          <p:cNvPr id="13" name="Straight Connector 12">
            <a:extLst>
              <a:ext uri="{FF2B5EF4-FFF2-40B4-BE49-F238E27FC236}">
                <a16:creationId xmlns:a16="http://schemas.microsoft.com/office/drawing/2014/main" id="{9CCCF7C7-CD67-FC68-A450-8C46A8720CBB}"/>
              </a:ext>
            </a:extLst>
          </p:cNvPr>
          <p:cNvCxnSpPr>
            <a:cxnSpLocks/>
            <a:endCxn id="20" idx="2"/>
          </p:cNvCxnSpPr>
          <p:nvPr/>
        </p:nvCxnSpPr>
        <p:spPr>
          <a:xfrm>
            <a:off x="8960018" y="3031454"/>
            <a:ext cx="1423683" cy="628994"/>
          </a:xfrm>
          <a:prstGeom prst="line">
            <a:avLst/>
          </a:prstGeom>
          <a:ln>
            <a:solidFill>
              <a:srgbClr val="FF0000">
                <a:alpha val="44000"/>
              </a:srgb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406DE01-1024-96EC-1155-417F132EC1B2}"/>
              </a:ext>
            </a:extLst>
          </p:cNvPr>
          <p:cNvCxnSpPr>
            <a:cxnSpLocks/>
            <a:endCxn id="20" idx="2"/>
          </p:cNvCxnSpPr>
          <p:nvPr/>
        </p:nvCxnSpPr>
        <p:spPr>
          <a:xfrm>
            <a:off x="8944181" y="1728886"/>
            <a:ext cx="1439520" cy="1931562"/>
          </a:xfrm>
          <a:prstGeom prst="line">
            <a:avLst/>
          </a:prstGeom>
          <a:ln>
            <a:solidFill>
              <a:srgbClr val="FF0000">
                <a:alpha val="44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AFCF868-6ABD-C3F7-15B9-832C865BE78E}"/>
              </a:ext>
            </a:extLst>
          </p:cNvPr>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7965092" y="2787648"/>
            <a:ext cx="992583" cy="499165"/>
          </a:xfrm>
          <a:prstGeom prst="rect">
            <a:avLst/>
          </a:prstGeom>
        </p:spPr>
      </p:pic>
      <p:sp>
        <p:nvSpPr>
          <p:cNvPr id="43" name="TextBox 42">
            <a:extLst>
              <a:ext uri="{FF2B5EF4-FFF2-40B4-BE49-F238E27FC236}">
                <a16:creationId xmlns:a16="http://schemas.microsoft.com/office/drawing/2014/main" id="{26357EF4-1C3F-505C-39D0-7690BA401270}"/>
              </a:ext>
            </a:extLst>
          </p:cNvPr>
          <p:cNvSpPr txBox="1"/>
          <p:nvPr/>
        </p:nvSpPr>
        <p:spPr>
          <a:xfrm>
            <a:off x="8895465" y="2846850"/>
            <a:ext cx="568489" cy="338554"/>
          </a:xfrm>
          <a:prstGeom prst="rect">
            <a:avLst/>
          </a:prstGeom>
          <a:noFill/>
        </p:spPr>
        <p:txBody>
          <a:bodyPr wrap="square" rtlCol="0">
            <a:spAutoFit/>
          </a:bodyPr>
          <a:lstStyle/>
          <a:p>
            <a:r>
              <a:rPr lang="en-US" sz="1600" dirty="0">
                <a:solidFill>
                  <a:schemeClr val="tx2"/>
                </a:solidFill>
                <a:latin typeface="Calibri"/>
                <a:cs typeface="Calibri"/>
              </a:rPr>
              <a:t> a</a:t>
            </a:r>
          </a:p>
        </p:txBody>
      </p:sp>
      <p:sp>
        <p:nvSpPr>
          <p:cNvPr id="44" name="TextBox 43">
            <a:extLst>
              <a:ext uri="{FF2B5EF4-FFF2-40B4-BE49-F238E27FC236}">
                <a16:creationId xmlns:a16="http://schemas.microsoft.com/office/drawing/2014/main" id="{BCC468B2-ABA4-2E23-F37E-717DA64D7A67}"/>
              </a:ext>
            </a:extLst>
          </p:cNvPr>
          <p:cNvSpPr txBox="1"/>
          <p:nvPr/>
        </p:nvSpPr>
        <p:spPr>
          <a:xfrm>
            <a:off x="8906575" y="1637938"/>
            <a:ext cx="568489" cy="338554"/>
          </a:xfrm>
          <a:prstGeom prst="rect">
            <a:avLst/>
          </a:prstGeom>
          <a:noFill/>
        </p:spPr>
        <p:txBody>
          <a:bodyPr wrap="square" rtlCol="0">
            <a:spAutoFit/>
          </a:bodyPr>
          <a:lstStyle/>
          <a:p>
            <a:r>
              <a:rPr lang="en-US" sz="1600" dirty="0">
                <a:solidFill>
                  <a:schemeClr val="tx2"/>
                </a:solidFill>
                <a:latin typeface="Calibri"/>
                <a:cs typeface="Calibri"/>
              </a:rPr>
              <a:t> b</a:t>
            </a:r>
          </a:p>
        </p:txBody>
      </p:sp>
      <p:cxnSp>
        <p:nvCxnSpPr>
          <p:cNvPr id="52" name="Straight Arrow Connector 51">
            <a:extLst>
              <a:ext uri="{FF2B5EF4-FFF2-40B4-BE49-F238E27FC236}">
                <a16:creationId xmlns:a16="http://schemas.microsoft.com/office/drawing/2014/main" id="{1AF1DF94-0837-A8C8-21C8-B310CE27C5A2}"/>
              </a:ext>
            </a:extLst>
          </p:cNvPr>
          <p:cNvCxnSpPr>
            <a:cxnSpLocks/>
          </p:cNvCxnSpPr>
          <p:nvPr/>
        </p:nvCxnSpPr>
        <p:spPr>
          <a:xfrm>
            <a:off x="8982383" y="5758187"/>
            <a:ext cx="1401318" cy="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D39F960C-ADED-1DC9-4EBF-7F75D1C9E9C1}"/>
              </a:ext>
            </a:extLst>
          </p:cNvPr>
          <p:cNvSpPr txBox="1"/>
          <p:nvPr/>
        </p:nvSpPr>
        <p:spPr>
          <a:xfrm>
            <a:off x="9409539" y="5750378"/>
            <a:ext cx="568489" cy="369332"/>
          </a:xfrm>
          <a:prstGeom prst="rect">
            <a:avLst/>
          </a:prstGeom>
          <a:noFill/>
        </p:spPr>
        <p:txBody>
          <a:bodyPr wrap="square" rtlCol="0">
            <a:spAutoFit/>
          </a:bodyPr>
          <a:lstStyle/>
          <a:p>
            <a:r>
              <a:rPr lang="en-US" dirty="0">
                <a:solidFill>
                  <a:schemeClr val="tx2"/>
                </a:solidFill>
                <a:latin typeface="Calibri"/>
                <a:cs typeface="Calibri"/>
              </a:rPr>
              <a:t> f</a:t>
            </a:r>
          </a:p>
        </p:txBody>
      </p:sp>
      <p:sp>
        <p:nvSpPr>
          <p:cNvPr id="64" name="Title 1">
            <a:extLst>
              <a:ext uri="{FF2B5EF4-FFF2-40B4-BE49-F238E27FC236}">
                <a16:creationId xmlns:a16="http://schemas.microsoft.com/office/drawing/2014/main" id="{837756C8-540D-D97E-4233-D2A489515BC1}"/>
              </a:ext>
            </a:extLst>
          </p:cNvPr>
          <p:cNvSpPr>
            <a:spLocks noGrp="1"/>
          </p:cNvSpPr>
          <p:nvPr>
            <p:ph type="title"/>
          </p:nvPr>
        </p:nvSpPr>
        <p:spPr>
          <a:xfrm>
            <a:off x="907774" y="268357"/>
            <a:ext cx="10972800" cy="545068"/>
          </a:xfrm>
        </p:spPr>
        <p:txBody>
          <a:bodyPr/>
          <a:lstStyle/>
          <a:p>
            <a:r>
              <a:rPr lang="en-US" sz="3200" dirty="0">
                <a:latin typeface="Arial" panose="020B0604020202020204" pitchFamily="34" charset="0"/>
                <a:cs typeface="Arial" panose="020B0604020202020204" pitchFamily="34" charset="0"/>
              </a:rPr>
              <a:t>2. Temporal delay</a:t>
            </a:r>
          </a:p>
        </p:txBody>
      </p:sp>
      <p:pic>
        <p:nvPicPr>
          <p:cNvPr id="66" name="Picture 65">
            <a:extLst>
              <a:ext uri="{FF2B5EF4-FFF2-40B4-BE49-F238E27FC236}">
                <a16:creationId xmlns:a16="http://schemas.microsoft.com/office/drawing/2014/main" id="{D7FDF0EB-991C-03CD-F222-08DF303FDF59}"/>
              </a:ext>
            </a:extLst>
          </p:cNvPr>
          <p:cNvPicPr>
            <a:picLocks noChangeAspect="1"/>
          </p:cNvPicPr>
          <p:nvPr/>
        </p:nvPicPr>
        <p:blipFill>
          <a:blip r:embed="rId4"/>
          <a:stretch>
            <a:fillRect/>
          </a:stretch>
        </p:blipFill>
        <p:spPr>
          <a:xfrm>
            <a:off x="1158435" y="2531310"/>
            <a:ext cx="2667000" cy="3302000"/>
          </a:xfrm>
          <a:prstGeom prst="rect">
            <a:avLst/>
          </a:prstGeom>
        </p:spPr>
      </p:pic>
      <p:sp>
        <p:nvSpPr>
          <p:cNvPr id="67" name="TextBox 66">
            <a:extLst>
              <a:ext uri="{FF2B5EF4-FFF2-40B4-BE49-F238E27FC236}">
                <a16:creationId xmlns:a16="http://schemas.microsoft.com/office/drawing/2014/main" id="{AA3C89D9-A905-DC15-E646-593255908AA8}"/>
              </a:ext>
            </a:extLst>
          </p:cNvPr>
          <p:cNvSpPr txBox="1"/>
          <p:nvPr/>
        </p:nvSpPr>
        <p:spPr>
          <a:xfrm>
            <a:off x="280451" y="1077717"/>
            <a:ext cx="11200349" cy="87132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arrival time difference between wavefronts originating from the center versus the outermost edges of the zone plate.</a:t>
            </a:r>
            <a:endParaRPr lang="en-US" dirty="0">
              <a:solidFill>
                <a:srgbClr val="0E0E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8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2979-E6FF-8087-DF1D-C8B17D5B435F}"/>
            </a:ext>
          </a:extLst>
        </p:cNvPr>
        <p:cNvGrpSpPr/>
        <p:nvPr/>
      </p:nvGrpSpPr>
      <p:grpSpPr>
        <a:xfrm>
          <a:off x="0" y="0"/>
          <a:ext cx="0" cy="0"/>
          <a:chOff x="0" y="0"/>
          <a:chExt cx="0" cy="0"/>
        </a:xfrm>
      </p:grpSpPr>
      <p:pic>
        <p:nvPicPr>
          <p:cNvPr id="19" name="Picture 18" descr="(a) Fresnel zone plate, (b) phase zone plate, and (c) phase Fresnel lens. ">
            <a:extLst>
              <a:ext uri="{FF2B5EF4-FFF2-40B4-BE49-F238E27FC236}">
                <a16:creationId xmlns:a16="http://schemas.microsoft.com/office/drawing/2014/main" id="{18F4BF16-3702-700F-F319-C19F53AE1A82}"/>
              </a:ext>
            </a:extLst>
          </p:cNvPr>
          <p:cNvPicPr>
            <a:picLocks noChangeAspect="1"/>
          </p:cNvPicPr>
          <p:nvPr/>
        </p:nvPicPr>
        <p:blipFill>
          <a:blip r:embed="rId2"/>
          <a:srcRect l="63811" r="31534"/>
          <a:stretch>
            <a:fillRect/>
          </a:stretch>
        </p:blipFill>
        <p:spPr>
          <a:xfrm>
            <a:off x="8704217" y="1577106"/>
            <a:ext cx="354213" cy="4151066"/>
          </a:xfrm>
          <a:prstGeom prst="rect">
            <a:avLst/>
          </a:prstGeom>
        </p:spPr>
      </p:pic>
      <p:sp>
        <p:nvSpPr>
          <p:cNvPr id="20" name="TextBox 19">
            <a:extLst>
              <a:ext uri="{FF2B5EF4-FFF2-40B4-BE49-F238E27FC236}">
                <a16:creationId xmlns:a16="http://schemas.microsoft.com/office/drawing/2014/main" id="{F80BDCA6-8514-35F5-C160-F861F494917D}"/>
              </a:ext>
            </a:extLst>
          </p:cNvPr>
          <p:cNvSpPr txBox="1"/>
          <p:nvPr/>
        </p:nvSpPr>
        <p:spPr>
          <a:xfrm rot="16200000">
            <a:off x="7708973" y="2959789"/>
            <a:ext cx="3948137" cy="140131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pic>
        <p:nvPicPr>
          <p:cNvPr id="10" name="Picture 9">
            <a:extLst>
              <a:ext uri="{FF2B5EF4-FFF2-40B4-BE49-F238E27FC236}">
                <a16:creationId xmlns:a16="http://schemas.microsoft.com/office/drawing/2014/main" id="{1F0B400B-0AF9-A295-6C47-A95720C3A7AC}"/>
              </a:ext>
            </a:extLst>
          </p:cNvPr>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3283926">
            <a:off x="9182190" y="2473680"/>
            <a:ext cx="992582" cy="499165"/>
          </a:xfrm>
          <a:prstGeom prst="rect">
            <a:avLst/>
          </a:prstGeom>
        </p:spPr>
      </p:pic>
      <p:cxnSp>
        <p:nvCxnSpPr>
          <p:cNvPr id="13" name="Straight Connector 12">
            <a:extLst>
              <a:ext uri="{FF2B5EF4-FFF2-40B4-BE49-F238E27FC236}">
                <a16:creationId xmlns:a16="http://schemas.microsoft.com/office/drawing/2014/main" id="{C1A6D465-FDF3-B88E-B915-64033479A802}"/>
              </a:ext>
            </a:extLst>
          </p:cNvPr>
          <p:cNvCxnSpPr>
            <a:cxnSpLocks/>
            <a:endCxn id="20" idx="2"/>
          </p:cNvCxnSpPr>
          <p:nvPr/>
        </p:nvCxnSpPr>
        <p:spPr>
          <a:xfrm>
            <a:off x="8960018" y="3031454"/>
            <a:ext cx="1423683" cy="628994"/>
          </a:xfrm>
          <a:prstGeom prst="line">
            <a:avLst/>
          </a:prstGeom>
          <a:ln>
            <a:solidFill>
              <a:srgbClr val="FF0000">
                <a:alpha val="44083"/>
              </a:srgb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3E7187B-A92A-EA78-A107-80A08395963E}"/>
              </a:ext>
            </a:extLst>
          </p:cNvPr>
          <p:cNvCxnSpPr>
            <a:cxnSpLocks/>
            <a:endCxn id="20" idx="2"/>
          </p:cNvCxnSpPr>
          <p:nvPr/>
        </p:nvCxnSpPr>
        <p:spPr>
          <a:xfrm>
            <a:off x="8944181" y="1728886"/>
            <a:ext cx="1439520" cy="1931562"/>
          </a:xfrm>
          <a:prstGeom prst="line">
            <a:avLst/>
          </a:prstGeom>
          <a:ln>
            <a:solidFill>
              <a:srgbClr val="FF0000">
                <a:alpha val="44083"/>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4B0BA99-4DA8-61E7-C038-A8AD354FF23D}"/>
              </a:ext>
            </a:extLst>
          </p:cNvPr>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481898">
            <a:off x="9610064" y="3294426"/>
            <a:ext cx="992583" cy="499165"/>
          </a:xfrm>
          <a:prstGeom prst="rect">
            <a:avLst/>
          </a:prstGeom>
        </p:spPr>
      </p:pic>
      <p:sp>
        <p:nvSpPr>
          <p:cNvPr id="27" name="TextBox 26">
            <a:extLst>
              <a:ext uri="{FF2B5EF4-FFF2-40B4-BE49-F238E27FC236}">
                <a16:creationId xmlns:a16="http://schemas.microsoft.com/office/drawing/2014/main" id="{AF37C9DC-1939-BBB2-DA06-3C8F6DB4B05F}"/>
              </a:ext>
            </a:extLst>
          </p:cNvPr>
          <p:cNvSpPr txBox="1"/>
          <p:nvPr/>
        </p:nvSpPr>
        <p:spPr>
          <a:xfrm>
            <a:off x="8895465" y="2846850"/>
            <a:ext cx="568489" cy="338554"/>
          </a:xfrm>
          <a:prstGeom prst="rect">
            <a:avLst/>
          </a:prstGeom>
          <a:noFill/>
        </p:spPr>
        <p:txBody>
          <a:bodyPr wrap="square" rtlCol="0">
            <a:spAutoFit/>
          </a:bodyPr>
          <a:lstStyle/>
          <a:p>
            <a:r>
              <a:rPr lang="en-US" sz="1600" dirty="0">
                <a:solidFill>
                  <a:schemeClr val="tx2"/>
                </a:solidFill>
                <a:latin typeface="Calibri"/>
                <a:cs typeface="Calibri"/>
              </a:rPr>
              <a:t> a</a:t>
            </a:r>
          </a:p>
        </p:txBody>
      </p:sp>
      <p:sp>
        <p:nvSpPr>
          <p:cNvPr id="28" name="TextBox 27">
            <a:extLst>
              <a:ext uri="{FF2B5EF4-FFF2-40B4-BE49-F238E27FC236}">
                <a16:creationId xmlns:a16="http://schemas.microsoft.com/office/drawing/2014/main" id="{4ADBE25D-0960-4507-7EC1-DE652A89690C}"/>
              </a:ext>
            </a:extLst>
          </p:cNvPr>
          <p:cNvSpPr txBox="1"/>
          <p:nvPr/>
        </p:nvSpPr>
        <p:spPr>
          <a:xfrm>
            <a:off x="8906575" y="1637938"/>
            <a:ext cx="568489" cy="338554"/>
          </a:xfrm>
          <a:prstGeom prst="rect">
            <a:avLst/>
          </a:prstGeom>
          <a:noFill/>
        </p:spPr>
        <p:txBody>
          <a:bodyPr wrap="square" rtlCol="0">
            <a:spAutoFit/>
          </a:bodyPr>
          <a:lstStyle/>
          <a:p>
            <a:r>
              <a:rPr lang="en-US" sz="1600" dirty="0">
                <a:solidFill>
                  <a:schemeClr val="tx2"/>
                </a:solidFill>
                <a:latin typeface="Calibri"/>
                <a:cs typeface="Calibri"/>
              </a:rPr>
              <a:t> b</a:t>
            </a:r>
          </a:p>
        </p:txBody>
      </p:sp>
      <p:pic>
        <p:nvPicPr>
          <p:cNvPr id="36" name="Picture 35" descr="(a) Fresnel zone plate, (b) phase zone plate, and (c) phase Fresnel lens. ">
            <a:extLst>
              <a:ext uri="{FF2B5EF4-FFF2-40B4-BE49-F238E27FC236}">
                <a16:creationId xmlns:a16="http://schemas.microsoft.com/office/drawing/2014/main" id="{266602B2-8B97-514F-A7DD-65EB4C72B94A}"/>
              </a:ext>
            </a:extLst>
          </p:cNvPr>
          <p:cNvPicPr>
            <a:picLocks noChangeAspect="1"/>
          </p:cNvPicPr>
          <p:nvPr/>
        </p:nvPicPr>
        <p:blipFill>
          <a:blip r:embed="rId2"/>
          <a:srcRect r="43837"/>
          <a:stretch>
            <a:fillRect/>
          </a:stretch>
        </p:blipFill>
        <p:spPr>
          <a:xfrm>
            <a:off x="4328125" y="2606434"/>
            <a:ext cx="3245224" cy="3151753"/>
          </a:xfrm>
          <a:prstGeom prst="rect">
            <a:avLst/>
          </a:prstGeom>
        </p:spPr>
      </p:pic>
      <p:pic>
        <p:nvPicPr>
          <p:cNvPr id="37" name="Picture 36">
            <a:extLst>
              <a:ext uri="{FF2B5EF4-FFF2-40B4-BE49-F238E27FC236}">
                <a16:creationId xmlns:a16="http://schemas.microsoft.com/office/drawing/2014/main" id="{30601E99-9143-C63B-254D-F7315C582F47}"/>
              </a:ext>
            </a:extLst>
          </p:cNvPr>
          <p:cNvPicPr>
            <a:picLocks noChangeAspect="1"/>
          </p:cNvPicPr>
          <p:nvPr/>
        </p:nvPicPr>
        <p:blipFill>
          <a:blip r:embed="rId4"/>
          <a:stretch>
            <a:fillRect/>
          </a:stretch>
        </p:blipFill>
        <p:spPr>
          <a:xfrm>
            <a:off x="1158435" y="2531310"/>
            <a:ext cx="2667000" cy="3302000"/>
          </a:xfrm>
          <a:prstGeom prst="rect">
            <a:avLst/>
          </a:prstGeom>
        </p:spPr>
      </p:pic>
      <p:sp>
        <p:nvSpPr>
          <p:cNvPr id="38" name="TextBox 37">
            <a:extLst>
              <a:ext uri="{FF2B5EF4-FFF2-40B4-BE49-F238E27FC236}">
                <a16:creationId xmlns:a16="http://schemas.microsoft.com/office/drawing/2014/main" id="{E108EB73-A19B-2197-F522-654E2C01B2CA}"/>
              </a:ext>
            </a:extLst>
          </p:cNvPr>
          <p:cNvSpPr txBox="1"/>
          <p:nvPr/>
        </p:nvSpPr>
        <p:spPr>
          <a:xfrm>
            <a:off x="280451" y="1077717"/>
            <a:ext cx="11200349" cy="87132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arrival time difference between wavefronts originating from the center versus the outermost edges of the zone plate.</a:t>
            </a:r>
            <a:endParaRPr lang="en-US" dirty="0">
              <a:solidFill>
                <a:srgbClr val="0E0E0E"/>
              </a:solidFill>
              <a:latin typeface="Arial" panose="020B0604020202020204" pitchFamily="34" charset="0"/>
              <a:cs typeface="Arial" panose="020B0604020202020204" pitchFamily="34" charset="0"/>
            </a:endParaRPr>
          </a:p>
        </p:txBody>
      </p:sp>
      <p:sp>
        <p:nvSpPr>
          <p:cNvPr id="39" name="Title 1">
            <a:extLst>
              <a:ext uri="{FF2B5EF4-FFF2-40B4-BE49-F238E27FC236}">
                <a16:creationId xmlns:a16="http://schemas.microsoft.com/office/drawing/2014/main" id="{67083E2A-22ED-BD83-EE84-FDEB1D233B42}"/>
              </a:ext>
            </a:extLst>
          </p:cNvPr>
          <p:cNvSpPr>
            <a:spLocks noGrp="1"/>
          </p:cNvSpPr>
          <p:nvPr>
            <p:ph type="title"/>
          </p:nvPr>
        </p:nvSpPr>
        <p:spPr>
          <a:xfrm>
            <a:off x="907774" y="268357"/>
            <a:ext cx="10972800" cy="545068"/>
          </a:xfrm>
        </p:spPr>
        <p:txBody>
          <a:bodyPr/>
          <a:lstStyle/>
          <a:p>
            <a:r>
              <a:rPr lang="en-US" sz="3200" dirty="0">
                <a:latin typeface="Arial" panose="020B0604020202020204" pitchFamily="34" charset="0"/>
                <a:cs typeface="Arial" panose="020B0604020202020204" pitchFamily="34" charset="0"/>
              </a:rPr>
              <a:t>2. Temporal delay</a:t>
            </a:r>
          </a:p>
        </p:txBody>
      </p:sp>
    </p:spTree>
    <p:extLst>
      <p:ext uri="{BB962C8B-B14F-4D97-AF65-F5344CB8AC3E}">
        <p14:creationId xmlns:p14="http://schemas.microsoft.com/office/powerpoint/2010/main" val="12928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4DA78-DE59-4A8A-0AA9-572E5EF86BAA}"/>
            </a:ext>
          </a:extLst>
        </p:cNvPr>
        <p:cNvGrpSpPr/>
        <p:nvPr/>
      </p:nvGrpSpPr>
      <p:grpSpPr>
        <a:xfrm>
          <a:off x="0" y="0"/>
          <a:ext cx="0" cy="0"/>
          <a:chOff x="0" y="0"/>
          <a:chExt cx="0" cy="0"/>
        </a:xfrm>
      </p:grpSpPr>
      <p:pic>
        <p:nvPicPr>
          <p:cNvPr id="19" name="Picture 18" descr="(a) Fresnel zone plate, (b) phase zone plate, and (c) phase Fresnel lens. ">
            <a:extLst>
              <a:ext uri="{FF2B5EF4-FFF2-40B4-BE49-F238E27FC236}">
                <a16:creationId xmlns:a16="http://schemas.microsoft.com/office/drawing/2014/main" id="{986C7926-49BF-1B0F-0790-15A6AABA1751}"/>
              </a:ext>
            </a:extLst>
          </p:cNvPr>
          <p:cNvPicPr>
            <a:picLocks noChangeAspect="1"/>
          </p:cNvPicPr>
          <p:nvPr/>
        </p:nvPicPr>
        <p:blipFill>
          <a:blip r:embed="rId3"/>
          <a:srcRect l="63811" r="31534"/>
          <a:stretch>
            <a:fillRect/>
          </a:stretch>
        </p:blipFill>
        <p:spPr>
          <a:xfrm>
            <a:off x="8704217" y="1577106"/>
            <a:ext cx="354213" cy="4151066"/>
          </a:xfrm>
          <a:prstGeom prst="rect">
            <a:avLst/>
          </a:prstGeom>
        </p:spPr>
      </p:pic>
      <p:sp>
        <p:nvSpPr>
          <p:cNvPr id="20" name="TextBox 19">
            <a:extLst>
              <a:ext uri="{FF2B5EF4-FFF2-40B4-BE49-F238E27FC236}">
                <a16:creationId xmlns:a16="http://schemas.microsoft.com/office/drawing/2014/main" id="{F0461F63-AC4E-5649-8833-4321CD224C9F}"/>
              </a:ext>
            </a:extLst>
          </p:cNvPr>
          <p:cNvSpPr txBox="1"/>
          <p:nvPr/>
        </p:nvSpPr>
        <p:spPr>
          <a:xfrm rot="16200000">
            <a:off x="7708973" y="2959789"/>
            <a:ext cx="3948137" cy="140131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pic>
        <p:nvPicPr>
          <p:cNvPr id="10" name="Picture 9">
            <a:extLst>
              <a:ext uri="{FF2B5EF4-FFF2-40B4-BE49-F238E27FC236}">
                <a16:creationId xmlns:a16="http://schemas.microsoft.com/office/drawing/2014/main" id="{DAF4A5B3-C1B8-574C-97F4-4EC619BB9FBD}"/>
              </a:ext>
            </a:extLst>
          </p:cNvPr>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3283926">
            <a:off x="9782819" y="3273776"/>
            <a:ext cx="992582" cy="499165"/>
          </a:xfrm>
          <a:prstGeom prst="rect">
            <a:avLst/>
          </a:prstGeom>
        </p:spPr>
      </p:pic>
      <p:cxnSp>
        <p:nvCxnSpPr>
          <p:cNvPr id="13" name="Straight Connector 12">
            <a:extLst>
              <a:ext uri="{FF2B5EF4-FFF2-40B4-BE49-F238E27FC236}">
                <a16:creationId xmlns:a16="http://schemas.microsoft.com/office/drawing/2014/main" id="{418F1675-0BEE-C61B-260F-0963D9C310E8}"/>
              </a:ext>
            </a:extLst>
          </p:cNvPr>
          <p:cNvCxnSpPr>
            <a:cxnSpLocks/>
            <a:endCxn id="20" idx="2"/>
          </p:cNvCxnSpPr>
          <p:nvPr/>
        </p:nvCxnSpPr>
        <p:spPr>
          <a:xfrm>
            <a:off x="8960018" y="3031454"/>
            <a:ext cx="1423683" cy="628994"/>
          </a:xfrm>
          <a:prstGeom prst="line">
            <a:avLst/>
          </a:prstGeom>
          <a:ln>
            <a:solidFill>
              <a:srgbClr val="FF0000">
                <a:alpha val="43824"/>
              </a:srgb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45FD93-0DFF-4ABA-FE79-5A0A457DF874}"/>
              </a:ext>
            </a:extLst>
          </p:cNvPr>
          <p:cNvCxnSpPr>
            <a:cxnSpLocks/>
            <a:endCxn id="20" idx="2"/>
          </p:cNvCxnSpPr>
          <p:nvPr/>
        </p:nvCxnSpPr>
        <p:spPr>
          <a:xfrm>
            <a:off x="8944181" y="1728886"/>
            <a:ext cx="1439520" cy="1931562"/>
          </a:xfrm>
          <a:prstGeom prst="line">
            <a:avLst/>
          </a:prstGeom>
          <a:ln>
            <a:solidFill>
              <a:srgbClr val="FF0000">
                <a:alpha val="43824"/>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F6B33DB-295E-C264-DD6A-83FE82A81909}"/>
              </a:ext>
            </a:extLst>
          </p:cNvPr>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481898">
            <a:off x="10641747" y="3780756"/>
            <a:ext cx="992583" cy="499165"/>
          </a:xfrm>
          <a:prstGeom prst="rect">
            <a:avLst/>
          </a:prstGeom>
        </p:spPr>
      </p:pic>
      <p:sp>
        <p:nvSpPr>
          <p:cNvPr id="17" name="TextBox 16">
            <a:extLst>
              <a:ext uri="{FF2B5EF4-FFF2-40B4-BE49-F238E27FC236}">
                <a16:creationId xmlns:a16="http://schemas.microsoft.com/office/drawing/2014/main" id="{C64C4731-9C07-0115-7FA3-D5F55E0E86A2}"/>
              </a:ext>
            </a:extLst>
          </p:cNvPr>
          <p:cNvSpPr txBox="1"/>
          <p:nvPr/>
        </p:nvSpPr>
        <p:spPr>
          <a:xfrm>
            <a:off x="8895465" y="2846850"/>
            <a:ext cx="568489" cy="338554"/>
          </a:xfrm>
          <a:prstGeom prst="rect">
            <a:avLst/>
          </a:prstGeom>
          <a:noFill/>
        </p:spPr>
        <p:txBody>
          <a:bodyPr wrap="square" rtlCol="0">
            <a:spAutoFit/>
          </a:bodyPr>
          <a:lstStyle/>
          <a:p>
            <a:r>
              <a:rPr lang="en-US" sz="1600" dirty="0">
                <a:solidFill>
                  <a:schemeClr val="tx2"/>
                </a:solidFill>
                <a:latin typeface="Calibri"/>
                <a:cs typeface="Calibri"/>
              </a:rPr>
              <a:t> a</a:t>
            </a:r>
          </a:p>
        </p:txBody>
      </p:sp>
      <p:sp>
        <p:nvSpPr>
          <p:cNvPr id="21" name="TextBox 20">
            <a:extLst>
              <a:ext uri="{FF2B5EF4-FFF2-40B4-BE49-F238E27FC236}">
                <a16:creationId xmlns:a16="http://schemas.microsoft.com/office/drawing/2014/main" id="{91D11C68-D4E8-84F8-4229-5B8DD2390845}"/>
              </a:ext>
            </a:extLst>
          </p:cNvPr>
          <p:cNvSpPr txBox="1"/>
          <p:nvPr/>
        </p:nvSpPr>
        <p:spPr>
          <a:xfrm>
            <a:off x="8906575" y="1637938"/>
            <a:ext cx="568489" cy="338554"/>
          </a:xfrm>
          <a:prstGeom prst="rect">
            <a:avLst/>
          </a:prstGeom>
          <a:noFill/>
        </p:spPr>
        <p:txBody>
          <a:bodyPr wrap="square" rtlCol="0">
            <a:spAutoFit/>
          </a:bodyPr>
          <a:lstStyle/>
          <a:p>
            <a:r>
              <a:rPr lang="en-US" sz="1600" dirty="0">
                <a:solidFill>
                  <a:schemeClr val="tx2"/>
                </a:solidFill>
                <a:latin typeface="Calibri"/>
                <a:cs typeface="Calibri"/>
              </a:rPr>
              <a:t> b</a:t>
            </a:r>
          </a:p>
        </p:txBody>
      </p:sp>
      <p:sp>
        <p:nvSpPr>
          <p:cNvPr id="23" name="TextBox 22">
            <a:extLst>
              <a:ext uri="{FF2B5EF4-FFF2-40B4-BE49-F238E27FC236}">
                <a16:creationId xmlns:a16="http://schemas.microsoft.com/office/drawing/2014/main" id="{81EFE9F3-70A1-DCBD-BAFB-DE51244B9F5F}"/>
              </a:ext>
            </a:extLst>
          </p:cNvPr>
          <p:cNvSpPr txBox="1"/>
          <p:nvPr/>
        </p:nvSpPr>
        <p:spPr>
          <a:xfrm>
            <a:off x="420151" y="5843600"/>
            <a:ext cx="11631098" cy="45583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Outer edge rays reach the focus only after the central pulse has departed.</a:t>
            </a:r>
            <a:endParaRPr lang="en-US" dirty="0">
              <a:solidFill>
                <a:srgbClr val="0E0E0E"/>
              </a:solidFill>
              <a:latin typeface="Arial" panose="020B0604020202020204" pitchFamily="34" charset="0"/>
              <a:cs typeface="Arial" panose="020B0604020202020204" pitchFamily="34" charset="0"/>
            </a:endParaRPr>
          </a:p>
        </p:txBody>
      </p:sp>
      <p:pic>
        <p:nvPicPr>
          <p:cNvPr id="24" name="Picture 23" descr="(a) Fresnel zone plate, (b) phase zone plate, and (c) phase Fresnel lens. ">
            <a:extLst>
              <a:ext uri="{FF2B5EF4-FFF2-40B4-BE49-F238E27FC236}">
                <a16:creationId xmlns:a16="http://schemas.microsoft.com/office/drawing/2014/main" id="{D747D3BA-9478-6004-60A0-8244DB9D996E}"/>
              </a:ext>
            </a:extLst>
          </p:cNvPr>
          <p:cNvPicPr>
            <a:picLocks noChangeAspect="1"/>
          </p:cNvPicPr>
          <p:nvPr/>
        </p:nvPicPr>
        <p:blipFill>
          <a:blip r:embed="rId3"/>
          <a:srcRect r="43837"/>
          <a:stretch>
            <a:fillRect/>
          </a:stretch>
        </p:blipFill>
        <p:spPr>
          <a:xfrm>
            <a:off x="4328125" y="2606434"/>
            <a:ext cx="3245224" cy="3151753"/>
          </a:xfrm>
          <a:prstGeom prst="rect">
            <a:avLst/>
          </a:prstGeom>
        </p:spPr>
      </p:pic>
      <p:pic>
        <p:nvPicPr>
          <p:cNvPr id="25" name="Picture 24">
            <a:extLst>
              <a:ext uri="{FF2B5EF4-FFF2-40B4-BE49-F238E27FC236}">
                <a16:creationId xmlns:a16="http://schemas.microsoft.com/office/drawing/2014/main" id="{48432BAA-C301-A509-58CB-DF5F1EB064E6}"/>
              </a:ext>
            </a:extLst>
          </p:cNvPr>
          <p:cNvPicPr>
            <a:picLocks noChangeAspect="1"/>
          </p:cNvPicPr>
          <p:nvPr/>
        </p:nvPicPr>
        <p:blipFill>
          <a:blip r:embed="rId5"/>
          <a:stretch>
            <a:fillRect/>
          </a:stretch>
        </p:blipFill>
        <p:spPr>
          <a:xfrm>
            <a:off x="1158435" y="2531310"/>
            <a:ext cx="2667000" cy="3302000"/>
          </a:xfrm>
          <a:prstGeom prst="rect">
            <a:avLst/>
          </a:prstGeom>
        </p:spPr>
      </p:pic>
      <p:sp>
        <p:nvSpPr>
          <p:cNvPr id="26" name="TextBox 25">
            <a:extLst>
              <a:ext uri="{FF2B5EF4-FFF2-40B4-BE49-F238E27FC236}">
                <a16:creationId xmlns:a16="http://schemas.microsoft.com/office/drawing/2014/main" id="{D49F512E-500A-9D17-C54B-FB14B4DEFB8E}"/>
              </a:ext>
            </a:extLst>
          </p:cNvPr>
          <p:cNvSpPr txBox="1"/>
          <p:nvPr/>
        </p:nvSpPr>
        <p:spPr>
          <a:xfrm>
            <a:off x="280451" y="1077717"/>
            <a:ext cx="11200349" cy="87132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arrival time difference between wavefronts originating from the center versus the outermost edges of the zone plate</a:t>
            </a:r>
            <a:endParaRPr lang="en-US" dirty="0">
              <a:solidFill>
                <a:srgbClr val="0E0E0E"/>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F2DF6811-B5C5-DF23-E976-292907A694AD}"/>
              </a:ext>
            </a:extLst>
          </p:cNvPr>
          <p:cNvSpPr>
            <a:spLocks noGrp="1"/>
          </p:cNvSpPr>
          <p:nvPr>
            <p:ph type="title"/>
          </p:nvPr>
        </p:nvSpPr>
        <p:spPr>
          <a:xfrm>
            <a:off x="907774" y="268357"/>
            <a:ext cx="10972800" cy="545068"/>
          </a:xfrm>
        </p:spPr>
        <p:txBody>
          <a:bodyPr/>
          <a:lstStyle/>
          <a:p>
            <a:r>
              <a:rPr lang="en-US" sz="3200" dirty="0">
                <a:latin typeface="Arial" panose="020B0604020202020204" pitchFamily="34" charset="0"/>
                <a:cs typeface="Arial" panose="020B0604020202020204" pitchFamily="34" charset="0"/>
              </a:rPr>
              <a:t>2. Temporal delay</a:t>
            </a:r>
          </a:p>
        </p:txBody>
      </p:sp>
      <p:grpSp>
        <p:nvGrpSpPr>
          <p:cNvPr id="6" name="Group 5">
            <a:extLst>
              <a:ext uri="{FF2B5EF4-FFF2-40B4-BE49-F238E27FC236}">
                <a16:creationId xmlns:a16="http://schemas.microsoft.com/office/drawing/2014/main" id="{61CC9B11-73B2-CD98-DAE9-18E9316EAA25}"/>
              </a:ext>
            </a:extLst>
          </p:cNvPr>
          <p:cNvGrpSpPr/>
          <p:nvPr/>
        </p:nvGrpSpPr>
        <p:grpSpPr>
          <a:xfrm>
            <a:off x="2153480" y="1551370"/>
            <a:ext cx="1512930" cy="397773"/>
            <a:chOff x="2312505" y="1551370"/>
            <a:chExt cx="1512930" cy="397773"/>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A396460-F5AE-535C-814D-E748535CD5B9}"/>
                    </a:ext>
                  </a:extLst>
                </p:cNvPr>
                <p:cNvSpPr txBox="1"/>
                <p:nvPr/>
              </p:nvSpPr>
              <p:spPr>
                <a:xfrm>
                  <a:off x="2689585" y="1557882"/>
                  <a:ext cx="1135850" cy="391261"/>
                </a:xfrm>
                <a:prstGeom prst="rect">
                  <a:avLst/>
                </a:prstGeom>
                <a:noFill/>
                <a:ln w="28575">
                  <a:solidFill>
                    <a:srgbClr val="FF0000"/>
                  </a:solidFill>
                </a:ln>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US" smtClean="0">
                            <a:solidFill>
                              <a:schemeClr val="tx2"/>
                            </a:solidFill>
                            <a:latin typeface="Cambria Math" panose="02040503050406030204" pitchFamily="18" charset="0"/>
                            <a:cs typeface="Calibri"/>
                          </a:rPr>
                          <m:t>Δ</m:t>
                        </m:r>
                        <m:sSub>
                          <m:sSubPr>
                            <m:ctrlPr>
                              <a:rPr lang="en-US" b="0" i="1" smtClean="0">
                                <a:solidFill>
                                  <a:schemeClr val="tx2"/>
                                </a:solidFill>
                                <a:latin typeface="Cambria Math" panose="02040503050406030204" pitchFamily="18" charset="0"/>
                                <a:cs typeface="Calibri"/>
                              </a:rPr>
                            </m:ctrlPr>
                          </m:sSubPr>
                          <m:e>
                            <m:r>
                              <a:rPr lang="en-US" i="1">
                                <a:solidFill>
                                  <a:schemeClr val="tx2"/>
                                </a:solidFill>
                                <a:latin typeface="Cambria Math" panose="02040503050406030204" pitchFamily="18" charset="0"/>
                                <a:cs typeface="Calibri"/>
                              </a:rPr>
                              <m:t>𝑡</m:t>
                            </m:r>
                          </m:e>
                          <m:sub>
                            <m:r>
                              <a:rPr lang="en-US" b="0" i="1" smtClean="0">
                                <a:solidFill>
                                  <a:schemeClr val="tx2"/>
                                </a:solidFill>
                                <a:latin typeface="Cambria Math" panose="02040503050406030204" pitchFamily="18" charset="0"/>
                                <a:cs typeface="Calibri"/>
                              </a:rPr>
                              <m:t>𝑑𝑒𝑙𝑎𝑦</m:t>
                            </m:r>
                            <m:r>
                              <a:rPr lang="en-US" b="0" i="1" smtClean="0">
                                <a:solidFill>
                                  <a:schemeClr val="tx2"/>
                                </a:solidFill>
                                <a:latin typeface="Cambria Math" panose="02040503050406030204" pitchFamily="18" charset="0"/>
                                <a:cs typeface="Calibri"/>
                              </a:rPr>
                              <m:t> </m:t>
                            </m:r>
                          </m:sub>
                        </m:sSub>
                      </m:oMath>
                    </m:oMathPara>
                  </a14:m>
                  <a:endParaRPr lang="en-US" dirty="0"/>
                </a:p>
              </p:txBody>
            </p:sp>
          </mc:Choice>
          <mc:Fallback>
            <p:sp>
              <p:nvSpPr>
                <p:cNvPr id="3" name="TextBox 2">
                  <a:extLst>
                    <a:ext uri="{FF2B5EF4-FFF2-40B4-BE49-F238E27FC236}">
                      <a16:creationId xmlns:a16="http://schemas.microsoft.com/office/drawing/2014/main" id="{2A396460-F5AE-535C-814D-E748535CD5B9}"/>
                    </a:ext>
                  </a:extLst>
                </p:cNvPr>
                <p:cNvSpPr txBox="1">
                  <a:spLocks noRot="1" noChangeAspect="1" noMove="1" noResize="1" noEditPoints="1" noAdjustHandles="1" noChangeArrowheads="1" noChangeShapeType="1" noTextEdit="1"/>
                </p:cNvSpPr>
                <p:nvPr/>
              </p:nvSpPr>
              <p:spPr>
                <a:xfrm>
                  <a:off x="2689585" y="1557882"/>
                  <a:ext cx="1135850" cy="391261"/>
                </a:xfrm>
                <a:prstGeom prst="rect">
                  <a:avLst/>
                </a:prstGeom>
                <a:blipFill>
                  <a:blip r:embed="rId6"/>
                  <a:stretch>
                    <a:fillRect b="-2857"/>
                  </a:stretch>
                </a:blipFill>
                <a:ln w="28575">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F73C741-11B8-5B81-D4AE-EB38F97737A9}"/>
                    </a:ext>
                  </a:extLst>
                </p:cNvPr>
                <p:cNvSpPr txBox="1"/>
                <p:nvPr/>
              </p:nvSpPr>
              <p:spPr>
                <a:xfrm>
                  <a:off x="2312505" y="1551370"/>
                  <a:ext cx="3762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0" smtClean="0">
                            <a:solidFill>
                              <a:schemeClr val="tx2"/>
                            </a:solidFill>
                            <a:latin typeface="Cambria Math" panose="02040503050406030204" pitchFamily="18" charset="0"/>
                            <a:cs typeface="Calibri"/>
                          </a:rPr>
                          <m:t>→</m:t>
                        </m:r>
                      </m:oMath>
                    </m:oMathPara>
                  </a14:m>
                  <a:endParaRPr lang="en-US" dirty="0"/>
                </a:p>
              </p:txBody>
            </p:sp>
          </mc:Choice>
          <mc:Fallback>
            <p:sp>
              <p:nvSpPr>
                <p:cNvPr id="5" name="TextBox 4">
                  <a:extLst>
                    <a:ext uri="{FF2B5EF4-FFF2-40B4-BE49-F238E27FC236}">
                      <a16:creationId xmlns:a16="http://schemas.microsoft.com/office/drawing/2014/main" id="{EF73C741-11B8-5B81-D4AE-EB38F97737A9}"/>
                    </a:ext>
                  </a:extLst>
                </p:cNvPr>
                <p:cNvSpPr txBox="1">
                  <a:spLocks noRot="1" noChangeAspect="1" noMove="1" noResize="1" noEditPoints="1" noAdjustHandles="1" noChangeArrowheads="1" noChangeShapeType="1" noTextEdit="1"/>
                </p:cNvSpPr>
                <p:nvPr/>
              </p:nvSpPr>
              <p:spPr>
                <a:xfrm>
                  <a:off x="2312505" y="1551370"/>
                  <a:ext cx="376230" cy="369332"/>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1458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0E7125-CB24-3005-1937-FE071F5ECA61}"/>
              </a:ext>
            </a:extLst>
          </p:cNvPr>
          <p:cNvPicPr>
            <a:picLocks noChangeAspect="1"/>
          </p:cNvPicPr>
          <p:nvPr/>
        </p:nvPicPr>
        <p:blipFill>
          <a:blip r:embed="rId3"/>
          <a:stretch>
            <a:fillRect/>
          </a:stretch>
        </p:blipFill>
        <p:spPr>
          <a:xfrm rot="16200000">
            <a:off x="2745979" y="1228524"/>
            <a:ext cx="2122167" cy="3684307"/>
          </a:xfrm>
          <a:prstGeom prst="rect">
            <a:avLst/>
          </a:prstGeom>
        </p:spPr>
      </p:pic>
      <p:sp>
        <p:nvSpPr>
          <p:cNvPr id="26" name="Text Placeholder 2">
            <a:extLst>
              <a:ext uri="{FF2B5EF4-FFF2-40B4-BE49-F238E27FC236}">
                <a16:creationId xmlns:a16="http://schemas.microsoft.com/office/drawing/2014/main" id="{57848C40-9C82-228A-522B-7B040788CC95}"/>
              </a:ext>
            </a:extLst>
          </p:cNvPr>
          <p:cNvSpPr txBox="1">
            <a:spLocks/>
          </p:cNvSpPr>
          <p:nvPr/>
        </p:nvSpPr>
        <p:spPr>
          <a:xfrm>
            <a:off x="1547922" y="4838996"/>
            <a:ext cx="5285951" cy="1143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1800" dirty="0">
                <a:latin typeface="Arial" panose="020B0604020202020204" pitchFamily="34" charset="0"/>
                <a:cs typeface="Arial" panose="020B0604020202020204" pitchFamily="34" charset="0"/>
              </a:rPr>
              <a:t>Light coming from the center and the edges reaches the focus at the same time</a:t>
            </a:r>
          </a:p>
        </p:txBody>
      </p:sp>
      <p:sp>
        <p:nvSpPr>
          <p:cNvPr id="28" name="Text Placeholder 2">
            <a:extLst>
              <a:ext uri="{FF2B5EF4-FFF2-40B4-BE49-F238E27FC236}">
                <a16:creationId xmlns:a16="http://schemas.microsoft.com/office/drawing/2014/main" id="{6ABAC946-6484-E776-6271-2D179B6655C3}"/>
              </a:ext>
            </a:extLst>
          </p:cNvPr>
          <p:cNvSpPr txBox="1">
            <a:spLocks/>
          </p:cNvSpPr>
          <p:nvPr/>
        </p:nvSpPr>
        <p:spPr>
          <a:xfrm>
            <a:off x="2659832" y="1521173"/>
            <a:ext cx="2155487" cy="45806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Conventional lens</a:t>
            </a:r>
          </a:p>
        </p:txBody>
      </p:sp>
      <p:grpSp>
        <p:nvGrpSpPr>
          <p:cNvPr id="2" name="Group 1">
            <a:extLst>
              <a:ext uri="{FF2B5EF4-FFF2-40B4-BE49-F238E27FC236}">
                <a16:creationId xmlns:a16="http://schemas.microsoft.com/office/drawing/2014/main" id="{B3AB187C-D814-49B3-4298-6A22D5843CA0}"/>
              </a:ext>
            </a:extLst>
          </p:cNvPr>
          <p:cNvGrpSpPr/>
          <p:nvPr/>
        </p:nvGrpSpPr>
        <p:grpSpPr>
          <a:xfrm>
            <a:off x="6799352" y="1521173"/>
            <a:ext cx="5237040" cy="3824297"/>
            <a:chOff x="6799352" y="1521173"/>
            <a:chExt cx="5237040" cy="3824297"/>
          </a:xfrm>
        </p:grpSpPr>
        <p:grpSp>
          <p:nvGrpSpPr>
            <p:cNvPr id="12" name="Group 11">
              <a:extLst>
                <a:ext uri="{FF2B5EF4-FFF2-40B4-BE49-F238E27FC236}">
                  <a16:creationId xmlns:a16="http://schemas.microsoft.com/office/drawing/2014/main" id="{D81DF528-56C8-009B-2F5C-44C3DF09C042}"/>
                </a:ext>
              </a:extLst>
            </p:cNvPr>
            <p:cNvGrpSpPr/>
            <p:nvPr/>
          </p:nvGrpSpPr>
          <p:grpSpPr>
            <a:xfrm rot="16200000">
              <a:off x="7760063" y="1673407"/>
              <a:ext cx="2200275" cy="2820468"/>
              <a:chOff x="8715375" y="5021814"/>
              <a:chExt cx="2200275" cy="1681893"/>
            </a:xfrm>
          </p:grpSpPr>
          <p:sp>
            <p:nvSpPr>
              <p:cNvPr id="13" name="TextBox 12">
                <a:extLst>
                  <a:ext uri="{FF2B5EF4-FFF2-40B4-BE49-F238E27FC236}">
                    <a16:creationId xmlns:a16="http://schemas.microsoft.com/office/drawing/2014/main" id="{42D57FAD-C72C-977D-54C2-C2062AB5373A}"/>
                  </a:ext>
                </a:extLst>
              </p:cNvPr>
              <p:cNvSpPr txBox="1"/>
              <p:nvPr/>
            </p:nvSpPr>
            <p:spPr>
              <a:xfrm>
                <a:off x="8715375" y="6057031"/>
                <a:ext cx="2200275" cy="6208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grpSp>
            <p:nvGrpSpPr>
              <p:cNvPr id="14" name="Group 13">
                <a:extLst>
                  <a:ext uri="{FF2B5EF4-FFF2-40B4-BE49-F238E27FC236}">
                    <a16:creationId xmlns:a16="http://schemas.microsoft.com/office/drawing/2014/main" id="{07C1EBDB-0B8A-872C-EAEC-7A8E9560C2B7}"/>
                  </a:ext>
                </a:extLst>
              </p:cNvPr>
              <p:cNvGrpSpPr/>
              <p:nvPr/>
            </p:nvGrpSpPr>
            <p:grpSpPr>
              <a:xfrm>
                <a:off x="8876605" y="5021814"/>
                <a:ext cx="1854503" cy="1681893"/>
                <a:chOff x="6072215" y="2591056"/>
                <a:chExt cx="2433896" cy="2540365"/>
              </a:xfrm>
            </p:grpSpPr>
            <p:grpSp>
              <p:nvGrpSpPr>
                <p:cNvPr id="15" name="Group 14">
                  <a:extLst>
                    <a:ext uri="{FF2B5EF4-FFF2-40B4-BE49-F238E27FC236}">
                      <a16:creationId xmlns:a16="http://schemas.microsoft.com/office/drawing/2014/main" id="{D04D1338-0004-C2BD-B265-4E1D9127A027}"/>
                    </a:ext>
                  </a:extLst>
                </p:cNvPr>
                <p:cNvGrpSpPr/>
                <p:nvPr/>
              </p:nvGrpSpPr>
              <p:grpSpPr>
                <a:xfrm>
                  <a:off x="6072215" y="2591056"/>
                  <a:ext cx="2433896" cy="2540365"/>
                  <a:chOff x="6072215" y="2591056"/>
                  <a:chExt cx="2433896" cy="2540365"/>
                </a:xfrm>
              </p:grpSpPr>
              <p:cxnSp>
                <p:nvCxnSpPr>
                  <p:cNvPr id="17" name="Straight Connector 16">
                    <a:extLst>
                      <a:ext uri="{FF2B5EF4-FFF2-40B4-BE49-F238E27FC236}">
                        <a16:creationId xmlns:a16="http://schemas.microsoft.com/office/drawing/2014/main" id="{E30AA93C-4CAB-9232-CFD9-E394AEABF3F9}"/>
                      </a:ext>
                    </a:extLst>
                  </p:cNvPr>
                  <p:cNvCxnSpPr>
                    <a:cxnSpLocks/>
                  </p:cNvCxnSpPr>
                  <p:nvPr/>
                </p:nvCxnSpPr>
                <p:spPr>
                  <a:xfrm>
                    <a:off x="6077704" y="2618284"/>
                    <a:ext cx="0" cy="1558977"/>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B42099C-69C8-248B-0195-C78E9EE3C1D5}"/>
                      </a:ext>
                    </a:extLst>
                  </p:cNvPr>
                  <p:cNvCxnSpPr>
                    <a:cxnSpLocks/>
                  </p:cNvCxnSpPr>
                  <p:nvPr/>
                </p:nvCxnSpPr>
                <p:spPr>
                  <a:xfrm>
                    <a:off x="6680644" y="2591056"/>
                    <a:ext cx="0" cy="1563611"/>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91559DA-932E-1F79-5ABE-43F6D567A1CF}"/>
                      </a:ext>
                    </a:extLst>
                  </p:cNvPr>
                  <p:cNvCxnSpPr>
                    <a:cxnSpLocks/>
                  </p:cNvCxnSpPr>
                  <p:nvPr/>
                </p:nvCxnSpPr>
                <p:spPr>
                  <a:xfrm>
                    <a:off x="7287650" y="2634649"/>
                    <a:ext cx="1" cy="2496771"/>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90436A6-8A48-CCB1-76A7-77D234327C51}"/>
                      </a:ext>
                    </a:extLst>
                  </p:cNvPr>
                  <p:cNvCxnSpPr>
                    <a:cxnSpLocks/>
                  </p:cNvCxnSpPr>
                  <p:nvPr/>
                </p:nvCxnSpPr>
                <p:spPr>
                  <a:xfrm>
                    <a:off x="7923160" y="2618283"/>
                    <a:ext cx="0" cy="1536383"/>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64277CD-72CB-7CAE-E1AC-418A771EA1C4}"/>
                      </a:ext>
                    </a:extLst>
                  </p:cNvPr>
                  <p:cNvCxnSpPr>
                    <a:cxnSpLocks/>
                  </p:cNvCxnSpPr>
                  <p:nvPr/>
                </p:nvCxnSpPr>
                <p:spPr>
                  <a:xfrm>
                    <a:off x="8492628" y="2618284"/>
                    <a:ext cx="0" cy="1558977"/>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365165C-4133-E7B6-6483-7C7F6E1366D1}"/>
                      </a:ext>
                    </a:extLst>
                  </p:cNvPr>
                  <p:cNvCxnSpPr>
                    <a:cxnSpLocks/>
                  </p:cNvCxnSpPr>
                  <p:nvPr/>
                </p:nvCxnSpPr>
                <p:spPr>
                  <a:xfrm>
                    <a:off x="6072215" y="4154666"/>
                    <a:ext cx="1215435" cy="976754"/>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2508927-924E-6123-B45A-0D51960AC4F2}"/>
                      </a:ext>
                    </a:extLst>
                  </p:cNvPr>
                  <p:cNvCxnSpPr>
                    <a:cxnSpLocks/>
                  </p:cNvCxnSpPr>
                  <p:nvPr/>
                </p:nvCxnSpPr>
                <p:spPr>
                  <a:xfrm>
                    <a:off x="6680644" y="4154667"/>
                    <a:ext cx="607008" cy="976754"/>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7A0D8D5-29D6-BEAF-3190-AE382B2D9296}"/>
                      </a:ext>
                    </a:extLst>
                  </p:cNvPr>
                  <p:cNvCxnSpPr>
                    <a:cxnSpLocks/>
                  </p:cNvCxnSpPr>
                  <p:nvPr/>
                </p:nvCxnSpPr>
                <p:spPr>
                  <a:xfrm flipH="1">
                    <a:off x="7287652" y="4154666"/>
                    <a:ext cx="634084" cy="976755"/>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16D0F79-5A96-2DD8-2FCD-40CDF1F34B7E}"/>
                      </a:ext>
                    </a:extLst>
                  </p:cNvPr>
                  <p:cNvCxnSpPr>
                    <a:cxnSpLocks/>
                  </p:cNvCxnSpPr>
                  <p:nvPr/>
                </p:nvCxnSpPr>
                <p:spPr>
                  <a:xfrm flipH="1">
                    <a:off x="7287651" y="4154668"/>
                    <a:ext cx="1218460" cy="976752"/>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Oval 15">
                  <a:extLst>
                    <a:ext uri="{FF2B5EF4-FFF2-40B4-BE49-F238E27FC236}">
                      <a16:creationId xmlns:a16="http://schemas.microsoft.com/office/drawing/2014/main" id="{9D00DA1D-C8F1-E91E-F747-B0C62FF2586C}"/>
                    </a:ext>
                  </a:extLst>
                </p:cNvPr>
                <p:cNvSpPr/>
                <p:nvPr/>
              </p:nvSpPr>
              <p:spPr>
                <a:xfrm>
                  <a:off x="7254419" y="5058854"/>
                  <a:ext cx="67054" cy="6705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27" name="Text Placeholder 2">
              <a:extLst>
                <a:ext uri="{FF2B5EF4-FFF2-40B4-BE49-F238E27FC236}">
                  <a16:creationId xmlns:a16="http://schemas.microsoft.com/office/drawing/2014/main" id="{B577C882-61FB-1F63-DFB5-588D173B0E2F}"/>
                </a:ext>
              </a:extLst>
            </p:cNvPr>
            <p:cNvSpPr txBox="1">
              <a:spLocks/>
            </p:cNvSpPr>
            <p:nvPr/>
          </p:nvSpPr>
          <p:spPr>
            <a:xfrm>
              <a:off x="6799352" y="4785675"/>
              <a:ext cx="5190070" cy="55979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Light from the edges arrives late</a:t>
              </a:r>
            </a:p>
          </p:txBody>
        </p:sp>
        <p:sp>
          <p:nvSpPr>
            <p:cNvPr id="29" name="Text Placeholder 2">
              <a:extLst>
                <a:ext uri="{FF2B5EF4-FFF2-40B4-BE49-F238E27FC236}">
                  <a16:creationId xmlns:a16="http://schemas.microsoft.com/office/drawing/2014/main" id="{AD4EEC40-8B69-638B-67A5-AF23791BE0FF}"/>
                </a:ext>
              </a:extLst>
            </p:cNvPr>
            <p:cNvSpPr txBox="1">
              <a:spLocks/>
            </p:cNvSpPr>
            <p:nvPr/>
          </p:nvSpPr>
          <p:spPr>
            <a:xfrm>
              <a:off x="7376682" y="1521173"/>
              <a:ext cx="4659710" cy="45806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800" kern="1200">
                  <a:solidFill>
                    <a:srgbClr val="C00000"/>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Arial" panose="020B0604020202020204" pitchFamily="34" charset="0"/>
                  <a:cs typeface="Arial" panose="020B0604020202020204" pitchFamily="34" charset="0"/>
                </a:rPr>
                <a:t>Zone plate </a:t>
              </a:r>
            </a:p>
          </p:txBody>
        </p:sp>
      </p:grpSp>
      <p:sp>
        <p:nvSpPr>
          <p:cNvPr id="6" name="Title 1">
            <a:extLst>
              <a:ext uri="{FF2B5EF4-FFF2-40B4-BE49-F238E27FC236}">
                <a16:creationId xmlns:a16="http://schemas.microsoft.com/office/drawing/2014/main" id="{E96B34AC-7570-44F1-518E-A1F36BFC6ECA}"/>
              </a:ext>
            </a:extLst>
          </p:cNvPr>
          <p:cNvSpPr>
            <a:spLocks noGrp="1"/>
          </p:cNvSpPr>
          <p:nvPr>
            <p:ph type="title"/>
          </p:nvPr>
        </p:nvSpPr>
        <p:spPr>
          <a:xfrm>
            <a:off x="933782" y="228600"/>
            <a:ext cx="10648618" cy="628994"/>
          </a:xfrm>
        </p:spPr>
        <p:txBody>
          <a:bodyPr/>
          <a:lstStyle/>
          <a:p>
            <a:r>
              <a:rPr lang="en-US" sz="3200" dirty="0">
                <a:latin typeface="Arial" panose="020B0604020202020204" pitchFamily="34" charset="0"/>
                <a:cs typeface="Arial" panose="020B0604020202020204" pitchFamily="34" charset="0"/>
              </a:rPr>
              <a:t>2. Temporal delay – </a:t>
            </a:r>
            <a:r>
              <a:rPr lang="en-US" sz="2400" dirty="0">
                <a:latin typeface="Arial" panose="020B0604020202020204" pitchFamily="34" charset="0"/>
                <a:cs typeface="Arial" panose="020B0604020202020204" pitchFamily="34" charset="0"/>
              </a:rPr>
              <a:t>why is it specific for zone plates?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3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B3E4-321E-0BC1-7F11-70C23F7B0722}"/>
              </a:ext>
            </a:extLst>
          </p:cNvPr>
          <p:cNvSpPr>
            <a:spLocks noGrp="1"/>
          </p:cNvSpPr>
          <p:nvPr>
            <p:ph type="title"/>
          </p:nvPr>
        </p:nvSpPr>
        <p:spPr>
          <a:xfrm>
            <a:off x="933782" y="228600"/>
            <a:ext cx="10648618" cy="628994"/>
          </a:xfrm>
        </p:spPr>
        <p:txBody>
          <a:bodyPr/>
          <a:lstStyle/>
          <a:p>
            <a:r>
              <a:rPr lang="en-US" sz="3200" dirty="0">
                <a:latin typeface="Arial" panose="020B0604020202020204" pitchFamily="34" charset="0"/>
                <a:cs typeface="Arial" panose="020B0604020202020204" pitchFamily="34" charset="0"/>
              </a:rPr>
              <a:t>NA and Temporal delay</a:t>
            </a:r>
          </a:p>
        </p:txBody>
      </p:sp>
      <p:grpSp>
        <p:nvGrpSpPr>
          <p:cNvPr id="53" name="Group 52">
            <a:extLst>
              <a:ext uri="{FF2B5EF4-FFF2-40B4-BE49-F238E27FC236}">
                <a16:creationId xmlns:a16="http://schemas.microsoft.com/office/drawing/2014/main" id="{A121208B-9E9E-1785-2B1D-E32B0654D66B}"/>
              </a:ext>
            </a:extLst>
          </p:cNvPr>
          <p:cNvGrpSpPr/>
          <p:nvPr/>
        </p:nvGrpSpPr>
        <p:grpSpPr>
          <a:xfrm>
            <a:off x="3293391" y="1041690"/>
            <a:ext cx="2391714" cy="4495219"/>
            <a:chOff x="367236" y="1186127"/>
            <a:chExt cx="2391714" cy="4495219"/>
          </a:xfrm>
        </p:grpSpPr>
        <p:pic>
          <p:nvPicPr>
            <p:cNvPr id="4" name="Picture 3" descr="(a) Fresnel zone plate, (b) phase zone plate, and (c) phase Fresnel lens. ">
              <a:extLst>
                <a:ext uri="{FF2B5EF4-FFF2-40B4-BE49-F238E27FC236}">
                  <a16:creationId xmlns:a16="http://schemas.microsoft.com/office/drawing/2014/main" id="{71B45D31-D3E3-5D24-A3CC-579DA5B46863}"/>
                </a:ext>
              </a:extLst>
            </p:cNvPr>
            <p:cNvPicPr>
              <a:picLocks noChangeAspect="1"/>
            </p:cNvPicPr>
            <p:nvPr/>
          </p:nvPicPr>
          <p:blipFill>
            <a:blip r:embed="rId2"/>
            <a:srcRect l="63811" r="31534"/>
            <a:stretch>
              <a:fillRect/>
            </a:stretch>
          </p:blipFill>
          <p:spPr>
            <a:xfrm>
              <a:off x="788896" y="1186127"/>
              <a:ext cx="354213" cy="4151066"/>
            </a:xfrm>
            <a:prstGeom prst="rect">
              <a:avLst/>
            </a:prstGeom>
          </p:spPr>
        </p:pic>
        <p:sp>
          <p:nvSpPr>
            <p:cNvPr id="5" name="TextBox 4">
              <a:extLst>
                <a:ext uri="{FF2B5EF4-FFF2-40B4-BE49-F238E27FC236}">
                  <a16:creationId xmlns:a16="http://schemas.microsoft.com/office/drawing/2014/main" id="{883B8E9C-BF00-BE69-B4DF-A2D48640ACB4}"/>
                </a:ext>
              </a:extLst>
            </p:cNvPr>
            <p:cNvSpPr txBox="1"/>
            <p:nvPr/>
          </p:nvSpPr>
          <p:spPr>
            <a:xfrm rot="16200000">
              <a:off x="-62916" y="2421672"/>
              <a:ext cx="3948137" cy="1695595"/>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cxnSp>
          <p:nvCxnSpPr>
            <p:cNvPr id="6" name="Straight Connector 5">
              <a:extLst>
                <a:ext uri="{FF2B5EF4-FFF2-40B4-BE49-F238E27FC236}">
                  <a16:creationId xmlns:a16="http://schemas.microsoft.com/office/drawing/2014/main" id="{E938903D-9C6A-EA31-96A9-1F7168266800}"/>
                </a:ext>
              </a:extLst>
            </p:cNvPr>
            <p:cNvCxnSpPr>
              <a:cxnSpLocks/>
              <a:endCxn id="5" idx="2"/>
            </p:cNvCxnSpPr>
            <p:nvPr/>
          </p:nvCxnSpPr>
          <p:spPr>
            <a:xfrm>
              <a:off x="1188129" y="2640475"/>
              <a:ext cx="1570821" cy="628994"/>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376BF8B-3621-15E6-F390-2D428EA07D68}"/>
                </a:ext>
              </a:extLst>
            </p:cNvPr>
            <p:cNvCxnSpPr>
              <a:cxnSpLocks/>
              <a:endCxn id="5" idx="2"/>
            </p:cNvCxnSpPr>
            <p:nvPr/>
          </p:nvCxnSpPr>
          <p:spPr>
            <a:xfrm>
              <a:off x="1172292" y="1337907"/>
              <a:ext cx="1586658" cy="1931562"/>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DC778DC-0A7C-C0A2-7ACB-4139942922F1}"/>
                </a:ext>
              </a:extLst>
            </p:cNvPr>
            <p:cNvSpPr txBox="1"/>
            <p:nvPr/>
          </p:nvSpPr>
          <p:spPr>
            <a:xfrm>
              <a:off x="980144" y="2455871"/>
              <a:ext cx="568489" cy="338554"/>
            </a:xfrm>
            <a:prstGeom prst="rect">
              <a:avLst/>
            </a:prstGeom>
            <a:noFill/>
          </p:spPr>
          <p:txBody>
            <a:bodyPr wrap="square" rtlCol="0">
              <a:spAutoFit/>
            </a:bodyPr>
            <a:lstStyle/>
            <a:p>
              <a:r>
                <a:rPr lang="en-US" sz="1600" dirty="0">
                  <a:solidFill>
                    <a:schemeClr val="tx2"/>
                  </a:solidFill>
                  <a:latin typeface="Calibri"/>
                  <a:cs typeface="Calibri"/>
                </a:rPr>
                <a:t> a</a:t>
              </a:r>
            </a:p>
          </p:txBody>
        </p:sp>
        <p:sp>
          <p:nvSpPr>
            <p:cNvPr id="9" name="TextBox 8">
              <a:extLst>
                <a:ext uri="{FF2B5EF4-FFF2-40B4-BE49-F238E27FC236}">
                  <a16:creationId xmlns:a16="http://schemas.microsoft.com/office/drawing/2014/main" id="{AE8FD1B5-1CF7-F7C0-6F2F-1107F6E8D6B3}"/>
                </a:ext>
              </a:extLst>
            </p:cNvPr>
            <p:cNvSpPr txBox="1"/>
            <p:nvPr/>
          </p:nvSpPr>
          <p:spPr>
            <a:xfrm>
              <a:off x="991254" y="1246959"/>
              <a:ext cx="568489" cy="338554"/>
            </a:xfrm>
            <a:prstGeom prst="rect">
              <a:avLst/>
            </a:prstGeom>
            <a:noFill/>
          </p:spPr>
          <p:txBody>
            <a:bodyPr wrap="square" rtlCol="0">
              <a:spAutoFit/>
            </a:bodyPr>
            <a:lstStyle/>
            <a:p>
              <a:r>
                <a:rPr lang="en-US" sz="1600" dirty="0">
                  <a:solidFill>
                    <a:schemeClr val="tx2"/>
                  </a:solidFill>
                  <a:latin typeface="Calibri"/>
                  <a:cs typeface="Calibri"/>
                </a:rPr>
                <a:t> b</a:t>
              </a:r>
            </a:p>
          </p:txBody>
        </p:sp>
        <p:cxnSp>
          <p:nvCxnSpPr>
            <p:cNvPr id="10" name="Straight Connector 9">
              <a:extLst>
                <a:ext uri="{FF2B5EF4-FFF2-40B4-BE49-F238E27FC236}">
                  <a16:creationId xmlns:a16="http://schemas.microsoft.com/office/drawing/2014/main" id="{FD53CDB4-93E1-B53C-9374-E77579496990}"/>
                </a:ext>
              </a:extLst>
            </p:cNvPr>
            <p:cNvCxnSpPr>
              <a:cxnSpLocks/>
              <a:endCxn id="5" idx="2"/>
            </p:cNvCxnSpPr>
            <p:nvPr/>
          </p:nvCxnSpPr>
          <p:spPr>
            <a:xfrm flipV="1">
              <a:off x="1036778" y="3269469"/>
              <a:ext cx="1722172" cy="1930137"/>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BCC48E7-5FF5-96B7-44B0-8C54222A9C99}"/>
                </a:ext>
              </a:extLst>
            </p:cNvPr>
            <p:cNvCxnSpPr>
              <a:cxnSpLocks/>
              <a:endCxn id="5" idx="2"/>
            </p:cNvCxnSpPr>
            <p:nvPr/>
          </p:nvCxnSpPr>
          <p:spPr>
            <a:xfrm flipV="1">
              <a:off x="1036778" y="3269469"/>
              <a:ext cx="1722172" cy="654145"/>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69CF2BC-958B-0006-166E-998D98EB1203}"/>
                </a:ext>
              </a:extLst>
            </p:cNvPr>
            <p:cNvCxnSpPr>
              <a:cxnSpLocks/>
            </p:cNvCxnSpPr>
            <p:nvPr/>
          </p:nvCxnSpPr>
          <p:spPr>
            <a:xfrm>
              <a:off x="1050066" y="5337193"/>
              <a:ext cx="1695595" cy="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D05BB1A-48E4-DF62-C6D5-DAEE6BDBA187}"/>
                </a:ext>
              </a:extLst>
            </p:cNvPr>
            <p:cNvSpPr txBox="1"/>
            <p:nvPr/>
          </p:nvSpPr>
          <p:spPr>
            <a:xfrm>
              <a:off x="1613618" y="5312014"/>
              <a:ext cx="568489" cy="369332"/>
            </a:xfrm>
            <a:prstGeom prst="rect">
              <a:avLst/>
            </a:prstGeom>
            <a:noFill/>
          </p:spPr>
          <p:txBody>
            <a:bodyPr wrap="square" rtlCol="0">
              <a:spAutoFit/>
            </a:bodyPr>
            <a:lstStyle/>
            <a:p>
              <a:r>
                <a:rPr lang="en-US" dirty="0">
                  <a:solidFill>
                    <a:schemeClr val="tx2"/>
                  </a:solidFill>
                  <a:latin typeface="Calibri"/>
                  <a:cs typeface="Calibri"/>
                </a:rPr>
                <a:t> f</a:t>
              </a:r>
            </a:p>
          </p:txBody>
        </p:sp>
        <p:cxnSp>
          <p:nvCxnSpPr>
            <p:cNvPr id="36" name="Straight Arrow Connector 35">
              <a:extLst>
                <a:ext uri="{FF2B5EF4-FFF2-40B4-BE49-F238E27FC236}">
                  <a16:creationId xmlns:a16="http://schemas.microsoft.com/office/drawing/2014/main" id="{847DECA6-7927-8885-6E19-6BACE08B3FD2}"/>
                </a:ext>
              </a:extLst>
            </p:cNvPr>
            <p:cNvCxnSpPr>
              <a:cxnSpLocks/>
            </p:cNvCxnSpPr>
            <p:nvPr/>
          </p:nvCxnSpPr>
          <p:spPr>
            <a:xfrm flipV="1">
              <a:off x="729373" y="1295401"/>
              <a:ext cx="298" cy="2065195"/>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8B95F69-574D-7076-B6B1-1EAFEDF90A97}"/>
                </a:ext>
              </a:extLst>
            </p:cNvPr>
            <p:cNvSpPr txBox="1"/>
            <p:nvPr/>
          </p:nvSpPr>
          <p:spPr>
            <a:xfrm>
              <a:off x="367236" y="2119022"/>
              <a:ext cx="568489" cy="369332"/>
            </a:xfrm>
            <a:prstGeom prst="rect">
              <a:avLst/>
            </a:prstGeom>
            <a:noFill/>
          </p:spPr>
          <p:txBody>
            <a:bodyPr wrap="square" rtlCol="0">
              <a:spAutoFit/>
            </a:bodyPr>
            <a:lstStyle/>
            <a:p>
              <a:r>
                <a:rPr lang="en-US" dirty="0">
                  <a:solidFill>
                    <a:schemeClr val="tx2"/>
                  </a:solidFill>
                  <a:latin typeface="Calibri"/>
                  <a:cs typeface="Calibri"/>
                </a:rPr>
                <a:t> R</a:t>
              </a:r>
            </a:p>
          </p:txBody>
        </p:sp>
      </p:gr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0618CB23-A0BB-C32D-D002-9A4B7FA46E19}"/>
                  </a:ext>
                </a:extLst>
              </p:cNvPr>
              <p:cNvSpPr txBox="1"/>
              <p:nvPr/>
            </p:nvSpPr>
            <p:spPr>
              <a:xfrm>
                <a:off x="7264280" y="2182308"/>
                <a:ext cx="3561873" cy="1742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2"/>
                          </a:solidFill>
                          <a:latin typeface="Cambria Math" panose="02040503050406030204" pitchFamily="18" charset="0"/>
                          <a:cs typeface="Calibri"/>
                        </a:rPr>
                        <m:t>Δ</m:t>
                      </m:r>
                      <m:sSub>
                        <m:sSubPr>
                          <m:ctrlPr>
                            <a:rPr lang="en-US" sz="2000" b="0" i="1" smtClean="0">
                              <a:solidFill>
                                <a:schemeClr val="tx2"/>
                              </a:solidFill>
                              <a:latin typeface="Cambria Math" panose="02040503050406030204" pitchFamily="18" charset="0"/>
                              <a:cs typeface="Calibri"/>
                            </a:rPr>
                          </m:ctrlPr>
                        </m:sSubPr>
                        <m:e>
                          <m:r>
                            <a:rPr lang="en-US" sz="2000" b="0" i="1" smtClean="0">
                              <a:solidFill>
                                <a:schemeClr val="tx2"/>
                              </a:solidFill>
                              <a:latin typeface="Cambria Math" panose="02040503050406030204" pitchFamily="18" charset="0"/>
                              <a:cs typeface="Calibri"/>
                            </a:rPr>
                            <m:t>𝑡</m:t>
                          </m:r>
                        </m:e>
                        <m:sub>
                          <m:r>
                            <a:rPr lang="en-US" sz="2000" b="0" i="1" smtClean="0">
                              <a:solidFill>
                                <a:schemeClr val="tx2"/>
                              </a:solidFill>
                              <a:latin typeface="Cambria Math" panose="02040503050406030204" pitchFamily="18" charset="0"/>
                              <a:cs typeface="Calibri"/>
                            </a:rPr>
                            <m:t>𝑑𝑒𝑙𝑎𝑦</m:t>
                          </m:r>
                        </m:sub>
                      </m:sSub>
                      <m:r>
                        <a:rPr lang="en-US" sz="2000" b="0" i="1" smtClean="0">
                          <a:solidFill>
                            <a:schemeClr val="tx2"/>
                          </a:solidFill>
                          <a:latin typeface="Cambria Math" panose="02040503050406030204" pitchFamily="18" charset="0"/>
                          <a:cs typeface="Calibri"/>
                        </a:rPr>
                        <m:t>=</m:t>
                      </m:r>
                      <m:f>
                        <m:fPr>
                          <m:ctrlPr>
                            <a:rPr lang="en-US" sz="2000" b="0" i="1" smtClean="0">
                              <a:solidFill>
                                <a:schemeClr val="tx2"/>
                              </a:solidFill>
                              <a:latin typeface="Cambria Math" panose="02040503050406030204" pitchFamily="18" charset="0"/>
                              <a:cs typeface="Calibri"/>
                            </a:rPr>
                          </m:ctrlPr>
                        </m:fPr>
                        <m:num>
                          <m:r>
                            <a:rPr lang="en-US" sz="2000" b="0" i="1" smtClean="0">
                              <a:solidFill>
                                <a:schemeClr val="tx2"/>
                              </a:solidFill>
                              <a:latin typeface="Cambria Math" panose="02040503050406030204" pitchFamily="18" charset="0"/>
                              <a:cs typeface="Calibri"/>
                            </a:rPr>
                            <m:t>𝑓</m:t>
                          </m:r>
                        </m:num>
                        <m:den>
                          <m:r>
                            <a:rPr lang="en-US" sz="2000" b="0" i="1" smtClean="0">
                              <a:solidFill>
                                <a:schemeClr val="tx2"/>
                              </a:solidFill>
                              <a:latin typeface="Cambria Math" panose="02040503050406030204" pitchFamily="18" charset="0"/>
                              <a:cs typeface="Calibri"/>
                            </a:rPr>
                            <m:t>𝑐</m:t>
                          </m:r>
                        </m:den>
                      </m:f>
                      <m:d>
                        <m:dPr>
                          <m:ctrlPr>
                            <a:rPr lang="en-US" sz="2000" b="0" i="1" smtClean="0">
                              <a:solidFill>
                                <a:schemeClr val="tx2"/>
                              </a:solidFill>
                              <a:latin typeface="Cambria Math" panose="02040503050406030204" pitchFamily="18" charset="0"/>
                              <a:cs typeface="Calibri"/>
                            </a:rPr>
                          </m:ctrlPr>
                        </m:dPr>
                        <m:e>
                          <m:d>
                            <m:dPr>
                              <m:ctrlPr>
                                <a:rPr lang="en-US" sz="2000" b="0" i="1" smtClean="0">
                                  <a:solidFill>
                                    <a:schemeClr val="tx2"/>
                                  </a:solidFill>
                                  <a:latin typeface="Cambria Math" panose="02040503050406030204" pitchFamily="18" charset="0"/>
                                  <a:cs typeface="Calibri"/>
                                </a:rPr>
                              </m:ctrlPr>
                            </m:dPr>
                            <m:e>
                              <m:f>
                                <m:fPr>
                                  <m:ctrlPr>
                                    <a:rPr lang="en-US" sz="2000" b="0" i="1" smtClean="0">
                                      <a:solidFill>
                                        <a:schemeClr val="tx2"/>
                                      </a:solidFill>
                                      <a:latin typeface="Cambria Math" panose="02040503050406030204" pitchFamily="18" charset="0"/>
                                      <a:cs typeface="Calibri"/>
                                    </a:rPr>
                                  </m:ctrlPr>
                                </m:fPr>
                                <m:num>
                                  <m:r>
                                    <a:rPr lang="en-US" sz="2000" b="0" i="0" smtClean="0">
                                      <a:solidFill>
                                        <a:schemeClr val="tx2"/>
                                      </a:solidFill>
                                      <a:latin typeface="Cambria Math" panose="02040503050406030204" pitchFamily="18" charset="0"/>
                                      <a:cs typeface="Calibri"/>
                                    </a:rPr>
                                    <m:t>1</m:t>
                                  </m:r>
                                </m:num>
                                <m:den>
                                  <m:rad>
                                    <m:radPr>
                                      <m:degHide m:val="on"/>
                                      <m:ctrlPr>
                                        <a:rPr lang="en-US" sz="2000" b="0" i="1" smtClean="0">
                                          <a:solidFill>
                                            <a:schemeClr val="tx2"/>
                                          </a:solidFill>
                                          <a:latin typeface="Cambria Math" panose="02040503050406030204" pitchFamily="18" charset="0"/>
                                          <a:cs typeface="Calibri"/>
                                        </a:rPr>
                                      </m:ctrlPr>
                                    </m:radPr>
                                    <m:deg/>
                                    <m:e>
                                      <m:r>
                                        <a:rPr lang="en-US" sz="2000" b="0" i="1" smtClean="0">
                                          <a:solidFill>
                                            <a:schemeClr val="tx2"/>
                                          </a:solidFill>
                                          <a:latin typeface="Cambria Math" panose="02040503050406030204" pitchFamily="18" charset="0"/>
                                          <a:cs typeface="Calibri"/>
                                        </a:rPr>
                                        <m:t>1−</m:t>
                                      </m:r>
                                      <m:r>
                                        <a:rPr lang="en-US" sz="2000" b="0" i="1" smtClean="0">
                                          <a:solidFill>
                                            <a:schemeClr val="tx2"/>
                                          </a:solidFill>
                                          <a:latin typeface="Cambria Math" panose="02040503050406030204" pitchFamily="18" charset="0"/>
                                          <a:cs typeface="Calibri"/>
                                        </a:rPr>
                                        <m:t>𝑁</m:t>
                                      </m:r>
                                      <m:sSup>
                                        <m:sSupPr>
                                          <m:ctrlPr>
                                            <a:rPr lang="en-US" sz="2000" b="0" i="1" smtClean="0">
                                              <a:solidFill>
                                                <a:schemeClr val="tx2"/>
                                              </a:solidFill>
                                              <a:latin typeface="Cambria Math" panose="02040503050406030204" pitchFamily="18" charset="0"/>
                                              <a:cs typeface="Calibri"/>
                                            </a:rPr>
                                          </m:ctrlPr>
                                        </m:sSupPr>
                                        <m:e>
                                          <m:r>
                                            <a:rPr lang="en-US" sz="2000" b="0" i="1" smtClean="0">
                                              <a:solidFill>
                                                <a:schemeClr val="tx2"/>
                                              </a:solidFill>
                                              <a:latin typeface="Cambria Math" panose="02040503050406030204" pitchFamily="18" charset="0"/>
                                              <a:cs typeface="Calibri"/>
                                            </a:rPr>
                                            <m:t>𝐴</m:t>
                                          </m:r>
                                        </m:e>
                                        <m:sup>
                                          <m:r>
                                            <a:rPr lang="en-US" sz="2000" b="0" i="1" smtClean="0">
                                              <a:solidFill>
                                                <a:schemeClr val="tx2"/>
                                              </a:solidFill>
                                              <a:latin typeface="Cambria Math" panose="02040503050406030204" pitchFamily="18" charset="0"/>
                                              <a:cs typeface="Calibri"/>
                                            </a:rPr>
                                            <m:t>2</m:t>
                                          </m:r>
                                        </m:sup>
                                      </m:sSup>
                                    </m:e>
                                  </m:rad>
                                </m:den>
                              </m:f>
                            </m:e>
                          </m:d>
                          <m:r>
                            <a:rPr lang="en-US" sz="2000" b="0" i="1" smtClean="0">
                              <a:solidFill>
                                <a:schemeClr val="tx2"/>
                              </a:solidFill>
                              <a:latin typeface="Cambria Math" panose="02040503050406030204" pitchFamily="18" charset="0"/>
                              <a:cs typeface="Calibri"/>
                            </a:rPr>
                            <m:t>−1</m:t>
                          </m:r>
                        </m:e>
                      </m:d>
                    </m:oMath>
                  </m:oMathPara>
                </a14:m>
                <a:endParaRPr lang="en-US" sz="2000" b="0" dirty="0">
                  <a:solidFill>
                    <a:schemeClr val="tx2"/>
                  </a:solidFill>
                  <a:latin typeface="Calibri"/>
                  <a:cs typeface="Calibri"/>
                </a:endParaRPr>
              </a:p>
              <a:p>
                <a:endParaRPr lang="en-US" sz="2000" b="0" i="0" dirty="0">
                  <a:solidFill>
                    <a:schemeClr val="tx2"/>
                  </a:solidFill>
                  <a:latin typeface="Cambria Math" panose="02040503050406030204" pitchFamily="18" charset="0"/>
                  <a:cs typeface="Calibri"/>
                </a:endParaRPr>
              </a:p>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2"/>
                          </a:solidFill>
                          <a:latin typeface="Cambria Math" panose="02040503050406030204" pitchFamily="18" charset="0"/>
                          <a:cs typeface="Calibri"/>
                        </a:rPr>
                        <m:t>Δ</m:t>
                      </m:r>
                      <m:sSub>
                        <m:sSubPr>
                          <m:ctrlPr>
                            <a:rPr lang="en-US" sz="2000" b="0" i="1" smtClean="0">
                              <a:solidFill>
                                <a:schemeClr val="tx2"/>
                              </a:solidFill>
                              <a:latin typeface="Cambria Math" panose="02040503050406030204" pitchFamily="18" charset="0"/>
                              <a:cs typeface="Calibri"/>
                            </a:rPr>
                          </m:ctrlPr>
                        </m:sSubPr>
                        <m:e>
                          <m:r>
                            <a:rPr lang="en-US" sz="2000" b="0" i="1" smtClean="0">
                              <a:solidFill>
                                <a:schemeClr val="tx2"/>
                              </a:solidFill>
                              <a:latin typeface="Cambria Math" panose="02040503050406030204" pitchFamily="18" charset="0"/>
                              <a:cs typeface="Calibri"/>
                            </a:rPr>
                            <m:t>𝑡</m:t>
                          </m:r>
                        </m:e>
                        <m:sub>
                          <m:r>
                            <a:rPr lang="en-US" sz="2000" b="0" i="1" smtClean="0">
                              <a:solidFill>
                                <a:schemeClr val="tx2"/>
                              </a:solidFill>
                              <a:latin typeface="Cambria Math" panose="02040503050406030204" pitchFamily="18" charset="0"/>
                              <a:cs typeface="Calibri"/>
                            </a:rPr>
                            <m:t>𝑑𝑒𝑙𝑎𝑦</m:t>
                          </m:r>
                        </m:sub>
                      </m:sSub>
                      <m:r>
                        <a:rPr lang="en-US" sz="2000" b="0" i="1" smtClean="0">
                          <a:solidFill>
                            <a:schemeClr val="tx2"/>
                          </a:solidFill>
                          <a:latin typeface="Cambria Math" panose="02040503050406030204" pitchFamily="18" charset="0"/>
                          <a:cs typeface="Calibri"/>
                        </a:rPr>
                        <m:t> ∝</m:t>
                      </m:r>
                      <m:r>
                        <a:rPr lang="en-US" sz="2000" b="0" i="1" smtClean="0">
                          <a:solidFill>
                            <a:schemeClr val="tx2"/>
                          </a:solidFill>
                          <a:latin typeface="Cambria Math" panose="02040503050406030204" pitchFamily="18" charset="0"/>
                          <a:ea typeface="Cambria Math" panose="02040503050406030204" pitchFamily="18" charset="0"/>
                          <a:cs typeface="Calibri"/>
                        </a:rPr>
                        <m:t>𝑁𝐴</m:t>
                      </m:r>
                    </m:oMath>
                  </m:oMathPara>
                </a14:m>
                <a:endParaRPr lang="en-US" sz="2000" b="0" dirty="0">
                  <a:solidFill>
                    <a:schemeClr val="tx2"/>
                  </a:solidFill>
                  <a:latin typeface="Calibri"/>
                  <a:cs typeface="Calibri"/>
                </a:endParaRPr>
              </a:p>
              <a:p>
                <a:endParaRPr lang="en-US" sz="2000" b="0" dirty="0">
                  <a:solidFill>
                    <a:schemeClr val="tx2"/>
                  </a:solidFill>
                  <a:latin typeface="Calibri"/>
                  <a:cs typeface="Calibri"/>
                </a:endParaRPr>
              </a:p>
            </p:txBody>
          </p:sp>
        </mc:Choice>
        <mc:Fallback>
          <p:sp>
            <p:nvSpPr>
              <p:cNvPr id="46" name="TextBox 45">
                <a:extLst>
                  <a:ext uri="{FF2B5EF4-FFF2-40B4-BE49-F238E27FC236}">
                    <a16:creationId xmlns:a16="http://schemas.microsoft.com/office/drawing/2014/main" id="{0618CB23-A0BB-C32D-D002-9A4B7FA46E19}"/>
                  </a:ext>
                </a:extLst>
              </p:cNvPr>
              <p:cNvSpPr txBox="1">
                <a:spLocks noRot="1" noChangeAspect="1" noMove="1" noResize="1" noEditPoints="1" noAdjustHandles="1" noChangeArrowheads="1" noChangeShapeType="1" noTextEdit="1"/>
              </p:cNvSpPr>
              <p:nvPr/>
            </p:nvSpPr>
            <p:spPr>
              <a:xfrm>
                <a:off x="7264280" y="2182308"/>
                <a:ext cx="3561873" cy="17429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609920B-815C-3151-69CB-CF95DC6B7965}"/>
                  </a:ext>
                </a:extLst>
              </p:cNvPr>
              <p:cNvSpPr txBox="1"/>
              <p:nvPr/>
            </p:nvSpPr>
            <p:spPr>
              <a:xfrm>
                <a:off x="8062055" y="1242222"/>
                <a:ext cx="1627432" cy="634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cs typeface="Calibri"/>
                        </a:rPr>
                        <m:t>𝑁𝐴</m:t>
                      </m:r>
                      <m:r>
                        <a:rPr lang="en-US" b="0" i="1" smtClean="0">
                          <a:solidFill>
                            <a:schemeClr val="tx2"/>
                          </a:solidFill>
                          <a:latin typeface="Cambria Math" panose="02040503050406030204" pitchFamily="18" charset="0"/>
                          <a:cs typeface="Calibri"/>
                        </a:rPr>
                        <m:t>=</m:t>
                      </m:r>
                      <m:f>
                        <m:fPr>
                          <m:ctrlPr>
                            <a:rPr lang="en-US" i="1">
                              <a:solidFill>
                                <a:schemeClr val="tx2"/>
                              </a:solidFill>
                              <a:latin typeface="Cambria Math" panose="02040503050406030204" pitchFamily="18" charset="0"/>
                              <a:cs typeface="Calibri"/>
                            </a:rPr>
                          </m:ctrlPr>
                        </m:fPr>
                        <m:num>
                          <m:r>
                            <a:rPr lang="en-US" i="1">
                              <a:solidFill>
                                <a:schemeClr val="tx2"/>
                              </a:solidFill>
                              <a:latin typeface="Cambria Math" panose="02040503050406030204" pitchFamily="18" charset="0"/>
                              <a:cs typeface="Calibri"/>
                            </a:rPr>
                            <m:t>𝑅</m:t>
                          </m:r>
                        </m:num>
                        <m:den>
                          <m:rad>
                            <m:radPr>
                              <m:degHide m:val="on"/>
                              <m:ctrlPr>
                                <a:rPr lang="en-US" b="0" i="1" smtClean="0">
                                  <a:solidFill>
                                    <a:schemeClr val="tx2"/>
                                  </a:solidFill>
                                  <a:latin typeface="Cambria Math" panose="02040503050406030204" pitchFamily="18" charset="0"/>
                                  <a:cs typeface="Calibri"/>
                                </a:rPr>
                              </m:ctrlPr>
                            </m:radPr>
                            <m:deg/>
                            <m:e>
                              <m:sSup>
                                <m:sSupPr>
                                  <m:ctrlPr>
                                    <a:rPr lang="en-US" i="1">
                                      <a:solidFill>
                                        <a:schemeClr val="tx2"/>
                                      </a:solidFill>
                                      <a:latin typeface="Cambria Math" panose="02040503050406030204" pitchFamily="18" charset="0"/>
                                      <a:cs typeface="Calibri"/>
                                    </a:rPr>
                                  </m:ctrlPr>
                                </m:sSupPr>
                                <m:e>
                                  <m:r>
                                    <a:rPr lang="en-US" i="1">
                                      <a:solidFill>
                                        <a:schemeClr val="tx2"/>
                                      </a:solidFill>
                                      <a:latin typeface="Cambria Math" panose="02040503050406030204" pitchFamily="18" charset="0"/>
                                      <a:cs typeface="Calibri"/>
                                    </a:rPr>
                                    <m:t>𝑅</m:t>
                                  </m:r>
                                </m:e>
                                <m:sup>
                                  <m:r>
                                    <a:rPr lang="en-US" i="1">
                                      <a:solidFill>
                                        <a:schemeClr val="tx2"/>
                                      </a:solidFill>
                                      <a:latin typeface="Cambria Math" panose="02040503050406030204" pitchFamily="18" charset="0"/>
                                      <a:cs typeface="Calibri"/>
                                    </a:rPr>
                                    <m:t>2</m:t>
                                  </m:r>
                                </m:sup>
                              </m:sSup>
                              <m:r>
                                <a:rPr lang="en-US" i="1">
                                  <a:solidFill>
                                    <a:schemeClr val="tx2"/>
                                  </a:solidFill>
                                  <a:latin typeface="Cambria Math" panose="02040503050406030204" pitchFamily="18" charset="0"/>
                                  <a:cs typeface="Calibri"/>
                                </a:rPr>
                                <m:t>+</m:t>
                              </m:r>
                              <m:sSup>
                                <m:sSupPr>
                                  <m:ctrlPr>
                                    <a:rPr lang="en-US" i="1">
                                      <a:solidFill>
                                        <a:schemeClr val="tx2"/>
                                      </a:solidFill>
                                      <a:latin typeface="Cambria Math" panose="02040503050406030204" pitchFamily="18" charset="0"/>
                                      <a:cs typeface="Calibri"/>
                                    </a:rPr>
                                  </m:ctrlPr>
                                </m:sSupPr>
                                <m:e>
                                  <m:r>
                                    <a:rPr lang="en-US" i="1">
                                      <a:solidFill>
                                        <a:schemeClr val="tx2"/>
                                      </a:solidFill>
                                      <a:latin typeface="Cambria Math" panose="02040503050406030204" pitchFamily="18" charset="0"/>
                                      <a:cs typeface="Calibri"/>
                                    </a:rPr>
                                    <m:t>𝑓</m:t>
                                  </m:r>
                                </m:e>
                                <m:sup>
                                  <m:r>
                                    <a:rPr lang="en-US" i="1">
                                      <a:solidFill>
                                        <a:schemeClr val="tx2"/>
                                      </a:solidFill>
                                      <a:latin typeface="Cambria Math" panose="02040503050406030204" pitchFamily="18" charset="0"/>
                                      <a:cs typeface="Calibri"/>
                                    </a:rPr>
                                    <m:t>2</m:t>
                                  </m:r>
                                </m:sup>
                              </m:sSup>
                            </m:e>
                          </m:rad>
                        </m:den>
                      </m:f>
                    </m:oMath>
                  </m:oMathPara>
                </a14:m>
                <a:endParaRPr lang="en-US" dirty="0">
                  <a:solidFill>
                    <a:schemeClr val="tx2"/>
                  </a:solidFill>
                  <a:latin typeface="Calibri"/>
                  <a:cs typeface="Calibri"/>
                </a:endParaRPr>
              </a:p>
            </p:txBody>
          </p:sp>
        </mc:Choice>
        <mc:Fallback xmlns="">
          <p:sp>
            <p:nvSpPr>
              <p:cNvPr id="47" name="TextBox 46">
                <a:extLst>
                  <a:ext uri="{FF2B5EF4-FFF2-40B4-BE49-F238E27FC236}">
                    <a16:creationId xmlns:a16="http://schemas.microsoft.com/office/drawing/2014/main" id="{1609920B-815C-3151-69CB-CF95DC6B7965}"/>
                  </a:ext>
                </a:extLst>
              </p:cNvPr>
              <p:cNvSpPr txBox="1">
                <a:spLocks noRot="1" noChangeAspect="1" noMove="1" noResize="1" noEditPoints="1" noAdjustHandles="1" noChangeArrowheads="1" noChangeShapeType="1" noTextEdit="1"/>
              </p:cNvSpPr>
              <p:nvPr/>
            </p:nvSpPr>
            <p:spPr>
              <a:xfrm>
                <a:off x="8062055" y="1242222"/>
                <a:ext cx="1627432" cy="634854"/>
              </a:xfrm>
              <a:prstGeom prst="rect">
                <a:avLst/>
              </a:prstGeom>
              <a:blipFill>
                <a:blip r:embed="rId4"/>
                <a:stretch>
                  <a:fillRect l="-3125" t="-1961" r="-781" b="-13725"/>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B043B41E-E45C-FF60-19C6-46AE3B583DAC}"/>
              </a:ext>
            </a:extLst>
          </p:cNvPr>
          <p:cNvSpPr txBox="1"/>
          <p:nvPr/>
        </p:nvSpPr>
        <p:spPr>
          <a:xfrm>
            <a:off x="917945" y="5497179"/>
            <a:ext cx="1311975" cy="369332"/>
          </a:xfrm>
          <a:prstGeom prst="rect">
            <a:avLst/>
          </a:prstGeom>
          <a:noFill/>
        </p:spPr>
        <p:txBody>
          <a:bodyPr wrap="square">
            <a:spAutoFit/>
          </a:bodyPr>
          <a:lstStyle/>
          <a:p>
            <a:r>
              <a:rPr lang="en-US" dirty="0">
                <a:solidFill>
                  <a:srgbClr val="0E0E0E"/>
                </a:solidFill>
                <a:latin typeface="Arial" panose="020B0604020202020204" pitchFamily="34" charset="0"/>
                <a:cs typeface="Arial" panose="020B0604020202020204" pitchFamily="34" charset="0"/>
              </a:rPr>
              <a:t>Small NA</a:t>
            </a:r>
            <a:endParaRPr lang="en-US" dirty="0"/>
          </a:p>
        </p:txBody>
      </p:sp>
      <p:sp>
        <p:nvSpPr>
          <p:cNvPr id="50" name="TextBox 49">
            <a:extLst>
              <a:ext uri="{FF2B5EF4-FFF2-40B4-BE49-F238E27FC236}">
                <a16:creationId xmlns:a16="http://schemas.microsoft.com/office/drawing/2014/main" id="{A84ECB60-E7AB-7640-9F0C-C2F3AB907068}"/>
              </a:ext>
            </a:extLst>
          </p:cNvPr>
          <p:cNvSpPr txBox="1"/>
          <p:nvPr/>
        </p:nvSpPr>
        <p:spPr>
          <a:xfrm>
            <a:off x="4233306" y="5497179"/>
            <a:ext cx="1311975" cy="369332"/>
          </a:xfrm>
          <a:prstGeom prst="rect">
            <a:avLst/>
          </a:prstGeom>
          <a:noFill/>
        </p:spPr>
        <p:txBody>
          <a:bodyPr wrap="square">
            <a:spAutoFit/>
          </a:bodyPr>
          <a:lstStyle/>
          <a:p>
            <a:r>
              <a:rPr lang="en-US" dirty="0">
                <a:solidFill>
                  <a:srgbClr val="0E0E0E"/>
                </a:solidFill>
                <a:latin typeface="Arial" panose="020B0604020202020204" pitchFamily="34" charset="0"/>
                <a:cs typeface="Arial" panose="020B0604020202020204" pitchFamily="34" charset="0"/>
              </a:rPr>
              <a:t>Large NA</a:t>
            </a:r>
            <a:endParaRPr lang="en-US" dirty="0"/>
          </a:p>
        </p:txBody>
      </p:sp>
      <p:sp>
        <p:nvSpPr>
          <p:cNvPr id="52" name="TextBox 51">
            <a:extLst>
              <a:ext uri="{FF2B5EF4-FFF2-40B4-BE49-F238E27FC236}">
                <a16:creationId xmlns:a16="http://schemas.microsoft.com/office/drawing/2014/main" id="{6A78DA66-3A09-0BDB-5CA6-EF043CF0EB9C}"/>
              </a:ext>
            </a:extLst>
          </p:cNvPr>
          <p:cNvSpPr txBox="1"/>
          <p:nvPr/>
        </p:nvSpPr>
        <p:spPr>
          <a:xfrm>
            <a:off x="6096000" y="3836273"/>
            <a:ext cx="6113928" cy="646331"/>
          </a:xfrm>
          <a:prstGeom prst="rect">
            <a:avLst/>
          </a:prstGeom>
          <a:noFill/>
        </p:spPr>
        <p:txBody>
          <a:bodyPr wrap="square">
            <a:spAutoFit/>
          </a:bodyPr>
          <a:lstStyle/>
          <a:p>
            <a:r>
              <a:rPr lang="en-US" dirty="0">
                <a:solidFill>
                  <a:srgbClr val="0E0E0E"/>
                </a:solidFill>
                <a:latin typeface="Arial" panose="020B0604020202020204" pitchFamily="34" charset="0"/>
                <a:cs typeface="Arial" panose="020B0604020202020204" pitchFamily="34" charset="0"/>
              </a:rPr>
              <a:t>Larger the NA, larger is the path difference between the central and edge rays.</a:t>
            </a:r>
            <a:endParaRPr lang="en-US" dirty="0"/>
          </a:p>
        </p:txBody>
      </p:sp>
      <p:grpSp>
        <p:nvGrpSpPr>
          <p:cNvPr id="54" name="Group 53">
            <a:extLst>
              <a:ext uri="{FF2B5EF4-FFF2-40B4-BE49-F238E27FC236}">
                <a16:creationId xmlns:a16="http://schemas.microsoft.com/office/drawing/2014/main" id="{C0B1B2D7-5958-B5A7-6123-7338964328DF}"/>
              </a:ext>
            </a:extLst>
          </p:cNvPr>
          <p:cNvGrpSpPr/>
          <p:nvPr/>
        </p:nvGrpSpPr>
        <p:grpSpPr>
          <a:xfrm>
            <a:off x="112889" y="1706451"/>
            <a:ext cx="2391714" cy="3064722"/>
            <a:chOff x="367236" y="1186127"/>
            <a:chExt cx="2391714" cy="4521671"/>
          </a:xfrm>
        </p:grpSpPr>
        <p:pic>
          <p:nvPicPr>
            <p:cNvPr id="55" name="Picture 54" descr="(a) Fresnel zone plate, (b) phase zone plate, and (c) phase Fresnel lens. ">
              <a:extLst>
                <a:ext uri="{FF2B5EF4-FFF2-40B4-BE49-F238E27FC236}">
                  <a16:creationId xmlns:a16="http://schemas.microsoft.com/office/drawing/2014/main" id="{6CC678D0-E1CB-C52B-B829-76FC9E514109}"/>
                </a:ext>
              </a:extLst>
            </p:cNvPr>
            <p:cNvPicPr>
              <a:picLocks noChangeAspect="1"/>
            </p:cNvPicPr>
            <p:nvPr/>
          </p:nvPicPr>
          <p:blipFill>
            <a:blip r:embed="rId2"/>
            <a:srcRect l="63811" r="31534"/>
            <a:stretch>
              <a:fillRect/>
            </a:stretch>
          </p:blipFill>
          <p:spPr>
            <a:xfrm>
              <a:off x="788896" y="1186127"/>
              <a:ext cx="354213" cy="4151066"/>
            </a:xfrm>
            <a:prstGeom prst="rect">
              <a:avLst/>
            </a:prstGeom>
          </p:spPr>
        </p:pic>
        <p:sp>
          <p:nvSpPr>
            <p:cNvPr id="56" name="TextBox 55">
              <a:extLst>
                <a:ext uri="{FF2B5EF4-FFF2-40B4-BE49-F238E27FC236}">
                  <a16:creationId xmlns:a16="http://schemas.microsoft.com/office/drawing/2014/main" id="{C3F953C1-0856-688A-01D3-071514E38F6D}"/>
                </a:ext>
              </a:extLst>
            </p:cNvPr>
            <p:cNvSpPr txBox="1"/>
            <p:nvPr/>
          </p:nvSpPr>
          <p:spPr>
            <a:xfrm rot="16200000">
              <a:off x="-62916" y="2421672"/>
              <a:ext cx="3948137" cy="1695595"/>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solidFill>
                  <a:schemeClr val="tx2"/>
                </a:solidFill>
                <a:latin typeface="Calibri"/>
                <a:cs typeface="Calibri"/>
              </a:endParaRPr>
            </a:p>
          </p:txBody>
        </p:sp>
        <p:cxnSp>
          <p:nvCxnSpPr>
            <p:cNvPr id="57" name="Straight Connector 56">
              <a:extLst>
                <a:ext uri="{FF2B5EF4-FFF2-40B4-BE49-F238E27FC236}">
                  <a16:creationId xmlns:a16="http://schemas.microsoft.com/office/drawing/2014/main" id="{128757B0-224A-7FE5-91E0-63CD9760E768}"/>
                </a:ext>
              </a:extLst>
            </p:cNvPr>
            <p:cNvCxnSpPr>
              <a:cxnSpLocks/>
              <a:endCxn id="56" idx="2"/>
            </p:cNvCxnSpPr>
            <p:nvPr/>
          </p:nvCxnSpPr>
          <p:spPr>
            <a:xfrm>
              <a:off x="1188129" y="2640475"/>
              <a:ext cx="1570821" cy="628994"/>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2123615-5A1E-E3BE-963E-F76658AEFEAB}"/>
                </a:ext>
              </a:extLst>
            </p:cNvPr>
            <p:cNvCxnSpPr>
              <a:cxnSpLocks/>
              <a:endCxn id="56" idx="2"/>
            </p:cNvCxnSpPr>
            <p:nvPr/>
          </p:nvCxnSpPr>
          <p:spPr>
            <a:xfrm>
              <a:off x="1172292" y="1337907"/>
              <a:ext cx="1586658" cy="1931562"/>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8FD47700-9924-C58D-4620-E890D5E31F7D}"/>
                </a:ext>
              </a:extLst>
            </p:cNvPr>
            <p:cNvSpPr txBox="1"/>
            <p:nvPr/>
          </p:nvSpPr>
          <p:spPr>
            <a:xfrm>
              <a:off x="980144" y="2455871"/>
              <a:ext cx="568489" cy="338554"/>
            </a:xfrm>
            <a:prstGeom prst="rect">
              <a:avLst/>
            </a:prstGeom>
            <a:noFill/>
          </p:spPr>
          <p:txBody>
            <a:bodyPr wrap="square" rtlCol="0">
              <a:spAutoFit/>
            </a:bodyPr>
            <a:lstStyle/>
            <a:p>
              <a:r>
                <a:rPr lang="en-US" sz="1600" dirty="0">
                  <a:solidFill>
                    <a:schemeClr val="tx2"/>
                  </a:solidFill>
                  <a:latin typeface="Calibri"/>
                  <a:cs typeface="Calibri"/>
                </a:rPr>
                <a:t> a</a:t>
              </a:r>
            </a:p>
          </p:txBody>
        </p:sp>
        <p:sp>
          <p:nvSpPr>
            <p:cNvPr id="60" name="TextBox 59">
              <a:extLst>
                <a:ext uri="{FF2B5EF4-FFF2-40B4-BE49-F238E27FC236}">
                  <a16:creationId xmlns:a16="http://schemas.microsoft.com/office/drawing/2014/main" id="{3EED177A-1031-BB51-0A37-F7296576DD2A}"/>
                </a:ext>
              </a:extLst>
            </p:cNvPr>
            <p:cNvSpPr txBox="1"/>
            <p:nvPr/>
          </p:nvSpPr>
          <p:spPr>
            <a:xfrm>
              <a:off x="991254" y="1246959"/>
              <a:ext cx="568489" cy="338554"/>
            </a:xfrm>
            <a:prstGeom prst="rect">
              <a:avLst/>
            </a:prstGeom>
            <a:noFill/>
          </p:spPr>
          <p:txBody>
            <a:bodyPr wrap="square" rtlCol="0">
              <a:spAutoFit/>
            </a:bodyPr>
            <a:lstStyle/>
            <a:p>
              <a:r>
                <a:rPr lang="en-US" sz="1600" dirty="0">
                  <a:solidFill>
                    <a:schemeClr val="tx2"/>
                  </a:solidFill>
                  <a:latin typeface="Calibri"/>
                  <a:cs typeface="Calibri"/>
                </a:rPr>
                <a:t> b</a:t>
              </a:r>
            </a:p>
          </p:txBody>
        </p:sp>
        <p:cxnSp>
          <p:nvCxnSpPr>
            <p:cNvPr id="61" name="Straight Connector 60">
              <a:extLst>
                <a:ext uri="{FF2B5EF4-FFF2-40B4-BE49-F238E27FC236}">
                  <a16:creationId xmlns:a16="http://schemas.microsoft.com/office/drawing/2014/main" id="{329F4A2C-E1A2-E62F-AC2E-9D83F1F7BCA5}"/>
                </a:ext>
              </a:extLst>
            </p:cNvPr>
            <p:cNvCxnSpPr>
              <a:cxnSpLocks/>
              <a:endCxn id="56" idx="2"/>
            </p:cNvCxnSpPr>
            <p:nvPr/>
          </p:nvCxnSpPr>
          <p:spPr>
            <a:xfrm flipV="1">
              <a:off x="1036778" y="3269469"/>
              <a:ext cx="1722172" cy="1930137"/>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12F5B38-BE75-89C8-2DA1-8E95377D9E13}"/>
                </a:ext>
              </a:extLst>
            </p:cNvPr>
            <p:cNvCxnSpPr>
              <a:cxnSpLocks/>
              <a:endCxn id="56" idx="2"/>
            </p:cNvCxnSpPr>
            <p:nvPr/>
          </p:nvCxnSpPr>
          <p:spPr>
            <a:xfrm flipV="1">
              <a:off x="1036778" y="3269469"/>
              <a:ext cx="1722172" cy="654145"/>
            </a:xfrm>
            <a:prstGeom prst="line">
              <a:avLst/>
            </a:prstGeom>
            <a:ln>
              <a:solidFill>
                <a:schemeClr val="tx1">
                  <a:alpha val="1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40D1B7E6-71C0-104B-FCA4-814C7EFC467A}"/>
                </a:ext>
              </a:extLst>
            </p:cNvPr>
            <p:cNvCxnSpPr>
              <a:cxnSpLocks/>
            </p:cNvCxnSpPr>
            <p:nvPr/>
          </p:nvCxnSpPr>
          <p:spPr>
            <a:xfrm>
              <a:off x="1050066" y="5363645"/>
              <a:ext cx="1695595" cy="0"/>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A9A00430-F861-E503-AED1-0AC3BD5814D0}"/>
                </a:ext>
              </a:extLst>
            </p:cNvPr>
            <p:cNvSpPr txBox="1"/>
            <p:nvPr/>
          </p:nvSpPr>
          <p:spPr>
            <a:xfrm>
              <a:off x="1613618" y="5338466"/>
              <a:ext cx="568489" cy="369332"/>
            </a:xfrm>
            <a:prstGeom prst="rect">
              <a:avLst/>
            </a:prstGeom>
            <a:noFill/>
          </p:spPr>
          <p:txBody>
            <a:bodyPr wrap="square" rtlCol="0">
              <a:spAutoFit/>
            </a:bodyPr>
            <a:lstStyle/>
            <a:p>
              <a:r>
                <a:rPr lang="en-US" dirty="0">
                  <a:solidFill>
                    <a:schemeClr val="tx2"/>
                  </a:solidFill>
                  <a:latin typeface="Calibri"/>
                  <a:cs typeface="Calibri"/>
                </a:rPr>
                <a:t> f</a:t>
              </a:r>
            </a:p>
          </p:txBody>
        </p:sp>
        <p:cxnSp>
          <p:nvCxnSpPr>
            <p:cNvPr id="65" name="Straight Arrow Connector 64">
              <a:extLst>
                <a:ext uri="{FF2B5EF4-FFF2-40B4-BE49-F238E27FC236}">
                  <a16:creationId xmlns:a16="http://schemas.microsoft.com/office/drawing/2014/main" id="{9ACA59BA-F905-6F12-BE54-3400241DBB8C}"/>
                </a:ext>
              </a:extLst>
            </p:cNvPr>
            <p:cNvCxnSpPr>
              <a:cxnSpLocks/>
            </p:cNvCxnSpPr>
            <p:nvPr/>
          </p:nvCxnSpPr>
          <p:spPr>
            <a:xfrm flipV="1">
              <a:off x="729373" y="1295401"/>
              <a:ext cx="298" cy="2065195"/>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ADDA6BCE-A3F2-9347-9F34-6CCD014AF2B8}"/>
                </a:ext>
              </a:extLst>
            </p:cNvPr>
            <p:cNvSpPr txBox="1"/>
            <p:nvPr/>
          </p:nvSpPr>
          <p:spPr>
            <a:xfrm>
              <a:off x="367236" y="2119022"/>
              <a:ext cx="568489" cy="369332"/>
            </a:xfrm>
            <a:prstGeom prst="rect">
              <a:avLst/>
            </a:prstGeom>
            <a:noFill/>
          </p:spPr>
          <p:txBody>
            <a:bodyPr wrap="square" rtlCol="0">
              <a:spAutoFit/>
            </a:bodyPr>
            <a:lstStyle/>
            <a:p>
              <a:r>
                <a:rPr lang="en-US" dirty="0">
                  <a:solidFill>
                    <a:schemeClr val="tx2"/>
                  </a:solidFill>
                  <a:latin typeface="Calibri"/>
                  <a:cs typeface="Calibri"/>
                </a:rPr>
                <a:t> R</a:t>
              </a:r>
            </a:p>
          </p:txBody>
        </p:sp>
      </p:grpSp>
      <mc:AlternateContent xmlns:mc="http://schemas.openxmlformats.org/markup-compatibility/2006">
        <mc:Choice xmlns:a14="http://schemas.microsoft.com/office/drawing/2010/main" Requires="a14">
          <p:graphicFrame>
            <p:nvGraphicFramePr>
              <p:cNvPr id="67" name="Table 66">
                <a:extLst>
                  <a:ext uri="{FF2B5EF4-FFF2-40B4-BE49-F238E27FC236}">
                    <a16:creationId xmlns:a16="http://schemas.microsoft.com/office/drawing/2014/main" id="{BDFF960F-5749-DC61-47E3-F7DCD1A61761}"/>
                  </a:ext>
                </a:extLst>
              </p:cNvPr>
              <p:cNvGraphicFramePr>
                <a:graphicFrameLocks noGrp="1"/>
              </p:cNvGraphicFramePr>
              <p:nvPr>
                <p:extLst>
                  <p:ext uri="{D42A27DB-BD31-4B8C-83A1-F6EECF244321}">
                    <p14:modId xmlns:p14="http://schemas.microsoft.com/office/powerpoint/2010/main" val="3947062356"/>
                  </p:ext>
                </p:extLst>
              </p:nvPr>
            </p:nvGraphicFramePr>
            <p:xfrm>
              <a:off x="6609805" y="4649111"/>
              <a:ext cx="4870824" cy="1112520"/>
            </p:xfrm>
            <a:graphic>
              <a:graphicData uri="http://schemas.openxmlformats.org/drawingml/2006/table">
                <a:tbl>
                  <a:tblPr firstRow="1" bandRow="1">
                    <a:tableStyleId>{5C22544A-7EE6-4342-B048-85BDC9FD1C3A}</a:tableStyleId>
                  </a:tblPr>
                  <a:tblGrid>
                    <a:gridCol w="1623608">
                      <a:extLst>
                        <a:ext uri="{9D8B030D-6E8A-4147-A177-3AD203B41FA5}">
                          <a16:colId xmlns:a16="http://schemas.microsoft.com/office/drawing/2014/main" val="883427484"/>
                        </a:ext>
                      </a:extLst>
                    </a:gridCol>
                    <a:gridCol w="1623608">
                      <a:extLst>
                        <a:ext uri="{9D8B030D-6E8A-4147-A177-3AD203B41FA5}">
                          <a16:colId xmlns:a16="http://schemas.microsoft.com/office/drawing/2014/main" val="1051212496"/>
                        </a:ext>
                      </a:extLst>
                    </a:gridCol>
                    <a:gridCol w="1623608">
                      <a:extLst>
                        <a:ext uri="{9D8B030D-6E8A-4147-A177-3AD203B41FA5}">
                          <a16:colId xmlns:a16="http://schemas.microsoft.com/office/drawing/2014/main" val="502696536"/>
                        </a:ext>
                      </a:extLst>
                    </a:gridCol>
                  </a:tblGrid>
                  <a:tr h="370840">
                    <a:tc>
                      <a:txBody>
                        <a:bodyPr/>
                        <a:lstStyle/>
                        <a:p>
                          <a:r>
                            <a:rPr lang="en-US" sz="1600" b="1" dirty="0">
                              <a:latin typeface="Arial" panose="020B0604020202020204" pitchFamily="34" charset="0"/>
                              <a:cs typeface="Arial" panose="020B0604020202020204" pitchFamily="34" charset="0"/>
                            </a:rPr>
                            <a:t>Focal length</a:t>
                          </a:r>
                        </a:p>
                      </a:txBody>
                      <a:tcPr/>
                    </a:tc>
                    <a:tc>
                      <a:txBody>
                        <a:bodyPr/>
                        <a:lstStyle/>
                        <a:p>
                          <a:r>
                            <a:rPr lang="en-US" sz="1600" b="1" dirty="0">
                              <a:latin typeface="Arial" panose="020B0604020202020204" pitchFamily="34" charset="0"/>
                              <a:cs typeface="Arial" panose="020B0604020202020204" pitchFamily="34" charset="0"/>
                            </a:rPr>
                            <a:t>NA</a:t>
                          </a:r>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sz="1600" b="0" i="0" smtClean="0">
                                    <a:solidFill>
                                      <a:schemeClr val="tx2"/>
                                    </a:solidFill>
                                    <a:latin typeface="Cambria Math" panose="02040503050406030204" pitchFamily="18" charset="0"/>
                                    <a:cs typeface="Calibri"/>
                                  </a:rPr>
                                  <m:t>Δ</m:t>
                                </m:r>
                                <m:sSub>
                                  <m:sSubPr>
                                    <m:ctrlPr>
                                      <a:rPr lang="en-US" sz="1600" b="0" i="1" smtClean="0">
                                        <a:solidFill>
                                          <a:schemeClr val="tx2"/>
                                        </a:solidFill>
                                        <a:latin typeface="Cambria Math" panose="02040503050406030204" pitchFamily="18" charset="0"/>
                                        <a:cs typeface="Calibri"/>
                                      </a:rPr>
                                    </m:ctrlPr>
                                  </m:sSubPr>
                                  <m:e>
                                    <m:r>
                                      <a:rPr lang="en-US" sz="1600" b="0" i="1" smtClean="0">
                                        <a:solidFill>
                                          <a:schemeClr val="tx2"/>
                                        </a:solidFill>
                                        <a:latin typeface="Cambria Math" panose="02040503050406030204" pitchFamily="18" charset="0"/>
                                        <a:cs typeface="Calibri"/>
                                      </a:rPr>
                                      <m:t>𝑡</m:t>
                                    </m:r>
                                  </m:e>
                                  <m:sub>
                                    <m:r>
                                      <a:rPr lang="en-US" sz="1600" b="0" i="1" smtClean="0">
                                        <a:solidFill>
                                          <a:schemeClr val="tx2"/>
                                        </a:solidFill>
                                        <a:latin typeface="Cambria Math" panose="02040503050406030204" pitchFamily="18" charset="0"/>
                                        <a:cs typeface="Calibri"/>
                                      </a:rPr>
                                      <m:t>𝑑𝑒𝑙𝑎𝑦</m:t>
                                    </m:r>
                                  </m:sub>
                                </m:sSub>
                              </m:oMath>
                            </m:oMathPara>
                          </a14:m>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60594"/>
                      </a:ext>
                    </a:extLst>
                  </a:tr>
                  <a:tr h="370840">
                    <a:tc>
                      <a:txBody>
                        <a:bodyPr/>
                        <a:lstStyle/>
                        <a:p>
                          <a:r>
                            <a:rPr lang="en-US" sz="1600" b="1" dirty="0">
                              <a:latin typeface="Arial" panose="020B0604020202020204" pitchFamily="34" charset="0"/>
                              <a:cs typeface="Arial" panose="020B0604020202020204" pitchFamily="34" charset="0"/>
                            </a:rPr>
                            <a:t>1 mm</a:t>
                          </a:r>
                        </a:p>
                      </a:txBody>
                      <a:tcPr/>
                    </a:tc>
                    <a:tc>
                      <a:txBody>
                        <a:bodyPr/>
                        <a:lstStyle/>
                        <a:p>
                          <a:r>
                            <a:rPr lang="en-US" sz="1600" b="1" dirty="0">
                              <a:latin typeface="Arial" panose="020B0604020202020204" pitchFamily="34" charset="0"/>
                              <a:cs typeface="Arial" panose="020B0604020202020204" pitchFamily="34" charset="0"/>
                            </a:rPr>
                            <a:t>0.3</a:t>
                          </a:r>
                        </a:p>
                      </a:txBody>
                      <a:tcPr/>
                    </a:tc>
                    <a:tc>
                      <a:txBody>
                        <a:bodyPr/>
                        <a:lstStyle/>
                        <a:p>
                          <a:r>
                            <a:rPr lang="en-US" sz="1600" b="1" dirty="0">
                              <a:latin typeface="Arial" panose="020B0604020202020204" pitchFamily="34" charset="0"/>
                              <a:cs typeface="Arial" panose="020B0604020202020204" pitchFamily="34" charset="0"/>
                            </a:rPr>
                            <a:t>0.16 </a:t>
                          </a:r>
                          <a:r>
                            <a:rPr lang="en-US" sz="1600" b="1" dirty="0" err="1">
                              <a:latin typeface="Arial" panose="020B0604020202020204" pitchFamily="34" charset="0"/>
                              <a:cs typeface="Arial" panose="020B0604020202020204" pitchFamily="34" charset="0"/>
                            </a:rPr>
                            <a:t>ps</a:t>
                          </a:r>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r h="370840">
                    <a:tc>
                      <a:txBody>
                        <a:bodyPr/>
                        <a:lstStyle/>
                        <a:p>
                          <a:r>
                            <a:rPr lang="en-US" sz="1600" b="1" dirty="0">
                              <a:latin typeface="Arial" panose="020B0604020202020204" pitchFamily="34" charset="0"/>
                              <a:cs typeface="Arial" panose="020B0604020202020204" pitchFamily="34" charset="0"/>
                            </a:rPr>
                            <a:t>1 mm</a:t>
                          </a:r>
                        </a:p>
                      </a:txBody>
                      <a:tcPr/>
                    </a:tc>
                    <a:tc>
                      <a:txBody>
                        <a:bodyPr/>
                        <a:lstStyle/>
                        <a:p>
                          <a:r>
                            <a:rPr lang="en-US" sz="1600" b="1" dirty="0">
                              <a:latin typeface="Arial" panose="020B0604020202020204" pitchFamily="34" charset="0"/>
                              <a:cs typeface="Arial" panose="020B0604020202020204" pitchFamily="34" charset="0"/>
                            </a:rPr>
                            <a:t>0.7</a:t>
                          </a:r>
                        </a:p>
                      </a:txBody>
                      <a:tcPr/>
                    </a:tc>
                    <a:tc>
                      <a:txBody>
                        <a:bodyPr/>
                        <a:lstStyle/>
                        <a:p>
                          <a:r>
                            <a:rPr lang="en-US" sz="1600" b="1" dirty="0">
                              <a:latin typeface="Arial" panose="020B0604020202020204" pitchFamily="34" charset="0"/>
                              <a:cs typeface="Arial" panose="020B0604020202020204" pitchFamily="34" charset="0"/>
                            </a:rPr>
                            <a:t>1.33 </a:t>
                          </a:r>
                          <a:r>
                            <a:rPr lang="en-US" sz="1600" b="1" dirty="0" err="1">
                              <a:latin typeface="Arial" panose="020B0604020202020204" pitchFamily="34" charset="0"/>
                              <a:cs typeface="Arial" panose="020B0604020202020204" pitchFamily="34" charset="0"/>
                            </a:rPr>
                            <a:t>ps</a:t>
                          </a:r>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2407829"/>
                      </a:ext>
                    </a:extLst>
                  </a:tr>
                </a:tbl>
              </a:graphicData>
            </a:graphic>
          </p:graphicFrame>
        </mc:Choice>
        <mc:Fallback>
          <p:graphicFrame>
            <p:nvGraphicFramePr>
              <p:cNvPr id="67" name="Table 66">
                <a:extLst>
                  <a:ext uri="{FF2B5EF4-FFF2-40B4-BE49-F238E27FC236}">
                    <a16:creationId xmlns:a16="http://schemas.microsoft.com/office/drawing/2014/main" id="{BDFF960F-5749-DC61-47E3-F7DCD1A61761}"/>
                  </a:ext>
                </a:extLst>
              </p:cNvPr>
              <p:cNvGraphicFramePr>
                <a:graphicFrameLocks noGrp="1"/>
              </p:cNvGraphicFramePr>
              <p:nvPr>
                <p:extLst>
                  <p:ext uri="{D42A27DB-BD31-4B8C-83A1-F6EECF244321}">
                    <p14:modId xmlns:p14="http://schemas.microsoft.com/office/powerpoint/2010/main" val="3947062356"/>
                  </p:ext>
                </p:extLst>
              </p:nvPr>
            </p:nvGraphicFramePr>
            <p:xfrm>
              <a:off x="6609805" y="4649111"/>
              <a:ext cx="4870824" cy="1112520"/>
            </p:xfrm>
            <a:graphic>
              <a:graphicData uri="http://schemas.openxmlformats.org/drawingml/2006/table">
                <a:tbl>
                  <a:tblPr firstRow="1" bandRow="1">
                    <a:tableStyleId>{5C22544A-7EE6-4342-B048-85BDC9FD1C3A}</a:tableStyleId>
                  </a:tblPr>
                  <a:tblGrid>
                    <a:gridCol w="1623608">
                      <a:extLst>
                        <a:ext uri="{9D8B030D-6E8A-4147-A177-3AD203B41FA5}">
                          <a16:colId xmlns:a16="http://schemas.microsoft.com/office/drawing/2014/main" val="883427484"/>
                        </a:ext>
                      </a:extLst>
                    </a:gridCol>
                    <a:gridCol w="1623608">
                      <a:extLst>
                        <a:ext uri="{9D8B030D-6E8A-4147-A177-3AD203B41FA5}">
                          <a16:colId xmlns:a16="http://schemas.microsoft.com/office/drawing/2014/main" val="1051212496"/>
                        </a:ext>
                      </a:extLst>
                    </a:gridCol>
                    <a:gridCol w="1623608">
                      <a:extLst>
                        <a:ext uri="{9D8B030D-6E8A-4147-A177-3AD203B41FA5}">
                          <a16:colId xmlns:a16="http://schemas.microsoft.com/office/drawing/2014/main" val="502696536"/>
                        </a:ext>
                      </a:extLst>
                    </a:gridCol>
                  </a:tblGrid>
                  <a:tr h="370840">
                    <a:tc>
                      <a:txBody>
                        <a:bodyPr/>
                        <a:lstStyle/>
                        <a:p>
                          <a:r>
                            <a:rPr lang="en-US" sz="1600" b="1" dirty="0">
                              <a:latin typeface="Arial" panose="020B0604020202020204" pitchFamily="34" charset="0"/>
                              <a:cs typeface="Arial" panose="020B0604020202020204" pitchFamily="34" charset="0"/>
                            </a:rPr>
                            <a:t>Focal length</a:t>
                          </a:r>
                        </a:p>
                      </a:txBody>
                      <a:tcPr/>
                    </a:tc>
                    <a:tc>
                      <a:txBody>
                        <a:bodyPr/>
                        <a:lstStyle/>
                        <a:p>
                          <a:r>
                            <a:rPr lang="en-US" sz="1600" b="1" dirty="0">
                              <a:latin typeface="Arial" panose="020B0604020202020204" pitchFamily="34" charset="0"/>
                              <a:cs typeface="Arial" panose="020B0604020202020204" pitchFamily="34" charset="0"/>
                            </a:rPr>
                            <a:t>NA</a:t>
                          </a:r>
                        </a:p>
                      </a:txBody>
                      <a:tcPr/>
                    </a:tc>
                    <a:tc>
                      <a:txBody>
                        <a:bodyPr/>
                        <a:lstStyle/>
                        <a:p>
                          <a:endParaRPr lang="en-US"/>
                        </a:p>
                      </a:txBody>
                      <a:tcPr>
                        <a:blipFill>
                          <a:blip r:embed="rId5"/>
                          <a:stretch>
                            <a:fillRect l="-200781" t="-6897" r="-2344" b="-217241"/>
                          </a:stretch>
                        </a:blipFill>
                      </a:tcPr>
                    </a:tc>
                    <a:extLst>
                      <a:ext uri="{0D108BD9-81ED-4DB2-BD59-A6C34878D82A}">
                        <a16:rowId xmlns:a16="http://schemas.microsoft.com/office/drawing/2014/main" val="1586260594"/>
                      </a:ext>
                    </a:extLst>
                  </a:tr>
                  <a:tr h="370840">
                    <a:tc>
                      <a:txBody>
                        <a:bodyPr/>
                        <a:lstStyle/>
                        <a:p>
                          <a:r>
                            <a:rPr lang="en-US" sz="1600" b="1" dirty="0">
                              <a:latin typeface="Arial" panose="020B0604020202020204" pitchFamily="34" charset="0"/>
                              <a:cs typeface="Arial" panose="020B0604020202020204" pitchFamily="34" charset="0"/>
                            </a:rPr>
                            <a:t>1 mm</a:t>
                          </a:r>
                        </a:p>
                      </a:txBody>
                      <a:tcPr/>
                    </a:tc>
                    <a:tc>
                      <a:txBody>
                        <a:bodyPr/>
                        <a:lstStyle/>
                        <a:p>
                          <a:r>
                            <a:rPr lang="en-US" sz="1600" b="1" dirty="0">
                              <a:latin typeface="Arial" panose="020B0604020202020204" pitchFamily="34" charset="0"/>
                              <a:cs typeface="Arial" panose="020B0604020202020204" pitchFamily="34" charset="0"/>
                            </a:rPr>
                            <a:t>0.3</a:t>
                          </a:r>
                        </a:p>
                      </a:txBody>
                      <a:tcPr/>
                    </a:tc>
                    <a:tc>
                      <a:txBody>
                        <a:bodyPr/>
                        <a:lstStyle/>
                        <a:p>
                          <a:r>
                            <a:rPr lang="en-US" sz="1600" b="1" dirty="0">
                              <a:latin typeface="Arial" panose="020B0604020202020204" pitchFamily="34" charset="0"/>
                              <a:cs typeface="Arial" panose="020B0604020202020204" pitchFamily="34" charset="0"/>
                            </a:rPr>
                            <a:t>0.16 </a:t>
                          </a:r>
                          <a:r>
                            <a:rPr lang="en-US" sz="1600" b="1" dirty="0" err="1">
                              <a:latin typeface="Arial" panose="020B0604020202020204" pitchFamily="34" charset="0"/>
                              <a:cs typeface="Arial" panose="020B0604020202020204" pitchFamily="34" charset="0"/>
                            </a:rPr>
                            <a:t>ps</a:t>
                          </a:r>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8149845"/>
                      </a:ext>
                    </a:extLst>
                  </a:tr>
                  <a:tr h="370840">
                    <a:tc>
                      <a:txBody>
                        <a:bodyPr/>
                        <a:lstStyle/>
                        <a:p>
                          <a:r>
                            <a:rPr lang="en-US" sz="1600" b="1" dirty="0">
                              <a:latin typeface="Arial" panose="020B0604020202020204" pitchFamily="34" charset="0"/>
                              <a:cs typeface="Arial" panose="020B0604020202020204" pitchFamily="34" charset="0"/>
                            </a:rPr>
                            <a:t>1 mm</a:t>
                          </a:r>
                        </a:p>
                      </a:txBody>
                      <a:tcPr/>
                    </a:tc>
                    <a:tc>
                      <a:txBody>
                        <a:bodyPr/>
                        <a:lstStyle/>
                        <a:p>
                          <a:r>
                            <a:rPr lang="en-US" sz="1600" b="1" dirty="0">
                              <a:latin typeface="Arial" panose="020B0604020202020204" pitchFamily="34" charset="0"/>
                              <a:cs typeface="Arial" panose="020B0604020202020204" pitchFamily="34" charset="0"/>
                            </a:rPr>
                            <a:t>0.7</a:t>
                          </a:r>
                        </a:p>
                      </a:txBody>
                      <a:tcPr/>
                    </a:tc>
                    <a:tc>
                      <a:txBody>
                        <a:bodyPr/>
                        <a:lstStyle/>
                        <a:p>
                          <a:r>
                            <a:rPr lang="en-US" sz="1600" b="1" dirty="0">
                              <a:latin typeface="Arial" panose="020B0604020202020204" pitchFamily="34" charset="0"/>
                              <a:cs typeface="Arial" panose="020B0604020202020204" pitchFamily="34" charset="0"/>
                            </a:rPr>
                            <a:t>1.33 </a:t>
                          </a:r>
                          <a:r>
                            <a:rPr lang="en-US" sz="1600" b="1" dirty="0" err="1">
                              <a:latin typeface="Arial" panose="020B0604020202020204" pitchFamily="34" charset="0"/>
                              <a:cs typeface="Arial" panose="020B0604020202020204" pitchFamily="34" charset="0"/>
                            </a:rPr>
                            <a:t>ps</a:t>
                          </a:r>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2407829"/>
                      </a:ext>
                    </a:extLst>
                  </a:tr>
                </a:tbl>
              </a:graphicData>
            </a:graphic>
          </p:graphicFrame>
        </mc:Fallback>
      </mc:AlternateContent>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61F4841D-4AEB-4E9C-EFF2-8C2BD2CDE5E9}"/>
                  </a:ext>
                </a:extLst>
              </p:cNvPr>
              <p:cNvSpPr txBox="1"/>
              <p:nvPr/>
            </p:nvSpPr>
            <p:spPr>
              <a:xfrm>
                <a:off x="3114166" y="5959092"/>
                <a:ext cx="6836429" cy="5034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dirty="0">
                    <a:solidFill>
                      <a:srgbClr val="0E0E0E"/>
                    </a:solidFill>
                    <a:latin typeface="Arial" panose="020B0604020202020204" pitchFamily="34" charset="0"/>
                    <a:cs typeface="Arial" panose="020B0604020202020204" pitchFamily="34" charset="0"/>
                  </a:rPr>
                  <a:t>If </a:t>
                </a:r>
                <a14:m>
                  <m:oMath xmlns:m="http://schemas.openxmlformats.org/officeDocument/2006/math">
                    <m:r>
                      <m:rPr>
                        <m:sty m:val="p"/>
                      </m:rPr>
                      <a:rPr lang="en-US">
                        <a:solidFill>
                          <a:schemeClr val="tx2"/>
                        </a:solidFill>
                        <a:latin typeface="Cambria Math" panose="02040503050406030204" pitchFamily="18" charset="0"/>
                        <a:cs typeface="Calibri"/>
                      </a:rPr>
                      <m:t>Δ</m:t>
                    </m:r>
                    <m:sSub>
                      <m:sSubPr>
                        <m:ctrlPr>
                          <a:rPr lang="en-US" b="0" i="1" smtClean="0">
                            <a:solidFill>
                              <a:schemeClr val="tx2"/>
                            </a:solidFill>
                            <a:latin typeface="Cambria Math" panose="02040503050406030204" pitchFamily="18" charset="0"/>
                            <a:cs typeface="Calibri"/>
                          </a:rPr>
                        </m:ctrlPr>
                      </m:sSubPr>
                      <m:e>
                        <m:r>
                          <a:rPr lang="en-US" i="1">
                            <a:solidFill>
                              <a:schemeClr val="tx2"/>
                            </a:solidFill>
                            <a:latin typeface="Cambria Math" panose="02040503050406030204" pitchFamily="18" charset="0"/>
                            <a:cs typeface="Calibri"/>
                          </a:rPr>
                          <m:t>𝑡</m:t>
                        </m:r>
                      </m:e>
                      <m:sub>
                        <m:r>
                          <a:rPr lang="en-US" b="0" i="1" smtClean="0">
                            <a:solidFill>
                              <a:schemeClr val="tx2"/>
                            </a:solidFill>
                            <a:latin typeface="Cambria Math" panose="02040503050406030204" pitchFamily="18" charset="0"/>
                            <a:cs typeface="Calibri"/>
                          </a:rPr>
                          <m:t>𝑑𝑒𝑙𝑎𝑦</m:t>
                        </m:r>
                      </m:sub>
                    </m:sSub>
                  </m:oMath>
                </a14:m>
                <a:r>
                  <a:rPr lang="en-US" dirty="0">
                    <a:solidFill>
                      <a:srgbClr val="0E0E0E"/>
                    </a:solidFill>
                    <a:latin typeface="Arial" panose="020B0604020202020204" pitchFamily="34" charset="0"/>
                    <a:cs typeface="Arial" panose="020B0604020202020204" pitchFamily="34" charset="0"/>
                  </a:rPr>
                  <a:t> &gt; </a:t>
                </a:r>
                <a14:m>
                  <m:oMath xmlns:m="http://schemas.openxmlformats.org/officeDocument/2006/math">
                    <m:sSub>
                      <m:sSubPr>
                        <m:ctrlPr>
                          <a:rPr lang="en-US" b="0" i="1" smtClean="0">
                            <a:solidFill>
                              <a:srgbClr val="0E0E0E"/>
                            </a:solidFill>
                            <a:latin typeface="Cambria Math" panose="02040503050406030204" pitchFamily="18" charset="0"/>
                            <a:ea typeface="Cambria Math" panose="02040503050406030204" pitchFamily="18" charset="0"/>
                            <a:cs typeface="Arial" panose="020B0604020202020204" pitchFamily="34" charset="0"/>
                          </a:rPr>
                        </m:ctrlPr>
                      </m:sSubPr>
                      <m:e>
                        <m:r>
                          <a:rPr lang="en-US" i="1" smtClean="0">
                            <a:solidFill>
                              <a:srgbClr val="0E0E0E"/>
                            </a:solidFill>
                            <a:latin typeface="Cambria Math" panose="02040503050406030204" pitchFamily="18" charset="0"/>
                            <a:ea typeface="Cambria Math" panose="02040503050406030204" pitchFamily="18" charset="0"/>
                            <a:cs typeface="Arial" panose="020B0604020202020204" pitchFamily="34" charset="0"/>
                          </a:rPr>
                          <m:t>𝜏</m:t>
                        </m:r>
                      </m:e>
                      <m:sub>
                        <m:r>
                          <a:rPr lang="en-US" b="0" i="1" smtClean="0">
                            <a:solidFill>
                              <a:srgbClr val="0E0E0E"/>
                            </a:solidFill>
                            <a:latin typeface="Cambria Math" panose="02040503050406030204" pitchFamily="18" charset="0"/>
                            <a:ea typeface="Cambria Math" panose="02040503050406030204" pitchFamily="18" charset="0"/>
                            <a:cs typeface="Arial" panose="020B0604020202020204" pitchFamily="34" charset="0"/>
                          </a:rPr>
                          <m:t>𝑝𝑢𝑙𝑠𝑒</m:t>
                        </m:r>
                      </m:sub>
                    </m:sSub>
                  </m:oMath>
                </a14:m>
                <a:r>
                  <a:rPr lang="en-US" dirty="0">
                    <a:solidFill>
                      <a:srgbClr val="0E0E0E"/>
                    </a:solidFill>
                    <a:latin typeface="Arial" panose="020B0604020202020204" pitchFamily="34" charset="0"/>
                    <a:cs typeface="Arial" panose="020B0604020202020204" pitchFamily="34" charset="0"/>
                  </a:rPr>
                  <a:t>: mutual interference is strongly suppressed.</a:t>
                </a:r>
              </a:p>
            </p:txBody>
          </p:sp>
        </mc:Choice>
        <mc:Fallback>
          <p:sp>
            <p:nvSpPr>
              <p:cNvPr id="69" name="TextBox 68">
                <a:extLst>
                  <a:ext uri="{FF2B5EF4-FFF2-40B4-BE49-F238E27FC236}">
                    <a16:creationId xmlns:a16="http://schemas.microsoft.com/office/drawing/2014/main" id="{61F4841D-4AEB-4E9C-EFF2-8C2BD2CDE5E9}"/>
                  </a:ext>
                </a:extLst>
              </p:cNvPr>
              <p:cNvSpPr txBox="1">
                <a:spLocks noRot="1" noChangeAspect="1" noMove="1" noResize="1" noEditPoints="1" noAdjustHandles="1" noChangeArrowheads="1" noChangeShapeType="1" noTextEdit="1"/>
              </p:cNvSpPr>
              <p:nvPr/>
            </p:nvSpPr>
            <p:spPr>
              <a:xfrm>
                <a:off x="3114166" y="5959092"/>
                <a:ext cx="6836429" cy="503408"/>
              </a:xfrm>
              <a:prstGeom prst="rect">
                <a:avLst/>
              </a:prstGeom>
              <a:blipFill>
                <a:blip r:embed="rId6"/>
                <a:stretch>
                  <a:fillRect l="-739" b="-11905"/>
                </a:stretch>
              </a:blipFill>
            </p:spPr>
            <p:txBody>
              <a:bodyPr/>
              <a:lstStyle/>
              <a:p>
                <a:r>
                  <a:rPr lang="en-US">
                    <a:noFill/>
                  </a:rPr>
                  <a:t> </a:t>
                </a:r>
              </a:p>
            </p:txBody>
          </p:sp>
        </mc:Fallback>
      </mc:AlternateContent>
    </p:spTree>
    <p:extLst>
      <p:ext uri="{BB962C8B-B14F-4D97-AF65-F5344CB8AC3E}">
        <p14:creationId xmlns:p14="http://schemas.microsoft.com/office/powerpoint/2010/main" val="41071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theme/theme1.xml><?xml version="1.0" encoding="utf-8"?>
<a:theme xmlns:a="http://schemas.openxmlformats.org/drawingml/2006/main" name="ALS Templat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2.xml><?xml version="1.0" encoding="utf-8"?>
<a:theme xmlns:a="http://schemas.openxmlformats.org/drawingml/2006/main" name="1_ALS Templat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3.xml><?xml version="1.0" encoding="utf-8"?>
<a:theme xmlns:a="http://schemas.openxmlformats.org/drawingml/2006/main" name="2_ALS Templat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204444</TotalTime>
  <Words>1811</Words>
  <Application>Microsoft Macintosh PowerPoint</Application>
  <PresentationFormat>Widescreen</PresentationFormat>
  <Paragraphs>316</Paragraphs>
  <Slides>33</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Cambria Math</vt:lpstr>
      <vt:lpstr>Google Sans</vt:lpstr>
      <vt:lpstr>ALS Template</vt:lpstr>
      <vt:lpstr>1_ALS Template</vt:lpstr>
      <vt:lpstr>2_ALS Template</vt:lpstr>
      <vt:lpstr>Zone Plates in the Ultrafast Regime</vt:lpstr>
      <vt:lpstr>Zone plate</vt:lpstr>
      <vt:lpstr>Zone plate beyond continuous wave optics </vt:lpstr>
      <vt:lpstr>1. Spectral bandwidth</vt:lpstr>
      <vt:lpstr>2. Temporal delay</vt:lpstr>
      <vt:lpstr>2. Temporal delay</vt:lpstr>
      <vt:lpstr>2. Temporal delay</vt:lpstr>
      <vt:lpstr>2. Temporal delay – why is it specific for zone plates?</vt:lpstr>
      <vt:lpstr>NA and Temporal delay</vt:lpstr>
      <vt:lpstr>How can it affect the focus?</vt:lpstr>
      <vt:lpstr>Zone plate in ultrafast regime</vt:lpstr>
      <vt:lpstr>Experimental Results</vt:lpstr>
      <vt:lpstr>PowerPoint Presentation</vt:lpstr>
      <vt:lpstr>Why time delay is not affecting the spot size(FWHM)?</vt:lpstr>
      <vt:lpstr>Why time delay is not affecting the spot size(FWHM)?</vt:lpstr>
      <vt:lpstr>Why time delay is not affecting the spot size(FWHM)?</vt:lpstr>
      <vt:lpstr>Results</vt:lpstr>
      <vt:lpstr>Results</vt:lpstr>
      <vt:lpstr>Results</vt:lpstr>
      <vt:lpstr>Results</vt:lpstr>
      <vt:lpstr>Results</vt:lpstr>
      <vt:lpstr>2. Why is the spot size unaffected by spectral bandwidth?</vt:lpstr>
      <vt:lpstr>PowerPoint Presentation</vt:lpstr>
      <vt:lpstr>PowerPoint Presentation</vt:lpstr>
      <vt:lpstr>PowerPoint Presentation</vt:lpstr>
      <vt:lpstr>PowerPoint Presentation</vt:lpstr>
      <vt:lpstr>2. Why is the spot size unaffected by spectral bandwidth?</vt:lpstr>
      <vt:lpstr>Summary</vt:lpstr>
      <vt:lpstr>Acknowledgements</vt:lpstr>
      <vt:lpstr>PowerPoint Presentation</vt:lpstr>
      <vt:lpstr>PowerPoint Presentation</vt:lpstr>
      <vt:lpstr>Results</vt:lpstr>
      <vt:lpstr>"What is the bandwidth of a zone plate?"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Owusu Peter</dc:creator>
  <cp:lastModifiedBy>Anagha Ullattuparambil (Student)</cp:lastModifiedBy>
  <cp:revision>796</cp:revision>
  <dcterms:created xsi:type="dcterms:W3CDTF">2017-06-01T15:25:41Z</dcterms:created>
  <dcterms:modified xsi:type="dcterms:W3CDTF">2026-07-10T11:47:07Z</dcterms:modified>
</cp:coreProperties>
</file>