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0"/>
  </p:notesMasterIdLst>
  <p:sldIdLst>
    <p:sldId id="286" r:id="rId2"/>
    <p:sldId id="1655" r:id="rId3"/>
    <p:sldId id="1658" r:id="rId4"/>
    <p:sldId id="1525" r:id="rId5"/>
    <p:sldId id="1639" r:id="rId6"/>
    <p:sldId id="1412" r:id="rId7"/>
    <p:sldId id="260" r:id="rId8"/>
    <p:sldId id="1656" r:id="rId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F5DB4B"/>
    <a:srgbClr val="F5B60F"/>
    <a:srgbClr val="CD990F"/>
    <a:srgbClr val="C18B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/>
    <p:restoredTop sz="80853"/>
  </p:normalViewPr>
  <p:slideViewPr>
    <p:cSldViewPr snapToGrid="0" snapToObjects="1">
      <p:cViewPr varScale="1">
        <p:scale>
          <a:sx n="122" d="100"/>
          <a:sy n="122" d="100"/>
        </p:scale>
        <p:origin x="1112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97616-ECBD-CB4F-A207-8F29E7150674}" type="datetimeFigureOut">
              <a:rPr lang="en-US" smtClean="0"/>
              <a:t>7/8/26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686A9-6F14-8749-8EDD-000CD18B3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8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38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665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1EF9A-693F-FD4E-89CF-D2EA2218EF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71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Report of the HEPAP Subcommittee for Review of USPAS (2015), p 13.  In 2015, US produced only 40% of need at DOE labs, which is  40 new PhD accelerator scientists per year.  US unifversties produce 15-20.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325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" y="2150247"/>
            <a:ext cx="18473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135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504" y="1738618"/>
            <a:ext cx="7712736" cy="1701034"/>
          </a:xfrm>
          <a:noFill/>
          <a:ln>
            <a:noFill/>
          </a:ln>
        </p:spPr>
        <p:txBody>
          <a:bodyPr/>
          <a:lstStyle>
            <a:lvl1pPr algn="ctr">
              <a:defRPr sz="4500">
                <a:solidFill>
                  <a:schemeClr val="tx2">
                    <a:lumMod val="50000"/>
                  </a:schemeClr>
                </a:solidFill>
                <a:latin typeface="+mj-lt"/>
                <a:cs typeface="Palatino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0" name="Picture 29" descr="nsf1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825" y="284480"/>
            <a:ext cx="589999" cy="58658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6571" y="177282"/>
            <a:ext cx="889756" cy="860609"/>
          </a:xfrm>
          <a:prstGeom prst="rect">
            <a:avLst/>
          </a:prstGeom>
        </p:spPr>
      </p:pic>
      <p:sp>
        <p:nvSpPr>
          <p:cNvPr id="32" name="Line 7"/>
          <p:cNvSpPr>
            <a:spLocks noChangeShapeType="1"/>
          </p:cNvSpPr>
          <p:nvPr userDrawn="1"/>
        </p:nvSpPr>
        <p:spPr bwMode="auto">
          <a:xfrm flipV="1">
            <a:off x="363894" y="1163088"/>
            <a:ext cx="8416212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217956" y="363891"/>
            <a:ext cx="3957257" cy="702825"/>
            <a:chOff x="1156996" y="363891"/>
            <a:chExt cx="3957257" cy="702825"/>
          </a:xfrm>
        </p:grpSpPr>
        <p:sp>
          <p:nvSpPr>
            <p:cNvPr id="3" name="TextBox 2"/>
            <p:cNvSpPr txBox="1"/>
            <p:nvPr userDrawn="1"/>
          </p:nvSpPr>
          <p:spPr>
            <a:xfrm>
              <a:off x="1156996" y="363891"/>
              <a:ext cx="3930884" cy="659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20"/>
                </a:lnSpc>
              </a:pPr>
              <a:r>
                <a:rPr lang="en-US" sz="1800" b="1" i="1" dirty="0">
                  <a:solidFill>
                    <a:schemeClr val="tx2"/>
                  </a:solidFill>
                  <a:latin typeface="Palatino" charset="0"/>
                  <a:ea typeface="Palatino" charset="0"/>
                  <a:cs typeface="Palatino" charset="0"/>
                </a:rPr>
                <a:t>Center</a:t>
              </a:r>
              <a:r>
                <a:rPr lang="en-US" sz="1800" b="1" i="1" baseline="0" dirty="0">
                  <a:solidFill>
                    <a:schemeClr val="tx2"/>
                  </a:solidFill>
                  <a:latin typeface="Palatino" charset="0"/>
                  <a:ea typeface="Palatino" charset="0"/>
                  <a:cs typeface="Palatino" charset="0"/>
                </a:rPr>
                <a:t> for</a:t>
              </a:r>
              <a:r>
                <a:rPr lang="en-US" baseline="0" dirty="0">
                  <a:solidFill>
                    <a:schemeClr val="tx2"/>
                  </a:solidFill>
                </a:rPr>
                <a:t> </a:t>
              </a:r>
            </a:p>
            <a:p>
              <a:r>
                <a:rPr lang="en-US" sz="3600" b="1" i="0" baseline="0" dirty="0">
                  <a:latin typeface="Palatino" charset="0"/>
                  <a:ea typeface="Palatino" charset="0"/>
                  <a:cs typeface="Palatino" charset="0"/>
                </a:rPr>
                <a:t>BRIGHT BEAMS</a:t>
              </a:r>
            </a:p>
          </p:txBody>
        </p:sp>
        <p:sp>
          <p:nvSpPr>
            <p:cNvPr id="8" name="TextBox 7"/>
            <p:cNvSpPr txBox="1"/>
            <p:nvPr userDrawn="1"/>
          </p:nvSpPr>
          <p:spPr>
            <a:xfrm>
              <a:off x="1178560" y="812800"/>
              <a:ext cx="393569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b="0" i="0" baseline="0" dirty="0">
                  <a:solidFill>
                    <a:schemeClr val="tx2"/>
                  </a:solidFill>
                  <a:latin typeface="Avenir Book" charset="0"/>
                  <a:ea typeface="Avenir Book" charset="0"/>
                  <a:cs typeface="Avenir Book" charset="0"/>
                </a:rPr>
                <a:t>A National Science Foundation Science &amp; Technology Center</a:t>
              </a:r>
              <a:endParaRPr lang="en-US" sz="1600" b="0" i="0" dirty="0">
                <a:solidFill>
                  <a:schemeClr val="tx2"/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July 9, 2026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Patterson | CBB Annual Meeting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680720"/>
            <a:ext cx="2286000" cy="42913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680720"/>
            <a:ext cx="6705600" cy="42913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July 9, 2026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Patterson | CBB Annual Meeting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680" y="142240"/>
            <a:ext cx="7762240" cy="4000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27710"/>
            <a:ext cx="9144000" cy="2114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2936240"/>
            <a:ext cx="9144000" cy="19215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July 9, 2026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Patterson | CBB Annual Meeting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197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690880"/>
            <a:ext cx="4495800" cy="42240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90880"/>
            <a:ext cx="4495800" cy="42240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July 9, 2026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Patterson | CBB Annual Meeting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July 9, 2026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Patterson | CBB Annual Meeting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objective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100" baseline="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July 9, 2026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Patterson | CBB Annual Meeting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11200"/>
            <a:ext cx="4495800" cy="42037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11200"/>
            <a:ext cx="4495800" cy="42037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July 9, 2026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Patterson | CBB Annual Meeting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83546"/>
            <a:ext cx="4040188" cy="65180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096306"/>
            <a:ext cx="4040188" cy="370429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383546"/>
            <a:ext cx="4041775" cy="65180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096306"/>
            <a:ext cx="4041775" cy="370429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July 9, 2026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Patterson | CBB Annual Meeting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July 9, 2026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Patterson | CBB Annual Meeting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July 9, 2026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Patterson | CBB Annual Meeting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60400"/>
            <a:ext cx="3008313" cy="6683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60400"/>
            <a:ext cx="5111750" cy="4186635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32873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July 9, 2026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Patterson | CBB Annual Meeting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70559"/>
            <a:ext cx="5486400" cy="287512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July 9, 2026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Patterson | CBB Annual Meeting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05678"/>
            <a:ext cx="9144000" cy="420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4972050"/>
            <a:ext cx="19812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 i="1" smtClean="0">
                <a:latin typeface="+mn-lt"/>
              </a:defRPr>
            </a:lvl1pPr>
          </a:lstStyle>
          <a:p>
            <a:r>
              <a:rPr lang="en-US"/>
              <a:t>July 9, 2026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28800" y="4972050"/>
            <a:ext cx="54864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 i="1" smtClean="0">
                <a:latin typeface="+mn-lt"/>
              </a:defRPr>
            </a:lvl1pPr>
          </a:lstStyle>
          <a:p>
            <a:r>
              <a:rPr lang="en-US"/>
              <a:t>Patterson | CBB Annual Meeting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4972050"/>
            <a:ext cx="6858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i="1" smtClean="0">
                <a:latin typeface="+mn-lt"/>
              </a:defRPr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nsf1.gi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01" y="78904"/>
            <a:ext cx="485192" cy="482384"/>
          </a:xfrm>
          <a:prstGeom prst="rect">
            <a:avLst/>
          </a:prstGeom>
        </p:spPr>
      </p:pic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4008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61109" y="65314"/>
            <a:ext cx="532832" cy="515377"/>
          </a:xfrm>
          <a:prstGeom prst="rect">
            <a:avLst/>
          </a:prstGeom>
        </p:spPr>
      </p:pic>
      <p:sp>
        <p:nvSpPr>
          <p:cNvPr id="21" name="Line 7"/>
          <p:cNvSpPr>
            <a:spLocks noChangeShapeType="1"/>
          </p:cNvSpPr>
          <p:nvPr userDrawn="1"/>
        </p:nvSpPr>
        <p:spPr bwMode="auto">
          <a:xfrm>
            <a:off x="160176" y="655086"/>
            <a:ext cx="8823648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ln>
            <a:noFill/>
          </a:ln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ln>
            <a:noFill/>
          </a:ln>
          <a:solidFill>
            <a:schemeClr val="tx1">
              <a:lumMod val="75000"/>
              <a:lumOff val="25000"/>
            </a:schemeClr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ln>
            <a:noFill/>
          </a:ln>
          <a:solidFill>
            <a:schemeClr val="tx1">
              <a:lumMod val="75000"/>
              <a:lumOff val="25000"/>
            </a:schemeClr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ln>
            <a:noFill/>
          </a:ln>
          <a:solidFill>
            <a:schemeClr val="tx1">
              <a:lumMod val="75000"/>
              <a:lumOff val="25000"/>
            </a:schemeClr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ln>
            <a:noFill/>
          </a:ln>
          <a:solidFill>
            <a:schemeClr val="tx1">
              <a:lumMod val="75000"/>
              <a:lumOff val="25000"/>
            </a:schemeClr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660066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660066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660066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emf"/><Relationship Id="rId1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classe.cornell.edu/event/2577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jp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89978"/>
            <a:ext cx="6858000" cy="2079995"/>
          </a:xfrm>
        </p:spPr>
        <p:txBody>
          <a:bodyPr/>
          <a:lstStyle/>
          <a:p>
            <a:r>
              <a:rPr lang="en-US" sz="3000" b="1" dirty="0">
                <a:solidFill>
                  <a:schemeClr val="tx1"/>
                </a:solidFill>
              </a:rPr>
              <a:t>Welcome</a:t>
            </a:r>
            <a:br>
              <a:rPr lang="en-US" sz="3000" b="1" dirty="0">
                <a:solidFill>
                  <a:schemeClr val="tx1"/>
                </a:solidFill>
              </a:rPr>
            </a:br>
            <a:r>
              <a:rPr lang="en-US" sz="27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CBB Meeting 2026</a:t>
            </a:r>
            <a:br>
              <a:rPr lang="en-US" sz="27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br>
              <a:rPr lang="en-US" sz="30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J. Ritchie Patterson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Center Director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370117" y="4972050"/>
            <a:ext cx="8512626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CD29A9F-5163-084F-AD66-B3E97CC97D72}"/>
              </a:ext>
            </a:extLst>
          </p:cNvPr>
          <p:cNvGrpSpPr/>
          <p:nvPr/>
        </p:nvGrpSpPr>
        <p:grpSpPr>
          <a:xfrm>
            <a:off x="5058716" y="4105882"/>
            <a:ext cx="1293598" cy="803017"/>
            <a:chOff x="1711881" y="1261641"/>
            <a:chExt cx="1973176" cy="134266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278F96B-4640-8E41-B8B6-DFA11F428D47}"/>
                </a:ext>
              </a:extLst>
            </p:cNvPr>
            <p:cNvSpPr/>
            <p:nvPr/>
          </p:nvSpPr>
          <p:spPr>
            <a:xfrm>
              <a:off x="1711881" y="1261641"/>
              <a:ext cx="1973176" cy="134266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1111AB4-A191-424C-A004-AD722C9A6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666" r="14606"/>
            <a:stretch/>
          </p:blipFill>
          <p:spPr>
            <a:xfrm rot="16351183">
              <a:off x="2077215" y="967471"/>
              <a:ext cx="1186485" cy="1848350"/>
            </a:xfrm>
            <a:prstGeom prst="rect">
              <a:avLst/>
            </a:prstGeom>
          </p:spPr>
        </p:pic>
      </p:grpSp>
      <p:pic>
        <p:nvPicPr>
          <p:cNvPr id="30" name="Content Placeholder 4">
            <a:extLst>
              <a:ext uri="{FF2B5EF4-FFF2-40B4-BE49-F238E27FC236}">
                <a16:creationId xmlns:a16="http://schemas.microsoft.com/office/drawing/2014/main" id="{64D4D173-7D87-604F-B919-21177E94C3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3" r="9995" b="9825"/>
          <a:stretch/>
        </p:blipFill>
        <p:spPr>
          <a:xfrm>
            <a:off x="1266566" y="3239367"/>
            <a:ext cx="883843" cy="77582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44145E-9D92-6548-AA6F-0D345FC72D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94" t="8761" r="53989" b="29859"/>
          <a:stretch/>
        </p:blipFill>
        <p:spPr>
          <a:xfrm>
            <a:off x="2285456" y="3283799"/>
            <a:ext cx="657444" cy="68696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7FB3164-A9B2-9549-B6C6-B51B9B569F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832" b="10006"/>
          <a:stretch/>
        </p:blipFill>
        <p:spPr>
          <a:xfrm>
            <a:off x="411282" y="3239367"/>
            <a:ext cx="769883" cy="77582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469FAB8-BFEB-B340-8479-0296026334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2131"/>
          <a:stretch/>
        </p:blipFill>
        <p:spPr>
          <a:xfrm>
            <a:off x="2150409" y="4166783"/>
            <a:ext cx="1758272" cy="7831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2961849-CA4F-2E49-943F-33831C6828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2612" y="4105882"/>
            <a:ext cx="990861" cy="80404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BD3F6C0-CE7C-4346-80C3-772F58D0A24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819" b="19534"/>
          <a:stretch/>
        </p:blipFill>
        <p:spPr>
          <a:xfrm>
            <a:off x="381447" y="4069657"/>
            <a:ext cx="1661966" cy="8275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9B2CE8-9582-77CA-E194-A531FF73C49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4118" t="14115" r="8945" b="16827"/>
          <a:stretch/>
        </p:blipFill>
        <p:spPr>
          <a:xfrm>
            <a:off x="6398392" y="4105882"/>
            <a:ext cx="1047438" cy="8287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B4B2F1-73F1-6C6F-9D36-3B94EC01DF8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8358" t="10038" r="2357" b="43551"/>
          <a:stretch/>
        </p:blipFill>
        <p:spPr>
          <a:xfrm>
            <a:off x="6436773" y="3232986"/>
            <a:ext cx="693578" cy="788589"/>
          </a:xfrm>
          <a:prstGeom prst="rect">
            <a:avLst/>
          </a:prstGeom>
        </p:spPr>
      </p:pic>
      <p:pic>
        <p:nvPicPr>
          <p:cNvPr id="8" name="Main graphic">
            <a:extLst>
              <a:ext uri="{FF2B5EF4-FFF2-40B4-BE49-F238E27FC236}">
                <a16:creationId xmlns:a16="http://schemas.microsoft.com/office/drawing/2014/main" id="{849FB218-2C8C-3123-DEEA-38243388AA4A}"/>
              </a:ext>
            </a:extLst>
          </p:cNvPr>
          <p:cNvPicPr/>
          <p:nvPr/>
        </p:nvPicPr>
        <p:blipFill rotWithShape="1">
          <a:blip r:embed="rId12"/>
          <a:srcRect l="13373" t="42255" r="22646" b="44949"/>
          <a:stretch/>
        </p:blipFill>
        <p:spPr>
          <a:xfrm>
            <a:off x="7209817" y="3386143"/>
            <a:ext cx="1582366" cy="482275"/>
          </a:xfrm>
          <a:prstGeom prst="rect">
            <a:avLst/>
          </a:prstGeom>
          <a:ln>
            <a:noFill/>
          </a:ln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21129C41-DE54-CA25-EA58-FA0D838A79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167"/>
          <a:stretch/>
        </p:blipFill>
        <p:spPr bwMode="auto">
          <a:xfrm>
            <a:off x="5242969" y="3244717"/>
            <a:ext cx="1139831" cy="76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Main graphic">
            <a:extLst>
              <a:ext uri="{FF2B5EF4-FFF2-40B4-BE49-F238E27FC236}">
                <a16:creationId xmlns:a16="http://schemas.microsoft.com/office/drawing/2014/main" id="{201FB362-2838-899B-A82F-A33F73E788E0}"/>
              </a:ext>
            </a:extLst>
          </p:cNvPr>
          <p:cNvPicPr/>
          <p:nvPr/>
        </p:nvPicPr>
        <p:blipFill rotWithShape="1">
          <a:blip r:embed="rId14"/>
          <a:srcRect l="75477" t="56059" r="957" b="15347"/>
          <a:stretch/>
        </p:blipFill>
        <p:spPr>
          <a:xfrm>
            <a:off x="7512789" y="4101576"/>
            <a:ext cx="1329236" cy="807324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FF3074-462B-4B28-6C63-F5467581CA5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5942" r="15548"/>
          <a:stretch/>
        </p:blipFill>
        <p:spPr>
          <a:xfrm>
            <a:off x="4106171" y="3229145"/>
            <a:ext cx="1052301" cy="79627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6061EA79-B701-F9F3-3682-C5671A2F30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9" t="2362" r="-438" b="10742"/>
          <a:stretch/>
        </p:blipFill>
        <p:spPr bwMode="auto">
          <a:xfrm>
            <a:off x="3048685" y="3240734"/>
            <a:ext cx="977389" cy="77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703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CC7AD25-4AAD-BA90-0E51-0D2C07DFD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6" y="732111"/>
            <a:ext cx="7817069" cy="367927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Safety</a:t>
            </a:r>
          </a:p>
          <a:p>
            <a:pPr marL="0" indent="0">
              <a:buNone/>
            </a:pPr>
            <a:r>
              <a:rPr lang="en-US" dirty="0"/>
              <a:t>Stairs are to the right of the elevators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Agenda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https://indico.classe.cornell.edu/event/2577</a:t>
            </a:r>
            <a:r>
              <a:rPr lang="en-US" dirty="0">
                <a:hlinkClick r:id="rId2"/>
              </a:rPr>
              <a:t>/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Site visit</a:t>
            </a:r>
          </a:p>
          <a:p>
            <a:pPr marL="0" indent="0">
              <a:buNone/>
            </a:pPr>
            <a:r>
              <a:rPr lang="en-US" dirty="0"/>
              <a:t>None! 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but…  we do need to prepare an annual report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A6BFFE-7B9F-E9DA-0340-8ACDB860D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matters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CE7E5-30D9-0CE7-59A0-F284B71B8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9, 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4A934-72AE-1A42-C6DD-E2569DCF8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Patterson | CBB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C88D5-C0C0-D74D-FE7F-ADE5D79FD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413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39AEF0-62FC-A244-40E1-C14F35DD1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0" y="1576552"/>
            <a:ext cx="7086600" cy="3338347"/>
          </a:xfrm>
        </p:spPr>
        <p:txBody>
          <a:bodyPr/>
          <a:lstStyle/>
          <a:p>
            <a:r>
              <a:rPr lang="en-US" dirty="0"/>
              <a:t>New students</a:t>
            </a:r>
          </a:p>
          <a:p>
            <a:r>
              <a:rPr lang="en-US" dirty="0"/>
              <a:t>Continuing students and postdocs</a:t>
            </a:r>
          </a:p>
          <a:p>
            <a:r>
              <a:rPr lang="en-US" dirty="0"/>
              <a:t>Earlier CBB collaborators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E6E556-0C82-6912-90A9-1A886E989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to all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D8245-C4D9-4EE8-0522-39BE852B9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9, 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55396-C361-3804-09ED-B1CE78FB2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Patterson | CBB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E0974-B8D1-E4A2-3067-07A854349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709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2">
            <a:extLst>
              <a:ext uri="{FF2B5EF4-FFF2-40B4-BE49-F238E27FC236}">
                <a16:creationId xmlns:a16="http://schemas.microsoft.com/office/drawing/2014/main" id="{1B4E2E61-7742-9A13-735E-D08EAA041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743" y="0"/>
            <a:ext cx="9144000" cy="640080"/>
          </a:xfrm>
        </p:spPr>
        <p:txBody>
          <a:bodyPr/>
          <a:lstStyle/>
          <a:p>
            <a:r>
              <a:rPr lang="en-US" dirty="0"/>
              <a:t>Code of Conduct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0C4B76D-9F45-3D60-BB67-28883872A1EE}"/>
              </a:ext>
            </a:extLst>
          </p:cNvPr>
          <p:cNvSpPr txBox="1"/>
          <p:nvPr/>
        </p:nvSpPr>
        <p:spPr>
          <a:xfrm>
            <a:off x="1232065" y="2948049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1024" name="Date Placeholder 3">
            <a:extLst>
              <a:ext uri="{FF2B5EF4-FFF2-40B4-BE49-F238E27FC236}">
                <a16:creationId xmlns:a16="http://schemas.microsoft.com/office/drawing/2014/main" id="{B37FA1E2-0C6B-9A02-C984-1AFAE5404B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00150" y="4972050"/>
            <a:ext cx="1485900" cy="171450"/>
          </a:xfrm>
        </p:spPr>
        <p:txBody>
          <a:bodyPr/>
          <a:lstStyle/>
          <a:p>
            <a:r>
              <a:rPr lang="en-US"/>
              <a:t>July 9, 2026</a:t>
            </a:r>
            <a:endParaRPr lang="en-US" dirty="0"/>
          </a:p>
        </p:txBody>
      </p:sp>
      <p:sp>
        <p:nvSpPr>
          <p:cNvPr id="1025" name="Footer Placeholder 4">
            <a:extLst>
              <a:ext uri="{FF2B5EF4-FFF2-40B4-BE49-F238E27FC236}">
                <a16:creationId xmlns:a16="http://schemas.microsoft.com/office/drawing/2014/main" id="{40C1218A-8352-296E-4A2E-014567B82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4600" y="4972050"/>
            <a:ext cx="4114800" cy="171450"/>
          </a:xfrm>
        </p:spPr>
        <p:txBody>
          <a:bodyPr/>
          <a:lstStyle/>
          <a:p>
            <a:r>
              <a:rPr lang="en-US"/>
              <a:t>Patterson | CBB Annual Meeting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B40906-9FBB-9705-09A9-A00662948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346133-9687-7BFB-7418-9FD5B47099DB}"/>
              </a:ext>
            </a:extLst>
          </p:cNvPr>
          <p:cNvSpPr txBox="1"/>
          <p:nvPr/>
        </p:nvSpPr>
        <p:spPr>
          <a:xfrm>
            <a:off x="1733407" y="2387084"/>
            <a:ext cx="5506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CBB, we treat each other with respect at all times</a:t>
            </a:r>
          </a:p>
        </p:txBody>
      </p:sp>
    </p:spTree>
    <p:extLst>
      <p:ext uri="{BB962C8B-B14F-4D97-AF65-F5344CB8AC3E}">
        <p14:creationId xmlns:p14="http://schemas.microsoft.com/office/powerpoint/2010/main" val="107463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8400" y="685800"/>
            <a:ext cx="6159606" cy="4457700"/>
          </a:xfrm>
          <a:ln>
            <a:noFill/>
          </a:ln>
        </p:spPr>
        <p:txBody>
          <a:bodyPr/>
          <a:lstStyle/>
          <a:p>
            <a:pPr marL="214313" indent="-214313">
              <a:buFont typeface="Arial"/>
              <a:buChar char="•"/>
            </a:pPr>
            <a:r>
              <a:rPr lang="en-US" sz="1600" dirty="0"/>
              <a:t>Industry</a:t>
            </a: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Food &amp; product safety</a:t>
            </a: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Contraband detection</a:t>
            </a: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Polymer cross-linking,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eg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tires</a:t>
            </a: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Semiconductor fabrication</a:t>
            </a:r>
          </a:p>
          <a:p>
            <a:pPr lvl="1">
              <a:spcBef>
                <a:spcPts val="0"/>
              </a:spcBef>
              <a:buFont typeface="Arial"/>
              <a:buChar char="•"/>
            </a:pPr>
            <a:endParaRPr lang="en-US" sz="600" dirty="0"/>
          </a:p>
          <a:p>
            <a:pPr marL="214313" indent="-214313">
              <a:buFont typeface="Arial"/>
              <a:buChar char="•"/>
            </a:pPr>
            <a:r>
              <a:rPr lang="en-US" sz="1600" dirty="0"/>
              <a:t>Medicine</a:t>
            </a:r>
          </a:p>
          <a:p>
            <a:pPr lvl="1">
              <a:buFont typeface="Arial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Medical isotope production</a:t>
            </a:r>
          </a:p>
          <a:p>
            <a:pPr lvl="1">
              <a:buFont typeface="Arial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Tumor treatment</a:t>
            </a:r>
          </a:p>
          <a:p>
            <a:pPr marL="214313" indent="-214313">
              <a:lnSpc>
                <a:spcPts val="1050"/>
              </a:lnSpc>
              <a:spcBef>
                <a:spcPts val="0"/>
              </a:spcBef>
              <a:buFont typeface="Arial"/>
              <a:buChar char="•"/>
            </a:pPr>
            <a:endParaRPr lang="en-US" sz="1600" dirty="0"/>
          </a:p>
          <a:p>
            <a:pPr marL="214313" indent="-214313">
              <a:buFont typeface="Arial"/>
              <a:buChar char="•"/>
            </a:pPr>
            <a:r>
              <a:rPr lang="en-US" sz="1600" dirty="0"/>
              <a:t>Research</a:t>
            </a: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Electron microscopes</a:t>
            </a: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 ray sources and colliders for nuclear &amp; particle physics</a:t>
            </a:r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0"/>
            <a:ext cx="6858000" cy="640080"/>
          </a:xfrm>
        </p:spPr>
        <p:txBody>
          <a:bodyPr/>
          <a:lstStyle/>
          <a:p>
            <a:r>
              <a:rPr lang="en-US" dirty="0"/>
              <a:t>Why accelerators?</a:t>
            </a:r>
          </a:p>
        </p:txBody>
      </p:sp>
      <p:pic>
        <p:nvPicPr>
          <p:cNvPr id="8" name="Picture 7" descr="higgs-boson-live-chat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188" y="3171556"/>
            <a:ext cx="909839" cy="909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Mobile_VACIS_Gamma-ray_Image.jpe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2185"/>
          <a:stretch/>
        </p:blipFill>
        <p:spPr>
          <a:xfrm>
            <a:off x="6102848" y="667265"/>
            <a:ext cx="2882753" cy="966637"/>
          </a:xfrm>
          <a:prstGeom prst="rect">
            <a:avLst/>
          </a:prstGeom>
        </p:spPr>
      </p:pic>
      <p:pic>
        <p:nvPicPr>
          <p:cNvPr id="10" name="Picture 9" descr="LGG-PROTON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8573" y="1626332"/>
            <a:ext cx="860261" cy="1013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nobel-prize-medal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7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480" y="4138929"/>
            <a:ext cx="853040" cy="853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ibm-7nm-chip-wafer-100595653-orig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0171" y="1633901"/>
            <a:ext cx="1664033" cy="1477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238568" y="1881255"/>
            <a:ext cx="2639503" cy="1131079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42863" algn="ctr"/>
            <a:r>
              <a:rPr lang="en-US" sz="1350" dirty="0">
                <a:solidFill>
                  <a:schemeClr val="accent3"/>
                </a:solidFill>
              </a:rPr>
              <a:t>~40,000 industrial and medical accelerators are in use</a:t>
            </a:r>
            <a:br>
              <a:rPr lang="en-US" sz="1350" dirty="0">
                <a:solidFill>
                  <a:schemeClr val="accent3"/>
                </a:solidFill>
              </a:rPr>
            </a:br>
            <a:endParaRPr lang="en-US" sz="1350" dirty="0">
              <a:solidFill>
                <a:schemeClr val="accent3"/>
              </a:solidFill>
            </a:endParaRPr>
          </a:p>
          <a:p>
            <a:pPr marL="42863" algn="ctr"/>
            <a:r>
              <a:rPr lang="en-US" sz="1350" dirty="0">
                <a:solidFill>
                  <a:schemeClr val="accent3"/>
                </a:solidFill>
              </a:rPr>
              <a:t>Annual sales: $3.5 B </a:t>
            </a:r>
            <a:br>
              <a:rPr lang="en-US" sz="1350" dirty="0">
                <a:solidFill>
                  <a:schemeClr val="accent3"/>
                </a:solidFill>
              </a:rPr>
            </a:br>
            <a:r>
              <a:rPr lang="en-US" sz="1350" dirty="0">
                <a:solidFill>
                  <a:schemeClr val="accent3"/>
                </a:solidFill>
              </a:rPr>
              <a:t>10% growth per year.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18242" y="3978228"/>
            <a:ext cx="4680154" cy="736355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lvl="1" algn="ctr">
              <a:lnSpc>
                <a:spcPct val="90000"/>
              </a:lnSpc>
            </a:pPr>
            <a:r>
              <a:rPr lang="en-US" sz="1350" dirty="0">
                <a:solidFill>
                  <a:schemeClr val="accent3"/>
                </a:solidFill>
              </a:rPr>
              <a:t>Since 1943, a Nobel Prize in </a:t>
            </a:r>
            <a:r>
              <a:rPr lang="en-US" sz="1350" b="1" dirty="0">
                <a:solidFill>
                  <a:schemeClr val="accent3"/>
                </a:solidFill>
              </a:rPr>
              <a:t>Physics</a:t>
            </a:r>
            <a:r>
              <a:rPr lang="en-US" sz="1350" dirty="0">
                <a:solidFill>
                  <a:schemeClr val="accent3"/>
                </a:solidFill>
              </a:rPr>
              <a:t> has been awarded to research benefiting from accelerators every 3 years.</a:t>
            </a:r>
          </a:p>
          <a:p>
            <a:pPr marL="0" lvl="1" algn="ctr">
              <a:lnSpc>
                <a:spcPct val="40000"/>
              </a:lnSpc>
            </a:pPr>
            <a:endParaRPr lang="en-US" sz="1350" dirty="0">
              <a:solidFill>
                <a:schemeClr val="accent5"/>
              </a:solidFill>
            </a:endParaRPr>
          </a:p>
          <a:p>
            <a:pPr marL="0" lvl="1" algn="ctr">
              <a:lnSpc>
                <a:spcPct val="90000"/>
              </a:lnSpc>
            </a:pPr>
            <a:r>
              <a:rPr lang="en-US" sz="1350" dirty="0">
                <a:solidFill>
                  <a:schemeClr val="accent3"/>
                </a:solidFill>
              </a:rPr>
              <a:t>Since 1997, the same has been true of </a:t>
            </a:r>
            <a:r>
              <a:rPr lang="en-US" sz="1350" b="1" dirty="0">
                <a:solidFill>
                  <a:schemeClr val="accent3"/>
                </a:solidFill>
              </a:rPr>
              <a:t>Chemistry</a:t>
            </a:r>
            <a:r>
              <a:rPr lang="en-US" sz="1350" dirty="0">
                <a:solidFill>
                  <a:schemeClr val="accent3"/>
                </a:solidFill>
              </a:rPr>
              <a:t>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9, 2026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Patterson | CBB Annual Meeting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918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1514" y="712258"/>
            <a:ext cx="59525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Center Vision:</a:t>
            </a:r>
          </a:p>
          <a:p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Gain the fundamental understanding needed to transform the brightness of beams available to science, medicine and industry. </a:t>
            </a:r>
            <a:b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b="1" dirty="0">
                <a:solidFill>
                  <a:schemeClr val="accent1"/>
                </a:solidFill>
              </a:rPr>
              <a:t>Center Mission:</a:t>
            </a:r>
          </a:p>
        </p:txBody>
      </p:sp>
      <p:sp>
        <p:nvSpPr>
          <p:cNvPr id="24" name="Title 2"/>
          <p:cNvSpPr>
            <a:spLocks noGrp="1"/>
          </p:cNvSpPr>
          <p:nvPr>
            <p:ph type="title"/>
          </p:nvPr>
        </p:nvSpPr>
        <p:spPr>
          <a:xfrm>
            <a:off x="1143000" y="0"/>
            <a:ext cx="6858000" cy="651510"/>
          </a:xfrm>
        </p:spPr>
        <p:txBody>
          <a:bodyPr/>
          <a:lstStyle/>
          <a:p>
            <a:r>
              <a:rPr lang="en-US" dirty="0"/>
              <a:t>Center for Bright Beams - CBB</a:t>
            </a:r>
          </a:p>
        </p:txBody>
      </p:sp>
      <p:sp>
        <p:nvSpPr>
          <p:cNvPr id="7" name="Rectangle 6"/>
          <p:cNvSpPr/>
          <p:nvPr/>
        </p:nvSpPr>
        <p:spPr>
          <a:xfrm>
            <a:off x="147185" y="2252160"/>
            <a:ext cx="5789428" cy="2362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spcBef>
                <a:spcPts val="1224"/>
              </a:spcBef>
              <a:buFont typeface="Arial" charset="0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Increase beam brightness</a:t>
            </a:r>
            <a:b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reduce accelerator cost and size.</a:t>
            </a:r>
          </a:p>
          <a:p>
            <a:pPr marL="257175" indent="-257175">
              <a:spcBef>
                <a:spcPts val="1224"/>
              </a:spcBef>
              <a:buFont typeface="Arial" charset="0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Transfer knowledge to the community and </a:t>
            </a:r>
            <a:b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key technologies to national labs and US industry.</a:t>
            </a:r>
          </a:p>
          <a:p>
            <a:pPr marL="257175" indent="-257175">
              <a:spcBef>
                <a:spcPts val="1224"/>
              </a:spcBef>
              <a:buFont typeface="Arial" charset="0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Prepare a diverse group of students for leadership.</a:t>
            </a:r>
            <a:b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350" dirty="0">
                <a:solidFill>
                  <a:schemeClr val="accent3"/>
                </a:solidFill>
              </a:rPr>
              <a:t>The annual demand for new Accelerator Science PhDs </a:t>
            </a:r>
            <a:br>
              <a:rPr lang="en-US" sz="1350" dirty="0">
                <a:solidFill>
                  <a:schemeClr val="accent3"/>
                </a:solidFill>
              </a:rPr>
            </a:br>
            <a:r>
              <a:rPr lang="en-US" sz="1350" dirty="0">
                <a:solidFill>
                  <a:schemeClr val="accent3"/>
                </a:solidFill>
              </a:rPr>
              <a:t>is 2-4x the number produced by US universities.</a:t>
            </a:r>
            <a:br>
              <a:rPr lang="en-US" sz="1350" dirty="0">
                <a:solidFill>
                  <a:schemeClr val="accent3"/>
                </a:solidFill>
              </a:rPr>
            </a:br>
            <a:r>
              <a:rPr lang="en-US" sz="1200" i="1" dirty="0">
                <a:solidFill>
                  <a:schemeClr val="accent4"/>
                </a:solidFill>
              </a:rPr>
              <a:t>HEPAP Subcommittee for Review of US Particle Accelerator School (2015).</a:t>
            </a:r>
            <a:br>
              <a:rPr lang="en-US" sz="1200" i="1" dirty="0">
                <a:solidFill>
                  <a:schemeClr val="accent4"/>
                </a:solidFill>
              </a:rPr>
            </a:br>
            <a:endParaRPr lang="en-US" sz="135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9, 2026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Patterson | CBB Annual Meeting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6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A61CA33-59AB-6D3B-1872-3FE97F05B370}"/>
              </a:ext>
            </a:extLst>
          </p:cNvPr>
          <p:cNvGrpSpPr/>
          <p:nvPr/>
        </p:nvGrpSpPr>
        <p:grpSpPr>
          <a:xfrm>
            <a:off x="6688762" y="1006086"/>
            <a:ext cx="2217933" cy="3305570"/>
            <a:chOff x="5632848" y="1038744"/>
            <a:chExt cx="2217933" cy="3305570"/>
          </a:xfrm>
        </p:grpSpPr>
        <p:grpSp>
          <p:nvGrpSpPr>
            <p:cNvPr id="31" name="Group 30"/>
            <p:cNvGrpSpPr/>
            <p:nvPr/>
          </p:nvGrpSpPr>
          <p:grpSpPr>
            <a:xfrm>
              <a:off x="5831443" y="1869526"/>
              <a:ext cx="1044054" cy="286603"/>
              <a:chOff x="1665027" y="3425587"/>
              <a:chExt cx="1392072" cy="382137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1665027" y="3425587"/>
                <a:ext cx="1392072" cy="382137"/>
              </a:xfrm>
              <a:prstGeom prst="ellipse">
                <a:avLst/>
              </a:prstGeom>
              <a:solidFill>
                <a:srgbClr val="FFE3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FFE37F"/>
                  </a:solidFill>
                </a:endParaRPr>
              </a:p>
            </p:txBody>
          </p:sp>
          <p:cxnSp>
            <p:nvCxnSpPr>
              <p:cNvPr id="53" name="Straight Arrow Connector 52"/>
              <p:cNvCxnSpPr/>
              <p:nvPr/>
            </p:nvCxnSpPr>
            <p:spPr>
              <a:xfrm flipV="1">
                <a:off x="2444447" y="3674962"/>
                <a:ext cx="194581" cy="5107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>
                <a:off x="2237772" y="3638311"/>
                <a:ext cx="216061" cy="771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1988916" y="3713545"/>
                <a:ext cx="208344" cy="2314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 flipV="1">
                <a:off x="2058939" y="3464638"/>
                <a:ext cx="190810" cy="4682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/>
              <p:nvPr/>
            </p:nvCxnSpPr>
            <p:spPr>
              <a:xfrm>
                <a:off x="2530998" y="3485909"/>
                <a:ext cx="208344" cy="2314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>
                <a:off x="2723909" y="3673034"/>
                <a:ext cx="208344" cy="2314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/>
              <p:nvPr/>
            </p:nvCxnSpPr>
            <p:spPr>
              <a:xfrm flipV="1">
                <a:off x="2793357" y="3530278"/>
                <a:ext cx="210273" cy="3858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 flipV="1">
                <a:off x="1707266" y="3593939"/>
                <a:ext cx="202557" cy="6366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/>
            <p:cNvGrpSpPr/>
            <p:nvPr/>
          </p:nvGrpSpPr>
          <p:grpSpPr>
            <a:xfrm>
              <a:off x="5831443" y="3352669"/>
              <a:ext cx="1044054" cy="155200"/>
              <a:chOff x="3733037" y="3404368"/>
              <a:chExt cx="1392072" cy="206933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3733037" y="3404368"/>
                <a:ext cx="1392072" cy="206933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FFC000"/>
                  </a:solidFill>
                </a:endParaRPr>
              </a:p>
            </p:txBody>
          </p:sp>
          <p:cxnSp>
            <p:nvCxnSpPr>
              <p:cNvPr id="37" name="Straight Arrow Connector 36"/>
              <p:cNvCxnSpPr/>
              <p:nvPr/>
            </p:nvCxnSpPr>
            <p:spPr>
              <a:xfrm flipV="1">
                <a:off x="3858227" y="3536066"/>
                <a:ext cx="216062" cy="385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 flipV="1">
                <a:off x="4004840" y="3566931"/>
                <a:ext cx="216062" cy="385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 flipV="1">
                <a:off x="4018343" y="3447327"/>
                <a:ext cx="216062" cy="385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 flipV="1">
                <a:off x="4170743" y="3536066"/>
                <a:ext cx="216062" cy="385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 flipV="1">
                <a:off x="4253695" y="3433822"/>
                <a:ext cx="216062" cy="385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 flipV="1">
                <a:off x="4261412" y="3574648"/>
                <a:ext cx="216062" cy="385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 flipV="1">
                <a:off x="4489047" y="3565002"/>
                <a:ext cx="216062" cy="385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/>
              <p:nvPr/>
            </p:nvCxnSpPr>
            <p:spPr>
              <a:xfrm flipV="1">
                <a:off x="4647235" y="3509057"/>
                <a:ext cx="216062" cy="385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 flipV="1">
                <a:off x="4423458" y="3487838"/>
                <a:ext cx="216062" cy="385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 flipV="1">
                <a:off x="4853650" y="3489767"/>
                <a:ext cx="216062" cy="385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 flipV="1">
                <a:off x="4751407" y="3555357"/>
                <a:ext cx="216062" cy="385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 flipV="1">
                <a:off x="4539204" y="3435752"/>
                <a:ext cx="216062" cy="385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 flipV="1">
                <a:off x="4681959" y="3456972"/>
                <a:ext cx="216062" cy="385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/>
              <p:cNvCxnSpPr/>
              <p:nvPr/>
            </p:nvCxnSpPr>
            <p:spPr>
              <a:xfrm flipV="1">
                <a:off x="3792637" y="3470475"/>
                <a:ext cx="216062" cy="385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 flipV="1">
                <a:off x="4060785" y="3495555"/>
                <a:ext cx="216062" cy="385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/>
            <p:cNvSpPr txBox="1"/>
            <p:nvPr/>
          </p:nvSpPr>
          <p:spPr>
            <a:xfrm>
              <a:off x="5749950" y="2349850"/>
              <a:ext cx="1348682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accent1"/>
                  </a:solidFill>
                </a:rPr>
                <a:t>Low</a:t>
              </a:r>
              <a:r>
                <a:rPr lang="en-US" sz="1350" dirty="0">
                  <a:solidFill>
                    <a:schemeClr val="accent1"/>
                  </a:solidFill>
                </a:rPr>
                <a:t> brightness bunch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670555" y="3668011"/>
              <a:ext cx="1476203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accent1"/>
                  </a:solidFill>
                </a:rPr>
                <a:t>High</a:t>
              </a:r>
              <a:r>
                <a:rPr lang="en-US" sz="1350" dirty="0">
                  <a:solidFill>
                    <a:schemeClr val="accent1"/>
                  </a:solidFill>
                </a:rPr>
                <a:t> brightness bunch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632848" y="1038744"/>
              <a:ext cx="2217933" cy="3305570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6825330" y="1969964"/>
              <a:ext cx="915700" cy="300082"/>
              <a:chOff x="6624808" y="4697865"/>
              <a:chExt cx="1220934" cy="400108"/>
            </a:xfrm>
          </p:grpSpPr>
          <p:cxnSp>
            <p:nvCxnSpPr>
              <p:cNvPr id="29" name="Straight Arrow Connector 28"/>
              <p:cNvCxnSpPr/>
              <p:nvPr/>
            </p:nvCxnSpPr>
            <p:spPr>
              <a:xfrm>
                <a:off x="6909371" y="4728907"/>
                <a:ext cx="685800" cy="0"/>
              </a:xfrm>
              <a:prstGeom prst="straightConnector1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>
                <a:off x="6624808" y="4697865"/>
                <a:ext cx="1220934" cy="400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350" dirty="0">
                    <a:solidFill>
                      <a:schemeClr val="accent3">
                        <a:lumMod val="50000"/>
                      </a:schemeClr>
                    </a:solidFill>
                  </a:rPr>
                  <a:t>Beam dir.</a:t>
                </a: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6825330" y="3409203"/>
              <a:ext cx="915700" cy="300082"/>
              <a:chOff x="6624808" y="4697865"/>
              <a:chExt cx="1220934" cy="400108"/>
            </a:xfrm>
          </p:grpSpPr>
          <p:cxnSp>
            <p:nvCxnSpPr>
              <p:cNvPr id="62" name="Straight Arrow Connector 61"/>
              <p:cNvCxnSpPr/>
              <p:nvPr/>
            </p:nvCxnSpPr>
            <p:spPr>
              <a:xfrm>
                <a:off x="6909371" y="4728907"/>
                <a:ext cx="685800" cy="0"/>
              </a:xfrm>
              <a:prstGeom prst="straightConnector1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62"/>
              <p:cNvSpPr txBox="1"/>
              <p:nvPr/>
            </p:nvSpPr>
            <p:spPr>
              <a:xfrm>
                <a:off x="6624808" y="4697865"/>
                <a:ext cx="1220934" cy="400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350">
                    <a:solidFill>
                      <a:schemeClr val="accent3">
                        <a:lumMod val="50000"/>
                      </a:schemeClr>
                    </a:solidFill>
                  </a:rPr>
                  <a:t>Beam </a:t>
                </a:r>
                <a:r>
                  <a:rPr lang="en-US" sz="1350" dirty="0">
                    <a:solidFill>
                      <a:schemeClr val="accent3">
                        <a:lumMod val="50000"/>
                      </a:schemeClr>
                    </a:solidFill>
                  </a:rPr>
                  <a:t>dir.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E18483-8F9A-4441-874D-76871ADCB7BA}"/>
                </a:ext>
              </a:extLst>
            </p:cNvPr>
            <p:cNvSpPr txBox="1"/>
            <p:nvPr/>
          </p:nvSpPr>
          <p:spPr>
            <a:xfrm>
              <a:off x="5893406" y="1086951"/>
              <a:ext cx="183896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>
                  <a:solidFill>
                    <a:schemeClr val="accent1"/>
                  </a:solidFill>
                </a:rPr>
                <a:t>What is brightness?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4659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30B71D-8432-78E9-98DB-520B505B7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174307"/>
            <a:ext cx="5486399" cy="3740592"/>
          </a:xfrm>
        </p:spPr>
        <p:txBody>
          <a:bodyPr/>
          <a:lstStyle/>
          <a:p>
            <a:endParaRPr lang="en-US" sz="1600" dirty="0"/>
          </a:p>
          <a:p>
            <a:pPr>
              <a:spcBef>
                <a:spcPts val="1632"/>
              </a:spcBef>
            </a:pPr>
            <a:r>
              <a:rPr lang="en-US" sz="1800" dirty="0"/>
              <a:t>Summarizes CBB science over its lifetime </a:t>
            </a:r>
          </a:p>
          <a:p>
            <a:pPr>
              <a:spcBef>
                <a:spcPts val="1632"/>
              </a:spcBef>
            </a:pPr>
            <a:r>
              <a:rPr lang="en-US" sz="1800" dirty="0"/>
              <a:t>Author list:   All current or past CBB participants who (co-)authored a CBB pub.</a:t>
            </a:r>
          </a:p>
          <a:p>
            <a:pPr>
              <a:spcBef>
                <a:spcPts val="1632"/>
              </a:spcBef>
            </a:pPr>
            <a:r>
              <a:rPr lang="en-US" sz="1800" dirty="0"/>
              <a:t>Timeline:  Draft is nearly complete</a:t>
            </a:r>
            <a:br>
              <a:rPr lang="en-US" sz="1800" dirty="0"/>
            </a:br>
            <a:r>
              <a:rPr lang="en-US" sz="1800" dirty="0"/>
              <a:t>When ready, it will be circulated to </a:t>
            </a:r>
            <a:br>
              <a:rPr lang="en-US" sz="1800" dirty="0"/>
            </a:br>
            <a:r>
              <a:rPr lang="en-US" sz="1800" dirty="0"/>
              <a:t>all authors for review &amp; approval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EF183F-13F4-C7CB-689D-35D299736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CBB Review article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3EBCE-22BB-6C10-C98C-1EDB55944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9, 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E92E4-350B-7D97-C58B-3B377EDB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Patterson | CBB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363CB-B0E3-B142-81FC-AFEB17B5B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B91741-46EE-435F-3E76-BBFE86E46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34003">
            <a:off x="5246349" y="1543596"/>
            <a:ext cx="3821452" cy="2381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8344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16AAFF-78ED-C97F-C18E-45B5AFFAF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E012A-508F-8EA3-A40B-40E81E15B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9, 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A66BA-EEA0-AD5C-7FB7-BAD7C5A62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Patterson | CBB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2A728-8040-C46E-1A60-C0FFF9668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8</a:t>
            </a:fld>
            <a:endParaRPr lang="en-US"/>
          </a:p>
        </p:txBody>
      </p:sp>
      <p:sp>
        <p:nvSpPr>
          <p:cNvPr id="11" name="Horizontal Scroll 10">
            <a:extLst>
              <a:ext uri="{FF2B5EF4-FFF2-40B4-BE49-F238E27FC236}">
                <a16:creationId xmlns:a16="http://schemas.microsoft.com/office/drawing/2014/main" id="{3A87799A-767C-245F-EE82-F51AA8BC217C}"/>
              </a:ext>
            </a:extLst>
          </p:cNvPr>
          <p:cNvSpPr/>
          <p:nvPr/>
        </p:nvSpPr>
        <p:spPr>
          <a:xfrm>
            <a:off x="2057400" y="1894984"/>
            <a:ext cx="4719145" cy="1178800"/>
          </a:xfrm>
          <a:prstGeom prst="horizontalScroll">
            <a:avLst>
              <a:gd name="adj" fmla="val 16958"/>
            </a:avLst>
          </a:prstGeom>
          <a:solidFill>
            <a:schemeClr val="tx2"/>
          </a:solidFill>
          <a:ln>
            <a:solidFill>
              <a:schemeClr val="accent2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3"/>
                </a:solidFill>
                <a:latin typeface="Constantia" panose="02030602050306030303" pitchFamily="18" charset="0"/>
                <a:cs typeface="Futura Medium" panose="020B0602020204020303" pitchFamily="34" charset="-79"/>
              </a:rPr>
              <a:t>Students and postdocs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AF2A7C-2441-74E5-01B0-A776C04541B1}"/>
              </a:ext>
            </a:extLst>
          </p:cNvPr>
          <p:cNvSpPr txBox="1"/>
          <p:nvPr/>
        </p:nvSpPr>
        <p:spPr>
          <a:xfrm>
            <a:off x="3099945" y="3279227"/>
            <a:ext cx="251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 make it all happen</a:t>
            </a:r>
          </a:p>
        </p:txBody>
      </p:sp>
    </p:spTree>
    <p:extLst>
      <p:ext uri="{BB962C8B-B14F-4D97-AF65-F5344CB8AC3E}">
        <p14:creationId xmlns:p14="http://schemas.microsoft.com/office/powerpoint/2010/main" val="4212346543"/>
      </p:ext>
    </p:extLst>
  </p:cSld>
  <p:clrMapOvr>
    <a:masterClrMapping/>
  </p:clrMapOvr>
</p:sld>
</file>

<file path=ppt/theme/theme1.xml><?xml version="1.0" encoding="utf-8"?>
<a:theme xmlns:a="http://schemas.openxmlformats.org/drawingml/2006/main" name="Bright Beams theme">
  <a:themeElements>
    <a:clrScheme name="CBB color scheme">
      <a:dk1>
        <a:srgbClr val="000000"/>
      </a:dk1>
      <a:lt1>
        <a:srgbClr val="FEFFFE"/>
      </a:lt1>
      <a:dk2>
        <a:srgbClr val="CBCCCB"/>
      </a:dk2>
      <a:lt2>
        <a:srgbClr val="E5E6E5"/>
      </a:lt2>
      <a:accent1>
        <a:srgbClr val="B31B1B"/>
      </a:accent1>
      <a:accent2>
        <a:srgbClr val="FF7F00"/>
      </a:accent2>
      <a:accent3>
        <a:srgbClr val="09657C"/>
      </a:accent3>
      <a:accent4>
        <a:srgbClr val="9D9683"/>
      </a:accent4>
      <a:accent5>
        <a:srgbClr val="CBCCCB"/>
      </a:accent5>
      <a:accent6>
        <a:srgbClr val="E5E6E5"/>
      </a:accent6>
      <a:hlink>
        <a:srgbClr val="FF7F00"/>
      </a:hlink>
      <a:folHlink>
        <a:srgbClr val="09657C"/>
      </a:folHlink>
    </a:clrScheme>
    <a:fontScheme name="1_CesrTA_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BB new" id="{7D694502-0027-8A46-BAB4-1B2CADD01618}" vid="{831C4A2F-86B2-5143-ACD6-18C5FA31B9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Bright Beams theme</Template>
  <TotalTime>13606</TotalTime>
  <Words>464</Words>
  <Application>Microsoft Macintosh PowerPoint</Application>
  <PresentationFormat>On-screen Show (16:9)</PresentationFormat>
  <Paragraphs>83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Avenir Book</vt:lpstr>
      <vt:lpstr>Calibri</vt:lpstr>
      <vt:lpstr>Constantia</vt:lpstr>
      <vt:lpstr>Palatino</vt:lpstr>
      <vt:lpstr>Bright Beams theme</vt:lpstr>
      <vt:lpstr>Welcome CBB Meeting 2026  J. Ritchie Patterson Center Director</vt:lpstr>
      <vt:lpstr>Practical matters</vt:lpstr>
      <vt:lpstr>Welcome to all</vt:lpstr>
      <vt:lpstr>Code of Conduct</vt:lpstr>
      <vt:lpstr>Why accelerators?</vt:lpstr>
      <vt:lpstr>Center for Bright Beams - CBB</vt:lpstr>
      <vt:lpstr>CBB Review article</vt:lpstr>
      <vt:lpstr>Acknowledgement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Ritchie Patterson</dc:creator>
  <cp:lastModifiedBy>Ritchie Patterson</cp:lastModifiedBy>
  <cp:revision>43</cp:revision>
  <dcterms:created xsi:type="dcterms:W3CDTF">2024-06-04T15:04:38Z</dcterms:created>
  <dcterms:modified xsi:type="dcterms:W3CDTF">2026-07-09T12:40:04Z</dcterms:modified>
</cp:coreProperties>
</file>